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embeddedFontLst>
    <p:embeddedFont>
      <p:font typeface="Roboto" panose="0200000000000000000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691b9df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691b9df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6691b9dfc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6691b9dfc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691b9dfc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691b9dfc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6691b9dfc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6691b9dfc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6691b9dfc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6691b9dfc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6e8fc6c7b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6e8fc6c7b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e8fc6c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e8fc6c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2683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Research Paper Simplification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Problem formulation</a:t>
            </a:r>
            <a:endParaRPr sz="3400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566650"/>
            <a:ext cx="8520600" cy="44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40" u="sng"/>
              <a:t>Task:</a:t>
            </a:r>
            <a:r>
              <a:rPr lang="en-GB" sz="1640"/>
              <a:t> Text Simplification with inference on research paper.  </a:t>
            </a:r>
            <a:endParaRPr sz="164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40" u="sng"/>
              <a:t>Objective: </a:t>
            </a:r>
            <a:r>
              <a:rPr lang="en-GB" sz="1640"/>
              <a:t>Develop model to automatically simplify complex text while preserving its meaning and coherence.</a:t>
            </a:r>
            <a:endParaRPr sz="164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40" u="sng"/>
              <a:t>Challenges encountered: </a:t>
            </a:r>
            <a:endParaRPr sz="1640" u="sng"/>
          </a:p>
          <a:p>
            <a:pPr marL="457200" lvl="0" indent="-28702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80"/>
              <a:t>Limited Training Data: Overcoming the constraint of limited labelled training data.</a:t>
            </a:r>
            <a:endParaRPr sz="1480"/>
          </a:p>
          <a:p>
            <a:pPr marL="457200" lvl="0" indent="-2870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80"/>
              <a:t>Varied Sentence Structures: Adapting to diverse sentence lengths and structures in the dataset and research papers.</a:t>
            </a:r>
            <a:endParaRPr sz="1480"/>
          </a:p>
          <a:p>
            <a:pPr marL="457200" lvl="0" indent="-2870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80"/>
              <a:t>Contextual Dependencies: Capturing nuanced contextual dependencies for accurate simplification. </a:t>
            </a:r>
            <a:endParaRPr sz="1480"/>
          </a:p>
          <a:p>
            <a:pPr marL="457200" lvl="0" indent="-2870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80"/>
              <a:t>Simplicity vs. Content Preservation: Striking a balance between simplicity enhancement and preserving critical content.</a:t>
            </a:r>
            <a:endParaRPr sz="148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Dataset</a:t>
            </a:r>
            <a:endParaRPr u="sng"/>
          </a:p>
          <a:p>
            <a:pPr marL="457200" lvl="0" indent="-28638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60"/>
              <a:t>Constructed a diverse dataset by amalgamating data from Hugging Face's ASSET and Turk repositories, featuring pairs of complex and simplified sentences.</a:t>
            </a:r>
            <a:endParaRPr sz="1460"/>
          </a:p>
          <a:p>
            <a:pPr marL="457200" lvl="0" indent="-2863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60"/>
              <a:t>Ensured a balanced representation encompassing various linguistic complexities.</a:t>
            </a:r>
            <a:endParaRPr sz="14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80" u="sng"/>
              <a:t>Evaluation</a:t>
            </a:r>
            <a:r>
              <a:rPr lang="en-GB" sz="1940" u="sng"/>
              <a:t>:</a:t>
            </a:r>
            <a:endParaRPr sz="1940" u="sng"/>
          </a:p>
          <a:p>
            <a:pPr marL="457200" lvl="0" indent="-28702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80"/>
              <a:t>Employed comprehensive metrics such as BLEU score, ROUGE score, and human evaluation to rigorously assess the quality of simplification.</a:t>
            </a:r>
            <a:endParaRPr sz="1480"/>
          </a:p>
          <a:p>
            <a:pPr marL="457200" lvl="0" indent="-2870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80"/>
              <a:t>Emphasis on innovating models to enhance readability without compromising semantic fidelity.</a:t>
            </a:r>
            <a:endParaRPr sz="148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Focus:</a:t>
            </a:r>
            <a:endParaRPr u="sng"/>
          </a:p>
          <a:p>
            <a:pPr marL="457200" lvl="0" indent="-28892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515"/>
              <a:t>Addressing Lexical Simplification </a:t>
            </a:r>
            <a:r>
              <a:rPr lang="en-GB" sz="1515"/>
              <a:t>challenges</a:t>
            </a:r>
            <a:r>
              <a:rPr lang="en-GB" sz="1515"/>
              <a:t> in the context of research papers. </a:t>
            </a:r>
            <a:endParaRPr sz="1515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 Architecture</a:t>
            </a:r>
            <a:endParaRPr sz="3400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376850"/>
            <a:ext cx="8520600" cy="44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We tried two different architectures. Both the models are Encoder-decoder models. </a:t>
            </a:r>
            <a:r>
              <a:rPr lang="en-GB" sz="800"/>
              <a:t>Pre trained</a:t>
            </a:r>
            <a:r>
              <a:rPr lang="en-GB" sz="800"/>
              <a:t> Word2Vec embeddings are fed into the Encoder as initial embeddings. </a:t>
            </a: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/>
              <a:t>Model 1:</a:t>
            </a: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/>
              <a:t>Encoder: Bidirectional LSTM for contextual understanding. Concatenation of forward and backward states for comprehensive representation. </a:t>
            </a: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/>
              <a:t>Decoder: LSTM with attention mechanism for context-aware generation. Residual connection , Dense layers(Feed Forward Networks-FFNs), layer normalization for enhanced learning and stability.</a:t>
            </a: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/>
              <a:t>Model 2,Model 3 : </a:t>
            </a: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/>
              <a:t>Encoder: Bidirectional LSTM with dropout for robust feature extraction. Concatenation of forward and backward states for context preservation.</a:t>
            </a:r>
            <a:endParaRPr sz="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/>
              <a:t>Decoder: LSTM with attention mechanism for capturing relevant information. Additional dense(FFNs) and dropout layers for improved generalization.</a:t>
            </a:r>
            <a:endParaRPr sz="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1"/>
          <a:srcRect l="338" t="38328" b="37564"/>
          <a:stretch>
            <a:fillRect/>
          </a:stretch>
        </p:blipFill>
        <p:spPr>
          <a:xfrm>
            <a:off x="15500" y="1597425"/>
            <a:ext cx="9113002" cy="12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2"/>
          <a:srcRect l="5046" t="43737" r="18844" b="35720"/>
          <a:stretch>
            <a:fillRect/>
          </a:stretch>
        </p:blipFill>
        <p:spPr>
          <a:xfrm>
            <a:off x="764875" y="3769600"/>
            <a:ext cx="6959227" cy="105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7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Rationale behind the architecture</a:t>
            </a:r>
            <a:endParaRPr sz="3400"/>
          </a:p>
        </p:txBody>
      </p:sp>
      <p:sp>
        <p:nvSpPr>
          <p:cNvPr id="75" name="Google Shape;75;p16"/>
          <p:cNvSpPr txBox="1"/>
          <p:nvPr>
            <p:ph type="body" idx="1"/>
          </p:nvPr>
        </p:nvSpPr>
        <p:spPr>
          <a:xfrm>
            <a:off x="311700" y="566650"/>
            <a:ext cx="8520600" cy="44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Encoder-Decoder Framework: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Encoder refines the embeddings of the original text.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Decoder utilizes the refined embeddings to perform the simplification task.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Bidirectional LSTM: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Captures contextual information effectively.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Implemented in the Encoder for robust feature extraction.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Attention Mechanism: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Ensures the model focuses on relevant parts during generation.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 1 Design Choices: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Passing through additional feedforward network layers</a:t>
            </a: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for feature preservation</a:t>
            </a: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Residual connection for feature preservation and tacking vanishing gradient.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Layer normalization for stabilizing training and improving convergence.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 2 Design Choices: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Smaller version of Model 1.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Multiple feedforward network layers and dropout layers in the Decoder.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Contribute to better generalization and prevent overfitting.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 3 Design Choices: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don't use version exponential decay of learning rate used in Model 2. Rest is same from Model -2. </a:t>
            </a:r>
            <a:endParaRPr sz="100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7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Specifics of the model architecture (parameters, hyperparameters, loss function, optimizer)</a:t>
            </a:r>
            <a:endParaRPr sz="3400"/>
          </a:p>
        </p:txBody>
      </p:sp>
      <p:sp>
        <p:nvSpPr>
          <p:cNvPr id="81" name="Google Shape;81;p17"/>
          <p:cNvSpPr txBox="1"/>
          <p:nvPr>
            <p:ph type="body" idx="1"/>
          </p:nvPr>
        </p:nvSpPr>
        <p:spPr>
          <a:xfrm>
            <a:off x="311700" y="566650"/>
            <a:ext cx="8520600" cy="44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 1: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Parameters: Latent Dimension: 120, Encoder Tokens: Adjusted to vocabulary size, Decoder Tokens: Adjusted to vocabulary size,Max Sequence Length: 140,Word2Vec Embedding Size: 300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Hyperparameters: Batch Size: 32, Epochs: 100,Validation Split: 0.2, Early Stopping: Patience=3, Restores best weights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Loss Function: Cross Entropy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Optimizer:Adam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 2, Model 3: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Parameters: Latent Dimension: 90, Encoder Tokens: Adjusted to vocabulary size, Decoder Tokens: Adjusted to vocabulary size, Max Sequence Length: 140, Word2Vec Embedding Size: 300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Hyperparameters: Batch Size: 32, Epochs: 50, Validation Split: 0.2, Learning Rate Schedule: Exponential decay (initial rate: 0.001 over 10 epochs for Model 2 only)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Loss Function: </a:t>
            </a: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Cross Entropy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Optimizer: Adam with Learning Rate Schedule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Common Pre-processing:</a:t>
            </a:r>
            <a:endParaRPr sz="1200">
              <a:solidFill>
                <a:srgbClr val="37415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 panose="02000000000000000000"/>
              <a:buChar char="●"/>
            </a:pPr>
            <a:r>
              <a:rPr lang="en-GB" sz="1200">
                <a:solidFill>
                  <a:srgbClr val="37415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Tokenization and padding of input and target sequences. Word2Vec Model from Google News is used, coverage is evaluated(79.14%)</a:t>
            </a:r>
            <a:endParaRPr sz="7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7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Results</a:t>
            </a:r>
            <a:endParaRPr sz="3400"/>
          </a:p>
        </p:txBody>
      </p:sp>
      <p:sp>
        <p:nvSpPr>
          <p:cNvPr id="87" name="Google Shape;87;p18"/>
          <p:cNvSpPr txBox="1"/>
          <p:nvPr>
            <p:ph type="body" idx="1"/>
          </p:nvPr>
        </p:nvSpPr>
        <p:spPr>
          <a:xfrm>
            <a:off x="311700" y="566650"/>
            <a:ext cx="8551200" cy="44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Model 1: </a:t>
            </a:r>
            <a:r>
              <a:rPr lang="en-GB" sz="700"/>
              <a:t>Epochs: 47/100 Training Loss: 0.0862, Training Accuracy: 97.73% Validation Loss: 0.2071, Validation Accuracy: 98.68% (Early Stopping) </a:t>
            </a: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/>
              <a:t>Time per Epoch: 198s</a:t>
            </a: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/>
              <a:t>Model 2(on the </a:t>
            </a:r>
            <a:r>
              <a:rPr lang="en-GB" sz="700"/>
              <a:t>left</a:t>
            </a:r>
            <a:r>
              <a:rPr lang="en-GB" sz="700"/>
              <a:t> below) : Epochs: 50/50, Training Loss: 4.3016, Training Accuracy: 23.60%,Validation Loss: 4.7674, Validation Accuracy: 22.19%, Learning Rate at End: 7.4466e-06</a:t>
            </a: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/>
              <a:t>Model 3(On the right above) : Epochs: 50/50, Training Loss: 3.3213, Training Accuracy: 34.67%,Validation Loss: 3.2815, Validation Accuracy: 35.12%</a:t>
            </a: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/>
              <a:t>Model 1 Evaluation(as it appears the best) on entire test data :  </a:t>
            </a: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/>
              <a:t>BLEU Score: 16.07%, BLEU Score with Smoothing: 16.07%, ROUGE-N Score: 0.08%, ROUGE-L Score: 0.00%</a:t>
            </a: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700"/>
              <a:t>Interpretation: BLEU Score measures the precision of the model's output against the ground truth. ROUGE-N and ROUGE-L Scores evaluate overlap in n-grams and word sequences, respectively. They indicate moderate level of precision (16.07% BLEU Score) with no significant overlap in n-grams (0.08% ROUGE-N Score) or word sequences (0.00% ROUGE-L Score). </a:t>
            </a:r>
            <a:endParaRPr sz="7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9625" y="790750"/>
            <a:ext cx="1461625" cy="117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9375" y="2383273"/>
            <a:ext cx="1461625" cy="11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73425" y="2404275"/>
            <a:ext cx="1461625" cy="10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23125" y="-82225"/>
            <a:ext cx="85206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630"/>
              <a:t>Results(Continued)</a:t>
            </a:r>
            <a:endParaRPr sz="1630"/>
          </a:p>
        </p:txBody>
      </p:sp>
      <p:sp>
        <p:nvSpPr>
          <p:cNvPr id="96" name="Google Shape;96;p19"/>
          <p:cNvSpPr txBox="1"/>
          <p:nvPr>
            <p:ph type="body" idx="1"/>
          </p:nvPr>
        </p:nvSpPr>
        <p:spPr>
          <a:xfrm>
            <a:off x="311700" y="252225"/>
            <a:ext cx="85206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Evaluations on some random sentences :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Evaluation on random sentences using Beam Search :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1"/>
          <a:srcRect l="5181" t="38081" r="53027" b="50000"/>
          <a:stretch>
            <a:fillRect/>
          </a:stretch>
        </p:blipFill>
        <p:spPr>
          <a:xfrm>
            <a:off x="397950" y="604800"/>
            <a:ext cx="3821251" cy="61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2"/>
          <a:srcRect l="4832" t="42252" r="6333" b="45828"/>
          <a:stretch>
            <a:fillRect/>
          </a:stretch>
        </p:blipFill>
        <p:spPr>
          <a:xfrm>
            <a:off x="372600" y="1338725"/>
            <a:ext cx="8123323" cy="61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3"/>
          <a:srcRect l="5029" t="46329" r="3854" b="41752"/>
          <a:stretch>
            <a:fillRect/>
          </a:stretch>
        </p:blipFill>
        <p:spPr>
          <a:xfrm>
            <a:off x="372600" y="2346050"/>
            <a:ext cx="8332099" cy="61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/>
          <a:srcRect l="5023" t="34725" r="13820" b="24779"/>
          <a:stretch>
            <a:fillRect/>
          </a:stretch>
        </p:blipFill>
        <p:spPr>
          <a:xfrm>
            <a:off x="372600" y="3014775"/>
            <a:ext cx="7421050" cy="20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96525" y="12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1630"/>
              <a:t>Results(Continued)</a:t>
            </a:r>
            <a:endParaRPr sz="163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20"/>
          <p:cNvSpPr txBox="1"/>
          <p:nvPr>
            <p:ph type="body" idx="1"/>
          </p:nvPr>
        </p:nvSpPr>
        <p:spPr>
          <a:xfrm>
            <a:off x="311700" y="665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Inferencing on a passage from Research paper : </a:t>
            </a:r>
            <a:endParaRPr sz="1200"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1"/>
          <a:srcRect l="5459" t="38330" r="1689" b="19357"/>
          <a:stretch>
            <a:fillRect/>
          </a:stretch>
        </p:blipFill>
        <p:spPr>
          <a:xfrm>
            <a:off x="326875" y="1165200"/>
            <a:ext cx="8490250" cy="3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5171</Words>
  <Application>WPS Presentation</Application>
  <PresentationFormat/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Roboto</vt:lpstr>
      <vt:lpstr>Microsoft YaHei</vt:lpstr>
      <vt:lpstr>Arial Unicode MS</vt:lpstr>
      <vt:lpstr>Simple Light</vt:lpstr>
      <vt:lpstr>Research Paper Simplification</vt:lpstr>
      <vt:lpstr>Problem formulation</vt:lpstr>
      <vt:lpstr>Model Architecture</vt:lpstr>
      <vt:lpstr>Rationale behind the architecture</vt:lpstr>
      <vt:lpstr>Specifics of the model architecture (parameters, hyperparameters, loss function, optimizer)</vt:lpstr>
      <vt:lpstr>Results</vt:lpstr>
      <vt:lpstr>Results(Continued)</vt:lpstr>
      <vt:lpstr>Results(Continued)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Paper Simplification</dc:title>
  <dc:creator/>
  <cp:lastModifiedBy>Ramana</cp:lastModifiedBy>
  <cp:revision>1</cp:revision>
  <dcterms:created xsi:type="dcterms:W3CDTF">2024-02-17T14:57:37Z</dcterms:created>
  <dcterms:modified xsi:type="dcterms:W3CDTF">2024-02-17T14:57:37Z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06B322C594CD4EE7BF713395140D12D9_12</vt:lpwstr>
  </property>
  <property fmtid="{D5CDD505-2E9C-101B-9397-08002B2CF9AE}" pid="3" name="KSOProductBuildVer">
    <vt:lpwstr>1033-12.2.0.13431</vt:lpwstr>
  </property>
</Properties>
</file>