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656686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656686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656686d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656686d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56686d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56686d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56686d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56686d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656686d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656686d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68bf4db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68bf4db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99550"/>
            <a:ext cx="8520600" cy="49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460"/>
              <a:t>TERM PAPER PRESENTATION</a:t>
            </a:r>
            <a:endParaRPr sz="2460"/>
          </a:p>
        </p:txBody>
      </p:sp>
      <p:sp>
        <p:nvSpPr>
          <p:cNvPr id="55" name="Google Shape;55;p13"/>
          <p:cNvSpPr txBox="1"/>
          <p:nvPr>
            <p:ph idx="1" type="subTitle"/>
          </p:nvPr>
        </p:nvSpPr>
        <p:spPr>
          <a:xfrm>
            <a:off x="311700" y="19563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605"/>
              <a:buFont typeface="Arial"/>
              <a:buNone/>
            </a:pPr>
            <a:r>
              <a:rPr lang="en" sz="1740"/>
              <a:t>Are Emergent Abilities in Large Language Models just In-Context</a:t>
            </a:r>
            <a:endParaRPr sz="1740"/>
          </a:p>
          <a:p>
            <a:pPr indent="0" lvl="0" marL="0" rtl="0" algn="ctr">
              <a:lnSpc>
                <a:spcPct val="80000"/>
              </a:lnSpc>
              <a:spcBef>
                <a:spcPts val="0"/>
              </a:spcBef>
              <a:spcAft>
                <a:spcPts val="0"/>
              </a:spcAft>
              <a:buClr>
                <a:schemeClr val="dk1"/>
              </a:buClr>
              <a:buSzPts val="605"/>
              <a:buFont typeface="Arial"/>
              <a:buNone/>
            </a:pPr>
            <a:r>
              <a:rPr lang="en" sz="1740"/>
              <a:t>Learning?</a:t>
            </a:r>
            <a:endParaRPr sz="1540"/>
          </a:p>
        </p:txBody>
      </p:sp>
      <p:sp>
        <p:nvSpPr>
          <p:cNvPr id="56" name="Google Shape;56;p13"/>
          <p:cNvSpPr txBox="1"/>
          <p:nvPr>
            <p:ph idx="1" type="subTitle"/>
          </p:nvPr>
        </p:nvSpPr>
        <p:spPr>
          <a:xfrm>
            <a:off x="5912475" y="4140025"/>
            <a:ext cx="30432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800"/>
              <a:t>Presented by</a:t>
            </a:r>
            <a:endParaRPr sz="800"/>
          </a:p>
          <a:p>
            <a:pPr indent="0" lvl="0" marL="0" rtl="0" algn="ctr">
              <a:lnSpc>
                <a:spcPct val="80000"/>
              </a:lnSpc>
              <a:spcBef>
                <a:spcPts val="0"/>
              </a:spcBef>
              <a:spcAft>
                <a:spcPts val="0"/>
              </a:spcAft>
              <a:buSzPts val="605"/>
              <a:buNone/>
            </a:pPr>
            <a:r>
              <a:t/>
            </a:r>
            <a:endParaRPr sz="800"/>
          </a:p>
          <a:p>
            <a:pPr indent="0" lvl="0" marL="0" rtl="0" algn="ctr">
              <a:lnSpc>
                <a:spcPct val="80000"/>
              </a:lnSpc>
              <a:spcBef>
                <a:spcPts val="0"/>
              </a:spcBef>
              <a:spcAft>
                <a:spcPts val="0"/>
              </a:spcAft>
              <a:buSzPts val="605"/>
              <a:buNone/>
            </a:pPr>
            <a:r>
              <a:rPr lang="en" sz="800"/>
              <a:t>K Sethu Srivatsa(202218021)</a:t>
            </a:r>
            <a:endParaRPr sz="800"/>
          </a:p>
          <a:p>
            <a:pPr indent="0" lvl="0" marL="0" rtl="0" algn="ctr">
              <a:lnSpc>
                <a:spcPct val="80000"/>
              </a:lnSpc>
              <a:spcBef>
                <a:spcPts val="0"/>
              </a:spcBef>
              <a:spcAft>
                <a:spcPts val="0"/>
              </a:spcAft>
              <a:buSzPts val="605"/>
              <a:buNone/>
            </a:pPr>
            <a:r>
              <a:rPr lang="en" sz="800"/>
              <a:t>Rutul Patel(202218036)</a:t>
            </a:r>
            <a:endParaRPr sz="800"/>
          </a:p>
          <a:p>
            <a:pPr indent="0" lvl="0" marL="0" rtl="0" algn="ctr">
              <a:lnSpc>
                <a:spcPct val="80000"/>
              </a:lnSpc>
              <a:spcBef>
                <a:spcPts val="0"/>
              </a:spcBef>
              <a:spcAft>
                <a:spcPts val="0"/>
              </a:spcAft>
              <a:buSzPts val="605"/>
              <a:buNone/>
            </a:pPr>
            <a:r>
              <a:rPr lang="en" sz="800"/>
              <a:t>Kamal Yadav(202218047)</a:t>
            </a:r>
            <a:endParaRPr sz="800"/>
          </a:p>
          <a:p>
            <a:pPr indent="0" lvl="0" marL="0" rtl="0" algn="ctr">
              <a:lnSpc>
                <a:spcPct val="80000"/>
              </a:lnSpc>
              <a:spcBef>
                <a:spcPts val="0"/>
              </a:spcBef>
              <a:spcAft>
                <a:spcPts val="0"/>
              </a:spcAft>
              <a:buSzPts val="605"/>
              <a:buNone/>
            </a:pPr>
            <a:r>
              <a:t/>
            </a:r>
            <a:endParaRPr sz="15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85925"/>
            <a:ext cx="85206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88"/>
              <a:t>Motivation for the problem statement</a:t>
            </a:r>
            <a:endParaRPr sz="1588"/>
          </a:p>
        </p:txBody>
      </p:sp>
      <p:sp>
        <p:nvSpPr>
          <p:cNvPr id="62" name="Google Shape;62;p14"/>
          <p:cNvSpPr txBox="1"/>
          <p:nvPr>
            <p:ph idx="1" type="body"/>
          </p:nvPr>
        </p:nvSpPr>
        <p:spPr>
          <a:xfrm>
            <a:off x="145100" y="784900"/>
            <a:ext cx="8520600" cy="402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Large language models have exhibited emergent abilities, demonstrating exceptional performance across diverse tasks.</a:t>
            </a:r>
            <a:endParaRPr sz="1400"/>
          </a:p>
          <a:p>
            <a:pPr indent="-317500" lvl="0" marL="457200" rtl="0" algn="l">
              <a:spcBef>
                <a:spcPts val="0"/>
              </a:spcBef>
              <a:spcAft>
                <a:spcPts val="0"/>
              </a:spcAft>
              <a:buSzPts val="1400"/>
              <a:buChar char="●"/>
            </a:pPr>
            <a:r>
              <a:rPr lang="en" sz="1400"/>
              <a:t>Emergence</a:t>
            </a:r>
            <a:r>
              <a:rPr lang="en" sz="1400"/>
              <a:t> is the ability to solve a task which is absent in smaller models, but present in LLMs.  The ability of LLMs to perform well above the random baseline on tasks that cannot be solved through memorisation and are indicative of certain “abilities”, without explicit training on those tasks is called emergence.  </a:t>
            </a:r>
            <a:endParaRPr sz="1400"/>
          </a:p>
          <a:p>
            <a:pPr indent="-317500" lvl="0" marL="457200" rtl="0" algn="l">
              <a:spcBef>
                <a:spcPts val="0"/>
              </a:spcBef>
              <a:spcAft>
                <a:spcPts val="0"/>
              </a:spcAft>
              <a:buSzPts val="1400"/>
              <a:buChar char="●"/>
            </a:pPr>
            <a:r>
              <a:rPr lang="en" sz="1400"/>
              <a:t>It has been argued that the unpredictability associated  with such emergent abilities underscores the possibility that these models might harbour latent hazardous abilities(especially while related</a:t>
            </a:r>
            <a:r>
              <a:rPr lang="en" sz="1400"/>
              <a:t> to functional linguistic abilities)</a:t>
            </a:r>
            <a:r>
              <a:rPr lang="en" sz="1400"/>
              <a:t> that manifest unexpectedly. </a:t>
            </a:r>
            <a:endParaRPr sz="1400"/>
          </a:p>
          <a:p>
            <a:pPr indent="-317500" lvl="0" marL="457200" rtl="0" algn="l">
              <a:spcBef>
                <a:spcPts val="0"/>
              </a:spcBef>
              <a:spcAft>
                <a:spcPts val="0"/>
              </a:spcAft>
              <a:buSzPts val="1400"/>
              <a:buChar char="●"/>
            </a:pPr>
            <a:r>
              <a:rPr lang="en" sz="1400"/>
              <a:t>The authors aim to address these concerns by clarifying the nature of emergent abilities and </a:t>
            </a:r>
            <a:r>
              <a:rPr lang="en" sz="1400"/>
              <a:t>demystify claims about emergent abilities to ensure</a:t>
            </a:r>
            <a:r>
              <a:rPr lang="en" sz="1400"/>
              <a:t> the responsible use of LLMs in diverse applications.</a:t>
            </a:r>
            <a:endParaRPr sz="1400"/>
          </a:p>
          <a:p>
            <a:pPr indent="-317500" lvl="0" marL="457200" rtl="0" algn="l">
              <a:spcBef>
                <a:spcPts val="0"/>
              </a:spcBef>
              <a:spcAft>
                <a:spcPts val="0"/>
              </a:spcAft>
              <a:buSzPts val="1400"/>
              <a:buChar char="●"/>
            </a:pPr>
            <a:r>
              <a:rPr lang="en" sz="1400"/>
              <a:t>They emphasise that the development of explicit linguistic proficiencies does not pose inherent risks. </a:t>
            </a:r>
            <a:endParaRPr sz="1400"/>
          </a:p>
          <a:p>
            <a:pPr indent="0" lvl="0" marL="0" rtl="0" algn="l">
              <a:spcBef>
                <a:spcPts val="120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58825" y="126600"/>
            <a:ext cx="85206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88"/>
              <a:t>Problem Formulation</a:t>
            </a:r>
            <a:endParaRPr sz="1588"/>
          </a:p>
        </p:txBody>
      </p:sp>
      <p:sp>
        <p:nvSpPr>
          <p:cNvPr id="68" name="Google Shape;68;p15"/>
          <p:cNvSpPr txBox="1"/>
          <p:nvPr>
            <p:ph idx="1" type="body"/>
          </p:nvPr>
        </p:nvSpPr>
        <p:spPr>
          <a:xfrm>
            <a:off x="311700" y="607375"/>
            <a:ext cx="8520600" cy="4019700"/>
          </a:xfrm>
          <a:prstGeom prst="rect">
            <a:avLst/>
          </a:prstGeom>
        </p:spPr>
        <p:txBody>
          <a:bodyPr anchorCtr="0" anchor="t" bIns="91425" lIns="91425" spcFirstLastPara="1" rIns="91425" wrap="square" tIns="91425">
            <a:noAutofit/>
          </a:bodyPr>
          <a:lstStyle/>
          <a:p>
            <a:pPr indent="-287020" lvl="0" marL="457200" rtl="0" algn="l">
              <a:lnSpc>
                <a:spcPct val="95000"/>
              </a:lnSpc>
              <a:spcBef>
                <a:spcPts val="0"/>
              </a:spcBef>
              <a:spcAft>
                <a:spcPts val="0"/>
              </a:spcAft>
              <a:buSzPts val="920"/>
              <a:buChar char="●"/>
            </a:pPr>
            <a:r>
              <a:rPr lang="en" sz="920"/>
              <a:t>Authors notice that the combination of formal linguistic abilities, the capacity to retain and recall large amounts of information and, significantly, in-context learning lead to abilities in LLMs. </a:t>
            </a:r>
            <a:endParaRPr sz="920"/>
          </a:p>
          <a:p>
            <a:pPr indent="-287020" lvl="0" marL="457200" rtl="0" algn="l">
              <a:lnSpc>
                <a:spcPct val="95000"/>
              </a:lnSpc>
              <a:spcBef>
                <a:spcPts val="0"/>
              </a:spcBef>
              <a:spcAft>
                <a:spcPts val="0"/>
              </a:spcAft>
              <a:buSzPts val="920"/>
              <a:buChar char="●"/>
            </a:pPr>
            <a:r>
              <a:rPr lang="en" sz="920"/>
              <a:t>In-context learning implements gradient descent implicitly and constructs a function at inference time and hence is predictable and not emergent. </a:t>
            </a:r>
            <a:endParaRPr sz="920"/>
          </a:p>
          <a:p>
            <a:pPr indent="-287020" lvl="0" marL="457200" rtl="0" algn="l">
              <a:lnSpc>
                <a:spcPct val="95000"/>
              </a:lnSpc>
              <a:spcBef>
                <a:spcPts val="0"/>
              </a:spcBef>
              <a:spcAft>
                <a:spcPts val="0"/>
              </a:spcAft>
              <a:buSzPts val="920"/>
              <a:buChar char="●"/>
            </a:pPr>
            <a:r>
              <a:rPr lang="en" sz="920"/>
              <a:t>Performance of LLMs degrades in adversarial settings, thus indicating that, although LLMs exhibit some level of proficiency in abstract task-solving, they lean towards employing context-specific approaches.</a:t>
            </a:r>
            <a:endParaRPr sz="920"/>
          </a:p>
          <a:p>
            <a:pPr indent="-287020" lvl="0" marL="457200" rtl="0" algn="l">
              <a:lnSpc>
                <a:spcPct val="95000"/>
              </a:lnSpc>
              <a:spcBef>
                <a:spcPts val="0"/>
              </a:spcBef>
              <a:spcAft>
                <a:spcPts val="0"/>
              </a:spcAft>
              <a:buSzPts val="920"/>
              <a:buChar char="●"/>
            </a:pPr>
            <a:r>
              <a:rPr lang="en" sz="920"/>
              <a:t>LLMs does improve progressively with scale, but, when using discrete evaluation metrics, such improvements are only detectable when they tip over a threshold, thus giving the illusion of ‘emergence’. With  the use of continuous metrics, such as string edit distance,  it makes emergent abilities more predictable, thereby challenging their emergent status.  </a:t>
            </a:r>
            <a:endParaRPr sz="920"/>
          </a:p>
          <a:p>
            <a:pPr indent="-287020" lvl="0" marL="457200" rtl="0" algn="l">
              <a:lnSpc>
                <a:spcPct val="95000"/>
              </a:lnSpc>
              <a:spcBef>
                <a:spcPts val="0"/>
              </a:spcBef>
              <a:spcAft>
                <a:spcPts val="0"/>
              </a:spcAft>
              <a:buSzPts val="920"/>
              <a:buChar char="●"/>
            </a:pPr>
            <a:r>
              <a:rPr lang="en" sz="920"/>
              <a:t>T</a:t>
            </a:r>
            <a:r>
              <a:rPr lang="en" sz="920"/>
              <a:t>ruly emergent abilities are learnt in LLMs due to in-context learning and instruction tuning. Proficiency only indicates models’ ability to memorise information. It is found that prompting techniques manifest themselves at the same scale as the emergence of a significant number of abilities. Hence it is important  to ascertain the extent of these emergent abilities in the absence of prompting techniques.</a:t>
            </a:r>
            <a:endParaRPr sz="920"/>
          </a:p>
          <a:p>
            <a:pPr indent="-287020" lvl="0" marL="457200" rtl="0" algn="l">
              <a:lnSpc>
                <a:spcPct val="95000"/>
              </a:lnSpc>
              <a:spcBef>
                <a:spcPts val="0"/>
              </a:spcBef>
              <a:spcAft>
                <a:spcPts val="0"/>
              </a:spcAft>
              <a:buSzPts val="920"/>
              <a:buChar char="●"/>
            </a:pPr>
            <a:r>
              <a:rPr lang="en" sz="920"/>
              <a:t>Prompting techniques, while offering novel avenues for leveraging models, do not pose safety concerns as usually believed as the outcomes they generate are predictable and reliant on user inputs.</a:t>
            </a:r>
            <a:endParaRPr sz="920"/>
          </a:p>
          <a:p>
            <a:pPr indent="-287020" lvl="0" marL="457200" rtl="0" algn="l">
              <a:lnSpc>
                <a:spcPct val="95000"/>
              </a:lnSpc>
              <a:spcBef>
                <a:spcPts val="0"/>
              </a:spcBef>
              <a:spcAft>
                <a:spcPts val="0"/>
              </a:spcAft>
              <a:buSzPts val="920"/>
              <a:buChar char="●"/>
            </a:pPr>
            <a:r>
              <a:rPr lang="en" sz="920"/>
              <a:t>Formal and functional linguistic abilities are differentiated by the authors for the first time  and language models are probed using strategies that do not trigger in-context learning and instruction tuning. </a:t>
            </a:r>
            <a:endParaRPr sz="920"/>
          </a:p>
          <a:p>
            <a:pPr indent="-287020" lvl="0" marL="457200" rtl="0" algn="l">
              <a:lnSpc>
                <a:spcPct val="95000"/>
              </a:lnSpc>
              <a:spcBef>
                <a:spcPts val="0"/>
              </a:spcBef>
              <a:spcAft>
                <a:spcPts val="0"/>
              </a:spcAft>
              <a:buSzPts val="920"/>
              <a:buChar char="●"/>
            </a:pPr>
            <a:r>
              <a:rPr lang="en" sz="920"/>
              <a:t>Authors explore various research questions like finding out the abilities are truly emergent in the absence of in-context learning and evidence for the emergence of ‘reasoning’ in instruction-tuned models.</a:t>
            </a:r>
            <a:endParaRPr sz="920"/>
          </a:p>
          <a:p>
            <a:pPr indent="-287020" lvl="0" marL="457200" rtl="0" algn="l">
              <a:lnSpc>
                <a:spcPct val="95000"/>
              </a:lnSpc>
              <a:spcBef>
                <a:spcPts val="0"/>
              </a:spcBef>
              <a:spcAft>
                <a:spcPts val="0"/>
              </a:spcAft>
              <a:buSzPts val="920"/>
              <a:buChar char="●"/>
            </a:pPr>
            <a:r>
              <a:rPr lang="en" sz="920"/>
              <a:t>Emergent abilities detected by other authors based on above-random performance </a:t>
            </a:r>
            <a:r>
              <a:rPr lang="en" sz="920"/>
              <a:t>occurred</a:t>
            </a:r>
            <a:r>
              <a:rPr lang="en" sz="920"/>
              <a:t> as they did not </a:t>
            </a:r>
            <a:r>
              <a:rPr lang="en" sz="920"/>
              <a:t>differentiate</a:t>
            </a:r>
            <a:r>
              <a:rPr lang="en" sz="920"/>
              <a:t> between formal, functional </a:t>
            </a:r>
            <a:r>
              <a:rPr lang="en" sz="920"/>
              <a:t>linguistic</a:t>
            </a:r>
            <a:r>
              <a:rPr lang="en" sz="920"/>
              <a:t> abilities and did not consider </a:t>
            </a:r>
            <a:r>
              <a:rPr lang="en" sz="920"/>
              <a:t>effects</a:t>
            </a:r>
            <a:r>
              <a:rPr lang="en" sz="920"/>
              <a:t> of prompting techniques. </a:t>
            </a:r>
            <a:endParaRPr sz="920"/>
          </a:p>
          <a:p>
            <a:pPr indent="0" lvl="0" marL="0" rtl="0" algn="l">
              <a:lnSpc>
                <a:spcPct val="95000"/>
              </a:lnSpc>
              <a:spcBef>
                <a:spcPts val="1200"/>
              </a:spcBef>
              <a:spcAft>
                <a:spcPts val="1200"/>
              </a:spcAft>
              <a:buSzPts val="440"/>
              <a:buNone/>
            </a:pPr>
            <a:r>
              <a:t/>
            </a:r>
            <a:endParaRPr sz="720"/>
          </a:p>
        </p:txBody>
      </p:sp>
      <p:pic>
        <p:nvPicPr>
          <p:cNvPr id="69" name="Google Shape;69;p15"/>
          <p:cNvPicPr preferRelativeResize="0"/>
          <p:nvPr/>
        </p:nvPicPr>
        <p:blipFill>
          <a:blip r:embed="rId3">
            <a:alphaModFix/>
          </a:blip>
          <a:stretch>
            <a:fillRect/>
          </a:stretch>
        </p:blipFill>
        <p:spPr>
          <a:xfrm>
            <a:off x="311700" y="3399425"/>
            <a:ext cx="2437726" cy="1353325"/>
          </a:xfrm>
          <a:prstGeom prst="rect">
            <a:avLst/>
          </a:prstGeom>
          <a:noFill/>
          <a:ln>
            <a:noFill/>
          </a:ln>
        </p:spPr>
      </p:pic>
      <p:pic>
        <p:nvPicPr>
          <p:cNvPr id="70" name="Google Shape;70;p15"/>
          <p:cNvPicPr preferRelativeResize="0"/>
          <p:nvPr/>
        </p:nvPicPr>
        <p:blipFill>
          <a:blip r:embed="rId4">
            <a:alphaModFix/>
          </a:blip>
          <a:stretch>
            <a:fillRect/>
          </a:stretch>
        </p:blipFill>
        <p:spPr>
          <a:xfrm>
            <a:off x="3015675" y="3399425"/>
            <a:ext cx="1453101" cy="1401525"/>
          </a:xfrm>
          <a:prstGeom prst="rect">
            <a:avLst/>
          </a:prstGeom>
          <a:noFill/>
          <a:ln>
            <a:noFill/>
          </a:ln>
        </p:spPr>
      </p:pic>
      <p:sp>
        <p:nvSpPr>
          <p:cNvPr id="71" name="Google Shape;71;p15"/>
          <p:cNvSpPr txBox="1"/>
          <p:nvPr/>
        </p:nvSpPr>
        <p:spPr>
          <a:xfrm>
            <a:off x="7152600" y="3767338"/>
            <a:ext cx="16797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We could see how model </a:t>
            </a:r>
            <a:r>
              <a:rPr lang="en" sz="1000">
                <a:solidFill>
                  <a:schemeClr val="dk2"/>
                </a:solidFill>
              </a:rPr>
              <a:t>performance</a:t>
            </a:r>
            <a:r>
              <a:rPr lang="en" sz="1000">
                <a:solidFill>
                  <a:schemeClr val="dk2"/>
                </a:solidFill>
              </a:rPr>
              <a:t> increases with prompting techniques.</a:t>
            </a:r>
            <a:endParaRPr sz="1000">
              <a:solidFill>
                <a:schemeClr val="dk2"/>
              </a:solidFill>
            </a:endParaRPr>
          </a:p>
        </p:txBody>
      </p:sp>
      <p:pic>
        <p:nvPicPr>
          <p:cNvPr id="72" name="Google Shape;72;p15"/>
          <p:cNvPicPr preferRelativeResize="0"/>
          <p:nvPr/>
        </p:nvPicPr>
        <p:blipFill>
          <a:blip r:embed="rId5">
            <a:alphaModFix/>
          </a:blip>
          <a:stretch>
            <a:fillRect/>
          </a:stretch>
        </p:blipFill>
        <p:spPr>
          <a:xfrm>
            <a:off x="5555025" y="3425725"/>
            <a:ext cx="1078175" cy="130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85925"/>
            <a:ext cx="85206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88"/>
              <a:t>Approach (Model Architecture, Training Method)</a:t>
            </a:r>
            <a:endParaRPr sz="1588"/>
          </a:p>
          <a:p>
            <a:pPr indent="0" lvl="0" marL="0" rtl="0" algn="l">
              <a:spcBef>
                <a:spcPts val="0"/>
              </a:spcBef>
              <a:spcAft>
                <a:spcPts val="0"/>
              </a:spcAft>
              <a:buSzPts val="990"/>
              <a:buNone/>
            </a:pPr>
            <a:r>
              <a:t/>
            </a:r>
            <a:endParaRPr sz="1588"/>
          </a:p>
        </p:txBody>
      </p:sp>
      <p:sp>
        <p:nvSpPr>
          <p:cNvPr id="78" name="Google Shape;78;p16"/>
          <p:cNvSpPr txBox="1"/>
          <p:nvPr>
            <p:ph idx="1" type="body"/>
          </p:nvPr>
        </p:nvSpPr>
        <p:spPr>
          <a:xfrm>
            <a:off x="240100" y="668825"/>
            <a:ext cx="8520600" cy="4019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sz="1300"/>
              <a:t>They conducted rigorous tests on 18 models from 4 families( GPT, T5, Falcon and LLaMA)  with a parameter range from 60 million to 175 billion parameters, across 22 tasks, of which some were emergent, non emergent and unsolvable by LLMs.. They included both instruction-tuned and non-instruction-tuned models. </a:t>
            </a:r>
            <a:endParaRPr sz="1300"/>
          </a:p>
          <a:p>
            <a:pPr indent="-311150" lvl="0" marL="457200" rtl="0" algn="l">
              <a:spcBef>
                <a:spcPts val="0"/>
              </a:spcBef>
              <a:spcAft>
                <a:spcPts val="0"/>
              </a:spcAft>
              <a:buSzPts val="1300"/>
              <a:buChar char="●"/>
            </a:pPr>
            <a:r>
              <a:rPr lang="en" sz="1300"/>
              <a:t>To ensure fair evaluation , potential biases that could influence our findings are identified and experiments are designed to mitigate such biases.</a:t>
            </a:r>
            <a:endParaRPr sz="1300"/>
          </a:p>
          <a:p>
            <a:pPr indent="-311150" lvl="0" marL="457200" rtl="0" algn="l">
              <a:spcBef>
                <a:spcPts val="0"/>
              </a:spcBef>
              <a:spcAft>
                <a:spcPts val="0"/>
              </a:spcAft>
              <a:buSzPts val="1300"/>
              <a:buChar char="●"/>
            </a:pPr>
            <a:r>
              <a:rPr lang="en" sz="1300"/>
              <a:t>Various prompting strategies used: Refining all prompts to ensure their solvability in absence of instruction comprehension (Completion-style prompt) and closed, closed(with adversarial prompt), open completion-style prompts.</a:t>
            </a:r>
            <a:endParaRPr sz="1300"/>
          </a:p>
          <a:p>
            <a:pPr indent="-311150" lvl="0" marL="457200" rtl="0" algn="l">
              <a:spcBef>
                <a:spcPts val="0"/>
              </a:spcBef>
              <a:spcAft>
                <a:spcPts val="0"/>
              </a:spcAft>
              <a:buSzPts val="1300"/>
              <a:buChar char="●"/>
            </a:pPr>
            <a:r>
              <a:rPr lang="en" sz="1300"/>
              <a:t>Various tasks are performed like </a:t>
            </a:r>
            <a:r>
              <a:rPr lang="en" sz="1300"/>
              <a:t>modified arithmetic, phrase relatedness, physical intuition, social IQA, and strange stories.</a:t>
            </a:r>
            <a:endParaRPr sz="1300"/>
          </a:p>
          <a:p>
            <a:pPr indent="-311150" lvl="0" marL="457200" rtl="0" algn="l">
              <a:spcBef>
                <a:spcPts val="0"/>
              </a:spcBef>
              <a:spcAft>
                <a:spcPts val="0"/>
              </a:spcAft>
              <a:buSzPts val="1300"/>
              <a:buChar char="●"/>
            </a:pPr>
            <a:r>
              <a:rPr lang="en" sz="1300"/>
              <a:t>Evaluation metrics like BERTScore are used which measure semantic similarity. For numerical outputs, authors limit evaluation to exact matching to reflect numerical proximity. </a:t>
            </a:r>
            <a:endParaRPr sz="1300"/>
          </a:p>
          <a:p>
            <a:pPr indent="-311150" lvl="0" marL="457200" rtl="0" algn="l">
              <a:spcBef>
                <a:spcPts val="0"/>
              </a:spcBef>
              <a:spcAft>
                <a:spcPts val="0"/>
              </a:spcAft>
              <a:buSzPts val="1300"/>
              <a:buChar char="●"/>
            </a:pPr>
            <a:r>
              <a:rPr lang="en" sz="1300"/>
              <a:t>Other discrete evaluation metrics like string - edit distance and </a:t>
            </a:r>
            <a:r>
              <a:rPr lang="en" sz="1300"/>
              <a:t>continuous</a:t>
            </a:r>
            <a:r>
              <a:rPr lang="en" sz="1300"/>
              <a:t>-BERTScore are also used. </a:t>
            </a:r>
            <a:endParaRPr sz="1300"/>
          </a:p>
          <a:p>
            <a:pPr indent="-311150" lvl="0" marL="457200" rtl="0" algn="l">
              <a:spcBef>
                <a:spcPts val="0"/>
              </a:spcBef>
              <a:spcAft>
                <a:spcPts val="0"/>
              </a:spcAft>
              <a:buSzPts val="1300"/>
              <a:buChar char="●"/>
            </a:pPr>
            <a:r>
              <a:rPr lang="en" sz="1300"/>
              <a:t>Manual post-hoc analysis of a subset of the outputs generated by models which are not instruction-tuned is done to not </a:t>
            </a:r>
            <a:r>
              <a:rPr lang="en" sz="1300"/>
              <a:t>over penalize</a:t>
            </a:r>
            <a:r>
              <a:rPr lang="en" sz="1300"/>
              <a:t> </a:t>
            </a:r>
            <a:r>
              <a:rPr lang="en" sz="1300"/>
              <a:t>non instruction-tuned models</a:t>
            </a:r>
            <a:r>
              <a:rPr lang="en" sz="1300"/>
              <a:t>. </a:t>
            </a:r>
            <a:endParaRPr sz="1300"/>
          </a:p>
          <a:p>
            <a:pPr indent="-311150" lvl="0" marL="457200" rtl="0" algn="l">
              <a:spcBef>
                <a:spcPts val="0"/>
              </a:spcBef>
              <a:spcAft>
                <a:spcPts val="0"/>
              </a:spcAft>
              <a:buSzPts val="1300"/>
              <a:buChar char="●"/>
            </a:pPr>
            <a:r>
              <a:rPr lang="en" sz="1300"/>
              <a:t>Each experiment is performed for three times and then average result is calculated.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52075" y="151225"/>
            <a:ext cx="85206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88"/>
              <a:t>Evaluation of Model</a:t>
            </a:r>
            <a:endParaRPr sz="1388"/>
          </a:p>
        </p:txBody>
      </p:sp>
      <p:sp>
        <p:nvSpPr>
          <p:cNvPr id="84" name="Google Shape;84;p17"/>
          <p:cNvSpPr txBox="1"/>
          <p:nvPr>
            <p:ph idx="1" type="body"/>
          </p:nvPr>
        </p:nvSpPr>
        <p:spPr>
          <a:xfrm>
            <a:off x="0" y="840900"/>
            <a:ext cx="8520600" cy="4302600"/>
          </a:xfrm>
          <a:prstGeom prst="rect">
            <a:avLst/>
          </a:prstGeom>
        </p:spPr>
        <p:txBody>
          <a:bodyPr anchorCtr="0" anchor="t" bIns="91425" lIns="91425" spcFirstLastPara="1" rIns="91425" wrap="square" tIns="91425">
            <a:normAutofit fontScale="77500" lnSpcReduction="20000"/>
          </a:bodyPr>
          <a:lstStyle/>
          <a:p>
            <a:pPr indent="-301601" lvl="0" marL="457200" rtl="0" algn="l">
              <a:spcBef>
                <a:spcPts val="0"/>
              </a:spcBef>
              <a:spcAft>
                <a:spcPts val="0"/>
              </a:spcAft>
              <a:buSzPct val="100000"/>
              <a:buChar char="●"/>
            </a:pPr>
            <a:r>
              <a:rPr lang="en" sz="1483"/>
              <a:t>For a task to be considered emergent (Emg.), models must perform above the baseline (&gt; Base.) and the performance of the larger models must not be predictable based on that of smaller models (Pred.)</a:t>
            </a:r>
            <a:endParaRPr sz="1483"/>
          </a:p>
          <a:p>
            <a:pPr indent="-301601" lvl="0" marL="457200" rtl="0" algn="l">
              <a:spcBef>
                <a:spcPts val="0"/>
              </a:spcBef>
              <a:spcAft>
                <a:spcPts val="0"/>
              </a:spcAft>
              <a:buSzPct val="100000"/>
              <a:buChar char="●"/>
            </a:pPr>
            <a:r>
              <a:rPr lang="en" sz="1483"/>
              <a:t>Only two out of 14 previously-emergent tasks displayed true emergence, Nonsense-Grammar-Words  in formal linguistic abilities and Hindu-Knowledge in memorization, both not involving reasoning. Hence reasoning abilities are not emergent in LLMs. </a:t>
            </a:r>
            <a:endParaRPr sz="1483"/>
          </a:p>
          <a:p>
            <a:pPr indent="-301601" lvl="0" marL="457200" rtl="0" algn="l">
              <a:spcBef>
                <a:spcPts val="0"/>
              </a:spcBef>
              <a:spcAft>
                <a:spcPts val="0"/>
              </a:spcAft>
              <a:buSzPct val="100000"/>
              <a:buChar char="●"/>
            </a:pPr>
            <a:r>
              <a:rPr lang="en" sz="1483"/>
              <a:t>Exact match accuracy tends to be consistently lower compared to the BERTScore accuracy. In Few Short Prompting both appear closer. For Instruction-tuned models, performance degrades in the zero-shot setting. Therefore instruction-tuned models, benefit from the use of in-context learning both indirectly (through instruction tuning) and also directly (in the few-shot setting).</a:t>
            </a:r>
            <a:endParaRPr sz="1483"/>
          </a:p>
          <a:p>
            <a:pPr indent="-301601" lvl="0" marL="457200" rtl="0" algn="l">
              <a:spcBef>
                <a:spcPts val="0"/>
              </a:spcBef>
              <a:spcAft>
                <a:spcPts val="0"/>
              </a:spcAft>
              <a:buSzPct val="100000"/>
              <a:buChar char="●"/>
            </a:pPr>
            <a:r>
              <a:rPr lang="en" sz="1483"/>
              <a:t>For LLMs that haven't been instruction-tuned, a qualitative analysis demonstrates the models' inherent understanding of task requirements, exemplified in tasks like 'causal judgement,' where the model generates appropriate responses without instruction tuning, further validated through manual analysis. Here we find that in majority cases automatic metric overestimates </a:t>
            </a:r>
            <a:r>
              <a:rPr lang="en" sz="1483"/>
              <a:t>performance</a:t>
            </a:r>
            <a:r>
              <a:rPr lang="en" sz="1483"/>
              <a:t>. </a:t>
            </a:r>
            <a:endParaRPr sz="1483"/>
          </a:p>
          <a:p>
            <a:pPr indent="-301601" lvl="0" marL="457200" rtl="0" algn="l">
              <a:spcBef>
                <a:spcPts val="0"/>
              </a:spcBef>
              <a:spcAft>
                <a:spcPts val="0"/>
              </a:spcAft>
              <a:buSzPct val="100000"/>
              <a:buChar char="●"/>
            </a:pPr>
            <a:r>
              <a:rPr lang="en" sz="1483"/>
              <a:t>Relaxed version of </a:t>
            </a:r>
            <a:r>
              <a:rPr lang="en" sz="1483"/>
              <a:t>adversarial</a:t>
            </a:r>
            <a:r>
              <a:rPr lang="en" sz="1483"/>
              <a:t> prompting is used to detect emergence for non </a:t>
            </a:r>
            <a:r>
              <a:rPr lang="en" sz="1483"/>
              <a:t>instruction</a:t>
            </a:r>
            <a:r>
              <a:rPr lang="en" sz="1483"/>
              <a:t> tuned models, only to find them being predictable based on small models or memory based and therefore, non emergent.  </a:t>
            </a:r>
            <a:endParaRPr sz="1483"/>
          </a:p>
          <a:p>
            <a:pPr indent="-301601" lvl="0" marL="457200" rtl="0" algn="l">
              <a:spcBef>
                <a:spcPts val="0"/>
              </a:spcBef>
              <a:spcAft>
                <a:spcPts val="0"/>
              </a:spcAft>
              <a:buSzPct val="100000"/>
              <a:buChar char="●"/>
            </a:pPr>
            <a:r>
              <a:rPr lang="en" sz="1483"/>
              <a:t>When employing a discrete metrics, especially in the absence of in-context learning, there is no sudden performance increase in large models.</a:t>
            </a:r>
            <a:endParaRPr sz="1483"/>
          </a:p>
          <a:p>
            <a:pPr indent="-301601" lvl="0" marL="457200" rtl="0" algn="l">
              <a:spcBef>
                <a:spcPts val="0"/>
              </a:spcBef>
              <a:spcAft>
                <a:spcPts val="0"/>
              </a:spcAft>
              <a:buSzPct val="100000"/>
              <a:buChar char="●"/>
            </a:pPr>
            <a:r>
              <a:rPr lang="en" sz="1483"/>
              <a:t>Instruction tuning triggers incontext learning and LLMs  models possess an improved capacity to utilise their inherent in-context learning abilities, which is acquired through instruction tuning. </a:t>
            </a:r>
            <a:endParaRPr sz="1483"/>
          </a:p>
          <a:p>
            <a:pPr indent="0" lvl="0" marL="0" rtl="0" algn="l">
              <a:spcBef>
                <a:spcPts val="1200"/>
              </a:spcBef>
              <a:spcAft>
                <a:spcPts val="0"/>
              </a:spcAft>
              <a:buNone/>
            </a:pPr>
            <a:r>
              <a:t/>
            </a:r>
            <a:endParaRPr sz="114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85925"/>
            <a:ext cx="85206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88"/>
              <a:t>Evaluation (</a:t>
            </a:r>
            <a:r>
              <a:rPr lang="en" sz="1588"/>
              <a:t>Continued</a:t>
            </a:r>
            <a:r>
              <a:rPr lang="en" sz="1588"/>
              <a:t>) and Conclusion</a:t>
            </a:r>
            <a:endParaRPr sz="1588"/>
          </a:p>
        </p:txBody>
      </p:sp>
      <p:sp>
        <p:nvSpPr>
          <p:cNvPr id="90" name="Google Shape;90;p18"/>
          <p:cNvSpPr txBox="1"/>
          <p:nvPr>
            <p:ph idx="1" type="body"/>
          </p:nvPr>
        </p:nvSpPr>
        <p:spPr>
          <a:xfrm>
            <a:off x="240100" y="668825"/>
            <a:ext cx="8520600" cy="4431300"/>
          </a:xfrm>
          <a:prstGeom prst="rect">
            <a:avLst/>
          </a:prstGeom>
        </p:spPr>
        <p:txBody>
          <a:bodyPr anchorCtr="0" anchor="t" bIns="91425" lIns="91425" spcFirstLastPara="1" rIns="91425" wrap="square" tIns="91425">
            <a:normAutofit fontScale="25000" lnSpcReduction="20000"/>
          </a:bodyPr>
          <a:lstStyle/>
          <a:p>
            <a:pPr indent="-308884" lvl="0" marL="457200" rtl="0" algn="l">
              <a:spcBef>
                <a:spcPts val="0"/>
              </a:spcBef>
              <a:spcAft>
                <a:spcPts val="0"/>
              </a:spcAft>
              <a:buSzPct val="100000"/>
              <a:buChar char="●"/>
            </a:pPr>
            <a:r>
              <a:rPr lang="en" sz="5057"/>
              <a:t>T-5 family models which are instruction tuned, generate good performances above the random baseline reaffirming that capacity to comprehend and adhere to instructions is pivotal to T5’s prowess in tackling tasks of this magnitude.</a:t>
            </a:r>
            <a:endParaRPr sz="5057"/>
          </a:p>
          <a:p>
            <a:pPr indent="-308884" lvl="0" marL="457200" rtl="0" algn="l">
              <a:spcBef>
                <a:spcPts val="0"/>
              </a:spcBef>
              <a:spcAft>
                <a:spcPts val="0"/>
              </a:spcAft>
              <a:buSzPct val="100000"/>
              <a:buChar char="●"/>
            </a:pPr>
            <a:r>
              <a:rPr lang="en" sz="5057"/>
              <a:t>GPT family models which leverage in-context learning does better in few shot learning. GPT family and T-5 family despite being different models have a overlap in tasks where above baseline performance is shown, proving that instruction tuning appears to enhance in-context learning efficiency more than reasoning abilities.</a:t>
            </a:r>
            <a:endParaRPr sz="5057"/>
          </a:p>
          <a:p>
            <a:pPr indent="-308884" lvl="0" marL="457200" rtl="0" algn="l">
              <a:spcBef>
                <a:spcPts val="0"/>
              </a:spcBef>
              <a:spcAft>
                <a:spcPts val="0"/>
              </a:spcAft>
              <a:buSzPct val="100000"/>
              <a:buChar char="●"/>
            </a:pPr>
            <a:r>
              <a:rPr lang="en" sz="5057"/>
              <a:t>The effectiveness of instruction tuning remains consistent even with increased scale or additional training on instructional datasets, suggesting no significant indication of latent hazardous abilities. </a:t>
            </a:r>
            <a:endParaRPr sz="5057"/>
          </a:p>
          <a:p>
            <a:pPr indent="-308884" lvl="0" marL="457200" rtl="0" algn="l">
              <a:spcBef>
                <a:spcPts val="0"/>
              </a:spcBef>
              <a:spcAft>
                <a:spcPts val="0"/>
              </a:spcAft>
              <a:buSzPct val="100000"/>
              <a:buChar char="●"/>
            </a:pPr>
            <a:r>
              <a:rPr lang="en" sz="5057"/>
              <a:t>LLMs follow instructions without reasoning to produce output consistent with instructions due to combination of memory and in-context learning. </a:t>
            </a:r>
            <a:endParaRPr sz="5057"/>
          </a:p>
          <a:p>
            <a:pPr indent="-308884" lvl="0" marL="457200" rtl="0" algn="l">
              <a:spcBef>
                <a:spcPts val="0"/>
              </a:spcBef>
              <a:spcAft>
                <a:spcPts val="0"/>
              </a:spcAft>
              <a:buSzPct val="100000"/>
              <a:buChar char="●"/>
            </a:pPr>
            <a:r>
              <a:rPr lang="en" sz="5057"/>
              <a:t>Despite good zero-shot capabilities, in the absence of explicit examples, LLMs struggle, showing that prompt engineering, as well as instruction and example design, are crucial for optimal LLM performance. </a:t>
            </a:r>
            <a:endParaRPr sz="5057"/>
          </a:p>
          <a:p>
            <a:pPr indent="-308884" lvl="0" marL="457200" rtl="0" algn="l">
              <a:spcBef>
                <a:spcPts val="0"/>
              </a:spcBef>
              <a:spcAft>
                <a:spcPts val="0"/>
              </a:spcAft>
              <a:buSzPct val="100000"/>
              <a:buChar char="●"/>
            </a:pPr>
            <a:r>
              <a:rPr lang="en" sz="5057"/>
              <a:t>Design of tasks that test specific abilities of LLMs, should always be checked to avoid unpredictable and dangerous behaviours of models.</a:t>
            </a:r>
            <a:endParaRPr sz="5057"/>
          </a:p>
          <a:p>
            <a:pPr indent="-308884" lvl="0" marL="457200" rtl="0" algn="l">
              <a:spcBef>
                <a:spcPts val="0"/>
              </a:spcBef>
              <a:spcAft>
                <a:spcPts val="0"/>
              </a:spcAft>
              <a:buSzPct val="100000"/>
              <a:buChar char="●"/>
            </a:pPr>
            <a:r>
              <a:rPr lang="en" sz="5057"/>
              <a:t>The authors instill trust in language models by recognizing their absence of latent hazardous abilities, as they are not emergent but influenced by in-context learning, and give public understanding to alleviate safety concerns. </a:t>
            </a:r>
            <a:endParaRPr sz="5057"/>
          </a:p>
          <a:p>
            <a:pPr indent="-308884" lvl="0" marL="457200" rtl="0" algn="l">
              <a:spcBef>
                <a:spcPts val="0"/>
              </a:spcBef>
              <a:spcAft>
                <a:spcPts val="0"/>
              </a:spcAft>
              <a:buSzPct val="100000"/>
              <a:buChar char="●"/>
            </a:pPr>
            <a:r>
              <a:rPr lang="en" sz="5057"/>
              <a:t>Authors advocate for increased transparency in disclosing facets like impact of scale, pre-training, and instruction tuning when applied on the LLMs. </a:t>
            </a:r>
            <a:endParaRPr sz="5057"/>
          </a:p>
          <a:p>
            <a:pPr indent="-308884" lvl="0" marL="457200" rtl="0" algn="l">
              <a:spcBef>
                <a:spcPts val="0"/>
              </a:spcBef>
              <a:spcAft>
                <a:spcPts val="0"/>
              </a:spcAft>
              <a:buSzPct val="100000"/>
              <a:buChar char="●"/>
            </a:pPr>
            <a:r>
              <a:rPr lang="en" sz="5057"/>
              <a:t>We would display the results on the following page. </a:t>
            </a:r>
            <a:endParaRPr sz="5057"/>
          </a:p>
          <a:p>
            <a:pPr indent="0" lvl="0" marL="0" rtl="0" algn="l">
              <a:spcBef>
                <a:spcPts val="1200"/>
              </a:spcBef>
              <a:spcAft>
                <a:spcPts val="0"/>
              </a:spcAft>
              <a:buNone/>
            </a:pPr>
            <a:r>
              <a:t/>
            </a:r>
            <a:endParaRPr sz="3857"/>
          </a:p>
          <a:p>
            <a:pPr indent="0" lvl="0" marL="0" rtl="0" algn="l">
              <a:spcBef>
                <a:spcPts val="1200"/>
              </a:spcBef>
              <a:spcAft>
                <a:spcPts val="0"/>
              </a:spcAft>
              <a:buNone/>
            </a:pPr>
            <a:r>
              <a:t/>
            </a:r>
            <a:endParaRPr sz="3857"/>
          </a:p>
          <a:p>
            <a:pPr indent="0" lvl="0" marL="0" rtl="0" algn="l">
              <a:spcBef>
                <a:spcPts val="1200"/>
              </a:spcBef>
              <a:spcAft>
                <a:spcPts val="0"/>
              </a:spcAft>
              <a:buNone/>
            </a:pPr>
            <a:r>
              <a:t/>
            </a:r>
            <a:endParaRPr sz="3857"/>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Clr>
                <a:schemeClr val="dk1"/>
              </a:buClr>
              <a:buSzPct val="137500"/>
              <a:buFont typeface="Arial"/>
              <a:buNone/>
            </a:pPr>
            <a:r>
              <a:t/>
            </a:r>
            <a:endParaRPr sz="8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87100" y="0"/>
            <a:ext cx="3422950" cy="3155749"/>
          </a:xfrm>
          <a:prstGeom prst="rect">
            <a:avLst/>
          </a:prstGeom>
          <a:noFill/>
          <a:ln>
            <a:noFill/>
          </a:ln>
        </p:spPr>
      </p:pic>
      <p:pic>
        <p:nvPicPr>
          <p:cNvPr id="96" name="Google Shape;96;p19"/>
          <p:cNvPicPr preferRelativeResize="0"/>
          <p:nvPr/>
        </p:nvPicPr>
        <p:blipFill>
          <a:blip r:embed="rId4">
            <a:alphaModFix/>
          </a:blip>
          <a:stretch>
            <a:fillRect/>
          </a:stretch>
        </p:blipFill>
        <p:spPr>
          <a:xfrm>
            <a:off x="695275" y="3199275"/>
            <a:ext cx="1618925" cy="1822375"/>
          </a:xfrm>
          <a:prstGeom prst="rect">
            <a:avLst/>
          </a:prstGeom>
          <a:noFill/>
          <a:ln>
            <a:noFill/>
          </a:ln>
        </p:spPr>
      </p:pic>
      <p:pic>
        <p:nvPicPr>
          <p:cNvPr id="97" name="Google Shape;97;p19"/>
          <p:cNvPicPr preferRelativeResize="0"/>
          <p:nvPr/>
        </p:nvPicPr>
        <p:blipFill>
          <a:blip r:embed="rId5">
            <a:alphaModFix/>
          </a:blip>
          <a:stretch>
            <a:fillRect/>
          </a:stretch>
        </p:blipFill>
        <p:spPr>
          <a:xfrm>
            <a:off x="3459275" y="0"/>
            <a:ext cx="3106125" cy="1907950"/>
          </a:xfrm>
          <a:prstGeom prst="rect">
            <a:avLst/>
          </a:prstGeom>
          <a:noFill/>
          <a:ln>
            <a:noFill/>
          </a:ln>
        </p:spPr>
      </p:pic>
      <p:sp>
        <p:nvSpPr>
          <p:cNvPr id="98" name="Google Shape;98;p19"/>
          <p:cNvSpPr txBox="1"/>
          <p:nvPr/>
        </p:nvSpPr>
        <p:spPr>
          <a:xfrm>
            <a:off x="6623425" y="3685325"/>
            <a:ext cx="2437500" cy="12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[A,B,C,D,E]. Fig A  shows list of the tasks used in our experiments, along with their previous identification as emergent or otherwise. </a:t>
            </a:r>
            <a:r>
              <a:rPr lang="en" sz="600">
                <a:solidFill>
                  <a:schemeClr val="dk2"/>
                </a:solidFill>
              </a:rPr>
              <a:t>Fig B shows Falcon (top) and LLaMA (bottom) in the non-instruction-tuned zero shot setting. Fig C shows Instruction-tuned and non-instruction-tuned  are evaluated in the few-shot (FS), zero-shot (ZS) settings using BERTScore accuracy (BSA) and the Exact Match Accuracy (EMA). It shows significant overlap in tasks where both Flan-T5 and GPT-3 perform above</a:t>
            </a:r>
            <a:endParaRPr sz="600">
              <a:solidFill>
                <a:schemeClr val="dk2"/>
              </a:solidFill>
            </a:endParaRPr>
          </a:p>
          <a:p>
            <a:pPr indent="0" lvl="0" marL="0" rtl="0" algn="l">
              <a:spcBef>
                <a:spcPts val="0"/>
              </a:spcBef>
              <a:spcAft>
                <a:spcPts val="0"/>
              </a:spcAft>
              <a:buNone/>
            </a:pPr>
            <a:r>
              <a:rPr lang="en" sz="600">
                <a:solidFill>
                  <a:schemeClr val="dk2"/>
                </a:solidFill>
              </a:rPr>
              <a:t>Baseline. Fig D shows  non-instruction-tuned models in the zero-shot setting. </a:t>
            </a:r>
            <a:r>
              <a:rPr lang="en" sz="600">
                <a:solidFill>
                  <a:schemeClr val="dk2"/>
                </a:solidFill>
              </a:rPr>
              <a:t>Fig E shows performance of models from the GPT family. </a:t>
            </a:r>
            <a:endParaRPr sz="600">
              <a:solidFill>
                <a:schemeClr val="dk2"/>
              </a:solidFill>
            </a:endParaRPr>
          </a:p>
        </p:txBody>
      </p:sp>
      <p:sp>
        <p:nvSpPr>
          <p:cNvPr id="99" name="Google Shape;99;p19"/>
          <p:cNvSpPr txBox="1"/>
          <p:nvPr/>
        </p:nvSpPr>
        <p:spPr>
          <a:xfrm>
            <a:off x="3039725" y="2742225"/>
            <a:ext cx="3108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(D)</a:t>
            </a:r>
            <a:endParaRPr sz="700">
              <a:solidFill>
                <a:schemeClr val="dk2"/>
              </a:solidFill>
            </a:endParaRPr>
          </a:p>
        </p:txBody>
      </p:sp>
      <p:sp>
        <p:nvSpPr>
          <p:cNvPr id="100" name="Google Shape;100;p19"/>
          <p:cNvSpPr txBox="1"/>
          <p:nvPr/>
        </p:nvSpPr>
        <p:spPr>
          <a:xfrm>
            <a:off x="3061450" y="4811350"/>
            <a:ext cx="3108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(E)</a:t>
            </a:r>
            <a:endParaRPr sz="700">
              <a:solidFill>
                <a:schemeClr val="dk2"/>
              </a:solidFill>
            </a:endParaRPr>
          </a:p>
        </p:txBody>
      </p:sp>
      <p:sp>
        <p:nvSpPr>
          <p:cNvPr id="101" name="Google Shape;101;p19"/>
          <p:cNvSpPr txBox="1"/>
          <p:nvPr/>
        </p:nvSpPr>
        <p:spPr>
          <a:xfrm>
            <a:off x="6188225" y="1581575"/>
            <a:ext cx="3108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(B)</a:t>
            </a:r>
            <a:endParaRPr sz="700">
              <a:solidFill>
                <a:schemeClr val="dk2"/>
              </a:solidFill>
            </a:endParaRPr>
          </a:p>
        </p:txBody>
      </p:sp>
      <p:pic>
        <p:nvPicPr>
          <p:cNvPr id="102" name="Google Shape;102;p19"/>
          <p:cNvPicPr preferRelativeResize="0"/>
          <p:nvPr/>
        </p:nvPicPr>
        <p:blipFill>
          <a:blip r:embed="rId6">
            <a:alphaModFix/>
          </a:blip>
          <a:stretch>
            <a:fillRect/>
          </a:stretch>
        </p:blipFill>
        <p:spPr>
          <a:xfrm>
            <a:off x="3800300" y="1951525"/>
            <a:ext cx="2315324" cy="3123700"/>
          </a:xfrm>
          <a:prstGeom prst="rect">
            <a:avLst/>
          </a:prstGeom>
          <a:noFill/>
          <a:ln>
            <a:noFill/>
          </a:ln>
        </p:spPr>
      </p:pic>
      <p:sp>
        <p:nvSpPr>
          <p:cNvPr id="103" name="Google Shape;103;p19"/>
          <p:cNvSpPr txBox="1"/>
          <p:nvPr/>
        </p:nvSpPr>
        <p:spPr>
          <a:xfrm>
            <a:off x="6254600" y="4744625"/>
            <a:ext cx="3108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(C)</a:t>
            </a:r>
            <a:endParaRPr sz="700">
              <a:solidFill>
                <a:schemeClr val="dk2"/>
              </a:solidFill>
            </a:endParaRPr>
          </a:p>
        </p:txBody>
      </p:sp>
      <p:pic>
        <p:nvPicPr>
          <p:cNvPr id="104" name="Google Shape;104;p19"/>
          <p:cNvPicPr preferRelativeResize="0"/>
          <p:nvPr/>
        </p:nvPicPr>
        <p:blipFill>
          <a:blip r:embed="rId7">
            <a:alphaModFix/>
          </a:blip>
          <a:stretch>
            <a:fillRect/>
          </a:stretch>
        </p:blipFill>
        <p:spPr>
          <a:xfrm>
            <a:off x="6565400" y="141375"/>
            <a:ext cx="2495525" cy="3123700"/>
          </a:xfrm>
          <a:prstGeom prst="rect">
            <a:avLst/>
          </a:prstGeom>
          <a:noFill/>
          <a:ln>
            <a:noFill/>
          </a:ln>
        </p:spPr>
      </p:pic>
      <p:sp>
        <p:nvSpPr>
          <p:cNvPr id="105" name="Google Shape;105;p19"/>
          <p:cNvSpPr txBox="1"/>
          <p:nvPr/>
        </p:nvSpPr>
        <p:spPr>
          <a:xfrm>
            <a:off x="6623425" y="3370050"/>
            <a:ext cx="3108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(A)</a:t>
            </a:r>
            <a:endParaRPr sz="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