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4"/>
  </p:notesMasterIdLst>
  <p:handoutMasterIdLst>
    <p:handoutMasterId r:id="rId35"/>
  </p:handoutMasterIdLst>
  <p:sldIdLst>
    <p:sldId id="292" r:id="rId5"/>
    <p:sldId id="275" r:id="rId6"/>
    <p:sldId id="276" r:id="rId7"/>
    <p:sldId id="277" r:id="rId8"/>
    <p:sldId id="279" r:id="rId9"/>
    <p:sldId id="296" r:id="rId10"/>
    <p:sldId id="297" r:id="rId11"/>
    <p:sldId id="298" r:id="rId12"/>
    <p:sldId id="299" r:id="rId13"/>
    <p:sldId id="300" r:id="rId14"/>
    <p:sldId id="301" r:id="rId15"/>
    <p:sldId id="302" r:id="rId16"/>
    <p:sldId id="303" r:id="rId17"/>
    <p:sldId id="304" r:id="rId18"/>
    <p:sldId id="306" r:id="rId19"/>
    <p:sldId id="305" r:id="rId20"/>
    <p:sldId id="307" r:id="rId21"/>
    <p:sldId id="308" r:id="rId22"/>
    <p:sldId id="309" r:id="rId23"/>
    <p:sldId id="310" r:id="rId24"/>
    <p:sldId id="312" r:id="rId25"/>
    <p:sldId id="313" r:id="rId26"/>
    <p:sldId id="318" r:id="rId27"/>
    <p:sldId id="315" r:id="rId28"/>
    <p:sldId id="316" r:id="rId29"/>
    <p:sldId id="314" r:id="rId30"/>
    <p:sldId id="317" r:id="rId31"/>
    <p:sldId id="288" r:id="rId32"/>
    <p:sldId id="289" r:id="rId33"/>
  </p:sldIdLst>
  <p:sldSz cx="12192000" cy="6858000"/>
  <p:notesSz cx="6858000" cy="9144000"/>
  <p:custShowLst>
    <p:custShow name="Custom Show 1" id="0">
      <p:sldLst>
        <p:sld r:id="rId5"/>
        <p:sld r:id="rId6"/>
        <p:sld r:id="rId7"/>
        <p:sld r:id="rId8"/>
        <p:sld r:id="rId9"/>
        <p:sld r:id="rId11"/>
        <p:sld r:id="rId12"/>
        <p:sld r:id="rId13"/>
        <p:sld r:id="rId14"/>
        <p:sld r:id="rId15"/>
        <p:sld r:id="rId17"/>
        <p:sld r:id="rId20"/>
        <p:sld r:id="rId21"/>
        <p:sld r:id="rId23"/>
        <p:sld r:id="rId24"/>
        <p:sld r:id="rId25"/>
        <p:sld r:id="rId26"/>
        <p:sld r:id="rId32"/>
        <p:sld r:id="rId33"/>
      </p:sldLst>
    </p:custShow>
    <p:custShow name="Custom Show 2" id="1">
      <p:sldLst>
        <p:sld r:id="rId5"/>
        <p:sld r:id="rId6"/>
        <p:sld r:id="rId7"/>
        <p:sld r:id="rId8"/>
        <p:sld r:id="rId9"/>
        <p:sld r:id="rId11"/>
        <p:sld r:id="rId12"/>
        <p:sld r:id="rId13"/>
        <p:sld r:id="rId14"/>
        <p:sld r:id="rId15"/>
        <p:sld r:id="rId17"/>
        <p:sld r:id="rId18"/>
        <p:sld r:id="rId20"/>
        <p:sld r:id="rId21"/>
        <p:sld r:id="rId23"/>
        <p:sld r:id="rId24"/>
        <p:sld r:id="rId25"/>
        <p:sld r:id="rId26"/>
        <p:sld r:id="rId28"/>
        <p:sld r:id="rId29"/>
        <p:sld r:id="rId32"/>
        <p:sld r:id="rId33"/>
      </p:sldLst>
    </p:custShow>
  </p:custShow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0"/>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2171" autoAdjust="0"/>
  </p:normalViewPr>
  <p:slideViewPr>
    <p:cSldViewPr snapToGrid="0" showGuides="1">
      <p:cViewPr varScale="1">
        <p:scale>
          <a:sx n="68" d="100"/>
          <a:sy n="68" d="100"/>
        </p:scale>
        <p:origin x="-864" y="-90"/>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878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2/28/2024</a:t>
            </a:fld>
            <a:endParaRPr lang="en-US" dirty="0"/>
          </a:p>
        </p:txBody>
      </p:sp>
      <p:sp>
        <p:nvSpPr>
          <p:cNvPr id="4" name="Footer Placeholder 3">
            <a:extLst>
              <a:ext uri="{FF2B5EF4-FFF2-40B4-BE49-F238E27FC236}">
                <a16:creationId xmlns:a16="http://schemas.microsoft.com/office/drawing/2014/main" xmlns=""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xmlns="" id="{ED2950FC-64C0-50D7-5101-884A13ED2F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xmlns="" id="{CEA88831-A930-596B-0685-672024BE271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xmlns="" id="{2A3FD0A0-F4FB-BC20-358F-C4F179AA898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xmlns="" id="{2D389891-233D-6282-224F-6B8EC0182D2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61DD8-56E8-44DB-8D68-9188DEA50502}" type="datetimeFigureOut">
              <a:rPr lang="en-US" smtClean="0"/>
              <a:t>2/28/2024</a:t>
            </a:fld>
            <a:endParaRPr lang="en-US"/>
          </a:p>
        </p:txBody>
      </p:sp>
      <p:sp>
        <p:nvSpPr>
          <p:cNvPr id="12" name="Notes Placeholder 11">
            <a:extLst>
              <a:ext uri="{FF2B5EF4-FFF2-40B4-BE49-F238E27FC236}">
                <a16:creationId xmlns:a16="http://schemas.microsoft.com/office/drawing/2014/main" xmlns="" id="{F2A2D99A-04B6-3AD9-B6DA-EEE29FB0DDF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xmlns="" id="{AEF4F81C-C1F0-7738-A271-96AF417D7F8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4C781-2765-427A-A960-385CE0D0CAB9}"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201479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46472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1337937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1537744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384C781-2765-427A-A960-385CE0D0CAB9}" type="slidenum">
              <a:rPr lang="en-US" smtClean="0"/>
              <a:t>25</a:t>
            </a:fld>
            <a:endParaRPr lang="en-US"/>
          </a:p>
        </p:txBody>
      </p:sp>
    </p:spTree>
    <p:extLst>
      <p:ext uri="{BB962C8B-B14F-4D97-AF65-F5344CB8AC3E}">
        <p14:creationId xmlns:p14="http://schemas.microsoft.com/office/powerpoint/2010/main" val="751554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28</a:t>
            </a:fld>
            <a:endParaRPr lang="en-US" altLang="zh-CN" noProof="0" dirty="0"/>
          </a:p>
        </p:txBody>
      </p:sp>
    </p:spTree>
    <p:extLst>
      <p:ext uri="{BB962C8B-B14F-4D97-AF65-F5344CB8AC3E}">
        <p14:creationId xmlns:p14="http://schemas.microsoft.com/office/powerpoint/2010/main" val="3104157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29</a:t>
            </a:fld>
            <a:endParaRPr lang="en-US" altLang="zh-CN" noProof="0" dirty="0"/>
          </a:p>
        </p:txBody>
      </p:sp>
    </p:spTree>
    <p:extLst>
      <p:ext uri="{BB962C8B-B14F-4D97-AF65-F5344CB8AC3E}">
        <p14:creationId xmlns:p14="http://schemas.microsoft.com/office/powerpoint/2010/main" val="14392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EC2501B-DEA6-190E-3633-E32F635B7CE1}"/>
              </a:ext>
            </a:extLst>
          </p:cNvPr>
          <p:cNvSpPr>
            <a:spLocks noGrp="1"/>
          </p:cNvSpPr>
          <p:nvPr>
            <p:ph type="title"/>
          </p:nvPr>
        </p:nvSpPr>
        <p:spPr>
          <a:xfrm>
            <a:off x="1484764" y="1986926"/>
            <a:ext cx="5257793" cy="2057441"/>
          </a:xfrm>
        </p:spPr>
        <p:txBody>
          <a:bodyPr>
            <a:noAutofit/>
          </a:bodyPr>
          <a:lstStyle/>
          <a:p>
            <a:r>
              <a:rPr lang="en-US" noProof="0" dirty="0"/>
              <a:t>Click to edit Master title style</a:t>
            </a:r>
          </a:p>
        </p:txBody>
      </p:sp>
      <p:cxnSp>
        <p:nvCxnSpPr>
          <p:cNvPr id="24" name="Straight Connector 2">
            <a:extLst>
              <a:ext uri="{FF2B5EF4-FFF2-40B4-BE49-F238E27FC236}">
                <a16:creationId xmlns:a16="http://schemas.microsoft.com/office/drawing/2014/main" xmlns=""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xmlns=""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xmlns=""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xmlns=""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xmlns="">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xmlns=""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xmlns=""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xmlns=""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xmlns=""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xmlns=""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xmlns=""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xmlns=""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xmlns=""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xmlns=""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xmlns=""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xmlns=""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xmlns=""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xmlns=""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xmlns=""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xmlns=""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xmlns=""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xmlns=""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xmlns=""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xmlns=""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xmlns=""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xmlns=""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xmlns=""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xmlns=""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xmlns=""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xmlns=""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xmlns=""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xmlns=""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xmlns=""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xmlns=""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xmlns=""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xmlns=""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xmlns=""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xmlns=""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xmlns=""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xmlns=""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xmlns=""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xmlns=""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xmlns=""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xmlns=""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xmlns=""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xmlns=""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xmlns=""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xmlns=""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xmlns=""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xmlns=""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xmlns=""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xmlns=""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xmlns=""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xmlns=""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xmlns=""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xmlns=""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xmlns=""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xmlns=""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xmlns=""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xmlns=""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xmlns=""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xmlns=""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xmlns=""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xmlns=""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xmlns=""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xmlns=""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xmlns=""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xmlns=""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xmlns=""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xmlns=""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xmlns=""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xmlns=""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xmlns=""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xmlns=""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xmlns=""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xmlns=""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xmlns=""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xmlns=""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xmlns=""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xmlns=""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xmlns=""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xmlns=""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xmlns=""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xmlns=""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xmlns=""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xmlns=""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xmlns=""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xmlns=""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xmlns=""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xmlns=""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xmlns=""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xmlns=""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xmlns=""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xmlns=""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xmlns=""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xmlns=""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xmlns=""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xmlns=""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xmlns=""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xmlns=""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xmlns=""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xmlns=""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xmlns=""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xmlns=""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xmlns=""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xmlns=""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xmlns=""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xmlns=""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xmlns=""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xmlns=""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xmlns=""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xmlns=""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xmlns=""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xmlns=""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xmlns=""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xmlns=""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xmlns=""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xmlns=""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xmlns=""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xmlns=""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xmlns=""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xmlns=""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xmlns=""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xmlns=""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xmlns=""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xmlns=""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xmlns=""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xmlns=""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xmlns=""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xmlns=""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xmlns=""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xmlns="">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xmlns=""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xmlns=""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xmlns=""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xmlns=""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xmlns=""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xmlns=""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xmlns=""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xmlns=""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xmlns=""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xmlns=""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xmlns=""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xmlns=""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xmlns=""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xmlns=""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xmlns=""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xmlns=""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xmlns=""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xmlns=""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xmlns=""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xmlns=""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xmlns=""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xmlns=""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xmlns=""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xmlns=""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xmlns=""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xmlns=""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xmlns=""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xmlns=""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xmlns=""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xmlns=""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xmlns=""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xmlns=""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xmlns=""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xmlns=""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xmlns=""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xmlns=""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xmlns=""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xmlns=""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xmlns=""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xmlns=""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xmlns=""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xmlns=""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xmlns=""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xmlns=""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xmlns=""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xmlns=""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xmlns=""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xmlns=""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xmlns=""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xmlns=""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xmlns=""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xmlns=""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xmlns=""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xmlns=""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xmlns=""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xmlns=""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xmlns=""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xmlns=""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xmlns=""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xmlns=""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xmlns=""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xmlns=""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xmlns=""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xmlns=""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hyperlink" Target="https://github.com/Sethuk96/Code-basis-Projects"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93A3B864-5E85-99D2-93E5-5CA1F4F35DC7}"/>
              </a:ext>
            </a:extLst>
          </p:cNvPr>
          <p:cNvSpPr>
            <a:spLocks noGrp="1"/>
          </p:cNvSpPr>
          <p:nvPr>
            <p:ph type="title"/>
          </p:nvPr>
        </p:nvSpPr>
        <p:spPr/>
        <p:txBody>
          <a:bodyPr/>
          <a:lstStyle/>
          <a:p>
            <a:r>
              <a:rPr lang="en-US" dirty="0" err="1" smtClean="0">
                <a:solidFill>
                  <a:schemeClr val="accent2">
                    <a:lumMod val="60000"/>
                    <a:lumOff val="40000"/>
                  </a:schemeClr>
                </a:solidFill>
                <a:latin typeface="Times New Roman" pitchFamily="18" charset="0"/>
                <a:cs typeface="Times New Roman" pitchFamily="18" charset="0"/>
              </a:rPr>
              <a:t>AtliQ</a:t>
            </a:r>
            <a:r>
              <a:rPr lang="en-US" dirty="0" smtClean="0">
                <a:solidFill>
                  <a:schemeClr val="accent2">
                    <a:lumMod val="60000"/>
                    <a:lumOff val="40000"/>
                  </a:schemeClr>
                </a:solidFill>
                <a:latin typeface="Times New Roman" pitchFamily="18" charset="0"/>
                <a:cs typeface="Times New Roman" pitchFamily="18" charset="0"/>
              </a:rPr>
              <a:t> Mart Promotion Analysis</a:t>
            </a:r>
            <a:endParaRPr lang="en-US" dirty="0">
              <a:solidFill>
                <a:schemeClr val="accent2">
                  <a:lumMod val="60000"/>
                  <a:lumOff val="40000"/>
                </a:schemeClr>
              </a:solidFill>
              <a:latin typeface="Times New Roman" pitchFamily="18" charset="0"/>
              <a:cs typeface="Times New Roman" pitchFamily="18" charset="0"/>
            </a:endParaRPr>
          </a:p>
        </p:txBody>
      </p:sp>
      <p:sp>
        <p:nvSpPr>
          <p:cNvPr id="9" name="Text Placeholder 8">
            <a:extLst>
              <a:ext uri="{FF2B5EF4-FFF2-40B4-BE49-F238E27FC236}">
                <a16:creationId xmlns:a16="http://schemas.microsoft.com/office/drawing/2014/main" xmlns="" id="{485E0237-B9A1-0B58-E0AA-05EF84817EB4}"/>
              </a:ext>
            </a:extLst>
          </p:cNvPr>
          <p:cNvSpPr>
            <a:spLocks noGrp="1"/>
          </p:cNvSpPr>
          <p:nvPr>
            <p:ph type="body" sz="quarter" idx="28"/>
          </p:nvPr>
        </p:nvSpPr>
        <p:spPr>
          <a:xfrm>
            <a:off x="1601366" y="4181609"/>
            <a:ext cx="1570612" cy="760288"/>
          </a:xfrm>
        </p:spPr>
        <p:txBody>
          <a:bodyPr/>
          <a:lstStyle/>
          <a:p>
            <a:r>
              <a:rPr lang="en-US" dirty="0" err="1" smtClean="0">
                <a:solidFill>
                  <a:schemeClr val="accent2">
                    <a:lumMod val="60000"/>
                    <a:lumOff val="40000"/>
                  </a:schemeClr>
                </a:solidFill>
                <a:latin typeface="Times New Roman" pitchFamily="18" charset="0"/>
                <a:cs typeface="Times New Roman" pitchFamily="18" charset="0"/>
              </a:rPr>
              <a:t>Sethu</a:t>
            </a:r>
            <a:r>
              <a:rPr lang="en-US" dirty="0" smtClean="0">
                <a:solidFill>
                  <a:schemeClr val="accent2">
                    <a:lumMod val="60000"/>
                    <a:lumOff val="40000"/>
                  </a:schemeClr>
                </a:solidFill>
                <a:latin typeface="Times New Roman" pitchFamily="18" charset="0"/>
                <a:cs typeface="Times New Roman" pitchFamily="18" charset="0"/>
              </a:rPr>
              <a:t> Raman</a:t>
            </a:r>
            <a:endParaRPr lang="en-US" dirty="0">
              <a:solidFill>
                <a:schemeClr val="accent2">
                  <a:lumMod val="60000"/>
                  <a:lumOff val="40000"/>
                </a:schemeClr>
              </a:solidFill>
              <a:latin typeface="Times New Roman" pitchFamily="18" charset="0"/>
              <a:cs typeface="Times New Roman" pitchFamily="18" charset="0"/>
            </a:endParaRPr>
          </a:p>
        </p:txBody>
      </p:sp>
      <p:pic>
        <p:nvPicPr>
          <p:cNvPr id="21" name="Picture Placeholder 20"/>
          <p:cNvPicPr>
            <a:picLocks noGrp="1" noChangeAspect="1"/>
          </p:cNvPicPr>
          <p:nvPr>
            <p:ph type="pic" sz="quarter" idx="47"/>
          </p:nvPr>
        </p:nvPicPr>
        <p:blipFill>
          <a:blip r:embed="rId3">
            <a:extLst>
              <a:ext uri="{28A0092B-C50C-407E-A947-70E740481C1C}">
                <a14:useLocalDpi xmlns:a14="http://schemas.microsoft.com/office/drawing/2010/main" val="0"/>
              </a:ext>
            </a:extLst>
          </a:blip>
          <a:srcRect l="7243" r="7243"/>
          <a:stretch>
            <a:fillRect/>
          </a:stretch>
        </p:blipFill>
        <p:spPr>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Freeform: Shape 11">
            <a:extLst>
              <a:ext uri="{FF2B5EF4-FFF2-40B4-BE49-F238E27FC236}">
                <a16:creationId xmlns:a16="http://schemas.microsoft.com/office/drawing/2014/main" xmlns="" id="{01A79B69-242C-3AEB-4A42-7A606A54C63A}"/>
              </a:ext>
              <a:ext uri="{C183D7F6-B498-43B3-948B-1728B52AA6E4}">
                <adec:decorative xmlns:adec="http://schemas.microsoft.com/office/drawing/2017/decorative" xmlns=""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xmlns="" id="{E5D4DE6D-89C8-6FFF-287D-3F3BAD416CA1}"/>
              </a:ext>
              <a:ext uri="{C183D7F6-B498-43B3-948B-1728B52AA6E4}">
                <adec:decorative xmlns:adec="http://schemas.microsoft.com/office/drawing/2017/decorative" xmlns=""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573" y="201034"/>
            <a:ext cx="10889796" cy="1418998"/>
          </a:xfrm>
        </p:spPr>
        <p:txBody>
          <a:bodyPr/>
          <a:lstStyle/>
          <a:p>
            <a:r>
              <a:rPr lang="en-US" sz="1800" dirty="0" smtClean="0">
                <a:latin typeface="Times New Roman" pitchFamily="18" charset="0"/>
                <a:cs typeface="Times New Roman" pitchFamily="18" charset="0"/>
              </a:rPr>
              <a:t>Produce a report that calculates the incremental sold unit (ISU) for each category during the Diwali campaign. Additionally, provide a ranking for the category-based ISU. The report includes three key field categories: ISU% and rank. This information will assist in assessing the category-wise success and impact of the Diwali campaign on incremental sales.</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pic>
        <p:nvPicPr>
          <p:cNvPr id="6" name="Table Placeholder 5" descr="Screen Clipping"/>
          <p:cNvPicPr>
            <a:picLocks noGrp="1" noChangeAspect="1"/>
          </p:cNvPicPr>
          <p:nvPr>
            <p:ph type="tbl" sz="quarter" idx="27"/>
          </p:nvPr>
        </p:nvPicPr>
        <p:blipFill>
          <a:blip r:embed="rId2">
            <a:extLst>
              <a:ext uri="{28A0092B-C50C-407E-A947-70E740481C1C}">
                <a14:useLocalDpi xmlns:a14="http://schemas.microsoft.com/office/drawing/2010/main" val="0"/>
              </a:ext>
            </a:extLst>
          </a:blip>
          <a:stretch>
            <a:fillRect/>
          </a:stretch>
        </p:blipFill>
        <p:spPr>
          <a:xfrm>
            <a:off x="6068319" y="2039816"/>
            <a:ext cx="4355841" cy="2866640"/>
          </a:xfrm>
        </p:spPr>
      </p:pic>
      <p:sp>
        <p:nvSpPr>
          <p:cNvPr id="4" name="Footer Placeholder 3"/>
          <p:cNvSpPr>
            <a:spLocks noGrp="1"/>
          </p:cNvSpPr>
          <p:nvPr>
            <p:ph type="ftr" sz="quarter" idx="28"/>
          </p:nvPr>
        </p:nvSpPr>
        <p:spPr>
          <a:xfrm>
            <a:off x="764124" y="1998233"/>
            <a:ext cx="4114800" cy="4374432"/>
          </a:xfrm>
        </p:spPr>
        <p:txBody>
          <a:bodyPr/>
          <a:lstStyle/>
          <a:p>
            <a:r>
              <a:rPr lang="en-US" sz="1800" dirty="0" smtClean="0">
                <a:latin typeface="Times New Roman" pitchFamily="18" charset="0"/>
                <a:cs typeface="Times New Roman" pitchFamily="18" charset="0"/>
              </a:rPr>
              <a:t>During the Diwali campaign our promotion works well  we can see the Huge Margin of sales The Home Appliance category Incremental Sold Units of 588.45% in first place </a:t>
            </a:r>
          </a:p>
          <a:p>
            <a:r>
              <a:rPr lang="en-US" sz="1800" dirty="0" smtClean="0">
                <a:latin typeface="Times New Roman" pitchFamily="18" charset="0"/>
                <a:cs typeface="Times New Roman" pitchFamily="18" charset="0"/>
              </a:rPr>
              <a:t>And second one is Home Care having Incremental Sold units 203% then combo1 having the 202% Incremental sold units in third Place Then Personal care and Grocery Staples are in Last place </a:t>
            </a:r>
            <a:endParaRPr lang="en-US" sz="1800" dirty="0">
              <a:latin typeface="Times New Roman" pitchFamily="18" charset="0"/>
              <a:cs typeface="Times New Roman" pitchFamily="18" charset="0"/>
            </a:endParaRPr>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spTree>
    <p:extLst>
      <p:ext uri="{BB962C8B-B14F-4D97-AF65-F5344CB8AC3E}">
        <p14:creationId xmlns:p14="http://schemas.microsoft.com/office/powerpoint/2010/main" val="29924561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709" y="443754"/>
            <a:ext cx="10889796" cy="1021975"/>
          </a:xfrm>
        </p:spPr>
        <p:txBody>
          <a:bodyPr/>
          <a:lstStyle/>
          <a:p>
            <a:r>
              <a:rPr lang="en-US" sz="1800" dirty="0">
                <a:latin typeface="Times New Roman" pitchFamily="18" charset="0"/>
                <a:cs typeface="Times New Roman" pitchFamily="18" charset="0"/>
              </a:rPr>
              <a:t>Create report </a:t>
            </a:r>
            <a:r>
              <a:rPr lang="en-US" sz="1800" dirty="0" smtClean="0">
                <a:latin typeface="Times New Roman" pitchFamily="18" charset="0"/>
                <a:cs typeface="Times New Roman" pitchFamily="18" charset="0"/>
              </a:rPr>
              <a:t>featuring </a:t>
            </a:r>
            <a:r>
              <a:rPr lang="en-US" sz="1800" dirty="0">
                <a:latin typeface="Times New Roman" pitchFamily="18" charset="0"/>
                <a:cs typeface="Times New Roman" pitchFamily="18" charset="0"/>
              </a:rPr>
              <a:t>the top 5 products ranked by incremental revenue (IR%) across the all </a:t>
            </a:r>
            <a:r>
              <a:rPr lang="en-US" sz="1800" dirty="0" smtClean="0">
                <a:latin typeface="Times New Roman" pitchFamily="18" charset="0"/>
                <a:cs typeface="Times New Roman" pitchFamily="18" charset="0"/>
              </a:rPr>
              <a:t>campaign The </a:t>
            </a:r>
            <a:r>
              <a:rPr lang="en-US" sz="1800" dirty="0">
                <a:latin typeface="Times New Roman" pitchFamily="18" charset="0"/>
                <a:cs typeface="Times New Roman" pitchFamily="18" charset="0"/>
              </a:rPr>
              <a:t>report will provide </a:t>
            </a:r>
            <a:r>
              <a:rPr lang="en-US" sz="1800" dirty="0" smtClean="0">
                <a:latin typeface="Times New Roman" pitchFamily="18" charset="0"/>
                <a:cs typeface="Times New Roman" pitchFamily="18" charset="0"/>
              </a:rPr>
              <a:t>essential </a:t>
            </a:r>
            <a:r>
              <a:rPr lang="en-US" sz="1800" dirty="0">
                <a:latin typeface="Times New Roman" pitchFamily="18" charset="0"/>
                <a:cs typeface="Times New Roman" pitchFamily="18" charset="0"/>
              </a:rPr>
              <a:t>information including product name</a:t>
            </a:r>
            <a:r>
              <a:rPr lang="en-US" sz="1800" dirty="0" smtClean="0">
                <a:latin typeface="Times New Roman" pitchFamily="18" charset="0"/>
                <a:cs typeface="Times New Roman" pitchFamily="18" charset="0"/>
              </a:rPr>
              <a:t>, category, IR%, This </a:t>
            </a:r>
            <a:r>
              <a:rPr lang="en-US" sz="1800" dirty="0">
                <a:latin typeface="Times New Roman" pitchFamily="18" charset="0"/>
                <a:cs typeface="Times New Roman" pitchFamily="18" charset="0"/>
              </a:rPr>
              <a:t>analysis will help identify the most </a:t>
            </a:r>
            <a:r>
              <a:rPr lang="en-US" sz="1800" dirty="0" smtClean="0">
                <a:latin typeface="Times New Roman" pitchFamily="18" charset="0"/>
                <a:cs typeface="Times New Roman" pitchFamily="18" charset="0"/>
              </a:rPr>
              <a:t>successful product in term </a:t>
            </a:r>
            <a:r>
              <a:rPr lang="en-US" sz="1800" dirty="0">
                <a:latin typeface="Times New Roman" pitchFamily="18" charset="0"/>
                <a:cs typeface="Times New Roman" pitchFamily="18" charset="0"/>
              </a:rPr>
              <a:t>of incremental revenue across our campaign assisting in product optimization </a:t>
            </a:r>
            <a:endParaRPr lang="en-IN" sz="1800" dirty="0">
              <a:latin typeface="Times New Roman" pitchFamily="18" charset="0"/>
              <a:cs typeface="Times New Roman" pitchFamily="18" charset="0"/>
            </a:endParaRPr>
          </a:p>
        </p:txBody>
      </p:sp>
      <p:graphicFrame>
        <p:nvGraphicFramePr>
          <p:cNvPr id="6" name="Table Placeholder 5"/>
          <p:cNvGraphicFramePr>
            <a:graphicFrameLocks noGrp="1"/>
          </p:cNvGraphicFramePr>
          <p:nvPr>
            <p:ph type="tbl" sz="quarter" idx="27"/>
            <p:extLst>
              <p:ext uri="{D42A27DB-BD31-4B8C-83A1-F6EECF244321}">
                <p14:modId xmlns:p14="http://schemas.microsoft.com/office/powerpoint/2010/main" val="2733138740"/>
              </p:ext>
            </p:extLst>
          </p:nvPr>
        </p:nvGraphicFramePr>
        <p:xfrm>
          <a:off x="581025" y="1614486"/>
          <a:ext cx="10687610" cy="2298606"/>
        </p:xfrm>
        <a:graphic>
          <a:graphicData uri="http://schemas.openxmlformats.org/drawingml/2006/table">
            <a:tbl>
              <a:tblPr firstRow="1" bandRow="1">
                <a:tableStyleId>{5C22544A-7EE6-4342-B048-85BDC9FD1C3A}</a:tableStyleId>
              </a:tblPr>
              <a:tblGrid>
                <a:gridCol w="5343805"/>
                <a:gridCol w="5343805"/>
              </a:tblGrid>
              <a:tr h="383101">
                <a:tc>
                  <a:txBody>
                    <a:bodyPr/>
                    <a:lstStyle/>
                    <a:p>
                      <a:pPr algn="ctr"/>
                      <a:r>
                        <a:rPr lang="en-US" dirty="0" smtClean="0">
                          <a:latin typeface="Times New Roman" pitchFamily="18" charset="0"/>
                          <a:cs typeface="Times New Roman" pitchFamily="18" charset="0"/>
                        </a:rPr>
                        <a:t>Products</a:t>
                      </a:r>
                      <a:endParaRPr lang="en-IN" dirty="0">
                        <a:latin typeface="Times New Roman" pitchFamily="18" charset="0"/>
                        <a:cs typeface="Times New Roman" pitchFamily="18" charset="0"/>
                      </a:endParaRPr>
                    </a:p>
                  </a:txBody>
                  <a:tcPr/>
                </a:tc>
                <a:tc>
                  <a:txBody>
                    <a:bodyPr/>
                    <a:lstStyle/>
                    <a:p>
                      <a:r>
                        <a:rPr lang="en-US" dirty="0" smtClean="0"/>
                        <a:t>Incremental Revenue%</a:t>
                      </a:r>
                      <a:endParaRPr lang="en-IN" dirty="0"/>
                    </a:p>
                  </a:txBody>
                  <a:tcPr/>
                </a:tc>
              </a:tr>
              <a:tr h="383101">
                <a:tc>
                  <a:txBody>
                    <a:bodyPr/>
                    <a:lstStyle/>
                    <a:p>
                      <a:pPr algn="ctr"/>
                      <a:r>
                        <a:rPr lang="en-IN" b="1" dirty="0" err="1" smtClean="0">
                          <a:latin typeface="Times New Roman" pitchFamily="18" charset="0"/>
                          <a:cs typeface="Times New Roman" pitchFamily="18" charset="0"/>
                        </a:rPr>
                        <a:t>Atliq</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waterproof</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Immersion</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Rod</a:t>
                      </a:r>
                      <a:endParaRPr lang="en-IN" b="1" dirty="0">
                        <a:latin typeface="Times New Roman" pitchFamily="18" charset="0"/>
                        <a:cs typeface="Times New Roman" pitchFamily="18" charset="0"/>
                      </a:endParaRPr>
                    </a:p>
                  </a:txBody>
                  <a:tcPr anchor="ctr"/>
                </a:tc>
                <a:tc>
                  <a:txBody>
                    <a:bodyPr/>
                    <a:lstStyle/>
                    <a:p>
                      <a:pPr algn="ctr"/>
                      <a:r>
                        <a:rPr lang="en-US" b="1" dirty="0" smtClean="0">
                          <a:latin typeface="Times New Roman" pitchFamily="18" charset="0"/>
                          <a:cs typeface="Times New Roman" pitchFamily="18" charset="0"/>
                        </a:rPr>
                        <a:t>266.19%</a:t>
                      </a:r>
                      <a:endParaRPr lang="en-IN" b="1" dirty="0">
                        <a:latin typeface="Times New Roman" pitchFamily="18" charset="0"/>
                        <a:cs typeface="Times New Roman" pitchFamily="18" charset="0"/>
                      </a:endParaRPr>
                    </a:p>
                  </a:txBody>
                  <a:tcPr/>
                </a:tc>
              </a:tr>
              <a:tr h="383101">
                <a:tc>
                  <a:txBody>
                    <a:bodyPr/>
                    <a:lstStyle/>
                    <a:p>
                      <a:pPr algn="ctr"/>
                      <a:r>
                        <a:rPr lang="en-IN" b="1" dirty="0" err="1" smtClean="0">
                          <a:latin typeface="Times New Roman" pitchFamily="18" charset="0"/>
                          <a:cs typeface="Times New Roman" pitchFamily="18" charset="0"/>
                        </a:rPr>
                        <a:t>Atliq</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High</a:t>
                      </a:r>
                      <a:r>
                        <a:rPr lang="en-IN" b="1" baseline="0"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Glo</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15W</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LED</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Bulb</a:t>
                      </a:r>
                      <a:endParaRPr lang="en-IN" b="1" dirty="0">
                        <a:latin typeface="Times New Roman" pitchFamily="18" charset="0"/>
                        <a:cs typeface="Times New Roman" pitchFamily="18" charset="0"/>
                      </a:endParaRPr>
                    </a:p>
                  </a:txBody>
                  <a:tcPr anchor="ctr"/>
                </a:tc>
                <a:tc>
                  <a:txBody>
                    <a:bodyPr/>
                    <a:lstStyle/>
                    <a:p>
                      <a:pPr algn="ctr"/>
                      <a:r>
                        <a:rPr lang="en-US" b="1" dirty="0" smtClean="0">
                          <a:latin typeface="Times New Roman" pitchFamily="18" charset="0"/>
                          <a:cs typeface="Times New Roman" pitchFamily="18" charset="0"/>
                        </a:rPr>
                        <a:t>262.98%</a:t>
                      </a:r>
                    </a:p>
                  </a:txBody>
                  <a:tcPr/>
                </a:tc>
              </a:tr>
              <a:tr h="3831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err="1" smtClean="0">
                          <a:latin typeface="Times New Roman" pitchFamily="18" charset="0"/>
                          <a:cs typeface="Times New Roman" pitchFamily="18" charset="0"/>
                        </a:rPr>
                        <a:t>Atliq</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Double</a:t>
                      </a:r>
                      <a:r>
                        <a:rPr lang="en-IN" b="1" baseline="0"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Bedsheet</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set</a:t>
                      </a:r>
                    </a:p>
                  </a:txBody>
                  <a:tcPr anchor="ctr"/>
                </a:tc>
                <a:tc>
                  <a:txBody>
                    <a:bodyPr/>
                    <a:lstStyle/>
                    <a:p>
                      <a:pPr algn="ctr"/>
                      <a:r>
                        <a:rPr lang="en-US" b="1" dirty="0" smtClean="0">
                          <a:latin typeface="Times New Roman" pitchFamily="18" charset="0"/>
                          <a:cs typeface="Times New Roman" pitchFamily="18" charset="0"/>
                        </a:rPr>
                        <a:t>258.57%</a:t>
                      </a:r>
                      <a:endParaRPr lang="en-IN" b="1" dirty="0">
                        <a:latin typeface="Times New Roman" pitchFamily="18" charset="0"/>
                        <a:cs typeface="Times New Roman" pitchFamily="18" charset="0"/>
                      </a:endParaRPr>
                    </a:p>
                  </a:txBody>
                  <a:tcPr/>
                </a:tc>
              </a:tr>
              <a:tr h="383101">
                <a:tc>
                  <a:txBody>
                    <a:bodyPr/>
                    <a:lstStyle/>
                    <a:p>
                      <a:pPr algn="ctr"/>
                      <a:r>
                        <a:rPr lang="en-IN" b="1" dirty="0" err="1" smtClean="0">
                          <a:latin typeface="Times New Roman" pitchFamily="18" charset="0"/>
                          <a:cs typeface="Times New Roman" pitchFamily="18" charset="0"/>
                        </a:rPr>
                        <a:t>Atliq</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Farm</a:t>
                      </a:r>
                      <a:r>
                        <a:rPr lang="en-IN" b="1" baseline="0"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Chakki</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Atta (1KG) </a:t>
                      </a:r>
                      <a:endParaRPr lang="en-IN" b="1" dirty="0">
                        <a:latin typeface="Times New Roman" pitchFamily="18" charset="0"/>
                        <a:cs typeface="Times New Roman" pitchFamily="18" charset="0"/>
                      </a:endParaRPr>
                    </a:p>
                  </a:txBody>
                  <a:tcPr anchor="ctr"/>
                </a:tc>
                <a:tc>
                  <a:txBody>
                    <a:bodyPr/>
                    <a:lstStyle/>
                    <a:p>
                      <a:pPr algn="ctr"/>
                      <a:r>
                        <a:rPr lang="en-US" b="1" dirty="0" smtClean="0">
                          <a:latin typeface="Times New Roman" pitchFamily="18" charset="0"/>
                          <a:cs typeface="Times New Roman" pitchFamily="18" charset="0"/>
                        </a:rPr>
                        <a:t>255.34%</a:t>
                      </a:r>
                      <a:endParaRPr lang="en-IN" b="1" dirty="0">
                        <a:latin typeface="Times New Roman" pitchFamily="18" charset="0"/>
                        <a:cs typeface="Times New Roman" pitchFamily="18" charset="0"/>
                      </a:endParaRPr>
                    </a:p>
                  </a:txBody>
                  <a:tcPr/>
                </a:tc>
              </a:tr>
              <a:tr h="383101">
                <a:tc>
                  <a:txBody>
                    <a:bodyPr/>
                    <a:lstStyle/>
                    <a:p>
                      <a:pPr algn="ctr"/>
                      <a:r>
                        <a:rPr lang="en-IN" b="1" dirty="0" err="1" smtClean="0">
                          <a:latin typeface="Times New Roman" pitchFamily="18" charset="0"/>
                          <a:cs typeface="Times New Roman" pitchFamily="18" charset="0"/>
                        </a:rPr>
                        <a:t>Atliq</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Curtains</a:t>
                      </a:r>
                      <a:endParaRPr lang="en-IN" b="1" dirty="0">
                        <a:latin typeface="Times New Roman" pitchFamily="18" charset="0"/>
                        <a:cs typeface="Times New Roman" pitchFamily="18" charset="0"/>
                      </a:endParaRPr>
                    </a:p>
                  </a:txBody>
                  <a:tcPr anchor="ctr"/>
                </a:tc>
                <a:tc>
                  <a:txBody>
                    <a:bodyPr/>
                    <a:lstStyle/>
                    <a:p>
                      <a:pPr algn="ctr"/>
                      <a:r>
                        <a:rPr lang="en-US" b="1" dirty="0" smtClean="0">
                          <a:latin typeface="Times New Roman" pitchFamily="18" charset="0"/>
                          <a:cs typeface="Times New Roman" pitchFamily="18" charset="0"/>
                        </a:rPr>
                        <a:t>160.06%</a:t>
                      </a:r>
                      <a:endParaRPr lang="en-IN" b="1" dirty="0">
                        <a:latin typeface="Times New Roman" pitchFamily="18" charset="0"/>
                        <a:cs typeface="Times New Roman" pitchFamily="18" charset="0"/>
                      </a:endParaRPr>
                    </a:p>
                  </a:txBody>
                  <a:tcPr/>
                </a:tc>
              </a:tr>
            </a:tbl>
          </a:graphicData>
        </a:graphic>
      </p:graphicFrame>
      <p:sp>
        <p:nvSpPr>
          <p:cNvPr id="4" name="Footer Placeholder 3"/>
          <p:cNvSpPr>
            <a:spLocks noGrp="1"/>
          </p:cNvSpPr>
          <p:nvPr>
            <p:ph type="ftr" sz="quarter" idx="28"/>
          </p:nvPr>
        </p:nvSpPr>
        <p:spPr>
          <a:xfrm>
            <a:off x="592208" y="4114800"/>
            <a:ext cx="10676805" cy="2468245"/>
          </a:xfrm>
          <a:noFill/>
          <a:ln>
            <a:solidFill>
              <a:schemeClr val="tx2">
                <a:lumMod val="50000"/>
                <a:lumOff val="50000"/>
              </a:schemeClr>
            </a:solidFill>
          </a:ln>
        </p:spPr>
        <p:txBody>
          <a:bodyPr/>
          <a:lstStyle/>
          <a:p>
            <a:r>
              <a:rPr lang="en-US" sz="1600" dirty="0">
                <a:latin typeface="Times New Roman" pitchFamily="18" charset="0"/>
                <a:cs typeface="Times New Roman" pitchFamily="18" charset="0"/>
              </a:rPr>
              <a:t>Across all campaigns, these are the top 5 goods. First place's enormous 266.19% sales margin goes to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waterproof immersion rod. After the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Double Bed Sheet (258.27%), which comes in second, is the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High Glow 15w Led Bulb (262.98%). The next two items in order of finish are </a:t>
            </a:r>
            <a:r>
              <a:rPr lang="en-US" sz="1600" dirty="0" err="1">
                <a:latin typeface="Times New Roman" pitchFamily="18" charset="0"/>
                <a:cs typeface="Times New Roman" pitchFamily="18" charset="0"/>
              </a:rPr>
              <a:t>Altiq</a:t>
            </a:r>
            <a:r>
              <a:rPr lang="en-US" sz="1600" dirty="0">
                <a:latin typeface="Times New Roman" pitchFamily="18" charset="0"/>
                <a:cs typeface="Times New Roman" pitchFamily="18" charset="0"/>
              </a:rPr>
              <a:t> Curtains and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Chaki</a:t>
            </a:r>
            <a:r>
              <a:rPr lang="en-US" sz="1600" dirty="0">
                <a:latin typeface="Times New Roman" pitchFamily="18" charset="0"/>
                <a:cs typeface="Times New Roman" pitchFamily="18" charset="0"/>
              </a:rPr>
              <a:t> Atta (1 kg).</a:t>
            </a:r>
          </a:p>
          <a:p>
            <a:endParaRPr lang="en-US" sz="1600" dirty="0"/>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spTree>
    <p:extLst>
      <p:ext uri="{BB962C8B-B14F-4D97-AF65-F5344CB8AC3E}">
        <p14:creationId xmlns:p14="http://schemas.microsoft.com/office/powerpoint/2010/main" val="34528902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448" y="2489982"/>
            <a:ext cx="4441188" cy="1237957"/>
          </a:xfrm>
        </p:spPr>
        <p:txBody>
          <a:bodyPr/>
          <a:lstStyle/>
          <a:p>
            <a:r>
              <a:rPr lang="en-US" dirty="0" smtClean="0"/>
              <a:t/>
            </a:r>
            <a:br>
              <a:rPr lang="en-US" dirty="0" smtClean="0"/>
            </a:br>
            <a:endParaRPr lang="en-IN" dirty="0"/>
          </a:p>
        </p:txBody>
      </p:sp>
      <p:sp>
        <p:nvSpPr>
          <p:cNvPr id="3" name="Text Placeholder 2"/>
          <p:cNvSpPr>
            <a:spLocks noGrp="1"/>
          </p:cNvSpPr>
          <p:nvPr>
            <p:ph type="body" sz="quarter" idx="28"/>
          </p:nvPr>
        </p:nvSpPr>
        <p:spPr>
          <a:xfrm>
            <a:off x="2057400" y="2750416"/>
            <a:ext cx="2138081" cy="1070829"/>
          </a:xfrm>
        </p:spPr>
        <p:txBody>
          <a:bodyPr/>
          <a:lstStyle/>
          <a:p>
            <a:r>
              <a:rPr lang="en-US" dirty="0" smtClean="0">
                <a:solidFill>
                  <a:schemeClr val="accent2">
                    <a:lumMod val="60000"/>
                    <a:lumOff val="40000"/>
                  </a:schemeClr>
                </a:solidFill>
                <a:latin typeface="Times New Roman" pitchFamily="18" charset="0"/>
                <a:cs typeface="Times New Roman" pitchFamily="18" charset="0"/>
              </a:rPr>
              <a:t>Store Performance</a:t>
            </a:r>
            <a:endParaRPr lang="en-IN" dirty="0">
              <a:solidFill>
                <a:schemeClr val="accent2">
                  <a:lumMod val="60000"/>
                  <a:lumOff val="40000"/>
                </a:schemeClr>
              </a:solidFill>
              <a:latin typeface="Times New Roman" pitchFamily="18" charset="0"/>
              <a:cs typeface="Times New Roman" pitchFamily="18" charset="0"/>
            </a:endParaRPr>
          </a:p>
        </p:txBody>
      </p:sp>
      <p:pic>
        <p:nvPicPr>
          <p:cNvPr id="5" name="Picture placeholder 19" descr="Layout of website design sketches on white paper">
            <a:extLst>
              <a:ext uri="{FF2B5EF4-FFF2-40B4-BE49-F238E27FC236}">
                <a16:creationId xmlns:a16="http://schemas.microsoft.com/office/drawing/2014/main" xmlns=""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t="7" b="7"/>
          <a:stretch/>
        </p:blipFill>
        <p:spPr>
          <a:xfrm>
            <a:off x="662394" y="501861"/>
            <a:ext cx="5045662" cy="5783096"/>
          </a:xfrm>
          <a:blipFill>
            <a:blip r:embed="rId3"/>
            <a:stretch>
              <a:fillRect/>
            </a:stretch>
          </a:blipFill>
        </p:spPr>
      </p:pic>
    </p:spTree>
    <p:extLst>
      <p:ext uri="{BB962C8B-B14F-4D97-AF65-F5344CB8AC3E}">
        <p14:creationId xmlns:p14="http://schemas.microsoft.com/office/powerpoint/2010/main" val="16771956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70" y="0"/>
            <a:ext cx="10889796" cy="609721"/>
          </a:xfrm>
        </p:spPr>
        <p:txBody>
          <a:bodyPr/>
          <a:lstStyle/>
          <a:p>
            <a:pPr algn="ctr"/>
            <a:r>
              <a:rPr lang="en-US" dirty="0" smtClean="0">
                <a:latin typeface="Times New Roman" pitchFamily="18" charset="0"/>
                <a:cs typeface="Times New Roman" pitchFamily="18" charset="0"/>
              </a:rPr>
              <a:t>	</a:t>
            </a:r>
            <a:r>
              <a:rPr lang="en-US" sz="3200" dirty="0" smtClean="0">
                <a:solidFill>
                  <a:schemeClr val="accent2">
                    <a:lumMod val="60000"/>
                    <a:lumOff val="40000"/>
                  </a:schemeClr>
                </a:solidFill>
                <a:latin typeface="Times New Roman" pitchFamily="18" charset="0"/>
                <a:cs typeface="Times New Roman" pitchFamily="18" charset="0"/>
              </a:rPr>
              <a:t>Store performance in Diwali</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IN" sz="3200" dirty="0">
              <a:latin typeface="Times New Roman" pitchFamily="18" charset="0"/>
              <a:cs typeface="Times New Roman" pitchFamily="18" charset="0"/>
            </a:endParaRPr>
          </a:p>
        </p:txBody>
      </p:sp>
      <p:graphicFrame>
        <p:nvGraphicFramePr>
          <p:cNvPr id="7" name="Table Placeholder 6"/>
          <p:cNvGraphicFramePr>
            <a:graphicFrameLocks noGrp="1"/>
          </p:cNvGraphicFramePr>
          <p:nvPr>
            <p:ph type="tbl" sz="quarter" idx="27"/>
            <p:extLst>
              <p:ext uri="{D42A27DB-BD31-4B8C-83A1-F6EECF244321}">
                <p14:modId xmlns:p14="http://schemas.microsoft.com/office/powerpoint/2010/main" val="1647038385"/>
              </p:ext>
            </p:extLst>
          </p:nvPr>
        </p:nvGraphicFramePr>
        <p:xfrm>
          <a:off x="627023" y="825948"/>
          <a:ext cx="11170024" cy="741680"/>
        </p:xfrm>
        <a:graphic>
          <a:graphicData uri="http://schemas.openxmlformats.org/drawingml/2006/table">
            <a:tbl>
              <a:tblPr firstRow="1" bandRow="1">
                <a:tableStyleId>{5C22544A-7EE6-4342-B048-85BDC9FD1C3A}</a:tableStyleId>
              </a:tblPr>
              <a:tblGrid>
                <a:gridCol w="2792506"/>
                <a:gridCol w="2792506"/>
                <a:gridCol w="2792506"/>
                <a:gridCol w="2792506"/>
              </a:tblGrid>
              <a:tr h="370840">
                <a:tc>
                  <a:txBody>
                    <a:bodyPr/>
                    <a:lstStyle/>
                    <a:p>
                      <a:pPr algn="ctr"/>
                      <a:r>
                        <a:rPr lang="en-US" dirty="0" smtClean="0">
                          <a:latin typeface="Times New Roman" pitchFamily="18" charset="0"/>
                          <a:cs typeface="Times New Roman" pitchFamily="18" charset="0"/>
                        </a:rPr>
                        <a:t>Campaign </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a:t>
                      </a:r>
                      <a:r>
                        <a:rPr lang="en-US" baseline="0" dirty="0" smtClean="0">
                          <a:latin typeface="Times New Roman" pitchFamily="18" charset="0"/>
                          <a:cs typeface="Times New Roman" pitchFamily="18" charset="0"/>
                        </a:rPr>
                        <a:t> Sold Units </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 revenue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Total Revenue</a:t>
                      </a:r>
                      <a:endParaRPr lang="en-IN"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Diwali </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97%</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108%</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₹171 Millions</a:t>
                      </a:r>
                      <a:endParaRPr lang="en-IN" dirty="0">
                        <a:latin typeface="Times New Roman" pitchFamily="18" charset="0"/>
                        <a:cs typeface="Times New Roman" pitchFamily="18" charset="0"/>
                      </a:endParaRPr>
                    </a:p>
                  </a:txBody>
                  <a:tcPr/>
                </a:tc>
              </a:tr>
            </a:tbl>
          </a:graphicData>
        </a:graphic>
      </p:graphicFrame>
      <p:sp>
        <p:nvSpPr>
          <p:cNvPr id="4" name="Footer Placeholder 3"/>
          <p:cNvSpPr>
            <a:spLocks noGrp="1"/>
          </p:cNvSpPr>
          <p:nvPr>
            <p:ph type="ftr" sz="quarter" idx="28"/>
          </p:nvPr>
        </p:nvSpPr>
        <p:spPr>
          <a:xfrm>
            <a:off x="4065494" y="1878107"/>
            <a:ext cx="4164105" cy="4822316"/>
          </a:xfrm>
          <a:solidFill>
            <a:schemeClr val="bg1">
              <a:lumMod val="85000"/>
            </a:schemeClr>
          </a:solidFill>
          <a:ln>
            <a:solidFill>
              <a:schemeClr val="tx2">
                <a:lumMod val="50000"/>
                <a:lumOff val="50000"/>
              </a:schemeClr>
            </a:solidFill>
          </a:ln>
        </p:spPr>
        <p:txBody>
          <a:bodyPr/>
          <a:lstStyle/>
          <a:p>
            <a:r>
              <a:rPr lang="en-US" sz="1600" b="1" dirty="0" smtClean="0">
                <a:solidFill>
                  <a:schemeClr val="accent2">
                    <a:lumMod val="60000"/>
                    <a:lumOff val="40000"/>
                  </a:schemeClr>
                </a:solidFill>
                <a:latin typeface="Times New Roman" pitchFamily="18" charset="0"/>
                <a:cs typeface="Times New Roman" pitchFamily="18" charset="0"/>
              </a:rPr>
              <a:t>Top </a:t>
            </a:r>
            <a:r>
              <a:rPr lang="en-US" sz="1600" b="1" dirty="0">
                <a:solidFill>
                  <a:schemeClr val="accent2">
                    <a:lumMod val="60000"/>
                    <a:lumOff val="40000"/>
                  </a:schemeClr>
                </a:solidFill>
                <a:latin typeface="Times New Roman" pitchFamily="18" charset="0"/>
                <a:cs typeface="Times New Roman" pitchFamily="18" charset="0"/>
              </a:rPr>
              <a:t>Three Best Performing Stores in Terms of Incremental Sold Units</a:t>
            </a:r>
            <a:r>
              <a:rPr lang="en-US" sz="1600" b="1" dirty="0" smtClean="0">
                <a:solidFill>
                  <a:schemeClr val="accent2">
                    <a:lumMod val="60000"/>
                    <a:lumOff val="40000"/>
                  </a:schemeClr>
                </a:solidFill>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STBLR-7:</a:t>
            </a:r>
            <a:r>
              <a:rPr lang="en-US" sz="1600" dirty="0">
                <a:latin typeface="Times New Roman" pitchFamily="18" charset="0"/>
                <a:cs typeface="Times New Roman" pitchFamily="18" charset="0"/>
              </a:rPr>
              <a:t> Stood out with a significant </a:t>
            </a:r>
            <a:r>
              <a:rPr lang="en-US" sz="1600" b="1" dirty="0">
                <a:latin typeface="Times New Roman" pitchFamily="18" charset="0"/>
                <a:cs typeface="Times New Roman" pitchFamily="18" charset="0"/>
              </a:rPr>
              <a:t>127.04%</a:t>
            </a:r>
            <a:r>
              <a:rPr lang="en-US" sz="1600" dirty="0">
                <a:latin typeface="Times New Roman" pitchFamily="18" charset="0"/>
                <a:cs typeface="Times New Roman" pitchFamily="18" charset="0"/>
              </a:rPr>
              <a:t> increase in sold units, selling a total of 5860 units and generating </a:t>
            </a:r>
            <a:r>
              <a:rPr lang="en-US" sz="1600" b="1" dirty="0" smtClean="0">
                <a:latin typeface="Times New Roman" pitchFamily="18" charset="0"/>
                <a:cs typeface="Times New Roman" pitchFamily="18" charset="0"/>
              </a:rPr>
              <a:t>₹4.6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revenue, topping the list</a:t>
            </a:r>
            <a:r>
              <a:rPr lang="en-US" sz="1600" dirty="0" smtClean="0">
                <a:latin typeface="Times New Roman" pitchFamily="18" charset="0"/>
                <a:cs typeface="Times New Roman" pitchFamily="18" charset="0"/>
              </a:rPr>
              <a:t>.</a:t>
            </a:r>
          </a:p>
          <a:p>
            <a:pPr marL="285750" indent="-285750">
              <a:buFont typeface="Wingdings" pitchFamily="2" charset="2"/>
              <a:buChar char="Ø"/>
            </a:pP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STMYS-1:</a:t>
            </a:r>
            <a:r>
              <a:rPr lang="en-US" sz="1600" dirty="0">
                <a:latin typeface="Times New Roman" pitchFamily="18" charset="0"/>
                <a:cs typeface="Times New Roman" pitchFamily="18" charset="0"/>
              </a:rPr>
              <a:t> Secured the second position with a </a:t>
            </a:r>
            <a:r>
              <a:rPr lang="en-US" sz="1600" b="1" dirty="0">
                <a:latin typeface="Times New Roman" pitchFamily="18" charset="0"/>
                <a:cs typeface="Times New Roman" pitchFamily="18" charset="0"/>
              </a:rPr>
              <a:t>125.96%</a:t>
            </a:r>
            <a:r>
              <a:rPr lang="en-US" sz="1600" dirty="0">
                <a:latin typeface="Times New Roman" pitchFamily="18" charset="0"/>
                <a:cs typeface="Times New Roman" pitchFamily="18" charset="0"/>
              </a:rPr>
              <a:t> increase in sold units, selling </a:t>
            </a:r>
            <a:r>
              <a:rPr lang="en-US" sz="1600" b="1" dirty="0">
                <a:latin typeface="Times New Roman" pitchFamily="18" charset="0"/>
                <a:cs typeface="Times New Roman" pitchFamily="18" charset="0"/>
              </a:rPr>
              <a:t>5597</a:t>
            </a:r>
            <a:r>
              <a:rPr lang="en-US" sz="1600" dirty="0">
                <a:latin typeface="Times New Roman" pitchFamily="18" charset="0"/>
                <a:cs typeface="Times New Roman" pitchFamily="18" charset="0"/>
              </a:rPr>
              <a:t> units and generating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t>
            </a:r>
            <a:r>
              <a:rPr lang="en-US" sz="1600" b="1" dirty="0">
                <a:latin typeface="Times New Roman" pitchFamily="18" charset="0"/>
                <a:cs typeface="Times New Roman" pitchFamily="18" charset="0"/>
              </a:rPr>
              <a:t>4.8 million</a:t>
            </a:r>
            <a:r>
              <a:rPr lang="en-US" sz="1600" dirty="0">
                <a:latin typeface="Times New Roman" pitchFamily="18" charset="0"/>
                <a:cs typeface="Times New Roman" pitchFamily="18" charset="0"/>
              </a:rPr>
              <a:t> in revenue</a:t>
            </a:r>
            <a:r>
              <a:rPr lang="en-US" sz="1600" dirty="0" smtClean="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STBLR-6:</a:t>
            </a:r>
            <a:r>
              <a:rPr lang="en-US" sz="1600" dirty="0">
                <a:latin typeface="Times New Roman" pitchFamily="18" charset="0"/>
                <a:cs typeface="Times New Roman" pitchFamily="18" charset="0"/>
              </a:rPr>
              <a:t> Not far behind, this store showed a </a:t>
            </a:r>
            <a:r>
              <a:rPr lang="en-US" sz="1600" b="1" dirty="0">
                <a:latin typeface="Times New Roman" pitchFamily="18" charset="0"/>
                <a:cs typeface="Times New Roman" pitchFamily="18" charset="0"/>
              </a:rPr>
              <a:t>122.88%</a:t>
            </a:r>
            <a:r>
              <a:rPr lang="en-US" sz="1600" dirty="0">
                <a:latin typeface="Times New Roman" pitchFamily="18" charset="0"/>
                <a:cs typeface="Times New Roman" pitchFamily="18" charset="0"/>
              </a:rPr>
              <a:t> increase in revenue, selling </a:t>
            </a:r>
            <a:r>
              <a:rPr lang="en-US" sz="1600" b="1" dirty="0">
                <a:latin typeface="Times New Roman" pitchFamily="18" charset="0"/>
                <a:cs typeface="Times New Roman" pitchFamily="18" charset="0"/>
              </a:rPr>
              <a:t>5597</a:t>
            </a:r>
            <a:r>
              <a:rPr lang="en-US" sz="1600" dirty="0">
                <a:latin typeface="Times New Roman" pitchFamily="18" charset="0"/>
                <a:cs typeface="Times New Roman" pitchFamily="18" charset="0"/>
              </a:rPr>
              <a:t> units and generating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₹4.5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revenue</a:t>
            </a:r>
            <a:r>
              <a:rPr lang="en-US" sz="1600" dirty="0"/>
              <a:t>.</a:t>
            </a:r>
          </a:p>
          <a:p>
            <a:endParaRPr lang="en-US" sz="1600" b="1" dirty="0">
              <a:latin typeface="Times New Roman" pitchFamily="18" charset="0"/>
              <a:cs typeface="Times New Roman" pitchFamily="18" charset="0"/>
            </a:endParaRPr>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sp>
        <p:nvSpPr>
          <p:cNvPr id="6" name="TextBox 5"/>
          <p:cNvSpPr txBox="1"/>
          <p:nvPr/>
        </p:nvSpPr>
        <p:spPr>
          <a:xfrm>
            <a:off x="5136776" y="1196788"/>
            <a:ext cx="184731" cy="369332"/>
          </a:xfrm>
          <a:prstGeom prst="rect">
            <a:avLst/>
          </a:prstGeom>
        </p:spPr>
        <p:txBody>
          <a:bodyPr wrap="none" rtlCol="0">
            <a:spAutoFit/>
          </a:bodyPr>
          <a:lstStyle/>
          <a:p>
            <a:pPr marL="0" indent="0" algn="ctr">
              <a:lnSpc>
                <a:spcPct val="100000"/>
              </a:lnSpc>
              <a:spcBef>
                <a:spcPts val="0"/>
              </a:spcBef>
              <a:buFontTx/>
              <a:buNone/>
            </a:pPr>
            <a:endParaRPr lang="en-IN" sz="1800" dirty="0" smtClean="0">
              <a:solidFill>
                <a:prstClr val="white"/>
              </a:solidFill>
              <a:latin typeface="Posterama" panose="020B0504020200020000" pitchFamily="34" charset="0"/>
              <a:ea typeface="微软雅黑"/>
              <a:cs typeface="Posterama" panose="020B0504020200020000" pitchFamily="34" charset="0"/>
            </a:endParaRPr>
          </a:p>
        </p:txBody>
      </p:sp>
      <p:sp>
        <p:nvSpPr>
          <p:cNvPr id="8" name="Footer Placeholder 3"/>
          <p:cNvSpPr txBox="1">
            <a:spLocks/>
          </p:cNvSpPr>
          <p:nvPr/>
        </p:nvSpPr>
        <p:spPr>
          <a:xfrm>
            <a:off x="192741" y="1878107"/>
            <a:ext cx="3632283" cy="4857544"/>
          </a:xfrm>
          <a:prstGeom prst="rect">
            <a:avLst/>
          </a:prstGeom>
          <a:solidFill>
            <a:schemeClr val="bg1">
              <a:lumMod val="85000"/>
            </a:schemeClr>
          </a:solidFill>
          <a:ln>
            <a:solidFill>
              <a:schemeClr val="tx2">
                <a:lumMod val="50000"/>
                <a:lumOff val="50000"/>
              </a:schemeClr>
            </a:solidFill>
          </a:ln>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2">
                    <a:lumMod val="60000"/>
                    <a:lumOff val="40000"/>
                  </a:schemeClr>
                </a:solidFill>
                <a:latin typeface="Times New Roman" pitchFamily="18" charset="0"/>
                <a:cs typeface="Times New Roman" pitchFamily="18" charset="0"/>
              </a:rPr>
              <a:t>Top 3 Stores by Incremental Revenue during </a:t>
            </a:r>
            <a:r>
              <a:rPr lang="en-US" sz="1600" b="1" dirty="0" smtClean="0">
                <a:solidFill>
                  <a:schemeClr val="accent2">
                    <a:lumMod val="60000"/>
                    <a:lumOff val="40000"/>
                  </a:schemeClr>
                </a:solidFill>
                <a:latin typeface="Times New Roman" pitchFamily="18" charset="0"/>
                <a:cs typeface="Times New Roman" pitchFamily="18" charset="0"/>
              </a:rPr>
              <a:t>Diwali </a:t>
            </a:r>
            <a:r>
              <a:rPr lang="en-US" sz="1600" b="1" dirty="0">
                <a:solidFill>
                  <a:schemeClr val="accent2">
                    <a:lumMod val="60000"/>
                    <a:lumOff val="40000"/>
                  </a:schemeClr>
                </a:solidFill>
                <a:latin typeface="Times New Roman" pitchFamily="18" charset="0"/>
                <a:cs typeface="Times New Roman" pitchFamily="18" charset="0"/>
              </a:rPr>
              <a:t>Sales</a:t>
            </a:r>
            <a:r>
              <a:rPr lang="en-US" sz="1600" b="1" dirty="0" smtClean="0">
                <a:solidFill>
                  <a:schemeClr val="accent2">
                    <a:lumMod val="60000"/>
                    <a:lumOff val="40000"/>
                  </a:schemeClr>
                </a:solidFill>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STCBE-2:</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Achieved </a:t>
            </a:r>
            <a:r>
              <a:rPr lang="en-US" sz="1600" dirty="0">
                <a:latin typeface="Times New Roman" pitchFamily="18" charset="0"/>
                <a:cs typeface="Times New Roman" pitchFamily="18" charset="0"/>
              </a:rPr>
              <a:t>a remarkable </a:t>
            </a:r>
            <a:r>
              <a:rPr lang="en-US" sz="1600" b="1" dirty="0">
                <a:latin typeface="Times New Roman" pitchFamily="18" charset="0"/>
                <a:cs typeface="Times New Roman" pitchFamily="18" charset="0"/>
              </a:rPr>
              <a:t>144.57%</a:t>
            </a:r>
            <a:r>
              <a:rPr lang="en-US" sz="1600" dirty="0">
                <a:latin typeface="Times New Roman" pitchFamily="18" charset="0"/>
                <a:cs typeface="Times New Roman" pitchFamily="18" charset="0"/>
              </a:rPr>
              <a:t> increase in revenue, generating a total of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₹2.8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a:t>
            </a:r>
            <a:r>
              <a:rPr lang="en-US" sz="1600" dirty="0" smtClean="0">
                <a:latin typeface="Times New Roman" pitchFamily="18" charset="0"/>
                <a:cs typeface="Times New Roman" pitchFamily="18" charset="0"/>
              </a:rPr>
              <a:t>sales</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STCHE-7:</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Secured </a:t>
            </a:r>
            <a:r>
              <a:rPr lang="en-US" sz="1600" dirty="0">
                <a:latin typeface="Times New Roman" pitchFamily="18" charset="0"/>
                <a:cs typeface="Times New Roman" pitchFamily="18" charset="0"/>
              </a:rPr>
              <a:t>the second position with a substantial </a:t>
            </a:r>
            <a:r>
              <a:rPr lang="en-US" sz="1600" b="1" dirty="0">
                <a:latin typeface="Times New Roman" pitchFamily="18" charset="0"/>
                <a:cs typeface="Times New Roman" pitchFamily="18" charset="0"/>
              </a:rPr>
              <a:t>138.78%</a:t>
            </a:r>
            <a:r>
              <a:rPr lang="en-US" sz="1600" dirty="0">
                <a:latin typeface="Times New Roman" pitchFamily="18" charset="0"/>
                <a:cs typeface="Times New Roman" pitchFamily="18" charset="0"/>
              </a:rPr>
              <a:t> revenue increase, totaling </a:t>
            </a:r>
            <a:r>
              <a:rPr lang="en-US" sz="1600" b="1" dirty="0" smtClean="0">
                <a:latin typeface="Times New Roman" pitchFamily="18" charset="0"/>
                <a:cs typeface="Times New Roman" pitchFamily="18" charset="0"/>
              </a:rPr>
              <a:t>₹4.5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a:t>
            </a:r>
            <a:r>
              <a:rPr lang="en-US" sz="1600" dirty="0" smtClean="0">
                <a:latin typeface="Times New Roman" pitchFamily="18" charset="0"/>
                <a:cs typeface="Times New Roman" pitchFamily="18" charset="0"/>
              </a:rPr>
              <a:t>sales</a:t>
            </a:r>
          </a:p>
          <a:p>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STBLR-0:</a:t>
            </a:r>
            <a:r>
              <a:rPr lang="en-US" sz="1600" dirty="0">
                <a:latin typeface="Times New Roman" pitchFamily="18" charset="0"/>
                <a:cs typeface="Times New Roman" pitchFamily="18" charset="0"/>
              </a:rPr>
              <a:t> Followed closely with a revenue increase of 138.57%, generating </a:t>
            </a:r>
            <a:r>
              <a:rPr lang="en-US" sz="1600" b="1" dirty="0" smtClean="0">
                <a:latin typeface="Times New Roman" pitchFamily="18" charset="0"/>
                <a:cs typeface="Times New Roman" pitchFamily="18" charset="0"/>
              </a:rPr>
              <a:t>₹4.9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sales.</a:t>
            </a:r>
          </a:p>
          <a:p>
            <a:endParaRPr lang="en-US" sz="1600" b="1" dirty="0">
              <a:latin typeface="Times New Roman" pitchFamily="18" charset="0"/>
              <a:cs typeface="Times New Roman" pitchFamily="18" charset="0"/>
            </a:endParaRPr>
          </a:p>
        </p:txBody>
      </p:sp>
      <p:sp>
        <p:nvSpPr>
          <p:cNvPr id="9" name="Footer Placeholder 3"/>
          <p:cNvSpPr txBox="1">
            <a:spLocks/>
          </p:cNvSpPr>
          <p:nvPr/>
        </p:nvSpPr>
        <p:spPr>
          <a:xfrm>
            <a:off x="8371268" y="1878107"/>
            <a:ext cx="3696236" cy="4857544"/>
          </a:xfrm>
          <a:prstGeom prst="rect">
            <a:avLst/>
          </a:prstGeom>
          <a:solidFill>
            <a:schemeClr val="bg1">
              <a:lumMod val="85000"/>
            </a:schemeClr>
          </a:solidFill>
          <a:ln>
            <a:solidFill>
              <a:srgbClr val="446992"/>
            </a:solidFill>
          </a:ln>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solidFill>
                  <a:schemeClr val="accent2">
                    <a:lumMod val="60000"/>
                    <a:lumOff val="40000"/>
                  </a:schemeClr>
                </a:solidFill>
                <a:latin typeface="Times New Roman" pitchFamily="18" charset="0"/>
                <a:cs typeface="Times New Roman" pitchFamily="18" charset="0"/>
              </a:rPr>
              <a:t>Overall </a:t>
            </a:r>
            <a:r>
              <a:rPr lang="en-US" sz="1600" b="1" dirty="0">
                <a:solidFill>
                  <a:schemeClr val="accent2">
                    <a:lumMod val="60000"/>
                    <a:lumOff val="40000"/>
                  </a:schemeClr>
                </a:solidFill>
                <a:latin typeface="Times New Roman" pitchFamily="18" charset="0"/>
                <a:cs typeface="Times New Roman" pitchFamily="18" charset="0"/>
              </a:rPr>
              <a:t>Diwali Sales Summary</a:t>
            </a:r>
            <a:r>
              <a:rPr lang="en-US" sz="1600" b="1" dirty="0" smtClean="0">
                <a:solidFill>
                  <a:schemeClr val="accent2">
                    <a:lumMod val="60000"/>
                    <a:lumOff val="40000"/>
                  </a:schemeClr>
                </a:solidFill>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Top Three </a:t>
            </a:r>
            <a:r>
              <a:rPr lang="en-US" sz="1600" b="1" dirty="0">
                <a:latin typeface="Times New Roman" pitchFamily="18" charset="0"/>
                <a:cs typeface="Times New Roman" pitchFamily="18" charset="0"/>
              </a:rPr>
              <a:t>Revenue Generating </a:t>
            </a:r>
            <a:r>
              <a:rPr lang="en-US" sz="1600" b="1" dirty="0" smtClean="0">
                <a:latin typeface="Times New Roman" pitchFamily="18" charset="0"/>
                <a:cs typeface="Times New Roman" pitchFamily="18" charset="0"/>
              </a:rPr>
              <a:t>Stores</a:t>
            </a:r>
          </a:p>
          <a:p>
            <a:endParaRPr lang="en-US" sz="1600" b="1" dirty="0">
              <a:latin typeface="Times New Roman" pitchFamily="18" charset="0"/>
              <a:cs typeface="Times New Roman" pitchFamily="18" charset="0"/>
            </a:endParaRPr>
          </a:p>
          <a:p>
            <a:pPr marL="285750" indent="-285750">
              <a:buFont typeface="Wingdings" pitchFamily="2" charset="2"/>
              <a:buChar char="Ø"/>
            </a:pPr>
            <a:r>
              <a:rPr lang="en-US" sz="1600" b="1" dirty="0" smtClean="0">
                <a:latin typeface="Times New Roman" pitchFamily="18" charset="0"/>
                <a:cs typeface="Times New Roman" pitchFamily="18" charset="0"/>
              </a:rPr>
              <a:t>STCHE-4</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Took the lead </a:t>
            </a:r>
            <a:r>
              <a:rPr lang="en-US" sz="1600" dirty="0" smtClean="0">
                <a:latin typeface="Times New Roman" pitchFamily="18" charset="0"/>
                <a:cs typeface="Times New Roman" pitchFamily="18" charset="0"/>
              </a:rPr>
              <a:t>with             </a:t>
            </a:r>
            <a:r>
              <a:rPr lang="en-US" sz="1600" b="1" dirty="0" smtClean="0">
                <a:latin typeface="Times New Roman" pitchFamily="18" charset="0"/>
                <a:cs typeface="Times New Roman" pitchFamily="18" charset="0"/>
              </a:rPr>
              <a:t>₹5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total </a:t>
            </a:r>
            <a:r>
              <a:rPr lang="en-US" sz="1600" dirty="0" smtClean="0">
                <a:latin typeface="Times New Roman" pitchFamily="18" charset="0"/>
                <a:cs typeface="Times New Roman" pitchFamily="18" charset="0"/>
              </a:rPr>
              <a:t>revenue.</a:t>
            </a:r>
          </a:p>
          <a:p>
            <a:r>
              <a:rPr lang="en-US" sz="1600" dirty="0" smtClean="0">
                <a:latin typeface="Times New Roman" pitchFamily="18" charset="0"/>
                <a:cs typeface="Times New Roman" pitchFamily="18" charset="0"/>
              </a:rPr>
              <a:t> </a:t>
            </a:r>
          </a:p>
          <a:p>
            <a:pPr marL="285750" indent="-285750">
              <a:buFont typeface="Wingdings" pitchFamily="2" charset="2"/>
              <a:buChar char="Ø"/>
            </a:pPr>
            <a:r>
              <a:rPr lang="en-US" sz="1600" b="1" dirty="0" smtClean="0">
                <a:latin typeface="Times New Roman" pitchFamily="18" charset="0"/>
                <a:cs typeface="Times New Roman" pitchFamily="18" charset="0"/>
              </a:rPr>
              <a:t>STBLR-0:</a:t>
            </a:r>
            <a:r>
              <a:rPr lang="en-US" sz="1600" dirty="0" smtClean="0">
                <a:latin typeface="Times New Roman" pitchFamily="18" charset="0"/>
                <a:cs typeface="Times New Roman" pitchFamily="18" charset="0"/>
              </a:rPr>
              <a:t> Followed closely with </a:t>
            </a:r>
            <a:r>
              <a:rPr lang="en-US" sz="1600" b="1" dirty="0" smtClean="0">
                <a:latin typeface="Times New Roman" pitchFamily="18" charset="0"/>
                <a:cs typeface="Times New Roman" pitchFamily="18" charset="0"/>
              </a:rPr>
              <a:t>₹4.9 million</a:t>
            </a:r>
            <a:r>
              <a:rPr lang="en-US" sz="1600" dirty="0" smtClean="0">
                <a:latin typeface="Times New Roman" pitchFamily="18" charset="0"/>
                <a:cs typeface="Times New Roman" pitchFamily="18" charset="0"/>
              </a:rPr>
              <a:t> in total revenue.</a:t>
            </a:r>
          </a:p>
          <a:p>
            <a:endParaRPr lang="en-US" sz="1600" dirty="0" smtClean="0">
              <a:latin typeface="Times New Roman" pitchFamily="18" charset="0"/>
              <a:cs typeface="Times New Roman" pitchFamily="18" charset="0"/>
            </a:endParaRPr>
          </a:p>
          <a:p>
            <a:pPr marL="285750" indent="-285750">
              <a:buFont typeface="Wingdings" pitchFamily="2" charset="2"/>
              <a:buChar char="Ø"/>
            </a:pPr>
            <a:r>
              <a:rPr lang="en-US" sz="1600" b="1" dirty="0" smtClean="0">
                <a:latin typeface="Times New Roman" pitchFamily="18" charset="0"/>
                <a:cs typeface="Times New Roman" pitchFamily="18" charset="0"/>
              </a:rPr>
              <a:t>STMYS-1</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Secured the third position with </a:t>
            </a:r>
            <a:r>
              <a:rPr lang="en-US" sz="1600" b="1" dirty="0">
                <a:latin typeface="Times New Roman" pitchFamily="18" charset="0"/>
                <a:cs typeface="Times New Roman" pitchFamily="18" charset="0"/>
              </a:rPr>
              <a:t>₹</a:t>
            </a:r>
            <a:r>
              <a:rPr lang="en-US" sz="1600" b="1" dirty="0" smtClean="0">
                <a:latin typeface="Times New Roman" pitchFamily="18" charset="0"/>
                <a:cs typeface="Times New Roman" pitchFamily="18" charset="0"/>
              </a:rPr>
              <a:t>4.8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total revenue</a:t>
            </a:r>
            <a:r>
              <a:rPr lang="en-US" dirty="0"/>
              <a:t>.</a:t>
            </a:r>
          </a:p>
          <a:p>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959318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sp>
        <p:nvSpPr>
          <p:cNvPr id="6" name="Title 1"/>
          <p:cNvSpPr txBox="1">
            <a:spLocks/>
          </p:cNvSpPr>
          <p:nvPr/>
        </p:nvSpPr>
        <p:spPr>
          <a:xfrm>
            <a:off x="1068946" y="0"/>
            <a:ext cx="10367493" cy="60972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ctr"/>
            <a:r>
              <a:rPr lang="en-US" sz="3600" dirty="0" smtClean="0">
                <a:solidFill>
                  <a:schemeClr val="accent2">
                    <a:lumMod val="60000"/>
                    <a:lumOff val="40000"/>
                  </a:schemeClr>
                </a:solidFill>
                <a:latin typeface="Times New Roman" pitchFamily="18" charset="0"/>
                <a:cs typeface="Times New Roman" pitchFamily="18" charset="0"/>
              </a:rPr>
              <a:t>Store performance in </a:t>
            </a:r>
            <a:r>
              <a:rPr lang="en-US" sz="3600" dirty="0" err="1" smtClean="0">
                <a:solidFill>
                  <a:schemeClr val="accent2">
                    <a:lumMod val="60000"/>
                    <a:lumOff val="40000"/>
                  </a:schemeClr>
                </a:solidFill>
                <a:latin typeface="Times New Roman" pitchFamily="18" charset="0"/>
                <a:cs typeface="Times New Roman" pitchFamily="18" charset="0"/>
              </a:rPr>
              <a:t>Sankranti</a:t>
            </a:r>
            <a:r>
              <a:rPr lang="en-US" sz="3600" dirty="0" smtClean="0">
                <a:solidFill>
                  <a:schemeClr val="accent2">
                    <a:lumMod val="60000"/>
                    <a:lumOff val="40000"/>
                  </a:schemeClr>
                </a:solidFill>
                <a:latin typeface="Times New Roman" pitchFamily="18" charset="0"/>
                <a:cs typeface="Times New Roman" pitchFamily="18" charset="0"/>
              </a:rPr>
              <a:t/>
            </a:r>
            <a:br>
              <a:rPr lang="en-US" sz="3600" dirty="0" smtClean="0">
                <a:solidFill>
                  <a:schemeClr val="accent2">
                    <a:lumMod val="60000"/>
                    <a:lumOff val="40000"/>
                  </a:schemeClr>
                </a:solidFill>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graphicFrame>
        <p:nvGraphicFramePr>
          <p:cNvPr id="7" name="Table Placeholder 6"/>
          <p:cNvGraphicFramePr>
            <a:graphicFrameLocks/>
          </p:cNvGraphicFramePr>
          <p:nvPr>
            <p:extLst>
              <p:ext uri="{D42A27DB-BD31-4B8C-83A1-F6EECF244321}">
                <p14:modId xmlns:p14="http://schemas.microsoft.com/office/powerpoint/2010/main" val="4005089830"/>
              </p:ext>
            </p:extLst>
          </p:nvPr>
        </p:nvGraphicFramePr>
        <p:xfrm>
          <a:off x="472514" y="824440"/>
          <a:ext cx="10890252" cy="741680"/>
        </p:xfrm>
        <a:graphic>
          <a:graphicData uri="http://schemas.openxmlformats.org/drawingml/2006/table">
            <a:tbl>
              <a:tblPr firstRow="1" bandRow="1">
                <a:tableStyleId>{5C22544A-7EE6-4342-B048-85BDC9FD1C3A}</a:tableStyleId>
              </a:tblPr>
              <a:tblGrid>
                <a:gridCol w="2722563"/>
                <a:gridCol w="2722563"/>
                <a:gridCol w="2722563"/>
                <a:gridCol w="2722563"/>
              </a:tblGrid>
              <a:tr h="370840">
                <a:tc>
                  <a:txBody>
                    <a:bodyPr/>
                    <a:lstStyle/>
                    <a:p>
                      <a:pPr algn="ctr"/>
                      <a:r>
                        <a:rPr lang="en-US" dirty="0" smtClean="0">
                          <a:latin typeface="Times New Roman" pitchFamily="18" charset="0"/>
                          <a:cs typeface="Times New Roman" pitchFamily="18" charset="0"/>
                        </a:rPr>
                        <a:t>Campaign </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a:t>
                      </a:r>
                      <a:r>
                        <a:rPr lang="en-US" baseline="0" dirty="0" smtClean="0">
                          <a:latin typeface="Times New Roman" pitchFamily="18" charset="0"/>
                          <a:cs typeface="Times New Roman" pitchFamily="18" charset="0"/>
                        </a:rPr>
                        <a:t> Sold Units </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 revenue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Total Revenue</a:t>
                      </a:r>
                      <a:endParaRPr lang="en-IN" dirty="0">
                        <a:latin typeface="Times New Roman" pitchFamily="18" charset="0"/>
                        <a:cs typeface="Times New Roman" pitchFamily="18" charset="0"/>
                      </a:endParaRPr>
                    </a:p>
                  </a:txBody>
                  <a:tcPr/>
                </a:tc>
              </a:tr>
              <a:tr h="370840">
                <a:tc>
                  <a:txBody>
                    <a:bodyPr/>
                    <a:lstStyle/>
                    <a:p>
                      <a:pPr algn="ctr"/>
                      <a:r>
                        <a:rPr lang="en-US" dirty="0" err="1" smtClean="0">
                          <a:latin typeface="Times New Roman" pitchFamily="18" charset="0"/>
                          <a:cs typeface="Times New Roman" pitchFamily="18" charset="0"/>
                        </a:rPr>
                        <a:t>Sankranti</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113.56%</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338.42%</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₹124 Millions</a:t>
                      </a:r>
                      <a:endParaRPr lang="en-IN" dirty="0">
                        <a:latin typeface="Times New Roman" pitchFamily="18" charset="0"/>
                        <a:cs typeface="Times New Roman" pitchFamily="18" charset="0"/>
                      </a:endParaRPr>
                    </a:p>
                  </a:txBody>
                  <a:tcPr/>
                </a:tc>
              </a:tr>
            </a:tbl>
          </a:graphicData>
        </a:graphic>
      </p:graphicFrame>
      <p:sp>
        <p:nvSpPr>
          <p:cNvPr id="8" name="Footer Placeholder 3"/>
          <p:cNvSpPr txBox="1">
            <a:spLocks/>
          </p:cNvSpPr>
          <p:nvPr/>
        </p:nvSpPr>
        <p:spPr>
          <a:xfrm>
            <a:off x="4065493" y="1878107"/>
            <a:ext cx="4009559" cy="4861820"/>
          </a:xfrm>
          <a:prstGeom prst="rect">
            <a:avLst/>
          </a:prstGeom>
          <a:solidFill>
            <a:schemeClr val="bg1">
              <a:lumMod val="85000"/>
            </a:schemeClr>
          </a:solidFill>
          <a:ln>
            <a:solidFill>
              <a:srgbClr val="446992"/>
            </a:solidFill>
          </a:ln>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solidFill>
                  <a:schemeClr val="accent2">
                    <a:lumMod val="60000"/>
                    <a:lumOff val="40000"/>
                  </a:schemeClr>
                </a:solidFill>
                <a:latin typeface="Times New Roman" pitchFamily="18" charset="0"/>
                <a:cs typeface="Times New Roman" pitchFamily="18" charset="0"/>
              </a:rPr>
              <a:t>Top Three Best Performing Stores in Terms of Incremental Sold Units:</a:t>
            </a:r>
          </a:p>
          <a:p>
            <a:endParaRPr lang="en-US" sz="1600" dirty="0" smtClean="0">
              <a:latin typeface="Times New Roman" pitchFamily="18" charset="0"/>
              <a:cs typeface="Times New Roman" pitchFamily="18" charset="0"/>
            </a:endParaRPr>
          </a:p>
          <a:p>
            <a:pPr marL="285750" indent="-285750">
              <a:buFont typeface="Wingdings" pitchFamily="2" charset="2"/>
              <a:buChar char="Ø"/>
            </a:pPr>
            <a:r>
              <a:rPr lang="en-US" sz="1600" b="1" dirty="0" smtClean="0">
                <a:latin typeface="Times New Roman" pitchFamily="18" charset="0"/>
                <a:cs typeface="Times New Roman" pitchFamily="18" charset="0"/>
              </a:rPr>
              <a:t>Store STBLR-0:</a:t>
            </a:r>
            <a:r>
              <a:rPr lang="en-US" sz="1600" dirty="0" smtClean="0">
                <a:latin typeface="Times New Roman" pitchFamily="18" charset="0"/>
                <a:cs typeface="Times New Roman" pitchFamily="18" charset="0"/>
              </a:rPr>
              <a:t> Stood out with a significant </a:t>
            </a:r>
            <a:r>
              <a:rPr lang="en-US" sz="1600" b="1" dirty="0" smtClean="0">
                <a:latin typeface="Times New Roman" pitchFamily="18" charset="0"/>
                <a:cs typeface="Times New Roman" pitchFamily="18" charset="0"/>
              </a:rPr>
              <a:t>412.83%</a:t>
            </a:r>
            <a:r>
              <a:rPr lang="en-US" sz="1600" dirty="0" smtClean="0">
                <a:latin typeface="Times New Roman" pitchFamily="18" charset="0"/>
                <a:cs typeface="Times New Roman" pitchFamily="18" charset="0"/>
              </a:rPr>
              <a:t> increase in sold units, selling a total of </a:t>
            </a:r>
            <a:r>
              <a:rPr lang="en-US" sz="1600" b="1" dirty="0" smtClean="0">
                <a:latin typeface="Times New Roman" pitchFamily="18" charset="0"/>
                <a:cs typeface="Times New Roman" pitchFamily="18" charset="0"/>
              </a:rPr>
              <a:t>11708</a:t>
            </a:r>
            <a:r>
              <a:rPr lang="en-US" sz="1600" dirty="0" smtClean="0">
                <a:latin typeface="Times New Roman" pitchFamily="18" charset="0"/>
                <a:cs typeface="Times New Roman" pitchFamily="18" charset="0"/>
              </a:rPr>
              <a:t> units and generating </a:t>
            </a:r>
            <a:r>
              <a:rPr lang="en-US" sz="1600" b="1" dirty="0" smtClean="0">
                <a:latin typeface="Times New Roman" pitchFamily="18" charset="0"/>
                <a:cs typeface="Times New Roman" pitchFamily="18" charset="0"/>
              </a:rPr>
              <a:t>₹3.2 million</a:t>
            </a:r>
            <a:r>
              <a:rPr lang="en-US" sz="1600" dirty="0" smtClean="0">
                <a:latin typeface="Times New Roman" pitchFamily="18" charset="0"/>
                <a:cs typeface="Times New Roman" pitchFamily="18" charset="0"/>
              </a:rPr>
              <a:t> in revenue, topping the list.</a:t>
            </a:r>
          </a:p>
          <a:p>
            <a:pPr marL="285750" indent="-285750">
              <a:buFont typeface="Wingdings" pitchFamily="2" charset="2"/>
              <a:buChar char="Ø"/>
            </a:pPr>
            <a:endParaRPr lang="en-US" sz="1600" dirty="0" smtClean="0">
              <a:latin typeface="Times New Roman" pitchFamily="18" charset="0"/>
              <a:cs typeface="Times New Roman" pitchFamily="18" charset="0"/>
            </a:endParaRPr>
          </a:p>
          <a:p>
            <a:pPr marL="285750" indent="-285750">
              <a:buFont typeface="Wingdings" pitchFamily="2" charset="2"/>
              <a:buChar char="Ø"/>
            </a:pPr>
            <a:r>
              <a:rPr lang="en-US" sz="1600" b="1" dirty="0" smtClean="0">
                <a:latin typeface="Times New Roman" pitchFamily="18" charset="0"/>
                <a:cs typeface="Times New Roman" pitchFamily="18" charset="0"/>
              </a:rPr>
              <a:t>Store STCHE-7:</a:t>
            </a:r>
            <a:r>
              <a:rPr lang="en-US" sz="1600" dirty="0" smtClean="0">
                <a:latin typeface="Times New Roman" pitchFamily="18" charset="0"/>
                <a:cs typeface="Times New Roman" pitchFamily="18" charset="0"/>
              </a:rPr>
              <a:t> Secured the second position with a </a:t>
            </a:r>
            <a:r>
              <a:rPr lang="en-US" sz="1600" b="1" dirty="0" smtClean="0">
                <a:latin typeface="Times New Roman" pitchFamily="18" charset="0"/>
                <a:cs typeface="Times New Roman" pitchFamily="18" charset="0"/>
              </a:rPr>
              <a:t>404.24%</a:t>
            </a:r>
            <a:r>
              <a:rPr lang="en-US" sz="1600" dirty="0" smtClean="0">
                <a:latin typeface="Times New Roman" pitchFamily="18" charset="0"/>
                <a:cs typeface="Times New Roman" pitchFamily="18" charset="0"/>
              </a:rPr>
              <a:t> increase in sold units, selling </a:t>
            </a:r>
            <a:r>
              <a:rPr lang="en-US" sz="1600" b="1" dirty="0" smtClean="0">
                <a:latin typeface="Times New Roman" pitchFamily="18" charset="0"/>
                <a:cs typeface="Times New Roman" pitchFamily="18" charset="0"/>
              </a:rPr>
              <a:t>11779</a:t>
            </a:r>
            <a:r>
              <a:rPr lang="en-US" sz="1600" dirty="0" smtClean="0">
                <a:latin typeface="Times New Roman" pitchFamily="18" charset="0"/>
                <a:cs typeface="Times New Roman" pitchFamily="18" charset="0"/>
              </a:rPr>
              <a:t>  units and generating $3.3 million in revenue.</a:t>
            </a:r>
          </a:p>
          <a:p>
            <a:endParaRPr lang="en-US" sz="1600" dirty="0" smtClean="0">
              <a:latin typeface="Times New Roman" pitchFamily="18" charset="0"/>
              <a:cs typeface="Times New Roman" pitchFamily="18" charset="0"/>
            </a:endParaRPr>
          </a:p>
          <a:p>
            <a:pPr marL="285750" indent="-285750">
              <a:buFont typeface="Wingdings" pitchFamily="2" charset="2"/>
              <a:buChar char="Ø"/>
            </a:pPr>
            <a:r>
              <a:rPr lang="en-US" sz="1600" b="1" dirty="0" smtClean="0">
                <a:latin typeface="Times New Roman" pitchFamily="18" charset="0"/>
                <a:cs typeface="Times New Roman" pitchFamily="18" charset="0"/>
              </a:rPr>
              <a:t>Store STCBE-2:</a:t>
            </a:r>
            <a:r>
              <a:rPr lang="en-US" sz="1600" dirty="0" smtClean="0">
                <a:latin typeface="Times New Roman" pitchFamily="18" charset="0"/>
                <a:cs typeface="Times New Roman" pitchFamily="18" charset="0"/>
              </a:rPr>
              <a:t> Not far behind, this store showed a </a:t>
            </a:r>
            <a:r>
              <a:rPr lang="en-US" sz="1600" b="1" dirty="0" smtClean="0">
                <a:latin typeface="Times New Roman" pitchFamily="18" charset="0"/>
                <a:cs typeface="Times New Roman" pitchFamily="18" charset="0"/>
              </a:rPr>
              <a:t>400.27%</a:t>
            </a:r>
            <a:r>
              <a:rPr lang="en-US" sz="1600" dirty="0" smtClean="0">
                <a:latin typeface="Times New Roman" pitchFamily="18" charset="0"/>
                <a:cs typeface="Times New Roman" pitchFamily="18" charset="0"/>
              </a:rPr>
              <a:t> increase in revenue, selling </a:t>
            </a:r>
            <a:r>
              <a:rPr lang="en-US" sz="1600" b="1" dirty="0" smtClean="0">
                <a:latin typeface="Times New Roman" pitchFamily="18" charset="0"/>
                <a:cs typeface="Times New Roman" pitchFamily="18" charset="0"/>
              </a:rPr>
              <a:t>9415</a:t>
            </a:r>
            <a:r>
              <a:rPr lang="en-US" sz="1600" dirty="0" smtClean="0">
                <a:latin typeface="Times New Roman" pitchFamily="18" charset="0"/>
                <a:cs typeface="Times New Roman" pitchFamily="18" charset="0"/>
              </a:rPr>
              <a:t> units and generating </a:t>
            </a:r>
            <a:r>
              <a:rPr lang="en-US" sz="1600" b="1" dirty="0" smtClean="0">
                <a:latin typeface="Times New Roman" pitchFamily="18" charset="0"/>
                <a:cs typeface="Times New Roman" pitchFamily="18" charset="0"/>
              </a:rPr>
              <a:t>₹2.6 million</a:t>
            </a:r>
            <a:r>
              <a:rPr lang="en-US" sz="1600" dirty="0" smtClean="0">
                <a:latin typeface="Times New Roman" pitchFamily="18" charset="0"/>
                <a:cs typeface="Times New Roman" pitchFamily="18" charset="0"/>
              </a:rPr>
              <a:t> in revenue</a:t>
            </a:r>
            <a:r>
              <a:rPr lang="en-US" sz="1600" dirty="0" smtClean="0"/>
              <a:t>.</a:t>
            </a:r>
          </a:p>
          <a:p>
            <a:endParaRPr lang="en-US" sz="1600" b="1" dirty="0">
              <a:latin typeface="Times New Roman" pitchFamily="18" charset="0"/>
              <a:cs typeface="Times New Roman" pitchFamily="18" charset="0"/>
            </a:endParaRPr>
          </a:p>
        </p:txBody>
      </p:sp>
      <p:sp>
        <p:nvSpPr>
          <p:cNvPr id="9" name="Slide Number Placeholder 4"/>
          <p:cNvSpPr txBox="1">
            <a:spLocks/>
          </p:cNvSpPr>
          <p:nvPr/>
        </p:nvSpPr>
        <p:spPr>
          <a:xfrm>
            <a:off x="7866530" y="1821063"/>
            <a:ext cx="3786231" cy="4761983"/>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dirty="0"/>
          </a:p>
        </p:txBody>
      </p:sp>
      <p:sp>
        <p:nvSpPr>
          <p:cNvPr id="10" name="TextBox 9"/>
          <p:cNvSpPr txBox="1"/>
          <p:nvPr/>
        </p:nvSpPr>
        <p:spPr>
          <a:xfrm>
            <a:off x="5136776" y="1196788"/>
            <a:ext cx="184731" cy="369332"/>
          </a:xfrm>
          <a:prstGeom prst="rect">
            <a:avLst/>
          </a:prstGeom>
        </p:spPr>
        <p:txBody>
          <a:bodyPr wrap="none" rtlCol="0">
            <a:spAutoFit/>
          </a:bodyPr>
          <a:lstStyle/>
          <a:p>
            <a:pPr marL="0" indent="0" algn="ctr">
              <a:lnSpc>
                <a:spcPct val="100000"/>
              </a:lnSpc>
              <a:spcBef>
                <a:spcPts val="0"/>
              </a:spcBef>
              <a:buFontTx/>
              <a:buNone/>
            </a:pPr>
            <a:endParaRPr lang="en-IN" sz="1800" dirty="0" smtClean="0">
              <a:solidFill>
                <a:prstClr val="white"/>
              </a:solidFill>
              <a:latin typeface="Posterama" panose="020B0504020200020000" pitchFamily="34" charset="0"/>
              <a:ea typeface="微软雅黑"/>
              <a:cs typeface="Posterama" panose="020B0504020200020000" pitchFamily="34" charset="0"/>
            </a:endParaRPr>
          </a:p>
        </p:txBody>
      </p:sp>
      <p:sp>
        <p:nvSpPr>
          <p:cNvPr id="11" name="Footer Placeholder 3"/>
          <p:cNvSpPr txBox="1">
            <a:spLocks/>
          </p:cNvSpPr>
          <p:nvPr/>
        </p:nvSpPr>
        <p:spPr>
          <a:xfrm>
            <a:off x="479105" y="1888778"/>
            <a:ext cx="3496236" cy="4861820"/>
          </a:xfrm>
          <a:prstGeom prst="rect">
            <a:avLst/>
          </a:prstGeom>
          <a:solidFill>
            <a:schemeClr val="bg1">
              <a:lumMod val="85000"/>
            </a:schemeClr>
          </a:solidFill>
          <a:ln>
            <a:solidFill>
              <a:srgbClr val="446992"/>
            </a:solidFill>
          </a:ln>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2">
                    <a:lumMod val="60000"/>
                    <a:lumOff val="40000"/>
                  </a:schemeClr>
                </a:solidFill>
                <a:latin typeface="Times New Roman" pitchFamily="18" charset="0"/>
                <a:cs typeface="Times New Roman" pitchFamily="18" charset="0"/>
              </a:rPr>
              <a:t>Top 3 Stores by Incremental Revenue during </a:t>
            </a:r>
            <a:r>
              <a:rPr lang="en-US" sz="1600" b="1" dirty="0" err="1" smtClean="0">
                <a:solidFill>
                  <a:schemeClr val="accent2">
                    <a:lumMod val="60000"/>
                    <a:lumOff val="40000"/>
                  </a:schemeClr>
                </a:solidFill>
                <a:latin typeface="Times New Roman" pitchFamily="18" charset="0"/>
                <a:cs typeface="Times New Roman" pitchFamily="18" charset="0"/>
              </a:rPr>
              <a:t>Sankranti</a:t>
            </a:r>
            <a:r>
              <a:rPr lang="en-US" sz="1600" b="1" dirty="0" smtClean="0">
                <a:solidFill>
                  <a:schemeClr val="accent2">
                    <a:lumMod val="60000"/>
                    <a:lumOff val="40000"/>
                  </a:schemeClr>
                </a:solidFill>
                <a:latin typeface="Times New Roman" pitchFamily="18" charset="0"/>
                <a:cs typeface="Times New Roman" pitchFamily="18" charset="0"/>
              </a:rPr>
              <a:t> </a:t>
            </a:r>
            <a:r>
              <a:rPr lang="en-US" sz="1600" b="1" dirty="0">
                <a:solidFill>
                  <a:schemeClr val="accent2">
                    <a:lumMod val="60000"/>
                    <a:lumOff val="40000"/>
                  </a:schemeClr>
                </a:solidFill>
                <a:latin typeface="Times New Roman" pitchFamily="18" charset="0"/>
                <a:cs typeface="Times New Roman" pitchFamily="18" charset="0"/>
              </a:rPr>
              <a:t>Sales</a:t>
            </a:r>
            <a:r>
              <a:rPr lang="en-US" sz="1600" b="1" dirty="0" smtClean="0">
                <a:solidFill>
                  <a:schemeClr val="accent2">
                    <a:lumMod val="60000"/>
                    <a:lumOff val="40000"/>
                  </a:schemeClr>
                </a:solidFill>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a:t>
            </a:r>
            <a:r>
              <a:rPr lang="en-US" sz="1600" b="1" dirty="0" smtClean="0">
                <a:latin typeface="Times New Roman" pitchFamily="18" charset="0"/>
                <a:cs typeface="Times New Roman" pitchFamily="18" charset="0"/>
              </a:rPr>
              <a:t>STMDU-0:</a:t>
            </a:r>
            <a:r>
              <a:rPr lang="en-US" sz="1600" dirty="0" smtClean="0">
                <a:latin typeface="Times New Roman" pitchFamily="18" charset="0"/>
                <a:cs typeface="Times New Roman" pitchFamily="18" charset="0"/>
              </a:rPr>
              <a:t>  Achieved </a:t>
            </a:r>
            <a:r>
              <a:rPr lang="en-US" sz="1600" dirty="0">
                <a:latin typeface="Times New Roman" pitchFamily="18" charset="0"/>
                <a:cs typeface="Times New Roman" pitchFamily="18" charset="0"/>
              </a:rPr>
              <a:t>a remarkable </a:t>
            </a:r>
            <a:r>
              <a:rPr lang="en-US" sz="1600" b="1" dirty="0" smtClean="0">
                <a:latin typeface="Times New Roman" pitchFamily="18" charset="0"/>
                <a:cs typeface="Times New Roman" pitchFamily="18" charset="0"/>
              </a:rPr>
              <a:t>148.77</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increase in revenue, generating a total of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₹2.5 million</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in </a:t>
            </a:r>
            <a:r>
              <a:rPr lang="en-US" sz="1600" dirty="0" smtClean="0">
                <a:latin typeface="Times New Roman" pitchFamily="18" charset="0"/>
                <a:cs typeface="Times New Roman" pitchFamily="18" charset="0"/>
              </a:rPr>
              <a:t>sales</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a:t>
            </a:r>
            <a:r>
              <a:rPr lang="en-US" sz="1600" b="1" dirty="0" smtClean="0">
                <a:latin typeface="Times New Roman" pitchFamily="18" charset="0"/>
                <a:cs typeface="Times New Roman" pitchFamily="18" charset="0"/>
              </a:rPr>
              <a:t>STBLR-7</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Secured </a:t>
            </a:r>
            <a:r>
              <a:rPr lang="en-US" sz="1600" dirty="0">
                <a:latin typeface="Times New Roman" pitchFamily="18" charset="0"/>
                <a:cs typeface="Times New Roman" pitchFamily="18" charset="0"/>
              </a:rPr>
              <a:t>the second position with a substantial </a:t>
            </a:r>
            <a:r>
              <a:rPr lang="en-US" sz="1600" b="1" dirty="0" smtClean="0">
                <a:latin typeface="Times New Roman" pitchFamily="18" charset="0"/>
                <a:cs typeface="Times New Roman" pitchFamily="18" charset="0"/>
              </a:rPr>
              <a:t>148.50%</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revenue increase, totaling </a:t>
            </a:r>
            <a:r>
              <a:rPr lang="en-US" sz="1600" b="1" dirty="0" smtClean="0">
                <a:latin typeface="Times New Roman" pitchFamily="18" charset="0"/>
                <a:cs typeface="Times New Roman" pitchFamily="18" charset="0"/>
              </a:rPr>
              <a:t>₹3.4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a:t>
            </a:r>
            <a:r>
              <a:rPr lang="en-US" sz="1600" dirty="0" smtClean="0">
                <a:latin typeface="Times New Roman" pitchFamily="18" charset="0"/>
                <a:cs typeface="Times New Roman" pitchFamily="18" charset="0"/>
              </a:rPr>
              <a:t>sales</a:t>
            </a:r>
          </a:p>
          <a:p>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a:t>
            </a:r>
            <a:r>
              <a:rPr lang="en-US" sz="1600" b="1" dirty="0" smtClean="0">
                <a:latin typeface="Times New Roman" pitchFamily="18" charset="0"/>
                <a:cs typeface="Times New Roman" pitchFamily="18" charset="0"/>
              </a:rPr>
              <a:t>STCHE-7:</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Followed closely with a revenue increase of </a:t>
            </a:r>
            <a:r>
              <a:rPr lang="en-US" sz="1600" dirty="0" smtClean="0">
                <a:latin typeface="Times New Roman" pitchFamily="18" charset="0"/>
                <a:cs typeface="Times New Roman" pitchFamily="18" charset="0"/>
              </a:rPr>
              <a:t>148.22%, </a:t>
            </a:r>
            <a:r>
              <a:rPr lang="en-US" sz="1600" dirty="0">
                <a:latin typeface="Times New Roman" pitchFamily="18" charset="0"/>
                <a:cs typeface="Times New Roman" pitchFamily="18" charset="0"/>
              </a:rPr>
              <a:t>generating </a:t>
            </a:r>
            <a:r>
              <a:rPr lang="en-US" sz="1600" b="1" dirty="0" smtClean="0">
                <a:latin typeface="Times New Roman" pitchFamily="18" charset="0"/>
                <a:cs typeface="Times New Roman" pitchFamily="18" charset="0"/>
              </a:rPr>
              <a:t>₹3.3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sales.</a:t>
            </a:r>
          </a:p>
          <a:p>
            <a:endParaRPr lang="en-US" sz="1600" b="1" dirty="0">
              <a:latin typeface="Times New Roman" pitchFamily="18" charset="0"/>
              <a:cs typeface="Times New Roman" pitchFamily="18" charset="0"/>
            </a:endParaRPr>
          </a:p>
        </p:txBody>
      </p:sp>
      <p:sp>
        <p:nvSpPr>
          <p:cNvPr id="12" name="Footer Placeholder 3"/>
          <p:cNvSpPr txBox="1">
            <a:spLocks/>
          </p:cNvSpPr>
          <p:nvPr/>
        </p:nvSpPr>
        <p:spPr>
          <a:xfrm>
            <a:off x="8190963" y="1878106"/>
            <a:ext cx="3644722" cy="4861821"/>
          </a:xfrm>
          <a:prstGeom prst="rect">
            <a:avLst/>
          </a:prstGeom>
          <a:solidFill>
            <a:schemeClr val="bg1">
              <a:lumMod val="85000"/>
            </a:schemeClr>
          </a:solidFill>
          <a:ln>
            <a:solidFill>
              <a:srgbClr val="446992"/>
            </a:solidFill>
          </a:ln>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solidFill>
                  <a:schemeClr val="accent2">
                    <a:lumMod val="60000"/>
                    <a:lumOff val="40000"/>
                  </a:schemeClr>
                </a:solidFill>
                <a:latin typeface="Times New Roman" pitchFamily="18" charset="0"/>
                <a:cs typeface="Times New Roman" pitchFamily="18" charset="0"/>
              </a:rPr>
              <a:t>Overall </a:t>
            </a:r>
            <a:r>
              <a:rPr lang="en-US" sz="1600" b="1" dirty="0" err="1" smtClean="0">
                <a:solidFill>
                  <a:schemeClr val="accent2">
                    <a:lumMod val="60000"/>
                    <a:lumOff val="40000"/>
                  </a:schemeClr>
                </a:solidFill>
                <a:latin typeface="Times New Roman" pitchFamily="18" charset="0"/>
                <a:cs typeface="Times New Roman" pitchFamily="18" charset="0"/>
              </a:rPr>
              <a:t>Sankranti</a:t>
            </a:r>
            <a:r>
              <a:rPr lang="en-US" sz="1600" b="1" dirty="0" smtClean="0">
                <a:solidFill>
                  <a:schemeClr val="accent2">
                    <a:lumMod val="60000"/>
                    <a:lumOff val="40000"/>
                  </a:schemeClr>
                </a:solidFill>
                <a:latin typeface="Times New Roman" pitchFamily="18" charset="0"/>
                <a:cs typeface="Times New Roman" pitchFamily="18" charset="0"/>
              </a:rPr>
              <a:t> </a:t>
            </a:r>
            <a:r>
              <a:rPr lang="en-US" sz="1600" b="1" dirty="0">
                <a:solidFill>
                  <a:schemeClr val="accent2">
                    <a:lumMod val="60000"/>
                    <a:lumOff val="40000"/>
                  </a:schemeClr>
                </a:solidFill>
                <a:latin typeface="Times New Roman" pitchFamily="18" charset="0"/>
                <a:cs typeface="Times New Roman" pitchFamily="18" charset="0"/>
              </a:rPr>
              <a:t>Sales Summary</a:t>
            </a:r>
            <a:r>
              <a:rPr lang="en-US" sz="1600" b="1" dirty="0" smtClean="0">
                <a:solidFill>
                  <a:schemeClr val="accent2">
                    <a:lumMod val="60000"/>
                    <a:lumOff val="40000"/>
                  </a:schemeClr>
                </a:solidFill>
                <a:latin typeface="Times New Roman" pitchFamily="18" charset="0"/>
                <a:cs typeface="Times New Roman" pitchFamily="18" charset="0"/>
              </a:rPr>
              <a:t>:</a:t>
            </a:r>
          </a:p>
          <a:p>
            <a:r>
              <a:rPr lang="en-US" sz="1600" b="1" dirty="0" smtClean="0">
                <a:solidFill>
                  <a:schemeClr val="accent2">
                    <a:lumMod val="60000"/>
                    <a:lumOff val="40000"/>
                  </a:schemeClr>
                </a:solidFill>
                <a:latin typeface="Times New Roman" pitchFamily="18" charset="0"/>
                <a:cs typeface="Times New Roman" pitchFamily="18" charset="0"/>
              </a:rPr>
              <a:t>Top Three </a:t>
            </a:r>
            <a:r>
              <a:rPr lang="en-US" sz="1600" b="1" dirty="0">
                <a:solidFill>
                  <a:schemeClr val="accent2">
                    <a:lumMod val="60000"/>
                    <a:lumOff val="40000"/>
                  </a:schemeClr>
                </a:solidFill>
                <a:latin typeface="Times New Roman" pitchFamily="18" charset="0"/>
                <a:cs typeface="Times New Roman" pitchFamily="18" charset="0"/>
              </a:rPr>
              <a:t>Revenue Generating </a:t>
            </a:r>
            <a:r>
              <a:rPr lang="en-US" sz="1600" b="1" dirty="0" smtClean="0">
                <a:solidFill>
                  <a:schemeClr val="accent2">
                    <a:lumMod val="60000"/>
                    <a:lumOff val="40000"/>
                  </a:schemeClr>
                </a:solidFill>
                <a:latin typeface="Times New Roman" pitchFamily="18" charset="0"/>
                <a:cs typeface="Times New Roman" pitchFamily="18" charset="0"/>
              </a:rPr>
              <a:t>Stores</a:t>
            </a:r>
          </a:p>
          <a:p>
            <a:endParaRPr lang="en-US" sz="1600" b="1" dirty="0">
              <a:latin typeface="Times New Roman" pitchFamily="18" charset="0"/>
              <a:cs typeface="Times New Roman" pitchFamily="18" charset="0"/>
            </a:endParaRPr>
          </a:p>
          <a:p>
            <a:pPr marL="285750" indent="-285750">
              <a:buFont typeface="Wingdings" pitchFamily="2" charset="2"/>
              <a:buChar char="Ø"/>
            </a:pPr>
            <a:r>
              <a:rPr lang="en-US" sz="1600" b="1" dirty="0" smtClean="0">
                <a:latin typeface="Times New Roman" pitchFamily="18" charset="0"/>
                <a:cs typeface="Times New Roman" pitchFamily="18" charset="0"/>
              </a:rPr>
              <a:t>STMYS-1:</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Took the lead </a:t>
            </a:r>
            <a:r>
              <a:rPr lang="en-US" sz="1600" dirty="0" smtClean="0">
                <a:latin typeface="Times New Roman" pitchFamily="18" charset="0"/>
                <a:cs typeface="Times New Roman" pitchFamily="18" charset="0"/>
              </a:rPr>
              <a:t>with   </a:t>
            </a:r>
          </a:p>
          <a:p>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₹3.58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total </a:t>
            </a:r>
            <a:r>
              <a:rPr lang="en-US" sz="1600" dirty="0" smtClean="0">
                <a:latin typeface="Times New Roman" pitchFamily="18" charset="0"/>
                <a:cs typeface="Times New Roman" pitchFamily="18" charset="0"/>
              </a:rPr>
              <a:t>revenue .</a:t>
            </a:r>
          </a:p>
          <a:p>
            <a:r>
              <a:rPr lang="en-US" sz="1600" dirty="0" smtClean="0">
                <a:latin typeface="Times New Roman" pitchFamily="18" charset="0"/>
                <a:cs typeface="Times New Roman" pitchFamily="18" charset="0"/>
              </a:rPr>
              <a:t> </a:t>
            </a:r>
          </a:p>
          <a:p>
            <a:pPr marL="285750" indent="-285750">
              <a:buFont typeface="Wingdings" pitchFamily="2" charset="2"/>
              <a:buChar char="Ø"/>
            </a:pPr>
            <a:r>
              <a:rPr lang="en-US" sz="1600" b="1" dirty="0" smtClean="0">
                <a:latin typeface="Times New Roman" pitchFamily="18" charset="0"/>
                <a:cs typeface="Times New Roman" pitchFamily="18" charset="0"/>
              </a:rPr>
              <a:t>STBLR-6:</a:t>
            </a:r>
            <a:r>
              <a:rPr lang="en-US" sz="1600" dirty="0" smtClean="0">
                <a:latin typeface="Times New Roman" pitchFamily="18" charset="0"/>
                <a:cs typeface="Times New Roman" pitchFamily="18" charset="0"/>
              </a:rPr>
              <a:t> Followed closely with </a:t>
            </a:r>
            <a:r>
              <a:rPr lang="en-US" sz="1600" b="1" dirty="0" smtClean="0">
                <a:latin typeface="Times New Roman" pitchFamily="18" charset="0"/>
                <a:cs typeface="Times New Roman" pitchFamily="18" charset="0"/>
              </a:rPr>
              <a:t>₹3.50 million</a:t>
            </a:r>
            <a:r>
              <a:rPr lang="en-US" sz="1600" dirty="0" smtClean="0">
                <a:latin typeface="Times New Roman" pitchFamily="18" charset="0"/>
                <a:cs typeface="Times New Roman" pitchFamily="18" charset="0"/>
              </a:rPr>
              <a:t> in total revenue.</a:t>
            </a:r>
          </a:p>
          <a:p>
            <a:endParaRPr lang="en-US" sz="1600" dirty="0" smtClean="0">
              <a:latin typeface="Times New Roman" pitchFamily="18" charset="0"/>
              <a:cs typeface="Times New Roman" pitchFamily="18" charset="0"/>
            </a:endParaRPr>
          </a:p>
          <a:p>
            <a:pPr marL="285750" indent="-285750">
              <a:buFont typeface="Wingdings" pitchFamily="2" charset="2"/>
              <a:buChar char="Ø"/>
            </a:pPr>
            <a:r>
              <a:rPr lang="en-US" sz="1600" b="1" dirty="0" smtClean="0">
                <a:latin typeface="Times New Roman" pitchFamily="18" charset="0"/>
                <a:cs typeface="Times New Roman" pitchFamily="18" charset="0"/>
              </a:rPr>
              <a:t>STBLR-7:</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Secured the third position with </a:t>
            </a:r>
            <a:r>
              <a:rPr lang="en-US" sz="1600" b="1" dirty="0" smtClean="0">
                <a:latin typeface="Times New Roman" pitchFamily="18" charset="0"/>
                <a:cs typeface="Times New Roman" pitchFamily="18" charset="0"/>
              </a:rPr>
              <a:t>₹3.44 million</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in total revenue</a:t>
            </a:r>
            <a:r>
              <a:rPr lang="en-US" dirty="0"/>
              <a:t>.</a:t>
            </a:r>
          </a:p>
          <a:p>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5493711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448" y="2489982"/>
            <a:ext cx="4441188" cy="1237957"/>
          </a:xfrm>
        </p:spPr>
        <p:txBody>
          <a:bodyPr/>
          <a:lstStyle/>
          <a:p>
            <a:r>
              <a:rPr lang="en-US" dirty="0" smtClean="0"/>
              <a:t/>
            </a:r>
            <a:br>
              <a:rPr lang="en-US" dirty="0" smtClean="0"/>
            </a:br>
            <a:endParaRPr lang="en-IN" dirty="0"/>
          </a:p>
        </p:txBody>
      </p:sp>
      <p:sp>
        <p:nvSpPr>
          <p:cNvPr id="3" name="Text Placeholder 2"/>
          <p:cNvSpPr>
            <a:spLocks noGrp="1"/>
          </p:cNvSpPr>
          <p:nvPr>
            <p:ph type="body" sz="quarter" idx="28"/>
          </p:nvPr>
        </p:nvSpPr>
        <p:spPr>
          <a:xfrm>
            <a:off x="2057400" y="2750416"/>
            <a:ext cx="2138081" cy="1070829"/>
          </a:xfrm>
        </p:spPr>
        <p:txBody>
          <a:bodyPr/>
          <a:lstStyle/>
          <a:p>
            <a:r>
              <a:rPr lang="en-US" dirty="0" smtClean="0">
                <a:solidFill>
                  <a:schemeClr val="accent2">
                    <a:lumMod val="60000"/>
                    <a:lumOff val="40000"/>
                  </a:schemeClr>
                </a:solidFill>
                <a:latin typeface="Times New Roman" pitchFamily="18" charset="0"/>
                <a:cs typeface="Times New Roman" pitchFamily="18" charset="0"/>
              </a:rPr>
              <a:t>Promotion Performance</a:t>
            </a:r>
            <a:endParaRPr lang="en-IN" dirty="0">
              <a:solidFill>
                <a:schemeClr val="accent2">
                  <a:lumMod val="60000"/>
                  <a:lumOff val="40000"/>
                </a:schemeClr>
              </a:solidFill>
              <a:latin typeface="Times New Roman" pitchFamily="18" charset="0"/>
              <a:cs typeface="Times New Roman" pitchFamily="18" charset="0"/>
            </a:endParaRPr>
          </a:p>
        </p:txBody>
      </p:sp>
      <p:pic>
        <p:nvPicPr>
          <p:cNvPr id="5" name="Picture placeholder 19" descr="Layout of website design sketches on white paper">
            <a:extLst>
              <a:ext uri="{FF2B5EF4-FFF2-40B4-BE49-F238E27FC236}">
                <a16:creationId xmlns:a16="http://schemas.microsoft.com/office/drawing/2014/main" xmlns=""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t="7" b="7"/>
          <a:stretch/>
        </p:blipFill>
        <p:spPr>
          <a:xfrm>
            <a:off x="662394" y="501861"/>
            <a:ext cx="5045662" cy="5783096"/>
          </a:xfrm>
          <a:blipFill>
            <a:blip r:embed="rId3"/>
            <a:stretch>
              <a:fillRect/>
            </a:stretch>
          </a:blipFill>
        </p:spPr>
      </p:pic>
    </p:spTree>
    <p:extLst>
      <p:ext uri="{BB962C8B-B14F-4D97-AF65-F5344CB8AC3E}">
        <p14:creationId xmlns:p14="http://schemas.microsoft.com/office/powerpoint/2010/main" val="6299815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262" y="116420"/>
            <a:ext cx="10889796" cy="851768"/>
          </a:xfrm>
        </p:spPr>
        <p:txBody>
          <a:bodyPr/>
          <a:lstStyle/>
          <a:p>
            <a:pPr algn="ctr"/>
            <a:r>
              <a:rPr lang="en-US" sz="3600" dirty="0" smtClean="0">
                <a:solidFill>
                  <a:schemeClr val="accent2">
                    <a:lumMod val="60000"/>
                    <a:lumOff val="40000"/>
                  </a:schemeClr>
                </a:solidFill>
                <a:latin typeface="Times New Roman" pitchFamily="18" charset="0"/>
                <a:cs typeface="Times New Roman" pitchFamily="18" charset="0"/>
              </a:rPr>
              <a:t>Promotion Performance in Diwali</a:t>
            </a:r>
            <a:r>
              <a:rPr lang="en-US" dirty="0" smtClean="0"/>
              <a:t/>
            </a:r>
            <a:br>
              <a:rPr lang="en-US" dirty="0" smtClean="0"/>
            </a:br>
            <a:r>
              <a:rPr lang="en-US" dirty="0"/>
              <a:t/>
            </a:r>
            <a:br>
              <a:rPr lang="en-US" dirty="0"/>
            </a:br>
            <a:r>
              <a:rPr lang="en-US" dirty="0" smtClean="0"/>
              <a:t> </a:t>
            </a:r>
            <a:endParaRPr lang="en-IN" dirty="0"/>
          </a:p>
        </p:txBody>
      </p:sp>
      <p:graphicFrame>
        <p:nvGraphicFramePr>
          <p:cNvPr id="6" name="Table Placeholder 5"/>
          <p:cNvGraphicFramePr>
            <a:graphicFrameLocks noGrp="1"/>
          </p:cNvGraphicFramePr>
          <p:nvPr>
            <p:ph type="tbl" sz="quarter" idx="27"/>
            <p:extLst>
              <p:ext uri="{D42A27DB-BD31-4B8C-83A1-F6EECF244321}">
                <p14:modId xmlns:p14="http://schemas.microsoft.com/office/powerpoint/2010/main" val="1746938246"/>
              </p:ext>
            </p:extLst>
          </p:nvPr>
        </p:nvGraphicFramePr>
        <p:xfrm>
          <a:off x="581025" y="995923"/>
          <a:ext cx="10890249" cy="1463040"/>
        </p:xfrm>
        <a:graphic>
          <a:graphicData uri="http://schemas.openxmlformats.org/drawingml/2006/table">
            <a:tbl>
              <a:tblPr firstRow="1" bandRow="1">
                <a:tableStyleId>{5C22544A-7EE6-4342-B048-85BDC9FD1C3A}</a:tableStyleId>
              </a:tblPr>
              <a:tblGrid>
                <a:gridCol w="3630083"/>
                <a:gridCol w="3630083"/>
                <a:gridCol w="3630083"/>
              </a:tblGrid>
              <a:tr h="244148">
                <a:tc>
                  <a:txBody>
                    <a:bodyPr/>
                    <a:lstStyle/>
                    <a:p>
                      <a:pPr algn="ctr"/>
                      <a:r>
                        <a:rPr lang="en-US" dirty="0" smtClean="0">
                          <a:latin typeface="Times New Roman" pitchFamily="18" charset="0"/>
                          <a:cs typeface="Times New Roman" pitchFamily="18" charset="0"/>
                        </a:rPr>
                        <a:t>Promotions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 sold units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 Revenue</a:t>
                      </a:r>
                      <a:endParaRPr lang="en-IN" dirty="0">
                        <a:latin typeface="Times New Roman" pitchFamily="18" charset="0"/>
                        <a:cs typeface="Times New Roman" pitchFamily="18" charset="0"/>
                      </a:endParaRPr>
                    </a:p>
                  </a:txBody>
                  <a:tcPr/>
                </a:tc>
              </a:tr>
              <a:tr h="244148">
                <a:tc>
                  <a:txBody>
                    <a:bodyPr/>
                    <a:lstStyle/>
                    <a:p>
                      <a:pPr algn="ctr"/>
                      <a:r>
                        <a:rPr lang="en-US" b="1" dirty="0" smtClean="0">
                          <a:latin typeface="Times New Roman" pitchFamily="18" charset="0"/>
                          <a:cs typeface="Times New Roman" pitchFamily="18" charset="0"/>
                        </a:rPr>
                        <a:t>By</a:t>
                      </a:r>
                      <a:r>
                        <a:rPr lang="en-US" b="1" baseline="0" dirty="0" smtClean="0">
                          <a:latin typeface="Times New Roman" pitchFamily="18" charset="0"/>
                          <a:cs typeface="Times New Roman" pitchFamily="18" charset="0"/>
                        </a:rPr>
                        <a:t> One Get One Free</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588%</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244%</a:t>
                      </a:r>
                      <a:endParaRPr lang="en-IN" b="1" dirty="0">
                        <a:latin typeface="Times New Roman" pitchFamily="18" charset="0"/>
                        <a:cs typeface="Times New Roman" pitchFamily="18" charset="0"/>
                      </a:endParaRPr>
                    </a:p>
                  </a:txBody>
                  <a:tcPr/>
                </a:tc>
              </a:tr>
              <a:tr h="244148">
                <a:tc>
                  <a:txBody>
                    <a:bodyPr/>
                    <a:lstStyle/>
                    <a:p>
                      <a:pPr algn="ctr"/>
                      <a:r>
                        <a:rPr lang="en-US" b="1" dirty="0" smtClean="0">
                          <a:latin typeface="Times New Roman" pitchFamily="18" charset="0"/>
                          <a:cs typeface="Times New Roman" pitchFamily="18" charset="0"/>
                        </a:rPr>
                        <a:t>500 CASH BACK</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202%</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152%</a:t>
                      </a:r>
                      <a:endParaRPr lang="en-IN" b="1" dirty="0">
                        <a:latin typeface="Times New Roman" pitchFamily="18" charset="0"/>
                        <a:cs typeface="Times New Roman" pitchFamily="18" charset="0"/>
                      </a:endParaRPr>
                    </a:p>
                  </a:txBody>
                  <a:tcPr/>
                </a:tc>
              </a:tr>
              <a:tr h="244148">
                <a:tc>
                  <a:txBody>
                    <a:bodyPr/>
                    <a:lstStyle/>
                    <a:p>
                      <a:pPr algn="ctr"/>
                      <a:r>
                        <a:rPr lang="en-US" b="1" dirty="0" smtClean="0">
                          <a:latin typeface="Times New Roman" pitchFamily="18" charset="0"/>
                          <a:cs typeface="Times New Roman" pitchFamily="18" charset="0"/>
                        </a:rPr>
                        <a:t>33% OFF</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48%</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-1%</a:t>
                      </a:r>
                      <a:endParaRPr lang="en-IN" b="1" dirty="0">
                        <a:latin typeface="Times New Roman" pitchFamily="18" charset="0"/>
                        <a:cs typeface="Times New Roman" pitchFamily="18" charset="0"/>
                      </a:endParaRPr>
                    </a:p>
                  </a:txBody>
                  <a:tcPr/>
                </a:tc>
              </a:tr>
            </a:tbl>
          </a:graphicData>
        </a:graphic>
      </p:graphicFrame>
      <p:sp>
        <p:nvSpPr>
          <p:cNvPr id="4" name="Footer Placeholder 3"/>
          <p:cNvSpPr>
            <a:spLocks noGrp="1"/>
          </p:cNvSpPr>
          <p:nvPr>
            <p:ph type="ftr" sz="quarter" idx="28"/>
          </p:nvPr>
        </p:nvSpPr>
        <p:spPr>
          <a:xfrm>
            <a:off x="6914219" y="2792569"/>
            <a:ext cx="4728282" cy="3839845"/>
          </a:xfrm>
          <a:ln>
            <a:solidFill>
              <a:srgbClr val="446992"/>
            </a:solidFill>
          </a:ln>
        </p:spPr>
        <p:txBody>
          <a:bodyPr/>
          <a:lstStyle/>
          <a:p>
            <a:r>
              <a:rPr lang="en-US" sz="1600" dirty="0">
                <a:latin typeface="Times New Roman" pitchFamily="18" charset="0"/>
                <a:cs typeface="Times New Roman" pitchFamily="18" charset="0"/>
              </a:rPr>
              <a:t>The least two incentives are </a:t>
            </a:r>
            <a:r>
              <a:rPr lang="en-US" sz="1600" b="1" dirty="0">
                <a:latin typeface="Times New Roman" pitchFamily="18" charset="0"/>
                <a:cs typeface="Times New Roman" pitchFamily="18" charset="0"/>
              </a:rPr>
              <a:t>25% off </a:t>
            </a:r>
            <a:r>
              <a:rPr lang="en-US" sz="1600" dirty="0">
                <a:latin typeface="Times New Roman" pitchFamily="18" charset="0"/>
                <a:cs typeface="Times New Roman" pitchFamily="18" charset="0"/>
              </a:rPr>
              <a:t>and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50</a:t>
            </a:r>
            <a:r>
              <a:rPr lang="en-US" sz="1600" b="1" dirty="0">
                <a:latin typeface="Times New Roman" pitchFamily="18" charset="0"/>
                <a:cs typeface="Times New Roman" pitchFamily="18" charset="0"/>
              </a:rPr>
              <a:t>% off </a:t>
            </a:r>
            <a:r>
              <a:rPr lang="en-US" sz="1600" dirty="0">
                <a:latin typeface="Times New Roman" pitchFamily="18" charset="0"/>
                <a:cs typeface="Times New Roman" pitchFamily="18" charset="0"/>
              </a:rPr>
              <a:t>during the Diwali </a:t>
            </a:r>
            <a:r>
              <a:rPr lang="en-US" sz="1600" dirty="0" smtClean="0">
                <a:latin typeface="Times New Roman" pitchFamily="18" charset="0"/>
                <a:cs typeface="Times New Roman" pitchFamily="18" charset="0"/>
              </a:rPr>
              <a:t>festival In </a:t>
            </a:r>
            <a:r>
              <a:rPr lang="en-US" sz="1600" b="1" dirty="0">
                <a:latin typeface="Times New Roman" pitchFamily="18" charset="0"/>
                <a:cs typeface="Times New Roman" pitchFamily="18" charset="0"/>
              </a:rPr>
              <a:t>25% Off</a:t>
            </a:r>
            <a:r>
              <a:rPr lang="en-US" sz="1600" dirty="0">
                <a:latin typeface="Times New Roman" pitchFamily="18" charset="0"/>
                <a:cs typeface="Times New Roman" pitchFamily="18" charset="0"/>
              </a:rPr>
              <a:t>, incremental revenue </a:t>
            </a:r>
            <a:r>
              <a:rPr lang="en-US" sz="1600" dirty="0" smtClean="0">
                <a:latin typeface="Times New Roman" pitchFamily="18" charset="0"/>
                <a:cs typeface="Times New Roman" pitchFamily="18" charset="0"/>
              </a:rPr>
              <a:t>is decreased </a:t>
            </a:r>
            <a:r>
              <a:rPr lang="en-US" sz="1600" b="1"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by</a:t>
            </a:r>
            <a:r>
              <a:rPr lang="en-US" sz="1600" b="1" dirty="0" smtClean="0">
                <a:latin typeface="Times New Roman" pitchFamily="18" charset="0"/>
                <a:cs typeface="Times New Roman" pitchFamily="18" charset="0"/>
              </a:rPr>
              <a:t> 34</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and </a:t>
            </a:r>
            <a:r>
              <a:rPr lang="en-US" sz="1600" dirty="0" smtClean="0">
                <a:latin typeface="Times New Roman" pitchFamily="18" charset="0"/>
                <a:cs typeface="Times New Roman" pitchFamily="18" charset="0"/>
              </a:rPr>
              <a:t>incremental sold </a:t>
            </a:r>
            <a:r>
              <a:rPr lang="en-US" sz="1600" dirty="0">
                <a:latin typeface="Times New Roman" pitchFamily="18" charset="0"/>
                <a:cs typeface="Times New Roman" pitchFamily="18" charset="0"/>
              </a:rPr>
              <a:t>units </a:t>
            </a:r>
            <a:r>
              <a:rPr lang="en-US" sz="1600" dirty="0" smtClean="0">
                <a:latin typeface="Times New Roman" pitchFamily="18" charset="0"/>
                <a:cs typeface="Times New Roman" pitchFamily="18" charset="0"/>
              </a:rPr>
              <a:t>also decreased by</a:t>
            </a:r>
            <a:r>
              <a:rPr lang="en-US" sz="1600"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12</a:t>
            </a:r>
            <a:r>
              <a:rPr lang="en-US" sz="1600" b="1" dirty="0">
                <a:latin typeface="Times New Roman" pitchFamily="18" charset="0"/>
                <a:cs typeface="Times New Roman" pitchFamily="18" charset="0"/>
              </a:rPr>
              <a:t>%. ₹5.4 million </a:t>
            </a:r>
            <a:r>
              <a:rPr lang="en-US" sz="1600" dirty="0">
                <a:latin typeface="Times New Roman" pitchFamily="18" charset="0"/>
                <a:cs typeface="Times New Roman" pitchFamily="18" charset="0"/>
              </a:rPr>
              <a:t>is the total revenue generated by the </a:t>
            </a:r>
            <a:r>
              <a:rPr lang="en-US" sz="1600" b="1" dirty="0">
                <a:latin typeface="Times New Roman" pitchFamily="18" charset="0"/>
                <a:cs typeface="Times New Roman" pitchFamily="18" charset="0"/>
              </a:rPr>
              <a:t>25%</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markdown. After </a:t>
            </a:r>
            <a:r>
              <a:rPr lang="en-US" sz="1600" dirty="0">
                <a:latin typeface="Times New Roman" pitchFamily="18" charset="0"/>
                <a:cs typeface="Times New Roman" pitchFamily="18" charset="0"/>
              </a:rPr>
              <a:t>that, </a:t>
            </a:r>
            <a:r>
              <a:rPr lang="en-US" sz="1600" b="1" dirty="0">
                <a:latin typeface="Times New Roman" pitchFamily="18" charset="0"/>
                <a:cs typeface="Times New Roman" pitchFamily="18" charset="0"/>
              </a:rPr>
              <a:t>50% off, </a:t>
            </a:r>
            <a:r>
              <a:rPr lang="en-US" sz="1600" dirty="0">
                <a:latin typeface="Times New Roman" pitchFamily="18" charset="0"/>
                <a:cs typeface="Times New Roman" pitchFamily="18" charset="0"/>
              </a:rPr>
              <a:t>the incremental revenue is </a:t>
            </a:r>
            <a:r>
              <a:rPr lang="en-US" sz="1600" b="1"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decreased by </a:t>
            </a:r>
            <a:r>
              <a:rPr lang="en-US" sz="1600" b="1" dirty="0" smtClean="0">
                <a:latin typeface="Times New Roman" pitchFamily="18" charset="0"/>
                <a:cs typeface="Times New Roman" pitchFamily="18" charset="0"/>
              </a:rPr>
              <a:t>34.34</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and the incremental sold units are </a:t>
            </a:r>
            <a:r>
              <a:rPr lang="en-US" sz="1600" b="1" dirty="0">
                <a:latin typeface="Times New Roman" pitchFamily="18" charset="0"/>
                <a:cs typeface="Times New Roman" pitchFamily="18" charset="0"/>
              </a:rPr>
              <a:t>31</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t>
            </a:r>
            <a:r>
              <a:rPr lang="en-US" sz="1600" b="1" dirty="0">
                <a:latin typeface="Times New Roman" pitchFamily="18" charset="0"/>
                <a:cs typeface="Times New Roman" pitchFamily="18" charset="0"/>
              </a:rPr>
              <a:t>1 million </a:t>
            </a:r>
            <a:r>
              <a:rPr lang="en-US" sz="1600" dirty="0">
                <a:latin typeface="Times New Roman" pitchFamily="18" charset="0"/>
                <a:cs typeface="Times New Roman" pitchFamily="18" charset="0"/>
              </a:rPr>
              <a:t>is the total revenue generated from this </a:t>
            </a:r>
            <a:r>
              <a:rPr lang="en-US" sz="1600" b="1" dirty="0">
                <a:latin typeface="Times New Roman" pitchFamily="18" charset="0"/>
                <a:cs typeface="Times New Roman" pitchFamily="18" charset="0"/>
              </a:rPr>
              <a:t>50%</a:t>
            </a:r>
            <a:r>
              <a:rPr lang="en-US" sz="1600" dirty="0">
                <a:latin typeface="Times New Roman" pitchFamily="18" charset="0"/>
                <a:cs typeface="Times New Roman" pitchFamily="18" charset="0"/>
              </a:rPr>
              <a:t> markdown</a:t>
            </a:r>
            <a:r>
              <a:rPr lang="en-US" dirty="0"/>
              <a:t>. </a:t>
            </a:r>
            <a:br>
              <a:rPr lang="en-US" dirty="0"/>
            </a:br>
            <a:r>
              <a:rPr lang="en-US" dirty="0"/>
              <a:t/>
            </a:r>
            <a:br>
              <a:rPr lang="en-US" dirty="0"/>
            </a:br>
            <a:r>
              <a:rPr lang="en-US" dirty="0"/>
              <a:t/>
            </a:r>
            <a:br>
              <a:rPr lang="en-US" dirty="0"/>
            </a:br>
            <a:endParaRPr lang="en-US" b="1" dirty="0"/>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16</a:t>
            </a:fld>
            <a:endParaRPr lang="en-US" altLang="zh-CN" dirty="0"/>
          </a:p>
        </p:txBody>
      </p:sp>
      <p:sp>
        <p:nvSpPr>
          <p:cNvPr id="7" name="Footer Placeholder 3"/>
          <p:cNvSpPr txBox="1">
            <a:spLocks/>
          </p:cNvSpPr>
          <p:nvPr/>
        </p:nvSpPr>
        <p:spPr>
          <a:xfrm>
            <a:off x="637031" y="2792569"/>
            <a:ext cx="5879679" cy="3839845"/>
          </a:xfrm>
          <a:prstGeom prst="rect">
            <a:avLst/>
          </a:prstGeom>
          <a:ln>
            <a:solidFill>
              <a:srgbClr val="446992"/>
            </a:solidFill>
          </a:ln>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itchFamily="18" charset="0"/>
                <a:cs typeface="Times New Roman" pitchFamily="18" charset="0"/>
              </a:rPr>
              <a:t>The strategies for the </a:t>
            </a:r>
            <a:r>
              <a:rPr lang="en-US" sz="1600" b="1" dirty="0" smtClean="0">
                <a:latin typeface="Times New Roman" pitchFamily="18" charset="0"/>
                <a:cs typeface="Times New Roman" pitchFamily="18" charset="0"/>
              </a:rPr>
              <a:t>By One Get One Free </a:t>
            </a:r>
            <a:r>
              <a:rPr lang="en-US" sz="1600" dirty="0" smtClean="0">
                <a:latin typeface="Times New Roman" pitchFamily="18" charset="0"/>
                <a:cs typeface="Times New Roman" pitchFamily="18" charset="0"/>
              </a:rPr>
              <a:t>promotion and the </a:t>
            </a:r>
            <a:r>
              <a:rPr lang="en-US" sz="1600" b="1" dirty="0" smtClean="0">
                <a:latin typeface="Times New Roman" pitchFamily="18" charset="0"/>
                <a:cs typeface="Times New Roman" pitchFamily="18" charset="0"/>
              </a:rPr>
              <a:t>500 cash back </a:t>
            </a:r>
            <a:r>
              <a:rPr lang="en-US" sz="1600" dirty="0" smtClean="0">
                <a:latin typeface="Times New Roman" pitchFamily="18" charset="0"/>
                <a:cs typeface="Times New Roman" pitchFamily="18" charset="0"/>
              </a:rPr>
              <a:t>work effectively during the Diwali promotion. As we can see, the total quantity sold during the </a:t>
            </a:r>
            <a:r>
              <a:rPr lang="en-US" sz="1600" b="1" dirty="0" smtClean="0">
                <a:latin typeface="Times New Roman" pitchFamily="18" charset="0"/>
                <a:cs typeface="Times New Roman" pitchFamily="18" charset="0"/>
              </a:rPr>
              <a:t>By One Get One Free</a:t>
            </a:r>
            <a:r>
              <a:rPr lang="en-US" sz="1600" dirty="0" smtClean="0">
                <a:latin typeface="Times New Roman" pitchFamily="18" charset="0"/>
                <a:cs typeface="Times New Roman" pitchFamily="18" charset="0"/>
              </a:rPr>
              <a:t> promotion is </a:t>
            </a:r>
            <a:r>
              <a:rPr lang="en-US" sz="1600" b="1" dirty="0" smtClean="0">
                <a:latin typeface="Times New Roman" pitchFamily="18" charset="0"/>
                <a:cs typeface="Times New Roman" pitchFamily="18" charset="0"/>
              </a:rPr>
              <a:t>68922</a:t>
            </a:r>
            <a:r>
              <a:rPr lang="en-US" sz="1600" dirty="0" smtClean="0">
                <a:latin typeface="Times New Roman" pitchFamily="18" charset="0"/>
                <a:cs typeface="Times New Roman" pitchFamily="18" charset="0"/>
              </a:rPr>
              <a:t>, while the total quantity sold during the  </a:t>
            </a:r>
            <a:r>
              <a:rPr lang="en-US" sz="1600" b="1" dirty="0" smtClean="0">
                <a:latin typeface="Times New Roman" pitchFamily="18" charset="0"/>
                <a:cs typeface="Times New Roman" pitchFamily="18" charset="0"/>
              </a:rPr>
              <a:t>500 cash back </a:t>
            </a:r>
            <a:r>
              <a:rPr lang="en-US" sz="1600" dirty="0" smtClean="0">
                <a:latin typeface="Times New Roman" pitchFamily="18" charset="0"/>
                <a:cs typeface="Times New Roman" pitchFamily="18" charset="0"/>
              </a:rPr>
              <a:t>promotion is </a:t>
            </a:r>
            <a:r>
              <a:rPr lang="en-US" sz="1600" b="1" dirty="0" smtClean="0">
                <a:latin typeface="Times New Roman" pitchFamily="18" charset="0"/>
                <a:cs typeface="Times New Roman" pitchFamily="18" charset="0"/>
              </a:rPr>
              <a:t>50769</a:t>
            </a:r>
            <a:r>
              <a:rPr lang="en-US" sz="1600" dirty="0" smtClean="0">
                <a:latin typeface="Times New Roman" pitchFamily="18" charset="0"/>
                <a:cs typeface="Times New Roman" pitchFamily="18" charset="0"/>
              </a:rPr>
              <a:t>. The entire amount of money made during the promotion was </a:t>
            </a:r>
            <a:r>
              <a:rPr lang="en-US" sz="1600" b="1" dirty="0" smtClean="0">
                <a:latin typeface="Times New Roman" pitchFamily="18" charset="0"/>
                <a:cs typeface="Times New Roman" pitchFamily="18" charset="0"/>
              </a:rPr>
              <a:t>₹127 million</a:t>
            </a:r>
            <a:r>
              <a:rPr lang="en-US" sz="1600" dirty="0" smtClean="0">
                <a:latin typeface="Times New Roman" pitchFamily="18" charset="0"/>
                <a:cs typeface="Times New Roman" pitchFamily="18" charset="0"/>
              </a:rPr>
              <a:t> for </a:t>
            </a:r>
            <a:r>
              <a:rPr lang="en-US" sz="1600" b="1" dirty="0" smtClean="0">
                <a:latin typeface="Times New Roman" pitchFamily="18" charset="0"/>
                <a:cs typeface="Times New Roman" pitchFamily="18" charset="0"/>
              </a:rPr>
              <a:t>500 Cash Back</a:t>
            </a:r>
            <a:r>
              <a:rPr lang="en-US" sz="1600" dirty="0" smtClean="0">
                <a:latin typeface="Times New Roman" pitchFamily="18" charset="0"/>
                <a:cs typeface="Times New Roman" pitchFamily="18" charset="0"/>
              </a:rPr>
              <a:t>, which had a huge margin of </a:t>
            </a:r>
            <a:r>
              <a:rPr lang="en-US" sz="1600" dirty="0" err="1" smtClean="0">
                <a:latin typeface="Times New Roman" pitchFamily="18" charset="0"/>
                <a:cs typeface="Times New Roman" pitchFamily="18" charset="0"/>
              </a:rPr>
              <a:t>sales.</a:t>
            </a:r>
            <a:r>
              <a:rPr lang="en-US" sz="1600" b="1" dirty="0" err="1" smtClean="0">
                <a:latin typeface="Times New Roman" pitchFamily="18" charset="0"/>
                <a:cs typeface="Times New Roman" pitchFamily="18" charset="0"/>
              </a:rPr>
              <a:t>By</a:t>
            </a:r>
            <a:r>
              <a:rPr lang="en-US" sz="1600" b="1" dirty="0" smtClean="0">
                <a:latin typeface="Times New Roman" pitchFamily="18" charset="0"/>
                <a:cs typeface="Times New Roman" pitchFamily="18" charset="0"/>
              </a:rPr>
              <a:t> One Get One Free </a:t>
            </a:r>
            <a:r>
              <a:rPr lang="en-US" sz="1600" dirty="0" smtClean="0">
                <a:latin typeface="Times New Roman" pitchFamily="18" charset="0"/>
                <a:cs typeface="Times New Roman" pitchFamily="18" charset="0"/>
              </a:rPr>
              <a:t>came in second with </a:t>
            </a:r>
            <a:r>
              <a:rPr lang="en-US" sz="1600" b="1" dirty="0" smtClean="0">
                <a:latin typeface="Times New Roman" pitchFamily="18" charset="0"/>
                <a:cs typeface="Times New Roman" pitchFamily="18" charset="0"/>
              </a:rPr>
              <a:t>₹22 million</a:t>
            </a:r>
            <a:r>
              <a:rPr lang="en-US" sz="1600" dirty="0" smtClean="0">
                <a:latin typeface="Times New Roman" pitchFamily="18" charset="0"/>
                <a:cs typeface="Times New Roman" pitchFamily="18" charset="0"/>
              </a:rPr>
              <a:t> in sales, and </a:t>
            </a:r>
            <a:r>
              <a:rPr lang="en-US" sz="1600" b="1" dirty="0" smtClean="0">
                <a:latin typeface="Times New Roman" pitchFamily="18" charset="0"/>
                <a:cs typeface="Times New Roman" pitchFamily="18" charset="0"/>
              </a:rPr>
              <a:t>33% Off </a:t>
            </a:r>
            <a:r>
              <a:rPr lang="en-US" sz="1600" dirty="0" smtClean="0">
                <a:latin typeface="Times New Roman" pitchFamily="18" charset="0"/>
                <a:cs typeface="Times New Roman" pitchFamily="18" charset="0"/>
              </a:rPr>
              <a:t>came in third with </a:t>
            </a:r>
            <a:r>
              <a:rPr lang="en-US" sz="1600" b="1" dirty="0" smtClean="0">
                <a:latin typeface="Times New Roman" pitchFamily="18" charset="0"/>
                <a:cs typeface="Times New Roman" pitchFamily="18" charset="0"/>
              </a:rPr>
              <a:t>₹ 16 million </a:t>
            </a:r>
            <a:r>
              <a:rPr lang="en-US" sz="1600" dirty="0" smtClean="0">
                <a:latin typeface="Times New Roman" pitchFamily="18" charset="0"/>
                <a:cs typeface="Times New Roman" pitchFamily="18" charset="0"/>
              </a:rPr>
              <a:t>in sales. </a:t>
            </a:r>
            <a:br>
              <a:rPr lang="en-US" sz="1600" dirty="0" smtClean="0">
                <a:latin typeface="Times New Roman" pitchFamily="18" charset="0"/>
                <a:cs typeface="Times New Roman" pitchFamily="18" charset="0"/>
              </a:rPr>
            </a:br>
            <a:r>
              <a:rPr lang="en-US" dirty="0" smtClean="0"/>
              <a:t/>
            </a:r>
            <a:br>
              <a:rPr lang="en-US" dirty="0" smtClean="0"/>
            </a:br>
            <a:endParaRPr lang="en-US" b="1" dirty="0"/>
          </a:p>
        </p:txBody>
      </p:sp>
    </p:spTree>
    <p:extLst>
      <p:ext uri="{BB962C8B-B14F-4D97-AF65-F5344CB8AC3E}">
        <p14:creationId xmlns:p14="http://schemas.microsoft.com/office/powerpoint/2010/main" val="31063271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368" y="121023"/>
            <a:ext cx="10889796" cy="672353"/>
          </a:xfrm>
        </p:spPr>
        <p:txBody>
          <a:bodyPr/>
          <a:lstStyle/>
          <a:p>
            <a:pPr algn="ctr"/>
            <a:r>
              <a:rPr lang="en-US" sz="3600" dirty="0">
                <a:solidFill>
                  <a:schemeClr val="accent2">
                    <a:lumMod val="60000"/>
                    <a:lumOff val="40000"/>
                  </a:schemeClr>
                </a:solidFill>
                <a:latin typeface="Times New Roman" pitchFamily="18" charset="0"/>
                <a:cs typeface="Times New Roman" pitchFamily="18" charset="0"/>
              </a:rPr>
              <a:t>Promotion Performance in </a:t>
            </a:r>
            <a:r>
              <a:rPr lang="en-US" sz="3600" dirty="0" err="1" smtClean="0">
                <a:solidFill>
                  <a:schemeClr val="accent2">
                    <a:lumMod val="60000"/>
                    <a:lumOff val="40000"/>
                  </a:schemeClr>
                </a:solidFill>
                <a:latin typeface="Times New Roman" pitchFamily="18" charset="0"/>
                <a:cs typeface="Times New Roman" pitchFamily="18" charset="0"/>
              </a:rPr>
              <a:t>Sankranti</a:t>
            </a:r>
            <a:endParaRPr lang="en-IN" sz="3600" dirty="0">
              <a:solidFill>
                <a:schemeClr val="accent2">
                  <a:lumMod val="60000"/>
                  <a:lumOff val="40000"/>
                </a:schemeClr>
              </a:solidFill>
              <a:latin typeface="Times New Roman" pitchFamily="18" charset="0"/>
              <a:cs typeface="Times New Roman" pitchFamily="18" charset="0"/>
            </a:endParaRPr>
          </a:p>
        </p:txBody>
      </p:sp>
      <p:sp>
        <p:nvSpPr>
          <p:cNvPr id="4" name="Footer Placeholder 3"/>
          <p:cNvSpPr>
            <a:spLocks noGrp="1"/>
          </p:cNvSpPr>
          <p:nvPr>
            <p:ph type="ftr" sz="quarter" idx="28"/>
          </p:nvPr>
        </p:nvSpPr>
        <p:spPr>
          <a:xfrm>
            <a:off x="484631" y="3039036"/>
            <a:ext cx="5761623" cy="3482788"/>
          </a:xfrm>
          <a:ln>
            <a:solidFill>
              <a:srgbClr val="446992"/>
            </a:solidFill>
          </a:ln>
        </p:spPr>
        <p:txBody>
          <a:bodyPr anchor="b"/>
          <a:lstStyle/>
          <a:p>
            <a:r>
              <a:rPr lang="en-US" sz="1600" dirty="0">
                <a:latin typeface="Times New Roman" pitchFamily="18" charset="0"/>
                <a:cs typeface="Times New Roman" pitchFamily="18" charset="0"/>
              </a:rPr>
              <a:t>The strategies for the </a:t>
            </a:r>
            <a:r>
              <a:rPr lang="en-US" sz="1600" b="1" dirty="0">
                <a:latin typeface="Times New Roman" pitchFamily="18" charset="0"/>
                <a:cs typeface="Times New Roman" pitchFamily="18" charset="0"/>
              </a:rPr>
              <a:t>By One Get One Free </a:t>
            </a:r>
            <a:r>
              <a:rPr lang="en-US" sz="1600" dirty="0">
                <a:latin typeface="Times New Roman" pitchFamily="18" charset="0"/>
                <a:cs typeface="Times New Roman" pitchFamily="18" charset="0"/>
              </a:rPr>
              <a:t>promotion and the </a:t>
            </a:r>
            <a:r>
              <a:rPr lang="en-US" sz="1600" b="1" dirty="0">
                <a:latin typeface="Times New Roman" pitchFamily="18" charset="0"/>
                <a:cs typeface="Times New Roman" pitchFamily="18" charset="0"/>
              </a:rPr>
              <a:t>500 cash back </a:t>
            </a:r>
            <a:r>
              <a:rPr lang="en-US" sz="1600" dirty="0">
                <a:latin typeface="Times New Roman" pitchFamily="18" charset="0"/>
                <a:cs typeface="Times New Roman" pitchFamily="18" charset="0"/>
              </a:rPr>
              <a:t>work effectively during the </a:t>
            </a:r>
            <a:r>
              <a:rPr lang="en-US" sz="1600" dirty="0" err="1" smtClean="0">
                <a:latin typeface="Times New Roman" pitchFamily="18" charset="0"/>
                <a:cs typeface="Times New Roman" pitchFamily="18" charset="0"/>
              </a:rPr>
              <a:t>Sankranti</a:t>
            </a:r>
            <a:r>
              <a:rPr lang="en-US" sz="1600" dirty="0" smtClean="0">
                <a:latin typeface="Times New Roman" pitchFamily="18" charset="0"/>
                <a:cs typeface="Times New Roman" pitchFamily="18" charset="0"/>
              </a:rPr>
              <a:t> promotion. As </a:t>
            </a:r>
            <a:r>
              <a:rPr lang="en-US" sz="1600" dirty="0">
                <a:latin typeface="Times New Roman" pitchFamily="18" charset="0"/>
                <a:cs typeface="Times New Roman" pitchFamily="18" charset="0"/>
              </a:rPr>
              <a:t>we can see, the total quantity sold during </a:t>
            </a:r>
            <a:r>
              <a:rPr lang="en-US" sz="1600" dirty="0" smtClean="0">
                <a:latin typeface="Times New Roman" pitchFamily="18" charset="0"/>
                <a:cs typeface="Times New Roman" pitchFamily="18" charset="0"/>
              </a:rPr>
              <a:t>the </a:t>
            </a:r>
            <a:r>
              <a:rPr lang="en-US" sz="1600" b="1" dirty="0" smtClean="0">
                <a:latin typeface="Times New Roman" pitchFamily="18" charset="0"/>
                <a:cs typeface="Times New Roman" pitchFamily="18" charset="0"/>
              </a:rPr>
              <a:t>By </a:t>
            </a:r>
            <a:r>
              <a:rPr lang="en-US" sz="1600" b="1" dirty="0">
                <a:latin typeface="Times New Roman" pitchFamily="18" charset="0"/>
                <a:cs typeface="Times New Roman" pitchFamily="18" charset="0"/>
              </a:rPr>
              <a:t>One Get One Free</a:t>
            </a:r>
            <a:r>
              <a:rPr lang="en-US" sz="1600" dirty="0">
                <a:latin typeface="Times New Roman" pitchFamily="18" charset="0"/>
                <a:cs typeface="Times New Roman" pitchFamily="18" charset="0"/>
              </a:rPr>
              <a:t> promotion is </a:t>
            </a:r>
            <a:r>
              <a:rPr lang="en-US" sz="1600" b="1" dirty="0" smtClean="0">
                <a:latin typeface="Times New Roman" pitchFamily="18" charset="0"/>
                <a:cs typeface="Times New Roman" pitchFamily="18" charset="0"/>
              </a:rPr>
              <a:t>361584</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while the total quantity sold during the  </a:t>
            </a:r>
            <a:r>
              <a:rPr lang="en-US" sz="1600" b="1" dirty="0" smtClean="0">
                <a:latin typeface="Times New Roman" pitchFamily="18" charset="0"/>
                <a:cs typeface="Times New Roman" pitchFamily="18" charset="0"/>
              </a:rPr>
              <a:t>500 </a:t>
            </a:r>
            <a:r>
              <a:rPr lang="en-US" sz="1600" b="1" dirty="0">
                <a:latin typeface="Times New Roman" pitchFamily="18" charset="0"/>
                <a:cs typeface="Times New Roman" pitchFamily="18" charset="0"/>
              </a:rPr>
              <a:t>cash back </a:t>
            </a:r>
            <a:r>
              <a:rPr lang="en-US" sz="1600" dirty="0">
                <a:latin typeface="Times New Roman" pitchFamily="18" charset="0"/>
                <a:cs typeface="Times New Roman" pitchFamily="18" charset="0"/>
              </a:rPr>
              <a:t>promotion is </a:t>
            </a:r>
            <a:r>
              <a:rPr lang="en-US" sz="1600" b="1" dirty="0" smtClean="0">
                <a:latin typeface="Times New Roman" pitchFamily="18" charset="0"/>
                <a:cs typeface="Times New Roman" pitchFamily="18" charset="0"/>
              </a:rPr>
              <a:t>12411</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entire amount of money made during the promotion was </a:t>
            </a:r>
            <a:r>
              <a:rPr lang="en-US" sz="1600" b="1" dirty="0" smtClean="0">
                <a:latin typeface="Times New Roman" pitchFamily="18" charset="0"/>
                <a:cs typeface="Times New Roman" pitchFamily="18" charset="0"/>
              </a:rPr>
              <a:t>₹73 million</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for </a:t>
            </a:r>
            <a:r>
              <a:rPr lang="en-US" sz="1600" b="1" dirty="0" smtClean="0">
                <a:latin typeface="Times New Roman" pitchFamily="18" charset="0"/>
                <a:cs typeface="Times New Roman" pitchFamily="18" charset="0"/>
              </a:rPr>
              <a:t>By one Get one Free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which had a huge margin of </a:t>
            </a:r>
            <a:r>
              <a:rPr lang="en-US" sz="1600" dirty="0" smtClean="0">
                <a:latin typeface="Times New Roman" pitchFamily="18" charset="0"/>
                <a:cs typeface="Times New Roman" pitchFamily="18" charset="0"/>
              </a:rPr>
              <a:t>sales.</a:t>
            </a:r>
            <a:r>
              <a:rPr lang="en-US" sz="1600" b="1" dirty="0" smtClean="0">
                <a:latin typeface="Times New Roman" pitchFamily="18" charset="0"/>
                <a:cs typeface="Times New Roman" pitchFamily="18" charset="0"/>
              </a:rPr>
              <a:t>500 cash back  </a:t>
            </a:r>
            <a:r>
              <a:rPr lang="en-US" sz="1600" dirty="0">
                <a:latin typeface="Times New Roman" pitchFamily="18" charset="0"/>
                <a:cs typeface="Times New Roman" pitchFamily="18" charset="0"/>
              </a:rPr>
              <a:t>came in second with </a:t>
            </a:r>
            <a:r>
              <a:rPr lang="en-US" sz="1600" b="1" dirty="0" smtClean="0">
                <a:latin typeface="Times New Roman" pitchFamily="18" charset="0"/>
                <a:cs typeface="Times New Roman" pitchFamily="18" charset="0"/>
              </a:rPr>
              <a:t>₹31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sales, and </a:t>
            </a:r>
            <a:r>
              <a:rPr lang="en-US" sz="1600" b="1" dirty="0">
                <a:latin typeface="Times New Roman" pitchFamily="18" charset="0"/>
                <a:cs typeface="Times New Roman" pitchFamily="18" charset="0"/>
              </a:rPr>
              <a:t>33% Off </a:t>
            </a:r>
            <a:r>
              <a:rPr lang="en-US" sz="1600" dirty="0">
                <a:latin typeface="Times New Roman" pitchFamily="18" charset="0"/>
                <a:cs typeface="Times New Roman" pitchFamily="18" charset="0"/>
              </a:rPr>
              <a:t>came in third with </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19million </a:t>
            </a:r>
            <a:r>
              <a:rPr lang="en-US" sz="1600" dirty="0">
                <a:latin typeface="Times New Roman" pitchFamily="18" charset="0"/>
                <a:cs typeface="Times New Roman" pitchFamily="18" charset="0"/>
              </a:rPr>
              <a:t>in sales.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endParaRPr lang="en-US" sz="1600" b="1" dirty="0">
              <a:latin typeface="Times New Roman" pitchFamily="18" charset="0"/>
              <a:cs typeface="Times New Roman" pitchFamily="18" charset="0"/>
            </a:endParaRPr>
          </a:p>
          <a:p>
            <a:endParaRPr lang="en-US" dirty="0"/>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17</a:t>
            </a:fld>
            <a:endParaRPr lang="en-US" altLang="zh-CN" dirty="0"/>
          </a:p>
        </p:txBody>
      </p:sp>
      <p:graphicFrame>
        <p:nvGraphicFramePr>
          <p:cNvPr id="12" name="Table 11"/>
          <p:cNvGraphicFramePr>
            <a:graphicFrameLocks noGrp="1"/>
          </p:cNvGraphicFramePr>
          <p:nvPr>
            <p:extLst>
              <p:ext uri="{D42A27DB-BD31-4B8C-83A1-F6EECF244321}">
                <p14:modId xmlns:p14="http://schemas.microsoft.com/office/powerpoint/2010/main" val="4128420382"/>
              </p:ext>
            </p:extLst>
          </p:nvPr>
        </p:nvGraphicFramePr>
        <p:xfrm>
          <a:off x="569259" y="927844"/>
          <a:ext cx="10890249" cy="1922932"/>
        </p:xfrm>
        <a:graphic>
          <a:graphicData uri="http://schemas.openxmlformats.org/drawingml/2006/table">
            <a:tbl>
              <a:tblPr firstRow="1" bandRow="1">
                <a:tableStyleId>{5C22544A-7EE6-4342-B048-85BDC9FD1C3A}</a:tableStyleId>
              </a:tblPr>
              <a:tblGrid>
                <a:gridCol w="3630083"/>
                <a:gridCol w="3630083"/>
                <a:gridCol w="3630083"/>
              </a:tblGrid>
              <a:tr h="480733">
                <a:tc>
                  <a:txBody>
                    <a:bodyPr/>
                    <a:lstStyle/>
                    <a:p>
                      <a:pPr algn="ctr"/>
                      <a:r>
                        <a:rPr lang="en-US" dirty="0" smtClean="0">
                          <a:latin typeface="Times New Roman" pitchFamily="18" charset="0"/>
                          <a:cs typeface="Times New Roman" pitchFamily="18" charset="0"/>
                        </a:rPr>
                        <a:t>Promotions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 sold units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 Revenue</a:t>
                      </a:r>
                      <a:endParaRPr lang="en-IN" dirty="0">
                        <a:latin typeface="Times New Roman" pitchFamily="18" charset="0"/>
                        <a:cs typeface="Times New Roman" pitchFamily="18" charset="0"/>
                      </a:endParaRPr>
                    </a:p>
                  </a:txBody>
                  <a:tcPr/>
                </a:tc>
              </a:tr>
              <a:tr h="480733">
                <a:tc>
                  <a:txBody>
                    <a:bodyPr/>
                    <a:lstStyle/>
                    <a:p>
                      <a:pPr algn="ctr"/>
                      <a:r>
                        <a:rPr lang="en-US" b="1" dirty="0" smtClean="0">
                          <a:latin typeface="Times New Roman" pitchFamily="18" charset="0"/>
                          <a:cs typeface="Times New Roman" pitchFamily="18" charset="0"/>
                        </a:rPr>
                        <a:t>By</a:t>
                      </a:r>
                      <a:r>
                        <a:rPr lang="en-US" b="1" baseline="0" dirty="0" smtClean="0">
                          <a:latin typeface="Times New Roman" pitchFamily="18" charset="0"/>
                          <a:cs typeface="Times New Roman" pitchFamily="18" charset="0"/>
                        </a:rPr>
                        <a:t> One Get One Free</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651%</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275%</a:t>
                      </a:r>
                      <a:endParaRPr lang="en-IN" b="1" dirty="0">
                        <a:latin typeface="Times New Roman" pitchFamily="18" charset="0"/>
                        <a:cs typeface="Times New Roman" pitchFamily="18" charset="0"/>
                      </a:endParaRPr>
                    </a:p>
                  </a:txBody>
                  <a:tcPr/>
                </a:tc>
              </a:tr>
              <a:tr h="480733">
                <a:tc>
                  <a:txBody>
                    <a:bodyPr/>
                    <a:lstStyle/>
                    <a:p>
                      <a:pPr algn="ctr"/>
                      <a:r>
                        <a:rPr lang="en-US" b="1" dirty="0" smtClean="0">
                          <a:latin typeface="Times New Roman" pitchFamily="18" charset="0"/>
                          <a:cs typeface="Times New Roman" pitchFamily="18" charset="0"/>
                        </a:rPr>
                        <a:t>500 CASH BACK</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125%</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88%</a:t>
                      </a:r>
                      <a:endParaRPr lang="en-IN" b="1" dirty="0">
                        <a:latin typeface="Times New Roman" pitchFamily="18" charset="0"/>
                        <a:cs typeface="Times New Roman" pitchFamily="18" charset="0"/>
                      </a:endParaRPr>
                    </a:p>
                  </a:txBody>
                  <a:tcPr/>
                </a:tc>
              </a:tr>
              <a:tr h="480733">
                <a:tc>
                  <a:txBody>
                    <a:bodyPr/>
                    <a:lstStyle/>
                    <a:p>
                      <a:pPr algn="ctr"/>
                      <a:r>
                        <a:rPr lang="en-US" b="1" dirty="0" smtClean="0">
                          <a:latin typeface="Times New Roman" pitchFamily="18" charset="0"/>
                          <a:cs typeface="Times New Roman" pitchFamily="18" charset="0"/>
                        </a:rPr>
                        <a:t>33% OFF</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39%</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-7%</a:t>
                      </a:r>
                      <a:endParaRPr lang="en-IN" b="1" dirty="0">
                        <a:latin typeface="Times New Roman" pitchFamily="18" charset="0"/>
                        <a:cs typeface="Times New Roman" pitchFamily="18" charset="0"/>
                      </a:endParaRPr>
                    </a:p>
                  </a:txBody>
                  <a:tcPr/>
                </a:tc>
              </a:tr>
            </a:tbl>
          </a:graphicData>
        </a:graphic>
      </p:graphicFrame>
      <p:sp>
        <p:nvSpPr>
          <p:cNvPr id="14" name="Rectangle 13"/>
          <p:cNvSpPr/>
          <p:nvPr/>
        </p:nvSpPr>
        <p:spPr>
          <a:xfrm>
            <a:off x="6745941" y="2979767"/>
            <a:ext cx="5235387" cy="3539430"/>
          </a:xfrm>
          <a:prstGeom prst="rect">
            <a:avLst/>
          </a:prstGeom>
          <a:ln>
            <a:solidFill>
              <a:srgbClr val="446992"/>
            </a:solidFill>
          </a:ln>
        </p:spPr>
        <p:txBody>
          <a:bodyPr wrap="square" anchor="b">
            <a:spAutoFit/>
          </a:bodyPr>
          <a:lstStyle/>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least two incentives are </a:t>
            </a:r>
            <a:r>
              <a:rPr lang="en-US" sz="1600" b="1" dirty="0">
                <a:latin typeface="Times New Roman" pitchFamily="18" charset="0"/>
                <a:cs typeface="Times New Roman" pitchFamily="18" charset="0"/>
              </a:rPr>
              <a:t>25% off </a:t>
            </a:r>
            <a:r>
              <a:rPr lang="en-US" sz="1600" dirty="0">
                <a:latin typeface="Times New Roman" pitchFamily="18" charset="0"/>
                <a:cs typeface="Times New Roman" pitchFamily="18" charset="0"/>
              </a:rPr>
              <a:t>and </a:t>
            </a:r>
            <a:r>
              <a:rPr lang="en-US" sz="1600" b="1" dirty="0" smtClean="0">
                <a:latin typeface="Times New Roman" pitchFamily="18" charset="0"/>
                <a:cs typeface="Times New Roman" pitchFamily="18" charset="0"/>
              </a:rPr>
              <a:t>50</a:t>
            </a:r>
            <a:r>
              <a:rPr lang="en-US" sz="1600" b="1" dirty="0">
                <a:latin typeface="Times New Roman" pitchFamily="18" charset="0"/>
                <a:cs typeface="Times New Roman" pitchFamily="18" charset="0"/>
              </a:rPr>
              <a:t>% off </a:t>
            </a:r>
            <a:r>
              <a:rPr lang="en-US" sz="1600" dirty="0">
                <a:latin typeface="Times New Roman" pitchFamily="18" charset="0"/>
                <a:cs typeface="Times New Roman" pitchFamily="18" charset="0"/>
              </a:rPr>
              <a:t>during the </a:t>
            </a:r>
            <a:r>
              <a:rPr lang="en-US" sz="1600" dirty="0" err="1" smtClean="0">
                <a:latin typeface="Times New Roman" pitchFamily="18" charset="0"/>
                <a:cs typeface="Times New Roman" pitchFamily="18" charset="0"/>
              </a:rPr>
              <a:t>Sankranti</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festival In </a:t>
            </a:r>
            <a:r>
              <a:rPr lang="en-US" sz="1600" b="1" dirty="0">
                <a:latin typeface="Times New Roman" pitchFamily="18" charset="0"/>
                <a:cs typeface="Times New Roman" pitchFamily="18" charset="0"/>
              </a:rPr>
              <a:t>25% Off</a:t>
            </a:r>
            <a:r>
              <a:rPr lang="en-US" sz="1600" dirty="0">
                <a:latin typeface="Times New Roman" pitchFamily="18" charset="0"/>
                <a:cs typeface="Times New Roman" pitchFamily="18" charset="0"/>
              </a:rPr>
              <a:t>, incremental revenue </a:t>
            </a:r>
            <a:r>
              <a:rPr lang="en-US" sz="1600" dirty="0" smtClean="0">
                <a:latin typeface="Times New Roman" pitchFamily="18" charset="0"/>
                <a:cs typeface="Times New Roman" pitchFamily="18" charset="0"/>
              </a:rPr>
              <a:t>is decreased by  </a:t>
            </a:r>
            <a:r>
              <a:rPr lang="en-US" sz="1600" b="1" dirty="0" smtClean="0">
                <a:latin typeface="Times New Roman" pitchFamily="18" charset="0"/>
                <a:cs typeface="Times New Roman" pitchFamily="18" charset="0"/>
              </a:rPr>
              <a:t>39% </a:t>
            </a:r>
            <a:r>
              <a:rPr lang="en-US" sz="1600" dirty="0">
                <a:latin typeface="Times New Roman" pitchFamily="18" charset="0"/>
                <a:cs typeface="Times New Roman" pitchFamily="18" charset="0"/>
              </a:rPr>
              <a:t>and incremental sold units </a:t>
            </a:r>
            <a:r>
              <a:rPr lang="en-US" sz="1600" dirty="0" smtClean="0">
                <a:latin typeface="Times New Roman" pitchFamily="18" charset="0"/>
                <a:cs typeface="Times New Roman" pitchFamily="18" charset="0"/>
              </a:rPr>
              <a:t>also decreased by  </a:t>
            </a:r>
            <a:r>
              <a:rPr lang="en-US" sz="1600" b="1" dirty="0" smtClean="0">
                <a:latin typeface="Times New Roman" pitchFamily="18" charset="0"/>
                <a:cs typeface="Times New Roman" pitchFamily="18" charset="0"/>
              </a:rPr>
              <a:t>18%. ₹ 5,70,717 Lakhs </a:t>
            </a:r>
            <a:r>
              <a:rPr lang="en-US" sz="1600" dirty="0">
                <a:latin typeface="Times New Roman" pitchFamily="18" charset="0"/>
                <a:cs typeface="Times New Roman" pitchFamily="18" charset="0"/>
              </a:rPr>
              <a:t>is the total revenue generated by the </a:t>
            </a:r>
            <a:r>
              <a:rPr lang="en-US" sz="1600" b="1" dirty="0">
                <a:latin typeface="Times New Roman" pitchFamily="18" charset="0"/>
                <a:cs typeface="Times New Roman" pitchFamily="18" charset="0"/>
              </a:rPr>
              <a:t>25%</a:t>
            </a:r>
            <a:r>
              <a:rPr lang="en-US" sz="1600" dirty="0">
                <a:latin typeface="Times New Roman" pitchFamily="18" charset="0"/>
                <a:cs typeface="Times New Roman" pitchFamily="18" charset="0"/>
              </a:rPr>
              <a:t>  markdown. After that, </a:t>
            </a:r>
            <a:r>
              <a:rPr lang="en-US" sz="1600" b="1" dirty="0">
                <a:latin typeface="Times New Roman" pitchFamily="18" charset="0"/>
                <a:cs typeface="Times New Roman" pitchFamily="18" charset="0"/>
              </a:rPr>
              <a:t>50% off, </a:t>
            </a:r>
            <a:r>
              <a:rPr lang="en-US" sz="1600" dirty="0">
                <a:latin typeface="Times New Roman" pitchFamily="18" charset="0"/>
                <a:cs typeface="Times New Roman" pitchFamily="18" charset="0"/>
              </a:rPr>
              <a:t>the incremental revenue is </a:t>
            </a:r>
            <a:r>
              <a:rPr lang="en-US" sz="1600" dirty="0" smtClean="0">
                <a:latin typeface="Times New Roman" pitchFamily="18" charset="0"/>
                <a:cs typeface="Times New Roman" pitchFamily="18" charset="0"/>
              </a:rPr>
              <a:t>decreased by </a:t>
            </a:r>
            <a:r>
              <a:rPr lang="en-US" sz="1600" b="1" dirty="0" smtClean="0">
                <a:latin typeface="Times New Roman" pitchFamily="18" charset="0"/>
                <a:cs typeface="Times New Roman" pitchFamily="18" charset="0"/>
              </a:rPr>
              <a:t>31% </a:t>
            </a:r>
            <a:r>
              <a:rPr lang="en-US" sz="1600" dirty="0">
                <a:latin typeface="Times New Roman" pitchFamily="18" charset="0"/>
                <a:cs typeface="Times New Roman" pitchFamily="18" charset="0"/>
              </a:rPr>
              <a:t>and the </a:t>
            </a:r>
            <a:r>
              <a:rPr lang="en-US" sz="1600" dirty="0" err="1" smtClean="0">
                <a:latin typeface="Times New Roman" pitchFamily="18" charset="0"/>
                <a:cs typeface="Times New Roman" pitchFamily="18" charset="0"/>
              </a:rPr>
              <a:t>incrementalcsold</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units are </a:t>
            </a:r>
            <a:r>
              <a:rPr lang="en-US" sz="1600" b="1" dirty="0" smtClean="0">
                <a:latin typeface="Times New Roman" pitchFamily="18" charset="0"/>
                <a:cs typeface="Times New Roman" pitchFamily="18" charset="0"/>
              </a:rPr>
              <a:t>39%</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₹3,63,564 lakhs </a:t>
            </a:r>
            <a:r>
              <a:rPr lang="en-US" sz="1600" dirty="0">
                <a:latin typeface="Times New Roman" pitchFamily="18" charset="0"/>
                <a:cs typeface="Times New Roman" pitchFamily="18" charset="0"/>
              </a:rPr>
              <a:t>is the total revenue generated from this </a:t>
            </a:r>
            <a:r>
              <a:rPr lang="en-US" sz="1600" b="1" dirty="0">
                <a:latin typeface="Times New Roman" pitchFamily="18" charset="0"/>
                <a:cs typeface="Times New Roman" pitchFamily="18" charset="0"/>
              </a:rPr>
              <a:t>50%</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markdown</a:t>
            </a: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smtClean="0"/>
              <a:t>. </a:t>
            </a:r>
            <a:r>
              <a:rPr lang="en-US" sz="1600" dirty="0"/>
              <a:t/>
            </a:r>
            <a:br>
              <a:rPr lang="en-US" sz="1600" dirty="0"/>
            </a:br>
            <a:endParaRPr lang="en-IN" sz="1600" dirty="0"/>
          </a:p>
        </p:txBody>
      </p:sp>
    </p:spTree>
    <p:extLst>
      <p:ext uri="{BB962C8B-B14F-4D97-AF65-F5344CB8AC3E}">
        <p14:creationId xmlns:p14="http://schemas.microsoft.com/office/powerpoint/2010/main" val="2695596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448" y="2489982"/>
            <a:ext cx="4441188" cy="1237957"/>
          </a:xfrm>
        </p:spPr>
        <p:txBody>
          <a:bodyPr/>
          <a:lstStyle/>
          <a:p>
            <a:r>
              <a:rPr lang="en-US" dirty="0" smtClean="0"/>
              <a:t/>
            </a:r>
            <a:br>
              <a:rPr lang="en-US" dirty="0" smtClean="0"/>
            </a:br>
            <a:endParaRPr lang="en-IN" dirty="0"/>
          </a:p>
        </p:txBody>
      </p:sp>
      <p:sp>
        <p:nvSpPr>
          <p:cNvPr id="3" name="Text Placeholder 2"/>
          <p:cNvSpPr>
            <a:spLocks noGrp="1"/>
          </p:cNvSpPr>
          <p:nvPr>
            <p:ph type="body" sz="quarter" idx="28"/>
          </p:nvPr>
        </p:nvSpPr>
        <p:spPr>
          <a:xfrm>
            <a:off x="2057400" y="2750416"/>
            <a:ext cx="2138081" cy="738372"/>
          </a:xfrm>
        </p:spPr>
        <p:txBody>
          <a:bodyPr/>
          <a:lstStyle/>
          <a:p>
            <a:r>
              <a:rPr lang="en-US" dirty="0" err="1" smtClean="0">
                <a:solidFill>
                  <a:schemeClr val="accent2">
                    <a:lumMod val="60000"/>
                    <a:lumOff val="40000"/>
                  </a:schemeClr>
                </a:solidFill>
                <a:latin typeface="Times New Roman" pitchFamily="18" charset="0"/>
                <a:cs typeface="Times New Roman" pitchFamily="18" charset="0"/>
              </a:rPr>
              <a:t>PRoduct</a:t>
            </a:r>
            <a:r>
              <a:rPr lang="en-US" dirty="0" smtClean="0">
                <a:solidFill>
                  <a:schemeClr val="accent2">
                    <a:lumMod val="60000"/>
                    <a:lumOff val="40000"/>
                  </a:schemeClr>
                </a:solidFill>
                <a:latin typeface="Times New Roman" pitchFamily="18" charset="0"/>
                <a:cs typeface="Times New Roman" pitchFamily="18" charset="0"/>
              </a:rPr>
              <a:t> </a:t>
            </a:r>
            <a:r>
              <a:rPr lang="en-US" dirty="0" smtClean="0">
                <a:solidFill>
                  <a:schemeClr val="accent2">
                    <a:lumMod val="60000"/>
                    <a:lumOff val="40000"/>
                  </a:schemeClr>
                </a:solidFill>
                <a:latin typeface="Times New Roman" pitchFamily="18" charset="0"/>
                <a:cs typeface="Times New Roman" pitchFamily="18" charset="0"/>
              </a:rPr>
              <a:t>Performance</a:t>
            </a:r>
            <a:endParaRPr lang="en-IN" dirty="0">
              <a:solidFill>
                <a:schemeClr val="accent2">
                  <a:lumMod val="60000"/>
                  <a:lumOff val="40000"/>
                </a:schemeClr>
              </a:solidFill>
              <a:latin typeface="Times New Roman" pitchFamily="18" charset="0"/>
              <a:cs typeface="Times New Roman" pitchFamily="18" charset="0"/>
            </a:endParaRPr>
          </a:p>
        </p:txBody>
      </p:sp>
      <p:pic>
        <p:nvPicPr>
          <p:cNvPr id="5" name="Picture placeholder 19" descr="Layout of website design sketches on white paper">
            <a:extLst>
              <a:ext uri="{FF2B5EF4-FFF2-40B4-BE49-F238E27FC236}">
                <a16:creationId xmlns:a16="http://schemas.microsoft.com/office/drawing/2014/main" xmlns=""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t="7" b="7"/>
          <a:stretch/>
        </p:blipFill>
        <p:spPr>
          <a:xfrm>
            <a:off x="662394" y="501861"/>
            <a:ext cx="5045662" cy="5783096"/>
          </a:xfrm>
          <a:blipFill>
            <a:blip r:embed="rId3"/>
            <a:stretch>
              <a:fillRect/>
            </a:stretch>
          </a:blipFill>
        </p:spPr>
      </p:pic>
    </p:spTree>
    <p:extLst>
      <p:ext uri="{BB962C8B-B14F-4D97-AF65-F5344CB8AC3E}">
        <p14:creationId xmlns:p14="http://schemas.microsoft.com/office/powerpoint/2010/main" val="33205826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473" y="116422"/>
            <a:ext cx="10889796" cy="488696"/>
          </a:xfrm>
        </p:spPr>
        <p:txBody>
          <a:bodyPr/>
          <a:lstStyle/>
          <a:p>
            <a:pPr algn="ctr"/>
            <a:r>
              <a:rPr lang="en-US" sz="3600" dirty="0" smtClean="0">
                <a:solidFill>
                  <a:schemeClr val="accent2">
                    <a:lumMod val="60000"/>
                    <a:lumOff val="40000"/>
                  </a:schemeClr>
                </a:solidFill>
                <a:latin typeface="Times New Roman" pitchFamily="18" charset="0"/>
                <a:cs typeface="Times New Roman" pitchFamily="18" charset="0"/>
              </a:rPr>
              <a:t>Product Performance in Diwali</a:t>
            </a:r>
            <a:endParaRPr lang="en-IN" sz="3600" dirty="0">
              <a:solidFill>
                <a:schemeClr val="accent2">
                  <a:lumMod val="60000"/>
                  <a:lumOff val="40000"/>
                </a:schemeClr>
              </a:solidFill>
              <a:latin typeface="Times New Roman" pitchFamily="18" charset="0"/>
              <a:cs typeface="Times New Roman" pitchFamily="18" charset="0"/>
            </a:endParaRPr>
          </a:p>
        </p:txBody>
      </p:sp>
      <p:graphicFrame>
        <p:nvGraphicFramePr>
          <p:cNvPr id="8" name="Table Placeholder 7"/>
          <p:cNvGraphicFramePr>
            <a:graphicFrameLocks noGrp="1"/>
          </p:cNvGraphicFramePr>
          <p:nvPr>
            <p:ph type="tbl" sz="quarter" idx="27"/>
            <p:extLst>
              <p:ext uri="{D42A27DB-BD31-4B8C-83A1-F6EECF244321}">
                <p14:modId xmlns:p14="http://schemas.microsoft.com/office/powerpoint/2010/main" val="1808549762"/>
              </p:ext>
            </p:extLst>
          </p:nvPr>
        </p:nvGraphicFramePr>
        <p:xfrm>
          <a:off x="461366" y="727845"/>
          <a:ext cx="6333564" cy="2468880"/>
        </p:xfrm>
        <a:graphic>
          <a:graphicData uri="http://schemas.openxmlformats.org/drawingml/2006/table">
            <a:tbl>
              <a:tblPr firstRow="1" bandRow="1">
                <a:tableStyleId>{5C22544A-7EE6-4342-B048-85BDC9FD1C3A}</a:tableStyleId>
              </a:tblPr>
              <a:tblGrid>
                <a:gridCol w="2111188"/>
                <a:gridCol w="2111188"/>
                <a:gridCol w="2111188"/>
              </a:tblGrid>
              <a:tr h="602635">
                <a:tc>
                  <a:txBody>
                    <a:bodyPr/>
                    <a:lstStyle/>
                    <a:p>
                      <a:pPr algn="ctr"/>
                      <a:r>
                        <a:rPr lang="en-US" dirty="0" smtClean="0">
                          <a:latin typeface="Times New Roman" pitchFamily="18" charset="0"/>
                          <a:cs typeface="Times New Roman" pitchFamily="18" charset="0"/>
                        </a:rPr>
                        <a:t>Category</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 sold units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a:t>
                      </a:r>
                      <a:r>
                        <a:rPr lang="en-US" baseline="0" dirty="0" smtClean="0">
                          <a:latin typeface="Times New Roman" pitchFamily="18" charset="0"/>
                          <a:cs typeface="Times New Roman" pitchFamily="18" charset="0"/>
                        </a:rPr>
                        <a:t> Revenue</a:t>
                      </a:r>
                      <a:endParaRPr lang="en-IN" dirty="0">
                        <a:latin typeface="Times New Roman" pitchFamily="18" charset="0"/>
                        <a:cs typeface="Times New Roman" pitchFamily="18" charset="0"/>
                      </a:endParaRPr>
                    </a:p>
                  </a:txBody>
                  <a:tcPr/>
                </a:tc>
              </a:tr>
              <a:tr h="344363">
                <a:tc>
                  <a:txBody>
                    <a:bodyPr/>
                    <a:lstStyle/>
                    <a:p>
                      <a:pPr algn="ctr"/>
                      <a:r>
                        <a:rPr lang="en-US" dirty="0" smtClean="0">
                          <a:latin typeface="Times New Roman" pitchFamily="18" charset="0"/>
                          <a:cs typeface="Times New Roman" pitchFamily="18" charset="0"/>
                        </a:rPr>
                        <a:t>Home Appliance</a:t>
                      </a:r>
                    </a:p>
                  </a:txBody>
                  <a:tcPr/>
                </a:tc>
                <a:tc>
                  <a:txBody>
                    <a:bodyPr/>
                    <a:lstStyle/>
                    <a:p>
                      <a:pPr algn="ctr"/>
                      <a:r>
                        <a:rPr lang="en-US" dirty="0" smtClean="0">
                          <a:latin typeface="Times New Roman" pitchFamily="18" charset="0"/>
                          <a:cs typeface="Times New Roman" pitchFamily="18" charset="0"/>
                        </a:rPr>
                        <a:t>588%</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245%</a:t>
                      </a:r>
                      <a:endParaRPr lang="en-IN" dirty="0">
                        <a:latin typeface="Times New Roman" pitchFamily="18" charset="0"/>
                        <a:cs typeface="Times New Roman" pitchFamily="18" charset="0"/>
                      </a:endParaRPr>
                    </a:p>
                  </a:txBody>
                  <a:tcPr/>
                </a:tc>
              </a:tr>
              <a:tr h="344363">
                <a:tc>
                  <a:txBody>
                    <a:bodyPr/>
                    <a:lstStyle/>
                    <a:p>
                      <a:pPr algn="ctr"/>
                      <a:r>
                        <a:rPr lang="en-US" dirty="0" smtClean="0">
                          <a:latin typeface="Times New Roman" pitchFamily="18" charset="0"/>
                          <a:cs typeface="Times New Roman" pitchFamily="18" charset="0"/>
                        </a:rPr>
                        <a:t>Combo 1</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202%</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152%</a:t>
                      </a:r>
                      <a:endParaRPr lang="en-IN" dirty="0">
                        <a:latin typeface="Times New Roman" pitchFamily="18" charset="0"/>
                        <a:cs typeface="Times New Roman" pitchFamily="18" charset="0"/>
                      </a:endParaRPr>
                    </a:p>
                  </a:txBody>
                  <a:tcPr/>
                </a:tc>
              </a:tr>
              <a:tr h="344363">
                <a:tc>
                  <a:txBody>
                    <a:bodyPr/>
                    <a:lstStyle/>
                    <a:p>
                      <a:pPr algn="ctr"/>
                      <a:r>
                        <a:rPr lang="en-US" dirty="0" smtClean="0">
                          <a:latin typeface="Times New Roman" pitchFamily="18" charset="0"/>
                          <a:cs typeface="Times New Roman" pitchFamily="18" charset="0"/>
                        </a:rPr>
                        <a:t>Home Care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203%</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143%</a:t>
                      </a:r>
                      <a:endParaRPr lang="en-IN" dirty="0">
                        <a:latin typeface="Times New Roman" pitchFamily="18" charset="0"/>
                        <a:cs typeface="Times New Roman" pitchFamily="18" charset="0"/>
                      </a:endParaRPr>
                    </a:p>
                  </a:txBody>
                  <a:tcPr/>
                </a:tc>
              </a:tr>
              <a:tr h="344363">
                <a:tc>
                  <a:txBody>
                    <a:bodyPr/>
                    <a:lstStyle/>
                    <a:p>
                      <a:pPr algn="ctr"/>
                      <a:r>
                        <a:rPr lang="en-US" dirty="0" smtClean="0">
                          <a:latin typeface="Times New Roman" pitchFamily="18" charset="0"/>
                          <a:cs typeface="Times New Roman" pitchFamily="18" charset="0"/>
                        </a:rPr>
                        <a:t>Grocery and Staples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31%</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-10%</a:t>
                      </a:r>
                      <a:endParaRPr lang="en-IN" dirty="0">
                        <a:latin typeface="Times New Roman" pitchFamily="18" charset="0"/>
                        <a:cs typeface="Times New Roman" pitchFamily="18" charset="0"/>
                      </a:endParaRPr>
                    </a:p>
                  </a:txBody>
                  <a:tcPr/>
                </a:tc>
              </a:tr>
              <a:tr h="344363">
                <a:tc>
                  <a:txBody>
                    <a:bodyPr/>
                    <a:lstStyle/>
                    <a:p>
                      <a:pPr algn="ctr"/>
                      <a:r>
                        <a:rPr lang="en-US" dirty="0" smtClean="0">
                          <a:latin typeface="Times New Roman" pitchFamily="18" charset="0"/>
                          <a:cs typeface="Times New Roman" pitchFamily="18" charset="0"/>
                        </a:rPr>
                        <a:t>Personal Care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18%</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-34%</a:t>
                      </a:r>
                      <a:endParaRPr lang="en-IN" dirty="0">
                        <a:latin typeface="Times New Roman" pitchFamily="18" charset="0"/>
                        <a:cs typeface="Times New Roman" pitchFamily="18" charset="0"/>
                      </a:endParaRPr>
                    </a:p>
                  </a:txBody>
                  <a:tcPr/>
                </a:tc>
              </a:tr>
            </a:tbl>
          </a:graphicData>
        </a:graphic>
      </p:graphicFrame>
      <p:sp>
        <p:nvSpPr>
          <p:cNvPr id="4" name="Footer Placeholder 3"/>
          <p:cNvSpPr>
            <a:spLocks noGrp="1"/>
          </p:cNvSpPr>
          <p:nvPr>
            <p:ph type="ftr" sz="quarter" idx="28"/>
          </p:nvPr>
        </p:nvSpPr>
        <p:spPr>
          <a:xfrm>
            <a:off x="484631" y="3361766"/>
            <a:ext cx="11308439" cy="3399642"/>
          </a:xfrm>
          <a:ln w="12700">
            <a:solidFill>
              <a:srgbClr val="446992"/>
            </a:solidFill>
          </a:ln>
        </p:spPr>
        <p:txBody>
          <a:bodyPr/>
          <a:lstStyle/>
          <a:p>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Category Wise Top Products by Total Revenue After Promotions</a:t>
            </a:r>
          </a:p>
          <a:p>
            <a:r>
              <a:rPr lang="en-US" sz="1600" b="1" dirty="0" smtClean="0">
                <a:latin typeface="Times New Roman" pitchFamily="18" charset="0"/>
                <a:cs typeface="Times New Roman" pitchFamily="18" charset="0"/>
              </a:rPr>
              <a:t> </a:t>
            </a: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Home Essential product 8</a:t>
            </a:r>
            <a:r>
              <a:rPr lang="en-US" sz="1600" dirty="0">
                <a:latin typeface="Times New Roman" pitchFamily="18" charset="0"/>
                <a:cs typeface="Times New Roman" pitchFamily="18" charset="0"/>
              </a:rPr>
              <a:t>, a part of the </a:t>
            </a:r>
            <a:r>
              <a:rPr lang="en-US" sz="1600" b="1" dirty="0">
                <a:latin typeface="Times New Roman" pitchFamily="18" charset="0"/>
                <a:cs typeface="Times New Roman" pitchFamily="18" charset="0"/>
              </a:rPr>
              <a:t>Combo 1 </a:t>
            </a:r>
            <a:r>
              <a:rPr lang="en-US" sz="1600" dirty="0">
                <a:latin typeface="Times New Roman" pitchFamily="18" charset="0"/>
                <a:cs typeface="Times New Roman" pitchFamily="18" charset="0"/>
              </a:rPr>
              <a:t>category, achieved substantial sales of </a:t>
            </a:r>
            <a:r>
              <a:rPr lang="en-US" sz="1600" b="1" dirty="0">
                <a:latin typeface="Times New Roman" pitchFamily="18" charset="0"/>
                <a:cs typeface="Times New Roman" pitchFamily="18" charset="0"/>
              </a:rPr>
              <a:t>₹126.92 </a:t>
            </a:r>
            <a:r>
              <a:rPr lang="en-US" sz="1600" dirty="0">
                <a:latin typeface="Times New Roman" pitchFamily="18" charset="0"/>
                <a:cs typeface="Times New Roman" pitchFamily="18" charset="0"/>
              </a:rPr>
              <a:t>million with the promotion strategy of </a:t>
            </a:r>
            <a:r>
              <a:rPr lang="en-US" sz="1600" b="1" dirty="0">
                <a:latin typeface="Times New Roman" pitchFamily="18" charset="0"/>
                <a:cs typeface="Times New Roman" pitchFamily="18" charset="0"/>
              </a:rPr>
              <a:t>₹500 cash back </a:t>
            </a:r>
            <a:r>
              <a:rPr lang="en-US" sz="1600" dirty="0">
                <a:latin typeface="Times New Roman" pitchFamily="18" charset="0"/>
                <a:cs typeface="Times New Roman" pitchFamily="18" charset="0"/>
              </a:rPr>
              <a:t>at a promotional price of </a:t>
            </a:r>
            <a:r>
              <a:rPr lang="en-US" sz="1600" b="1" dirty="0">
                <a:latin typeface="Times New Roman" pitchFamily="18" charset="0"/>
                <a:cs typeface="Times New Roman" pitchFamily="18" charset="0"/>
              </a:rPr>
              <a:t>₹2500</a:t>
            </a:r>
            <a:r>
              <a:rPr lang="en-US" sz="1600" dirty="0">
                <a:latin typeface="Times New Roman" pitchFamily="18" charset="0"/>
                <a:cs typeface="Times New Roman" pitchFamily="18" charset="0"/>
              </a:rPr>
              <a:t>. Total quantity sold: </a:t>
            </a:r>
            <a:r>
              <a:rPr lang="en-US" sz="1600" b="1" dirty="0">
                <a:latin typeface="Times New Roman" pitchFamily="18" charset="0"/>
                <a:cs typeface="Times New Roman" pitchFamily="18" charset="0"/>
              </a:rPr>
              <a:t>50769</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Sonamasuri</a:t>
            </a:r>
            <a:r>
              <a:rPr lang="en-US" sz="1600" b="1" dirty="0">
                <a:latin typeface="Times New Roman" pitchFamily="18" charset="0"/>
                <a:cs typeface="Times New Roman" pitchFamily="18" charset="0"/>
              </a:rPr>
              <a:t> Rice (10kg</a:t>
            </a:r>
            <a:r>
              <a:rPr lang="en-US" sz="1600" dirty="0">
                <a:latin typeface="Times New Roman" pitchFamily="18" charset="0"/>
                <a:cs typeface="Times New Roman" pitchFamily="18" charset="0"/>
              </a:rPr>
              <a:t>), falling under </a:t>
            </a:r>
            <a:r>
              <a:rPr lang="en-US" sz="1600" b="1" dirty="0">
                <a:latin typeface="Times New Roman" pitchFamily="18" charset="0"/>
                <a:cs typeface="Times New Roman" pitchFamily="18" charset="0"/>
              </a:rPr>
              <a:t>Grocery and Staples</a:t>
            </a:r>
            <a:r>
              <a:rPr lang="en-US" sz="1600" dirty="0">
                <a:latin typeface="Times New Roman" pitchFamily="18" charset="0"/>
                <a:cs typeface="Times New Roman" pitchFamily="18" charset="0"/>
              </a:rPr>
              <a:t>, generated significant </a:t>
            </a:r>
            <a:r>
              <a:rPr lang="en-US" sz="1600" dirty="0" smtClean="0">
                <a:latin typeface="Times New Roman" pitchFamily="18" charset="0"/>
                <a:cs typeface="Times New Roman" pitchFamily="18" charset="0"/>
              </a:rPr>
              <a:t>revenue </a:t>
            </a:r>
            <a:r>
              <a:rPr lang="en-US" sz="1600" dirty="0">
                <a:latin typeface="Times New Roman" pitchFamily="18" charset="0"/>
                <a:cs typeface="Times New Roman" pitchFamily="18" charset="0"/>
              </a:rPr>
              <a:t>of </a:t>
            </a:r>
            <a:r>
              <a:rPr lang="en-US" sz="1600" b="1" dirty="0">
                <a:latin typeface="Times New Roman" pitchFamily="18" charset="0"/>
                <a:cs typeface="Times New Roman" pitchFamily="18" charset="0"/>
              </a:rPr>
              <a:t>₹13.40</a:t>
            </a:r>
            <a:r>
              <a:rPr lang="en-US" sz="1600" dirty="0">
                <a:latin typeface="Times New Roman" pitchFamily="18" charset="0"/>
                <a:cs typeface="Times New Roman" pitchFamily="18" charset="0"/>
              </a:rPr>
              <a:t> million with a promotion strategy of </a:t>
            </a:r>
            <a:r>
              <a:rPr lang="en-US" sz="1600" b="1" dirty="0">
                <a:latin typeface="Times New Roman" pitchFamily="18" charset="0"/>
                <a:cs typeface="Times New Roman" pitchFamily="18" charset="0"/>
              </a:rPr>
              <a:t>33% off </a:t>
            </a:r>
            <a:r>
              <a:rPr lang="en-US" sz="1600" dirty="0">
                <a:latin typeface="Times New Roman" pitchFamily="18" charset="0"/>
                <a:cs typeface="Times New Roman" pitchFamily="18" charset="0"/>
              </a:rPr>
              <a:t>at a promotional price of </a:t>
            </a:r>
            <a:r>
              <a:rPr lang="en-US" sz="1600" b="1" dirty="0">
                <a:latin typeface="Times New Roman" pitchFamily="18" charset="0"/>
                <a:cs typeface="Times New Roman" pitchFamily="18" charset="0"/>
              </a:rPr>
              <a:t>₹576</a:t>
            </a:r>
            <a:r>
              <a:rPr lang="en-US" sz="1600" dirty="0">
                <a:latin typeface="Times New Roman" pitchFamily="18" charset="0"/>
                <a:cs typeface="Times New Roman" pitchFamily="18" charset="0"/>
              </a:rPr>
              <a:t>. Total quantity sold: </a:t>
            </a:r>
            <a:r>
              <a:rPr lang="en-US" sz="1600" b="1" dirty="0">
                <a:latin typeface="Times New Roman" pitchFamily="18" charset="0"/>
                <a:cs typeface="Times New Roman" pitchFamily="18" charset="0"/>
              </a:rPr>
              <a:t>23265</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Curtains</a:t>
            </a:r>
            <a:r>
              <a:rPr lang="en-US" sz="1600" dirty="0">
                <a:latin typeface="Times New Roman" pitchFamily="18" charset="0"/>
                <a:cs typeface="Times New Roman" pitchFamily="18" charset="0"/>
              </a:rPr>
              <a:t>, categorized under </a:t>
            </a:r>
            <a:r>
              <a:rPr lang="en-US" sz="1600" b="1" dirty="0">
                <a:latin typeface="Times New Roman" pitchFamily="18" charset="0"/>
                <a:cs typeface="Times New Roman" pitchFamily="18" charset="0"/>
              </a:rPr>
              <a:t>Home Care</a:t>
            </a:r>
            <a:r>
              <a:rPr lang="en-US" sz="1600" dirty="0">
                <a:latin typeface="Times New Roman" pitchFamily="18" charset="0"/>
                <a:cs typeface="Times New Roman" pitchFamily="18" charset="0"/>
              </a:rPr>
              <a:t>, attained notable sales of </a:t>
            </a:r>
            <a:r>
              <a:rPr lang="en-US" sz="1600" b="1" dirty="0">
                <a:latin typeface="Times New Roman" pitchFamily="18" charset="0"/>
                <a:cs typeface="Times New Roman" pitchFamily="18" charset="0"/>
              </a:rPr>
              <a:t>₹2.6</a:t>
            </a:r>
            <a:r>
              <a:rPr lang="en-US" sz="1600" dirty="0">
                <a:latin typeface="Times New Roman" pitchFamily="18" charset="0"/>
                <a:cs typeface="Times New Roman" pitchFamily="18" charset="0"/>
              </a:rPr>
              <a:t> million with the promotion strategy of </a:t>
            </a:r>
            <a:r>
              <a:rPr lang="en-US" sz="1600"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buy one, get one free</a:t>
            </a:r>
            <a:r>
              <a:rPr lang="en-US" sz="1600" dirty="0">
                <a:latin typeface="Times New Roman" pitchFamily="18" charset="0"/>
                <a:cs typeface="Times New Roman" pitchFamily="18" charset="0"/>
              </a:rPr>
              <a:t>" at a promotional price of </a:t>
            </a:r>
            <a:r>
              <a:rPr lang="en-US" sz="1600" b="1" dirty="0">
                <a:latin typeface="Times New Roman" pitchFamily="18" charset="0"/>
                <a:cs typeface="Times New Roman" pitchFamily="18" charset="0"/>
              </a:rPr>
              <a:t>₹150</a:t>
            </a:r>
            <a:r>
              <a:rPr lang="en-US" sz="1600" dirty="0">
                <a:latin typeface="Times New Roman" pitchFamily="18" charset="0"/>
                <a:cs typeface="Times New Roman" pitchFamily="18" charset="0"/>
              </a:rPr>
              <a:t>. Total quantity sold: </a:t>
            </a:r>
            <a:r>
              <a:rPr lang="en-US" sz="1600" b="1" dirty="0">
                <a:latin typeface="Times New Roman" pitchFamily="18" charset="0"/>
                <a:cs typeface="Times New Roman" pitchFamily="18" charset="0"/>
              </a:rPr>
              <a:t>18428</a:t>
            </a:r>
            <a:r>
              <a:rPr lang="en-US" sz="1600" dirty="0">
                <a:latin typeface="Times New Roman" pitchFamily="18" charset="0"/>
                <a:cs typeface="Times New Roman" pitchFamily="18" charset="0"/>
              </a:rPr>
              <a:t>.</a:t>
            </a: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High </a:t>
            </a:r>
            <a:r>
              <a:rPr lang="en-US" sz="1600" b="1" dirty="0" err="1">
                <a:latin typeface="Times New Roman" pitchFamily="18" charset="0"/>
                <a:cs typeface="Times New Roman" pitchFamily="18" charset="0"/>
              </a:rPr>
              <a:t>Glo</a:t>
            </a:r>
            <a:r>
              <a:rPr lang="en-US" sz="1600" b="1" dirty="0">
                <a:latin typeface="Times New Roman" pitchFamily="18" charset="0"/>
                <a:cs typeface="Times New Roman" pitchFamily="18" charset="0"/>
              </a:rPr>
              <a:t> 15W LED Bulb</a:t>
            </a:r>
            <a:r>
              <a:rPr lang="en-US" sz="1600" dirty="0">
                <a:latin typeface="Times New Roman" pitchFamily="18" charset="0"/>
                <a:cs typeface="Times New Roman" pitchFamily="18" charset="0"/>
              </a:rPr>
              <a:t>, also under the </a:t>
            </a:r>
            <a:r>
              <a:rPr lang="en-US" sz="1600" b="1" dirty="0">
                <a:latin typeface="Times New Roman" pitchFamily="18" charset="0"/>
                <a:cs typeface="Times New Roman" pitchFamily="18" charset="0"/>
              </a:rPr>
              <a:t>Home </a:t>
            </a:r>
            <a:r>
              <a:rPr lang="en-US" sz="1600" b="1" dirty="0" smtClean="0">
                <a:latin typeface="Times New Roman" pitchFamily="18" charset="0"/>
                <a:cs typeface="Times New Roman" pitchFamily="18" charset="0"/>
              </a:rPr>
              <a:t>Appliances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achieved substantial revenue of </a:t>
            </a:r>
            <a:r>
              <a:rPr lang="en-US" sz="1600" b="1" dirty="0">
                <a:latin typeface="Times New Roman" pitchFamily="18" charset="0"/>
                <a:cs typeface="Times New Roman" pitchFamily="18" charset="0"/>
              </a:rPr>
              <a:t>₹3.87 </a:t>
            </a:r>
            <a:r>
              <a:rPr lang="en-US" sz="1600" dirty="0">
                <a:latin typeface="Times New Roman" pitchFamily="18" charset="0"/>
                <a:cs typeface="Times New Roman" pitchFamily="18" charset="0"/>
              </a:rPr>
              <a:t>million with the promotion strategy of </a:t>
            </a:r>
            <a:r>
              <a:rPr lang="en-US" sz="1600" b="1" dirty="0">
                <a:latin typeface="Times New Roman" pitchFamily="18" charset="0"/>
                <a:cs typeface="Times New Roman" pitchFamily="18" charset="0"/>
              </a:rPr>
              <a:t>Buy One, Get One Free</a:t>
            </a:r>
            <a:r>
              <a:rPr lang="en-US" sz="1600" dirty="0">
                <a:latin typeface="Times New Roman" pitchFamily="18" charset="0"/>
                <a:cs typeface="Times New Roman" pitchFamily="18" charset="0"/>
              </a:rPr>
              <a:t> at a promotional price of </a:t>
            </a:r>
            <a:r>
              <a:rPr lang="en-US" sz="1600" b="1" dirty="0">
                <a:latin typeface="Times New Roman" pitchFamily="18" charset="0"/>
                <a:cs typeface="Times New Roman" pitchFamily="18" charset="0"/>
              </a:rPr>
              <a:t>₹175</a:t>
            </a:r>
            <a:r>
              <a:rPr lang="en-US" sz="1600" dirty="0">
                <a:latin typeface="Times New Roman" pitchFamily="18" charset="0"/>
                <a:cs typeface="Times New Roman" pitchFamily="18" charset="0"/>
              </a:rPr>
              <a:t>. Total quantity sold: </a:t>
            </a:r>
            <a:r>
              <a:rPr lang="en-US" sz="1600" b="1" dirty="0">
                <a:latin typeface="Times New Roman" pitchFamily="18" charset="0"/>
                <a:cs typeface="Times New Roman" pitchFamily="18" charset="0"/>
              </a:rPr>
              <a:t>22016</a:t>
            </a:r>
            <a:r>
              <a:rPr lang="en-US" sz="1600" dirty="0">
                <a:latin typeface="Times New Roman" pitchFamily="18" charset="0"/>
                <a:cs typeface="Times New Roman" pitchFamily="18" charset="0"/>
              </a:rPr>
              <a:t>.</a:t>
            </a: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Lime Bathing Soap</a:t>
            </a:r>
            <a:r>
              <a:rPr lang="en-US" sz="1600" dirty="0">
                <a:latin typeface="Times New Roman" pitchFamily="18" charset="0"/>
                <a:cs typeface="Times New Roman" pitchFamily="18" charset="0"/>
              </a:rPr>
              <a:t>, within </a:t>
            </a:r>
            <a:r>
              <a:rPr lang="en-US" sz="1600" b="1" dirty="0">
                <a:latin typeface="Times New Roman" pitchFamily="18" charset="0"/>
                <a:cs typeface="Times New Roman" pitchFamily="18" charset="0"/>
              </a:rPr>
              <a:t>the Personal Care </a:t>
            </a:r>
            <a:r>
              <a:rPr lang="en-US" sz="1600" dirty="0">
                <a:latin typeface="Times New Roman" pitchFamily="18" charset="0"/>
                <a:cs typeface="Times New Roman" pitchFamily="18" charset="0"/>
              </a:rPr>
              <a:t>category, garnered sales of </a:t>
            </a:r>
            <a:r>
              <a:rPr lang="en-US" sz="1600" b="1" dirty="0">
                <a:latin typeface="Times New Roman" pitchFamily="18" charset="0"/>
                <a:cs typeface="Times New Roman" pitchFamily="18" charset="0"/>
              </a:rPr>
              <a:t>₹2,14,086 </a:t>
            </a:r>
            <a:r>
              <a:rPr lang="en-US" sz="1600" dirty="0">
                <a:latin typeface="Times New Roman" pitchFamily="18" charset="0"/>
                <a:cs typeface="Times New Roman" pitchFamily="18" charset="0"/>
              </a:rPr>
              <a:t>lakhs. The promotion strategy employed was </a:t>
            </a:r>
            <a:r>
              <a:rPr lang="en-US" sz="1600" b="1" dirty="0">
                <a:latin typeface="Times New Roman" pitchFamily="18" charset="0"/>
                <a:cs typeface="Times New Roman" pitchFamily="18" charset="0"/>
              </a:rPr>
              <a:t>Buy One, Get One Free</a:t>
            </a:r>
            <a:r>
              <a:rPr lang="en-US" sz="1600" dirty="0">
                <a:latin typeface="Times New Roman" pitchFamily="18" charset="0"/>
                <a:cs typeface="Times New Roman" pitchFamily="18" charset="0"/>
              </a:rPr>
              <a:t>, with a promotional price of </a:t>
            </a:r>
            <a:r>
              <a:rPr lang="en-US" sz="1600" b="1" dirty="0">
                <a:latin typeface="Times New Roman" pitchFamily="18" charset="0"/>
                <a:cs typeface="Times New Roman" pitchFamily="18" charset="0"/>
              </a:rPr>
              <a:t>₹31</a:t>
            </a:r>
            <a:r>
              <a:rPr lang="en-US" sz="1600" dirty="0">
                <a:latin typeface="Times New Roman" pitchFamily="18" charset="0"/>
                <a:cs typeface="Times New Roman" pitchFamily="18" charset="0"/>
              </a:rPr>
              <a:t>. Total quantity sold: </a:t>
            </a:r>
            <a:r>
              <a:rPr lang="en-US" sz="1600" b="1" dirty="0">
                <a:latin typeface="Times New Roman" pitchFamily="18" charset="0"/>
                <a:cs typeface="Times New Roman" pitchFamily="18" charset="0"/>
              </a:rPr>
              <a:t>6906.</a:t>
            </a:r>
          </a:p>
          <a:p>
            <a:pPr marL="285750" indent="-285750">
              <a:buFont typeface="Wingdings" pitchFamily="2" charset="2"/>
              <a:buChar char="v"/>
            </a:pPr>
            <a:endParaRPr lang="en-IN" sz="1600" b="1"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endParaRPr lang="en-US" sz="1600" b="1" dirty="0">
              <a:latin typeface="Times New Roman" pitchFamily="18" charset="0"/>
              <a:cs typeface="Times New Roman" pitchFamily="18" charset="0"/>
            </a:endParaRPr>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19</a:t>
            </a:fld>
            <a:endParaRPr lang="en-US" altLang="zh-CN" dirty="0"/>
          </a:p>
        </p:txBody>
      </p:sp>
      <p:graphicFrame>
        <p:nvGraphicFramePr>
          <p:cNvPr id="10" name="Table 9"/>
          <p:cNvGraphicFramePr>
            <a:graphicFrameLocks noGrp="1"/>
          </p:cNvGraphicFramePr>
          <p:nvPr>
            <p:extLst>
              <p:ext uri="{D42A27DB-BD31-4B8C-83A1-F6EECF244321}">
                <p14:modId xmlns:p14="http://schemas.microsoft.com/office/powerpoint/2010/main" val="2509112634"/>
              </p:ext>
            </p:extLst>
          </p:nvPr>
        </p:nvGraphicFramePr>
        <p:xfrm>
          <a:off x="7003456" y="724434"/>
          <a:ext cx="4338918" cy="2608734"/>
        </p:xfrm>
        <a:graphic>
          <a:graphicData uri="http://schemas.openxmlformats.org/drawingml/2006/table">
            <a:tbl>
              <a:tblPr firstRow="1" bandRow="1">
                <a:tableStyleId>{21E4AEA4-8DFA-4A89-87EB-49C32662AFE0}</a:tableStyleId>
              </a:tblPr>
              <a:tblGrid>
                <a:gridCol w="2169459"/>
                <a:gridCol w="2169459"/>
              </a:tblGrid>
              <a:tr h="434789">
                <a:tc>
                  <a:txBody>
                    <a:bodyPr/>
                    <a:lstStyle/>
                    <a:p>
                      <a:pPr algn="ctr"/>
                      <a:r>
                        <a:rPr lang="en-US" dirty="0" smtClean="0">
                          <a:latin typeface="Times New Roman" pitchFamily="18" charset="0"/>
                          <a:cs typeface="Times New Roman" pitchFamily="18" charset="0"/>
                        </a:rPr>
                        <a:t>Category</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Total Revenue</a:t>
                      </a:r>
                      <a:endParaRPr lang="en-IN" dirty="0">
                        <a:latin typeface="Times New Roman" pitchFamily="18" charset="0"/>
                        <a:cs typeface="Times New Roman" pitchFamily="18" charset="0"/>
                      </a:endParaRPr>
                    </a:p>
                  </a:txBody>
                  <a:tcPr/>
                </a:tc>
              </a:tr>
              <a:tr h="434789">
                <a:tc>
                  <a:txBody>
                    <a:bodyPr/>
                    <a:lstStyle/>
                    <a:p>
                      <a:pPr algn="ctr"/>
                      <a:r>
                        <a:rPr lang="en-US" dirty="0" smtClean="0">
                          <a:latin typeface="Times New Roman" pitchFamily="18" charset="0"/>
                          <a:cs typeface="Times New Roman" pitchFamily="18" charset="0"/>
                        </a:rPr>
                        <a:t>Combo1</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₹126.92 Millions</a:t>
                      </a:r>
                      <a:endParaRPr lang="en-IN" dirty="0">
                        <a:latin typeface="Times New Roman" pitchFamily="18" charset="0"/>
                        <a:cs typeface="Times New Roman" pitchFamily="18" charset="0"/>
                      </a:endParaRPr>
                    </a:p>
                  </a:txBody>
                  <a:tcPr/>
                </a:tc>
              </a:tr>
              <a:tr h="434789">
                <a:tc>
                  <a:txBody>
                    <a:bodyPr/>
                    <a:lstStyle/>
                    <a:p>
                      <a:pPr algn="ctr"/>
                      <a:r>
                        <a:rPr lang="en-US" dirty="0" smtClean="0">
                          <a:latin typeface="Times New Roman" pitchFamily="18" charset="0"/>
                          <a:cs typeface="Times New Roman" pitchFamily="18" charset="0"/>
                        </a:rPr>
                        <a:t>Grocery &amp; Staples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 Millions</a:t>
                      </a:r>
                      <a:endParaRPr lang="en-IN" dirty="0">
                        <a:latin typeface="Times New Roman" pitchFamily="18" charset="0"/>
                        <a:cs typeface="Times New Roman" pitchFamily="18" charset="0"/>
                      </a:endParaRPr>
                    </a:p>
                  </a:txBody>
                  <a:tcPr/>
                </a:tc>
              </a:tr>
              <a:tr h="434789">
                <a:tc>
                  <a:txBody>
                    <a:bodyPr/>
                    <a:lstStyle/>
                    <a:p>
                      <a:pPr algn="ctr"/>
                      <a:r>
                        <a:rPr lang="en-US" dirty="0" smtClean="0">
                          <a:latin typeface="Times New Roman" pitchFamily="18" charset="0"/>
                          <a:cs typeface="Times New Roman" pitchFamily="18" charset="0"/>
                        </a:rPr>
                        <a:t>Home Care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₹13 Millions</a:t>
                      </a:r>
                      <a:endParaRPr lang="en-IN" dirty="0">
                        <a:latin typeface="Times New Roman" pitchFamily="18" charset="0"/>
                        <a:cs typeface="Times New Roman" pitchFamily="18" charset="0"/>
                      </a:endParaRPr>
                    </a:p>
                  </a:txBody>
                  <a:tcPr/>
                </a:tc>
              </a:tr>
              <a:tr h="434789">
                <a:tc>
                  <a:txBody>
                    <a:bodyPr/>
                    <a:lstStyle/>
                    <a:p>
                      <a:pPr algn="ctr"/>
                      <a:r>
                        <a:rPr lang="en-US" dirty="0" smtClean="0">
                          <a:latin typeface="Times New Roman" pitchFamily="18" charset="0"/>
                          <a:cs typeface="Times New Roman" pitchFamily="18" charset="0"/>
                        </a:rPr>
                        <a:t>Home Appliances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₹11 Millions </a:t>
                      </a:r>
                      <a:endParaRPr lang="en-IN" dirty="0">
                        <a:latin typeface="Times New Roman" pitchFamily="18" charset="0"/>
                        <a:cs typeface="Times New Roman" pitchFamily="18" charset="0"/>
                      </a:endParaRPr>
                    </a:p>
                  </a:txBody>
                  <a:tcPr/>
                </a:tc>
              </a:tr>
              <a:tr h="434789">
                <a:tc>
                  <a:txBody>
                    <a:bodyPr/>
                    <a:lstStyle/>
                    <a:p>
                      <a:pPr algn="ctr"/>
                      <a:r>
                        <a:rPr lang="en-US" dirty="0" smtClean="0">
                          <a:latin typeface="Times New Roman" pitchFamily="18" charset="0"/>
                          <a:cs typeface="Times New Roman" pitchFamily="18" charset="0"/>
                        </a:rPr>
                        <a:t>Personal Care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 Millions </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6720489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xmlns="" id="{8FEA3BB9-F064-CFBE-C0BE-BB7A22A4DCFC}"/>
              </a:ext>
            </a:extLst>
          </p:cNvPr>
          <p:cNvSpPr>
            <a:spLocks noGrp="1"/>
          </p:cNvSpPr>
          <p:nvPr>
            <p:ph type="body" sz="quarter" idx="28"/>
          </p:nvPr>
        </p:nvSpPr>
        <p:spPr/>
        <p:txBody>
          <a:bodyPr/>
          <a:lstStyle/>
          <a:p>
            <a:r>
              <a:rPr lang="en-US" b="1" dirty="0">
                <a:latin typeface="Times New Roman" pitchFamily="18" charset="0"/>
                <a:cs typeface="Times New Roman" pitchFamily="18" charset="0"/>
              </a:rPr>
              <a:t>Introduction</a:t>
            </a:r>
          </a:p>
        </p:txBody>
      </p:sp>
      <p:sp>
        <p:nvSpPr>
          <p:cNvPr id="9" name="Text Placeholder 8">
            <a:extLst>
              <a:ext uri="{FF2B5EF4-FFF2-40B4-BE49-F238E27FC236}">
                <a16:creationId xmlns:a16="http://schemas.microsoft.com/office/drawing/2014/main" xmlns="" id="{78024C77-A2F8-1ABA-5412-E6BB88B5FA1B}"/>
              </a:ext>
            </a:extLst>
          </p:cNvPr>
          <p:cNvSpPr>
            <a:spLocks noGrp="1"/>
          </p:cNvSpPr>
          <p:nvPr>
            <p:ph type="body" sz="quarter" idx="29"/>
          </p:nvPr>
        </p:nvSpPr>
        <p:spPr/>
        <p:txBody>
          <a:bodyPr/>
          <a:lstStyle/>
          <a:p>
            <a:r>
              <a:rPr lang="en-US" b="1" dirty="0" smtClean="0">
                <a:latin typeface="Times New Roman" pitchFamily="18" charset="0"/>
                <a:cs typeface="Times New Roman" pitchFamily="18" charset="0"/>
              </a:rPr>
              <a:t>Business Request</a:t>
            </a:r>
            <a:endParaRPr lang="en-US" b="1" dirty="0">
              <a:latin typeface="Times New Roman" pitchFamily="18" charset="0"/>
              <a:cs typeface="Times New Roman" pitchFamily="18" charset="0"/>
            </a:endParaRPr>
          </a:p>
        </p:txBody>
      </p:sp>
      <p:sp>
        <p:nvSpPr>
          <p:cNvPr id="18" name="Text Placeholder 17">
            <a:extLst>
              <a:ext uri="{FF2B5EF4-FFF2-40B4-BE49-F238E27FC236}">
                <a16:creationId xmlns:a16="http://schemas.microsoft.com/office/drawing/2014/main" xmlns="" id="{241202DB-E499-EB19-8A48-A3301DA59ED7}"/>
              </a:ext>
            </a:extLst>
          </p:cNvPr>
          <p:cNvSpPr>
            <a:spLocks noGrp="1"/>
          </p:cNvSpPr>
          <p:nvPr>
            <p:ph type="body" sz="quarter" idx="30"/>
          </p:nvPr>
        </p:nvSpPr>
        <p:spPr/>
        <p:txBody>
          <a:bodyPr/>
          <a:lstStyle/>
          <a:p>
            <a:r>
              <a:rPr lang="en-US" b="1" dirty="0" smtClean="0">
                <a:latin typeface="Times New Roman" pitchFamily="18" charset="0"/>
                <a:cs typeface="Times New Roman" pitchFamily="18" charset="0"/>
              </a:rPr>
              <a:t>Store Performance</a:t>
            </a:r>
            <a:endParaRPr lang="en-US" b="1" dirty="0">
              <a:latin typeface="Times New Roman" pitchFamily="18" charset="0"/>
              <a:cs typeface="Times New Roman" pitchFamily="18" charset="0"/>
            </a:endParaRPr>
          </a:p>
        </p:txBody>
      </p:sp>
      <p:sp>
        <p:nvSpPr>
          <p:cNvPr id="22" name="Text Placeholder 21">
            <a:extLst>
              <a:ext uri="{FF2B5EF4-FFF2-40B4-BE49-F238E27FC236}">
                <a16:creationId xmlns:a16="http://schemas.microsoft.com/office/drawing/2014/main" xmlns="" id="{D5402852-C1AD-6A4E-DAA7-0AE582A742FD}"/>
              </a:ext>
            </a:extLst>
          </p:cNvPr>
          <p:cNvSpPr>
            <a:spLocks noGrp="1"/>
          </p:cNvSpPr>
          <p:nvPr>
            <p:ph type="body" sz="quarter" idx="31"/>
          </p:nvPr>
        </p:nvSpPr>
        <p:spPr/>
        <p:txBody>
          <a:bodyPr/>
          <a:lstStyle/>
          <a:p>
            <a:r>
              <a:rPr lang="en-US" b="1" dirty="0" smtClean="0">
                <a:latin typeface="Times New Roman" pitchFamily="18" charset="0"/>
                <a:cs typeface="Times New Roman" pitchFamily="18" charset="0"/>
              </a:rPr>
              <a:t>Promotion Performance</a:t>
            </a:r>
            <a:endParaRPr lang="en-US" b="1" dirty="0">
              <a:latin typeface="Times New Roman" pitchFamily="18" charset="0"/>
              <a:cs typeface="Times New Roman" pitchFamily="18" charset="0"/>
            </a:endParaRPr>
          </a:p>
        </p:txBody>
      </p:sp>
      <p:sp>
        <p:nvSpPr>
          <p:cNvPr id="24" name="Text Placeholder 23">
            <a:extLst>
              <a:ext uri="{FF2B5EF4-FFF2-40B4-BE49-F238E27FC236}">
                <a16:creationId xmlns:a16="http://schemas.microsoft.com/office/drawing/2014/main" xmlns="" id="{ABF1D337-2A3C-A0FB-A6CD-5E4B9D6DFD91}"/>
              </a:ext>
            </a:extLst>
          </p:cNvPr>
          <p:cNvSpPr>
            <a:spLocks noGrp="1"/>
          </p:cNvSpPr>
          <p:nvPr>
            <p:ph type="body" sz="quarter" idx="32"/>
          </p:nvPr>
        </p:nvSpPr>
        <p:spPr/>
        <p:txBody>
          <a:bodyPr/>
          <a:lstStyle/>
          <a:p>
            <a:r>
              <a:rPr lang="en-US" b="1" dirty="0" smtClean="0">
                <a:latin typeface="Times New Roman" pitchFamily="18" charset="0"/>
                <a:cs typeface="Times New Roman" pitchFamily="18" charset="0"/>
              </a:rPr>
              <a:t>Product Performance</a:t>
            </a:r>
            <a:endParaRPr lang="en-US" b="1" dirty="0">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xmlns=""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21" name="Footer Placeholder 19">
            <a:extLst>
              <a:ext uri="{FF2B5EF4-FFF2-40B4-BE49-F238E27FC236}">
                <a16:creationId xmlns:a16="http://schemas.microsoft.com/office/drawing/2014/main" xmlns=""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78" y="0"/>
            <a:ext cx="10889796" cy="521273"/>
          </a:xfrm>
        </p:spPr>
        <p:txBody>
          <a:bodyPr/>
          <a:lstStyle/>
          <a:p>
            <a:r>
              <a:rPr lang="en-US" sz="3600" dirty="0" smtClean="0">
                <a:solidFill>
                  <a:schemeClr val="accent2">
                    <a:lumMod val="60000"/>
                    <a:lumOff val="40000"/>
                  </a:schemeClr>
                </a:solidFill>
                <a:latin typeface="Times New Roman" pitchFamily="18" charset="0"/>
                <a:cs typeface="Times New Roman" pitchFamily="18" charset="0"/>
              </a:rPr>
              <a:t>Product Performance in Diwali Promotions</a:t>
            </a:r>
            <a:endParaRPr lang="en-IN" sz="3600" dirty="0">
              <a:solidFill>
                <a:schemeClr val="accent2">
                  <a:lumMod val="60000"/>
                  <a:lumOff val="40000"/>
                </a:schemeClr>
              </a:solidFill>
              <a:latin typeface="Times New Roman" pitchFamily="18" charset="0"/>
              <a:cs typeface="Times New Roman" pitchFamily="18" charset="0"/>
            </a:endParaRPr>
          </a:p>
        </p:txBody>
      </p:sp>
      <p:sp>
        <p:nvSpPr>
          <p:cNvPr id="4" name="Footer Placeholder 3"/>
          <p:cNvSpPr>
            <a:spLocks noGrp="1"/>
          </p:cNvSpPr>
          <p:nvPr>
            <p:ph type="ftr" sz="quarter" idx="28"/>
          </p:nvPr>
        </p:nvSpPr>
        <p:spPr>
          <a:xfrm>
            <a:off x="471752" y="740535"/>
            <a:ext cx="5619954" cy="6007995"/>
          </a:xfrm>
          <a:ln w="6350">
            <a:solidFill>
              <a:srgbClr val="446992"/>
            </a:solidFill>
          </a:ln>
          <a:effectLst/>
        </p:spPr>
        <p:txBody>
          <a:bodyPr/>
          <a:lstStyle/>
          <a:p>
            <a:endParaRPr lang="en-US" sz="1600" b="1"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r>
              <a:rPr lang="en-US" sz="1600" b="1" dirty="0" smtClean="0">
                <a:solidFill>
                  <a:schemeClr val="accent2">
                    <a:lumMod val="60000"/>
                    <a:lumOff val="40000"/>
                  </a:schemeClr>
                </a:solidFill>
                <a:latin typeface="Times New Roman" pitchFamily="18" charset="0"/>
                <a:cs typeface="Times New Roman" pitchFamily="18" charset="0"/>
              </a:rPr>
              <a:t>Top </a:t>
            </a:r>
            <a:r>
              <a:rPr lang="en-US" sz="1600" b="1" dirty="0">
                <a:solidFill>
                  <a:schemeClr val="accent2">
                    <a:lumMod val="60000"/>
                    <a:lumOff val="40000"/>
                  </a:schemeClr>
                </a:solidFill>
                <a:latin typeface="Times New Roman" pitchFamily="18" charset="0"/>
                <a:cs typeface="Times New Roman" pitchFamily="18" charset="0"/>
              </a:rPr>
              <a:t>3 products Incremental Revenue </a:t>
            </a:r>
          </a:p>
          <a:p>
            <a:endParaRPr lang="en-US" sz="1600" b="1"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Water Proof Immersion Rod</a:t>
            </a:r>
            <a:r>
              <a:rPr lang="en-US" sz="1600" dirty="0">
                <a:latin typeface="Times New Roman" pitchFamily="18" charset="0"/>
                <a:cs typeface="Times New Roman" pitchFamily="18" charset="0"/>
              </a:rPr>
              <a:t>, a part of </a:t>
            </a:r>
            <a:r>
              <a:rPr lang="en-US" sz="1600" b="1" dirty="0">
                <a:latin typeface="Times New Roman" pitchFamily="18" charset="0"/>
                <a:cs typeface="Times New Roman" pitchFamily="18" charset="0"/>
              </a:rPr>
              <a:t>Home Appliances</a:t>
            </a:r>
            <a:r>
              <a:rPr lang="en-US" sz="1600" dirty="0">
                <a:latin typeface="Times New Roman" pitchFamily="18" charset="0"/>
                <a:cs typeface="Times New Roman" pitchFamily="18" charset="0"/>
              </a:rPr>
              <a:t>, saw a substantial </a:t>
            </a:r>
            <a:r>
              <a:rPr lang="en-US" sz="1600" dirty="0" smtClean="0">
                <a:latin typeface="Times New Roman" pitchFamily="18" charset="0"/>
                <a:cs typeface="Times New Roman" pitchFamily="18" charset="0"/>
              </a:rPr>
              <a:t>increase in  incremental </a:t>
            </a:r>
            <a:r>
              <a:rPr lang="en-US" sz="1600" dirty="0">
                <a:latin typeface="Times New Roman" pitchFamily="18" charset="0"/>
                <a:cs typeface="Times New Roman" pitchFamily="18" charset="0"/>
              </a:rPr>
              <a:t>revenue of </a:t>
            </a:r>
            <a:r>
              <a:rPr lang="en-US" sz="1600" b="1" dirty="0">
                <a:latin typeface="Times New Roman" pitchFamily="18" charset="0"/>
                <a:cs typeface="Times New Roman" pitchFamily="18" charset="0"/>
              </a:rPr>
              <a:t>244.91%</a:t>
            </a:r>
            <a:r>
              <a:rPr lang="en-US" sz="1600" dirty="0">
                <a:latin typeface="Times New Roman" pitchFamily="18" charset="0"/>
                <a:cs typeface="Times New Roman" pitchFamily="18" charset="0"/>
              </a:rPr>
              <a:t> and </a:t>
            </a:r>
            <a:r>
              <a:rPr lang="en-US" sz="1600" dirty="0" smtClean="0">
                <a:latin typeface="Times New Roman" pitchFamily="18" charset="0"/>
                <a:cs typeface="Times New Roman" pitchFamily="18" charset="0"/>
              </a:rPr>
              <a:t> Incremental sold </a:t>
            </a:r>
            <a:r>
              <a:rPr lang="en-US" sz="1600" dirty="0">
                <a:latin typeface="Times New Roman" pitchFamily="18" charset="0"/>
                <a:cs typeface="Times New Roman" pitchFamily="18" charset="0"/>
              </a:rPr>
              <a:t>units increased by </a:t>
            </a:r>
            <a:r>
              <a:rPr lang="en-US" sz="1600" b="1" dirty="0">
                <a:latin typeface="Times New Roman" pitchFamily="18" charset="0"/>
                <a:cs typeface="Times New Roman" pitchFamily="18" charset="0"/>
              </a:rPr>
              <a:t>589.83% </a:t>
            </a:r>
            <a:r>
              <a:rPr lang="en-US" sz="1600" dirty="0">
                <a:latin typeface="Times New Roman" pitchFamily="18" charset="0"/>
                <a:cs typeface="Times New Roman" pitchFamily="18" charset="0"/>
              </a:rPr>
              <a:t>with the "</a:t>
            </a:r>
            <a:r>
              <a:rPr lang="en-US" sz="1600" b="1" dirty="0">
                <a:latin typeface="Times New Roman" pitchFamily="18" charset="0"/>
                <a:cs typeface="Times New Roman" pitchFamily="18" charset="0"/>
              </a:rPr>
              <a:t>Buy one Get one Free</a:t>
            </a:r>
            <a:r>
              <a:rPr lang="en-US" sz="1600" dirty="0">
                <a:latin typeface="Times New Roman" pitchFamily="18" charset="0"/>
                <a:cs typeface="Times New Roman" pitchFamily="18" charset="0"/>
              </a:rPr>
              <a:t>" promotion strategy. The promotional price was </a:t>
            </a:r>
            <a:r>
              <a:rPr lang="en-US" sz="1600" b="1" dirty="0">
                <a:latin typeface="Times New Roman" pitchFamily="18" charset="0"/>
                <a:cs typeface="Times New Roman" pitchFamily="18" charset="0"/>
              </a:rPr>
              <a:t>₹510</a:t>
            </a:r>
            <a:r>
              <a:rPr lang="en-US" sz="1600" dirty="0">
                <a:latin typeface="Times New Roman" pitchFamily="18" charset="0"/>
                <a:cs typeface="Times New Roman" pitchFamily="18" charset="0"/>
              </a:rPr>
              <a:t>, resulting in a total revenue of </a:t>
            </a:r>
            <a:r>
              <a:rPr lang="en-US" sz="1600" b="1" dirty="0">
                <a:latin typeface="Times New Roman" pitchFamily="18" charset="0"/>
                <a:cs typeface="Times New Roman" pitchFamily="18" charset="0"/>
              </a:rPr>
              <a:t>₹7.4 million</a:t>
            </a:r>
            <a:r>
              <a:rPr lang="en-US" sz="1600" dirty="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Curtains</a:t>
            </a:r>
            <a:r>
              <a:rPr lang="en-US" sz="1600" dirty="0">
                <a:latin typeface="Times New Roman" pitchFamily="18" charset="0"/>
                <a:cs typeface="Times New Roman" pitchFamily="18" charset="0"/>
              </a:rPr>
              <a:t>, categorized under </a:t>
            </a:r>
            <a:r>
              <a:rPr lang="en-US" sz="1600" b="1" dirty="0">
                <a:latin typeface="Times New Roman" pitchFamily="18" charset="0"/>
                <a:cs typeface="Times New Roman" pitchFamily="18" charset="0"/>
              </a:rPr>
              <a:t>Home Care</a:t>
            </a:r>
            <a:r>
              <a:rPr lang="en-US" sz="1600" dirty="0">
                <a:latin typeface="Times New Roman" pitchFamily="18" charset="0"/>
                <a:cs typeface="Times New Roman" pitchFamily="18" charset="0"/>
              </a:rPr>
              <a:t>, experienced a significant increase in </a:t>
            </a:r>
            <a:r>
              <a:rPr lang="en-US" sz="1600" dirty="0" smtClean="0">
                <a:latin typeface="Times New Roman" pitchFamily="18" charset="0"/>
                <a:cs typeface="Times New Roman" pitchFamily="18" charset="0"/>
              </a:rPr>
              <a:t>Incremental revenue </a:t>
            </a:r>
            <a:r>
              <a:rPr lang="en-US" sz="1600" dirty="0">
                <a:latin typeface="Times New Roman" pitchFamily="18" charset="0"/>
                <a:cs typeface="Times New Roman" pitchFamily="18" charset="0"/>
              </a:rPr>
              <a:t>of </a:t>
            </a:r>
            <a:r>
              <a:rPr lang="en-US" sz="1600" b="1" dirty="0">
                <a:latin typeface="Times New Roman" pitchFamily="18" charset="0"/>
                <a:cs typeface="Times New Roman" pitchFamily="18" charset="0"/>
              </a:rPr>
              <a:t>243.81%</a:t>
            </a:r>
            <a:r>
              <a:rPr lang="en-US" sz="1600" dirty="0">
                <a:latin typeface="Times New Roman" pitchFamily="18" charset="0"/>
                <a:cs typeface="Times New Roman" pitchFamily="18" charset="0"/>
              </a:rPr>
              <a:t> and </a:t>
            </a:r>
            <a:r>
              <a:rPr lang="en-US" sz="1600" dirty="0" smtClean="0">
                <a:latin typeface="Times New Roman" pitchFamily="18" charset="0"/>
                <a:cs typeface="Times New Roman" pitchFamily="18" charset="0"/>
              </a:rPr>
              <a:t>Incremental sold </a:t>
            </a:r>
            <a:r>
              <a:rPr lang="en-US" sz="1600" dirty="0">
                <a:latin typeface="Times New Roman" pitchFamily="18" charset="0"/>
                <a:cs typeface="Times New Roman" pitchFamily="18" charset="0"/>
              </a:rPr>
              <a:t>units increased by </a:t>
            </a:r>
            <a:r>
              <a:rPr lang="en-US" sz="1600" b="1" dirty="0">
                <a:latin typeface="Times New Roman" pitchFamily="18" charset="0"/>
                <a:cs typeface="Times New Roman" pitchFamily="18" charset="0"/>
              </a:rPr>
              <a:t>587.61% </a:t>
            </a:r>
            <a:r>
              <a:rPr lang="en-US" sz="1600" dirty="0">
                <a:latin typeface="Times New Roman" pitchFamily="18" charset="0"/>
                <a:cs typeface="Times New Roman" pitchFamily="18" charset="0"/>
              </a:rPr>
              <a:t>with the "</a:t>
            </a:r>
            <a:r>
              <a:rPr lang="en-US" sz="1600" b="1" dirty="0">
                <a:latin typeface="Times New Roman" pitchFamily="18" charset="0"/>
                <a:cs typeface="Times New Roman" pitchFamily="18" charset="0"/>
              </a:rPr>
              <a:t>Buy</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one, get one free</a:t>
            </a:r>
            <a:r>
              <a:rPr lang="en-US" sz="1600" dirty="0">
                <a:latin typeface="Times New Roman" pitchFamily="18" charset="0"/>
                <a:cs typeface="Times New Roman" pitchFamily="18" charset="0"/>
              </a:rPr>
              <a:t>" promotion at a promotional price of </a:t>
            </a:r>
            <a:r>
              <a:rPr lang="en-US" sz="1600" b="1" dirty="0">
                <a:latin typeface="Times New Roman" pitchFamily="18" charset="0"/>
                <a:cs typeface="Times New Roman" pitchFamily="18" charset="0"/>
              </a:rPr>
              <a:t>₹150</a:t>
            </a:r>
            <a:r>
              <a:rPr lang="en-US" sz="1600" dirty="0">
                <a:latin typeface="Times New Roman" pitchFamily="18" charset="0"/>
                <a:cs typeface="Times New Roman" pitchFamily="18" charset="0"/>
              </a:rPr>
              <a:t>. Total revenue amounted to </a:t>
            </a:r>
            <a:r>
              <a:rPr lang="en-US" sz="1600" b="1" dirty="0">
                <a:latin typeface="Times New Roman" pitchFamily="18" charset="0"/>
                <a:cs typeface="Times New Roman" pitchFamily="18" charset="0"/>
              </a:rPr>
              <a:t>₹2.6 million</a:t>
            </a:r>
            <a:r>
              <a:rPr lang="en-US" sz="1600" dirty="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High </a:t>
            </a:r>
            <a:r>
              <a:rPr lang="en-US" sz="1600" b="1" dirty="0" err="1">
                <a:latin typeface="Times New Roman" pitchFamily="18" charset="0"/>
                <a:cs typeface="Times New Roman" pitchFamily="18" charset="0"/>
              </a:rPr>
              <a:t>Glo</a:t>
            </a:r>
            <a:r>
              <a:rPr lang="en-US" sz="1600" b="1" dirty="0">
                <a:latin typeface="Times New Roman" pitchFamily="18" charset="0"/>
                <a:cs typeface="Times New Roman" pitchFamily="18" charset="0"/>
              </a:rPr>
              <a:t> 15W LED Bulb</a:t>
            </a:r>
            <a:r>
              <a:rPr lang="en-US" sz="1600" dirty="0">
                <a:latin typeface="Times New Roman" pitchFamily="18" charset="0"/>
                <a:cs typeface="Times New Roman" pitchFamily="18" charset="0"/>
              </a:rPr>
              <a:t>, also under</a:t>
            </a:r>
            <a:r>
              <a:rPr lang="en-US" sz="1600" b="1" dirty="0">
                <a:latin typeface="Times New Roman" pitchFamily="18" charset="0"/>
                <a:cs typeface="Times New Roman" pitchFamily="18" charset="0"/>
              </a:rPr>
              <a:t> Home Appliances</a:t>
            </a:r>
            <a:r>
              <a:rPr lang="en-US" sz="1600" dirty="0">
                <a:latin typeface="Times New Roman" pitchFamily="18" charset="0"/>
                <a:cs typeface="Times New Roman" pitchFamily="18" charset="0"/>
              </a:rPr>
              <a:t>, achieved a substantial increase in </a:t>
            </a:r>
            <a:r>
              <a:rPr lang="en-US" sz="1600" dirty="0" smtClean="0">
                <a:latin typeface="Times New Roman" pitchFamily="18" charset="0"/>
                <a:cs typeface="Times New Roman" pitchFamily="18" charset="0"/>
              </a:rPr>
              <a:t>Incremental revenue </a:t>
            </a:r>
            <a:r>
              <a:rPr lang="en-US" sz="1600" dirty="0">
                <a:latin typeface="Times New Roman" pitchFamily="18" charset="0"/>
                <a:cs typeface="Times New Roman" pitchFamily="18" charset="0"/>
              </a:rPr>
              <a:t>of </a:t>
            </a:r>
            <a:r>
              <a:rPr lang="en-US" sz="1600" b="1" dirty="0">
                <a:latin typeface="Times New Roman" pitchFamily="18" charset="0"/>
                <a:cs typeface="Times New Roman" pitchFamily="18" charset="0"/>
              </a:rPr>
              <a:t>243.79%</a:t>
            </a:r>
            <a:r>
              <a:rPr lang="en-US" sz="1600" dirty="0">
                <a:latin typeface="Times New Roman" pitchFamily="18" charset="0"/>
                <a:cs typeface="Times New Roman" pitchFamily="18" charset="0"/>
              </a:rPr>
              <a:t> and </a:t>
            </a:r>
            <a:r>
              <a:rPr lang="en-US" sz="1600" dirty="0" smtClean="0">
                <a:latin typeface="Times New Roman" pitchFamily="18" charset="0"/>
                <a:cs typeface="Times New Roman" pitchFamily="18" charset="0"/>
              </a:rPr>
              <a:t>Incremental sold </a:t>
            </a:r>
            <a:r>
              <a:rPr lang="en-US" sz="1600" dirty="0">
                <a:latin typeface="Times New Roman" pitchFamily="18" charset="0"/>
                <a:cs typeface="Times New Roman" pitchFamily="18" charset="0"/>
              </a:rPr>
              <a:t>units increased by </a:t>
            </a:r>
            <a:r>
              <a:rPr lang="en-US" sz="1600" b="1" dirty="0">
                <a:latin typeface="Times New Roman" pitchFamily="18" charset="0"/>
                <a:cs typeface="Times New Roman" pitchFamily="18" charset="0"/>
              </a:rPr>
              <a:t>587.59%</a:t>
            </a:r>
            <a:r>
              <a:rPr lang="en-US" sz="1600" dirty="0">
                <a:latin typeface="Times New Roman" pitchFamily="18" charset="0"/>
                <a:cs typeface="Times New Roman" pitchFamily="18" charset="0"/>
              </a:rPr>
              <a:t> with the "</a:t>
            </a:r>
            <a:r>
              <a:rPr lang="en-US" sz="1600" b="1" dirty="0">
                <a:latin typeface="Times New Roman" pitchFamily="18" charset="0"/>
                <a:cs typeface="Times New Roman" pitchFamily="18" charset="0"/>
              </a:rPr>
              <a:t>Buy One Get One Free</a:t>
            </a:r>
            <a:r>
              <a:rPr lang="en-US" sz="1600" dirty="0">
                <a:latin typeface="Times New Roman" pitchFamily="18" charset="0"/>
                <a:cs typeface="Times New Roman" pitchFamily="18" charset="0"/>
              </a:rPr>
              <a:t>" promotion strategy. The promotional price was </a:t>
            </a:r>
            <a:r>
              <a:rPr lang="en-US" sz="1600" b="1" dirty="0">
                <a:latin typeface="Times New Roman" pitchFamily="18" charset="0"/>
                <a:cs typeface="Times New Roman" pitchFamily="18" charset="0"/>
              </a:rPr>
              <a:t>₹175</a:t>
            </a:r>
            <a:r>
              <a:rPr lang="en-US" sz="1600" dirty="0">
                <a:latin typeface="Times New Roman" pitchFamily="18" charset="0"/>
                <a:cs typeface="Times New Roman" pitchFamily="18" charset="0"/>
              </a:rPr>
              <a:t>, resulting in a total revenue of </a:t>
            </a:r>
            <a:r>
              <a:rPr lang="en-US" sz="1600" b="1" dirty="0">
                <a:latin typeface="Times New Roman" pitchFamily="18" charset="0"/>
                <a:cs typeface="Times New Roman" pitchFamily="18" charset="0"/>
              </a:rPr>
              <a:t>₹3.87 million</a:t>
            </a:r>
            <a:r>
              <a:rPr lang="en-US" sz="1600" b="1" dirty="0" smtClean="0">
                <a:latin typeface="Times New Roman" pitchFamily="18" charset="0"/>
                <a:cs typeface="Times New Roman" pitchFamily="18" charset="0"/>
              </a:rPr>
              <a:t>.</a:t>
            </a:r>
            <a:endParaRPr lang="en-US" sz="1600" b="1" dirty="0">
              <a:latin typeface="Times New Roman" pitchFamily="18" charset="0"/>
              <a:cs typeface="Times New Roman" pitchFamily="18" charset="0"/>
            </a:endParaRPr>
          </a:p>
          <a:p>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endParaRPr lang="en-US" sz="1600" b="1" dirty="0" smtClean="0">
              <a:latin typeface="Times New Roman" pitchFamily="18" charset="0"/>
              <a:cs typeface="Times New Roman" pitchFamily="18" charset="0"/>
            </a:endParaRPr>
          </a:p>
          <a:p>
            <a:pPr marL="285750" indent="-285750">
              <a:buFont typeface="Wingdings" pitchFamily="2" charset="2"/>
              <a:buChar char="Ø"/>
            </a:pPr>
            <a:endParaRPr lang="en-US" sz="1600" dirty="0">
              <a:latin typeface="Times New Roman" pitchFamily="18" charset="0"/>
              <a:cs typeface="Times New Roman" pitchFamily="18" charset="0"/>
            </a:endParaRPr>
          </a:p>
          <a:p>
            <a:pPr marL="285750" indent="-285750">
              <a:buFont typeface="Wingdings" pitchFamily="2" charset="2"/>
              <a:buChar char="Ø"/>
            </a:pPr>
            <a:endParaRPr lang="en-US" sz="1600" b="1" dirty="0" smtClean="0">
              <a:latin typeface="Times New Roman" pitchFamily="18" charset="0"/>
              <a:cs typeface="Times New Roman" pitchFamily="18" charset="0"/>
            </a:endParaRPr>
          </a:p>
          <a:p>
            <a:pPr marL="285750" indent="-285750">
              <a:buFont typeface="Wingdings" pitchFamily="2" charset="2"/>
              <a:buChar char="Ø"/>
            </a:pPr>
            <a:endParaRPr lang="en-US" sz="1600" b="1" dirty="0">
              <a:latin typeface="Times New Roman" pitchFamily="18" charset="0"/>
              <a:cs typeface="Times New Roman" pitchFamily="18" charset="0"/>
            </a:endParaRPr>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20</a:t>
            </a:fld>
            <a:endParaRPr lang="en-US" altLang="zh-CN" dirty="0"/>
          </a:p>
        </p:txBody>
      </p:sp>
      <p:sp>
        <p:nvSpPr>
          <p:cNvPr id="10" name="Footer Placeholder 3"/>
          <p:cNvSpPr txBox="1">
            <a:spLocks/>
          </p:cNvSpPr>
          <p:nvPr/>
        </p:nvSpPr>
        <p:spPr>
          <a:xfrm>
            <a:off x="6473307" y="721216"/>
            <a:ext cx="5439651" cy="6007995"/>
          </a:xfrm>
          <a:prstGeom prst="rect">
            <a:avLst/>
          </a:prstGeom>
          <a:ln w="12700">
            <a:solidFill>
              <a:srgbClr val="446992"/>
            </a:solidFill>
          </a:ln>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dirty="0" smtClean="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r>
              <a:rPr lang="en-US" sz="1600" b="1" dirty="0" smtClean="0">
                <a:solidFill>
                  <a:schemeClr val="accent2">
                    <a:lumMod val="60000"/>
                    <a:lumOff val="40000"/>
                  </a:schemeClr>
                </a:solidFill>
                <a:latin typeface="Times New Roman" pitchFamily="18" charset="0"/>
                <a:cs typeface="Times New Roman" pitchFamily="18" charset="0"/>
              </a:rPr>
              <a:t>Bottom 3 products Incremental Revenue </a:t>
            </a:r>
          </a:p>
          <a:p>
            <a:endParaRPr lang="en-US" sz="1600" b="1" dirty="0" smtClean="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Scrub Sponge for dishwashing</a:t>
            </a:r>
            <a:r>
              <a:rPr lang="en-US" sz="1600" dirty="0">
                <a:latin typeface="Times New Roman" pitchFamily="18" charset="0"/>
                <a:cs typeface="Times New Roman" pitchFamily="18" charset="0"/>
              </a:rPr>
              <a:t>, categorized under </a:t>
            </a:r>
            <a:r>
              <a:rPr lang="en-US" sz="1600" b="1" dirty="0">
                <a:latin typeface="Times New Roman" pitchFamily="18" charset="0"/>
                <a:cs typeface="Times New Roman" pitchFamily="18" charset="0"/>
              </a:rPr>
              <a:t>Home Care</a:t>
            </a:r>
            <a:r>
              <a:rPr lang="en-US" sz="1600" dirty="0">
                <a:latin typeface="Times New Roman" pitchFamily="18" charset="0"/>
                <a:cs typeface="Times New Roman" pitchFamily="18" charset="0"/>
              </a:rPr>
              <a:t>, experienced a decrease in incremental revenue by </a:t>
            </a:r>
            <a:r>
              <a:rPr lang="en-US" sz="1600" b="1" dirty="0">
                <a:latin typeface="Times New Roman" pitchFamily="18" charset="0"/>
                <a:cs typeface="Times New Roman" pitchFamily="18" charset="0"/>
              </a:rPr>
              <a:t>34.49%</a:t>
            </a:r>
            <a:r>
              <a:rPr lang="en-US" sz="1600" dirty="0">
                <a:latin typeface="Times New Roman" pitchFamily="18" charset="0"/>
                <a:cs typeface="Times New Roman" pitchFamily="18" charset="0"/>
              </a:rPr>
              <a:t> along with a </a:t>
            </a:r>
            <a:r>
              <a:rPr lang="en-US" sz="1600" b="1" dirty="0">
                <a:latin typeface="Times New Roman" pitchFamily="18" charset="0"/>
                <a:cs typeface="Times New Roman" pitchFamily="18" charset="0"/>
              </a:rPr>
              <a:t>12.21%</a:t>
            </a:r>
            <a:r>
              <a:rPr lang="en-US" sz="1600" dirty="0">
                <a:latin typeface="Times New Roman" pitchFamily="18" charset="0"/>
                <a:cs typeface="Times New Roman" pitchFamily="18" charset="0"/>
              </a:rPr>
              <a:t> decrease in incremental sold units under the "</a:t>
            </a:r>
            <a:r>
              <a:rPr lang="en-US" sz="1600" b="1" dirty="0">
                <a:latin typeface="Times New Roman" pitchFamily="18" charset="0"/>
                <a:cs typeface="Times New Roman" pitchFamily="18" charset="0"/>
              </a:rPr>
              <a:t>25</a:t>
            </a:r>
            <a:r>
              <a:rPr lang="en-US" sz="1600" b="1" dirty="0" smtClean="0">
                <a:latin typeface="Times New Roman" pitchFamily="18" charset="0"/>
                <a:cs typeface="Times New Roman" pitchFamily="18" charset="0"/>
              </a:rPr>
              <a:t>% Off</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promotion. Priced at </a:t>
            </a:r>
            <a:r>
              <a:rPr lang="en-US" sz="1600" b="1" dirty="0">
                <a:latin typeface="Times New Roman" pitchFamily="18" charset="0"/>
                <a:cs typeface="Times New Roman" pitchFamily="18" charset="0"/>
              </a:rPr>
              <a:t>₹41 </a:t>
            </a:r>
            <a:r>
              <a:rPr lang="en-US" sz="1600" dirty="0">
                <a:latin typeface="Times New Roman" pitchFamily="18" charset="0"/>
                <a:cs typeface="Times New Roman" pitchFamily="18" charset="0"/>
              </a:rPr>
              <a:t>during the promotion, it generated a total revenue of </a:t>
            </a:r>
            <a:r>
              <a:rPr lang="en-US" sz="1600" b="1" dirty="0">
                <a:latin typeface="Times New Roman" pitchFamily="18" charset="0"/>
                <a:cs typeface="Times New Roman" pitchFamily="18" charset="0"/>
              </a:rPr>
              <a:t>₹1,68,510 lakhs</a:t>
            </a:r>
            <a:r>
              <a:rPr lang="en-US" sz="1600" b="1" dirty="0" smtClean="0">
                <a:latin typeface="Times New Roman" pitchFamily="18" charset="0"/>
                <a:cs typeface="Times New Roman" pitchFamily="18" charset="0"/>
              </a:rPr>
              <a:t>.</a:t>
            </a:r>
          </a:p>
          <a:p>
            <a:pPr marL="285750" indent="-285750">
              <a:buFont typeface="Wingdings" pitchFamily="2" charset="2"/>
              <a:buChar char="Ø"/>
            </a:pPr>
            <a:endParaRPr lang="en-US" sz="1600" b="1"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Lime Cool Bathing Bar</a:t>
            </a:r>
            <a:r>
              <a:rPr lang="en-US" sz="1600" dirty="0">
                <a:latin typeface="Times New Roman" pitchFamily="18" charset="0"/>
                <a:cs typeface="Times New Roman" pitchFamily="18" charset="0"/>
              </a:rPr>
              <a:t>, categorized under </a:t>
            </a:r>
            <a:r>
              <a:rPr lang="en-US" sz="1600" b="1" dirty="0">
                <a:latin typeface="Times New Roman" pitchFamily="18" charset="0"/>
                <a:cs typeface="Times New Roman" pitchFamily="18" charset="0"/>
              </a:rPr>
              <a:t>Personal Care</a:t>
            </a:r>
            <a:r>
              <a:rPr lang="en-US" sz="1600" dirty="0">
                <a:latin typeface="Times New Roman" pitchFamily="18" charset="0"/>
                <a:cs typeface="Times New Roman" pitchFamily="18" charset="0"/>
              </a:rPr>
              <a:t>, saw a significant decline in incremental revenue by </a:t>
            </a:r>
            <a:r>
              <a:rPr lang="en-US" sz="1600" b="1" dirty="0">
                <a:latin typeface="Times New Roman" pitchFamily="18" charset="0"/>
                <a:cs typeface="Times New Roman" pitchFamily="18" charset="0"/>
              </a:rPr>
              <a:t>34.64%</a:t>
            </a:r>
            <a:r>
              <a:rPr lang="en-US" sz="1600" dirty="0">
                <a:latin typeface="Times New Roman" pitchFamily="18" charset="0"/>
                <a:cs typeface="Times New Roman" pitchFamily="18" charset="0"/>
              </a:rPr>
              <a:t>, despite an increase of </a:t>
            </a:r>
            <a:r>
              <a:rPr lang="en-US" sz="1600" b="1" dirty="0">
                <a:latin typeface="Times New Roman" pitchFamily="18" charset="0"/>
                <a:cs typeface="Times New Roman" pitchFamily="18" charset="0"/>
              </a:rPr>
              <a:t>30.72%</a:t>
            </a:r>
            <a:r>
              <a:rPr lang="en-US" sz="1600" dirty="0">
                <a:latin typeface="Times New Roman" pitchFamily="18" charset="0"/>
                <a:cs typeface="Times New Roman" pitchFamily="18" charset="0"/>
              </a:rPr>
              <a:t> in incremental sold units during the "</a:t>
            </a:r>
            <a:r>
              <a:rPr lang="en-US" sz="1600" b="1" dirty="0">
                <a:latin typeface="Times New Roman" pitchFamily="18" charset="0"/>
                <a:cs typeface="Times New Roman" pitchFamily="18" charset="0"/>
              </a:rPr>
              <a:t>50% Off</a:t>
            </a:r>
            <a:r>
              <a:rPr lang="en-US" sz="1600" dirty="0">
                <a:latin typeface="Times New Roman" pitchFamily="18" charset="0"/>
                <a:cs typeface="Times New Roman" pitchFamily="18" charset="0"/>
              </a:rPr>
              <a:t>" promotion at a price of </a:t>
            </a:r>
            <a:r>
              <a:rPr lang="en-US" sz="1600" b="1" dirty="0">
                <a:latin typeface="Times New Roman" pitchFamily="18" charset="0"/>
                <a:cs typeface="Times New Roman" pitchFamily="18" charset="0"/>
              </a:rPr>
              <a:t>₹31. </a:t>
            </a:r>
            <a:r>
              <a:rPr lang="en-US" sz="1600" dirty="0">
                <a:latin typeface="Times New Roman" pitchFamily="18" charset="0"/>
                <a:cs typeface="Times New Roman" pitchFamily="18" charset="0"/>
              </a:rPr>
              <a:t>The total revenue amounted to </a:t>
            </a:r>
            <a:r>
              <a:rPr lang="en-US" sz="1600" b="1" dirty="0">
                <a:latin typeface="Times New Roman" pitchFamily="18" charset="0"/>
                <a:cs typeface="Times New Roman" pitchFamily="18" charset="0"/>
              </a:rPr>
              <a:t>₹2,14,086 </a:t>
            </a:r>
            <a:r>
              <a:rPr lang="en-US" sz="1600" b="1" dirty="0" smtClean="0">
                <a:latin typeface="Times New Roman" pitchFamily="18" charset="0"/>
                <a:cs typeface="Times New Roman" pitchFamily="18" charset="0"/>
              </a:rPr>
              <a:t>lakhs</a:t>
            </a:r>
          </a:p>
          <a:p>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Doodh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Kesar</a:t>
            </a:r>
            <a:r>
              <a:rPr lang="en-US" sz="1600" b="1" dirty="0">
                <a:latin typeface="Times New Roman" pitchFamily="18" charset="0"/>
                <a:cs typeface="Times New Roman" pitchFamily="18" charset="0"/>
              </a:rPr>
              <a:t> Body Lotion (200ml</a:t>
            </a:r>
            <a:r>
              <a:rPr lang="en-US" sz="1600" dirty="0">
                <a:latin typeface="Times New Roman" pitchFamily="18" charset="0"/>
                <a:cs typeface="Times New Roman" pitchFamily="18" charset="0"/>
              </a:rPr>
              <a:t>), also under the </a:t>
            </a:r>
            <a:r>
              <a:rPr lang="en-US" sz="1600" b="1" dirty="0">
                <a:latin typeface="Times New Roman" pitchFamily="18" charset="0"/>
                <a:cs typeface="Times New Roman" pitchFamily="18" charset="0"/>
              </a:rPr>
              <a:t>Personal Care </a:t>
            </a:r>
            <a:r>
              <a:rPr lang="en-US" sz="1600" dirty="0">
                <a:latin typeface="Times New Roman" pitchFamily="18" charset="0"/>
                <a:cs typeface="Times New Roman" pitchFamily="18" charset="0"/>
              </a:rPr>
              <a:t>category, achieved a substantial reduction in incremental revenue by </a:t>
            </a:r>
            <a:r>
              <a:rPr lang="en-US" sz="1600" b="1" dirty="0">
                <a:latin typeface="Times New Roman" pitchFamily="18" charset="0"/>
                <a:cs typeface="Times New Roman" pitchFamily="18" charset="0"/>
              </a:rPr>
              <a:t>34.75%</a:t>
            </a:r>
            <a:r>
              <a:rPr lang="en-US" sz="1600" dirty="0">
                <a:latin typeface="Times New Roman" pitchFamily="18" charset="0"/>
                <a:cs typeface="Times New Roman" pitchFamily="18" charset="0"/>
              </a:rPr>
              <a:t>. However, there was a </a:t>
            </a:r>
            <a:r>
              <a:rPr lang="en-US" sz="1600" b="1" dirty="0">
                <a:latin typeface="Times New Roman" pitchFamily="18" charset="0"/>
                <a:cs typeface="Times New Roman" pitchFamily="18" charset="0"/>
              </a:rPr>
              <a:t>30.50%</a:t>
            </a:r>
            <a:r>
              <a:rPr lang="en-US" sz="1600" dirty="0">
                <a:latin typeface="Times New Roman" pitchFamily="18" charset="0"/>
                <a:cs typeface="Times New Roman" pitchFamily="18" charset="0"/>
              </a:rPr>
              <a:t> increase in incremental sold units with the "</a:t>
            </a:r>
            <a:r>
              <a:rPr lang="en-US" sz="1600" b="1" dirty="0">
                <a:latin typeface="Times New Roman" pitchFamily="18" charset="0"/>
                <a:cs typeface="Times New Roman" pitchFamily="18" charset="0"/>
              </a:rPr>
              <a:t>50% OFF</a:t>
            </a:r>
            <a:r>
              <a:rPr lang="en-US" sz="1600" dirty="0">
                <a:latin typeface="Times New Roman" pitchFamily="18" charset="0"/>
                <a:cs typeface="Times New Roman" pitchFamily="18" charset="0"/>
              </a:rPr>
              <a:t>" promotion strategy, priced at </a:t>
            </a:r>
            <a:r>
              <a:rPr lang="en-US" sz="1600" b="1" dirty="0">
                <a:latin typeface="Times New Roman" pitchFamily="18" charset="0"/>
                <a:cs typeface="Times New Roman" pitchFamily="18" charset="0"/>
              </a:rPr>
              <a:t>₹95</a:t>
            </a:r>
            <a:r>
              <a:rPr lang="en-US" sz="1600" dirty="0">
                <a:latin typeface="Times New Roman" pitchFamily="18" charset="0"/>
                <a:cs typeface="Times New Roman" pitchFamily="18" charset="0"/>
              </a:rPr>
              <a:t>, resulting in a total revenue of </a:t>
            </a:r>
            <a:r>
              <a:rPr lang="en-US" sz="1600" b="1" dirty="0">
                <a:latin typeface="Times New Roman" pitchFamily="18" charset="0"/>
                <a:cs typeface="Times New Roman" pitchFamily="18" charset="0"/>
              </a:rPr>
              <a:t>₹4,08,120 lakhs</a:t>
            </a:r>
            <a:r>
              <a:rPr lang="en-US" sz="1600" dirty="0">
                <a:latin typeface="Times New Roman" pitchFamily="18" charset="0"/>
                <a:cs typeface="Times New Roman" pitchFamily="18" charset="0"/>
              </a:rPr>
              <a:t>.</a:t>
            </a:r>
          </a:p>
          <a:p>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endParaRPr lang="en-US" sz="1600" b="1" dirty="0" smtClean="0">
              <a:latin typeface="Times New Roman" pitchFamily="18" charset="0"/>
              <a:cs typeface="Times New Roman" pitchFamily="18" charset="0"/>
            </a:endParaRPr>
          </a:p>
          <a:p>
            <a:pPr marL="285750" indent="-285750">
              <a:buFont typeface="Wingdings" pitchFamily="2" charset="2"/>
              <a:buChar char="Ø"/>
            </a:pPr>
            <a:endParaRPr lang="en-US" sz="1600" dirty="0" smtClean="0">
              <a:latin typeface="Times New Roman" pitchFamily="18" charset="0"/>
              <a:cs typeface="Times New Roman" pitchFamily="18" charset="0"/>
            </a:endParaRPr>
          </a:p>
          <a:p>
            <a:pPr marL="285750" indent="-285750">
              <a:buFont typeface="Wingdings" pitchFamily="2" charset="2"/>
              <a:buChar char="Ø"/>
            </a:pPr>
            <a:endParaRPr lang="en-US" sz="1600" b="1" dirty="0" smtClean="0">
              <a:latin typeface="Times New Roman" pitchFamily="18" charset="0"/>
              <a:cs typeface="Times New Roman" pitchFamily="18" charset="0"/>
            </a:endParaRPr>
          </a:p>
          <a:p>
            <a:pPr marL="285750" indent="-285750">
              <a:buFont typeface="Wingdings" pitchFamily="2" charset="2"/>
              <a:buChar char="Ø"/>
            </a:pP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8448952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473" y="116422"/>
            <a:ext cx="10889796" cy="488696"/>
          </a:xfrm>
        </p:spPr>
        <p:txBody>
          <a:bodyPr/>
          <a:lstStyle/>
          <a:p>
            <a:r>
              <a:rPr lang="en-US" sz="3600" dirty="0" smtClean="0">
                <a:solidFill>
                  <a:schemeClr val="accent2">
                    <a:lumMod val="60000"/>
                    <a:lumOff val="40000"/>
                  </a:schemeClr>
                </a:solidFill>
                <a:latin typeface="Times New Roman" pitchFamily="18" charset="0"/>
                <a:cs typeface="Times New Roman" pitchFamily="18" charset="0"/>
              </a:rPr>
              <a:t>Product Performance in </a:t>
            </a:r>
            <a:r>
              <a:rPr lang="en-US" sz="3600" dirty="0" err="1" smtClean="0">
                <a:solidFill>
                  <a:schemeClr val="accent2">
                    <a:lumMod val="60000"/>
                    <a:lumOff val="40000"/>
                  </a:schemeClr>
                </a:solidFill>
                <a:latin typeface="Times New Roman" pitchFamily="18" charset="0"/>
                <a:cs typeface="Times New Roman" pitchFamily="18" charset="0"/>
              </a:rPr>
              <a:t>Sankranti</a:t>
            </a:r>
            <a:endParaRPr lang="en-IN" sz="3600" dirty="0">
              <a:solidFill>
                <a:schemeClr val="accent2">
                  <a:lumMod val="60000"/>
                  <a:lumOff val="40000"/>
                </a:schemeClr>
              </a:solidFill>
              <a:latin typeface="Times New Roman" pitchFamily="18" charset="0"/>
              <a:cs typeface="Times New Roman" pitchFamily="18" charset="0"/>
            </a:endParaRPr>
          </a:p>
        </p:txBody>
      </p:sp>
      <p:graphicFrame>
        <p:nvGraphicFramePr>
          <p:cNvPr id="8" name="Table Placeholder 7"/>
          <p:cNvGraphicFramePr>
            <a:graphicFrameLocks noGrp="1"/>
          </p:cNvGraphicFramePr>
          <p:nvPr>
            <p:ph type="tbl" sz="quarter" idx="27"/>
            <p:extLst>
              <p:ext uri="{D42A27DB-BD31-4B8C-83A1-F6EECF244321}">
                <p14:modId xmlns:p14="http://schemas.microsoft.com/office/powerpoint/2010/main" val="2360373436"/>
              </p:ext>
            </p:extLst>
          </p:nvPr>
        </p:nvGraphicFramePr>
        <p:xfrm>
          <a:off x="860611" y="766482"/>
          <a:ext cx="6333564" cy="2468880"/>
        </p:xfrm>
        <a:graphic>
          <a:graphicData uri="http://schemas.openxmlformats.org/drawingml/2006/table">
            <a:tbl>
              <a:tblPr firstRow="1" bandRow="1">
                <a:tableStyleId>{5C22544A-7EE6-4342-B048-85BDC9FD1C3A}</a:tableStyleId>
              </a:tblPr>
              <a:tblGrid>
                <a:gridCol w="2111188"/>
                <a:gridCol w="2111188"/>
                <a:gridCol w="2111188"/>
              </a:tblGrid>
              <a:tr h="636024">
                <a:tc>
                  <a:txBody>
                    <a:bodyPr/>
                    <a:lstStyle/>
                    <a:p>
                      <a:pPr algn="ctr"/>
                      <a:r>
                        <a:rPr lang="en-US" dirty="0" smtClean="0">
                          <a:latin typeface="Times New Roman" pitchFamily="18" charset="0"/>
                          <a:cs typeface="Times New Roman" pitchFamily="18" charset="0"/>
                        </a:rPr>
                        <a:t>Category</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 sold units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a:t>
                      </a:r>
                      <a:r>
                        <a:rPr lang="en-US" baseline="0" dirty="0" smtClean="0">
                          <a:latin typeface="Times New Roman" pitchFamily="18" charset="0"/>
                          <a:cs typeface="Times New Roman" pitchFamily="18" charset="0"/>
                        </a:rPr>
                        <a:t> Revenue</a:t>
                      </a:r>
                      <a:endParaRPr lang="en-IN" dirty="0">
                        <a:latin typeface="Times New Roman" pitchFamily="18" charset="0"/>
                        <a:cs typeface="Times New Roman" pitchFamily="18" charset="0"/>
                      </a:endParaRPr>
                    </a:p>
                  </a:txBody>
                  <a:tcPr/>
                </a:tc>
              </a:tr>
              <a:tr h="363442">
                <a:tc>
                  <a:txBody>
                    <a:bodyPr/>
                    <a:lstStyle/>
                    <a:p>
                      <a:pPr algn="ctr"/>
                      <a:r>
                        <a:rPr lang="en-US" dirty="0" smtClean="0">
                          <a:latin typeface="Times New Roman" pitchFamily="18" charset="0"/>
                          <a:cs typeface="Times New Roman" pitchFamily="18" charset="0"/>
                        </a:rPr>
                        <a:t>Home Appliance</a:t>
                      </a:r>
                    </a:p>
                  </a:txBody>
                  <a:tcPr/>
                </a:tc>
                <a:tc>
                  <a:txBody>
                    <a:bodyPr/>
                    <a:lstStyle/>
                    <a:p>
                      <a:pPr algn="ctr"/>
                      <a:r>
                        <a:rPr lang="en-US" dirty="0" smtClean="0">
                          <a:latin typeface="Times New Roman" pitchFamily="18" charset="0"/>
                          <a:cs typeface="Times New Roman" pitchFamily="18" charset="0"/>
                        </a:rPr>
                        <a:t>651.03%</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275.66%</a:t>
                      </a:r>
                      <a:endParaRPr lang="en-IN" dirty="0">
                        <a:latin typeface="Times New Roman" pitchFamily="18" charset="0"/>
                        <a:cs typeface="Times New Roman" pitchFamily="18" charset="0"/>
                      </a:endParaRPr>
                    </a:p>
                  </a:txBody>
                  <a:tcPr/>
                </a:tc>
              </a:tr>
              <a:tr h="3634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Home Care</a:t>
                      </a:r>
                      <a:endParaRPr lang="en-IN" dirty="0" smtClean="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394.11%</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220.85%</a:t>
                      </a:r>
                      <a:endParaRPr lang="en-IN" dirty="0">
                        <a:latin typeface="Times New Roman" pitchFamily="18" charset="0"/>
                        <a:cs typeface="Times New Roman" pitchFamily="18" charset="0"/>
                      </a:endParaRPr>
                    </a:p>
                  </a:txBody>
                  <a:tcPr/>
                </a:tc>
              </a:tr>
              <a:tr h="363442">
                <a:tc>
                  <a:txBody>
                    <a:bodyPr/>
                    <a:lstStyle/>
                    <a:p>
                      <a:pPr algn="ctr"/>
                      <a:r>
                        <a:rPr lang="en-US" dirty="0" smtClean="0">
                          <a:latin typeface="Times New Roman" pitchFamily="18" charset="0"/>
                          <a:cs typeface="Times New Roman" pitchFamily="18" charset="0"/>
                        </a:rPr>
                        <a:t>Combo 1 </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347.39%</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87.77%</a:t>
                      </a:r>
                      <a:endParaRPr lang="en-IN" dirty="0">
                        <a:latin typeface="Times New Roman" pitchFamily="18" charset="0"/>
                        <a:cs typeface="Times New Roman" pitchFamily="18" charset="0"/>
                      </a:endParaRPr>
                    </a:p>
                  </a:txBody>
                  <a:tcPr/>
                </a:tc>
              </a:tr>
              <a:tr h="363442">
                <a:tc>
                  <a:txBody>
                    <a:bodyPr/>
                    <a:lstStyle/>
                    <a:p>
                      <a:pPr algn="ctr"/>
                      <a:r>
                        <a:rPr lang="en-US" dirty="0" smtClean="0">
                          <a:latin typeface="Times New Roman" pitchFamily="18" charset="0"/>
                          <a:cs typeface="Times New Roman" pitchFamily="18" charset="0"/>
                        </a:rPr>
                        <a:t>Grocery and Staples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125.33%</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85.37%</a:t>
                      </a:r>
                      <a:endParaRPr lang="en-IN" dirty="0">
                        <a:latin typeface="Times New Roman" pitchFamily="18" charset="0"/>
                        <a:cs typeface="Times New Roman" pitchFamily="18" charset="0"/>
                      </a:endParaRPr>
                    </a:p>
                  </a:txBody>
                  <a:tcPr/>
                </a:tc>
              </a:tr>
              <a:tr h="363442">
                <a:tc>
                  <a:txBody>
                    <a:bodyPr/>
                    <a:lstStyle/>
                    <a:p>
                      <a:pPr algn="ctr"/>
                      <a:r>
                        <a:rPr lang="en-US" dirty="0" smtClean="0">
                          <a:latin typeface="Times New Roman" pitchFamily="18" charset="0"/>
                          <a:cs typeface="Times New Roman" pitchFamily="18" charset="0"/>
                        </a:rPr>
                        <a:t>Personal Care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11.45%</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-33.34%</a:t>
                      </a:r>
                      <a:endParaRPr lang="en-IN" dirty="0">
                        <a:latin typeface="Times New Roman" pitchFamily="18" charset="0"/>
                        <a:cs typeface="Times New Roman" pitchFamily="18" charset="0"/>
                      </a:endParaRPr>
                    </a:p>
                  </a:txBody>
                  <a:tcPr/>
                </a:tc>
              </a:tr>
            </a:tbl>
          </a:graphicData>
        </a:graphic>
      </p:graphicFrame>
      <p:sp>
        <p:nvSpPr>
          <p:cNvPr id="4" name="Footer Placeholder 3"/>
          <p:cNvSpPr>
            <a:spLocks noGrp="1"/>
          </p:cNvSpPr>
          <p:nvPr>
            <p:ph type="ftr" sz="quarter" idx="28"/>
          </p:nvPr>
        </p:nvSpPr>
        <p:spPr>
          <a:xfrm>
            <a:off x="484631" y="3361766"/>
            <a:ext cx="11308439" cy="3373885"/>
          </a:xfrm>
          <a:ln w="12700">
            <a:solidFill>
              <a:srgbClr val="446992"/>
            </a:solidFill>
          </a:ln>
        </p:spPr>
        <p:txBody>
          <a:bodyPr/>
          <a:lstStyle/>
          <a:p>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Category Wise Top Products by Total Revenue After Promotions </a:t>
            </a:r>
          </a:p>
          <a:p>
            <a:endParaRPr lang="en-US" sz="1600" b="1" dirty="0" smtClean="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Fram</a:t>
            </a:r>
            <a:r>
              <a:rPr lang="en-US" sz="1600" b="1" dirty="0" smtClean="0">
                <a:latin typeface="Times New Roman" pitchFamily="18" charset="0"/>
                <a:cs typeface="Times New Roman" pitchFamily="18" charset="0"/>
              </a:rPr>
              <a:t> Fresh </a:t>
            </a:r>
            <a:r>
              <a:rPr lang="en-US" sz="1600" b="1" dirty="0" err="1" smtClean="0">
                <a:latin typeface="Times New Roman" pitchFamily="18" charset="0"/>
                <a:cs typeface="Times New Roman" pitchFamily="18" charset="0"/>
              </a:rPr>
              <a:t>Chakki</a:t>
            </a:r>
            <a:r>
              <a:rPr lang="en-US" sz="1600" b="1" dirty="0" smtClean="0">
                <a:latin typeface="Times New Roman" pitchFamily="18" charset="0"/>
                <a:cs typeface="Times New Roman" pitchFamily="18" charset="0"/>
              </a:rPr>
              <a:t> Atta(1kg)</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 part of the </a:t>
            </a:r>
            <a:r>
              <a:rPr lang="en-US" sz="1600" b="1" dirty="0" smtClean="0">
                <a:latin typeface="Times New Roman" pitchFamily="18" charset="0"/>
                <a:cs typeface="Times New Roman" pitchFamily="18" charset="0"/>
              </a:rPr>
              <a:t>Grocery and Staples  </a:t>
            </a:r>
            <a:r>
              <a:rPr lang="en-US" sz="1600" dirty="0">
                <a:latin typeface="Times New Roman" pitchFamily="18" charset="0"/>
                <a:cs typeface="Times New Roman" pitchFamily="18" charset="0"/>
              </a:rPr>
              <a:t>category, achieved substantial sales of </a:t>
            </a:r>
            <a:r>
              <a:rPr lang="en-US" sz="1600" b="1" dirty="0" smtClean="0">
                <a:latin typeface="Times New Roman" pitchFamily="18" charset="0"/>
                <a:cs typeface="Times New Roman" pitchFamily="18" charset="0"/>
              </a:rPr>
              <a:t>₹25.56 </a:t>
            </a:r>
            <a:r>
              <a:rPr lang="en-US" sz="1600" dirty="0">
                <a:latin typeface="Times New Roman" pitchFamily="18" charset="0"/>
                <a:cs typeface="Times New Roman" pitchFamily="18" charset="0"/>
              </a:rPr>
              <a:t>million with the promotion strategy of </a:t>
            </a:r>
            <a:r>
              <a:rPr lang="en-US" sz="1600" b="1" dirty="0" smtClean="0">
                <a:latin typeface="Times New Roman" pitchFamily="18" charset="0"/>
                <a:cs typeface="Times New Roman" pitchFamily="18" charset="0"/>
              </a:rPr>
              <a:t>By One Get One Free </a:t>
            </a:r>
            <a:r>
              <a:rPr lang="en-US" sz="1600" dirty="0">
                <a:latin typeface="Times New Roman" pitchFamily="18" charset="0"/>
                <a:cs typeface="Times New Roman" pitchFamily="18" charset="0"/>
              </a:rPr>
              <a:t>at a promotional price of </a:t>
            </a:r>
            <a:r>
              <a:rPr lang="en-US" sz="1600" b="1" dirty="0" smtClean="0">
                <a:latin typeface="Times New Roman" pitchFamily="18" charset="0"/>
                <a:cs typeface="Times New Roman" pitchFamily="18" charset="0"/>
              </a:rPr>
              <a:t>₹185</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Total quantity sold: </a:t>
            </a:r>
            <a:r>
              <a:rPr lang="en-US" sz="1600" b="1" dirty="0" smtClean="0">
                <a:latin typeface="Times New Roman" pitchFamily="18" charset="0"/>
                <a:cs typeface="Times New Roman" pitchFamily="18" charset="0"/>
              </a:rPr>
              <a:t>138160</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smtClean="0">
                <a:latin typeface="Times New Roman" pitchFamily="18" charset="0"/>
                <a:cs typeface="Times New Roman" pitchFamily="18" charset="0"/>
              </a:rPr>
              <a:t>Atliq</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Home Essential  8 product combo </a:t>
            </a:r>
            <a:r>
              <a:rPr lang="en-US" sz="1600" dirty="0" smtClean="0">
                <a:latin typeface="Times New Roman" pitchFamily="18" charset="0"/>
                <a:cs typeface="Times New Roman" pitchFamily="18" charset="0"/>
              </a:rPr>
              <a:t>, falling </a:t>
            </a:r>
            <a:r>
              <a:rPr lang="en-US" sz="1600" dirty="0">
                <a:latin typeface="Times New Roman" pitchFamily="18" charset="0"/>
                <a:cs typeface="Times New Roman" pitchFamily="18" charset="0"/>
              </a:rPr>
              <a:t>under </a:t>
            </a:r>
            <a:r>
              <a:rPr lang="en-US" sz="1600" b="1" dirty="0" smtClean="0">
                <a:latin typeface="Times New Roman" pitchFamily="18" charset="0"/>
                <a:cs typeface="Times New Roman" pitchFamily="18" charset="0"/>
              </a:rPr>
              <a:t>Combo 1</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generated significant revenue of </a:t>
            </a:r>
            <a:r>
              <a:rPr lang="en-US" sz="1600" b="1" dirty="0" smtClean="0">
                <a:latin typeface="Times New Roman" pitchFamily="18" charset="0"/>
                <a:cs typeface="Times New Roman" pitchFamily="18" charset="0"/>
              </a:rPr>
              <a:t>₹31.03</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million with a promotion strategy of </a:t>
            </a:r>
            <a:r>
              <a:rPr lang="en-US" sz="1600" b="1" dirty="0" smtClean="0">
                <a:latin typeface="Times New Roman" pitchFamily="18" charset="0"/>
                <a:cs typeface="Times New Roman" pitchFamily="18" charset="0"/>
              </a:rPr>
              <a:t>500 cash back off </a:t>
            </a:r>
            <a:r>
              <a:rPr lang="en-US" sz="1600" dirty="0">
                <a:latin typeface="Times New Roman" pitchFamily="18" charset="0"/>
                <a:cs typeface="Times New Roman" pitchFamily="18" charset="0"/>
              </a:rPr>
              <a:t>at a promotional price of </a:t>
            </a:r>
            <a:r>
              <a:rPr lang="en-US" sz="1600" b="1" dirty="0" smtClean="0">
                <a:latin typeface="Times New Roman" pitchFamily="18" charset="0"/>
                <a:cs typeface="Times New Roman" pitchFamily="18" charset="0"/>
              </a:rPr>
              <a:t>₹2500</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Total quantity sold: </a:t>
            </a:r>
            <a:r>
              <a:rPr lang="en-US" sz="1600" b="1" dirty="0" smtClean="0">
                <a:latin typeface="Times New Roman" pitchFamily="18" charset="0"/>
                <a:cs typeface="Times New Roman" pitchFamily="18" charset="0"/>
              </a:rPr>
              <a:t>12411</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Double Bed sheet set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categorized under </a:t>
            </a:r>
            <a:r>
              <a:rPr lang="en-US" sz="1600" b="1" dirty="0">
                <a:latin typeface="Times New Roman" pitchFamily="18" charset="0"/>
                <a:cs typeface="Times New Roman" pitchFamily="18" charset="0"/>
              </a:rPr>
              <a:t>Home Care</a:t>
            </a:r>
            <a:r>
              <a:rPr lang="en-US" sz="1600" dirty="0">
                <a:latin typeface="Times New Roman" pitchFamily="18" charset="0"/>
                <a:cs typeface="Times New Roman" pitchFamily="18" charset="0"/>
              </a:rPr>
              <a:t>, attained notable sales of </a:t>
            </a:r>
            <a:r>
              <a:rPr lang="en-US" sz="1600" b="1" dirty="0" smtClean="0">
                <a:latin typeface="Times New Roman" pitchFamily="18" charset="0"/>
                <a:cs typeface="Times New Roman" pitchFamily="18" charset="0"/>
              </a:rPr>
              <a:t>₹9.30</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million with the promotion strategy of </a:t>
            </a:r>
            <a:r>
              <a:rPr lang="en-US" sz="1600"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buy one, get one free</a:t>
            </a:r>
            <a:r>
              <a:rPr lang="en-US" sz="1600" dirty="0">
                <a:latin typeface="Times New Roman" pitchFamily="18" charset="0"/>
                <a:cs typeface="Times New Roman" pitchFamily="18" charset="0"/>
              </a:rPr>
              <a:t>" at a promotional price of </a:t>
            </a:r>
            <a:r>
              <a:rPr lang="en-US" sz="1600" b="1" dirty="0" smtClean="0">
                <a:latin typeface="Times New Roman" pitchFamily="18" charset="0"/>
                <a:cs typeface="Times New Roman" pitchFamily="18" charset="0"/>
              </a:rPr>
              <a:t>₹595</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Total quantity sold: </a:t>
            </a:r>
            <a:r>
              <a:rPr lang="en-US" sz="1600" b="1" dirty="0" smtClean="0">
                <a:latin typeface="Times New Roman" pitchFamily="18" charset="0"/>
                <a:cs typeface="Times New Roman" pitchFamily="18" charset="0"/>
              </a:rPr>
              <a:t>15628</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smtClean="0">
                <a:latin typeface="Times New Roman" pitchFamily="18" charset="0"/>
                <a:cs typeface="Times New Roman" pitchFamily="18" charset="0"/>
              </a:rPr>
              <a:t>AtliqWater</a:t>
            </a:r>
            <a:r>
              <a:rPr lang="en-US" sz="1600" b="1" dirty="0" smtClean="0">
                <a:latin typeface="Times New Roman" pitchFamily="18" charset="0"/>
                <a:cs typeface="Times New Roman" pitchFamily="18" charset="0"/>
              </a:rPr>
              <a:t> Proof Immersion Rod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also under the </a:t>
            </a:r>
            <a:r>
              <a:rPr lang="en-US" sz="1600" b="1" dirty="0">
                <a:latin typeface="Times New Roman" pitchFamily="18" charset="0"/>
                <a:cs typeface="Times New Roman" pitchFamily="18" charset="0"/>
              </a:rPr>
              <a:t>Home </a:t>
            </a:r>
            <a:r>
              <a:rPr lang="en-US" sz="1600" b="1" dirty="0" smtClean="0">
                <a:latin typeface="Times New Roman" pitchFamily="18" charset="0"/>
                <a:cs typeface="Times New Roman" pitchFamily="18" charset="0"/>
              </a:rPr>
              <a:t>Appliances</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achieved substantial revenue of </a:t>
            </a:r>
            <a:r>
              <a:rPr lang="en-US" sz="1600" b="1" dirty="0" smtClean="0">
                <a:latin typeface="Times New Roman" pitchFamily="18" charset="0"/>
                <a:cs typeface="Times New Roman" pitchFamily="18" charset="0"/>
              </a:rPr>
              <a:t>₹17.07 </a:t>
            </a:r>
            <a:r>
              <a:rPr lang="en-US" sz="1600" dirty="0">
                <a:latin typeface="Times New Roman" pitchFamily="18" charset="0"/>
                <a:cs typeface="Times New Roman" pitchFamily="18" charset="0"/>
              </a:rPr>
              <a:t>million with the promotion strategy of </a:t>
            </a:r>
            <a:r>
              <a:rPr lang="en-US" sz="1600" b="1" dirty="0">
                <a:latin typeface="Times New Roman" pitchFamily="18" charset="0"/>
                <a:cs typeface="Times New Roman" pitchFamily="18" charset="0"/>
              </a:rPr>
              <a:t>Buy One, Get One Free</a:t>
            </a:r>
            <a:r>
              <a:rPr lang="en-US" sz="1600" dirty="0">
                <a:latin typeface="Times New Roman" pitchFamily="18" charset="0"/>
                <a:cs typeface="Times New Roman" pitchFamily="18" charset="0"/>
              </a:rPr>
              <a:t> at a promotional price of </a:t>
            </a:r>
            <a:r>
              <a:rPr lang="en-US" sz="1600" b="1" dirty="0" smtClean="0">
                <a:latin typeface="Times New Roman" pitchFamily="18" charset="0"/>
                <a:cs typeface="Times New Roman" pitchFamily="18" charset="0"/>
              </a:rPr>
              <a:t>₹510</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Total quantity sold: </a:t>
            </a:r>
            <a:r>
              <a:rPr lang="en-US" sz="1600" b="1" dirty="0" smtClean="0">
                <a:latin typeface="Times New Roman" pitchFamily="18" charset="0"/>
                <a:cs typeface="Times New Roman" pitchFamily="18" charset="0"/>
              </a:rPr>
              <a:t>33470</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Doodh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Kesar</a:t>
            </a:r>
            <a:r>
              <a:rPr lang="en-US" sz="1600" b="1" dirty="0" smtClean="0">
                <a:latin typeface="Times New Roman" pitchFamily="18" charset="0"/>
                <a:cs typeface="Times New Roman" pitchFamily="18" charset="0"/>
              </a:rPr>
              <a:t> Body Lotion (200ml)</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within </a:t>
            </a:r>
            <a:r>
              <a:rPr lang="en-US" sz="1600" b="1" dirty="0">
                <a:latin typeface="Times New Roman" pitchFamily="18" charset="0"/>
                <a:cs typeface="Times New Roman" pitchFamily="18" charset="0"/>
              </a:rPr>
              <a:t>the Personal Care </a:t>
            </a:r>
            <a:r>
              <a:rPr lang="en-US" sz="1600" dirty="0">
                <a:latin typeface="Times New Roman" pitchFamily="18" charset="0"/>
                <a:cs typeface="Times New Roman" pitchFamily="18" charset="0"/>
              </a:rPr>
              <a:t>category, garnered sales of </a:t>
            </a:r>
            <a:r>
              <a:rPr lang="en-US" sz="1600" b="1" dirty="0">
                <a:latin typeface="Times New Roman" pitchFamily="18" charset="0"/>
                <a:cs typeface="Times New Roman" pitchFamily="18" charset="0"/>
              </a:rPr>
              <a:t>₹</a:t>
            </a:r>
            <a:r>
              <a:rPr lang="en-US" sz="1600" b="1" dirty="0" smtClean="0">
                <a:latin typeface="Times New Roman" pitchFamily="18" charset="0"/>
                <a:cs typeface="Times New Roman" pitchFamily="18" charset="0"/>
              </a:rPr>
              <a:t>2,58,970 </a:t>
            </a:r>
            <a:r>
              <a:rPr lang="en-US" sz="1600" dirty="0">
                <a:latin typeface="Times New Roman" pitchFamily="18" charset="0"/>
                <a:cs typeface="Times New Roman" pitchFamily="18" charset="0"/>
              </a:rPr>
              <a:t>lakhs. The promotion strategy employed was </a:t>
            </a:r>
            <a:r>
              <a:rPr lang="en-US" sz="1600" b="1" dirty="0" smtClean="0">
                <a:latin typeface="Times New Roman" pitchFamily="18" charset="0"/>
                <a:cs typeface="Times New Roman" pitchFamily="18" charset="0"/>
              </a:rPr>
              <a:t>50% Off</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with a promotional price of </a:t>
            </a:r>
            <a:r>
              <a:rPr lang="en-US" sz="1600" b="1" dirty="0" smtClean="0">
                <a:latin typeface="Times New Roman" pitchFamily="18" charset="0"/>
                <a:cs typeface="Times New Roman" pitchFamily="18" charset="0"/>
              </a:rPr>
              <a:t>₹95</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Total quantity sold: </a:t>
            </a:r>
            <a:r>
              <a:rPr lang="en-US" sz="1600" b="1" dirty="0" smtClean="0">
                <a:latin typeface="Times New Roman" pitchFamily="18" charset="0"/>
                <a:cs typeface="Times New Roman" pitchFamily="18" charset="0"/>
              </a:rPr>
              <a:t>2726.</a:t>
            </a:r>
            <a:endParaRPr lang="en-US" sz="1600" b="1" dirty="0">
              <a:latin typeface="Times New Roman" pitchFamily="18" charset="0"/>
              <a:cs typeface="Times New Roman" pitchFamily="18" charset="0"/>
            </a:endParaRPr>
          </a:p>
          <a:p>
            <a:pPr marL="285750" indent="-285750">
              <a:buFont typeface="Wingdings" pitchFamily="2" charset="2"/>
              <a:buChar char="v"/>
            </a:pPr>
            <a:endParaRPr lang="en-IN" sz="1600" b="1"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endParaRPr lang="en-US" sz="1600" b="1" dirty="0">
              <a:latin typeface="Times New Roman" pitchFamily="18" charset="0"/>
              <a:cs typeface="Times New Roman" pitchFamily="18" charset="0"/>
            </a:endParaRPr>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21</a:t>
            </a:fld>
            <a:endParaRPr lang="en-US" altLang="zh-CN" dirty="0"/>
          </a:p>
        </p:txBody>
      </p:sp>
      <p:graphicFrame>
        <p:nvGraphicFramePr>
          <p:cNvPr id="10" name="Table 9"/>
          <p:cNvGraphicFramePr>
            <a:graphicFrameLocks noGrp="1"/>
          </p:cNvGraphicFramePr>
          <p:nvPr>
            <p:extLst>
              <p:ext uri="{D42A27DB-BD31-4B8C-83A1-F6EECF244321}">
                <p14:modId xmlns:p14="http://schemas.microsoft.com/office/powerpoint/2010/main" val="3556605325"/>
              </p:ext>
            </p:extLst>
          </p:nvPr>
        </p:nvGraphicFramePr>
        <p:xfrm>
          <a:off x="7557247" y="685797"/>
          <a:ext cx="4338918" cy="2533920"/>
        </p:xfrm>
        <a:graphic>
          <a:graphicData uri="http://schemas.openxmlformats.org/drawingml/2006/table">
            <a:tbl>
              <a:tblPr firstRow="1" bandRow="1">
                <a:tableStyleId>{21E4AEA4-8DFA-4A89-87EB-49C32662AFE0}</a:tableStyleId>
              </a:tblPr>
              <a:tblGrid>
                <a:gridCol w="2169459"/>
                <a:gridCol w="2169459"/>
              </a:tblGrid>
              <a:tr h="422320">
                <a:tc>
                  <a:txBody>
                    <a:bodyPr/>
                    <a:lstStyle/>
                    <a:p>
                      <a:pPr algn="ctr"/>
                      <a:r>
                        <a:rPr lang="en-US" dirty="0" smtClean="0">
                          <a:latin typeface="Times New Roman" pitchFamily="18" charset="0"/>
                          <a:cs typeface="Times New Roman" pitchFamily="18" charset="0"/>
                        </a:rPr>
                        <a:t>Category</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Total Revenue</a:t>
                      </a:r>
                      <a:endParaRPr lang="en-IN" dirty="0">
                        <a:latin typeface="Times New Roman" pitchFamily="18" charset="0"/>
                        <a:cs typeface="Times New Roman" pitchFamily="18" charset="0"/>
                      </a:endParaRPr>
                    </a:p>
                  </a:txBody>
                  <a:tcPr/>
                </a:tc>
              </a:tr>
              <a:tr h="422320">
                <a:tc>
                  <a:txBody>
                    <a:bodyPr/>
                    <a:lstStyle/>
                    <a:p>
                      <a:pPr algn="ctr"/>
                      <a:r>
                        <a:rPr lang="en-US" dirty="0" smtClean="0">
                          <a:latin typeface="Times New Roman" pitchFamily="18" charset="0"/>
                          <a:cs typeface="Times New Roman" pitchFamily="18" charset="0"/>
                        </a:rPr>
                        <a:t>Grocery</a:t>
                      </a:r>
                      <a:r>
                        <a:rPr lang="en-US" baseline="0" dirty="0" smtClean="0">
                          <a:latin typeface="Times New Roman" pitchFamily="18" charset="0"/>
                          <a:cs typeface="Times New Roman" pitchFamily="18" charset="0"/>
                        </a:rPr>
                        <a:t> &amp; Staples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₹57.07 Millions</a:t>
                      </a:r>
                      <a:endParaRPr lang="en-IN" dirty="0">
                        <a:latin typeface="Times New Roman" pitchFamily="18" charset="0"/>
                        <a:cs typeface="Times New Roman" pitchFamily="18" charset="0"/>
                      </a:endParaRPr>
                    </a:p>
                  </a:txBody>
                  <a:tcPr/>
                </a:tc>
              </a:tr>
              <a:tr h="422320">
                <a:tc>
                  <a:txBody>
                    <a:bodyPr/>
                    <a:lstStyle/>
                    <a:p>
                      <a:pPr algn="ctr"/>
                      <a:r>
                        <a:rPr lang="en-US" dirty="0" smtClean="0">
                          <a:latin typeface="Times New Roman" pitchFamily="18" charset="0"/>
                          <a:cs typeface="Times New Roman" pitchFamily="18" charset="0"/>
                        </a:rPr>
                        <a:t>Combo 1</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₹31.03 Millions</a:t>
                      </a:r>
                      <a:endParaRPr lang="en-IN" dirty="0">
                        <a:latin typeface="Times New Roman" pitchFamily="18" charset="0"/>
                        <a:cs typeface="Times New Roman" pitchFamily="18" charset="0"/>
                      </a:endParaRPr>
                    </a:p>
                  </a:txBody>
                  <a:tcPr/>
                </a:tc>
              </a:tr>
              <a:tr h="422320">
                <a:tc>
                  <a:txBody>
                    <a:bodyPr/>
                    <a:lstStyle/>
                    <a:p>
                      <a:pPr algn="ctr"/>
                      <a:r>
                        <a:rPr lang="en-US" dirty="0" smtClean="0">
                          <a:latin typeface="Times New Roman" pitchFamily="18" charset="0"/>
                          <a:cs typeface="Times New Roman" pitchFamily="18" charset="0"/>
                        </a:rPr>
                        <a:t>Home Care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₹23.67 Millions</a:t>
                      </a:r>
                      <a:endParaRPr lang="en-IN" dirty="0">
                        <a:latin typeface="Times New Roman" pitchFamily="18" charset="0"/>
                        <a:cs typeface="Times New Roman" pitchFamily="18" charset="0"/>
                      </a:endParaRPr>
                    </a:p>
                  </a:txBody>
                  <a:tcPr/>
                </a:tc>
              </a:tr>
              <a:tr h="422320">
                <a:tc>
                  <a:txBody>
                    <a:bodyPr/>
                    <a:lstStyle/>
                    <a:p>
                      <a:pPr algn="ctr"/>
                      <a:r>
                        <a:rPr lang="en-US" dirty="0" smtClean="0">
                          <a:latin typeface="Times New Roman" pitchFamily="18" charset="0"/>
                          <a:cs typeface="Times New Roman" pitchFamily="18" charset="0"/>
                        </a:rPr>
                        <a:t>Home Appliances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₹11.80 Millions </a:t>
                      </a:r>
                      <a:endParaRPr lang="en-IN" dirty="0">
                        <a:latin typeface="Times New Roman" pitchFamily="18" charset="0"/>
                        <a:cs typeface="Times New Roman" pitchFamily="18" charset="0"/>
                      </a:endParaRPr>
                    </a:p>
                  </a:txBody>
                  <a:tcPr/>
                </a:tc>
              </a:tr>
              <a:tr h="422320">
                <a:tc>
                  <a:txBody>
                    <a:bodyPr/>
                    <a:lstStyle/>
                    <a:p>
                      <a:pPr algn="ctr"/>
                      <a:r>
                        <a:rPr lang="en-US" dirty="0" smtClean="0">
                          <a:latin typeface="Times New Roman" pitchFamily="18" charset="0"/>
                          <a:cs typeface="Times New Roman" pitchFamily="18" charset="0"/>
                        </a:rPr>
                        <a:t>Personal Care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₹5.5</a:t>
                      </a:r>
                      <a:r>
                        <a:rPr lang="en-US" baseline="0" dirty="0" smtClean="0">
                          <a:latin typeface="Times New Roman" pitchFamily="18" charset="0"/>
                          <a:cs typeface="Times New Roman" pitchFamily="18" charset="0"/>
                        </a:rPr>
                        <a:t> Lakhs</a:t>
                      </a: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1166231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709" y="115910"/>
            <a:ext cx="10889796" cy="631065"/>
          </a:xfrm>
        </p:spPr>
        <p:txBody>
          <a:bodyPr/>
          <a:lstStyle/>
          <a:p>
            <a:r>
              <a:rPr lang="en-US" sz="3600" dirty="0" smtClean="0">
                <a:solidFill>
                  <a:schemeClr val="accent2">
                    <a:lumMod val="60000"/>
                    <a:lumOff val="40000"/>
                  </a:schemeClr>
                </a:solidFill>
                <a:latin typeface="Times New Roman" pitchFamily="18" charset="0"/>
                <a:cs typeface="Times New Roman" pitchFamily="18" charset="0"/>
              </a:rPr>
              <a:t>Product Performance in </a:t>
            </a:r>
            <a:r>
              <a:rPr lang="en-US" sz="3600" dirty="0" err="1" smtClean="0">
                <a:solidFill>
                  <a:schemeClr val="accent2">
                    <a:lumMod val="60000"/>
                    <a:lumOff val="40000"/>
                  </a:schemeClr>
                </a:solidFill>
                <a:latin typeface="Times New Roman" pitchFamily="18" charset="0"/>
                <a:cs typeface="Times New Roman" pitchFamily="18" charset="0"/>
              </a:rPr>
              <a:t>Sankranti</a:t>
            </a:r>
            <a:r>
              <a:rPr lang="en-US" sz="3600" dirty="0" smtClean="0">
                <a:solidFill>
                  <a:schemeClr val="accent2">
                    <a:lumMod val="60000"/>
                    <a:lumOff val="40000"/>
                  </a:schemeClr>
                </a:solidFill>
                <a:latin typeface="Times New Roman" pitchFamily="18" charset="0"/>
                <a:cs typeface="Times New Roman" pitchFamily="18" charset="0"/>
              </a:rPr>
              <a:t> </a:t>
            </a:r>
            <a:endParaRPr lang="en-IN" sz="3600" dirty="0">
              <a:solidFill>
                <a:schemeClr val="accent2">
                  <a:lumMod val="60000"/>
                  <a:lumOff val="40000"/>
                </a:schemeClr>
              </a:solidFill>
              <a:latin typeface="Times New Roman" pitchFamily="18" charset="0"/>
              <a:cs typeface="Times New Roman" pitchFamily="18" charset="0"/>
            </a:endParaRPr>
          </a:p>
        </p:txBody>
      </p:sp>
      <p:sp>
        <p:nvSpPr>
          <p:cNvPr id="4" name="Footer Placeholder 3"/>
          <p:cNvSpPr>
            <a:spLocks noGrp="1"/>
          </p:cNvSpPr>
          <p:nvPr>
            <p:ph type="ftr" sz="quarter" idx="28"/>
          </p:nvPr>
        </p:nvSpPr>
        <p:spPr>
          <a:xfrm>
            <a:off x="484632" y="811370"/>
            <a:ext cx="5066162" cy="5771676"/>
          </a:xfrm>
          <a:noFill/>
          <a:ln w="12700">
            <a:solidFill>
              <a:srgbClr val="446992"/>
            </a:solidFill>
          </a:ln>
        </p:spPr>
        <p:txBody>
          <a:bodyPr/>
          <a:lstStyle/>
          <a:p>
            <a:r>
              <a:rPr lang="en-US" sz="1600" b="1" dirty="0">
                <a:solidFill>
                  <a:schemeClr val="accent2">
                    <a:lumMod val="60000"/>
                    <a:lumOff val="40000"/>
                  </a:schemeClr>
                </a:solidFill>
                <a:latin typeface="Times New Roman" pitchFamily="18" charset="0"/>
                <a:cs typeface="Times New Roman" pitchFamily="18" charset="0"/>
              </a:rPr>
              <a:t>Top 3 products Incremental Revenue </a:t>
            </a:r>
            <a:endParaRPr lang="en-US" sz="1600" b="1" dirty="0" smtClean="0">
              <a:solidFill>
                <a:schemeClr val="accent2">
                  <a:lumMod val="60000"/>
                  <a:lumOff val="40000"/>
                </a:schemeClr>
              </a:solidFill>
              <a:latin typeface="Times New Roman" pitchFamily="18" charset="0"/>
              <a:cs typeface="Times New Roman" pitchFamily="18" charset="0"/>
            </a:endParaRPr>
          </a:p>
          <a:p>
            <a:pPr marL="285750" indent="-285750">
              <a:buFont typeface="Wingdings" pitchFamily="2" charset="2"/>
              <a:buChar char="Ø"/>
            </a:pPr>
            <a:r>
              <a:rPr lang="en-US" sz="1600" b="1" dirty="0" err="1" smtClean="0">
                <a:solidFill>
                  <a:schemeClr val="tx1"/>
                </a:solidFill>
                <a:latin typeface="Times New Roman" pitchFamily="18" charset="0"/>
                <a:cs typeface="Times New Roman" pitchFamily="18" charset="0"/>
              </a:rPr>
              <a:t>Atliq</a:t>
            </a:r>
            <a:r>
              <a:rPr lang="en-US" sz="1600" b="1" dirty="0" smtClean="0">
                <a:solidFill>
                  <a:schemeClr val="tx1"/>
                </a:solidFill>
                <a:latin typeface="Times New Roman" pitchFamily="18" charset="0"/>
                <a:cs typeface="Times New Roman" pitchFamily="18" charset="0"/>
              </a:rPr>
              <a:t> Sunflower oil (1L)  </a:t>
            </a:r>
            <a:r>
              <a:rPr lang="en-US" sz="1600" dirty="0" smtClean="0">
                <a:solidFill>
                  <a:schemeClr val="tx1"/>
                </a:solidFill>
                <a:latin typeface="Times New Roman" pitchFamily="18" charset="0"/>
                <a:cs typeface="Times New Roman" pitchFamily="18" charset="0"/>
              </a:rPr>
              <a:t>a part of Grocery and staples saw a substantial increase in incremental Revenue of </a:t>
            </a:r>
            <a:r>
              <a:rPr lang="en-US" sz="1600" b="1" dirty="0" smtClean="0">
                <a:solidFill>
                  <a:schemeClr val="tx1"/>
                </a:solidFill>
                <a:latin typeface="Times New Roman" pitchFamily="18" charset="0"/>
                <a:cs typeface="Times New Roman" pitchFamily="18" charset="0"/>
              </a:rPr>
              <a:t>276.36% </a:t>
            </a:r>
            <a:r>
              <a:rPr lang="en-US" sz="1600" dirty="0" smtClean="0">
                <a:solidFill>
                  <a:schemeClr val="tx1"/>
                </a:solidFill>
                <a:latin typeface="Times New Roman" pitchFamily="18" charset="0"/>
                <a:cs typeface="Times New Roman" pitchFamily="18" charset="0"/>
              </a:rPr>
              <a:t>and Incremental sold Units of </a:t>
            </a:r>
            <a:r>
              <a:rPr lang="en-US" sz="1600" b="1" dirty="0" smtClean="0">
                <a:solidFill>
                  <a:schemeClr val="tx1"/>
                </a:solidFill>
                <a:latin typeface="Times New Roman" pitchFamily="18" charset="0"/>
                <a:cs typeface="Times New Roman" pitchFamily="18" charset="0"/>
              </a:rPr>
              <a:t>652.72% </a:t>
            </a:r>
            <a:r>
              <a:rPr lang="en-US" sz="1600" dirty="0" smtClean="0">
                <a:solidFill>
                  <a:schemeClr val="tx1"/>
                </a:solidFill>
                <a:latin typeface="Times New Roman" pitchFamily="18" charset="0"/>
                <a:cs typeface="Times New Roman" pitchFamily="18" charset="0"/>
              </a:rPr>
              <a:t>with “</a:t>
            </a:r>
            <a:r>
              <a:rPr lang="en-US" sz="1600" b="1" dirty="0" smtClean="0">
                <a:solidFill>
                  <a:schemeClr val="tx1"/>
                </a:solidFill>
                <a:latin typeface="Times New Roman" pitchFamily="18" charset="0"/>
                <a:cs typeface="Times New Roman" pitchFamily="18" charset="0"/>
              </a:rPr>
              <a:t>Buy one get One Free” </a:t>
            </a:r>
            <a:r>
              <a:rPr lang="en-US" sz="1600" dirty="0" smtClean="0">
                <a:solidFill>
                  <a:schemeClr val="tx1"/>
                </a:solidFill>
                <a:latin typeface="Times New Roman" pitchFamily="18" charset="0"/>
                <a:cs typeface="Times New Roman" pitchFamily="18" charset="0"/>
              </a:rPr>
              <a:t>Promotion strategies The Promotion Price was </a:t>
            </a:r>
            <a:r>
              <a:rPr lang="en-US" sz="1600" b="1" dirty="0" smtClean="0">
                <a:solidFill>
                  <a:schemeClr val="tx1"/>
                </a:solidFill>
                <a:latin typeface="Times New Roman" pitchFamily="18" charset="0"/>
                <a:cs typeface="Times New Roman" pitchFamily="18" charset="0"/>
              </a:rPr>
              <a:t>₹100 </a:t>
            </a:r>
            <a:r>
              <a:rPr lang="en-US" sz="1600" dirty="0" smtClean="0">
                <a:solidFill>
                  <a:schemeClr val="tx1"/>
                </a:solidFill>
                <a:latin typeface="Times New Roman" pitchFamily="18" charset="0"/>
                <a:cs typeface="Times New Roman" pitchFamily="18" charset="0"/>
              </a:rPr>
              <a:t> resulting in the total revenue Generated </a:t>
            </a:r>
            <a:r>
              <a:rPr lang="en-US" sz="1600" b="1" dirty="0" smtClean="0">
                <a:solidFill>
                  <a:schemeClr val="tx1"/>
                </a:solidFill>
                <a:latin typeface="Times New Roman" pitchFamily="18" charset="0"/>
                <a:cs typeface="Times New Roman" pitchFamily="18" charset="0"/>
              </a:rPr>
              <a:t>12.24 Millions</a:t>
            </a:r>
          </a:p>
          <a:p>
            <a:pPr marL="285750" indent="-285750">
              <a:buFont typeface="Wingdings" pitchFamily="2" charset="2"/>
              <a:buChar char="Ø"/>
            </a:pPr>
            <a:endParaRPr lang="en-US" sz="1600" b="1" dirty="0">
              <a:solidFill>
                <a:schemeClr val="tx1"/>
              </a:solidFill>
              <a:latin typeface="Times New Roman" pitchFamily="18" charset="0"/>
              <a:cs typeface="Times New Roman" pitchFamily="18" charset="0"/>
            </a:endParaRPr>
          </a:p>
          <a:p>
            <a:pPr marL="285750" indent="-285750">
              <a:buFont typeface="Wingdings" pitchFamily="2" charset="2"/>
              <a:buChar char="Ø"/>
            </a:pPr>
            <a:r>
              <a:rPr lang="en-US" sz="1600" b="1" dirty="0" err="1" smtClean="0">
                <a:solidFill>
                  <a:schemeClr val="tx1"/>
                </a:solidFill>
                <a:latin typeface="Times New Roman" pitchFamily="18" charset="0"/>
                <a:cs typeface="Times New Roman" pitchFamily="18" charset="0"/>
              </a:rPr>
              <a:t>Atliq</a:t>
            </a:r>
            <a:r>
              <a:rPr lang="en-US" sz="1600" b="1" dirty="0" smtClean="0">
                <a:solidFill>
                  <a:schemeClr val="tx1"/>
                </a:solidFill>
                <a:latin typeface="Times New Roman" pitchFamily="18" charset="0"/>
                <a:cs typeface="Times New Roman" pitchFamily="18" charset="0"/>
              </a:rPr>
              <a:t> Water Proof Immersion rod  </a:t>
            </a:r>
            <a:r>
              <a:rPr lang="en-US" sz="1600" dirty="0" smtClean="0">
                <a:solidFill>
                  <a:schemeClr val="tx1"/>
                </a:solidFill>
                <a:latin typeface="Times New Roman" pitchFamily="18" charset="0"/>
                <a:cs typeface="Times New Roman" pitchFamily="18" charset="0"/>
              </a:rPr>
              <a:t>Under the Category of Home Appliance Experienced a increase in Incremental Revenue </a:t>
            </a:r>
            <a:r>
              <a:rPr lang="en-US" sz="1600" b="1" dirty="0" smtClean="0">
                <a:solidFill>
                  <a:schemeClr val="tx1"/>
                </a:solidFill>
                <a:latin typeface="Times New Roman" pitchFamily="18" charset="0"/>
                <a:cs typeface="Times New Roman" pitchFamily="18" charset="0"/>
              </a:rPr>
              <a:t>275.81%  </a:t>
            </a:r>
            <a:r>
              <a:rPr lang="en-US" sz="1600" dirty="0" smtClean="0">
                <a:solidFill>
                  <a:schemeClr val="tx1"/>
                </a:solidFill>
                <a:latin typeface="Times New Roman" pitchFamily="18" charset="0"/>
                <a:cs typeface="Times New Roman" pitchFamily="18" charset="0"/>
              </a:rPr>
              <a:t>and Incremental Sold Units of </a:t>
            </a:r>
            <a:r>
              <a:rPr lang="en-US" sz="1600" b="1" dirty="0" smtClean="0">
                <a:solidFill>
                  <a:schemeClr val="tx1"/>
                </a:solidFill>
                <a:latin typeface="Times New Roman" pitchFamily="18" charset="0"/>
                <a:cs typeface="Times New Roman" pitchFamily="18" charset="0"/>
              </a:rPr>
              <a:t>651.53% </a:t>
            </a:r>
            <a:r>
              <a:rPr lang="en-US" sz="1600" dirty="0" smtClean="0">
                <a:solidFill>
                  <a:schemeClr val="tx1"/>
                </a:solidFill>
                <a:latin typeface="Times New Roman" pitchFamily="18" charset="0"/>
                <a:cs typeface="Times New Roman" pitchFamily="18" charset="0"/>
              </a:rPr>
              <a:t>with </a:t>
            </a:r>
            <a:r>
              <a:rPr lang="en-US" sz="1600" b="1" dirty="0" smtClean="0">
                <a:solidFill>
                  <a:schemeClr val="tx1"/>
                </a:solidFill>
                <a:latin typeface="Times New Roman" pitchFamily="18" charset="0"/>
                <a:cs typeface="Times New Roman" pitchFamily="18" charset="0"/>
              </a:rPr>
              <a:t>Buy one get One Free </a:t>
            </a:r>
            <a:r>
              <a:rPr lang="en-US" sz="1600" dirty="0" smtClean="0">
                <a:solidFill>
                  <a:schemeClr val="tx1"/>
                </a:solidFill>
                <a:latin typeface="Times New Roman" pitchFamily="18" charset="0"/>
                <a:cs typeface="Times New Roman" pitchFamily="18" charset="0"/>
              </a:rPr>
              <a:t>promotion strategies The Promotion Price was </a:t>
            </a:r>
            <a:r>
              <a:rPr lang="en-US" sz="1600" b="1" dirty="0" smtClean="0">
                <a:solidFill>
                  <a:schemeClr val="tx1"/>
                </a:solidFill>
                <a:latin typeface="Times New Roman" pitchFamily="18" charset="0"/>
                <a:cs typeface="Times New Roman" pitchFamily="18" charset="0"/>
              </a:rPr>
              <a:t>₹510 </a:t>
            </a:r>
            <a:r>
              <a:rPr lang="en-US" sz="1600" dirty="0" smtClean="0">
                <a:solidFill>
                  <a:schemeClr val="tx1"/>
                </a:solidFill>
                <a:latin typeface="Times New Roman" pitchFamily="18" charset="0"/>
                <a:cs typeface="Times New Roman" pitchFamily="18" charset="0"/>
              </a:rPr>
              <a:t>Total revenue amounted to </a:t>
            </a:r>
            <a:r>
              <a:rPr lang="en-US" sz="1600" b="1" dirty="0" smtClean="0">
                <a:solidFill>
                  <a:schemeClr val="tx1"/>
                </a:solidFill>
                <a:latin typeface="Times New Roman" pitchFamily="18" charset="0"/>
                <a:cs typeface="Times New Roman" pitchFamily="18" charset="0"/>
              </a:rPr>
              <a:t>17.07 Millions </a:t>
            </a:r>
          </a:p>
          <a:p>
            <a:pPr marL="285750" indent="-285750">
              <a:buFont typeface="Wingdings" pitchFamily="2" charset="2"/>
              <a:buChar char="Ø"/>
            </a:pPr>
            <a:endParaRPr lang="en-US" sz="1600" b="1" dirty="0">
              <a:solidFill>
                <a:schemeClr val="tx1"/>
              </a:solidFill>
              <a:latin typeface="Times New Roman" pitchFamily="18" charset="0"/>
              <a:cs typeface="Times New Roman" pitchFamily="18" charset="0"/>
            </a:endParaRPr>
          </a:p>
          <a:p>
            <a:pPr marL="285750" indent="-285750">
              <a:buFont typeface="Wingdings" pitchFamily="2" charset="2"/>
              <a:buChar char="Ø"/>
            </a:pPr>
            <a:r>
              <a:rPr lang="en-US" sz="1600" b="1" dirty="0" err="1" smtClean="0">
                <a:solidFill>
                  <a:schemeClr val="tx1"/>
                </a:solidFill>
                <a:latin typeface="Times New Roman" pitchFamily="18" charset="0"/>
                <a:cs typeface="Times New Roman" pitchFamily="18" charset="0"/>
              </a:rPr>
              <a:t>Atliq</a:t>
            </a:r>
            <a:r>
              <a:rPr lang="en-US" sz="1600" b="1" dirty="0" smtClean="0">
                <a:solidFill>
                  <a:schemeClr val="tx1"/>
                </a:solidFill>
                <a:latin typeface="Times New Roman" pitchFamily="18" charset="0"/>
                <a:cs typeface="Times New Roman" pitchFamily="18" charset="0"/>
              </a:rPr>
              <a:t> High Glow 15W Led bulb </a:t>
            </a:r>
            <a:r>
              <a:rPr lang="en-US" sz="1600" dirty="0" smtClean="0">
                <a:solidFill>
                  <a:schemeClr val="tx1"/>
                </a:solidFill>
                <a:latin typeface="Times New Roman" pitchFamily="18" charset="0"/>
                <a:cs typeface="Times New Roman" pitchFamily="18" charset="0"/>
              </a:rPr>
              <a:t>Under the home Appliances a </a:t>
            </a:r>
            <a:r>
              <a:rPr lang="en-US" sz="1600" dirty="0" smtClean="0">
                <a:latin typeface="Times New Roman" pitchFamily="18" charset="0"/>
                <a:cs typeface="Times New Roman" pitchFamily="18" charset="0"/>
              </a:rPr>
              <a:t>substantial</a:t>
            </a:r>
            <a:r>
              <a:rPr lang="en-US" sz="1600" dirty="0" smtClean="0">
                <a:solidFill>
                  <a:schemeClr val="tx1"/>
                </a:solidFill>
                <a:latin typeface="Times New Roman" pitchFamily="18" charset="0"/>
                <a:cs typeface="Times New Roman" pitchFamily="18" charset="0"/>
              </a:rPr>
              <a:t> Increases in Incremental Revenue </a:t>
            </a:r>
            <a:r>
              <a:rPr lang="en-US" sz="1600" b="1" dirty="0" smtClean="0">
                <a:solidFill>
                  <a:schemeClr val="tx1"/>
                </a:solidFill>
                <a:latin typeface="Times New Roman" pitchFamily="18" charset="0"/>
                <a:cs typeface="Times New Roman" pitchFamily="18" charset="0"/>
              </a:rPr>
              <a:t>275.25% </a:t>
            </a:r>
            <a:r>
              <a:rPr lang="en-US" sz="1600" dirty="0" smtClean="0">
                <a:solidFill>
                  <a:schemeClr val="tx1"/>
                </a:solidFill>
                <a:latin typeface="Times New Roman" pitchFamily="18" charset="0"/>
                <a:cs typeface="Times New Roman" pitchFamily="18" charset="0"/>
              </a:rPr>
              <a:t>and Incremental sold Units of </a:t>
            </a:r>
            <a:r>
              <a:rPr lang="en-US" sz="1600" b="1" dirty="0" smtClean="0">
                <a:solidFill>
                  <a:schemeClr val="tx1"/>
                </a:solidFill>
                <a:latin typeface="Times New Roman" pitchFamily="18" charset="0"/>
                <a:cs typeface="Times New Roman" pitchFamily="18" charset="0"/>
              </a:rPr>
              <a:t>650.50% </a:t>
            </a:r>
            <a:r>
              <a:rPr lang="en-US" sz="1600" dirty="0">
                <a:solidFill>
                  <a:schemeClr val="tx1"/>
                </a:solidFill>
                <a:latin typeface="Times New Roman" pitchFamily="18" charset="0"/>
                <a:cs typeface="Times New Roman" pitchFamily="18" charset="0"/>
              </a:rPr>
              <a:t>with </a:t>
            </a:r>
            <a:r>
              <a:rPr lang="en-US" sz="1600" b="1" dirty="0">
                <a:solidFill>
                  <a:schemeClr val="tx1"/>
                </a:solidFill>
                <a:latin typeface="Times New Roman" pitchFamily="18" charset="0"/>
                <a:cs typeface="Times New Roman" pitchFamily="18" charset="0"/>
              </a:rPr>
              <a:t>Buy one get One Free </a:t>
            </a:r>
            <a:r>
              <a:rPr lang="en-US" sz="1600" dirty="0">
                <a:solidFill>
                  <a:schemeClr val="tx1"/>
                </a:solidFill>
                <a:latin typeface="Times New Roman" pitchFamily="18" charset="0"/>
                <a:cs typeface="Times New Roman" pitchFamily="18" charset="0"/>
              </a:rPr>
              <a:t>promotion </a:t>
            </a:r>
            <a:r>
              <a:rPr lang="en-US" sz="1600" dirty="0" smtClean="0">
                <a:solidFill>
                  <a:schemeClr val="tx1"/>
                </a:solidFill>
                <a:latin typeface="Times New Roman" pitchFamily="18" charset="0"/>
                <a:cs typeface="Times New Roman" pitchFamily="18" charset="0"/>
              </a:rPr>
              <a:t>strategies The Promotion price was </a:t>
            </a:r>
            <a:r>
              <a:rPr lang="en-US" sz="1600" b="1" dirty="0" smtClean="0">
                <a:solidFill>
                  <a:schemeClr val="tx1"/>
                </a:solidFill>
                <a:latin typeface="Times New Roman" pitchFamily="18" charset="0"/>
                <a:cs typeface="Times New Roman" pitchFamily="18" charset="0"/>
              </a:rPr>
              <a:t>₹175 </a:t>
            </a:r>
            <a:r>
              <a:rPr lang="en-US" sz="1600" dirty="0" err="1" smtClean="0">
                <a:solidFill>
                  <a:schemeClr val="tx1"/>
                </a:solidFill>
                <a:latin typeface="Times New Roman" pitchFamily="18" charset="0"/>
                <a:cs typeface="Times New Roman" pitchFamily="18" charset="0"/>
              </a:rPr>
              <a:t>resuting</a:t>
            </a:r>
            <a:r>
              <a:rPr lang="en-US" sz="1600" dirty="0" smtClean="0">
                <a:solidFill>
                  <a:schemeClr val="tx1"/>
                </a:solidFill>
                <a:latin typeface="Times New Roman" pitchFamily="18" charset="0"/>
                <a:cs typeface="Times New Roman" pitchFamily="18" charset="0"/>
              </a:rPr>
              <a:t> in the Total Revenue of </a:t>
            </a:r>
            <a:r>
              <a:rPr lang="en-US" sz="1600" b="1" dirty="0" smtClean="0">
                <a:solidFill>
                  <a:schemeClr val="tx1"/>
                </a:solidFill>
                <a:latin typeface="Times New Roman" pitchFamily="18" charset="0"/>
                <a:cs typeface="Times New Roman" pitchFamily="18" charset="0"/>
              </a:rPr>
              <a:t>₹6.61 Millions</a:t>
            </a:r>
          </a:p>
          <a:p>
            <a:endParaRPr lang="en-US" b="1" dirty="0">
              <a:solidFill>
                <a:schemeClr val="accent2">
                  <a:lumMod val="60000"/>
                  <a:lumOff val="4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22</a:t>
            </a:fld>
            <a:endParaRPr lang="en-US" altLang="zh-CN" dirty="0"/>
          </a:p>
        </p:txBody>
      </p:sp>
      <p:sp>
        <p:nvSpPr>
          <p:cNvPr id="6" name="Footer Placeholder 3"/>
          <p:cNvSpPr txBox="1">
            <a:spLocks/>
          </p:cNvSpPr>
          <p:nvPr/>
        </p:nvSpPr>
        <p:spPr>
          <a:xfrm>
            <a:off x="6228610" y="772733"/>
            <a:ext cx="5066162" cy="5771676"/>
          </a:xfrm>
          <a:prstGeom prst="rect">
            <a:avLst/>
          </a:prstGeom>
          <a:ln w="12700">
            <a:solidFill>
              <a:srgbClr val="446992"/>
            </a:solidFill>
          </a:ln>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solidFill>
                  <a:schemeClr val="accent2">
                    <a:lumMod val="60000"/>
                    <a:lumOff val="40000"/>
                  </a:schemeClr>
                </a:solidFill>
                <a:latin typeface="Times New Roman" pitchFamily="18" charset="0"/>
                <a:cs typeface="Times New Roman" pitchFamily="18" charset="0"/>
              </a:rPr>
              <a:t>Bottom 3 products Incremental Revenue </a:t>
            </a:r>
          </a:p>
          <a:p>
            <a:pPr marL="285750" indent="-285750">
              <a:buFont typeface="Wingdings" pitchFamily="2" charset="2"/>
              <a:buChar char="Ø"/>
            </a:pPr>
            <a:r>
              <a:rPr lang="en-US" sz="1600" b="1" dirty="0" err="1" smtClean="0">
                <a:solidFill>
                  <a:schemeClr val="tx1"/>
                </a:solidFill>
                <a:latin typeface="Times New Roman" pitchFamily="18" charset="0"/>
                <a:cs typeface="Times New Roman" pitchFamily="18" charset="0"/>
              </a:rPr>
              <a:t>Atliq</a:t>
            </a:r>
            <a:r>
              <a:rPr lang="en-US" sz="1600" b="1" dirty="0" smtClean="0">
                <a:solidFill>
                  <a:schemeClr val="tx1"/>
                </a:solidFill>
                <a:latin typeface="Times New Roman" pitchFamily="18" charset="0"/>
                <a:cs typeface="Times New Roman" pitchFamily="18" charset="0"/>
              </a:rPr>
              <a:t> Scrub sponge dish wash </a:t>
            </a:r>
            <a:r>
              <a:rPr lang="en-US" sz="1600" dirty="0" smtClean="0">
                <a:solidFill>
                  <a:schemeClr val="tx1"/>
                </a:solidFill>
                <a:latin typeface="Times New Roman" pitchFamily="18" charset="0"/>
                <a:cs typeface="Times New Roman" pitchFamily="18" charset="0"/>
              </a:rPr>
              <a:t>under a part of Home Care </a:t>
            </a:r>
            <a:r>
              <a:rPr lang="en-US" sz="1600" dirty="0">
                <a:latin typeface="Times New Roman" pitchFamily="18" charset="0"/>
                <a:cs typeface="Times New Roman" pitchFamily="18" charset="0"/>
              </a:rPr>
              <a:t>experienced a decrease in incremental revenue </a:t>
            </a:r>
            <a:r>
              <a:rPr lang="en-US" sz="1600" dirty="0" smtClean="0">
                <a:latin typeface="Times New Roman" pitchFamily="18" charset="0"/>
                <a:cs typeface="Times New Roman" pitchFamily="18" charset="0"/>
              </a:rPr>
              <a:t>of </a:t>
            </a:r>
            <a:r>
              <a:rPr lang="en-US" sz="1600" b="1" dirty="0" smtClean="0">
                <a:latin typeface="Times New Roman" pitchFamily="18" charset="0"/>
                <a:cs typeface="Times New Roman" pitchFamily="18" charset="0"/>
              </a:rPr>
              <a:t>39.88% </a:t>
            </a:r>
            <a:r>
              <a:rPr lang="en-US" sz="1600" dirty="0" smtClean="0">
                <a:latin typeface="Times New Roman" pitchFamily="18" charset="0"/>
                <a:cs typeface="Times New Roman" pitchFamily="18" charset="0"/>
              </a:rPr>
              <a:t>along with Decrease in the Incremental sold Units of </a:t>
            </a:r>
            <a:r>
              <a:rPr lang="en-US" sz="1600" b="1" dirty="0" smtClean="0">
                <a:latin typeface="Times New Roman" pitchFamily="18" charset="0"/>
                <a:cs typeface="Times New Roman" pitchFamily="18" charset="0"/>
              </a:rPr>
              <a:t>19.35% </a:t>
            </a:r>
            <a:r>
              <a:rPr lang="en-US" sz="1600" dirty="0" smtClean="0">
                <a:latin typeface="Times New Roman" pitchFamily="18" charset="0"/>
                <a:cs typeface="Times New Roman" pitchFamily="18" charset="0"/>
              </a:rPr>
              <a:t>under the Promotion of </a:t>
            </a:r>
            <a:r>
              <a:rPr lang="en-US" sz="1600" b="1" dirty="0" smtClean="0">
                <a:latin typeface="Times New Roman" pitchFamily="18" charset="0"/>
                <a:cs typeface="Times New Roman" pitchFamily="18" charset="0"/>
              </a:rPr>
              <a:t>25% Off </a:t>
            </a:r>
            <a:r>
              <a:rPr lang="en-US" sz="1600" dirty="0" smtClean="0">
                <a:latin typeface="Times New Roman" pitchFamily="18" charset="0"/>
                <a:cs typeface="Times New Roman" pitchFamily="18" charset="0"/>
              </a:rPr>
              <a:t>priced at </a:t>
            </a:r>
            <a:r>
              <a:rPr lang="en-US" sz="1600" b="1" dirty="0" smtClean="0">
                <a:latin typeface="Times New Roman" pitchFamily="18" charset="0"/>
                <a:cs typeface="Times New Roman" pitchFamily="18" charset="0"/>
              </a:rPr>
              <a:t>₹41 it </a:t>
            </a:r>
            <a:r>
              <a:rPr lang="en-US" sz="1600" dirty="0" smtClean="0">
                <a:latin typeface="Times New Roman" pitchFamily="18" charset="0"/>
                <a:cs typeface="Times New Roman" pitchFamily="18" charset="0"/>
              </a:rPr>
              <a:t>generated</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Total Revenue </a:t>
            </a:r>
            <a:r>
              <a:rPr lang="en-IN" sz="1600" b="1" dirty="0">
                <a:latin typeface="Times New Roman" pitchFamily="18" charset="0"/>
                <a:cs typeface="Times New Roman" pitchFamily="18" charset="0"/>
              </a:rPr>
              <a:t>₹ </a:t>
            </a:r>
            <a:r>
              <a:rPr lang="en-IN" sz="1600" b="1" dirty="0" smtClean="0">
                <a:latin typeface="Times New Roman" pitchFamily="18" charset="0"/>
                <a:cs typeface="Times New Roman" pitchFamily="18" charset="0"/>
              </a:rPr>
              <a:t>35,875</a:t>
            </a:r>
            <a:r>
              <a:rPr lang="en-IN" sz="1600" dirty="0" smtClean="0"/>
              <a:t>.</a:t>
            </a:r>
          </a:p>
          <a:p>
            <a:pPr marL="285750" indent="-285750">
              <a:buFont typeface="Wingdings" pitchFamily="2" charset="2"/>
              <a:buChar char="Ø"/>
            </a:pPr>
            <a:endParaRPr lang="en-US" sz="1600" dirty="0">
              <a:solidFill>
                <a:schemeClr val="tx1"/>
              </a:solidFill>
              <a:latin typeface="Times New Roman" pitchFamily="18" charset="0"/>
              <a:cs typeface="Times New Roman" pitchFamily="18" charset="0"/>
            </a:endParaRPr>
          </a:p>
          <a:p>
            <a:pPr marL="285750" indent="-285750">
              <a:buFont typeface="Wingdings" pitchFamily="2" charset="2"/>
              <a:buChar char="Ø"/>
            </a:pPr>
            <a:r>
              <a:rPr lang="en-US" sz="1600" b="1" dirty="0" err="1" smtClean="0">
                <a:solidFill>
                  <a:schemeClr val="tx1"/>
                </a:solidFill>
                <a:latin typeface="Times New Roman" pitchFamily="18" charset="0"/>
                <a:cs typeface="Times New Roman" pitchFamily="18" charset="0"/>
              </a:rPr>
              <a:t>Atliq</a:t>
            </a:r>
            <a:r>
              <a:rPr lang="en-US" sz="1600" b="1" dirty="0" smtClean="0">
                <a:solidFill>
                  <a:schemeClr val="tx1"/>
                </a:solidFill>
                <a:latin typeface="Times New Roman" pitchFamily="18" charset="0"/>
                <a:cs typeface="Times New Roman" pitchFamily="18" charset="0"/>
              </a:rPr>
              <a:t> Fusion Container set 3 </a:t>
            </a:r>
            <a:r>
              <a:rPr lang="en-US" sz="1600" dirty="0" smtClean="0">
                <a:solidFill>
                  <a:schemeClr val="tx1"/>
                </a:solidFill>
                <a:latin typeface="Times New Roman" pitchFamily="18" charset="0"/>
                <a:cs typeface="Times New Roman" pitchFamily="18" charset="0"/>
              </a:rPr>
              <a:t>categorized under the Home Care saw significant Decline in Incremental Revenue </a:t>
            </a:r>
            <a:r>
              <a:rPr lang="en-US" sz="1600" b="1" dirty="0" smtClean="0">
                <a:solidFill>
                  <a:schemeClr val="tx1"/>
                </a:solidFill>
                <a:latin typeface="Times New Roman" pitchFamily="18" charset="0"/>
                <a:cs typeface="Times New Roman" pitchFamily="18" charset="0"/>
              </a:rPr>
              <a:t>38.92% Along </a:t>
            </a:r>
            <a:r>
              <a:rPr lang="en-US" sz="1600" dirty="0" smtClean="0">
                <a:solidFill>
                  <a:schemeClr val="tx1"/>
                </a:solidFill>
                <a:latin typeface="Times New Roman" pitchFamily="18" charset="0"/>
                <a:cs typeface="Times New Roman" pitchFamily="18" charset="0"/>
              </a:rPr>
              <a:t>with Decreases also in Incremental sold Units of </a:t>
            </a:r>
            <a:r>
              <a:rPr lang="en-US" sz="1600" b="1" dirty="0" smtClean="0">
                <a:solidFill>
                  <a:schemeClr val="tx1"/>
                </a:solidFill>
                <a:latin typeface="Times New Roman" pitchFamily="18" charset="0"/>
                <a:cs typeface="Times New Roman" pitchFamily="18" charset="0"/>
              </a:rPr>
              <a:t>18.49%</a:t>
            </a:r>
            <a:r>
              <a:rPr lang="en-US" sz="1600" dirty="0" smtClean="0">
                <a:solidFill>
                  <a:schemeClr val="tx1"/>
                </a:solidFill>
                <a:latin typeface="Times New Roman" pitchFamily="18" charset="0"/>
                <a:cs typeface="Times New Roman" pitchFamily="18" charset="0"/>
              </a:rPr>
              <a:t> During the </a:t>
            </a:r>
            <a:r>
              <a:rPr lang="en-US" sz="1600" b="1" dirty="0" smtClean="0">
                <a:solidFill>
                  <a:schemeClr val="tx1"/>
                </a:solidFill>
                <a:latin typeface="Times New Roman" pitchFamily="18" charset="0"/>
                <a:cs typeface="Times New Roman" pitchFamily="18" charset="0"/>
              </a:rPr>
              <a:t>25% Off </a:t>
            </a:r>
            <a:r>
              <a:rPr lang="en-US" sz="1600" dirty="0" smtClean="0">
                <a:solidFill>
                  <a:schemeClr val="tx1"/>
                </a:solidFill>
                <a:latin typeface="Times New Roman" pitchFamily="18" charset="0"/>
                <a:cs typeface="Times New Roman" pitchFamily="18" charset="0"/>
              </a:rPr>
              <a:t> Promotion price at ₹311 The Total revenue Amounted </a:t>
            </a:r>
            <a:r>
              <a:rPr lang="en-US" sz="1600" b="1" dirty="0" smtClean="0">
                <a:solidFill>
                  <a:schemeClr val="tx1"/>
                </a:solidFill>
                <a:latin typeface="Times New Roman" pitchFamily="18" charset="0"/>
                <a:cs typeface="Times New Roman" pitchFamily="18" charset="0"/>
              </a:rPr>
              <a:t>₹3.42 </a:t>
            </a:r>
            <a:r>
              <a:rPr lang="en-US" sz="1600" dirty="0" smtClean="0">
                <a:solidFill>
                  <a:schemeClr val="tx1"/>
                </a:solidFill>
                <a:latin typeface="Times New Roman" pitchFamily="18" charset="0"/>
                <a:cs typeface="Times New Roman" pitchFamily="18" charset="0"/>
              </a:rPr>
              <a:t>lakhs</a:t>
            </a:r>
          </a:p>
          <a:p>
            <a:pPr marL="285750" indent="-285750">
              <a:buFont typeface="Wingdings" pitchFamily="2" charset="2"/>
              <a:buChar char="Ø"/>
            </a:pPr>
            <a:endParaRPr lang="en-US" sz="1600" b="1" dirty="0">
              <a:solidFill>
                <a:schemeClr val="tx1"/>
              </a:solidFill>
              <a:latin typeface="Times New Roman" pitchFamily="18" charset="0"/>
              <a:cs typeface="Times New Roman" pitchFamily="18" charset="0"/>
            </a:endParaRPr>
          </a:p>
          <a:p>
            <a:pPr marL="285750" indent="-285750">
              <a:buFont typeface="Wingdings" pitchFamily="2" charset="2"/>
              <a:buChar char="Ø"/>
            </a:pPr>
            <a:r>
              <a:rPr lang="en-US" sz="1600" b="1" dirty="0" err="1" smtClean="0">
                <a:solidFill>
                  <a:schemeClr val="tx1"/>
                </a:solidFill>
                <a:latin typeface="Times New Roman" pitchFamily="18" charset="0"/>
                <a:cs typeface="Times New Roman" pitchFamily="18" charset="0"/>
              </a:rPr>
              <a:t>Atliq</a:t>
            </a:r>
            <a:r>
              <a:rPr lang="en-US" sz="1600" b="1" dirty="0" smtClean="0">
                <a:solidFill>
                  <a:schemeClr val="tx1"/>
                </a:solidFill>
                <a:latin typeface="Times New Roman" pitchFamily="18" charset="0"/>
                <a:cs typeface="Times New Roman" pitchFamily="18" charset="0"/>
              </a:rPr>
              <a:t> Cream Beauty Bathing soap (125g) also </a:t>
            </a:r>
            <a:r>
              <a:rPr lang="en-US" sz="1600" dirty="0" smtClean="0">
                <a:solidFill>
                  <a:schemeClr val="tx1"/>
                </a:solidFill>
                <a:latin typeface="Times New Roman" pitchFamily="18" charset="0"/>
                <a:cs typeface="Times New Roman" pitchFamily="18" charset="0"/>
              </a:rPr>
              <a:t>under the category of Home Care Achieved Substantial Reduction in Incremental revenue of </a:t>
            </a:r>
            <a:r>
              <a:rPr lang="en-US" sz="1600" b="1" dirty="0" smtClean="0">
                <a:solidFill>
                  <a:schemeClr val="tx1"/>
                </a:solidFill>
                <a:latin typeface="Times New Roman" pitchFamily="18" charset="0"/>
                <a:cs typeface="Times New Roman" pitchFamily="18" charset="0"/>
              </a:rPr>
              <a:t>38.12% However </a:t>
            </a:r>
            <a:r>
              <a:rPr lang="en-US" sz="1600" dirty="0" smtClean="0">
                <a:solidFill>
                  <a:schemeClr val="tx1"/>
                </a:solidFill>
                <a:latin typeface="Times New Roman" pitchFamily="18" charset="0"/>
                <a:cs typeface="Times New Roman" pitchFamily="18" charset="0"/>
              </a:rPr>
              <a:t>there was decrease in Incremental sold units </a:t>
            </a:r>
            <a:r>
              <a:rPr lang="en-US" sz="1600" b="1" dirty="0" smtClean="0">
                <a:solidFill>
                  <a:schemeClr val="tx1"/>
                </a:solidFill>
                <a:latin typeface="Times New Roman" pitchFamily="18" charset="0"/>
                <a:cs typeface="Times New Roman" pitchFamily="18" charset="0"/>
              </a:rPr>
              <a:t>18.58% </a:t>
            </a:r>
            <a:r>
              <a:rPr lang="en-US" sz="1600" dirty="0" smtClean="0">
                <a:solidFill>
                  <a:schemeClr val="tx1"/>
                </a:solidFill>
                <a:latin typeface="Times New Roman" pitchFamily="18" charset="0"/>
                <a:cs typeface="Times New Roman" pitchFamily="18" charset="0"/>
              </a:rPr>
              <a:t>under the Promotion of </a:t>
            </a:r>
            <a:r>
              <a:rPr lang="en-US" sz="1600" b="1" dirty="0" smtClean="0">
                <a:solidFill>
                  <a:schemeClr val="tx1"/>
                </a:solidFill>
                <a:latin typeface="Times New Roman" pitchFamily="18" charset="0"/>
                <a:cs typeface="Times New Roman" pitchFamily="18" charset="0"/>
              </a:rPr>
              <a:t>25%Off </a:t>
            </a:r>
            <a:r>
              <a:rPr lang="en-US" sz="1600" dirty="0">
                <a:latin typeface="Times New Roman" pitchFamily="18" charset="0"/>
                <a:cs typeface="Times New Roman" pitchFamily="18" charset="0"/>
              </a:rPr>
              <a:t>, priced at </a:t>
            </a:r>
            <a:r>
              <a:rPr lang="en-US" sz="1600" b="1" dirty="0" smtClean="0">
                <a:latin typeface="Times New Roman" pitchFamily="18" charset="0"/>
                <a:cs typeface="Times New Roman" pitchFamily="18" charset="0"/>
              </a:rPr>
              <a:t>₹38, </a:t>
            </a:r>
            <a:r>
              <a:rPr lang="en-US" sz="1600" dirty="0">
                <a:latin typeface="Times New Roman" pitchFamily="18" charset="0"/>
                <a:cs typeface="Times New Roman" pitchFamily="18" charset="0"/>
              </a:rPr>
              <a:t>resulting in a total revenue of </a:t>
            </a:r>
            <a:r>
              <a:rPr lang="en-US" sz="1600" b="1" dirty="0">
                <a:latin typeface="Times New Roman" pitchFamily="18" charset="0"/>
                <a:cs typeface="Times New Roman" pitchFamily="18" charset="0"/>
              </a:rPr>
              <a:t>₹</a:t>
            </a:r>
            <a:r>
              <a:rPr lang="en-US" sz="1600" b="1" dirty="0" smtClean="0">
                <a:latin typeface="Times New Roman" pitchFamily="18" charset="0"/>
                <a:cs typeface="Times New Roman" pitchFamily="18" charset="0"/>
              </a:rPr>
              <a:t>44,472</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endParaRPr lang="en-US" sz="16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532238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448" y="2489982"/>
            <a:ext cx="4441188" cy="1237957"/>
          </a:xfrm>
        </p:spPr>
        <p:txBody>
          <a:bodyPr/>
          <a:lstStyle/>
          <a:p>
            <a:r>
              <a:rPr lang="en-US" dirty="0" smtClean="0"/>
              <a:t/>
            </a:r>
            <a:br>
              <a:rPr lang="en-US" dirty="0" smtClean="0"/>
            </a:br>
            <a:endParaRPr lang="en-IN" dirty="0"/>
          </a:p>
        </p:txBody>
      </p:sp>
      <p:sp>
        <p:nvSpPr>
          <p:cNvPr id="3" name="Text Placeholder 2"/>
          <p:cNvSpPr>
            <a:spLocks noGrp="1"/>
          </p:cNvSpPr>
          <p:nvPr>
            <p:ph type="body" sz="quarter" idx="28"/>
          </p:nvPr>
        </p:nvSpPr>
        <p:spPr>
          <a:xfrm>
            <a:off x="2043332" y="2897945"/>
            <a:ext cx="2138081" cy="759655"/>
          </a:xfrm>
        </p:spPr>
        <p:txBody>
          <a:bodyPr/>
          <a:lstStyle/>
          <a:p>
            <a:r>
              <a:rPr lang="en-US" dirty="0" smtClean="0">
                <a:solidFill>
                  <a:schemeClr val="accent2">
                    <a:lumMod val="60000"/>
                    <a:lumOff val="40000"/>
                  </a:schemeClr>
                </a:solidFill>
                <a:latin typeface="Times New Roman" pitchFamily="18" charset="0"/>
                <a:cs typeface="Times New Roman" pitchFamily="18" charset="0"/>
              </a:rPr>
              <a:t>Area of focus</a:t>
            </a:r>
            <a:endParaRPr lang="en-IN" dirty="0">
              <a:solidFill>
                <a:schemeClr val="accent2">
                  <a:lumMod val="60000"/>
                  <a:lumOff val="40000"/>
                </a:schemeClr>
              </a:solidFill>
              <a:latin typeface="Times New Roman" pitchFamily="18" charset="0"/>
              <a:cs typeface="Times New Roman" pitchFamily="18" charset="0"/>
            </a:endParaRPr>
          </a:p>
        </p:txBody>
      </p:sp>
      <p:pic>
        <p:nvPicPr>
          <p:cNvPr id="5" name="Picture placeholder 19" descr="Layout of website design sketches on white paper">
            <a:extLst>
              <a:ext uri="{FF2B5EF4-FFF2-40B4-BE49-F238E27FC236}">
                <a16:creationId xmlns:a16="http://schemas.microsoft.com/office/drawing/2014/main" xmlns=""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t="7" b="7"/>
          <a:stretch/>
        </p:blipFill>
        <p:spPr>
          <a:xfrm>
            <a:off x="662394" y="501861"/>
            <a:ext cx="5045662" cy="5783096"/>
          </a:xfrm>
          <a:blipFill>
            <a:blip r:embed="rId3"/>
            <a:stretch>
              <a:fillRect/>
            </a:stretch>
          </a:blipFill>
        </p:spPr>
      </p:pic>
    </p:spTree>
    <p:extLst>
      <p:ext uri="{BB962C8B-B14F-4D97-AF65-F5344CB8AC3E}">
        <p14:creationId xmlns:p14="http://schemas.microsoft.com/office/powerpoint/2010/main" val="37253162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a:xfrm>
            <a:off x="517426" y="837127"/>
            <a:ext cx="10841739" cy="5859887"/>
          </a:xfrm>
          <a:ln>
            <a:solidFill>
              <a:srgbClr val="446992"/>
            </a:solidFill>
          </a:ln>
        </p:spPr>
        <p:txBody>
          <a:bodyPr/>
          <a:lstStyle/>
          <a:p>
            <a:r>
              <a:rPr lang="en-US" sz="1600" b="1" dirty="0">
                <a:latin typeface="Times New Roman" pitchFamily="18" charset="0"/>
                <a:cs typeface="Times New Roman" pitchFamily="18" charset="0"/>
              </a:rPr>
              <a:t>Discount Impact:</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Both festivals experienced a decrease in incremental revenue and sold units for both 25% and 50% discount offers compared to baseline sales.</a:t>
            </a:r>
          </a:p>
          <a:p>
            <a:r>
              <a:rPr lang="en-US" sz="1600" b="1" dirty="0">
                <a:solidFill>
                  <a:schemeClr val="accent2">
                    <a:lumMod val="60000"/>
                    <a:lumOff val="40000"/>
                  </a:schemeClr>
                </a:solidFill>
                <a:latin typeface="Times New Roman" pitchFamily="18" charset="0"/>
                <a:cs typeface="Times New Roman" pitchFamily="18" charset="0"/>
              </a:rPr>
              <a:t>25% Off:</a:t>
            </a:r>
            <a:endParaRPr lang="en-US" sz="1600" dirty="0">
              <a:solidFill>
                <a:schemeClr val="accent2">
                  <a:lumMod val="60000"/>
                  <a:lumOff val="40000"/>
                </a:schemeClr>
              </a:solidFill>
              <a:latin typeface="Times New Roman" pitchFamily="18" charset="0"/>
              <a:cs typeface="Times New Roman" pitchFamily="18" charset="0"/>
            </a:endParaRPr>
          </a:p>
          <a:p>
            <a:pPr lvl="1">
              <a:buFont typeface="Wingdings" pitchFamily="2" charset="2"/>
              <a:buChar char="Ø"/>
            </a:pPr>
            <a:r>
              <a:rPr lang="en-US" sz="1600" dirty="0">
                <a:latin typeface="Times New Roman" pitchFamily="18" charset="0"/>
                <a:cs typeface="Times New Roman" pitchFamily="18" charset="0"/>
              </a:rPr>
              <a:t>Decreased revenue: 34% (Diwali), 39% (</a:t>
            </a:r>
            <a:r>
              <a:rPr lang="en-US" sz="1600"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a:t>
            </a:r>
          </a:p>
          <a:p>
            <a:pPr lvl="1">
              <a:buFont typeface="Wingdings" pitchFamily="2" charset="2"/>
              <a:buChar char="Ø"/>
            </a:pPr>
            <a:r>
              <a:rPr lang="en-US" sz="1600" dirty="0">
                <a:latin typeface="Times New Roman" pitchFamily="18" charset="0"/>
                <a:cs typeface="Times New Roman" pitchFamily="18" charset="0"/>
              </a:rPr>
              <a:t>Decreased sold units: 12% (Diwali), 18% (</a:t>
            </a:r>
            <a:r>
              <a:rPr lang="en-US" sz="1600"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a:t>
            </a:r>
          </a:p>
          <a:p>
            <a:r>
              <a:rPr lang="en-US" sz="1600" b="1" dirty="0">
                <a:solidFill>
                  <a:schemeClr val="accent2">
                    <a:lumMod val="60000"/>
                    <a:lumOff val="40000"/>
                  </a:schemeClr>
                </a:solidFill>
                <a:latin typeface="Times New Roman" pitchFamily="18" charset="0"/>
                <a:cs typeface="Times New Roman" pitchFamily="18" charset="0"/>
              </a:rPr>
              <a:t>50% Off:</a:t>
            </a:r>
            <a:endParaRPr lang="en-US" sz="1600" dirty="0">
              <a:solidFill>
                <a:schemeClr val="accent2">
                  <a:lumMod val="60000"/>
                  <a:lumOff val="40000"/>
                </a:schemeClr>
              </a:solidFill>
              <a:latin typeface="Times New Roman" pitchFamily="18" charset="0"/>
              <a:cs typeface="Times New Roman" pitchFamily="18" charset="0"/>
            </a:endParaRPr>
          </a:p>
          <a:p>
            <a:pPr lvl="1">
              <a:buFont typeface="Wingdings" pitchFamily="2" charset="2"/>
              <a:buChar char="Ø"/>
            </a:pPr>
            <a:r>
              <a:rPr lang="en-US" sz="1600" dirty="0">
                <a:latin typeface="Times New Roman" pitchFamily="18" charset="0"/>
                <a:cs typeface="Times New Roman" pitchFamily="18" charset="0"/>
              </a:rPr>
              <a:t>Decreased revenue: 34.34% (Diwali), 31% (</a:t>
            </a:r>
            <a:r>
              <a:rPr lang="en-US" sz="1600"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a:t>
            </a:r>
          </a:p>
          <a:p>
            <a:pPr lvl="1">
              <a:buFont typeface="Wingdings" pitchFamily="2" charset="2"/>
              <a:buChar char="Ø"/>
            </a:pPr>
            <a:r>
              <a:rPr lang="en-US" sz="1600" dirty="0">
                <a:latin typeface="Times New Roman" pitchFamily="18" charset="0"/>
                <a:cs typeface="Times New Roman" pitchFamily="18" charset="0"/>
              </a:rPr>
              <a:t>Increased sold units: 31% (Diwali), 39% (</a:t>
            </a:r>
            <a:r>
              <a:rPr lang="en-US" sz="1600"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a:t>
            </a:r>
          </a:p>
          <a:p>
            <a:r>
              <a:rPr lang="en-US" sz="1600" b="1" dirty="0">
                <a:latin typeface="Times New Roman" pitchFamily="18" charset="0"/>
                <a:cs typeface="Times New Roman" pitchFamily="18" charset="0"/>
              </a:rPr>
              <a:t>Revenue Generation:</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25% Off:</a:t>
            </a:r>
            <a:r>
              <a:rPr lang="en-US" sz="1600" dirty="0">
                <a:latin typeface="Times New Roman" pitchFamily="18" charset="0"/>
                <a:cs typeface="Times New Roman" pitchFamily="18" charset="0"/>
              </a:rPr>
              <a:t> Generated ₹5.4 million (Diwali), ₹5,70,717 Lakhs (</a:t>
            </a:r>
            <a:r>
              <a:rPr lang="en-US" sz="1600"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a:t>
            </a:r>
          </a:p>
          <a:p>
            <a:r>
              <a:rPr lang="en-US" sz="1600" b="1" dirty="0">
                <a:latin typeface="Times New Roman" pitchFamily="18" charset="0"/>
                <a:cs typeface="Times New Roman" pitchFamily="18" charset="0"/>
              </a:rPr>
              <a:t>50% Off:</a:t>
            </a:r>
            <a:r>
              <a:rPr lang="en-US" sz="1600" dirty="0">
                <a:latin typeface="Times New Roman" pitchFamily="18" charset="0"/>
                <a:cs typeface="Times New Roman" pitchFamily="18" charset="0"/>
              </a:rPr>
              <a:t> Generated ₹1 million (Diwali), ₹3,63,564 Lakhs (</a:t>
            </a:r>
            <a:r>
              <a:rPr lang="en-US" sz="1600"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a:t>
            </a:r>
          </a:p>
          <a:p>
            <a:r>
              <a:rPr lang="en-US" sz="1600" b="1" dirty="0">
                <a:solidFill>
                  <a:schemeClr val="accent2">
                    <a:lumMod val="60000"/>
                    <a:lumOff val="40000"/>
                  </a:schemeClr>
                </a:solidFill>
                <a:latin typeface="Times New Roman" pitchFamily="18" charset="0"/>
                <a:cs typeface="Times New Roman" pitchFamily="18" charset="0"/>
              </a:rPr>
              <a:t>Key Observations:</a:t>
            </a:r>
            <a:endParaRPr lang="en-US" sz="1600" dirty="0">
              <a:solidFill>
                <a:schemeClr val="accent2">
                  <a:lumMod val="60000"/>
                  <a:lumOff val="40000"/>
                </a:schemeClr>
              </a:solidFill>
              <a:latin typeface="Times New Roman" pitchFamily="18" charset="0"/>
              <a:cs typeface="Times New Roman" pitchFamily="18" charset="0"/>
            </a:endParaRPr>
          </a:p>
          <a:p>
            <a:r>
              <a:rPr lang="en-US" sz="1600" dirty="0">
                <a:latin typeface="Times New Roman" pitchFamily="18" charset="0"/>
                <a:cs typeface="Times New Roman" pitchFamily="18" charset="0"/>
              </a:rPr>
              <a:t>While the 50% discount saw a greater increase in sold units compared to the 25% offer during both festivals, its revenue decrease was similar.</a:t>
            </a:r>
          </a:p>
          <a:p>
            <a:r>
              <a:rPr lang="en-US" sz="1600" dirty="0">
                <a:latin typeface="Times New Roman" pitchFamily="18" charset="0"/>
                <a:cs typeface="Times New Roman" pitchFamily="18" charset="0"/>
              </a:rPr>
              <a:t>The 25% offer generated </a:t>
            </a:r>
            <a:r>
              <a:rPr lang="en-US" sz="1600" dirty="0" smtClean="0">
                <a:latin typeface="Times New Roman" pitchFamily="18" charset="0"/>
                <a:cs typeface="Times New Roman" pitchFamily="18" charset="0"/>
              </a:rPr>
              <a:t>higher overall </a:t>
            </a:r>
            <a:r>
              <a:rPr lang="en-US" sz="1600" dirty="0">
                <a:latin typeface="Times New Roman" pitchFamily="18" charset="0"/>
                <a:cs typeface="Times New Roman" pitchFamily="18" charset="0"/>
              </a:rPr>
              <a:t>revenue compared to the 50% offer in both festivals.</a:t>
            </a:r>
          </a:p>
          <a:p>
            <a:endParaRPr lang="en-IN" sz="1600" dirty="0">
              <a:latin typeface="Times New Roman" pitchFamily="18" charset="0"/>
              <a:cs typeface="Times New Roman" pitchFamily="18" charset="0"/>
            </a:endParaRPr>
          </a:p>
        </p:txBody>
      </p:sp>
      <p:sp>
        <p:nvSpPr>
          <p:cNvPr id="4" name="Title 3"/>
          <p:cNvSpPr>
            <a:spLocks noGrp="1"/>
          </p:cNvSpPr>
          <p:nvPr>
            <p:ph type="title"/>
          </p:nvPr>
        </p:nvSpPr>
        <p:spPr>
          <a:xfrm>
            <a:off x="517427" y="115911"/>
            <a:ext cx="9823998" cy="643944"/>
          </a:xfrm>
        </p:spPr>
        <p:txBody>
          <a:bodyPr/>
          <a:lstStyle/>
          <a:p>
            <a:r>
              <a:rPr lang="en-US" sz="2400" dirty="0" smtClean="0">
                <a:solidFill>
                  <a:schemeClr val="accent2">
                    <a:lumMod val="60000"/>
                    <a:lumOff val="40000"/>
                  </a:schemeClr>
                </a:solidFill>
                <a:latin typeface="Times New Roman" pitchFamily="18" charset="0"/>
                <a:cs typeface="Times New Roman" pitchFamily="18" charset="0"/>
              </a:rPr>
              <a:t> </a:t>
            </a:r>
            <a:r>
              <a:rPr lang="en-US" sz="2400" dirty="0">
                <a:solidFill>
                  <a:schemeClr val="accent2">
                    <a:lumMod val="60000"/>
                    <a:lumOff val="40000"/>
                  </a:schemeClr>
                </a:solidFill>
              </a:rPr>
              <a:t>Comparative Analysis of Promotional Strategies for </a:t>
            </a:r>
            <a:r>
              <a:rPr lang="en-US" sz="2400" dirty="0" err="1">
                <a:solidFill>
                  <a:schemeClr val="accent2">
                    <a:lumMod val="60000"/>
                    <a:lumOff val="40000"/>
                  </a:schemeClr>
                </a:solidFill>
              </a:rPr>
              <a:t>Atliq</a:t>
            </a:r>
            <a:r>
              <a:rPr lang="en-US" sz="2400" dirty="0">
                <a:solidFill>
                  <a:schemeClr val="accent2">
                    <a:lumMod val="60000"/>
                    <a:lumOff val="40000"/>
                  </a:schemeClr>
                </a:solidFill>
              </a:rPr>
              <a:t> Mart</a:t>
            </a:r>
            <a:r>
              <a:rPr lang="en-US" sz="2400" b="0" dirty="0">
                <a:solidFill>
                  <a:schemeClr val="accent2">
                    <a:lumMod val="60000"/>
                    <a:lumOff val="40000"/>
                  </a:schemeClr>
                </a:solidFill>
              </a:rPr>
              <a:t/>
            </a:r>
            <a:br>
              <a:rPr lang="en-US" sz="2400" b="0" dirty="0">
                <a:solidFill>
                  <a:schemeClr val="accent2">
                    <a:lumMod val="60000"/>
                    <a:lumOff val="40000"/>
                  </a:schemeClr>
                </a:solidFill>
              </a:rPr>
            </a:br>
            <a:endParaRPr lang="en-IN" sz="2400" dirty="0">
              <a:solidFill>
                <a:schemeClr val="accent2">
                  <a:lumMod val="60000"/>
                  <a:lumOff val="40000"/>
                </a:schemeClr>
              </a:solidFill>
              <a:latin typeface="Times New Roman" pitchFamily="18" charset="0"/>
              <a:cs typeface="Times New Roman" pitchFamily="18" charset="0"/>
            </a:endParaRPr>
          </a:p>
        </p:txBody>
      </p:sp>
      <p:sp>
        <p:nvSpPr>
          <p:cNvPr id="6" name="Slide Number Placeholder 5"/>
          <p:cNvSpPr>
            <a:spLocks noGrp="1"/>
          </p:cNvSpPr>
          <p:nvPr>
            <p:ph type="sldNum" sz="quarter" idx="50"/>
          </p:nvPr>
        </p:nvSpPr>
        <p:spPr/>
        <p:txBody>
          <a:bodyPr/>
          <a:lstStyle/>
          <a:p>
            <a:fld id="{47FEACEE-25B4-4A2D-B147-27296E36371D}" type="slidenum">
              <a:rPr lang="en-US" altLang="zh-CN" smtClean="0"/>
              <a:pPr/>
              <a:t>24</a:t>
            </a:fld>
            <a:endParaRPr lang="en-US" altLang="zh-CN" dirty="0"/>
          </a:p>
        </p:txBody>
      </p:sp>
    </p:spTree>
    <p:extLst>
      <p:ext uri="{BB962C8B-B14F-4D97-AF65-F5344CB8AC3E}">
        <p14:creationId xmlns:p14="http://schemas.microsoft.com/office/powerpoint/2010/main" val="16844334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a:xfrm>
            <a:off x="0" y="528035"/>
            <a:ext cx="12192000" cy="6329966"/>
          </a:xfrm>
          <a:noFill/>
          <a:ln>
            <a:solidFill>
              <a:srgbClr val="446992"/>
            </a:solidFill>
          </a:ln>
        </p:spPr>
        <p:txBody>
          <a:bodyPr/>
          <a:lstStyle/>
          <a:p>
            <a:r>
              <a:rPr lang="en-US" sz="1600" b="1" dirty="0" smtClean="0">
                <a:latin typeface="Times New Roman" pitchFamily="18" charset="0"/>
                <a:cs typeface="Times New Roman" pitchFamily="18" charset="0"/>
              </a:rPr>
              <a:t>25</a:t>
            </a:r>
            <a:r>
              <a:rPr lang="en-US" sz="1600" b="1" dirty="0">
                <a:latin typeface="Times New Roman" pitchFamily="18" charset="0"/>
                <a:cs typeface="Times New Roman" pitchFamily="18" charset="0"/>
              </a:rPr>
              <a:t>% discount outperformed 50% discount:</a:t>
            </a:r>
            <a:r>
              <a:rPr lang="en-US" sz="1600" dirty="0">
                <a:latin typeface="Times New Roman" pitchFamily="18" charset="0"/>
                <a:cs typeface="Times New Roman" pitchFamily="18" charset="0"/>
              </a:rPr>
              <a:t> Across most categories, the 25% discount generated more revenue than the 50% discount despite potentially lower sales volume.</a:t>
            </a:r>
          </a:p>
          <a:p>
            <a:r>
              <a:rPr lang="en-US" sz="1600" b="1" dirty="0">
                <a:solidFill>
                  <a:schemeClr val="accent2">
                    <a:lumMod val="60000"/>
                    <a:lumOff val="40000"/>
                  </a:schemeClr>
                </a:solidFill>
                <a:latin typeface="Times New Roman" pitchFamily="18" charset="0"/>
                <a:cs typeface="Times New Roman" pitchFamily="18" charset="0"/>
              </a:rPr>
              <a:t>Personal Care:</a:t>
            </a:r>
            <a:endParaRPr lang="en-US" sz="1600" dirty="0">
              <a:solidFill>
                <a:schemeClr val="accent2">
                  <a:lumMod val="60000"/>
                  <a:lumOff val="40000"/>
                </a:schemeClr>
              </a:solidFill>
              <a:latin typeface="Times New Roman" pitchFamily="18" charset="0"/>
              <a:cs typeface="Times New Roman" pitchFamily="18" charset="0"/>
            </a:endParaRPr>
          </a:p>
          <a:p>
            <a:pPr marL="285750" indent="-285750">
              <a:buFont typeface="Wingdings" pitchFamily="2" charset="2"/>
              <a:buChar char="Ø"/>
            </a:pPr>
            <a:r>
              <a:rPr lang="en-US" sz="1600" dirty="0">
                <a:latin typeface="Times New Roman" pitchFamily="18" charset="0"/>
                <a:cs typeface="Times New Roman" pitchFamily="18" charset="0"/>
              </a:rPr>
              <a:t>Products under 50% discount saw a significant decrease in revenue despite an increase in sold units, indicating potential price sensitivity or over-discounting.</a:t>
            </a:r>
          </a:p>
          <a:p>
            <a:pPr marL="285750" indent="-285750">
              <a:buFont typeface="Wingdings" pitchFamily="2" charset="2"/>
              <a:buChar char="Ø"/>
            </a:pPr>
            <a:r>
              <a:rPr lang="en-US" sz="1600" dirty="0">
                <a:latin typeface="Times New Roman" pitchFamily="18" charset="0"/>
                <a:cs typeface="Times New Roman" pitchFamily="18" charset="0"/>
              </a:rPr>
              <a:t>Consider re-evaluating pricing strategy and promotion type for specific products like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Lime Cool Bathing Bar, </a:t>
            </a:r>
            <a:r>
              <a:rPr lang="en-US" sz="1600" dirty="0" err="1" smtClean="0">
                <a:latin typeface="Times New Roman" pitchFamily="18" charset="0"/>
                <a:cs typeface="Times New Roman" pitchFamily="18" charset="0"/>
              </a:rPr>
              <a:t>Atliq</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Doodh</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Kesar</a:t>
            </a:r>
            <a:r>
              <a:rPr lang="en-US" sz="1600" dirty="0">
                <a:latin typeface="Times New Roman" pitchFamily="18" charset="0"/>
                <a:cs typeface="Times New Roman" pitchFamily="18" charset="0"/>
              </a:rPr>
              <a:t> Body </a:t>
            </a:r>
            <a:r>
              <a:rPr lang="en-US" sz="1600" dirty="0" smtClean="0">
                <a:latin typeface="Times New Roman" pitchFamily="18" charset="0"/>
                <a:cs typeface="Times New Roman" pitchFamily="18" charset="0"/>
              </a:rPr>
              <a:t>Lotion, </a:t>
            </a:r>
            <a:r>
              <a:rPr lang="en-US" sz="1600" dirty="0" err="1" smtClean="0">
                <a:latin typeface="Times New Roman" pitchFamily="18" charset="0"/>
                <a:cs typeface="Times New Roman" pitchFamily="18" charset="0"/>
              </a:rPr>
              <a:t>Atliq</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Body Milk Nourishing Lotion, </a:t>
            </a:r>
            <a:r>
              <a:rPr lang="en-US" sz="1600" dirty="0" smtClean="0">
                <a:latin typeface="Times New Roman" pitchFamily="18" charset="0"/>
                <a:cs typeface="Times New Roman" pitchFamily="18" charset="0"/>
              </a:rPr>
              <a:t>and  </a:t>
            </a:r>
            <a:r>
              <a:rPr lang="en-US" sz="1600" dirty="0" err="1" smtClean="0">
                <a:latin typeface="Times New Roman" pitchFamily="18" charset="0"/>
                <a:cs typeface="Times New Roman" pitchFamily="18" charset="0"/>
              </a:rPr>
              <a:t>Atliq</a:t>
            </a:r>
            <a:r>
              <a:rPr lang="en-US" sz="1600" dirty="0" smtClean="0">
                <a:latin typeface="Times New Roman" pitchFamily="18" charset="0"/>
                <a:cs typeface="Times New Roman" pitchFamily="18" charset="0"/>
              </a:rPr>
              <a:t> Cream </a:t>
            </a:r>
            <a:r>
              <a:rPr lang="en-US" sz="1600" dirty="0">
                <a:latin typeface="Times New Roman" pitchFamily="18" charset="0"/>
                <a:cs typeface="Times New Roman" pitchFamily="18" charset="0"/>
              </a:rPr>
              <a:t>Beauty Bathing Soap.</a:t>
            </a:r>
          </a:p>
          <a:p>
            <a:pPr marL="285750" indent="-285750">
              <a:buFont typeface="Wingdings" pitchFamily="2" charset="2"/>
              <a:buChar char="Ø"/>
            </a:pPr>
            <a:r>
              <a:rPr lang="en-US" sz="1600" dirty="0" smtClean="0">
                <a:latin typeface="Times New Roman" pitchFamily="18" charset="0"/>
                <a:cs typeface="Times New Roman" pitchFamily="18" charset="0"/>
              </a:rPr>
              <a:t>Consider </a:t>
            </a:r>
            <a:r>
              <a:rPr lang="en-US" sz="1600" dirty="0">
                <a:latin typeface="Times New Roman" pitchFamily="18" charset="0"/>
                <a:cs typeface="Times New Roman" pitchFamily="18" charset="0"/>
              </a:rPr>
              <a:t>implementing targeted promotions for specific products within the category, rather than applying a blanket 50% discount across all </a:t>
            </a:r>
            <a:r>
              <a:rPr lang="en-US" sz="1600" dirty="0" smtClean="0">
                <a:latin typeface="Times New Roman" pitchFamily="18" charset="0"/>
                <a:cs typeface="Times New Roman" pitchFamily="18" charset="0"/>
              </a:rPr>
              <a:t>items.</a:t>
            </a:r>
            <a:endParaRPr lang="en-US" sz="1600" b="1" dirty="0">
              <a:latin typeface="Times New Roman" pitchFamily="18" charset="0"/>
              <a:cs typeface="Times New Roman" pitchFamily="18" charset="0"/>
            </a:endParaRPr>
          </a:p>
          <a:p>
            <a:r>
              <a:rPr lang="en-US" sz="1600" b="1" dirty="0" smtClean="0">
                <a:solidFill>
                  <a:schemeClr val="accent2">
                    <a:lumMod val="60000"/>
                    <a:lumOff val="40000"/>
                  </a:schemeClr>
                </a:solidFill>
                <a:latin typeface="Times New Roman" pitchFamily="18" charset="0"/>
                <a:cs typeface="Times New Roman" pitchFamily="18" charset="0"/>
              </a:rPr>
              <a:t>Grocery </a:t>
            </a:r>
            <a:r>
              <a:rPr lang="en-US" sz="1600" b="1" dirty="0">
                <a:solidFill>
                  <a:schemeClr val="accent2">
                    <a:lumMod val="60000"/>
                    <a:lumOff val="40000"/>
                  </a:schemeClr>
                </a:solidFill>
                <a:latin typeface="Times New Roman" pitchFamily="18" charset="0"/>
                <a:cs typeface="Times New Roman" pitchFamily="18" charset="0"/>
              </a:rPr>
              <a:t>and </a:t>
            </a:r>
            <a:r>
              <a:rPr lang="en-US" sz="1600" b="1" dirty="0" smtClean="0">
                <a:solidFill>
                  <a:schemeClr val="accent2">
                    <a:lumMod val="60000"/>
                    <a:lumOff val="40000"/>
                  </a:schemeClr>
                </a:solidFill>
                <a:latin typeface="Times New Roman" pitchFamily="18" charset="0"/>
                <a:cs typeface="Times New Roman" pitchFamily="18" charset="0"/>
              </a:rPr>
              <a:t>Staples:</a:t>
            </a:r>
            <a:endParaRPr lang="en-US" sz="1600" dirty="0">
              <a:solidFill>
                <a:schemeClr val="accent2">
                  <a:lumMod val="60000"/>
                  <a:lumOff val="40000"/>
                </a:schemeClr>
              </a:solidFill>
              <a:latin typeface="Times New Roman" pitchFamily="18" charset="0"/>
              <a:cs typeface="Times New Roman" pitchFamily="18" charset="0"/>
            </a:endParaRPr>
          </a:p>
          <a:p>
            <a:r>
              <a:rPr lang="en-US" sz="1600" b="1" dirty="0" err="1" smtClean="0">
                <a:latin typeface="Times New Roman" pitchFamily="18" charset="0"/>
                <a:cs typeface="Times New Roman" pitchFamily="18" charset="0"/>
              </a:rPr>
              <a:t>Atliq</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Sonamasuri</a:t>
            </a:r>
            <a:r>
              <a:rPr lang="en-US" sz="1600" b="1" dirty="0">
                <a:latin typeface="Times New Roman" pitchFamily="18" charset="0"/>
                <a:cs typeface="Times New Roman" pitchFamily="18" charset="0"/>
              </a:rPr>
              <a:t> Rice (25% off)</a:t>
            </a:r>
            <a:r>
              <a:rPr lang="en-US" sz="1600" dirty="0">
                <a:latin typeface="Times New Roman" pitchFamily="18" charset="0"/>
                <a:cs typeface="Times New Roman" pitchFamily="18" charset="0"/>
              </a:rPr>
              <a:t>:</a:t>
            </a:r>
          </a:p>
          <a:p>
            <a:pPr lvl="1">
              <a:buFont typeface="Wingdings" pitchFamily="2" charset="2"/>
              <a:buChar char="Ø"/>
            </a:pPr>
            <a:r>
              <a:rPr lang="en-US" sz="1600" dirty="0">
                <a:latin typeface="Times New Roman" pitchFamily="18" charset="0"/>
                <a:cs typeface="Times New Roman" pitchFamily="18" charset="0"/>
              </a:rPr>
              <a:t>Achieved a significant increase in sold units with a minor revenue decrease.</a:t>
            </a:r>
          </a:p>
          <a:p>
            <a:pPr lvl="1">
              <a:buFont typeface="Wingdings" pitchFamily="2" charset="2"/>
              <a:buChar char="Ø"/>
            </a:pPr>
            <a:r>
              <a:rPr lang="en-US" sz="1600" dirty="0">
                <a:latin typeface="Times New Roman" pitchFamily="18" charset="0"/>
                <a:cs typeface="Times New Roman" pitchFamily="18" charset="0"/>
              </a:rPr>
              <a:t>Consider continuing with this discount </a:t>
            </a:r>
            <a:r>
              <a:rPr lang="en-US" sz="1600" dirty="0" smtClean="0">
                <a:latin typeface="Times New Roman" pitchFamily="18" charset="0"/>
                <a:cs typeface="Times New Roman" pitchFamily="18" charset="0"/>
              </a:rPr>
              <a:t>strategy.</a:t>
            </a:r>
            <a:endParaRPr lang="en-US" sz="1600" dirty="0">
              <a:latin typeface="Times New Roman" pitchFamily="18" charset="0"/>
              <a:cs typeface="Times New Roman" pitchFamily="18" charset="0"/>
            </a:endParaRPr>
          </a:p>
          <a:p>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Sunflower Oil (25% off):</a:t>
            </a:r>
          </a:p>
          <a:p>
            <a:pPr lvl="1">
              <a:buFont typeface="Wingdings" pitchFamily="2" charset="2"/>
              <a:buChar char="Ø"/>
            </a:pPr>
            <a:r>
              <a:rPr lang="en-US" sz="1600" dirty="0">
                <a:latin typeface="Times New Roman" pitchFamily="18" charset="0"/>
                <a:cs typeface="Times New Roman" pitchFamily="18" charset="0"/>
              </a:rPr>
              <a:t>Saw a decrease in both revenue and sold </a:t>
            </a:r>
            <a:r>
              <a:rPr lang="en-US" sz="1600" dirty="0" smtClean="0">
                <a:latin typeface="Times New Roman" pitchFamily="18" charset="0"/>
                <a:cs typeface="Times New Roman" pitchFamily="18" charset="0"/>
              </a:rPr>
              <a:t>units.</a:t>
            </a:r>
          </a:p>
          <a:p>
            <a:pPr lvl="1">
              <a:buFont typeface="Wingdings" pitchFamily="2" charset="2"/>
              <a:buChar char="Ø"/>
            </a:pPr>
            <a:r>
              <a:rPr lang="en-US" sz="1600" dirty="0" smtClean="0">
                <a:latin typeface="Times New Roman" pitchFamily="18" charset="0"/>
                <a:cs typeface="Times New Roman" pitchFamily="18" charset="0"/>
              </a:rPr>
              <a:t>Re-evaluate </a:t>
            </a:r>
            <a:r>
              <a:rPr lang="en-US" sz="1600" dirty="0">
                <a:latin typeface="Times New Roman" pitchFamily="18" charset="0"/>
                <a:cs typeface="Times New Roman" pitchFamily="18" charset="0"/>
              </a:rPr>
              <a:t>the 25% discount for this product</a:t>
            </a:r>
            <a:r>
              <a:rPr lang="en-US" sz="1600" dirty="0" smtClean="0">
                <a:latin typeface="Times New Roman" pitchFamily="18" charset="0"/>
                <a:cs typeface="Times New Roman" pitchFamily="18" charset="0"/>
              </a:rPr>
              <a:t>.</a:t>
            </a:r>
            <a:r>
              <a:rPr lang="en-US" sz="1600" b="1" dirty="0">
                <a:latin typeface="Times New Roman" pitchFamily="18" charset="0"/>
                <a:cs typeface="Times New Roman" pitchFamily="18" charset="0"/>
              </a:rPr>
              <a:t> </a:t>
            </a:r>
            <a:endParaRPr lang="en-US" sz="1600" b="1" dirty="0" smtClean="0">
              <a:latin typeface="Times New Roman" pitchFamily="18" charset="0"/>
              <a:cs typeface="Times New Roman" pitchFamily="18" charset="0"/>
            </a:endParaRPr>
          </a:p>
          <a:p>
            <a:r>
              <a:rPr lang="en-US" sz="1600" b="1" dirty="0" smtClean="0">
                <a:solidFill>
                  <a:schemeClr val="accent2">
                    <a:lumMod val="60000"/>
                    <a:lumOff val="40000"/>
                  </a:schemeClr>
                </a:solidFill>
                <a:latin typeface="Times New Roman" pitchFamily="18" charset="0"/>
                <a:cs typeface="Times New Roman" pitchFamily="18" charset="0"/>
              </a:rPr>
              <a:t>Home </a:t>
            </a:r>
            <a:r>
              <a:rPr lang="en-US" sz="1600" b="1" dirty="0">
                <a:solidFill>
                  <a:schemeClr val="accent2">
                    <a:lumMod val="60000"/>
                    <a:lumOff val="40000"/>
                  </a:schemeClr>
                </a:solidFill>
                <a:latin typeface="Times New Roman" pitchFamily="18" charset="0"/>
                <a:cs typeface="Times New Roman" pitchFamily="18" charset="0"/>
              </a:rPr>
              <a:t>Care Products:</a:t>
            </a:r>
            <a:endParaRPr lang="en-US" sz="1600" dirty="0">
              <a:solidFill>
                <a:schemeClr val="accent2">
                  <a:lumMod val="60000"/>
                  <a:lumOff val="40000"/>
                </a:schemeClr>
              </a:solidFill>
              <a:latin typeface="Times New Roman" pitchFamily="18" charset="0"/>
              <a:cs typeface="Times New Roman" pitchFamily="18" charset="0"/>
            </a:endParaRPr>
          </a:p>
          <a:p>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Scrub Sponge for dishwashing </a:t>
            </a:r>
            <a:r>
              <a:rPr lang="en-US" sz="1600" dirty="0">
                <a:latin typeface="Times New Roman" pitchFamily="18" charset="0"/>
                <a:cs typeface="Times New Roman" pitchFamily="18" charset="0"/>
              </a:rPr>
              <a:t>and </a:t>
            </a: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Fusion Container Set </a:t>
            </a:r>
            <a:r>
              <a:rPr lang="en-US" sz="1600" b="1" dirty="0" smtClean="0">
                <a:latin typeface="Times New Roman" pitchFamily="18" charset="0"/>
                <a:cs typeface="Times New Roman" pitchFamily="18" charset="0"/>
              </a:rPr>
              <a:t>3 </a:t>
            </a:r>
            <a:r>
              <a:rPr lang="en-US" sz="1600" dirty="0" smtClean="0">
                <a:latin typeface="Times New Roman" pitchFamily="18" charset="0"/>
                <a:cs typeface="Times New Roman" pitchFamily="18" charset="0"/>
              </a:rPr>
              <a:t>both </a:t>
            </a:r>
            <a:r>
              <a:rPr lang="en-US" sz="1600" dirty="0">
                <a:latin typeface="Times New Roman" pitchFamily="18" charset="0"/>
                <a:cs typeface="Times New Roman" pitchFamily="18" charset="0"/>
              </a:rPr>
              <a:t>experienced decreases in incremental revenue and sold units under the </a:t>
            </a:r>
            <a:r>
              <a:rPr lang="en-US" sz="1600" b="1" dirty="0">
                <a:latin typeface="Times New Roman" pitchFamily="18" charset="0"/>
                <a:cs typeface="Times New Roman" pitchFamily="18" charset="0"/>
              </a:rPr>
              <a:t>"25% Off</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promotion</a:t>
            </a:r>
            <a:r>
              <a:rPr lang="en-US" sz="1600" dirty="0">
                <a:latin typeface="Times New Roman" pitchFamily="18" charset="0"/>
                <a:cs typeface="Times New Roman" pitchFamily="18" charset="0"/>
              </a:rPr>
              <a:t> Re-evaluate the pricing and promotional strategies for these products to address the decline in performance.</a:t>
            </a:r>
            <a:endParaRPr lang="en-US" sz="1600" b="1" dirty="0" smtClean="0">
              <a:latin typeface="Times New Roman" pitchFamily="18" charset="0"/>
              <a:cs typeface="Times New Roman" pitchFamily="18" charset="0"/>
            </a:endParaRPr>
          </a:p>
          <a:p>
            <a:pPr marL="457200" lvl="1" indent="0">
              <a:buNone/>
            </a:pPr>
            <a:endParaRPr lang="en-US" sz="1600" dirty="0">
              <a:latin typeface="Times New Roman" pitchFamily="18" charset="0"/>
              <a:cs typeface="Times New Roman" pitchFamily="18" charset="0"/>
            </a:endParaRPr>
          </a:p>
          <a:p>
            <a:endParaRPr lang="en-IN" dirty="0"/>
          </a:p>
        </p:txBody>
      </p:sp>
      <p:sp>
        <p:nvSpPr>
          <p:cNvPr id="6" name="Slide Number Placeholder 5"/>
          <p:cNvSpPr>
            <a:spLocks noGrp="1"/>
          </p:cNvSpPr>
          <p:nvPr>
            <p:ph type="sldNum" sz="quarter" idx="50"/>
          </p:nvPr>
        </p:nvSpPr>
        <p:spPr/>
        <p:txBody>
          <a:bodyPr/>
          <a:lstStyle/>
          <a:p>
            <a:fld id="{47FEACEE-25B4-4A2D-B147-27296E36371D}" type="slidenum">
              <a:rPr lang="en-US" altLang="zh-CN" smtClean="0"/>
              <a:pPr/>
              <a:t>25</a:t>
            </a:fld>
            <a:endParaRPr lang="en-US" altLang="zh-CN" dirty="0"/>
          </a:p>
        </p:txBody>
      </p:sp>
      <p:sp>
        <p:nvSpPr>
          <p:cNvPr id="4" name="Footer Placeholder 4"/>
          <p:cNvSpPr>
            <a:spLocks noGrp="1"/>
          </p:cNvSpPr>
          <p:nvPr>
            <p:ph type="ftr" sz="quarter" idx="49"/>
          </p:nvPr>
        </p:nvSpPr>
        <p:spPr>
          <a:xfrm>
            <a:off x="0" y="0"/>
            <a:ext cx="12191999" cy="631065"/>
          </a:xfrm>
          <a:noFill/>
        </p:spPr>
        <p:txBody>
          <a:bodyPr/>
          <a:lstStyle/>
          <a:p>
            <a:pPr algn="ctr"/>
            <a:r>
              <a:rPr lang="en-US" sz="3600" b="1" dirty="0" smtClean="0">
                <a:solidFill>
                  <a:schemeClr val="accent2">
                    <a:lumMod val="60000"/>
                    <a:lumOff val="40000"/>
                  </a:schemeClr>
                </a:solidFill>
                <a:latin typeface="Times New Roman" pitchFamily="18" charset="0"/>
                <a:cs typeface="Times New Roman" pitchFamily="18" charset="0"/>
              </a:rPr>
              <a:t>Product</a:t>
            </a:r>
            <a:r>
              <a:rPr lang="en-US" sz="3600" dirty="0" smtClean="0">
                <a:solidFill>
                  <a:schemeClr val="accent2">
                    <a:lumMod val="60000"/>
                    <a:lumOff val="40000"/>
                  </a:schemeClr>
                </a:solidFill>
                <a:latin typeface="Times New Roman" pitchFamily="18" charset="0"/>
                <a:cs typeface="Times New Roman" pitchFamily="18" charset="0"/>
              </a:rPr>
              <a:t> </a:t>
            </a:r>
            <a:r>
              <a:rPr lang="en-US" sz="3600" b="1" dirty="0" smtClean="0">
                <a:solidFill>
                  <a:schemeClr val="accent2">
                    <a:lumMod val="60000"/>
                    <a:lumOff val="40000"/>
                  </a:schemeClr>
                </a:solidFill>
                <a:latin typeface="Times New Roman" pitchFamily="18" charset="0"/>
                <a:cs typeface="Times New Roman" pitchFamily="18" charset="0"/>
              </a:rPr>
              <a:t>recommendation</a:t>
            </a:r>
            <a:r>
              <a:rPr lang="en-US" sz="3600" dirty="0" smtClean="0">
                <a:solidFill>
                  <a:schemeClr val="accent2">
                    <a:lumMod val="60000"/>
                    <a:lumOff val="40000"/>
                  </a:schemeClr>
                </a:solidFill>
                <a:latin typeface="Times New Roman" pitchFamily="18" charset="0"/>
                <a:cs typeface="Times New Roman" pitchFamily="18" charset="0"/>
              </a:rPr>
              <a:t> </a:t>
            </a:r>
            <a:r>
              <a:rPr lang="en-US" sz="3600" b="1" dirty="0" smtClean="0">
                <a:solidFill>
                  <a:schemeClr val="accent2">
                    <a:lumMod val="60000"/>
                    <a:lumOff val="40000"/>
                  </a:schemeClr>
                </a:solidFill>
                <a:latin typeface="Times New Roman" pitchFamily="18" charset="0"/>
                <a:cs typeface="Times New Roman" pitchFamily="18" charset="0"/>
              </a:rPr>
              <a:t>in Diwali sales</a:t>
            </a:r>
            <a:endParaRPr lang="en-US" sz="3600" b="1" dirty="0">
              <a:solidFill>
                <a:schemeClr val="accent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4019918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a:xfrm>
            <a:off x="0" y="618186"/>
            <a:ext cx="12192000" cy="6239814"/>
          </a:xfrm>
          <a:noFill/>
          <a:ln>
            <a:solidFill>
              <a:srgbClr val="446992"/>
            </a:solidFill>
          </a:ln>
        </p:spPr>
        <p:txBody>
          <a:bodyPr/>
          <a:lstStyle/>
          <a:p>
            <a:r>
              <a:rPr lang="en-US" sz="1600" b="1" dirty="0">
                <a:latin typeface="Times New Roman" pitchFamily="18" charset="0"/>
                <a:cs typeface="Times New Roman" pitchFamily="18" charset="0"/>
              </a:rPr>
              <a:t>25% discount outperformed 50% discount:</a:t>
            </a:r>
            <a:r>
              <a:rPr lang="en-US" sz="1600" dirty="0">
                <a:latin typeface="Times New Roman" pitchFamily="18" charset="0"/>
                <a:cs typeface="Times New Roman" pitchFamily="18" charset="0"/>
              </a:rPr>
              <a:t> Across most categories, the 25% discount generated more revenue than the 50% discount despite potentially lower sales volume.</a:t>
            </a:r>
          </a:p>
          <a:p>
            <a:r>
              <a:rPr lang="en-US" sz="1600" b="1" dirty="0">
                <a:solidFill>
                  <a:schemeClr val="accent2">
                    <a:lumMod val="60000"/>
                    <a:lumOff val="40000"/>
                  </a:schemeClr>
                </a:solidFill>
                <a:latin typeface="Times New Roman" pitchFamily="18" charset="0"/>
                <a:cs typeface="Times New Roman" pitchFamily="18" charset="0"/>
              </a:rPr>
              <a:t>Personal Care:</a:t>
            </a:r>
            <a:endParaRPr lang="en-US" sz="1600" dirty="0">
              <a:solidFill>
                <a:schemeClr val="accent2">
                  <a:lumMod val="60000"/>
                  <a:lumOff val="40000"/>
                </a:schemeClr>
              </a:solidFill>
              <a:latin typeface="Times New Roman" pitchFamily="18" charset="0"/>
              <a:cs typeface="Times New Roman" pitchFamily="18" charset="0"/>
            </a:endParaRPr>
          </a:p>
          <a:p>
            <a:pPr marL="285750" indent="-285750">
              <a:buFont typeface="Wingdings" pitchFamily="2" charset="2"/>
              <a:buChar char="Ø"/>
            </a:pPr>
            <a:r>
              <a:rPr lang="en-US" sz="1600" dirty="0" smtClean="0">
                <a:latin typeface="Times New Roman" pitchFamily="18" charset="0"/>
                <a:cs typeface="Times New Roman" pitchFamily="18" charset="0"/>
              </a:rPr>
              <a:t>Products under </a:t>
            </a:r>
            <a:r>
              <a:rPr lang="en-US" sz="1600" b="1" dirty="0" smtClean="0">
                <a:latin typeface="Times New Roman" pitchFamily="18" charset="0"/>
                <a:cs typeface="Times New Roman" pitchFamily="18" charset="0"/>
              </a:rPr>
              <a:t>25%</a:t>
            </a:r>
            <a:r>
              <a:rPr lang="en-US" sz="1600" dirty="0" smtClean="0">
                <a:latin typeface="Times New Roman" pitchFamily="18" charset="0"/>
                <a:cs typeface="Times New Roman" pitchFamily="18" charset="0"/>
              </a:rPr>
              <a:t> discount saw a significant decrease in revenue and also decrease in sold units, indicating potential price sensitivity or over-discounting.</a:t>
            </a:r>
          </a:p>
          <a:p>
            <a:pPr marL="285750" indent="-285750">
              <a:buFont typeface="Wingdings" pitchFamily="2" charset="2"/>
              <a:buChar char="Ø"/>
            </a:pPr>
            <a:r>
              <a:rPr lang="en-US" sz="1600" dirty="0" smtClean="0">
                <a:latin typeface="Times New Roman" pitchFamily="18" charset="0"/>
                <a:cs typeface="Times New Roman" pitchFamily="18" charset="0"/>
              </a:rPr>
              <a:t>Consider </a:t>
            </a:r>
            <a:r>
              <a:rPr lang="en-US" sz="1600" dirty="0">
                <a:latin typeface="Times New Roman" pitchFamily="18" charset="0"/>
                <a:cs typeface="Times New Roman" pitchFamily="18" charset="0"/>
              </a:rPr>
              <a:t>re-evaluating pricing strategy and promotion type for specific products </a:t>
            </a:r>
            <a:r>
              <a:rPr lang="en-US" sz="1600" dirty="0" smtClean="0">
                <a:latin typeface="Times New Roman" pitchFamily="18" charset="0"/>
                <a:cs typeface="Times New Roman" pitchFamily="18" charset="0"/>
              </a:rPr>
              <a:t>like,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Body Milk Nourishing Lotion, and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Cream Beauty Bathing Soap.</a:t>
            </a:r>
          </a:p>
          <a:p>
            <a:pPr marL="285750" indent="-285750">
              <a:buFont typeface="Wingdings" pitchFamily="2" charset="2"/>
              <a:buChar char="Ø"/>
            </a:pPr>
            <a:r>
              <a:rPr lang="en-US" sz="1600" dirty="0" smtClean="0">
                <a:latin typeface="Times New Roman" pitchFamily="18" charset="0"/>
                <a:cs typeface="Times New Roman" pitchFamily="18" charset="0"/>
              </a:rPr>
              <a:t>Products like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Lime Cool Bathing Bar,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Doodh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Kesar</a:t>
            </a:r>
            <a:r>
              <a:rPr lang="en-US" sz="1600" dirty="0">
                <a:latin typeface="Times New Roman" pitchFamily="18" charset="0"/>
                <a:cs typeface="Times New Roman" pitchFamily="18" charset="0"/>
              </a:rPr>
              <a:t> Body Lotion </a:t>
            </a:r>
            <a:r>
              <a:rPr lang="en-US" sz="1600" dirty="0" smtClean="0">
                <a:latin typeface="Times New Roman" pitchFamily="18" charset="0"/>
                <a:cs typeface="Times New Roman" pitchFamily="18" charset="0"/>
              </a:rPr>
              <a:t> under </a:t>
            </a:r>
            <a:r>
              <a:rPr lang="en-US" sz="1600" b="1" dirty="0" smtClean="0">
                <a:latin typeface="Times New Roman" pitchFamily="18" charset="0"/>
                <a:cs typeface="Times New Roman" pitchFamily="18" charset="0"/>
              </a:rPr>
              <a:t>33% </a:t>
            </a:r>
            <a:r>
              <a:rPr lang="en-US" sz="1600" dirty="0">
                <a:latin typeface="Times New Roman" pitchFamily="18" charset="0"/>
                <a:cs typeface="Times New Roman" pitchFamily="18" charset="0"/>
              </a:rPr>
              <a:t>saw a significant decrease in revenue </a:t>
            </a:r>
            <a:r>
              <a:rPr lang="en-US" sz="1600" dirty="0" smtClean="0">
                <a:latin typeface="Times New Roman" pitchFamily="18" charset="0"/>
                <a:cs typeface="Times New Roman" pitchFamily="18" charset="0"/>
              </a:rPr>
              <a:t>despite of increase </a:t>
            </a:r>
            <a:r>
              <a:rPr lang="en-US" sz="1600" dirty="0">
                <a:latin typeface="Times New Roman" pitchFamily="18" charset="0"/>
                <a:cs typeface="Times New Roman" pitchFamily="18" charset="0"/>
              </a:rPr>
              <a:t>in sold units, indicating potential price </a:t>
            </a:r>
            <a:r>
              <a:rPr lang="en-US" sz="1600" dirty="0" smtClean="0">
                <a:latin typeface="Times New Roman" pitchFamily="18" charset="0"/>
                <a:cs typeface="Times New Roman" pitchFamily="18" charset="0"/>
              </a:rPr>
              <a:t>sensitivity </a:t>
            </a:r>
          </a:p>
          <a:p>
            <a:r>
              <a:rPr lang="en-US" sz="1600" dirty="0" smtClean="0">
                <a:latin typeface="Times New Roman" pitchFamily="18" charset="0"/>
                <a:cs typeface="Times New Roman" pitchFamily="18" charset="0"/>
              </a:rPr>
              <a:t> </a:t>
            </a:r>
            <a:r>
              <a:rPr lang="en-US" sz="1600" b="1" dirty="0">
                <a:solidFill>
                  <a:schemeClr val="accent2">
                    <a:lumMod val="60000"/>
                    <a:lumOff val="40000"/>
                  </a:schemeClr>
                </a:solidFill>
                <a:latin typeface="Times New Roman" pitchFamily="18" charset="0"/>
                <a:cs typeface="Times New Roman" pitchFamily="18" charset="0"/>
              </a:rPr>
              <a:t>Grocery and Staples:</a:t>
            </a:r>
            <a:endParaRPr lang="en-US" sz="1600" dirty="0">
              <a:solidFill>
                <a:schemeClr val="accent2">
                  <a:lumMod val="60000"/>
                  <a:lumOff val="40000"/>
                </a:schemeClr>
              </a:solidFill>
              <a:latin typeface="Times New Roman" pitchFamily="18" charset="0"/>
              <a:cs typeface="Times New Roman" pitchFamily="18" charset="0"/>
            </a:endParaRPr>
          </a:p>
          <a:p>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Sonamasuri</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Rice (33% </a:t>
            </a:r>
            <a:r>
              <a:rPr lang="en-US" sz="1600" b="1" dirty="0">
                <a:latin typeface="Times New Roman" pitchFamily="18" charset="0"/>
                <a:cs typeface="Times New Roman" pitchFamily="18" charset="0"/>
              </a:rPr>
              <a:t>off)</a:t>
            </a:r>
            <a:r>
              <a:rPr lang="en-US" sz="1600" dirty="0">
                <a:latin typeface="Times New Roman" pitchFamily="18" charset="0"/>
                <a:cs typeface="Times New Roman" pitchFamily="18" charset="0"/>
              </a:rPr>
              <a:t>:</a:t>
            </a:r>
          </a:p>
          <a:p>
            <a:pPr lvl="1">
              <a:buFont typeface="Wingdings" pitchFamily="2" charset="2"/>
              <a:buChar char="Ø"/>
            </a:pPr>
            <a:r>
              <a:rPr lang="en-US" sz="1600" dirty="0">
                <a:latin typeface="Times New Roman" pitchFamily="18" charset="0"/>
                <a:cs typeface="Times New Roman" pitchFamily="18" charset="0"/>
              </a:rPr>
              <a:t>Achieved a significant increase in sold units with a minor revenue decrease.</a:t>
            </a:r>
          </a:p>
          <a:p>
            <a:pPr lvl="1">
              <a:buFont typeface="Wingdings" pitchFamily="2" charset="2"/>
              <a:buChar char="Ø"/>
            </a:pPr>
            <a:r>
              <a:rPr lang="en-US" sz="1600" dirty="0" smtClean="0">
                <a:latin typeface="Times New Roman" pitchFamily="18" charset="0"/>
                <a:cs typeface="Times New Roman" pitchFamily="18" charset="0"/>
              </a:rPr>
              <a:t>Consider continuing with this discount strategy.</a:t>
            </a:r>
            <a:endParaRPr lang="en-US" sz="1600" dirty="0">
              <a:latin typeface="Times New Roman" pitchFamily="18" charset="0"/>
              <a:cs typeface="Times New Roman" pitchFamily="18" charset="0"/>
            </a:endParaRPr>
          </a:p>
          <a:p>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Masoor</a:t>
            </a:r>
            <a:r>
              <a:rPr lang="en-US" sz="1600" b="1" dirty="0" smtClean="0">
                <a:latin typeface="Times New Roman" pitchFamily="18" charset="0"/>
                <a:cs typeface="Times New Roman" pitchFamily="18" charset="0"/>
              </a:rPr>
              <a:t> dal (1kg) (33% </a:t>
            </a:r>
            <a:r>
              <a:rPr lang="en-US" sz="1600" b="1" dirty="0">
                <a:latin typeface="Times New Roman" pitchFamily="18" charset="0"/>
                <a:cs typeface="Times New Roman" pitchFamily="18" charset="0"/>
              </a:rPr>
              <a:t>off):</a:t>
            </a:r>
          </a:p>
          <a:p>
            <a:pPr lvl="1">
              <a:buFont typeface="Wingdings" pitchFamily="2" charset="2"/>
              <a:buChar char="Ø"/>
            </a:pPr>
            <a:r>
              <a:rPr lang="en-US" sz="1600" dirty="0">
                <a:latin typeface="Times New Roman" pitchFamily="18" charset="0"/>
                <a:cs typeface="Times New Roman" pitchFamily="18" charset="0"/>
              </a:rPr>
              <a:t>Achieved a significant increase in sold units with a minor revenue decrease.</a:t>
            </a:r>
          </a:p>
          <a:p>
            <a:pPr lvl="1">
              <a:buFont typeface="Wingdings" pitchFamily="2" charset="2"/>
              <a:buChar char="Ø"/>
            </a:pPr>
            <a:r>
              <a:rPr lang="en-US" sz="1600" dirty="0">
                <a:latin typeface="Times New Roman" pitchFamily="18" charset="0"/>
                <a:cs typeface="Times New Roman" pitchFamily="18" charset="0"/>
              </a:rPr>
              <a:t>Consider continuing with this discount strategy.</a:t>
            </a:r>
          </a:p>
          <a:p>
            <a:r>
              <a:rPr lang="en-US" sz="1600" b="1" dirty="0">
                <a:solidFill>
                  <a:schemeClr val="accent2">
                    <a:lumMod val="60000"/>
                    <a:lumOff val="40000"/>
                  </a:schemeClr>
                </a:solidFill>
                <a:latin typeface="Times New Roman" pitchFamily="18" charset="0"/>
                <a:cs typeface="Times New Roman" pitchFamily="18" charset="0"/>
              </a:rPr>
              <a:t>Home Care Products:</a:t>
            </a:r>
            <a:endParaRPr lang="en-US" sz="1600" dirty="0">
              <a:solidFill>
                <a:schemeClr val="accent2">
                  <a:lumMod val="60000"/>
                  <a:lumOff val="40000"/>
                </a:schemeClr>
              </a:solidFill>
              <a:latin typeface="Times New Roman" pitchFamily="18" charset="0"/>
              <a:cs typeface="Times New Roman" pitchFamily="18" charset="0"/>
            </a:endParaRPr>
          </a:p>
          <a:p>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Scrub Sponge for dishwashing </a:t>
            </a:r>
            <a:r>
              <a:rPr lang="en-US" sz="1600" dirty="0">
                <a:latin typeface="Times New Roman" pitchFamily="18" charset="0"/>
                <a:cs typeface="Times New Roman" pitchFamily="18" charset="0"/>
              </a:rPr>
              <a:t>and </a:t>
            </a: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Fusion Container Set 3 </a:t>
            </a:r>
            <a:r>
              <a:rPr lang="en-US" sz="1600" dirty="0">
                <a:latin typeface="Times New Roman" pitchFamily="18" charset="0"/>
                <a:cs typeface="Times New Roman" pitchFamily="18" charset="0"/>
              </a:rPr>
              <a:t>both experienced decreases in incremental revenue and sold units under the </a:t>
            </a:r>
            <a:r>
              <a:rPr lang="en-US" sz="1600" b="1" dirty="0">
                <a:latin typeface="Times New Roman" pitchFamily="18" charset="0"/>
                <a:cs typeface="Times New Roman" pitchFamily="18" charset="0"/>
              </a:rPr>
              <a:t>"25% Off</a:t>
            </a:r>
            <a:r>
              <a:rPr lang="en-US" sz="1600" dirty="0">
                <a:latin typeface="Times New Roman" pitchFamily="18" charset="0"/>
                <a:cs typeface="Times New Roman" pitchFamily="18" charset="0"/>
              </a:rPr>
              <a:t>" promotion Re-evaluate the pricing and promotional strategies for these products to address the decline in performance</a:t>
            </a:r>
            <a:endParaRPr lang="en-IN" sz="1600" dirty="0"/>
          </a:p>
        </p:txBody>
      </p:sp>
      <p:sp>
        <p:nvSpPr>
          <p:cNvPr id="4" name="Title 3"/>
          <p:cNvSpPr>
            <a:spLocks noGrp="1"/>
          </p:cNvSpPr>
          <p:nvPr>
            <p:ph type="title"/>
          </p:nvPr>
        </p:nvSpPr>
        <p:spPr>
          <a:xfrm>
            <a:off x="0" y="0"/>
            <a:ext cx="12192000" cy="708337"/>
          </a:xfrm>
          <a:noFill/>
        </p:spPr>
        <p:txBody>
          <a:bodyPr/>
          <a:lstStyle/>
          <a:p>
            <a:pPr algn="ctr"/>
            <a:r>
              <a:rPr lang="en-US" sz="3600" dirty="0" smtClean="0">
                <a:solidFill>
                  <a:schemeClr val="accent2">
                    <a:lumMod val="60000"/>
                    <a:lumOff val="40000"/>
                  </a:schemeClr>
                </a:solidFill>
                <a:latin typeface="Times New Roman" pitchFamily="18" charset="0"/>
                <a:cs typeface="Times New Roman" pitchFamily="18" charset="0"/>
              </a:rPr>
              <a:t>Product recommendation for </a:t>
            </a:r>
            <a:r>
              <a:rPr lang="en-US" sz="3600" dirty="0" err="1" smtClean="0">
                <a:solidFill>
                  <a:schemeClr val="accent2">
                    <a:lumMod val="60000"/>
                    <a:lumOff val="40000"/>
                  </a:schemeClr>
                </a:solidFill>
                <a:latin typeface="Times New Roman" pitchFamily="18" charset="0"/>
                <a:cs typeface="Times New Roman" pitchFamily="18" charset="0"/>
              </a:rPr>
              <a:t>Sankranti</a:t>
            </a:r>
            <a:r>
              <a:rPr lang="en-US" sz="3600" dirty="0" smtClean="0">
                <a:solidFill>
                  <a:schemeClr val="accent2">
                    <a:lumMod val="60000"/>
                    <a:lumOff val="40000"/>
                  </a:schemeClr>
                </a:solidFill>
                <a:latin typeface="Times New Roman" pitchFamily="18" charset="0"/>
                <a:cs typeface="Times New Roman" pitchFamily="18" charset="0"/>
              </a:rPr>
              <a:t> Sales </a:t>
            </a:r>
            <a:endParaRPr lang="en-IN" sz="3600" dirty="0">
              <a:solidFill>
                <a:schemeClr val="accent2">
                  <a:lumMod val="60000"/>
                  <a:lumOff val="40000"/>
                </a:schemeClr>
              </a:solidFill>
              <a:latin typeface="Times New Roman" pitchFamily="18" charset="0"/>
              <a:cs typeface="Times New Roman" pitchFamily="18" charset="0"/>
            </a:endParaRPr>
          </a:p>
        </p:txBody>
      </p:sp>
      <p:sp>
        <p:nvSpPr>
          <p:cNvPr id="6" name="Slide Number Placeholder 5"/>
          <p:cNvSpPr>
            <a:spLocks noGrp="1"/>
          </p:cNvSpPr>
          <p:nvPr>
            <p:ph type="sldNum" sz="quarter" idx="50"/>
          </p:nvPr>
        </p:nvSpPr>
        <p:spPr/>
        <p:txBody>
          <a:bodyPr/>
          <a:lstStyle/>
          <a:p>
            <a:fld id="{47FEACEE-25B4-4A2D-B147-27296E36371D}" type="slidenum">
              <a:rPr lang="en-US" altLang="zh-CN" smtClean="0"/>
              <a:pPr/>
              <a:t>26</a:t>
            </a:fld>
            <a:endParaRPr lang="en-US" altLang="zh-CN" dirty="0"/>
          </a:p>
        </p:txBody>
      </p:sp>
    </p:spTree>
    <p:extLst>
      <p:ext uri="{BB962C8B-B14F-4D97-AF65-F5344CB8AC3E}">
        <p14:creationId xmlns:p14="http://schemas.microsoft.com/office/powerpoint/2010/main" val="39246028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448" y="2489982"/>
            <a:ext cx="4441188" cy="1237957"/>
          </a:xfrm>
        </p:spPr>
        <p:txBody>
          <a:bodyPr/>
          <a:lstStyle/>
          <a:p>
            <a:r>
              <a:rPr lang="en-US" dirty="0" smtClean="0"/>
              <a:t/>
            </a:r>
            <a:br>
              <a:rPr lang="en-US" dirty="0" smtClean="0"/>
            </a:br>
            <a:endParaRPr lang="en-IN" dirty="0"/>
          </a:p>
        </p:txBody>
      </p:sp>
      <p:sp>
        <p:nvSpPr>
          <p:cNvPr id="3" name="Text Placeholder 2"/>
          <p:cNvSpPr>
            <a:spLocks noGrp="1"/>
          </p:cNvSpPr>
          <p:nvPr>
            <p:ph type="body" sz="quarter" idx="28"/>
          </p:nvPr>
        </p:nvSpPr>
        <p:spPr>
          <a:xfrm>
            <a:off x="2043332" y="2897945"/>
            <a:ext cx="2138081" cy="759655"/>
          </a:xfrm>
        </p:spPr>
        <p:txBody>
          <a:bodyPr/>
          <a:lstStyle/>
          <a:p>
            <a:r>
              <a:rPr lang="en-US" dirty="0" smtClean="0">
                <a:solidFill>
                  <a:schemeClr val="accent2">
                    <a:lumMod val="60000"/>
                    <a:lumOff val="40000"/>
                  </a:schemeClr>
                </a:solidFill>
                <a:latin typeface="Times New Roman" pitchFamily="18" charset="0"/>
                <a:cs typeface="Times New Roman" pitchFamily="18" charset="0"/>
              </a:rPr>
              <a:t>CONCLUSION</a:t>
            </a:r>
            <a:endParaRPr lang="en-IN" dirty="0">
              <a:solidFill>
                <a:schemeClr val="accent2">
                  <a:lumMod val="60000"/>
                  <a:lumOff val="40000"/>
                </a:schemeClr>
              </a:solidFill>
              <a:latin typeface="Times New Roman" pitchFamily="18" charset="0"/>
              <a:cs typeface="Times New Roman" pitchFamily="18" charset="0"/>
            </a:endParaRPr>
          </a:p>
        </p:txBody>
      </p:sp>
      <p:pic>
        <p:nvPicPr>
          <p:cNvPr id="5" name="Picture placeholder 19" descr="Layout of website design sketches on white paper">
            <a:extLst>
              <a:ext uri="{FF2B5EF4-FFF2-40B4-BE49-F238E27FC236}">
                <a16:creationId xmlns:a16="http://schemas.microsoft.com/office/drawing/2014/main" xmlns=""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t="7" b="7"/>
          <a:stretch/>
        </p:blipFill>
        <p:spPr>
          <a:xfrm>
            <a:off x="662394" y="501861"/>
            <a:ext cx="5045662" cy="5783096"/>
          </a:xfrm>
          <a:blipFill>
            <a:blip r:embed="rId3"/>
            <a:stretch>
              <a:fillRect/>
            </a:stretch>
          </a:blipFill>
        </p:spPr>
      </p:pic>
    </p:spTree>
    <p:extLst>
      <p:ext uri="{BB962C8B-B14F-4D97-AF65-F5344CB8AC3E}">
        <p14:creationId xmlns:p14="http://schemas.microsoft.com/office/powerpoint/2010/main" val="7229175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xmlns="" id="{52FD53DB-CD39-2575-F8BA-63488E81091E}"/>
              </a:ext>
            </a:extLst>
          </p:cNvPr>
          <p:cNvSpPr>
            <a:spLocks noGrp="1"/>
          </p:cNvSpPr>
          <p:nvPr>
            <p:ph type="body" sz="quarter" idx="28"/>
          </p:nvPr>
        </p:nvSpPr>
        <p:spPr>
          <a:xfrm>
            <a:off x="0" y="373488"/>
            <a:ext cx="12192000" cy="6484512"/>
          </a:xfrm>
          <a:noFill/>
          <a:ln>
            <a:noFill/>
          </a:ln>
        </p:spPr>
        <p:txBody>
          <a:bodyPr/>
          <a:lstStyle/>
          <a:p>
            <a:r>
              <a:rPr lang="en-US" sz="1600" b="1" dirty="0">
                <a:solidFill>
                  <a:schemeClr val="accent2">
                    <a:lumMod val="60000"/>
                    <a:lumOff val="40000"/>
                  </a:schemeClr>
                </a:solidFill>
                <a:latin typeface="Times New Roman" pitchFamily="18" charset="0"/>
                <a:cs typeface="Times New Roman" pitchFamily="18" charset="0"/>
              </a:rPr>
              <a:t>Overall Performance:</a:t>
            </a:r>
            <a:endParaRPr lang="en-US" sz="1600" dirty="0">
              <a:solidFill>
                <a:schemeClr val="accent2">
                  <a:lumMod val="60000"/>
                  <a:lumOff val="40000"/>
                </a:schemeClr>
              </a:solidFill>
              <a:latin typeface="Times New Roman" pitchFamily="18" charset="0"/>
              <a:cs typeface="Times New Roman" pitchFamily="18" charset="0"/>
            </a:endParaRPr>
          </a:p>
          <a:p>
            <a:pPr marL="285750" indent="-285750">
              <a:buFont typeface="Wingdings" pitchFamily="2" charset="2"/>
              <a:buChar char="Ø"/>
            </a:pPr>
            <a:r>
              <a:rPr lang="en-US" sz="1600" dirty="0">
                <a:latin typeface="Times New Roman" pitchFamily="18" charset="0"/>
                <a:cs typeface="Times New Roman" pitchFamily="18" charset="0"/>
              </a:rPr>
              <a:t>The </a:t>
            </a:r>
            <a:r>
              <a:rPr lang="en-US" sz="1600" b="1"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 campaign saw a higher increase in sold units (338.42%) compared to </a:t>
            </a:r>
            <a:r>
              <a:rPr lang="en-US" sz="1600" b="1" dirty="0">
                <a:latin typeface="Times New Roman" pitchFamily="18" charset="0"/>
                <a:cs typeface="Times New Roman" pitchFamily="18" charset="0"/>
              </a:rPr>
              <a:t>Diwali</a:t>
            </a:r>
            <a:r>
              <a:rPr lang="en-US" sz="1600" dirty="0">
                <a:latin typeface="Times New Roman" pitchFamily="18" charset="0"/>
                <a:cs typeface="Times New Roman" pitchFamily="18" charset="0"/>
              </a:rPr>
              <a:t> (97%). However, the Diwali campaign had a greater increase in revenue (108%) compared to </a:t>
            </a:r>
            <a:r>
              <a:rPr lang="en-US" sz="1600"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 (114%).</a:t>
            </a:r>
          </a:p>
          <a:p>
            <a:pPr marL="285750" indent="-285750">
              <a:buFont typeface="Wingdings" pitchFamily="2" charset="2"/>
              <a:buChar char="Ø"/>
            </a:pPr>
            <a:r>
              <a:rPr lang="en-US" sz="1600" dirty="0">
                <a:latin typeface="Times New Roman" pitchFamily="18" charset="0"/>
                <a:cs typeface="Times New Roman" pitchFamily="18" charset="0"/>
              </a:rPr>
              <a:t>Both festivals benefitted significantly from promotions, especially </a:t>
            </a:r>
            <a:r>
              <a:rPr lang="en-US" sz="1600" b="1" dirty="0">
                <a:latin typeface="Times New Roman" pitchFamily="18" charset="0"/>
                <a:cs typeface="Times New Roman" pitchFamily="18" charset="0"/>
              </a:rPr>
              <a:t>Buy One Get One Free </a:t>
            </a:r>
            <a:r>
              <a:rPr lang="en-US" sz="1600" dirty="0">
                <a:latin typeface="Times New Roman" pitchFamily="18" charset="0"/>
                <a:cs typeface="Times New Roman" pitchFamily="18" charset="0"/>
              </a:rPr>
              <a:t>(BOGOF) </a:t>
            </a:r>
            <a:r>
              <a:rPr lang="en-US" sz="1600" b="1" dirty="0">
                <a:latin typeface="Times New Roman" pitchFamily="18" charset="0"/>
                <a:cs typeface="Times New Roman" pitchFamily="18" charset="0"/>
              </a:rPr>
              <a:t>and 500 Cash Back </a:t>
            </a:r>
            <a:r>
              <a:rPr lang="en-US" sz="1600" dirty="0">
                <a:latin typeface="Times New Roman" pitchFamily="18" charset="0"/>
                <a:cs typeface="Times New Roman" pitchFamily="18" charset="0"/>
              </a:rPr>
              <a:t>offers.</a:t>
            </a:r>
          </a:p>
          <a:p>
            <a:endParaRPr lang="en-US" sz="1600" b="1" dirty="0" smtClean="0">
              <a:latin typeface="Times New Roman" pitchFamily="18" charset="0"/>
              <a:cs typeface="Times New Roman" pitchFamily="18" charset="0"/>
            </a:endParaRPr>
          </a:p>
          <a:p>
            <a:r>
              <a:rPr lang="en-US" sz="1600" b="1" dirty="0" smtClean="0">
                <a:solidFill>
                  <a:schemeClr val="accent2">
                    <a:lumMod val="60000"/>
                    <a:lumOff val="40000"/>
                  </a:schemeClr>
                </a:solidFill>
                <a:latin typeface="Times New Roman" pitchFamily="18" charset="0"/>
                <a:cs typeface="Times New Roman" pitchFamily="18" charset="0"/>
              </a:rPr>
              <a:t>Top </a:t>
            </a:r>
            <a:r>
              <a:rPr lang="en-US" sz="1600" b="1" dirty="0">
                <a:solidFill>
                  <a:schemeClr val="accent2">
                    <a:lumMod val="60000"/>
                    <a:lumOff val="40000"/>
                  </a:schemeClr>
                </a:solidFill>
                <a:latin typeface="Times New Roman" pitchFamily="18" charset="0"/>
                <a:cs typeface="Times New Roman" pitchFamily="18" charset="0"/>
              </a:rPr>
              <a:t>Performing Products:</a:t>
            </a:r>
            <a:endParaRPr lang="en-US" sz="1600" dirty="0">
              <a:solidFill>
                <a:schemeClr val="accent2">
                  <a:lumMod val="60000"/>
                  <a:lumOff val="40000"/>
                </a:schemeClr>
              </a:solidFill>
              <a:latin typeface="Times New Roman" pitchFamily="18" charset="0"/>
              <a:cs typeface="Times New Roman" pitchFamily="18" charset="0"/>
            </a:endParaRPr>
          </a:p>
          <a:p>
            <a:pPr marL="285750" indent="-285750">
              <a:buFont typeface="Wingdings" pitchFamily="2" charset="2"/>
              <a:buChar char="Ø"/>
            </a:pPr>
            <a:r>
              <a:rPr lang="en-US" sz="1600" dirty="0">
                <a:latin typeface="Times New Roman" pitchFamily="18" charset="0"/>
                <a:cs typeface="Times New Roman" pitchFamily="18" charset="0"/>
              </a:rPr>
              <a:t>Across both festivals,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Water Proof Immersion Rod and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High </a:t>
            </a:r>
            <a:r>
              <a:rPr lang="en-US" sz="1600" dirty="0" err="1">
                <a:latin typeface="Times New Roman" pitchFamily="18" charset="0"/>
                <a:cs typeface="Times New Roman" pitchFamily="18" charset="0"/>
              </a:rPr>
              <a:t>Glo</a:t>
            </a:r>
            <a:r>
              <a:rPr lang="en-US" sz="1600" dirty="0">
                <a:latin typeface="Times New Roman" pitchFamily="18" charset="0"/>
                <a:cs typeface="Times New Roman" pitchFamily="18" charset="0"/>
              </a:rPr>
              <a:t> 15W LED Bulb consistently ranked among the top performers with high incremental revenue and sold units.</a:t>
            </a:r>
          </a:p>
          <a:p>
            <a:pPr marL="285750" indent="-285750">
              <a:buFont typeface="Wingdings" pitchFamily="2" charset="2"/>
              <a:buChar char="Ø"/>
            </a:pP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Curtains and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Home Essential products also showed significant success during Diwali.</a:t>
            </a:r>
          </a:p>
          <a:p>
            <a:endParaRPr lang="en-US" sz="1600" b="1" dirty="0" smtClean="0">
              <a:latin typeface="Times New Roman" pitchFamily="18" charset="0"/>
              <a:cs typeface="Times New Roman" pitchFamily="18" charset="0"/>
            </a:endParaRPr>
          </a:p>
          <a:p>
            <a:r>
              <a:rPr lang="en-US" sz="1600" b="1" dirty="0" smtClean="0">
                <a:solidFill>
                  <a:schemeClr val="accent2">
                    <a:lumMod val="60000"/>
                    <a:lumOff val="40000"/>
                  </a:schemeClr>
                </a:solidFill>
                <a:latin typeface="Times New Roman" pitchFamily="18" charset="0"/>
                <a:cs typeface="Times New Roman" pitchFamily="18" charset="0"/>
              </a:rPr>
              <a:t>Promotional </a:t>
            </a:r>
            <a:r>
              <a:rPr lang="en-US" sz="1600" b="1" dirty="0">
                <a:solidFill>
                  <a:schemeClr val="accent2">
                    <a:lumMod val="60000"/>
                    <a:lumOff val="40000"/>
                  </a:schemeClr>
                </a:solidFill>
                <a:latin typeface="Times New Roman" pitchFamily="18" charset="0"/>
                <a:cs typeface="Times New Roman" pitchFamily="18" charset="0"/>
              </a:rPr>
              <a:t>Strategies:</a:t>
            </a:r>
            <a:endParaRPr lang="en-US" sz="1600" dirty="0">
              <a:solidFill>
                <a:schemeClr val="accent2">
                  <a:lumMod val="60000"/>
                  <a:lumOff val="40000"/>
                </a:schemeClr>
              </a:solidFill>
              <a:latin typeface="Times New Roman" pitchFamily="18" charset="0"/>
              <a:cs typeface="Times New Roman" pitchFamily="18" charset="0"/>
            </a:endParaRPr>
          </a:p>
          <a:p>
            <a:pPr marL="285750" indent="-285750">
              <a:buFont typeface="Wingdings" pitchFamily="2" charset="2"/>
              <a:buChar char="Ø"/>
            </a:pPr>
            <a:r>
              <a:rPr lang="en-US" sz="1600" dirty="0">
                <a:latin typeface="Times New Roman" pitchFamily="18" charset="0"/>
                <a:cs typeface="Times New Roman" pitchFamily="18" charset="0"/>
              </a:rPr>
              <a:t>BOGOF promotions were the most effective strategy, driving significant increases in both sold units and revenue across all categories.</a:t>
            </a:r>
          </a:p>
          <a:p>
            <a:pPr marL="285750" indent="-285750">
              <a:buFont typeface="Wingdings" pitchFamily="2" charset="2"/>
              <a:buChar char="Ø"/>
            </a:pPr>
            <a:r>
              <a:rPr lang="en-US" sz="1600" dirty="0">
                <a:latin typeface="Times New Roman" pitchFamily="18" charset="0"/>
                <a:cs typeface="Times New Roman" pitchFamily="18" charset="0"/>
              </a:rPr>
              <a:t>While 500 Cash Back generated impressive revenue, it was less impactful on increasing sold units compared to BOGOF.</a:t>
            </a:r>
          </a:p>
          <a:p>
            <a:endParaRPr lang="en-US" sz="1600" b="1" dirty="0" smtClean="0">
              <a:latin typeface="Times New Roman" pitchFamily="18" charset="0"/>
              <a:cs typeface="Times New Roman" pitchFamily="18" charset="0"/>
            </a:endParaRPr>
          </a:p>
          <a:p>
            <a:r>
              <a:rPr lang="en-US" sz="1600" b="1" dirty="0" smtClean="0">
                <a:solidFill>
                  <a:schemeClr val="accent2">
                    <a:lumMod val="60000"/>
                    <a:lumOff val="40000"/>
                  </a:schemeClr>
                </a:solidFill>
                <a:latin typeface="Times New Roman" pitchFamily="18" charset="0"/>
                <a:cs typeface="Times New Roman" pitchFamily="18" charset="0"/>
              </a:rPr>
              <a:t>Category </a:t>
            </a:r>
            <a:r>
              <a:rPr lang="en-US" sz="1600" b="1" dirty="0">
                <a:solidFill>
                  <a:schemeClr val="accent2">
                    <a:lumMod val="60000"/>
                    <a:lumOff val="40000"/>
                  </a:schemeClr>
                </a:solidFill>
                <a:latin typeface="Times New Roman" pitchFamily="18" charset="0"/>
                <a:cs typeface="Times New Roman" pitchFamily="18" charset="0"/>
              </a:rPr>
              <a:t>Performance:</a:t>
            </a:r>
            <a:endParaRPr lang="en-US" sz="1600" dirty="0">
              <a:solidFill>
                <a:schemeClr val="accent2">
                  <a:lumMod val="60000"/>
                  <a:lumOff val="40000"/>
                </a:schemeClr>
              </a:solidFill>
              <a:latin typeface="Times New Roman" pitchFamily="18" charset="0"/>
              <a:cs typeface="Times New Roman" pitchFamily="18" charset="0"/>
            </a:endParaRPr>
          </a:p>
          <a:p>
            <a:pPr marL="285750" indent="-285750">
              <a:buFont typeface="Wingdings" pitchFamily="2" charset="2"/>
              <a:buChar char="Ø"/>
            </a:pPr>
            <a:r>
              <a:rPr lang="en-US" sz="1600" dirty="0">
                <a:latin typeface="Times New Roman" pitchFamily="18" charset="0"/>
                <a:cs typeface="Times New Roman" pitchFamily="18" charset="0"/>
              </a:rPr>
              <a:t>Home Appliances and Home Care categories generally performed well during both festivals.</a:t>
            </a:r>
          </a:p>
          <a:p>
            <a:pPr marL="285750" indent="-285750">
              <a:buFont typeface="Wingdings" pitchFamily="2" charset="2"/>
              <a:buChar char="Ø"/>
            </a:pPr>
            <a:r>
              <a:rPr lang="en-US" sz="1600" dirty="0">
                <a:latin typeface="Times New Roman" pitchFamily="18" charset="0"/>
                <a:cs typeface="Times New Roman" pitchFamily="18" charset="0"/>
              </a:rPr>
              <a:t>Grocery &amp; Staples did well in terms of revenue during </a:t>
            </a:r>
            <a:r>
              <a:rPr lang="en-US" sz="1600"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 but saw a decline in sold units during Diwali.</a:t>
            </a:r>
          </a:p>
          <a:p>
            <a:pPr marL="285750" indent="-285750">
              <a:buFont typeface="Wingdings" pitchFamily="2" charset="2"/>
              <a:buChar char="Ø"/>
            </a:pPr>
            <a:r>
              <a:rPr lang="en-US" sz="1600" dirty="0">
                <a:latin typeface="Times New Roman" pitchFamily="18" charset="0"/>
                <a:cs typeface="Times New Roman" pitchFamily="18" charset="0"/>
              </a:rPr>
              <a:t>Combo and Personal Care categories had mixed results across the festivals.</a:t>
            </a:r>
          </a:p>
          <a:p>
            <a:endParaRPr lang="en-US" dirty="0"/>
          </a:p>
        </p:txBody>
      </p:sp>
      <p:sp>
        <p:nvSpPr>
          <p:cNvPr id="6" name="Title 5">
            <a:extLst>
              <a:ext uri="{FF2B5EF4-FFF2-40B4-BE49-F238E27FC236}">
                <a16:creationId xmlns:a16="http://schemas.microsoft.com/office/drawing/2014/main" xmlns="" id="{4EFA9173-F892-5C7D-99AF-4C5FFB1532B4}"/>
              </a:ext>
            </a:extLst>
          </p:cNvPr>
          <p:cNvSpPr>
            <a:spLocks noGrp="1"/>
          </p:cNvSpPr>
          <p:nvPr>
            <p:ph type="title"/>
          </p:nvPr>
        </p:nvSpPr>
        <p:spPr>
          <a:xfrm>
            <a:off x="0" y="1"/>
            <a:ext cx="12191999" cy="386365"/>
          </a:xfrm>
          <a:noFill/>
        </p:spPr>
        <p:txBody>
          <a:bodyPr/>
          <a:lstStyle/>
          <a:p>
            <a:pPr algn="ctr"/>
            <a:r>
              <a:rPr lang="en-US" sz="2400" dirty="0" smtClean="0">
                <a:solidFill>
                  <a:schemeClr val="accent2">
                    <a:lumMod val="60000"/>
                    <a:lumOff val="40000"/>
                  </a:schemeClr>
                </a:solidFill>
                <a:latin typeface="Times New Roman" pitchFamily="18" charset="0"/>
                <a:cs typeface="Times New Roman" pitchFamily="18" charset="0"/>
              </a:rPr>
              <a:t>Conclusion</a:t>
            </a:r>
            <a:endParaRPr lang="en-US" sz="2400" dirty="0">
              <a:solidFill>
                <a:schemeClr val="accent2">
                  <a:lumMod val="60000"/>
                  <a:lumOff val="40000"/>
                </a:schemeClr>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02F30A6A-65C9-04FE-77CF-C95CC406DBDB}"/>
              </a:ext>
            </a:extLst>
          </p:cNvPr>
          <p:cNvSpPr>
            <a:spLocks noGrp="1"/>
          </p:cNvSpPr>
          <p:nvPr>
            <p:ph type="sldNum" sz="quarter" idx="50"/>
          </p:nvPr>
        </p:nvSpPr>
        <p:spPr/>
        <p:txBody>
          <a:bodyPr/>
          <a:lstStyle/>
          <a:p>
            <a:fld id="{47FEACEE-25B4-4A2D-B147-27296E36371D}" type="slidenum">
              <a:rPr lang="en-US" altLang="zh-CN" smtClean="0"/>
              <a:pPr/>
              <a:t>28</a:t>
            </a:fld>
            <a:endParaRPr lang="en-US" altLang="zh-CN" dirty="0"/>
          </a:p>
        </p:txBody>
      </p:sp>
    </p:spTree>
    <p:extLst>
      <p:ext uri="{BB962C8B-B14F-4D97-AF65-F5344CB8AC3E}">
        <p14:creationId xmlns:p14="http://schemas.microsoft.com/office/powerpoint/2010/main" val="41575333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People in an office discussing work over a laptop&#10;">
            <a:extLst>
              <a:ext uri="{FF2B5EF4-FFF2-40B4-BE49-F238E27FC236}">
                <a16:creationId xmlns:a16="http://schemas.microsoft.com/office/drawing/2014/main" xmlns=""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l="34" r="34"/>
          <a:stretch/>
        </p:blipFill>
        <p:spPr/>
      </p:pic>
      <p:pic>
        <p:nvPicPr>
          <p:cNvPr id="14" name="Picture Placeholder 13" descr="People working in office">
            <a:extLst>
              <a:ext uri="{FF2B5EF4-FFF2-40B4-BE49-F238E27FC236}">
                <a16:creationId xmlns:a16="http://schemas.microsoft.com/office/drawing/2014/main" xmlns="" id="{496155F4-61B2-441D-9F16-788866450DA2}"/>
              </a:ext>
            </a:extLst>
          </p:cNvPr>
          <p:cNvPicPr>
            <a:picLocks noGrp="1" noChangeAspect="1"/>
          </p:cNvPicPr>
          <p:nvPr>
            <p:ph type="pic" sz="quarter" idx="49"/>
          </p:nvPr>
        </p:nvPicPr>
        <p:blipFill rotWithShape="1">
          <a:blip r:embed="rId4" cstate="print">
            <a:extLst>
              <a:ext uri="{28A0092B-C50C-407E-A947-70E740481C1C}">
                <a14:useLocalDpi xmlns:a14="http://schemas.microsoft.com/office/drawing/2010/main"/>
              </a:ext>
            </a:extLst>
          </a:blip>
          <a:srcRect l="34" r="34"/>
          <a:stretch/>
        </p:blipFill>
        <p:spPr/>
      </p:pic>
      <p:pic>
        <p:nvPicPr>
          <p:cNvPr id="28" name="Picture Placeholder 27" descr="Businesswoman reviewing sticky notes on a wall">
            <a:extLst>
              <a:ext uri="{FF2B5EF4-FFF2-40B4-BE49-F238E27FC236}">
                <a16:creationId xmlns:a16="http://schemas.microsoft.com/office/drawing/2014/main" xmlns=""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l="88" r="88"/>
          <a:stretch>
            <a:fillRect/>
          </a:stretch>
        </p:blipFill>
        <p:spPr/>
      </p:pic>
      <p:pic>
        <p:nvPicPr>
          <p:cNvPr id="18" name="Picture Placeholder 17" descr="Layout of website design sketches on white paper">
            <a:extLst>
              <a:ext uri="{FF2B5EF4-FFF2-40B4-BE49-F238E27FC236}">
                <a16:creationId xmlns:a16="http://schemas.microsoft.com/office/drawing/2014/main" xmlns="" id="{1051CD21-1408-4D13-BF0B-0D7013AD2D0C}"/>
              </a:ext>
            </a:extLst>
          </p:cNvPr>
          <p:cNvPicPr>
            <a:picLocks noGrp="1" noChangeAspect="1"/>
          </p:cNvPicPr>
          <p:nvPr>
            <p:ph type="pic" sz="quarter" idx="51"/>
          </p:nvPr>
        </p:nvPicPr>
        <p:blipFill rotWithShape="1">
          <a:blip r:embed="rId6" cstate="print">
            <a:extLst>
              <a:ext uri="{28A0092B-C50C-407E-A947-70E740481C1C}">
                <a14:useLocalDpi xmlns:a14="http://schemas.microsoft.com/office/drawing/2010/main"/>
              </a:ext>
            </a:extLst>
          </a:blip>
          <a:srcRect l="34" r="34"/>
          <a:stretch/>
        </p:blipFill>
        <p:spPr/>
      </p:pic>
      <p:sp>
        <p:nvSpPr>
          <p:cNvPr id="25" name="Text Placeholder 24">
            <a:extLst>
              <a:ext uri="{FF2B5EF4-FFF2-40B4-BE49-F238E27FC236}">
                <a16:creationId xmlns:a16="http://schemas.microsoft.com/office/drawing/2014/main" xmlns="" id="{B993E4D5-4AD0-4740-096D-6822944C8FF6}"/>
              </a:ext>
            </a:extLst>
          </p:cNvPr>
          <p:cNvSpPr>
            <a:spLocks noGrp="1"/>
          </p:cNvSpPr>
          <p:nvPr>
            <p:ph type="body" sz="quarter" idx="27"/>
          </p:nvPr>
        </p:nvSpPr>
        <p:spPr>
          <a:xfrm>
            <a:off x="6096000" y="3093990"/>
            <a:ext cx="5572259" cy="1879791"/>
          </a:xfrm>
        </p:spPr>
        <p:txBody>
          <a:bodyPr/>
          <a:lstStyle/>
          <a:p>
            <a:r>
              <a:rPr lang="en-US" b="1" dirty="0">
                <a:solidFill>
                  <a:schemeClr val="accent2">
                    <a:lumMod val="60000"/>
                    <a:lumOff val="40000"/>
                  </a:schemeClr>
                </a:solidFill>
                <a:latin typeface="Times New Roman" pitchFamily="18" charset="0"/>
                <a:cs typeface="Times New Roman" pitchFamily="18" charset="0"/>
                <a:hlinkClick r:id="rId7"/>
              </a:rPr>
              <a:t>https://github.com/Sethuk96/Code-basis-Projects</a:t>
            </a:r>
            <a:endParaRPr lang="en-US" b="1" dirty="0">
              <a:solidFill>
                <a:schemeClr val="accent2">
                  <a:lumMod val="60000"/>
                  <a:lumOff val="40000"/>
                </a:schemeClr>
              </a:solidFill>
              <a:latin typeface="Times New Roman" pitchFamily="18" charset="0"/>
              <a:cs typeface="Times New Roman" pitchFamily="18" charset="0"/>
            </a:endParaRPr>
          </a:p>
        </p:txBody>
      </p:sp>
      <p:sp>
        <p:nvSpPr>
          <p:cNvPr id="24" name="Title 23">
            <a:extLst>
              <a:ext uri="{FF2B5EF4-FFF2-40B4-BE49-F238E27FC236}">
                <a16:creationId xmlns:a16="http://schemas.microsoft.com/office/drawing/2014/main" xmlns="" id="{AD2C8D04-263D-9589-1CFF-A5968D7C33D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529279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xmlns="" id="{CC0093B1-77CC-1E61-FB22-E136F94EABD2}"/>
              </a:ext>
            </a:extLst>
          </p:cNvPr>
          <p:cNvSpPr>
            <a:spLocks noGrp="1"/>
          </p:cNvSpPr>
          <p:nvPr>
            <p:ph type="body" sz="quarter" idx="28"/>
          </p:nvPr>
        </p:nvSpPr>
        <p:spPr>
          <a:xfrm>
            <a:off x="481439" y="3435546"/>
            <a:ext cx="4260180" cy="2233734"/>
          </a:xfrm>
        </p:spPr>
        <p:txBody>
          <a:bodyPr/>
          <a:lstStyle/>
          <a:p>
            <a:r>
              <a:rPr lang="en-US" b="1" dirty="0" err="1">
                <a:latin typeface="Times New Roman" pitchFamily="18" charset="0"/>
                <a:cs typeface="Times New Roman" pitchFamily="18" charset="0"/>
              </a:rPr>
              <a:t>Atliq</a:t>
            </a:r>
            <a:r>
              <a:rPr lang="en-US" b="1" dirty="0">
                <a:latin typeface="Times New Roman" pitchFamily="18" charset="0"/>
                <a:cs typeface="Times New Roman" pitchFamily="18" charset="0"/>
              </a:rPr>
              <a:t> Mart</a:t>
            </a:r>
            <a:r>
              <a:rPr lang="en-US" dirty="0">
                <a:latin typeface="Times New Roman" pitchFamily="18" charset="0"/>
                <a:cs typeface="Times New Roman" pitchFamily="18" charset="0"/>
              </a:rPr>
              <a:t>, a retail giant with over </a:t>
            </a:r>
            <a:r>
              <a:rPr lang="en-US" b="1" dirty="0">
                <a:latin typeface="Times New Roman" pitchFamily="18" charset="0"/>
                <a:cs typeface="Times New Roman" pitchFamily="18" charset="0"/>
              </a:rPr>
              <a:t>50</a:t>
            </a:r>
            <a:r>
              <a:rPr lang="en-US" dirty="0">
                <a:latin typeface="Times New Roman" pitchFamily="18" charset="0"/>
                <a:cs typeface="Times New Roman" pitchFamily="18" charset="0"/>
              </a:rPr>
              <a:t> supermarkets across the Southern region of India, showcased its dominance during the festive seasons of </a:t>
            </a:r>
            <a:r>
              <a:rPr lang="en-US" b="1" dirty="0">
                <a:latin typeface="Times New Roman" pitchFamily="18" charset="0"/>
                <a:cs typeface="Times New Roman" pitchFamily="18" charset="0"/>
              </a:rPr>
              <a:t>Diwali </a:t>
            </a:r>
            <a:r>
              <a:rPr lang="en-US" dirty="0">
                <a:latin typeface="Times New Roman" pitchFamily="18" charset="0"/>
                <a:cs typeface="Times New Roman" pitchFamily="18" charset="0"/>
              </a:rPr>
              <a:t>2023</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and </a:t>
            </a:r>
            <a:r>
              <a:rPr lang="en-US" b="1" dirty="0" err="1">
                <a:latin typeface="Times New Roman" pitchFamily="18" charset="0"/>
                <a:cs typeface="Times New Roman" pitchFamily="18" charset="0"/>
              </a:rPr>
              <a:t>Sankranti</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2024. All 50 stores strategically ran extensive promotions on their exclusive </a:t>
            </a:r>
            <a:r>
              <a:rPr lang="en-US" dirty="0" err="1">
                <a:latin typeface="Times New Roman" pitchFamily="18" charset="0"/>
                <a:cs typeface="Times New Roman" pitchFamily="18" charset="0"/>
              </a:rPr>
              <a:t>Atliq</a:t>
            </a:r>
            <a:r>
              <a:rPr lang="en-US" dirty="0">
                <a:latin typeface="Times New Roman" pitchFamily="18" charset="0"/>
                <a:cs typeface="Times New Roman" pitchFamily="18" charset="0"/>
              </a:rPr>
              <a:t> brand products, amplifying the celebratory spirit and attracting a surge of enthusiastic shoppers.</a:t>
            </a:r>
          </a:p>
        </p:txBody>
      </p:sp>
      <p:sp>
        <p:nvSpPr>
          <p:cNvPr id="4" name="Footer Placeholder 3">
            <a:extLst>
              <a:ext uri="{FF2B5EF4-FFF2-40B4-BE49-F238E27FC236}">
                <a16:creationId xmlns:a16="http://schemas.microsoft.com/office/drawing/2014/main" xmlns="" id="{0A01EC1F-42C9-66C4-9D49-F6AF79D5BE91}"/>
              </a:ext>
            </a:extLst>
          </p:cNvPr>
          <p:cNvSpPr>
            <a:spLocks noGrp="1"/>
          </p:cNvSpPr>
          <p:nvPr>
            <p:ph type="ftr" sz="quarter" idx="52"/>
          </p:nvPr>
        </p:nvSpPr>
        <p:spPr>
          <a:xfrm rot="10800000" flipV="1">
            <a:off x="4584821" y="6316392"/>
            <a:ext cx="4114800" cy="337626"/>
          </a:xfrm>
        </p:spPr>
        <p:txBody>
          <a:bodyPr/>
          <a:lstStyle/>
          <a:p>
            <a:endParaRPr lang="en-US" b="1" dirty="0">
              <a:latin typeface="Times New Roman" pitchFamily="18" charset="0"/>
              <a:cs typeface="Times New Roman" pitchFamily="18" charset="0"/>
            </a:endParaRPr>
          </a:p>
          <a:p>
            <a:endParaRPr lang="en-US" dirty="0"/>
          </a:p>
        </p:txBody>
      </p:sp>
      <p:sp>
        <p:nvSpPr>
          <p:cNvPr id="7" name="Slide Number Placeholder 6">
            <a:extLst>
              <a:ext uri="{FF2B5EF4-FFF2-40B4-BE49-F238E27FC236}">
                <a16:creationId xmlns:a16="http://schemas.microsoft.com/office/drawing/2014/main" xmlns=""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pic>
        <p:nvPicPr>
          <p:cNvPr id="3" name="Picture Placeholder 2"/>
          <p:cNvPicPr>
            <a:picLocks noGrp="1" noChangeAspect="1"/>
          </p:cNvPicPr>
          <p:nvPr>
            <p:ph type="pic" sz="quarter" idx="51"/>
          </p:nvPr>
        </p:nvPicPr>
        <p:blipFill>
          <a:blip r:embed="rId3">
            <a:extLst>
              <a:ext uri="{28A0092B-C50C-407E-A947-70E740481C1C}">
                <a14:useLocalDpi xmlns:a14="http://schemas.microsoft.com/office/drawing/2010/main" val="0"/>
              </a:ext>
            </a:extLst>
          </a:blip>
          <a:srcRect l="3539" r="3539"/>
          <a:stretch>
            <a:fillRect/>
          </a:stretch>
        </p:blipFill>
        <p:spPr>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775548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xmlns="" id="{4D761329-3BEF-0173-1328-A4DB26572AFF}"/>
              </a:ext>
            </a:extLst>
          </p:cNvPr>
          <p:cNvSpPr>
            <a:spLocks noGrp="1"/>
          </p:cNvSpPr>
          <p:nvPr>
            <p:ph type="title"/>
          </p:nvPr>
        </p:nvSpPr>
        <p:spPr/>
        <p:txBody>
          <a:bodyPr/>
          <a:lstStyle/>
          <a:p>
            <a:pPr algn="ctr"/>
            <a:r>
              <a:rPr lang="en-US" dirty="0">
                <a:solidFill>
                  <a:schemeClr val="accent2">
                    <a:lumMod val="60000"/>
                    <a:lumOff val="40000"/>
                  </a:schemeClr>
                </a:solidFill>
                <a:latin typeface="Times New Roman" pitchFamily="18" charset="0"/>
                <a:cs typeface="Times New Roman" pitchFamily="18" charset="0"/>
              </a:rPr>
              <a:t>Primary goals</a:t>
            </a:r>
          </a:p>
        </p:txBody>
      </p:sp>
      <p:sp>
        <p:nvSpPr>
          <p:cNvPr id="19" name="Text Placeholder 18">
            <a:extLst>
              <a:ext uri="{FF2B5EF4-FFF2-40B4-BE49-F238E27FC236}">
                <a16:creationId xmlns:a16="http://schemas.microsoft.com/office/drawing/2014/main" xmlns="" id="{FC101F03-8617-09D4-619B-F38E2F0A4F15}"/>
              </a:ext>
            </a:extLst>
          </p:cNvPr>
          <p:cNvSpPr>
            <a:spLocks noGrp="1"/>
          </p:cNvSpPr>
          <p:nvPr>
            <p:ph type="body" sz="quarter" idx="28"/>
          </p:nvPr>
        </p:nvSpPr>
        <p:spPr>
          <a:xfrm>
            <a:off x="1777285" y="3038390"/>
            <a:ext cx="2485622" cy="1070829"/>
          </a:xfrm>
        </p:spPr>
        <p:txBody>
          <a:bodyPr/>
          <a:lstStyle/>
          <a:p>
            <a:r>
              <a:rPr lang="en-US" sz="2000" dirty="0" err="1" smtClean="0">
                <a:solidFill>
                  <a:schemeClr val="accent2">
                    <a:lumMod val="60000"/>
                    <a:lumOff val="40000"/>
                  </a:schemeClr>
                </a:solidFill>
                <a:latin typeface="Times New Roman" pitchFamily="18" charset="0"/>
                <a:cs typeface="Times New Roman" pitchFamily="18" charset="0"/>
              </a:rPr>
              <a:t>SAle</a:t>
            </a:r>
            <a:r>
              <a:rPr lang="en-US" sz="2000" dirty="0" smtClean="0">
                <a:solidFill>
                  <a:schemeClr val="accent2">
                    <a:lumMod val="60000"/>
                    <a:lumOff val="40000"/>
                  </a:schemeClr>
                </a:solidFill>
                <a:latin typeface="Times New Roman" pitchFamily="18" charset="0"/>
                <a:cs typeface="Times New Roman" pitchFamily="18" charset="0"/>
              </a:rPr>
              <a:t> GROWTH</a:t>
            </a:r>
            <a:endParaRPr lang="en-US" sz="2000" dirty="0">
              <a:solidFill>
                <a:schemeClr val="accent2">
                  <a:lumMod val="60000"/>
                  <a:lumOff val="40000"/>
                </a:schemeClr>
              </a:solidFill>
              <a:latin typeface="Times New Roman" pitchFamily="18" charset="0"/>
              <a:cs typeface="Times New Roman" pitchFamily="18" charset="0"/>
            </a:endParaRPr>
          </a:p>
          <a:p>
            <a:endParaRPr lang="en-US" dirty="0"/>
          </a:p>
        </p:txBody>
      </p:sp>
      <p:pic>
        <p:nvPicPr>
          <p:cNvPr id="48" name="Picture placeholder 19" descr="Layout of website design sketches on white paper">
            <a:extLst>
              <a:ext uri="{FF2B5EF4-FFF2-40B4-BE49-F238E27FC236}">
                <a16:creationId xmlns:a16="http://schemas.microsoft.com/office/drawing/2014/main" xmlns=""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t="7" b="7"/>
          <a:stretch/>
        </p:blipFill>
        <p:spPr>
          <a:blipFill>
            <a:blip r:embed="rId4"/>
            <a:stretch>
              <a:fillRect/>
            </a:stretch>
          </a:blipFill>
        </p:spPr>
      </p:pic>
    </p:spTree>
    <p:extLst>
      <p:ext uri="{BB962C8B-B14F-4D97-AF65-F5344CB8AC3E}">
        <p14:creationId xmlns:p14="http://schemas.microsoft.com/office/powerpoint/2010/main" val="24780796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379BBF1-9BC2-6DCE-0154-8873469878A5}"/>
              </a:ext>
            </a:extLst>
          </p:cNvPr>
          <p:cNvSpPr>
            <a:spLocks noGrp="1"/>
          </p:cNvSpPr>
          <p:nvPr>
            <p:ph type="title"/>
          </p:nvPr>
        </p:nvSpPr>
        <p:spPr>
          <a:xfrm>
            <a:off x="594587" y="128789"/>
            <a:ext cx="10889796" cy="708017"/>
          </a:xfrm>
        </p:spPr>
        <p:txBody>
          <a:bodyPr/>
          <a:lstStyle/>
          <a:p>
            <a:r>
              <a:rPr lang="en-US" sz="3600" dirty="0" smtClean="0">
                <a:solidFill>
                  <a:schemeClr val="accent2">
                    <a:lumMod val="60000"/>
                    <a:lumOff val="40000"/>
                  </a:schemeClr>
                </a:solidFill>
                <a:latin typeface="Times New Roman" pitchFamily="18" charset="0"/>
                <a:cs typeface="Times New Roman" pitchFamily="18" charset="0"/>
              </a:rPr>
              <a:t>Propelling Growth Through Strategic Promotions</a:t>
            </a:r>
            <a:r>
              <a:rPr lang="en-US" dirty="0" smtClean="0"/>
              <a:t/>
            </a:r>
            <a:br>
              <a:rPr lang="en-US" dirty="0" smtClean="0"/>
            </a:br>
            <a:endParaRPr lang="en-US" dirty="0"/>
          </a:p>
        </p:txBody>
      </p:sp>
      <p:graphicFrame>
        <p:nvGraphicFramePr>
          <p:cNvPr id="6" name="Table Placeholder 5"/>
          <p:cNvGraphicFramePr>
            <a:graphicFrameLocks noGrp="1"/>
          </p:cNvGraphicFramePr>
          <p:nvPr>
            <p:ph type="tbl" sz="quarter" idx="27"/>
            <p:extLst>
              <p:ext uri="{D42A27DB-BD31-4B8C-83A1-F6EECF244321}">
                <p14:modId xmlns:p14="http://schemas.microsoft.com/office/powerpoint/2010/main" val="3443540728"/>
              </p:ext>
            </p:extLst>
          </p:nvPr>
        </p:nvGraphicFramePr>
        <p:xfrm>
          <a:off x="581025" y="1614488"/>
          <a:ext cx="10890252" cy="1381760"/>
        </p:xfrm>
        <a:graphic>
          <a:graphicData uri="http://schemas.openxmlformats.org/drawingml/2006/table">
            <a:tbl>
              <a:tblPr firstRow="1" bandRow="1">
                <a:tableStyleId>{5C22544A-7EE6-4342-B048-85BDC9FD1C3A}</a:tableStyleId>
              </a:tblPr>
              <a:tblGrid>
                <a:gridCol w="2722563"/>
                <a:gridCol w="2722563"/>
                <a:gridCol w="2722563"/>
                <a:gridCol w="2722563"/>
              </a:tblGrid>
              <a:tr h="370840">
                <a:tc>
                  <a:txBody>
                    <a:bodyPr/>
                    <a:lstStyle/>
                    <a:p>
                      <a:pPr algn="ctr"/>
                      <a:r>
                        <a:rPr lang="en-US" dirty="0" smtClean="0"/>
                        <a:t>Campaign </a:t>
                      </a:r>
                      <a:endParaRPr lang="en-IN" dirty="0"/>
                    </a:p>
                  </a:txBody>
                  <a:tcPr/>
                </a:tc>
                <a:tc>
                  <a:txBody>
                    <a:bodyPr/>
                    <a:lstStyle/>
                    <a:p>
                      <a:pPr algn="ctr"/>
                      <a:r>
                        <a:rPr lang="en-US" dirty="0" smtClean="0"/>
                        <a:t>Incremental Sold Units</a:t>
                      </a:r>
                      <a:endParaRPr lang="en-IN" dirty="0"/>
                    </a:p>
                  </a:txBody>
                  <a:tcPr/>
                </a:tc>
                <a:tc>
                  <a:txBody>
                    <a:bodyPr/>
                    <a:lstStyle/>
                    <a:p>
                      <a:pPr algn="ctr"/>
                      <a:r>
                        <a:rPr lang="en-US" dirty="0" smtClean="0"/>
                        <a:t>Incremental Revenue</a:t>
                      </a:r>
                      <a:endParaRPr lang="en-IN" dirty="0"/>
                    </a:p>
                  </a:txBody>
                  <a:tcPr/>
                </a:tc>
                <a:tc>
                  <a:txBody>
                    <a:bodyPr/>
                    <a:lstStyle/>
                    <a:p>
                      <a:pPr algn="ctr"/>
                      <a:r>
                        <a:rPr lang="en-US" dirty="0" smtClean="0"/>
                        <a:t>Total revenue Promotion</a:t>
                      </a:r>
                      <a:endParaRPr lang="en-IN" dirty="0"/>
                    </a:p>
                  </a:txBody>
                  <a:tcPr/>
                </a:tc>
              </a:tr>
              <a:tr h="370840">
                <a:tc>
                  <a:txBody>
                    <a:bodyPr/>
                    <a:lstStyle/>
                    <a:p>
                      <a:pPr algn="ctr"/>
                      <a:r>
                        <a:rPr lang="en-US" b="1" dirty="0" smtClean="0">
                          <a:solidFill>
                            <a:schemeClr val="tx1"/>
                          </a:solidFill>
                          <a:latin typeface="Times New Roman" pitchFamily="18" charset="0"/>
                          <a:cs typeface="Times New Roman" pitchFamily="18" charset="0"/>
                        </a:rPr>
                        <a:t>Diwali</a:t>
                      </a:r>
                      <a:endParaRPr lang="en-IN" b="1" dirty="0">
                        <a:solidFill>
                          <a:schemeClr val="tx1"/>
                        </a:solidFill>
                        <a:latin typeface="Times New Roman" pitchFamily="18" charset="0"/>
                        <a:cs typeface="Times New Roman" pitchFamily="18" charset="0"/>
                      </a:endParaRPr>
                    </a:p>
                  </a:txBody>
                  <a:tcPr>
                    <a:solidFill>
                      <a:schemeClr val="bg2">
                        <a:lumMod val="90000"/>
                      </a:schemeClr>
                    </a:solidFill>
                  </a:tcPr>
                </a:tc>
                <a:tc>
                  <a:txBody>
                    <a:bodyPr/>
                    <a:lstStyle/>
                    <a:p>
                      <a:pPr algn="ctr"/>
                      <a:r>
                        <a:rPr lang="en-US" b="1" dirty="0" smtClean="0">
                          <a:latin typeface="Times New Roman" pitchFamily="18" charset="0"/>
                          <a:cs typeface="Times New Roman" pitchFamily="18" charset="0"/>
                        </a:rPr>
                        <a:t>97%</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108%</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$171</a:t>
                      </a:r>
                      <a:r>
                        <a:rPr lang="en-US" b="1" baseline="0" dirty="0" smtClean="0">
                          <a:latin typeface="Times New Roman" pitchFamily="18" charset="0"/>
                          <a:cs typeface="Times New Roman" pitchFamily="18" charset="0"/>
                        </a:rPr>
                        <a:t> Millions</a:t>
                      </a:r>
                      <a:endParaRPr lang="en-IN" b="1" dirty="0">
                        <a:latin typeface="Times New Roman" pitchFamily="18" charset="0"/>
                        <a:cs typeface="Times New Roman" pitchFamily="18" charset="0"/>
                      </a:endParaRPr>
                    </a:p>
                  </a:txBody>
                  <a:tcPr/>
                </a:tc>
              </a:tr>
              <a:tr h="370840">
                <a:tc>
                  <a:txBody>
                    <a:bodyPr/>
                    <a:lstStyle/>
                    <a:p>
                      <a:pPr algn="ctr"/>
                      <a:r>
                        <a:rPr lang="en-US" b="1" dirty="0" err="1" smtClean="0">
                          <a:latin typeface="Times New Roman" pitchFamily="18" charset="0"/>
                          <a:cs typeface="Times New Roman" pitchFamily="18" charset="0"/>
                        </a:rPr>
                        <a:t>Sankranti</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338.42%</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114%</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$124 Millions </a:t>
                      </a:r>
                      <a:endParaRPr lang="en-IN" b="1" dirty="0">
                        <a:latin typeface="Times New Roman" pitchFamily="18" charset="0"/>
                        <a:cs typeface="Times New Roman" pitchFamily="18" charset="0"/>
                      </a:endParaRPr>
                    </a:p>
                  </a:txBody>
                  <a:tcPr/>
                </a:tc>
              </a:tr>
            </a:tbl>
          </a:graphicData>
        </a:graphic>
      </p:graphicFrame>
      <p:sp>
        <p:nvSpPr>
          <p:cNvPr id="5" name="Footer Placeholder 4">
            <a:extLst>
              <a:ext uri="{FF2B5EF4-FFF2-40B4-BE49-F238E27FC236}">
                <a16:creationId xmlns:a16="http://schemas.microsoft.com/office/drawing/2014/main" xmlns="" id="{6D18E7F7-120D-E343-B41C-E8DF89FC0F49}"/>
              </a:ext>
            </a:extLst>
          </p:cNvPr>
          <p:cNvSpPr>
            <a:spLocks noGrp="1"/>
          </p:cNvSpPr>
          <p:nvPr>
            <p:ph type="ftr" sz="quarter" idx="28"/>
          </p:nvPr>
        </p:nvSpPr>
        <p:spPr>
          <a:xfrm>
            <a:off x="372090" y="3446584"/>
            <a:ext cx="9995798" cy="2686930"/>
          </a:xfrm>
        </p:spPr>
        <p:txBody>
          <a:bodyPr/>
          <a:lstStyle/>
          <a:p>
            <a:r>
              <a:rPr lang="en-US" sz="1800" b="1" dirty="0">
                <a:latin typeface="Times New Roman" pitchFamily="18" charset="0"/>
                <a:cs typeface="Times New Roman" pitchFamily="18" charset="0"/>
              </a:rPr>
              <a:t>The overall success of the promotion </a:t>
            </a:r>
            <a:r>
              <a:rPr lang="en-US" sz="1800" b="1" dirty="0" smtClean="0">
                <a:latin typeface="Times New Roman" pitchFamily="18" charset="0"/>
                <a:cs typeface="Times New Roman" pitchFamily="18" charset="0"/>
              </a:rPr>
              <a:t> yielded  </a:t>
            </a:r>
            <a:r>
              <a:rPr lang="en-US" sz="1800" b="1" dirty="0">
                <a:latin typeface="Times New Roman" pitchFamily="18" charset="0"/>
                <a:cs typeface="Times New Roman" pitchFamily="18" charset="0"/>
              </a:rPr>
              <a:t>$296 million in revenue, with incremental revenue of 110% and incremental sold units of 211.28%. </a:t>
            </a:r>
            <a:endParaRPr lang="en-US" sz="1800" b="1" dirty="0" smtClean="0">
              <a:latin typeface="Times New Roman" pitchFamily="18" charset="0"/>
              <a:cs typeface="Times New Roman" pitchFamily="18" charset="0"/>
            </a:endParaRPr>
          </a:p>
          <a:p>
            <a:endParaRPr lang="en-US" sz="1800" b="1" dirty="0" smtClean="0">
              <a:latin typeface="Times New Roman" pitchFamily="18" charset="0"/>
              <a:cs typeface="Times New Roman" pitchFamily="18" charset="0"/>
            </a:endParaRPr>
          </a:p>
          <a:p>
            <a:r>
              <a:rPr lang="en-US" sz="1800" b="1" dirty="0" err="1" smtClean="0">
                <a:latin typeface="Times New Roman" pitchFamily="18" charset="0"/>
                <a:cs typeface="Times New Roman" pitchFamily="18" charset="0"/>
              </a:rPr>
              <a:t>AtliQ</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Mart not only made significant gains in revenue but also saw notable increases in incremental sales and revenue, further strengthening its position as the region's largest retailer.</a:t>
            </a:r>
            <a:br>
              <a:rPr lang="en-US" sz="1800" b="1" dirty="0">
                <a:latin typeface="Times New Roman" pitchFamily="18" charset="0"/>
                <a:cs typeface="Times New Roman" pitchFamily="18" charset="0"/>
              </a:rPr>
            </a:br>
            <a:r>
              <a:rPr lang="en-US" sz="1800" dirty="0"/>
              <a:t/>
            </a:r>
            <a:br>
              <a:rPr lang="en-US" sz="1800" dirty="0"/>
            </a:br>
            <a:r>
              <a:rPr lang="en-US" sz="1800" dirty="0"/>
              <a:t/>
            </a:r>
            <a:br>
              <a:rPr lang="en-US" sz="1800" dirty="0"/>
            </a:br>
            <a:r>
              <a:rPr lang="en-US" dirty="0"/>
              <a:t/>
            </a:r>
            <a:br>
              <a:rPr lang="en-US" dirty="0"/>
            </a:br>
            <a:endParaRPr lang="en-US" dirty="0"/>
          </a:p>
        </p:txBody>
      </p:sp>
      <p:sp>
        <p:nvSpPr>
          <p:cNvPr id="7" name="Slide Number Placeholder 6">
            <a:extLst>
              <a:ext uri="{FF2B5EF4-FFF2-40B4-BE49-F238E27FC236}">
                <a16:creationId xmlns:a16="http://schemas.microsoft.com/office/drawing/2014/main" xmlns="" id="{8EA25C86-7BE3-4BC6-C0B8-7F7D7C3EC286}"/>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Tree>
    <p:extLst>
      <p:ext uri="{BB962C8B-B14F-4D97-AF65-F5344CB8AC3E}">
        <p14:creationId xmlns:p14="http://schemas.microsoft.com/office/powerpoint/2010/main" val="12460212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448" y="2489982"/>
            <a:ext cx="4441188" cy="1237957"/>
          </a:xfrm>
        </p:spPr>
        <p:txBody>
          <a:bodyPr/>
          <a:lstStyle/>
          <a:p>
            <a:r>
              <a:rPr lang="en-US" dirty="0" smtClean="0"/>
              <a:t/>
            </a:r>
            <a:br>
              <a:rPr lang="en-US" dirty="0" smtClean="0"/>
            </a:br>
            <a:endParaRPr lang="en-IN" dirty="0"/>
          </a:p>
        </p:txBody>
      </p:sp>
      <p:sp>
        <p:nvSpPr>
          <p:cNvPr id="3" name="Text Placeholder 2"/>
          <p:cNvSpPr>
            <a:spLocks noGrp="1"/>
          </p:cNvSpPr>
          <p:nvPr>
            <p:ph type="body" sz="quarter" idx="28"/>
          </p:nvPr>
        </p:nvSpPr>
        <p:spPr>
          <a:xfrm>
            <a:off x="1941342" y="2911781"/>
            <a:ext cx="2335236" cy="1070829"/>
          </a:xfrm>
        </p:spPr>
        <p:txBody>
          <a:bodyPr/>
          <a:lstStyle/>
          <a:p>
            <a:r>
              <a:rPr lang="en-US" dirty="0" smtClean="0">
                <a:solidFill>
                  <a:schemeClr val="accent2">
                    <a:lumMod val="60000"/>
                    <a:lumOff val="40000"/>
                  </a:schemeClr>
                </a:solidFill>
                <a:latin typeface="Times New Roman" pitchFamily="18" charset="0"/>
                <a:cs typeface="Times New Roman" pitchFamily="18" charset="0"/>
              </a:rPr>
              <a:t>BUSINESS REQUEST</a:t>
            </a:r>
            <a:endParaRPr lang="en-IN" dirty="0">
              <a:solidFill>
                <a:schemeClr val="accent2">
                  <a:lumMod val="60000"/>
                  <a:lumOff val="40000"/>
                </a:schemeClr>
              </a:solidFill>
              <a:latin typeface="Times New Roman" pitchFamily="18" charset="0"/>
              <a:cs typeface="Times New Roman" pitchFamily="18" charset="0"/>
            </a:endParaRPr>
          </a:p>
        </p:txBody>
      </p:sp>
      <p:pic>
        <p:nvPicPr>
          <p:cNvPr id="5" name="Picture placeholder 19" descr="Layout of website design sketches on white paper">
            <a:extLst>
              <a:ext uri="{FF2B5EF4-FFF2-40B4-BE49-F238E27FC236}">
                <a16:creationId xmlns:a16="http://schemas.microsoft.com/office/drawing/2014/main" xmlns=""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t="7" b="7"/>
          <a:stretch/>
        </p:blipFill>
        <p:spPr>
          <a:blipFill>
            <a:blip r:embed="rId3"/>
            <a:stretch>
              <a:fillRect/>
            </a:stretch>
          </a:blipFill>
        </p:spPr>
      </p:pic>
    </p:spTree>
    <p:extLst>
      <p:ext uri="{BB962C8B-B14F-4D97-AF65-F5344CB8AC3E}">
        <p14:creationId xmlns:p14="http://schemas.microsoft.com/office/powerpoint/2010/main" val="23234693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800" dirty="0">
                <a:latin typeface="Times New Roman" pitchFamily="18" charset="0"/>
                <a:cs typeface="Times New Roman" pitchFamily="18" charset="0"/>
              </a:rPr>
              <a:t>Provide the list of products with base price </a:t>
            </a:r>
            <a:r>
              <a:rPr lang="en-US" sz="1800" dirty="0" smtClean="0">
                <a:latin typeface="Times New Roman" pitchFamily="18" charset="0"/>
                <a:cs typeface="Times New Roman" pitchFamily="18" charset="0"/>
              </a:rPr>
              <a:t>greater </a:t>
            </a:r>
            <a:r>
              <a:rPr lang="en-US" sz="1800" dirty="0">
                <a:latin typeface="Times New Roman" pitchFamily="18" charset="0"/>
                <a:cs typeface="Times New Roman" pitchFamily="18" charset="0"/>
              </a:rPr>
              <a:t>than 500 and that are featured in promo type BOGOF this information help us identify high value products that are currently being </a:t>
            </a:r>
            <a:r>
              <a:rPr lang="en-US" sz="1800" dirty="0" smtClean="0">
                <a:latin typeface="Times New Roman" pitchFamily="18" charset="0"/>
                <a:cs typeface="Times New Roman" pitchFamily="18" charset="0"/>
              </a:rPr>
              <a:t>heavily </a:t>
            </a:r>
            <a:r>
              <a:rPr lang="en-US" sz="1800" dirty="0">
                <a:latin typeface="Times New Roman" pitchFamily="18" charset="0"/>
                <a:cs typeface="Times New Roman" pitchFamily="18" charset="0"/>
              </a:rPr>
              <a:t>discounted </a:t>
            </a:r>
            <a:r>
              <a:rPr lang="en-US" sz="1800" dirty="0" smtClean="0">
                <a:latin typeface="Times New Roman" pitchFamily="18" charset="0"/>
                <a:cs typeface="Times New Roman" pitchFamily="18" charset="0"/>
              </a:rPr>
              <a:t>which can be useful for evaluating  </a:t>
            </a:r>
            <a:r>
              <a:rPr lang="en-US" sz="1800" dirty="0">
                <a:latin typeface="Times New Roman" pitchFamily="18" charset="0"/>
                <a:cs typeface="Times New Roman" pitchFamily="18" charset="0"/>
              </a:rPr>
              <a:t>our pricing </a:t>
            </a:r>
            <a:r>
              <a:rPr lang="en-US" sz="1800" dirty="0" smtClean="0">
                <a:latin typeface="Times New Roman" pitchFamily="18" charset="0"/>
                <a:cs typeface="Times New Roman" pitchFamily="18" charset="0"/>
              </a:rPr>
              <a:t>and </a:t>
            </a:r>
            <a:r>
              <a:rPr lang="en-US" sz="1800" dirty="0">
                <a:latin typeface="Times New Roman" pitchFamily="18" charset="0"/>
                <a:cs typeface="Times New Roman" pitchFamily="18" charset="0"/>
              </a:rPr>
              <a:t>promotion </a:t>
            </a:r>
            <a:r>
              <a:rPr lang="en-US" sz="1800" dirty="0" smtClean="0">
                <a:latin typeface="Times New Roman" pitchFamily="18" charset="0"/>
                <a:cs typeface="Times New Roman" pitchFamily="18" charset="0"/>
              </a:rPr>
              <a:t>strategies</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graphicFrame>
        <p:nvGraphicFramePr>
          <p:cNvPr id="8" name="Table Placeholder 7"/>
          <p:cNvGraphicFramePr>
            <a:graphicFrameLocks noGrp="1"/>
          </p:cNvGraphicFramePr>
          <p:nvPr>
            <p:ph type="tbl" sz="quarter" idx="27"/>
            <p:extLst>
              <p:ext uri="{D42A27DB-BD31-4B8C-83A1-F6EECF244321}">
                <p14:modId xmlns:p14="http://schemas.microsoft.com/office/powerpoint/2010/main" val="136490713"/>
              </p:ext>
            </p:extLst>
          </p:nvPr>
        </p:nvGraphicFramePr>
        <p:xfrm>
          <a:off x="595093" y="2078722"/>
          <a:ext cx="10890250" cy="1112520"/>
        </p:xfrm>
        <a:graphic>
          <a:graphicData uri="http://schemas.openxmlformats.org/drawingml/2006/table">
            <a:tbl>
              <a:tblPr firstRow="1" bandRow="1">
                <a:tableStyleId>{5C22544A-7EE6-4342-B048-85BDC9FD1C3A}</a:tableStyleId>
              </a:tblPr>
              <a:tblGrid>
                <a:gridCol w="5411812"/>
                <a:gridCol w="5478438"/>
              </a:tblGrid>
              <a:tr h="370840">
                <a:tc>
                  <a:txBody>
                    <a:bodyPr/>
                    <a:lstStyle/>
                    <a:p>
                      <a:pPr algn="ctr"/>
                      <a:r>
                        <a:rPr lang="en-US" dirty="0" smtClean="0">
                          <a:latin typeface="Times New Roman" pitchFamily="18" charset="0"/>
                          <a:cs typeface="Times New Roman" pitchFamily="18" charset="0"/>
                        </a:rPr>
                        <a:t>Product</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Base Price</a:t>
                      </a:r>
                      <a:endParaRPr lang="en-IN" dirty="0">
                        <a:latin typeface="Times New Roman" pitchFamily="18" charset="0"/>
                        <a:cs typeface="Times New Roman" pitchFamily="18" charset="0"/>
                      </a:endParaRPr>
                    </a:p>
                  </a:txBody>
                  <a:tcPr/>
                </a:tc>
              </a:tr>
              <a:tr h="370840">
                <a:tc>
                  <a:txBody>
                    <a:bodyPr/>
                    <a:lstStyle/>
                    <a:p>
                      <a:pPr algn="ctr"/>
                      <a:r>
                        <a:rPr lang="en-US" b="1" dirty="0" err="1" smtClean="0">
                          <a:latin typeface="Times New Roman" pitchFamily="18" charset="0"/>
                          <a:cs typeface="Times New Roman" pitchFamily="18" charset="0"/>
                        </a:rPr>
                        <a:t>Atliq</a:t>
                      </a:r>
                      <a:r>
                        <a:rPr lang="en-US" b="1" dirty="0" smtClean="0">
                          <a:latin typeface="Times New Roman" pitchFamily="18" charset="0"/>
                          <a:cs typeface="Times New Roman" pitchFamily="18" charset="0"/>
                        </a:rPr>
                        <a:t> Double Bed Sheet</a:t>
                      </a:r>
                    </a:p>
                  </a:txBody>
                  <a:tcPr/>
                </a:tc>
                <a:tc>
                  <a:txBody>
                    <a:bodyPr/>
                    <a:lstStyle/>
                    <a:p>
                      <a:pPr algn="ctr"/>
                      <a:r>
                        <a:rPr lang="en-US" b="1" dirty="0" smtClean="0">
                          <a:latin typeface="Script MT Bold"/>
                          <a:cs typeface="Times New Roman" pitchFamily="18" charset="0"/>
                        </a:rPr>
                        <a:t> </a:t>
                      </a:r>
                      <a:r>
                        <a:rPr lang="en-US" b="1" dirty="0" smtClean="0">
                          <a:latin typeface="Times New Roman" pitchFamily="18" charset="0"/>
                          <a:cs typeface="Times New Roman" pitchFamily="18" charset="0"/>
                        </a:rPr>
                        <a:t>1190</a:t>
                      </a:r>
                      <a:endParaRPr lang="en-IN" b="1" dirty="0">
                        <a:latin typeface="Times New Roman" pitchFamily="18" charset="0"/>
                        <a:cs typeface="Times New Roman" pitchFamily="18" charset="0"/>
                      </a:endParaRPr>
                    </a:p>
                  </a:txBody>
                  <a:tcPr/>
                </a:tc>
              </a:tr>
              <a:tr h="370840">
                <a:tc>
                  <a:txBody>
                    <a:bodyPr/>
                    <a:lstStyle/>
                    <a:p>
                      <a:pPr algn="ctr"/>
                      <a:r>
                        <a:rPr lang="en-US" b="1" dirty="0" err="1" smtClean="0">
                          <a:latin typeface="Times New Roman" pitchFamily="18" charset="0"/>
                          <a:cs typeface="Times New Roman" pitchFamily="18" charset="0"/>
                        </a:rPr>
                        <a:t>Atliq</a:t>
                      </a:r>
                      <a:r>
                        <a:rPr lang="en-US" b="1" dirty="0" smtClean="0">
                          <a:latin typeface="Times New Roman" pitchFamily="18" charset="0"/>
                          <a:cs typeface="Times New Roman" pitchFamily="18" charset="0"/>
                        </a:rPr>
                        <a:t> Water Proof Immersion</a:t>
                      </a:r>
                      <a:r>
                        <a:rPr lang="en-US" b="1" baseline="0" dirty="0" smtClean="0">
                          <a:latin typeface="Times New Roman" pitchFamily="18" charset="0"/>
                          <a:cs typeface="Times New Roman" pitchFamily="18" charset="0"/>
                        </a:rPr>
                        <a:t> R</a:t>
                      </a:r>
                      <a:r>
                        <a:rPr lang="en-US" b="1" dirty="0" smtClean="0">
                          <a:latin typeface="Times New Roman" pitchFamily="18" charset="0"/>
                          <a:cs typeface="Times New Roman" pitchFamily="18" charset="0"/>
                        </a:rPr>
                        <a:t>od</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1020</a:t>
                      </a:r>
                      <a:endParaRPr lang="en-IN" b="1" dirty="0">
                        <a:latin typeface="Times New Roman" pitchFamily="18" charset="0"/>
                        <a:cs typeface="Times New Roman" pitchFamily="18" charset="0"/>
                      </a:endParaRPr>
                    </a:p>
                  </a:txBody>
                  <a:tcPr/>
                </a:tc>
              </a:tr>
            </a:tbl>
          </a:graphicData>
        </a:graphic>
      </p:graphicFrame>
      <p:sp>
        <p:nvSpPr>
          <p:cNvPr id="4" name="Footer Placeholder 3"/>
          <p:cNvSpPr>
            <a:spLocks noGrp="1"/>
          </p:cNvSpPr>
          <p:nvPr>
            <p:ph type="ftr" sz="quarter" idx="28"/>
          </p:nvPr>
        </p:nvSpPr>
        <p:spPr>
          <a:xfrm>
            <a:off x="681579" y="3981157"/>
            <a:ext cx="10896528" cy="2067951"/>
          </a:xfrm>
        </p:spPr>
        <p:txBody>
          <a:bodyPr/>
          <a:lstStyle/>
          <a:p>
            <a:r>
              <a:rPr lang="en-US" sz="1600" dirty="0" smtClean="0">
                <a:latin typeface="Times New Roman" pitchFamily="18" charset="0"/>
                <a:cs typeface="Times New Roman" pitchFamily="18" charset="0"/>
              </a:rPr>
              <a:t>These two products having a base price greater than 500 that are featured in the Promotion Type of  </a:t>
            </a:r>
            <a:r>
              <a:rPr lang="en-US" sz="1600" b="1" dirty="0" smtClean="0">
                <a:latin typeface="Times New Roman" pitchFamily="18" charset="0"/>
                <a:cs typeface="Times New Roman" pitchFamily="18" charset="0"/>
              </a:rPr>
              <a:t>Buy one Get one Free </a:t>
            </a:r>
          </a:p>
          <a:p>
            <a:endParaRPr lang="en-US" sz="1600" b="1"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Our pricing promotion strategies for the </a:t>
            </a:r>
          </a:p>
          <a:p>
            <a:endParaRPr lang="en-US" sz="1600" dirty="0" smtClean="0">
              <a:latin typeface="Times New Roman" pitchFamily="18" charset="0"/>
              <a:cs typeface="Times New Roman" pitchFamily="18" charset="0"/>
            </a:endParaRPr>
          </a:p>
          <a:p>
            <a:pPr marL="171450" indent="-171450">
              <a:buFont typeface="Wingdings" pitchFamily="2" charset="2"/>
              <a:buChar char="Ø"/>
            </a:pPr>
            <a:r>
              <a:rPr lang="en-US" sz="1600" b="1" dirty="0" err="1" smtClean="0">
                <a:latin typeface="Times New Roman" pitchFamily="18" charset="0"/>
                <a:cs typeface="Times New Roman" pitchFamily="18" charset="0"/>
              </a:rPr>
              <a:t>Atliq</a:t>
            </a:r>
            <a:r>
              <a:rPr lang="en-US" sz="1600" b="1" dirty="0" smtClean="0">
                <a:latin typeface="Times New Roman" pitchFamily="18" charset="0"/>
                <a:cs typeface="Times New Roman" pitchFamily="18" charset="0"/>
              </a:rPr>
              <a:t> Double Bed Sheet promotional price is  ₹595</a:t>
            </a:r>
          </a:p>
          <a:p>
            <a:endParaRPr lang="en-US" sz="1600" b="1" dirty="0" smtClean="0">
              <a:latin typeface="Times New Roman" pitchFamily="18" charset="0"/>
              <a:cs typeface="Times New Roman" pitchFamily="18" charset="0"/>
            </a:endParaRPr>
          </a:p>
          <a:p>
            <a:pPr marL="171450" indent="-171450">
              <a:buFont typeface="Wingdings" pitchFamily="2" charset="2"/>
              <a:buChar char="Ø"/>
            </a:pPr>
            <a:r>
              <a:rPr lang="en-US" sz="1600" b="1" dirty="0" err="1" smtClean="0">
                <a:latin typeface="Times New Roman" pitchFamily="18" charset="0"/>
                <a:cs typeface="Times New Roman" pitchFamily="18" charset="0"/>
              </a:rPr>
              <a:t>Atliq</a:t>
            </a:r>
            <a:r>
              <a:rPr lang="en-US" sz="1600" b="1" dirty="0" smtClean="0">
                <a:latin typeface="Times New Roman" pitchFamily="18" charset="0"/>
                <a:cs typeface="Times New Roman" pitchFamily="18" charset="0"/>
              </a:rPr>
              <a:t> water Proof Immersion Rod price is  ₹510</a:t>
            </a:r>
          </a:p>
          <a:p>
            <a:r>
              <a:rPr lang="en-US" dirty="0" smtClean="0"/>
              <a:t> </a:t>
            </a:r>
            <a:endParaRPr lang="en-US" dirty="0"/>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Tree>
    <p:extLst>
      <p:ext uri="{BB962C8B-B14F-4D97-AF65-F5344CB8AC3E}">
        <p14:creationId xmlns:p14="http://schemas.microsoft.com/office/powerpoint/2010/main" val="37330116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315" y="116232"/>
            <a:ext cx="10889796" cy="544553"/>
          </a:xfrm>
        </p:spPr>
        <p:txBody>
          <a:bodyPr/>
          <a:lstStyle/>
          <a:p>
            <a:r>
              <a:rPr lang="en-US" sz="1800" dirty="0">
                <a:latin typeface="Times New Roman" pitchFamily="18" charset="0"/>
                <a:cs typeface="Times New Roman" pitchFamily="18" charset="0"/>
              </a:rPr>
              <a:t>Generate the report that provides an overview of the number of stores in each city</a:t>
            </a:r>
            <a:endParaRPr lang="en-IN" sz="1800" dirty="0">
              <a:latin typeface="Times New Roman" pitchFamily="18" charset="0"/>
              <a:cs typeface="Times New Roman" pitchFamily="18" charset="0"/>
            </a:endParaRPr>
          </a:p>
        </p:txBody>
      </p:sp>
      <p:pic>
        <p:nvPicPr>
          <p:cNvPr id="9" name="Table Placeholder 8" descr="Screen Clipping"/>
          <p:cNvPicPr>
            <a:picLocks noGrp="1" noChangeAspect="1"/>
          </p:cNvPicPr>
          <p:nvPr>
            <p:ph type="tbl" sz="quarter" idx="27"/>
          </p:nvPr>
        </p:nvPicPr>
        <p:blipFill>
          <a:blip r:embed="rId2">
            <a:extLst>
              <a:ext uri="{28A0092B-C50C-407E-A947-70E740481C1C}">
                <a14:useLocalDpi xmlns:a14="http://schemas.microsoft.com/office/drawing/2010/main" val="0"/>
              </a:ext>
            </a:extLst>
          </a:blip>
          <a:stretch>
            <a:fillRect/>
          </a:stretch>
        </p:blipFill>
        <p:spPr>
          <a:xfrm>
            <a:off x="5388751" y="1772529"/>
            <a:ext cx="4557108" cy="3516923"/>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28"/>
          </p:nvPr>
        </p:nvSpPr>
        <p:spPr>
          <a:xfrm>
            <a:off x="597173" y="837127"/>
            <a:ext cx="3777879" cy="5911403"/>
          </a:xfrm>
        </p:spPr>
        <p:txBody>
          <a:bodyPr/>
          <a:lstStyle/>
          <a:p>
            <a:r>
              <a:rPr lang="en-US" sz="1800" dirty="0">
                <a:latin typeface="Times New Roman" pitchFamily="18" charset="0"/>
                <a:cs typeface="Times New Roman" pitchFamily="18" charset="0"/>
              </a:rPr>
              <a:t>Among the 50 outlets of </a:t>
            </a:r>
            <a:r>
              <a:rPr lang="en-US" sz="1800" dirty="0" err="1">
                <a:latin typeface="Times New Roman" pitchFamily="18" charset="0"/>
                <a:cs typeface="Times New Roman" pitchFamily="18" charset="0"/>
              </a:rPr>
              <a:t>Atliq</a:t>
            </a:r>
            <a:r>
              <a:rPr lang="en-US" sz="1800" dirty="0">
                <a:latin typeface="Times New Roman" pitchFamily="18" charset="0"/>
                <a:cs typeface="Times New Roman" pitchFamily="18" charset="0"/>
              </a:rPr>
              <a:t> Mart scattered across various cities, </a:t>
            </a:r>
            <a:r>
              <a:rPr lang="en-US" sz="1800" b="1" dirty="0">
                <a:latin typeface="Times New Roman" pitchFamily="18" charset="0"/>
                <a:cs typeface="Times New Roman" pitchFamily="18" charset="0"/>
              </a:rPr>
              <a:t>Bengaluru</a:t>
            </a:r>
            <a:r>
              <a:rPr lang="en-US" sz="1800" dirty="0">
                <a:latin typeface="Times New Roman" pitchFamily="18" charset="0"/>
                <a:cs typeface="Times New Roman" pitchFamily="18" charset="0"/>
              </a:rPr>
              <a:t> emerges as the frontrunner with ten bustling stores, representing the highest concentration. Following closely behind is </a:t>
            </a:r>
            <a:r>
              <a:rPr lang="en-US" sz="1800" b="1" dirty="0">
                <a:latin typeface="Times New Roman" pitchFamily="18" charset="0"/>
                <a:cs typeface="Times New Roman" pitchFamily="18" charset="0"/>
              </a:rPr>
              <a:t>Chennai</a:t>
            </a:r>
            <a:r>
              <a:rPr lang="en-US" sz="1800" dirty="0">
                <a:latin typeface="Times New Roman" pitchFamily="18" charset="0"/>
                <a:cs typeface="Times New Roman" pitchFamily="18" charset="0"/>
              </a:rPr>
              <a:t>, boasting a respectable count of eight outlets, securing its place as the second most prominent city for </a:t>
            </a:r>
            <a:r>
              <a:rPr lang="en-US" sz="1800" dirty="0" err="1">
                <a:latin typeface="Times New Roman" pitchFamily="18" charset="0"/>
                <a:cs typeface="Times New Roman" pitchFamily="18" charset="0"/>
              </a:rPr>
              <a:t>Atliq</a:t>
            </a:r>
            <a:r>
              <a:rPr lang="en-US" sz="1800" dirty="0">
                <a:latin typeface="Times New Roman" pitchFamily="18" charset="0"/>
                <a:cs typeface="Times New Roman" pitchFamily="18" charset="0"/>
              </a:rPr>
              <a:t> Mart. </a:t>
            </a:r>
            <a:r>
              <a:rPr lang="en-US" sz="1800" b="1" dirty="0">
                <a:latin typeface="Times New Roman" pitchFamily="18" charset="0"/>
                <a:cs typeface="Times New Roman" pitchFamily="18" charset="0"/>
              </a:rPr>
              <a:t>Hyderabad</a:t>
            </a:r>
            <a:r>
              <a:rPr lang="en-US" sz="1800" dirty="0">
                <a:latin typeface="Times New Roman" pitchFamily="18" charset="0"/>
                <a:cs typeface="Times New Roman" pitchFamily="18" charset="0"/>
              </a:rPr>
              <a:t>, with its seven stores, stands solidly as the third option in terms of outlet count. </a:t>
            </a:r>
            <a:r>
              <a:rPr lang="en-US" sz="1800" b="1" dirty="0">
                <a:latin typeface="Times New Roman" pitchFamily="18" charset="0"/>
                <a:cs typeface="Times New Roman" pitchFamily="18" charset="0"/>
              </a:rPr>
              <a:t>Trivandrum</a:t>
            </a:r>
            <a:r>
              <a:rPr lang="en-US" sz="1800" dirty="0">
                <a:latin typeface="Times New Roman" pitchFamily="18" charset="0"/>
                <a:cs typeface="Times New Roman" pitchFamily="18" charset="0"/>
              </a:rPr>
              <a:t> and </a:t>
            </a:r>
            <a:r>
              <a:rPr lang="en-US" sz="1800" b="1" dirty="0">
                <a:latin typeface="Times New Roman" pitchFamily="18" charset="0"/>
                <a:cs typeface="Times New Roman" pitchFamily="18" charset="0"/>
              </a:rPr>
              <a:t>Vijayawada</a:t>
            </a:r>
            <a:r>
              <a:rPr lang="en-US" sz="1800" dirty="0">
                <a:latin typeface="Times New Roman" pitchFamily="18" charset="0"/>
                <a:cs typeface="Times New Roman" pitchFamily="18" charset="0"/>
              </a:rPr>
              <a:t>, however, occupy the bottom rung with only two stores each, marking them as the cities with the fewest </a:t>
            </a:r>
            <a:r>
              <a:rPr lang="en-US" sz="1800" dirty="0" err="1">
                <a:latin typeface="Times New Roman" pitchFamily="18" charset="0"/>
                <a:cs typeface="Times New Roman" pitchFamily="18" charset="0"/>
              </a:rPr>
              <a:t>Atliq</a:t>
            </a:r>
            <a:r>
              <a:rPr lang="en-US" sz="1800" dirty="0">
                <a:latin typeface="Times New Roman" pitchFamily="18" charset="0"/>
                <a:cs typeface="Times New Roman" pitchFamily="18" charset="0"/>
              </a:rPr>
              <a:t> Mart outlets.</a:t>
            </a:r>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Tree>
    <p:extLst>
      <p:ext uri="{BB962C8B-B14F-4D97-AF65-F5344CB8AC3E}">
        <p14:creationId xmlns:p14="http://schemas.microsoft.com/office/powerpoint/2010/main" val="3218696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38" y="186967"/>
            <a:ext cx="10889796" cy="1088041"/>
          </a:xfrm>
        </p:spPr>
        <p:txBody>
          <a:bodyPr/>
          <a:lstStyle/>
          <a:p>
            <a:r>
              <a:rPr lang="en-US" sz="1800" dirty="0">
                <a:latin typeface="Times New Roman" pitchFamily="18" charset="0"/>
                <a:cs typeface="Times New Roman" pitchFamily="18" charset="0"/>
              </a:rPr>
              <a:t>Generate a report that displays each campaign along with the total revenue generated before and after the campaign. The report includes three key fields. </a:t>
            </a:r>
            <a:r>
              <a:rPr lang="en-US" sz="1800" dirty="0" smtClean="0">
                <a:latin typeface="Times New Roman" pitchFamily="18" charset="0"/>
                <a:cs typeface="Times New Roman" pitchFamily="18" charset="0"/>
              </a:rPr>
              <a:t>Campaign name, Total revenue (before promotion</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Total revenue(after promotion</a:t>
            </a:r>
            <a:r>
              <a:rPr lang="en-US" sz="1800" dirty="0">
                <a:latin typeface="Times New Roman" pitchFamily="18" charset="0"/>
                <a:cs typeface="Times New Roman" pitchFamily="18" charset="0"/>
              </a:rPr>
              <a:t>) This report should help in evaluating the financial impact of our promotion campaigns.</a:t>
            </a:r>
            <a:br>
              <a:rPr lang="en-US"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graphicFrame>
        <p:nvGraphicFramePr>
          <p:cNvPr id="6" name="Table Placeholder 5"/>
          <p:cNvGraphicFramePr>
            <a:graphicFrameLocks noGrp="1"/>
          </p:cNvGraphicFramePr>
          <p:nvPr>
            <p:ph type="tbl" sz="quarter" idx="27"/>
            <p:extLst>
              <p:ext uri="{D42A27DB-BD31-4B8C-83A1-F6EECF244321}">
                <p14:modId xmlns:p14="http://schemas.microsoft.com/office/powerpoint/2010/main" val="1591030551"/>
              </p:ext>
            </p:extLst>
          </p:nvPr>
        </p:nvGraphicFramePr>
        <p:xfrm>
          <a:off x="566957" y="1463040"/>
          <a:ext cx="10687197" cy="2124222"/>
        </p:xfrm>
        <a:graphic>
          <a:graphicData uri="http://schemas.openxmlformats.org/drawingml/2006/table">
            <a:tbl>
              <a:tblPr firstRow="1" bandRow="1">
                <a:tableStyleId>{5C22544A-7EE6-4342-B048-85BDC9FD1C3A}</a:tableStyleId>
              </a:tblPr>
              <a:tblGrid>
                <a:gridCol w="3562399"/>
                <a:gridCol w="3562399"/>
                <a:gridCol w="3562399"/>
              </a:tblGrid>
              <a:tr h="920496">
                <a:tc>
                  <a:txBody>
                    <a:bodyPr/>
                    <a:lstStyle/>
                    <a:p>
                      <a:pPr algn="ctr"/>
                      <a:r>
                        <a:rPr lang="en-US" dirty="0" smtClean="0">
                          <a:latin typeface="Times New Roman" pitchFamily="18" charset="0"/>
                          <a:cs typeface="Times New Roman" pitchFamily="18" charset="0"/>
                        </a:rPr>
                        <a:t>Campaign</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Total</a:t>
                      </a:r>
                      <a:r>
                        <a:rPr lang="en-US" baseline="0" dirty="0" smtClean="0">
                          <a:latin typeface="Times New Roman" pitchFamily="18" charset="0"/>
                          <a:cs typeface="Times New Roman" pitchFamily="18" charset="0"/>
                        </a:rPr>
                        <a:t> Revenue Before Promotion </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Total Revenue After Promotion </a:t>
                      </a:r>
                      <a:endParaRPr lang="en-IN" dirty="0">
                        <a:latin typeface="Times New Roman" pitchFamily="18" charset="0"/>
                        <a:cs typeface="Times New Roman" pitchFamily="18" charset="0"/>
                      </a:endParaRPr>
                    </a:p>
                  </a:txBody>
                  <a:tcPr/>
                </a:tc>
              </a:tr>
              <a:tr h="495652">
                <a:tc>
                  <a:txBody>
                    <a:bodyPr/>
                    <a:lstStyle/>
                    <a:p>
                      <a:pPr algn="ctr"/>
                      <a:r>
                        <a:rPr lang="en-US" dirty="0" smtClean="0">
                          <a:latin typeface="Times New Roman" pitchFamily="18" charset="0"/>
                          <a:cs typeface="Times New Roman" pitchFamily="18" charset="0"/>
                        </a:rPr>
                        <a:t>Diwali</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₹82.57</a:t>
                      </a:r>
                      <a:r>
                        <a:rPr lang="en-US" baseline="0" dirty="0" smtClean="0">
                          <a:latin typeface="Times New Roman" pitchFamily="18" charset="0"/>
                          <a:cs typeface="Times New Roman" pitchFamily="18" charset="0"/>
                        </a:rPr>
                        <a:t> Millions </a:t>
                      </a:r>
                      <a:endParaRPr lang="en-IN" dirty="0">
                        <a:latin typeface="Times New Roman" pitchFamily="18" charset="0"/>
                        <a:cs typeface="Times New Roman" pitchFamily="18" charset="0"/>
                      </a:endParaRPr>
                    </a:p>
                  </a:txBody>
                  <a:tcPr/>
                </a:tc>
                <a:tc>
                  <a:txBody>
                    <a:bodyPr/>
                    <a:lstStyle/>
                    <a:p>
                      <a:pPr algn="ctr"/>
                      <a:r>
                        <a:rPr lang="en-US" baseline="0" dirty="0" smtClean="0">
                          <a:latin typeface="Times New Roman" pitchFamily="18" charset="0"/>
                          <a:cs typeface="Times New Roman" pitchFamily="18" charset="0"/>
                        </a:rPr>
                        <a:t>₹171.46 Millions</a:t>
                      </a:r>
                      <a:endParaRPr lang="en-IN" dirty="0">
                        <a:latin typeface="Times New Roman" pitchFamily="18" charset="0"/>
                        <a:cs typeface="Times New Roman" pitchFamily="18" charset="0"/>
                      </a:endParaRPr>
                    </a:p>
                  </a:txBody>
                  <a:tcPr/>
                </a:tc>
              </a:tr>
              <a:tr h="708074">
                <a:tc>
                  <a:txBody>
                    <a:bodyPr/>
                    <a:lstStyle/>
                    <a:p>
                      <a:pPr algn="ctr"/>
                      <a:r>
                        <a:rPr lang="en-US" dirty="0" err="1" smtClean="0">
                          <a:latin typeface="Times New Roman" pitchFamily="18" charset="0"/>
                          <a:cs typeface="Times New Roman" pitchFamily="18" charset="0"/>
                        </a:rPr>
                        <a:t>Sankranti</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₹58.13</a:t>
                      </a:r>
                      <a:r>
                        <a:rPr lang="en-US" baseline="0" dirty="0" smtClean="0">
                          <a:latin typeface="Times New Roman" pitchFamily="18" charset="0"/>
                          <a:cs typeface="Times New Roman" pitchFamily="18" charset="0"/>
                        </a:rPr>
                        <a:t> Millions </a:t>
                      </a:r>
                      <a:endParaRPr lang="en-IN" dirty="0" smtClean="0">
                        <a:latin typeface="Times New Roman" pitchFamily="18" charset="0"/>
                        <a:cs typeface="Times New Roman" pitchFamily="18" charset="0"/>
                      </a:endParaRPr>
                    </a:p>
                    <a:p>
                      <a:pPr algn="ct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₹124.14</a:t>
                      </a:r>
                      <a:r>
                        <a:rPr lang="en-US" baseline="0" dirty="0" smtClean="0">
                          <a:latin typeface="Times New Roman" pitchFamily="18" charset="0"/>
                          <a:cs typeface="Times New Roman" pitchFamily="18" charset="0"/>
                        </a:rPr>
                        <a:t> Millions</a:t>
                      </a:r>
                      <a:endParaRPr lang="en-IN" dirty="0" smtClean="0">
                        <a:latin typeface="Times New Roman" pitchFamily="18" charset="0"/>
                        <a:cs typeface="Times New Roman" pitchFamily="18" charset="0"/>
                      </a:endParaRPr>
                    </a:p>
                    <a:p>
                      <a:pPr algn="ctr"/>
                      <a:endParaRPr lang="en-IN" dirty="0">
                        <a:latin typeface="Times New Roman" pitchFamily="18" charset="0"/>
                        <a:cs typeface="Times New Roman" pitchFamily="18" charset="0"/>
                      </a:endParaRPr>
                    </a:p>
                  </a:txBody>
                  <a:tcPr/>
                </a:tc>
              </a:tr>
            </a:tbl>
          </a:graphicData>
        </a:graphic>
      </p:graphicFrame>
      <p:sp>
        <p:nvSpPr>
          <p:cNvPr id="4" name="Footer Placeholder 3"/>
          <p:cNvSpPr>
            <a:spLocks noGrp="1"/>
          </p:cNvSpPr>
          <p:nvPr>
            <p:ph type="ftr" sz="quarter" idx="28"/>
          </p:nvPr>
        </p:nvSpPr>
        <p:spPr>
          <a:xfrm>
            <a:off x="597173" y="3798278"/>
            <a:ext cx="10749113" cy="2729132"/>
          </a:xfrm>
          <a:ln>
            <a:solidFill>
              <a:srgbClr val="446992"/>
            </a:solidFill>
          </a:ln>
        </p:spPr>
        <p:txBody>
          <a:bodyPr/>
          <a:lstStyle/>
          <a:p>
            <a:r>
              <a:rPr lang="en-US" sz="1800" dirty="0">
                <a:latin typeface="Times New Roman" pitchFamily="18" charset="0"/>
                <a:cs typeface="Times New Roman" pitchFamily="18" charset="0"/>
              </a:rPr>
              <a:t>The data makes it rather evident that the overall revenue prior to the promotion was a little on the low side. After our promotion techniques were successful, there was a significant increase in sales, with </a:t>
            </a:r>
            <a:r>
              <a:rPr lang="en-US" sz="1800" b="1" dirty="0">
                <a:latin typeface="Times New Roman" pitchFamily="18" charset="0"/>
                <a:cs typeface="Times New Roman" pitchFamily="18" charset="0"/>
              </a:rPr>
              <a:t>Diwali</a:t>
            </a:r>
            <a:r>
              <a:rPr lang="en-US" sz="1800" dirty="0">
                <a:latin typeface="Times New Roman" pitchFamily="18" charset="0"/>
                <a:cs typeface="Times New Roman" pitchFamily="18" charset="0"/>
              </a:rPr>
              <a:t> sales showing a </a:t>
            </a:r>
            <a:r>
              <a:rPr lang="en-US" sz="1800" b="1" dirty="0">
                <a:latin typeface="Times New Roman" pitchFamily="18" charset="0"/>
                <a:cs typeface="Times New Roman" pitchFamily="18" charset="0"/>
              </a:rPr>
              <a:t>108%</a:t>
            </a:r>
            <a:r>
              <a:rPr lang="en-US" sz="1800" dirty="0">
                <a:latin typeface="Times New Roman" pitchFamily="18" charset="0"/>
                <a:cs typeface="Times New Roman" pitchFamily="18" charset="0"/>
              </a:rPr>
              <a:t> sales margin and </a:t>
            </a:r>
            <a:r>
              <a:rPr lang="en-US" sz="1800" b="1" dirty="0" err="1">
                <a:latin typeface="Times New Roman" pitchFamily="18" charset="0"/>
                <a:cs typeface="Times New Roman" pitchFamily="18" charset="0"/>
              </a:rPr>
              <a:t>Sankranti</a:t>
            </a:r>
            <a:r>
              <a:rPr lang="en-US" sz="1800" dirty="0">
                <a:latin typeface="Times New Roman" pitchFamily="18" charset="0"/>
                <a:cs typeface="Times New Roman" pitchFamily="18" charset="0"/>
              </a:rPr>
              <a:t> sales showing a </a:t>
            </a:r>
            <a:r>
              <a:rPr lang="en-US" sz="1800" b="1" dirty="0">
                <a:latin typeface="Times New Roman" pitchFamily="18" charset="0"/>
                <a:cs typeface="Times New Roman" pitchFamily="18" charset="0"/>
              </a:rPr>
              <a:t>114%</a:t>
            </a:r>
            <a:r>
              <a:rPr lang="en-US" sz="1800" dirty="0">
                <a:latin typeface="Times New Roman" pitchFamily="18" charset="0"/>
                <a:cs typeface="Times New Roman" pitchFamily="18" charset="0"/>
              </a:rPr>
              <a:t> sales margin.</a:t>
            </a:r>
            <a:br>
              <a:rPr lang="en-US" sz="1800" dirty="0">
                <a:latin typeface="Times New Roman" pitchFamily="18" charset="0"/>
                <a:cs typeface="Times New Roman" pitchFamily="18" charset="0"/>
              </a:rPr>
            </a:br>
            <a:endParaRPr lang="en-US" sz="1800" b="1" dirty="0">
              <a:latin typeface="Times New Roman" pitchFamily="18" charset="0"/>
              <a:cs typeface="Times New Roman" pitchFamily="18" charset="0"/>
            </a:endParaRPr>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23990177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xmlns=""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AD51DF-C727-4608-B606-5D6C957D4C4D}">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230e9df3-be65-4c73-a93b-d1236ebd677e"/>
    <ds:schemaRef ds:uri="http://purl.org/dc/terms/"/>
    <ds:schemaRef ds:uri="http://schemas.openxmlformats.org/package/2006/metadata/core-properties"/>
    <ds:schemaRef ds:uri="16c05727-aa75-4e4a-9b5f-8a80a1165891"/>
    <ds:schemaRef ds:uri="71af3243-3dd4-4a8d-8c0d-dd76da1f02a5"/>
    <ds:schemaRef ds:uri="http://schemas.microsoft.com/sharepoint/v3"/>
    <ds:schemaRef ds:uri="http://www.w3.org/XML/1998/namespace"/>
  </ds:schemaRefs>
</ds:datastoreItem>
</file>

<file path=customXml/itemProps2.xml><?xml version="1.0" encoding="utf-8"?>
<ds:datastoreItem xmlns:ds="http://schemas.openxmlformats.org/officeDocument/2006/customXml" ds:itemID="{1E0D8C9A-C895-482B-B501-694996FFDE4D}">
  <ds:schemaRefs>
    <ds:schemaRef ds:uri="http://schemas.microsoft.com/sharepoint/v3/contenttype/forms"/>
  </ds:schemaRefs>
</ds:datastoreItem>
</file>

<file path=customXml/itemProps3.xml><?xml version="1.0" encoding="utf-8"?>
<ds:datastoreItem xmlns:ds="http://schemas.openxmlformats.org/officeDocument/2006/customXml" ds:itemID="{C511997D-2559-4D54-8469-327570B187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3397</Words>
  <Application>Microsoft Office PowerPoint</Application>
  <PresentationFormat>Custom</PresentationFormat>
  <Paragraphs>402</Paragraphs>
  <Slides>29</Slides>
  <Notes>8</Notes>
  <HiddenSlides>0</HiddenSlides>
  <MMClips>0</MMClips>
  <ScaleCrop>false</ScaleCrop>
  <HeadingPairs>
    <vt:vector size="6" baseType="variant">
      <vt:variant>
        <vt:lpstr>Theme</vt:lpstr>
      </vt:variant>
      <vt:variant>
        <vt:i4>1</vt:i4>
      </vt:variant>
      <vt:variant>
        <vt:lpstr>Slide Titles</vt:lpstr>
      </vt:variant>
      <vt:variant>
        <vt:i4>29</vt:i4>
      </vt:variant>
      <vt:variant>
        <vt:lpstr>Custom Shows</vt:lpstr>
      </vt:variant>
      <vt:variant>
        <vt:i4>2</vt:i4>
      </vt:variant>
    </vt:vector>
  </HeadingPairs>
  <TitlesOfParts>
    <vt:vector size="32" baseType="lpstr">
      <vt:lpstr>Custom</vt:lpstr>
      <vt:lpstr>AtliQ Mart Promotion Analysis</vt:lpstr>
      <vt:lpstr>Agenda</vt:lpstr>
      <vt:lpstr>Introduction</vt:lpstr>
      <vt:lpstr>Primary goals</vt:lpstr>
      <vt:lpstr>Propelling Growth Through Strategic Promotions </vt:lpstr>
      <vt:lpstr> </vt:lpstr>
      <vt:lpstr>Provide the list of products with base price greater than 500 and that are featured in promo type BOGOF this information help us identify high value products that are currently being heavily discounted which can be useful for evaluating  our pricing and promotion strategies  </vt:lpstr>
      <vt:lpstr>Generate the report that provides an overview of the number of stores in each city</vt:lpstr>
      <vt:lpstr>Generate a report that displays each campaign along with the total revenue generated before and after the campaign. The report includes three key fields. Campaign name, Total revenue (before promotion),Total revenue(after promotion) This report should help in evaluating the financial impact of our promotion campaigns. </vt:lpstr>
      <vt:lpstr>Produce a report that calculates the incremental sold unit (ISU) for each category during the Diwali campaign. Additionally, provide a ranking for the category-based ISU. The report includes three key field categories: ISU% and rank. This information will assist in assessing the category-wise success and impact of the Diwali campaign on incremental sales.    </vt:lpstr>
      <vt:lpstr>Create report featuring the top 5 products ranked by incremental revenue (IR%) across the all campaign The report will provide essential information including product name, category, IR%, This analysis will help identify the most successful product in term of incremental revenue across our campaign assisting in product optimization </vt:lpstr>
      <vt:lpstr> </vt:lpstr>
      <vt:lpstr> Store performance in Diwali  </vt:lpstr>
      <vt:lpstr>PowerPoint Presentation</vt:lpstr>
      <vt:lpstr> </vt:lpstr>
      <vt:lpstr>Promotion Performance in Diwali   </vt:lpstr>
      <vt:lpstr>Promotion Performance in Sankranti</vt:lpstr>
      <vt:lpstr> </vt:lpstr>
      <vt:lpstr>Product Performance in Diwali</vt:lpstr>
      <vt:lpstr>Product Performance in Diwali Promotions</vt:lpstr>
      <vt:lpstr>Product Performance in Sankranti</vt:lpstr>
      <vt:lpstr>Product Performance in Sankranti </vt:lpstr>
      <vt:lpstr> </vt:lpstr>
      <vt:lpstr> Comparative Analysis of Promotional Strategies for Atliq Mart </vt:lpstr>
      <vt:lpstr>PowerPoint Presentation</vt:lpstr>
      <vt:lpstr>Product recommendation for Sankranti Sales </vt:lpstr>
      <vt:lpstr> </vt:lpstr>
      <vt:lpstr>Conclusion</vt:lpstr>
      <vt:lpstr>Thank you</vt:lpstr>
      <vt:lpstr>Custom Show 1</vt:lpstr>
      <vt:lpstr>Custom Show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2023-09-14T06:03:51Z</dcterms:created>
  <dcterms:modified xsi:type="dcterms:W3CDTF">2024-02-28T04:30:10Z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