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6" r:id="rId3"/>
    <p:sldId id="257" r:id="rId4"/>
    <p:sldId id="258" r:id="rId5"/>
    <p:sldId id="259" r:id="rId6"/>
    <p:sldId id="276" r:id="rId7"/>
    <p:sldId id="277" r:id="rId8"/>
    <p:sldId id="260" r:id="rId9"/>
    <p:sldId id="261" r:id="rId10"/>
    <p:sldId id="262" r:id="rId11"/>
    <p:sldId id="279" r:id="rId12"/>
    <p:sldId id="263" r:id="rId13"/>
    <p:sldId id="264" r:id="rId14"/>
    <p:sldId id="267" r:id="rId15"/>
    <p:sldId id="280" r:id="rId16"/>
    <p:sldId id="268" r:id="rId17"/>
    <p:sldId id="281" r:id="rId18"/>
    <p:sldId id="269" r:id="rId19"/>
    <p:sldId id="282" r:id="rId20"/>
    <p:sldId id="271" r:id="rId21"/>
    <p:sldId id="272" r:id="rId22"/>
    <p:sldId id="275" r:id="rId23"/>
    <p:sldId id="273" r:id="rId24"/>
    <p:sldId id="27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72D583-4764-4615-8FEB-38ADC9D8DB8D}" v="24" dt="2025-08-25T08:37:38.3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373" autoAdjust="0"/>
  </p:normalViewPr>
  <p:slideViewPr>
    <p:cSldViewPr>
      <p:cViewPr varScale="1">
        <p:scale>
          <a:sx n="75" d="100"/>
          <a:sy n="75" d="100"/>
        </p:scale>
        <p:origin x="1666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285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E2A0B-86E8-46AD-8D7A-6254762C9557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0DD26-6872-48E8-B2DB-0BE2E3E2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725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6C269-8C4E-4E0E-A28B-ACFB6E786E0F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5096A-B891-4725-B4E4-581E6D3455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55096A-B891-4725-B4E4-581E6D3455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83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484D9CC-97E9-43D0-9C0A-B38B6ADA7531}" type="datetime1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39A784A-D693-4B8B-8783-5F012B24800D}" type="datetime1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A275D0-4AC1-4B77-8D20-030A30032762}" type="datetime1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64FA7C-9124-49C9-8D4B-6BB473ACFAEB}" type="datetime1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ln w="22225">
            <a:noFill/>
          </a:ln>
        </p:spPr>
        <p:txBody>
          <a:bodyPr>
            <a:normAutofit/>
          </a:bodyPr>
          <a:lstStyle>
            <a:lvl1pPr algn="l">
              <a:defRPr sz="3000">
                <a:solidFill>
                  <a:schemeClr val="accent2"/>
                </a:solidFill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7232"/>
            <a:ext cx="8229600" cy="4948932"/>
          </a:xfrm>
          <a:ln>
            <a:noFill/>
          </a:ln>
        </p:spPr>
        <p:txBody>
          <a:bodyPr/>
          <a:lstStyle>
            <a:lvl1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  <a:lvl2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2pPr>
            <a:lvl3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3pPr>
            <a:lvl4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4pPr>
            <a:lvl5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356350"/>
            <a:ext cx="3048000" cy="365125"/>
          </a:xfrm>
        </p:spPr>
        <p:txBody>
          <a:bodyPr/>
          <a:lstStyle>
            <a:lvl1pPr algn="l"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69229"/>
            <a:ext cx="381000" cy="365125"/>
          </a:xfrm>
        </p:spPr>
        <p:txBody>
          <a:bodyPr/>
          <a:lstStyle>
            <a:lvl1pPr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fld id="{C65E9355-139B-4FED-8401-A2AF31A8FC3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400" y="6236595"/>
            <a:ext cx="507398" cy="523980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7555605" y="6363237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Slides: 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8305799" y="6363983"/>
            <a:ext cx="5291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/ 20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126163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1066800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5029200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585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BD8763-1223-4E1C-9348-E4479451FFA2}" type="datetime1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53A3728-E260-4992-8842-3C089F6C3D88}" type="datetime1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3DE32F-317A-4950-B3B6-7B500923F79A}" type="datetime1">
              <a:rPr lang="en-US" smtClean="0"/>
              <a:t>9/14/2025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A1D3D62-0C66-4F15-9588-8CB96F41B0D1}" type="datetime1">
              <a:rPr lang="en-US" smtClean="0"/>
              <a:t>9/14/2025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76A512-578D-4C36-9299-7E9D9DEF4439}" type="datetime1">
              <a:rPr lang="en-US" smtClean="0"/>
              <a:t>9/14/2025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A72B38-B580-4B82-B7C4-B42B85713C86}" type="datetime1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1175"/>
            <a:ext cx="7772400" cy="147002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2"/>
                </a:solidFill>
                <a:cs typeface="Times New Roman" pitchFamily="18" charset="0"/>
              </a:rPr>
              <a:t>QR MALL CONNECT:YOUR DIGITAL MALL GUIDE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09800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SETHULAKSHMI K</a:t>
            </a:r>
          </a:p>
          <a:p>
            <a:pPr lvl="0"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MES24MCA-2050</a:t>
            </a:r>
          </a:p>
          <a:p>
            <a:pPr lvl="0">
              <a:spcBef>
                <a:spcPts val="0"/>
              </a:spcBef>
            </a:pPr>
            <a:endParaRPr lang="en-US" sz="17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Department of Computer Applications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MES College of Engineering, </a:t>
            </a:r>
            <a:r>
              <a:rPr lang="en-US" sz="1500" b="1" dirty="0" err="1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Kuttippuram</a:t>
            </a:r>
            <a:endParaRPr lang="en-US" sz="15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lvl="0"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endParaRPr lang="en-US" sz="19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20/08/2025</a:t>
            </a:r>
            <a:endParaRPr lang="en-US" sz="12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236" y="2000040"/>
            <a:ext cx="1457529" cy="15051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7.MODULE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0010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1.Admin Module</a:t>
            </a:r>
          </a:p>
          <a:p>
            <a:r>
              <a:rPr lang="en-US" sz="2400" b="1" dirty="0"/>
              <a:t>Login</a:t>
            </a:r>
            <a:r>
              <a:rPr lang="en-US" sz="2400" dirty="0"/>
              <a:t>– Enables admins to securely log in and access management features.</a:t>
            </a:r>
          </a:p>
          <a:p>
            <a:r>
              <a:rPr lang="en-US" sz="2400" b="1" dirty="0"/>
              <a:t>Product Management</a:t>
            </a:r>
            <a:r>
              <a:rPr lang="en-US" sz="2400" dirty="0"/>
              <a:t> – Admins can add, update, or delete product details such as name, price, rack no, floor and location.</a:t>
            </a:r>
          </a:p>
          <a:p>
            <a:r>
              <a:rPr lang="en-US" sz="2400" b="1" dirty="0"/>
              <a:t>Offer Management</a:t>
            </a:r>
            <a:r>
              <a:rPr lang="en-US" sz="2400" dirty="0"/>
              <a:t> – Allows admins to create and manage offers or discounts linked to products.</a:t>
            </a:r>
          </a:p>
          <a:p>
            <a:r>
              <a:rPr lang="en-US" sz="2400" b="1" dirty="0"/>
              <a:t>Data Accuracy</a:t>
            </a:r>
            <a:r>
              <a:rPr lang="en-US" sz="2400" dirty="0"/>
              <a:t> – Ensures that all product and offer information displayed to users is up-to-date.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C72558A-194D-DD65-EF77-0D7EEE089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2. User Module</a:t>
            </a:r>
          </a:p>
          <a:p>
            <a:r>
              <a:rPr lang="en-US" sz="2400" b="1" dirty="0"/>
              <a:t>QR Code Access</a:t>
            </a:r>
            <a:r>
              <a:rPr lang="en-US" sz="2400" dirty="0"/>
              <a:t> – Users scan a single mall QR code to access the product information system.</a:t>
            </a:r>
          </a:p>
          <a:p>
            <a:r>
              <a:rPr lang="en-US" sz="2400" b="1" dirty="0"/>
              <a:t>Product Viewing</a:t>
            </a:r>
            <a:r>
              <a:rPr lang="en-US" sz="2400" dirty="0"/>
              <a:t> – Displays product details including name, price and location.</a:t>
            </a:r>
          </a:p>
          <a:p>
            <a:r>
              <a:rPr lang="en-US" sz="2400" b="1" dirty="0"/>
              <a:t>Offer Viewing</a:t>
            </a:r>
            <a:r>
              <a:rPr lang="en-US" sz="2400" dirty="0"/>
              <a:t> – Users can see current offers and discounts available on products.</a:t>
            </a:r>
          </a:p>
          <a:p>
            <a:r>
              <a:rPr lang="en-US" sz="2400" b="1" dirty="0"/>
              <a:t>Search</a:t>
            </a:r>
            <a:r>
              <a:rPr lang="en-US" sz="2400" dirty="0"/>
              <a:t> – Allows users to quickly find products by entering product name.</a:t>
            </a:r>
          </a:p>
          <a:p>
            <a:r>
              <a:rPr lang="en-US" sz="2400" b="1" dirty="0"/>
              <a:t>Review Option</a:t>
            </a:r>
            <a:r>
              <a:rPr lang="en-US" sz="2400" dirty="0"/>
              <a:t> – Users can add product reviews with their name and description (no login required).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28795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8.DEVELOPING ENVIRONMENT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5097A79-F488-062D-1728-AB61417032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" y="1170039"/>
            <a:ext cx="7191392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Operating System: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Windows 10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Front End: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HTML, CSS, JavaScript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Back End: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Python (Django Framework)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Database: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SQLite/MYSQL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Framework: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Django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IDE / Code Editor: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VS Code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QR Code Generation Library: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Python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qrcode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9.SPRINT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6" name="Google Shape;409;p32"/>
          <p:cNvGraphicFramePr/>
          <p:nvPr>
            <p:extLst>
              <p:ext uri="{D42A27DB-BD31-4B8C-83A1-F6EECF244321}">
                <p14:modId xmlns:p14="http://schemas.microsoft.com/office/powerpoint/2010/main" val="2656200104"/>
              </p:ext>
            </p:extLst>
          </p:nvPr>
        </p:nvGraphicFramePr>
        <p:xfrm>
          <a:off x="457200" y="1143000"/>
          <a:ext cx="8229599" cy="36395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1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01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7790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>
                          <a:latin typeface="Bookman Old Style" panose="02050604050505020204" pitchFamily="18" charset="0"/>
                        </a:rPr>
                        <a:t>Backlog tem </a:t>
                      </a:r>
                      <a:endParaRPr sz="1050"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>
                          <a:latin typeface="Bookman Old Style" panose="02050604050505020204" pitchFamily="18" charset="0"/>
                        </a:rPr>
                        <a:t>Status And Completion Date</a:t>
                      </a:r>
                      <a:endParaRPr sz="1050"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latin typeface="Bookman Old Style" panose="02050604050505020204" pitchFamily="18" charset="0"/>
                        </a:rPr>
                        <a:t>Original Estimation in Hours </a:t>
                      </a:r>
                      <a:endParaRPr sz="1050" b="1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latin typeface="Bookman Old Style" panose="02050604050505020204" pitchFamily="18" charset="0"/>
                        </a:rPr>
                        <a:t>Day 1</a:t>
                      </a:r>
                      <a:endParaRPr sz="1050" b="1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latin typeface="Bookman Old Style" panose="02050604050505020204" pitchFamily="18" charset="0"/>
                        </a:rPr>
                        <a:t>hrs</a:t>
                      </a:r>
                      <a:endParaRPr sz="1050" b="1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latin typeface="Bookman Old Style" panose="02050604050505020204" pitchFamily="18" charset="0"/>
                        </a:rPr>
                        <a:t>Day 2</a:t>
                      </a:r>
                      <a:endParaRPr sz="1050" b="1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latin typeface="Bookman Old Style" panose="02050604050505020204" pitchFamily="18" charset="0"/>
                        </a:rPr>
                        <a:t>hrs</a:t>
                      </a:r>
                      <a:endParaRPr sz="1050" b="1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>
                          <a:latin typeface="Bookman Old Style" panose="02050604050505020204" pitchFamily="18" charset="0"/>
                        </a:rPr>
                        <a:t>Day </a:t>
                      </a:r>
                      <a:endParaRPr sz="1050" b="1" dirty="0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>
                          <a:latin typeface="Bookman Old Style" panose="02050604050505020204" pitchFamily="18" charset="0"/>
                        </a:rPr>
                        <a:t>3</a:t>
                      </a:r>
                      <a:endParaRPr sz="1050" b="1" dirty="0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>
                          <a:latin typeface="Bookman Old Style" panose="02050604050505020204" pitchFamily="18" charset="0"/>
                        </a:rPr>
                        <a:t>hrs</a:t>
                      </a:r>
                      <a:endParaRPr sz="1050"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latin typeface="Bookman Old Style" panose="02050604050505020204" pitchFamily="18" charset="0"/>
                        </a:rPr>
                        <a:t>Day</a:t>
                      </a:r>
                      <a:endParaRPr sz="1050" b="1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latin typeface="Bookman Old Style" panose="02050604050505020204" pitchFamily="18" charset="0"/>
                        </a:rPr>
                        <a:t>4</a:t>
                      </a:r>
                      <a:endParaRPr sz="1050" b="1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latin typeface="Bookman Old Style" panose="02050604050505020204" pitchFamily="18" charset="0"/>
                        </a:rPr>
                        <a:t>hrs</a:t>
                      </a:r>
                      <a:endParaRPr sz="1050" b="1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latin typeface="Bookman Old Style" panose="02050604050505020204" pitchFamily="18" charset="0"/>
                        </a:rPr>
                        <a:t>Day </a:t>
                      </a:r>
                      <a:endParaRPr sz="1050" b="1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latin typeface="Bookman Old Style" panose="02050604050505020204" pitchFamily="18" charset="0"/>
                        </a:rPr>
                        <a:t>5</a:t>
                      </a:r>
                      <a:endParaRPr sz="1050" b="1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latin typeface="Bookman Old Style" panose="02050604050505020204" pitchFamily="18" charset="0"/>
                        </a:rPr>
                        <a:t>hrs</a:t>
                      </a:r>
                      <a:endParaRPr sz="1050" b="1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latin typeface="Bookman Old Style" panose="02050604050505020204" pitchFamily="18" charset="0"/>
                        </a:rPr>
                        <a:t>Day 6</a:t>
                      </a:r>
                      <a:endParaRPr sz="1050" b="1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latin typeface="Bookman Old Style" panose="02050604050505020204" pitchFamily="18" charset="0"/>
                        </a:rPr>
                        <a:t>hrs</a:t>
                      </a:r>
                      <a:endParaRPr sz="1050" b="1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latin typeface="Bookman Old Style" panose="02050604050505020204" pitchFamily="18" charset="0"/>
                        </a:rPr>
                        <a:t>Day 7</a:t>
                      </a:r>
                      <a:endParaRPr sz="1050" b="1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latin typeface="Bookman Old Style" panose="02050604050505020204" pitchFamily="18" charset="0"/>
                        </a:rPr>
                        <a:t>hrs</a:t>
                      </a:r>
                      <a:endParaRPr sz="1050" b="1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latin typeface="Bookman Old Style" panose="02050604050505020204" pitchFamily="18" charset="0"/>
                        </a:rPr>
                        <a:t>Day 8</a:t>
                      </a:r>
                      <a:endParaRPr sz="1050" b="1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latin typeface="Bookman Old Style" panose="02050604050505020204" pitchFamily="18" charset="0"/>
                        </a:rPr>
                        <a:t>hrs</a:t>
                      </a:r>
                      <a:endParaRPr sz="1050" b="1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latin typeface="Bookman Old Style" panose="02050604050505020204" pitchFamily="18" charset="0"/>
                        </a:rPr>
                        <a:t>Day 9</a:t>
                      </a:r>
                      <a:endParaRPr sz="1050" b="1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latin typeface="Bookman Old Style" panose="02050604050505020204" pitchFamily="18" charset="0"/>
                        </a:rPr>
                        <a:t>hrs</a:t>
                      </a:r>
                      <a:endParaRPr sz="1050" b="1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latin typeface="Bookman Old Style" panose="02050604050505020204" pitchFamily="18" charset="0"/>
                        </a:rPr>
                        <a:t>Day 10</a:t>
                      </a:r>
                      <a:endParaRPr sz="1050" b="1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>
                          <a:latin typeface="Bookman Old Style" panose="02050604050505020204" pitchFamily="18" charset="0"/>
                        </a:rPr>
                        <a:t>hrs</a:t>
                      </a:r>
                      <a:endParaRPr sz="1050" b="1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b="1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790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latin typeface="Bookman Old Style" panose="02050604050505020204" pitchFamily="18" charset="0"/>
                        </a:rPr>
                        <a:t>SPRINT1</a:t>
                      </a:r>
                      <a:endParaRPr sz="105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604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>
                          <a:latin typeface="Bookman Old Style" panose="02050604050505020204" pitchFamily="18" charset="0"/>
                        </a:rPr>
                        <a:t>Abstract &amp; Problem Statement</a:t>
                      </a:r>
                      <a:endParaRPr sz="105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latin typeface="Bookman Old Style" panose="02050604050505020204" pitchFamily="18" charset="0"/>
                        </a:rPr>
                        <a:t>06/08/2025</a:t>
                      </a:r>
                      <a:endParaRPr sz="105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latin typeface="Bookman Old Style" panose="02050604050505020204" pitchFamily="18" charset="0"/>
                        </a:rPr>
                        <a:t>2</a:t>
                      </a:r>
                      <a:endParaRPr sz="105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latin typeface="Bookman Old Style" panose="02050604050505020204" pitchFamily="18" charset="0"/>
                        </a:rPr>
                        <a:t>1</a:t>
                      </a:r>
                      <a:endParaRPr sz="105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latin typeface="Bookman Old Style" panose="02050604050505020204" pitchFamily="18" charset="0"/>
                        </a:rPr>
                        <a:t>1</a:t>
                      </a:r>
                      <a:endParaRPr sz="105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latin typeface="Bookman Old Style" panose="02050604050505020204" pitchFamily="18" charset="0"/>
                        </a:rPr>
                        <a:t>0</a:t>
                      </a:r>
                      <a:endParaRPr sz="105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latin typeface="Bookman Old Style" panose="02050604050505020204" pitchFamily="18" charset="0"/>
                        </a:rPr>
                        <a:t>0</a:t>
                      </a:r>
                      <a:endParaRPr sz="105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latin typeface="Bookman Old Style" panose="02050604050505020204" pitchFamily="18" charset="0"/>
                        </a:rPr>
                        <a:t>0</a:t>
                      </a:r>
                      <a:endParaRPr sz="105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latin typeface="Bookman Old Style" panose="02050604050505020204" pitchFamily="18" charset="0"/>
                        </a:rPr>
                        <a:t>0</a:t>
                      </a:r>
                      <a:endParaRPr sz="105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latin typeface="Bookman Old Style" panose="02050604050505020204" pitchFamily="18" charset="0"/>
                        </a:rPr>
                        <a:t>0</a:t>
                      </a:r>
                      <a:endParaRPr sz="105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latin typeface="Bookman Old Style" panose="02050604050505020204" pitchFamily="18" charset="0"/>
                        </a:rPr>
                        <a:t>0</a:t>
                      </a:r>
                      <a:endParaRPr sz="105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latin typeface="Bookman Old Style" panose="02050604050505020204" pitchFamily="18" charset="0"/>
                        </a:rPr>
                        <a:t>0</a:t>
                      </a:r>
                      <a:endParaRPr sz="105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latin typeface="Bookman Old Style" panose="02050604050505020204" pitchFamily="18" charset="0"/>
                        </a:rPr>
                        <a:t>0</a:t>
                      </a:r>
                      <a:endParaRPr sz="105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0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>
                          <a:latin typeface="Bookman Old Style" panose="02050604050505020204" pitchFamily="18" charset="0"/>
                        </a:rPr>
                        <a:t>Literature Review</a:t>
                      </a:r>
                      <a:endParaRPr sz="105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latin typeface="Bookman Old Style" panose="02050604050505020204" pitchFamily="18" charset="0"/>
                        </a:rPr>
                        <a:t>15/08/2025</a:t>
                      </a:r>
                      <a:endParaRPr sz="105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latin typeface="Bookman Old Style" panose="02050604050505020204" pitchFamily="18" charset="0"/>
                        </a:rPr>
                        <a:t>3</a:t>
                      </a:r>
                      <a:endParaRPr sz="105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latin typeface="Bookman Old Style" panose="02050604050505020204" pitchFamily="18" charset="0"/>
                        </a:rPr>
                        <a:t>1</a:t>
                      </a:r>
                      <a:endParaRPr sz="105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latin typeface="Bookman Old Style" panose="02050604050505020204" pitchFamily="18" charset="0"/>
                        </a:rPr>
                        <a:t>1</a:t>
                      </a:r>
                      <a:endParaRPr sz="105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latin typeface="Bookman Old Style" panose="02050604050505020204" pitchFamily="18" charset="0"/>
                        </a:rPr>
                        <a:t>1</a:t>
                      </a:r>
                      <a:endParaRPr sz="105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latin typeface="Bookman Old Style" panose="02050604050505020204" pitchFamily="18" charset="0"/>
                        </a:rPr>
                        <a:t>0</a:t>
                      </a:r>
                      <a:endParaRPr sz="105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latin typeface="Bookman Old Style" panose="02050604050505020204" pitchFamily="18" charset="0"/>
                        </a:rPr>
                        <a:t>0</a:t>
                      </a:r>
                      <a:endParaRPr sz="105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latin typeface="Bookman Old Style" panose="02050604050505020204" pitchFamily="18" charset="0"/>
                        </a:rPr>
                        <a:t>0</a:t>
                      </a:r>
                      <a:endParaRPr sz="105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latin typeface="Bookman Old Style" panose="02050604050505020204" pitchFamily="18" charset="0"/>
                        </a:rPr>
                        <a:t>0</a:t>
                      </a:r>
                      <a:endParaRPr sz="105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latin typeface="Bookman Old Style" panose="02050604050505020204" pitchFamily="18" charset="0"/>
                        </a:rPr>
                        <a:t>0</a:t>
                      </a:r>
                      <a:endParaRPr sz="105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latin typeface="Bookman Old Style" panose="02050604050505020204" pitchFamily="18" charset="0"/>
                        </a:rPr>
                        <a:t>0</a:t>
                      </a:r>
                      <a:endParaRPr sz="105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latin typeface="Bookman Old Style" panose="02050604050505020204" pitchFamily="18" charset="0"/>
                        </a:rPr>
                        <a:t>0</a:t>
                      </a:r>
                      <a:endParaRPr sz="105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90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>
                          <a:latin typeface="Bookman Old Style" panose="02050604050505020204" pitchFamily="18" charset="0"/>
                        </a:rPr>
                        <a:t>Requirement Analysis &amp; Use Cases</a:t>
                      </a:r>
                      <a:endParaRPr sz="105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latin typeface="Bookman Old Style" panose="02050604050505020204" pitchFamily="18" charset="0"/>
                        </a:rPr>
                        <a:t>24/08/2025</a:t>
                      </a:r>
                      <a:endParaRPr sz="105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latin typeface="Bookman Old Style" panose="02050604050505020204" pitchFamily="18" charset="0"/>
                        </a:rPr>
                        <a:t>3</a:t>
                      </a:r>
                      <a:endParaRPr sz="105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latin typeface="Bookman Old Style" panose="02050604050505020204" pitchFamily="18" charset="0"/>
                        </a:rPr>
                        <a:t>1</a:t>
                      </a:r>
                      <a:endParaRPr sz="105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latin typeface="Bookman Old Style" panose="02050604050505020204" pitchFamily="18" charset="0"/>
                        </a:rPr>
                        <a:t>1</a:t>
                      </a:r>
                      <a:endParaRPr sz="105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latin typeface="Bookman Old Style" panose="02050604050505020204" pitchFamily="18" charset="0"/>
                        </a:rPr>
                        <a:t>1</a:t>
                      </a:r>
                      <a:endParaRPr sz="105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latin typeface="Bookman Old Style" panose="02050604050505020204" pitchFamily="18" charset="0"/>
                        </a:rPr>
                        <a:t>0</a:t>
                      </a:r>
                      <a:endParaRPr sz="105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latin typeface="Bookman Old Style" panose="02050604050505020204" pitchFamily="18" charset="0"/>
                        </a:rPr>
                        <a:t>0</a:t>
                      </a:r>
                      <a:endParaRPr sz="105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latin typeface="Bookman Old Style" panose="02050604050505020204" pitchFamily="18" charset="0"/>
                        </a:rPr>
                        <a:t>0</a:t>
                      </a:r>
                      <a:endParaRPr sz="105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latin typeface="Bookman Old Style" panose="02050604050505020204" pitchFamily="18" charset="0"/>
                        </a:rPr>
                        <a:t>0</a:t>
                      </a:r>
                      <a:endParaRPr sz="105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latin typeface="Bookman Old Style" panose="02050604050505020204" pitchFamily="18" charset="0"/>
                        </a:rPr>
                        <a:t>0</a:t>
                      </a:r>
                      <a:endParaRPr sz="105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latin typeface="Bookman Old Style" panose="02050604050505020204" pitchFamily="18" charset="0"/>
                        </a:rPr>
                        <a:t>0</a:t>
                      </a:r>
                      <a:endParaRPr sz="105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latin typeface="Bookman Old Style" panose="02050604050505020204" pitchFamily="18" charset="0"/>
                        </a:rPr>
                        <a:t>0</a:t>
                      </a:r>
                      <a:endParaRPr sz="105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10.PRODUCT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6" name="Google Shape;374;p27"/>
          <p:cNvGraphicFramePr/>
          <p:nvPr>
            <p:extLst>
              <p:ext uri="{D42A27DB-BD31-4B8C-83A1-F6EECF244321}">
                <p14:modId xmlns:p14="http://schemas.microsoft.com/office/powerpoint/2010/main" val="2047189822"/>
              </p:ext>
            </p:extLst>
          </p:nvPr>
        </p:nvGraphicFramePr>
        <p:xfrm>
          <a:off x="489375" y="1219200"/>
          <a:ext cx="8165225" cy="475592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1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5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71125"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Bookman Old Style" panose="02050604050505020204" pitchFamily="18" charset="0"/>
                        </a:rPr>
                        <a:t>        </a:t>
                      </a:r>
                      <a:r>
                        <a:rPr lang="en" sz="1100" b="1" dirty="0">
                          <a:latin typeface="Bookman Old Style" panose="02050604050505020204" pitchFamily="18" charset="0"/>
                        </a:rPr>
                        <a:t> ID</a:t>
                      </a:r>
                      <a:endParaRPr sz="1100"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Bookman Old Style" panose="02050604050505020204" pitchFamily="18" charset="0"/>
                        </a:rPr>
                        <a:t>     </a:t>
                      </a:r>
                      <a:r>
                        <a:rPr lang="en" sz="1100" b="1" dirty="0">
                          <a:latin typeface="Bookman Old Style" panose="02050604050505020204" pitchFamily="18" charset="0"/>
                        </a:rPr>
                        <a:t>NAME</a:t>
                      </a:r>
                      <a:endParaRPr sz="1100"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Bookman Old Style" panose="02050604050505020204" pitchFamily="18" charset="0"/>
                        </a:rPr>
                        <a:t>PRIORITY</a:t>
                      </a:r>
                      <a:endParaRPr sz="1100" b="1" dirty="0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Bookman Old Style" panose="02050604050505020204" pitchFamily="18" charset="0"/>
                        </a:rPr>
                        <a:t>   &lt;high/medium/low&gt;</a:t>
                      </a:r>
                      <a:endParaRPr sz="1100"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Bookman Old Style" panose="02050604050505020204" pitchFamily="18" charset="0"/>
                        </a:rPr>
                        <a:t>ESTIMATE</a:t>
                      </a: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Bookman Old Style" panose="02050604050505020204" pitchFamily="18" charset="0"/>
                        </a:rPr>
                        <a:t>(Hours)</a:t>
                      </a:r>
                      <a:endParaRPr sz="1100"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Bookman Old Style" panose="02050604050505020204" pitchFamily="18" charset="0"/>
                        </a:rPr>
                        <a:t>STATUS</a:t>
                      </a: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Bookman Old Style" panose="02050604050505020204" pitchFamily="18" charset="0"/>
                        </a:rPr>
                        <a:t>&lt;Planned/In progress/Completed&gt;</a:t>
                      </a:r>
                      <a:endParaRPr sz="1100"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414"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Bookman Old Style" panose="02050604050505020204" pitchFamily="18" charset="0"/>
                        </a:rPr>
                        <a:t>1</a:t>
                      </a:r>
                      <a:endParaRPr sz="11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Bookman Old Style" panose="02050604050505020204" pitchFamily="18" charset="0"/>
                        </a:rPr>
                        <a:t>PROJECT SETUP</a:t>
                      </a:r>
                      <a:endParaRPr sz="11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Bookman Old Style" panose="02050604050505020204" pitchFamily="18" charset="0"/>
                        </a:rPr>
                        <a:t>High</a:t>
                      </a:r>
                      <a:endParaRPr sz="11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Bookman Old Style" panose="02050604050505020204" pitchFamily="18" charset="0"/>
                        </a:rPr>
                        <a:t>4</a:t>
                      </a:r>
                      <a:endParaRPr sz="11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Bookman Old Style" panose="02050604050505020204" pitchFamily="18" charset="0"/>
                        </a:rPr>
                        <a:t>PLANNED</a:t>
                      </a:r>
                      <a:endParaRPr sz="11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5661"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Bookman Old Style" panose="02050604050505020204" pitchFamily="18" charset="0"/>
                        </a:rPr>
                        <a:t>2</a:t>
                      </a:r>
                      <a:endParaRPr sz="11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Bookman Old Style" panose="02050604050505020204" pitchFamily="18" charset="0"/>
                        </a:rPr>
                        <a:t>DATABASE SETUP</a:t>
                      </a:r>
                      <a:endParaRPr sz="11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Bookman Old Style" panose="02050604050505020204" pitchFamily="18" charset="0"/>
                        </a:rPr>
                        <a:t>High</a:t>
                      </a:r>
                      <a:endParaRPr sz="11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Bookman Old Style" panose="02050604050505020204" pitchFamily="18" charset="0"/>
                        </a:rPr>
                        <a:t>8</a:t>
                      </a:r>
                      <a:endParaRPr sz="11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Bookman Old Style" panose="02050604050505020204" pitchFamily="18" charset="0"/>
                        </a:rPr>
                        <a:t> PLANNED</a:t>
                      </a:r>
                    </a:p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6819"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Bookman Old Style" panose="02050604050505020204" pitchFamily="18" charset="0"/>
                        </a:rPr>
                        <a:t>3</a:t>
                      </a:r>
                      <a:endParaRPr sz="11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Bookman Old Style" panose="02050604050505020204" pitchFamily="18" charset="0"/>
                        </a:rPr>
                        <a:t>LOGIN </a:t>
                      </a:r>
                      <a:endParaRPr sz="11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Bookman Old Style" panose="02050604050505020204" pitchFamily="18" charset="0"/>
                        </a:rPr>
                        <a:t>High</a:t>
                      </a:r>
                      <a:endParaRPr sz="11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Bookman Old Style" panose="02050604050505020204" pitchFamily="18" charset="0"/>
                        </a:rPr>
                        <a:t>6</a:t>
                      </a:r>
                      <a:endParaRPr sz="11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Bookman Old Style" panose="02050604050505020204" pitchFamily="18" charset="0"/>
                        </a:rPr>
                        <a:t>PLANNED</a:t>
                      </a:r>
                      <a:endParaRPr sz="11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6544"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Bookman Old Style" panose="02050604050505020204" pitchFamily="18" charset="0"/>
                        </a:rPr>
                        <a:t>4</a:t>
                      </a:r>
                      <a:endParaRPr sz="11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Bookman Old Style" panose="02050604050505020204" pitchFamily="18" charset="0"/>
                        </a:rPr>
                        <a:t>QRCODE SCANNING</a:t>
                      </a:r>
                      <a:endParaRPr sz="11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Bookman Old Style" panose="02050604050505020204" pitchFamily="18" charset="0"/>
                        </a:rPr>
                        <a:t>High</a:t>
                      </a:r>
                      <a:endParaRPr sz="11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Bookman Old Style" panose="02050604050505020204" pitchFamily="18" charset="0"/>
                        </a:rPr>
                        <a:t>6</a:t>
                      </a:r>
                      <a:endParaRPr sz="11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Bookman Old Style" panose="02050604050505020204" pitchFamily="18" charset="0"/>
                        </a:rPr>
                        <a:t>PLANNED</a:t>
                      </a:r>
                      <a:endParaRPr sz="11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0361"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Bookman Old Style" panose="02050604050505020204" pitchFamily="18" charset="0"/>
                        </a:rPr>
                        <a:t>5</a:t>
                      </a:r>
                      <a:endParaRPr sz="11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Bookman Old Style" panose="02050604050505020204" pitchFamily="18" charset="0"/>
                        </a:rPr>
                        <a:t>PRODUCT INFORMATION DISPLAY</a:t>
                      </a:r>
                      <a:endParaRPr sz="11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latin typeface="Bookman Old Style" panose="02050604050505020204" pitchFamily="18" charset="0"/>
                        </a:rPr>
                        <a:t>MEDIUM</a:t>
                      </a:r>
                      <a:endParaRPr sz="11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Bookman Old Style" panose="02050604050505020204" pitchFamily="18" charset="0"/>
                        </a:rPr>
                        <a:t>10</a:t>
                      </a:r>
                      <a:endParaRPr sz="11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Bookman Old Style" panose="02050604050505020204" pitchFamily="18" charset="0"/>
                        </a:rPr>
                        <a:t>PLANNED</a:t>
                      </a:r>
                      <a:endParaRPr sz="11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9327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2520B-0F98-8E83-2033-9E3832B9E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6E6A16-BA11-30DF-3B95-415711B54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33EDE6-4832-1E2F-CAFD-CC809584C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37E5434-75C9-3479-3FCF-B50848DD1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2AE2005-BC7B-4710-0561-AF3AD17B4604}"/>
              </a:ext>
            </a:extLst>
          </p:cNvPr>
          <p:cNvSpPr txBox="1">
            <a:spLocks/>
          </p:cNvSpPr>
          <p:nvPr/>
        </p:nvSpPr>
        <p:spPr>
          <a:xfrm>
            <a:off x="457200" y="304800"/>
            <a:ext cx="8229600" cy="838200"/>
          </a:xfrm>
          <a:prstGeom prst="rect">
            <a:avLst/>
          </a:prstGeom>
          <a:ln w="2222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kern="1200">
                <a:solidFill>
                  <a:schemeClr val="accent2"/>
                </a:solidFill>
                <a:latin typeface="Bookman Old Style" panose="020506040505050202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38166193-C4A3-863B-CFFC-A63A1B3CF625}"/>
              </a:ext>
            </a:extLst>
          </p:cNvPr>
          <p:cNvSpPr txBox="1">
            <a:spLocks/>
          </p:cNvSpPr>
          <p:nvPr/>
        </p:nvSpPr>
        <p:spPr>
          <a:xfrm>
            <a:off x="1066800" y="6356350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accent2"/>
                </a:solidFill>
                <a:latin typeface="Bookman Old Style" panose="02050604050505020204" pitchFamily="18" charset="0"/>
                <a:ea typeface="+mn-ea"/>
                <a:cs typeface="Times New Roman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511D12A6-DF26-529D-3CC5-06FDC5D81736}"/>
              </a:ext>
            </a:extLst>
          </p:cNvPr>
          <p:cNvSpPr txBox="1">
            <a:spLocks/>
          </p:cNvSpPr>
          <p:nvPr/>
        </p:nvSpPr>
        <p:spPr>
          <a:xfrm>
            <a:off x="8077200" y="6369229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accent2"/>
                </a:solidFill>
                <a:latin typeface="Bookman Old Style" panose="02050604050505020204" pitchFamily="18" charset="0"/>
                <a:ea typeface="+mn-ea"/>
                <a:cs typeface="Times New Roman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5E9355-139B-4FED-8401-A2AF31A8FC31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13" name="Google Shape;374;p27">
            <a:extLst>
              <a:ext uri="{FF2B5EF4-FFF2-40B4-BE49-F238E27FC236}">
                <a16:creationId xmlns:a16="http://schemas.microsoft.com/office/drawing/2014/main" id="{2C967171-A52C-8AB6-1074-16FE70B6FA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0169618"/>
              </p:ext>
            </p:extLst>
          </p:nvPr>
        </p:nvGraphicFramePr>
        <p:xfrm>
          <a:off x="489375" y="1219200"/>
          <a:ext cx="8165225" cy="4419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1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5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3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latin typeface="Bookman Old Style" panose="02050604050505020204" pitchFamily="18" charset="0"/>
                        </a:rPr>
                        <a:t>        </a:t>
                      </a:r>
                      <a:r>
                        <a:rPr lang="en" sz="1050" b="1" dirty="0">
                          <a:latin typeface="Bookman Old Style" panose="02050604050505020204" pitchFamily="18" charset="0"/>
                        </a:rPr>
                        <a:t> ID</a:t>
                      </a:r>
                      <a:endParaRPr sz="1050"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latin typeface="Bookman Old Style" panose="02050604050505020204" pitchFamily="18" charset="0"/>
                        </a:rPr>
                        <a:t>     </a:t>
                      </a:r>
                      <a:r>
                        <a:rPr lang="en" sz="1050" b="1" dirty="0">
                          <a:latin typeface="Bookman Old Style" panose="02050604050505020204" pitchFamily="18" charset="0"/>
                        </a:rPr>
                        <a:t>NAME</a:t>
                      </a:r>
                      <a:endParaRPr sz="1050"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>
                          <a:latin typeface="Bookman Old Style" panose="02050604050505020204" pitchFamily="18" charset="0"/>
                        </a:rPr>
                        <a:t>PRIORITY</a:t>
                      </a:r>
                      <a:endParaRPr sz="1050" b="1" dirty="0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>
                          <a:latin typeface="Bookman Old Style" panose="02050604050505020204" pitchFamily="18" charset="0"/>
                        </a:rPr>
                        <a:t>   &lt;high/medium/low&gt;</a:t>
                      </a:r>
                      <a:endParaRPr sz="1050"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>
                          <a:latin typeface="Bookman Old Style" panose="02050604050505020204" pitchFamily="18" charset="0"/>
                        </a:rPr>
                        <a:t>ESTIMATE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>
                          <a:latin typeface="Bookman Old Style" panose="02050604050505020204" pitchFamily="18" charset="0"/>
                        </a:rPr>
                        <a:t>(Hours)</a:t>
                      </a:r>
                      <a:endParaRPr sz="1050"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>
                          <a:latin typeface="Bookman Old Style" panose="02050604050505020204" pitchFamily="18" charset="0"/>
                        </a:rPr>
                        <a:t>STATUS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>
                          <a:latin typeface="Bookman Old Style" panose="02050604050505020204" pitchFamily="18" charset="0"/>
                        </a:rPr>
                        <a:t>&lt;Planned/In progress/Completed&gt;</a:t>
                      </a:r>
                      <a:endParaRPr sz="1050"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latin typeface="Bookman Old Style" panose="02050604050505020204" pitchFamily="18" charset="0"/>
                        </a:rPr>
                        <a:t>6</a:t>
                      </a:r>
                      <a:endParaRPr sz="105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>
                          <a:latin typeface="Bookman Old Style" panose="02050604050505020204" pitchFamily="18" charset="0"/>
                        </a:rPr>
                        <a:t>SEARCH </a:t>
                      </a:r>
                      <a:endParaRPr sz="105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latin typeface="Bookman Old Style" panose="02050604050505020204" pitchFamily="18" charset="0"/>
                        </a:rPr>
                        <a:t>High</a:t>
                      </a:r>
                      <a:endParaRPr sz="105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latin typeface="Bookman Old Style" panose="02050604050505020204" pitchFamily="18" charset="0"/>
                        </a:rPr>
                        <a:t>7</a:t>
                      </a:r>
                      <a:endParaRPr sz="105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>
                          <a:latin typeface="Bookman Old Style" panose="02050604050505020204" pitchFamily="18" charset="0"/>
                        </a:rPr>
                        <a:t>PLANNED</a:t>
                      </a:r>
                      <a:endParaRPr sz="105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44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latin typeface="Bookman Old Style" panose="02050604050505020204" pitchFamily="18" charset="0"/>
                        </a:rPr>
                        <a:t>7</a:t>
                      </a:r>
                      <a:endParaRPr sz="105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>
                          <a:latin typeface="Bookman Old Style" panose="02050604050505020204" pitchFamily="18" charset="0"/>
                        </a:rPr>
                        <a:t>ADMIN PANEL</a:t>
                      </a:r>
                      <a:endParaRPr sz="105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latin typeface="Bookman Old Style" panose="02050604050505020204" pitchFamily="18" charset="0"/>
                        </a:rPr>
                        <a:t>High</a:t>
                      </a:r>
                      <a:endParaRPr sz="105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latin typeface="Bookman Old Style" panose="02050604050505020204" pitchFamily="18" charset="0"/>
                        </a:rPr>
                        <a:t>8</a:t>
                      </a:r>
                      <a:endParaRPr sz="105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Bookman Old Style" panose="02050604050505020204" pitchFamily="18" charset="0"/>
                        </a:rPr>
                        <a:t>PLANNED</a:t>
                      </a:r>
                      <a:endParaRPr sz="105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latin typeface="Bookman Old Style" panose="02050604050505020204" pitchFamily="18" charset="0"/>
                        </a:rPr>
                        <a:t>8</a:t>
                      </a:r>
                      <a:endParaRPr sz="105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>
                          <a:latin typeface="Bookman Old Style" panose="02050604050505020204" pitchFamily="18" charset="0"/>
                        </a:rPr>
                        <a:t>UI DESIGN</a:t>
                      </a:r>
                      <a:endParaRPr sz="105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latin typeface="Bookman Old Style" panose="02050604050505020204" pitchFamily="18" charset="0"/>
                        </a:rPr>
                        <a:t>High</a:t>
                      </a:r>
                      <a:endParaRPr sz="105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>
                          <a:latin typeface="Bookman Old Style" panose="02050604050505020204" pitchFamily="18" charset="0"/>
                        </a:rPr>
                        <a:t>6</a:t>
                      </a:r>
                      <a:endParaRPr sz="105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Bookman Old Style" panose="02050604050505020204" pitchFamily="18" charset="0"/>
                        </a:rPr>
                        <a:t>PLANNED</a:t>
                      </a:r>
                      <a:endParaRPr sz="105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latin typeface="Bookman Old Style" panose="02050604050505020204" pitchFamily="18" charset="0"/>
                        </a:rPr>
                        <a:t>9</a:t>
                      </a:r>
                      <a:endParaRPr sz="105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>
                          <a:latin typeface="Bookman Old Style" panose="02050604050505020204" pitchFamily="18" charset="0"/>
                        </a:rPr>
                        <a:t>INTEGRATION</a:t>
                      </a:r>
                      <a:endParaRPr sz="105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latin typeface="Bookman Old Style" panose="02050604050505020204" pitchFamily="18" charset="0"/>
                        </a:rPr>
                        <a:t>High</a:t>
                      </a:r>
                      <a:endParaRPr sz="105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latin typeface="Bookman Old Style" panose="02050604050505020204" pitchFamily="18" charset="0"/>
                        </a:rPr>
                        <a:t>6</a:t>
                      </a:r>
                      <a:endParaRPr sz="105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Bookman Old Style" panose="02050604050505020204" pitchFamily="18" charset="0"/>
                        </a:rPr>
                        <a:t>PLANNED</a:t>
                      </a:r>
                      <a:endParaRPr sz="105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latin typeface="Bookman Old Style" panose="02050604050505020204" pitchFamily="18" charset="0"/>
                        </a:rPr>
                        <a:t>10</a:t>
                      </a:r>
                      <a:endParaRPr sz="105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>
                          <a:latin typeface="Bookman Old Style" panose="02050604050505020204" pitchFamily="18" charset="0"/>
                        </a:rPr>
                        <a:t>SYSTEM TESTING AND DEBUGGING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>
                          <a:latin typeface="Bookman Old Style" panose="02050604050505020204" pitchFamily="18" charset="0"/>
                        </a:rPr>
                        <a:t>MEDIUM</a:t>
                      </a:r>
                      <a:endParaRPr sz="105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>
                          <a:latin typeface="Bookman Old Style" panose="02050604050505020204" pitchFamily="18" charset="0"/>
                        </a:rPr>
                        <a:t>4</a:t>
                      </a:r>
                      <a:endParaRPr sz="105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latin typeface="Bookman Old Style" panose="02050604050505020204" pitchFamily="18" charset="0"/>
                        </a:rPr>
                        <a:t>PLANNED</a:t>
                      </a:r>
                      <a:endParaRPr sz="105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9227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11.USER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6" name="Google Shape;381;p28"/>
          <p:cNvGraphicFramePr/>
          <p:nvPr>
            <p:extLst>
              <p:ext uri="{D42A27DB-BD31-4B8C-83A1-F6EECF244321}">
                <p14:modId xmlns:p14="http://schemas.microsoft.com/office/powerpoint/2010/main" val="1336067003"/>
              </p:ext>
            </p:extLst>
          </p:nvPr>
        </p:nvGraphicFramePr>
        <p:xfrm>
          <a:off x="515964" y="1247240"/>
          <a:ext cx="8143125" cy="409381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28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44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7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2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262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Bookman Old Style" panose="02050604050505020204" pitchFamily="18" charset="0"/>
                        </a:rPr>
                        <a:t> User Story ID</a:t>
                      </a:r>
                      <a:endParaRPr sz="1200"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Bookman Old Style" panose="02050604050505020204" pitchFamily="18" charset="0"/>
                        </a:rPr>
                        <a:t>As a type of User</a:t>
                      </a:r>
                      <a:endParaRPr sz="1200"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Bookman Old Style" panose="02050604050505020204" pitchFamily="18" charset="0"/>
                        </a:rPr>
                        <a:t>I want to </a:t>
                      </a:r>
                      <a:endParaRPr sz="1200" b="1" dirty="0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Bookman Old Style" panose="02050604050505020204" pitchFamily="18" charset="0"/>
                        </a:rPr>
                        <a:t>&lt;Perform some task&gt;</a:t>
                      </a:r>
                      <a:endParaRPr sz="1200"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Bookman Old Style" panose="02050604050505020204" pitchFamily="18" charset="0"/>
                        </a:rPr>
                        <a:t>So that i can</a:t>
                      </a:r>
                      <a:endParaRPr sz="1200" b="1" dirty="0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Bookman Old Style" panose="02050604050505020204" pitchFamily="18" charset="0"/>
                        </a:rPr>
                        <a:t>&lt;Achieve Some Goal&gt; </a:t>
                      </a:r>
                      <a:endParaRPr sz="1200"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790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Bookman Old Style" panose="02050604050505020204" pitchFamily="18" charset="0"/>
                        </a:rPr>
                        <a:t>  1 </a:t>
                      </a:r>
                      <a:endParaRPr sz="12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Bookman Old Style" panose="02050604050505020204" pitchFamily="18" charset="0"/>
                        </a:rPr>
                        <a:t>ADMIN</a:t>
                      </a:r>
                      <a:endParaRPr sz="12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kern="120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  <a:ea typeface="+mn-ea"/>
                          <a:cs typeface="+mn-cs"/>
                        </a:rPr>
                        <a:t>Login securely</a:t>
                      </a:r>
                      <a:endParaRPr sz="1200" kern="1200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Manage mall data safely and prevent unauthorized access</a:t>
                      </a:r>
                      <a:endParaRPr sz="12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790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Bookman Old Style" panose="02050604050505020204" pitchFamily="18" charset="0"/>
                        </a:rPr>
                        <a:t> 2</a:t>
                      </a:r>
                      <a:endParaRPr sz="12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Bookman Old Style" panose="02050604050505020204" pitchFamily="18" charset="0"/>
                        </a:rPr>
                        <a:t>ADMIN</a:t>
                      </a:r>
                      <a:endParaRPr sz="12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dirty="0">
                          <a:latin typeface="Bookman Old Style" panose="02050604050505020204" pitchFamily="18" charset="0"/>
                        </a:rPr>
                        <a:t>Add/Edit/Delete product information</a:t>
                      </a:r>
                      <a:endParaRPr sz="1200" kern="1200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Keep store details accurate and up-to-date</a:t>
                      </a:r>
                      <a:endParaRPr sz="12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790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Bookman Old Style" panose="02050604050505020204" pitchFamily="18" charset="0"/>
                        </a:rPr>
                        <a:t>3</a:t>
                      </a:r>
                      <a:endParaRPr sz="12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Bookman Old Style" panose="02050604050505020204" pitchFamily="18" charset="0"/>
                        </a:rPr>
                        <a:t>ADMIN</a:t>
                      </a:r>
                      <a:endParaRPr sz="12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Upload product listings and prices</a:t>
                      </a:r>
                      <a:endParaRPr sz="12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Provide users with real-time product info</a:t>
                      </a:r>
                      <a:endParaRPr sz="12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30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latin typeface="Bookman Old Style" panose="02050604050505020204" pitchFamily="18" charset="0"/>
                        </a:rPr>
                        <a:t>4</a:t>
                      </a:r>
                      <a:endParaRPr sz="12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ADMIN</a:t>
                      </a:r>
                      <a:endParaRPr sz="12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Generate QR codes for mall entry points </a:t>
                      </a:r>
                      <a:endParaRPr lang="en-IN" sz="1200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Bookman Old Style" panose="02050604050505020204" pitchFamily="18" charset="0"/>
                        </a:rPr>
                        <a:t>Let users scan and instantly access product information.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335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DC2B1-7FE1-FC93-117D-B72E53891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16FAE7E-8D4C-DA87-9274-69567685C2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7242356"/>
              </p:ext>
            </p:extLst>
          </p:nvPr>
        </p:nvGraphicFramePr>
        <p:xfrm>
          <a:off x="457200" y="1177924"/>
          <a:ext cx="8001000" cy="44137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00250">
                  <a:extLst>
                    <a:ext uri="{9D8B030D-6E8A-4147-A177-3AD203B41FA5}">
                      <a16:colId xmlns:a16="http://schemas.microsoft.com/office/drawing/2014/main" val="713493080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3234328699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1381394952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1368513885"/>
                    </a:ext>
                  </a:extLst>
                </a:gridCol>
              </a:tblGrid>
              <a:tr h="75617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Bookman Old Style" panose="02050604050505020204" pitchFamily="18" charset="0"/>
                        </a:rPr>
                        <a:t> User Story ID</a:t>
                      </a:r>
                      <a:endParaRPr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Bookman Old Style" panose="02050604050505020204" pitchFamily="18" charset="0"/>
                        </a:rPr>
                        <a:t>As a type of User</a:t>
                      </a:r>
                      <a:endParaRPr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Bookman Old Style" panose="02050604050505020204" pitchFamily="18" charset="0"/>
                        </a:rPr>
                        <a:t>I want to </a:t>
                      </a:r>
                      <a:endParaRPr b="1" dirty="0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Bookman Old Style" panose="02050604050505020204" pitchFamily="18" charset="0"/>
                        </a:rPr>
                        <a:t>&lt;Perform some task&gt;</a:t>
                      </a:r>
                      <a:endParaRPr sz="1100"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atin typeface="Bookman Old Style" panose="02050604050505020204" pitchFamily="18" charset="0"/>
                        </a:rPr>
                        <a:t>So that i can</a:t>
                      </a:r>
                      <a:endParaRPr b="1" dirty="0">
                        <a:latin typeface="Bookman Old Style" panose="020506040505050202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Bookman Old Style" panose="02050604050505020204" pitchFamily="18" charset="0"/>
                        </a:rPr>
                        <a:t>&lt;Achieve Some Goal&gt; </a:t>
                      </a:r>
                      <a:endParaRPr sz="1100" b="1" dirty="0">
                        <a:latin typeface="Bookman Old Style" panose="02050604050505020204" pitchFamily="18" charset="0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2974881641"/>
                  </a:ext>
                </a:extLst>
              </a:tr>
              <a:tr h="756179">
                <a:tc>
                  <a:txBody>
                    <a:bodyPr/>
                    <a:lstStyle/>
                    <a:p>
                      <a:r>
                        <a:rPr lang="en-US" dirty="0">
                          <a:latin typeface="Bookman Old Style" panose="02050604050505020204" pitchFamily="18" charset="0"/>
                        </a:rPr>
                        <a:t>5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ookman Old Style" panose="02050604050505020204" pitchFamily="18" charset="0"/>
                        </a:rPr>
                        <a:t>USER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ookman Old Style" panose="02050604050505020204" pitchFamily="18" charset="0"/>
                        </a:rPr>
                        <a:t>Scan a QR code at the mall entrance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ookman Old Style" panose="02050604050505020204" pitchFamily="18" charset="0"/>
                        </a:rPr>
                        <a:t>Instantly get product information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409920"/>
                  </a:ext>
                </a:extLst>
              </a:tr>
              <a:tr h="756179">
                <a:tc>
                  <a:txBody>
                    <a:bodyPr/>
                    <a:lstStyle/>
                    <a:p>
                      <a:r>
                        <a:rPr lang="en-US" dirty="0">
                          <a:latin typeface="Bookman Old Style" panose="02050604050505020204" pitchFamily="18" charset="0"/>
                        </a:rPr>
                        <a:t>6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Bookman Old Style" panose="02050604050505020204" pitchFamily="18" charset="0"/>
                        </a:rPr>
                        <a:t>USER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  <a:p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ookman Old Style" panose="02050604050505020204" pitchFamily="18" charset="0"/>
                        </a:rPr>
                        <a:t>Browse product names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ookman Old Style" panose="02050604050505020204" pitchFamily="18" charset="0"/>
                        </a:rPr>
                        <a:t>Quickly find the type of product I need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308475"/>
                  </a:ext>
                </a:extLst>
              </a:tr>
              <a:tr h="756179">
                <a:tc>
                  <a:txBody>
                    <a:bodyPr/>
                    <a:lstStyle/>
                    <a:p>
                      <a:r>
                        <a:rPr lang="en-US" dirty="0">
                          <a:latin typeface="Bookman Old Style" panose="02050604050505020204" pitchFamily="18" charset="0"/>
                        </a:rPr>
                        <a:t>7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Bookman Old Style" panose="02050604050505020204" pitchFamily="18" charset="0"/>
                        </a:rPr>
                        <a:t>USER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  <a:p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ookman Old Style" panose="02050604050505020204" pitchFamily="18" charset="0"/>
                        </a:rPr>
                        <a:t>Search for a product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ookman Old Style" panose="02050604050505020204" pitchFamily="18" charset="0"/>
                        </a:rPr>
                        <a:t>Save time and avoid confusion while shopping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442191"/>
                  </a:ext>
                </a:extLst>
              </a:tr>
              <a:tr h="756179">
                <a:tc>
                  <a:txBody>
                    <a:bodyPr/>
                    <a:lstStyle/>
                    <a:p>
                      <a:r>
                        <a:rPr lang="en-US" dirty="0">
                          <a:latin typeface="Bookman Old Style" panose="02050604050505020204" pitchFamily="18" charset="0"/>
                        </a:rPr>
                        <a:t>8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Bookman Old Style" panose="02050604050505020204" pitchFamily="18" charset="0"/>
                        </a:rPr>
                        <a:t>USER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  <a:p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ookman Old Style" panose="02050604050505020204" pitchFamily="18" charset="0"/>
                        </a:rPr>
                        <a:t>View product offers and promotions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Bookman Old Style" panose="02050604050505020204" pitchFamily="18" charset="0"/>
                        </a:rPr>
                        <a:t>Take advantage of discounts and deals</a:t>
                      </a:r>
                      <a:endParaRPr lang="en-IN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359631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F337F6-4C8D-8C95-2B55-2FC0522BA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9D62E-9EA2-084B-5BD2-F84DF1266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902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12.PROJECT PLAN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66D2F2E-0476-6380-67F8-348CA53ED1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1126741"/>
              </p:ext>
            </p:extLst>
          </p:nvPr>
        </p:nvGraphicFramePr>
        <p:xfrm>
          <a:off x="457200" y="1177925"/>
          <a:ext cx="82296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3603552675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55414081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167259183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81500921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125576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73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593973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B3F99A2-E658-666D-168E-4CB4DA4A8B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595684"/>
              </p:ext>
            </p:extLst>
          </p:nvPr>
        </p:nvGraphicFramePr>
        <p:xfrm>
          <a:off x="533398" y="1143000"/>
          <a:ext cx="8001002" cy="48682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88892">
                  <a:extLst>
                    <a:ext uri="{9D8B030D-6E8A-4147-A177-3AD203B41FA5}">
                      <a16:colId xmlns:a16="http://schemas.microsoft.com/office/drawing/2014/main" val="291732279"/>
                    </a:ext>
                  </a:extLst>
                </a:gridCol>
                <a:gridCol w="1342422">
                  <a:extLst>
                    <a:ext uri="{9D8B030D-6E8A-4147-A177-3AD203B41FA5}">
                      <a16:colId xmlns:a16="http://schemas.microsoft.com/office/drawing/2014/main" val="1417510752"/>
                    </a:ext>
                  </a:extLst>
                </a:gridCol>
                <a:gridCol w="1342422">
                  <a:extLst>
                    <a:ext uri="{9D8B030D-6E8A-4147-A177-3AD203B41FA5}">
                      <a16:colId xmlns:a16="http://schemas.microsoft.com/office/drawing/2014/main" val="3518917870"/>
                    </a:ext>
                  </a:extLst>
                </a:gridCol>
                <a:gridCol w="1342422">
                  <a:extLst>
                    <a:ext uri="{9D8B030D-6E8A-4147-A177-3AD203B41FA5}">
                      <a16:colId xmlns:a16="http://schemas.microsoft.com/office/drawing/2014/main" val="1954821778"/>
                    </a:ext>
                  </a:extLst>
                </a:gridCol>
                <a:gridCol w="1342422">
                  <a:extLst>
                    <a:ext uri="{9D8B030D-6E8A-4147-A177-3AD203B41FA5}">
                      <a16:colId xmlns:a16="http://schemas.microsoft.com/office/drawing/2014/main" val="1435325951"/>
                    </a:ext>
                  </a:extLst>
                </a:gridCol>
                <a:gridCol w="1342422">
                  <a:extLst>
                    <a:ext uri="{9D8B030D-6E8A-4147-A177-3AD203B41FA5}">
                      <a16:colId xmlns:a16="http://schemas.microsoft.com/office/drawing/2014/main" val="2637084956"/>
                    </a:ext>
                  </a:extLst>
                </a:gridCol>
              </a:tblGrid>
              <a:tr h="71792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StoryID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Name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 Date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 Date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Days 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Status</a:t>
                      </a:r>
                      <a:endParaRPr lang="en-IN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460213"/>
                  </a:ext>
                </a:extLst>
              </a:tr>
              <a:tr h="4486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Sprint 1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10/08/2025</a:t>
                      </a:r>
                      <a:endParaRPr lang="e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12/08/2025</a:t>
                      </a:r>
                      <a:endParaRPr lang="e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8297392"/>
                  </a:ext>
                </a:extLst>
              </a:tr>
              <a:tr h="4486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12/08/2025</a:t>
                      </a:r>
                      <a:endParaRPr lang="e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13/08/2025</a:t>
                      </a:r>
                      <a:endParaRPr lang="e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155143"/>
                  </a:ext>
                </a:extLst>
              </a:tr>
              <a:tr h="4486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14/08/2025</a:t>
                      </a:r>
                      <a:endParaRPr lang="e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16/08/2025</a:t>
                      </a:r>
                      <a:endParaRPr lang="e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842538"/>
                  </a:ext>
                </a:extLst>
              </a:tr>
              <a:tr h="4486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17/08/2025</a:t>
                      </a:r>
                      <a:endParaRPr lang="e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19/08/2025</a:t>
                      </a:r>
                      <a:endParaRPr lang="e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215230"/>
                  </a:ext>
                </a:extLst>
              </a:tr>
              <a:tr h="4793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20/08/2025</a:t>
                      </a:r>
                      <a:endParaRPr lang="e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22/08/2025</a:t>
                      </a:r>
                      <a:endParaRPr lang="e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856233"/>
                  </a:ext>
                </a:extLst>
              </a:tr>
              <a:tr h="4486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e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Sprint 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23/08/2025</a:t>
                      </a:r>
                      <a:endParaRPr lang="e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25/08/2025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0011868"/>
                  </a:ext>
                </a:extLst>
              </a:tr>
              <a:tr h="4486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26/08/2025</a:t>
                      </a:r>
                      <a:endParaRPr lang="e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01/09/2025</a:t>
                      </a:r>
                      <a:endParaRPr lang="e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778802"/>
                  </a:ext>
                </a:extLst>
              </a:tr>
              <a:tr h="4486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10/09/2025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15/09/2025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915804"/>
                  </a:ext>
                </a:extLst>
              </a:tr>
              <a:tr h="4486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20/09/2025</a:t>
                      </a:r>
                      <a:endParaRPr lang="e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25/09/2025</a:t>
                      </a:r>
                      <a:endParaRPr lang="e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20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722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C462C-CCF9-8DCA-9DCE-027CD8375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B43E2C0-4DD5-F43D-E16B-7BF716E798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374" y="1429859"/>
            <a:ext cx="8163252" cy="4444369"/>
          </a:xfrm>
          <a:prstGeom prst="rect">
            <a:avLst/>
          </a:prstGeom>
          <a:ln>
            <a:noFill/>
          </a:ln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73E27C-6965-6DC7-766D-260276209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4F9CAB-9B84-B263-5AB1-41CA7E20F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286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PRODUCT OWNER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dirty="0" err="1">
                <a:cs typeface="Times New Roman" panose="02020603050405020304" pitchFamily="18" charset="0"/>
              </a:rPr>
              <a:t>Mrs.</a:t>
            </a:r>
            <a:r>
              <a:rPr lang="en-US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RESHMI</a:t>
            </a: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K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ASSISTANT PROFESSOR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DEPARTMENT OF COMPUTER APPLICATIONS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MES COLLEGE OF ENGINEERING, KUTTIPPURAM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71055" y="1037459"/>
            <a:ext cx="2590800" cy="1678031"/>
            <a:chOff x="471055" y="1037459"/>
            <a:chExt cx="2590800" cy="1678031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471055" y="1037459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471055" y="103909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6019800" y="4343400"/>
            <a:ext cx="2590800" cy="1676400"/>
            <a:chOff x="6019800" y="4343400"/>
            <a:chExt cx="2590800" cy="16764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6019800" y="6019800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610600" y="434340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9919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13.DATA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B4637F-A49D-3D53-AE6E-0D5322D03909}"/>
              </a:ext>
            </a:extLst>
          </p:cNvPr>
          <p:cNvSpPr/>
          <p:nvPr/>
        </p:nvSpPr>
        <p:spPr>
          <a:xfrm>
            <a:off x="2819400" y="4495800"/>
            <a:ext cx="2209800" cy="5676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DBF936-0778-C180-BF3E-5BAA0A8A1E53}"/>
              </a:ext>
            </a:extLst>
          </p:cNvPr>
          <p:cNvSpPr/>
          <p:nvPr/>
        </p:nvSpPr>
        <p:spPr>
          <a:xfrm>
            <a:off x="3924300" y="4343400"/>
            <a:ext cx="4191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76CAA10-1C4C-122D-98E9-152F5DDEC23A}"/>
              </a:ext>
            </a:extLst>
          </p:cNvPr>
          <p:cNvSpPr/>
          <p:nvPr/>
        </p:nvSpPr>
        <p:spPr>
          <a:xfrm>
            <a:off x="2955756" y="4318000"/>
            <a:ext cx="2155138" cy="711200"/>
          </a:xfrm>
          <a:custGeom>
            <a:avLst/>
            <a:gdLst>
              <a:gd name="connsiteX0" fmla="*/ 1169204 w 2155138"/>
              <a:gd name="connsiteY0" fmla="*/ 101600 h 711200"/>
              <a:gd name="connsiteX1" fmla="*/ 986324 w 2155138"/>
              <a:gd name="connsiteY1" fmla="*/ 111760 h 711200"/>
              <a:gd name="connsiteX2" fmla="*/ 549444 w 2155138"/>
              <a:gd name="connsiteY2" fmla="*/ 121920 h 711200"/>
              <a:gd name="connsiteX3" fmla="*/ 498644 w 2155138"/>
              <a:gd name="connsiteY3" fmla="*/ 132080 h 711200"/>
              <a:gd name="connsiteX4" fmla="*/ 366564 w 2155138"/>
              <a:gd name="connsiteY4" fmla="*/ 152400 h 711200"/>
              <a:gd name="connsiteX5" fmla="*/ 264964 w 2155138"/>
              <a:gd name="connsiteY5" fmla="*/ 172720 h 711200"/>
              <a:gd name="connsiteX6" fmla="*/ 153204 w 2155138"/>
              <a:gd name="connsiteY6" fmla="*/ 182880 h 711200"/>
              <a:gd name="connsiteX7" fmla="*/ 92244 w 2155138"/>
              <a:gd name="connsiteY7" fmla="*/ 203200 h 711200"/>
              <a:gd name="connsiteX8" fmla="*/ 804 w 2155138"/>
              <a:gd name="connsiteY8" fmla="*/ 213360 h 711200"/>
              <a:gd name="connsiteX9" fmla="*/ 61764 w 2155138"/>
              <a:gd name="connsiteY9" fmla="*/ 335280 h 711200"/>
              <a:gd name="connsiteX10" fmla="*/ 71924 w 2155138"/>
              <a:gd name="connsiteY10" fmla="*/ 477520 h 711200"/>
              <a:gd name="connsiteX11" fmla="*/ 122724 w 2155138"/>
              <a:gd name="connsiteY11" fmla="*/ 497840 h 711200"/>
              <a:gd name="connsiteX12" fmla="*/ 193844 w 2155138"/>
              <a:gd name="connsiteY12" fmla="*/ 538480 h 711200"/>
              <a:gd name="connsiteX13" fmla="*/ 224324 w 2155138"/>
              <a:gd name="connsiteY13" fmla="*/ 548640 h 711200"/>
              <a:gd name="connsiteX14" fmla="*/ 264964 w 2155138"/>
              <a:gd name="connsiteY14" fmla="*/ 568960 h 711200"/>
              <a:gd name="connsiteX15" fmla="*/ 325924 w 2155138"/>
              <a:gd name="connsiteY15" fmla="*/ 589280 h 711200"/>
              <a:gd name="connsiteX16" fmla="*/ 376724 w 2155138"/>
              <a:gd name="connsiteY16" fmla="*/ 619760 h 711200"/>
              <a:gd name="connsiteX17" fmla="*/ 397044 w 2155138"/>
              <a:gd name="connsiteY17" fmla="*/ 650240 h 711200"/>
              <a:gd name="connsiteX18" fmla="*/ 407204 w 2155138"/>
              <a:gd name="connsiteY18" fmla="*/ 680720 h 711200"/>
              <a:gd name="connsiteX19" fmla="*/ 437684 w 2155138"/>
              <a:gd name="connsiteY19" fmla="*/ 711200 h 711200"/>
              <a:gd name="connsiteX20" fmla="*/ 468164 w 2155138"/>
              <a:gd name="connsiteY20" fmla="*/ 680720 h 711200"/>
              <a:gd name="connsiteX21" fmla="*/ 549444 w 2155138"/>
              <a:gd name="connsiteY21" fmla="*/ 690880 h 711200"/>
              <a:gd name="connsiteX22" fmla="*/ 732324 w 2155138"/>
              <a:gd name="connsiteY22" fmla="*/ 711200 h 711200"/>
              <a:gd name="connsiteX23" fmla="*/ 1656884 w 2155138"/>
              <a:gd name="connsiteY23" fmla="*/ 701040 h 711200"/>
              <a:gd name="connsiteX24" fmla="*/ 1707684 w 2155138"/>
              <a:gd name="connsiteY24" fmla="*/ 690880 h 711200"/>
              <a:gd name="connsiteX25" fmla="*/ 1778804 w 2155138"/>
              <a:gd name="connsiteY25" fmla="*/ 660400 h 711200"/>
              <a:gd name="connsiteX26" fmla="*/ 1819444 w 2155138"/>
              <a:gd name="connsiteY26" fmla="*/ 619760 h 711200"/>
              <a:gd name="connsiteX27" fmla="*/ 1982004 w 2155138"/>
              <a:gd name="connsiteY27" fmla="*/ 609600 h 711200"/>
              <a:gd name="connsiteX28" fmla="*/ 2032804 w 2155138"/>
              <a:gd name="connsiteY28" fmla="*/ 599440 h 711200"/>
              <a:gd name="connsiteX29" fmla="*/ 2042964 w 2155138"/>
              <a:gd name="connsiteY29" fmla="*/ 568960 h 711200"/>
              <a:gd name="connsiteX30" fmla="*/ 2093764 w 2155138"/>
              <a:gd name="connsiteY30" fmla="*/ 508000 h 711200"/>
              <a:gd name="connsiteX31" fmla="*/ 2114084 w 2155138"/>
              <a:gd name="connsiteY31" fmla="*/ 457200 h 711200"/>
              <a:gd name="connsiteX32" fmla="*/ 2124244 w 2155138"/>
              <a:gd name="connsiteY32" fmla="*/ 426720 h 711200"/>
              <a:gd name="connsiteX33" fmla="*/ 2144564 w 2155138"/>
              <a:gd name="connsiteY33" fmla="*/ 396240 h 711200"/>
              <a:gd name="connsiteX34" fmla="*/ 2154724 w 2155138"/>
              <a:gd name="connsiteY34" fmla="*/ 355600 h 711200"/>
              <a:gd name="connsiteX35" fmla="*/ 2144564 w 2155138"/>
              <a:gd name="connsiteY35" fmla="*/ 264160 h 711200"/>
              <a:gd name="connsiteX36" fmla="*/ 2093764 w 2155138"/>
              <a:gd name="connsiteY36" fmla="*/ 233680 h 711200"/>
              <a:gd name="connsiteX37" fmla="*/ 1890564 w 2155138"/>
              <a:gd name="connsiteY37" fmla="*/ 223520 h 711200"/>
              <a:gd name="connsiteX38" fmla="*/ 1799124 w 2155138"/>
              <a:gd name="connsiteY38" fmla="*/ 182880 h 711200"/>
              <a:gd name="connsiteX39" fmla="*/ 1748324 w 2155138"/>
              <a:gd name="connsiteY39" fmla="*/ 142240 h 711200"/>
              <a:gd name="connsiteX40" fmla="*/ 1697524 w 2155138"/>
              <a:gd name="connsiteY40" fmla="*/ 121920 h 711200"/>
              <a:gd name="connsiteX41" fmla="*/ 1585764 w 2155138"/>
              <a:gd name="connsiteY41" fmla="*/ 91440 h 711200"/>
              <a:gd name="connsiteX42" fmla="*/ 1534964 w 2155138"/>
              <a:gd name="connsiteY42" fmla="*/ 81280 h 711200"/>
              <a:gd name="connsiteX43" fmla="*/ 1504484 w 2155138"/>
              <a:gd name="connsiteY43" fmla="*/ 50800 h 711200"/>
              <a:gd name="connsiteX44" fmla="*/ 1463844 w 2155138"/>
              <a:gd name="connsiteY44" fmla="*/ 30480 h 711200"/>
              <a:gd name="connsiteX45" fmla="*/ 1423204 w 2155138"/>
              <a:gd name="connsiteY45" fmla="*/ 0 h 711200"/>
              <a:gd name="connsiteX46" fmla="*/ 1321604 w 2155138"/>
              <a:gd name="connsiteY46" fmla="*/ 10160 h 711200"/>
              <a:gd name="connsiteX47" fmla="*/ 1291124 w 2155138"/>
              <a:gd name="connsiteY47" fmla="*/ 20320 h 711200"/>
              <a:gd name="connsiteX48" fmla="*/ 1260644 w 2155138"/>
              <a:gd name="connsiteY48" fmla="*/ 60960 h 711200"/>
              <a:gd name="connsiteX49" fmla="*/ 1199684 w 2155138"/>
              <a:gd name="connsiteY49" fmla="*/ 71120 h 711200"/>
              <a:gd name="connsiteX50" fmla="*/ 1128564 w 2155138"/>
              <a:gd name="connsiteY50" fmla="*/ 101600 h 711200"/>
              <a:gd name="connsiteX51" fmla="*/ 1098084 w 2155138"/>
              <a:gd name="connsiteY51" fmla="*/ 121920 h 71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2155138" h="711200">
                <a:moveTo>
                  <a:pt x="1169204" y="101600"/>
                </a:moveTo>
                <a:cubicBezTo>
                  <a:pt x="1108244" y="104987"/>
                  <a:pt x="1047345" y="109759"/>
                  <a:pt x="986324" y="111760"/>
                </a:cubicBezTo>
                <a:lnTo>
                  <a:pt x="549444" y="121920"/>
                </a:lnTo>
                <a:cubicBezTo>
                  <a:pt x="532190" y="122639"/>
                  <a:pt x="515678" y="129241"/>
                  <a:pt x="498644" y="132080"/>
                </a:cubicBezTo>
                <a:cubicBezTo>
                  <a:pt x="454705" y="139403"/>
                  <a:pt x="410450" y="144768"/>
                  <a:pt x="366564" y="152400"/>
                </a:cubicBezTo>
                <a:cubicBezTo>
                  <a:pt x="332537" y="158318"/>
                  <a:pt x="299154" y="167836"/>
                  <a:pt x="264964" y="172720"/>
                </a:cubicBezTo>
                <a:cubicBezTo>
                  <a:pt x="227933" y="178010"/>
                  <a:pt x="190457" y="179493"/>
                  <a:pt x="153204" y="182880"/>
                </a:cubicBezTo>
                <a:cubicBezTo>
                  <a:pt x="132884" y="189653"/>
                  <a:pt x="113247" y="198999"/>
                  <a:pt x="92244" y="203200"/>
                </a:cubicBezTo>
                <a:cubicBezTo>
                  <a:pt x="62172" y="209214"/>
                  <a:pt x="19205" y="188826"/>
                  <a:pt x="804" y="213360"/>
                </a:cubicBezTo>
                <a:cubicBezTo>
                  <a:pt x="-7698" y="224696"/>
                  <a:pt x="53816" y="322034"/>
                  <a:pt x="61764" y="335280"/>
                </a:cubicBezTo>
                <a:cubicBezTo>
                  <a:pt x="65151" y="382693"/>
                  <a:pt x="55234" y="433012"/>
                  <a:pt x="71924" y="477520"/>
                </a:cubicBezTo>
                <a:cubicBezTo>
                  <a:pt x="78328" y="494597"/>
                  <a:pt x="106412" y="489684"/>
                  <a:pt x="122724" y="497840"/>
                </a:cubicBezTo>
                <a:cubicBezTo>
                  <a:pt x="224760" y="548858"/>
                  <a:pt x="69159" y="485043"/>
                  <a:pt x="193844" y="538480"/>
                </a:cubicBezTo>
                <a:cubicBezTo>
                  <a:pt x="203688" y="542699"/>
                  <a:pt x="214480" y="544421"/>
                  <a:pt x="224324" y="548640"/>
                </a:cubicBezTo>
                <a:cubicBezTo>
                  <a:pt x="238245" y="554606"/>
                  <a:pt x="250902" y="563335"/>
                  <a:pt x="264964" y="568960"/>
                </a:cubicBezTo>
                <a:cubicBezTo>
                  <a:pt x="284851" y="576915"/>
                  <a:pt x="306425" y="580417"/>
                  <a:pt x="325924" y="589280"/>
                </a:cubicBezTo>
                <a:cubicBezTo>
                  <a:pt x="343901" y="597452"/>
                  <a:pt x="359791" y="609600"/>
                  <a:pt x="376724" y="619760"/>
                </a:cubicBezTo>
                <a:cubicBezTo>
                  <a:pt x="383497" y="629920"/>
                  <a:pt x="391583" y="639318"/>
                  <a:pt x="397044" y="650240"/>
                </a:cubicBezTo>
                <a:cubicBezTo>
                  <a:pt x="401833" y="659819"/>
                  <a:pt x="401263" y="671809"/>
                  <a:pt x="407204" y="680720"/>
                </a:cubicBezTo>
                <a:cubicBezTo>
                  <a:pt x="415174" y="692675"/>
                  <a:pt x="427524" y="701040"/>
                  <a:pt x="437684" y="711200"/>
                </a:cubicBezTo>
                <a:cubicBezTo>
                  <a:pt x="447844" y="701040"/>
                  <a:pt x="454027" y="683290"/>
                  <a:pt x="468164" y="680720"/>
                </a:cubicBezTo>
                <a:cubicBezTo>
                  <a:pt x="495028" y="675836"/>
                  <a:pt x="522414" y="687019"/>
                  <a:pt x="549444" y="690880"/>
                </a:cubicBezTo>
                <a:cubicBezTo>
                  <a:pt x="691104" y="711117"/>
                  <a:pt x="509751" y="692652"/>
                  <a:pt x="732324" y="711200"/>
                </a:cubicBezTo>
                <a:lnTo>
                  <a:pt x="1656884" y="701040"/>
                </a:lnTo>
                <a:cubicBezTo>
                  <a:pt x="1674149" y="700680"/>
                  <a:pt x="1690931" y="695068"/>
                  <a:pt x="1707684" y="690880"/>
                </a:cubicBezTo>
                <a:cubicBezTo>
                  <a:pt x="1727303" y="685975"/>
                  <a:pt x="1764265" y="671304"/>
                  <a:pt x="1778804" y="660400"/>
                </a:cubicBezTo>
                <a:cubicBezTo>
                  <a:pt x="1794130" y="648905"/>
                  <a:pt x="1800858" y="624406"/>
                  <a:pt x="1819444" y="619760"/>
                </a:cubicBezTo>
                <a:cubicBezTo>
                  <a:pt x="1872115" y="606592"/>
                  <a:pt x="1927817" y="612987"/>
                  <a:pt x="1982004" y="609600"/>
                </a:cubicBezTo>
                <a:cubicBezTo>
                  <a:pt x="1998937" y="606213"/>
                  <a:pt x="2018436" y="609019"/>
                  <a:pt x="2032804" y="599440"/>
                </a:cubicBezTo>
                <a:cubicBezTo>
                  <a:pt x="2041715" y="593499"/>
                  <a:pt x="2038745" y="578804"/>
                  <a:pt x="2042964" y="568960"/>
                </a:cubicBezTo>
                <a:cubicBezTo>
                  <a:pt x="2063589" y="520836"/>
                  <a:pt x="2054839" y="533950"/>
                  <a:pt x="2093764" y="508000"/>
                </a:cubicBezTo>
                <a:cubicBezTo>
                  <a:pt x="2100537" y="491067"/>
                  <a:pt x="2107680" y="474277"/>
                  <a:pt x="2114084" y="457200"/>
                </a:cubicBezTo>
                <a:cubicBezTo>
                  <a:pt x="2117844" y="447172"/>
                  <a:pt x="2119455" y="436299"/>
                  <a:pt x="2124244" y="426720"/>
                </a:cubicBezTo>
                <a:cubicBezTo>
                  <a:pt x="2129705" y="415798"/>
                  <a:pt x="2137791" y="406400"/>
                  <a:pt x="2144564" y="396240"/>
                </a:cubicBezTo>
                <a:cubicBezTo>
                  <a:pt x="2147951" y="382693"/>
                  <a:pt x="2154724" y="369564"/>
                  <a:pt x="2154724" y="355600"/>
                </a:cubicBezTo>
                <a:cubicBezTo>
                  <a:pt x="2154724" y="324932"/>
                  <a:pt x="2158279" y="291590"/>
                  <a:pt x="2144564" y="264160"/>
                </a:cubicBezTo>
                <a:cubicBezTo>
                  <a:pt x="2135733" y="246497"/>
                  <a:pt x="2113263" y="236800"/>
                  <a:pt x="2093764" y="233680"/>
                </a:cubicBezTo>
                <a:cubicBezTo>
                  <a:pt x="2026798" y="222965"/>
                  <a:pt x="1958297" y="226907"/>
                  <a:pt x="1890564" y="223520"/>
                </a:cubicBezTo>
                <a:cubicBezTo>
                  <a:pt x="1840630" y="211037"/>
                  <a:pt x="1847948" y="217057"/>
                  <a:pt x="1799124" y="182880"/>
                </a:cubicBezTo>
                <a:cubicBezTo>
                  <a:pt x="1781359" y="170444"/>
                  <a:pt x="1766919" y="153397"/>
                  <a:pt x="1748324" y="142240"/>
                </a:cubicBezTo>
                <a:cubicBezTo>
                  <a:pt x="1732685" y="132857"/>
                  <a:pt x="1714826" y="127687"/>
                  <a:pt x="1697524" y="121920"/>
                </a:cubicBezTo>
                <a:cubicBezTo>
                  <a:pt x="1677710" y="115315"/>
                  <a:pt x="1613662" y="97640"/>
                  <a:pt x="1585764" y="91440"/>
                </a:cubicBezTo>
                <a:cubicBezTo>
                  <a:pt x="1568907" y="87694"/>
                  <a:pt x="1551897" y="84667"/>
                  <a:pt x="1534964" y="81280"/>
                </a:cubicBezTo>
                <a:cubicBezTo>
                  <a:pt x="1524804" y="71120"/>
                  <a:pt x="1516176" y="59151"/>
                  <a:pt x="1504484" y="50800"/>
                </a:cubicBezTo>
                <a:cubicBezTo>
                  <a:pt x="1492159" y="41997"/>
                  <a:pt x="1476687" y="38507"/>
                  <a:pt x="1463844" y="30480"/>
                </a:cubicBezTo>
                <a:cubicBezTo>
                  <a:pt x="1449485" y="21505"/>
                  <a:pt x="1436751" y="10160"/>
                  <a:pt x="1423204" y="0"/>
                </a:cubicBezTo>
                <a:cubicBezTo>
                  <a:pt x="1389337" y="3387"/>
                  <a:pt x="1355244" y="4985"/>
                  <a:pt x="1321604" y="10160"/>
                </a:cubicBezTo>
                <a:cubicBezTo>
                  <a:pt x="1311019" y="11788"/>
                  <a:pt x="1299351" y="13464"/>
                  <a:pt x="1291124" y="20320"/>
                </a:cubicBezTo>
                <a:cubicBezTo>
                  <a:pt x="1278115" y="31160"/>
                  <a:pt x="1275446" y="52736"/>
                  <a:pt x="1260644" y="60960"/>
                </a:cubicBezTo>
                <a:cubicBezTo>
                  <a:pt x="1242636" y="70964"/>
                  <a:pt x="1219794" y="66651"/>
                  <a:pt x="1199684" y="71120"/>
                </a:cubicBezTo>
                <a:cubicBezTo>
                  <a:pt x="1176369" y="76301"/>
                  <a:pt x="1148330" y="90305"/>
                  <a:pt x="1128564" y="101600"/>
                </a:cubicBezTo>
                <a:cubicBezTo>
                  <a:pt x="1117962" y="107658"/>
                  <a:pt x="1108244" y="115147"/>
                  <a:pt x="1098084" y="121920"/>
                </a:cubicBez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bg1"/>
                </a:solidFill>
              </a:ln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C2DC7AA-3C4E-F79C-83F8-285B44CE0E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774" y="2667000"/>
            <a:ext cx="6219825" cy="262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013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1.1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D642FDBD-FAFB-6607-BCE5-EE7B2AD80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1980406"/>
            <a:ext cx="6324600" cy="334327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542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1.2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25</a:t>
            </a: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9BE48860-8D0D-0410-ED6A-656AD7F343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752600"/>
            <a:ext cx="6324600" cy="420052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51611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14.ER DIAGRAM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356349"/>
            <a:ext cx="381000" cy="365125"/>
          </a:xfrm>
        </p:spPr>
        <p:txBody>
          <a:bodyPr/>
          <a:lstStyle/>
          <a:p>
            <a:fld id="{C65E9355-139B-4FED-8401-A2AF31A8FC3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F0C3958-C803-32DA-C96D-25F0D6BCAA39}"/>
              </a:ext>
            </a:extLst>
          </p:cNvPr>
          <p:cNvSpPr/>
          <p:nvPr/>
        </p:nvSpPr>
        <p:spPr>
          <a:xfrm>
            <a:off x="304800" y="1219200"/>
            <a:ext cx="2286000" cy="6096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77B8476-B776-6E0D-8883-38FE2EE6DED8}"/>
              </a:ext>
            </a:extLst>
          </p:cNvPr>
          <p:cNvCxnSpPr>
            <a:endCxn id="6" idx="2"/>
          </p:cNvCxnSpPr>
          <p:nvPr/>
        </p:nvCxnSpPr>
        <p:spPr>
          <a:xfrm>
            <a:off x="990600" y="1828800"/>
            <a:ext cx="457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D58FB3E0-50C5-A93A-3688-7D0F829B9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0200"/>
            <a:ext cx="6940791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002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2872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/>
              <a:t>Introduction 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/>
              <a:t>Objective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/>
              <a:t>Existing System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/>
              <a:t>Proposed System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/>
              <a:t>Motivation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/>
              <a:t>Functionalities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/>
              <a:t>Module Description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/>
              <a:t>Developing Environment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/>
              <a:t>Sprint Backlog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/>
              <a:t>Product Backlog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/>
              <a:t>User Story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/>
              <a:t>Project Plans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/>
              <a:t>Data Flow Diagrams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/>
              <a:t>ER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72432"/>
          </a:xfrm>
        </p:spPr>
        <p:txBody>
          <a:bodyPr>
            <a:normAutofit/>
          </a:bodyPr>
          <a:lstStyle/>
          <a:p>
            <a:pPr algn="l"/>
            <a:r>
              <a:rPr lang="en" dirty="0"/>
              <a:t>1.INTRODUCTION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lang="en-US" sz="5200" b="1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.</a:t>
            </a:r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QR-Based Access: Shoppers scan a single QR code to instantly access all product info, including  prices, offers, and locations in the mall.</a:t>
            </a:r>
          </a:p>
          <a:p>
            <a:pPr marL="0" lvl="0" indent="0">
              <a:buNone/>
            </a:pPr>
            <a:endParaRPr lang="en-US" dirty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pPr marL="0" lvl="0" indent="0">
              <a:buNone/>
            </a:pPr>
            <a:r>
              <a:rPr lang="en-US" sz="4600" b="1" dirty="0"/>
              <a:t>.</a:t>
            </a:r>
            <a:r>
              <a:rPr lang="en-US" dirty="0"/>
              <a:t>User-Friendly: Built using HTML, CSS, JS (frontend), Python with Django (backend), and SQLite database, offering real-time product search.</a:t>
            </a:r>
          </a:p>
          <a:p>
            <a:pPr marL="0" lvl="0" indent="0">
              <a:buNone/>
            </a:pPr>
            <a:endParaRPr lang="en-US" dirty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pPr marL="0" lvl="0" indent="0">
              <a:buNone/>
            </a:pPr>
            <a:r>
              <a:rPr lang="en-US" sz="4600" b="1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.</a:t>
            </a:r>
            <a:r>
              <a:rPr lang="en-US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Simplifies finding particular product, saves time, and improves shopper satisfaction while enabling mall admins to manage and update store data easily. </a:t>
            </a:r>
            <a:r>
              <a:rPr lang="en-US" dirty="0"/>
              <a:t>Users can share reviews, helping others make better shopping decisions.</a:t>
            </a:r>
            <a:endParaRPr lang="en-US" dirty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2.OBJECTIVES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2400" dirty="0"/>
              <a:t>Provide instant access to product information through a single QR code scan</a:t>
            </a:r>
          </a:p>
          <a:p>
            <a:pPr lvl="0"/>
            <a:endParaRPr lang="en-US" sz="2400" dirty="0"/>
          </a:p>
          <a:p>
            <a:pPr lvl="0"/>
            <a:r>
              <a:rPr lang="en-US" sz="2400" dirty="0"/>
              <a:t>Quickly find products using the search function.</a:t>
            </a:r>
          </a:p>
          <a:p>
            <a:pPr lvl="0"/>
            <a:endParaRPr lang="en-US" sz="2400" dirty="0"/>
          </a:p>
          <a:p>
            <a:pPr lvl="0"/>
            <a:r>
              <a:rPr lang="en-US" sz="2400" dirty="0"/>
              <a:t>Allow real-time updates of product details, prices, and offers via an admin panel.</a:t>
            </a:r>
          </a:p>
          <a:p>
            <a:pPr lvl="0"/>
            <a:endParaRPr lang="en-US" sz="2400" dirty="0"/>
          </a:p>
          <a:p>
            <a:pPr lvl="0"/>
            <a:r>
              <a:rPr lang="en-US" sz="2400" dirty="0"/>
              <a:t>Reduce time and confusion for shoppers in locating products.</a:t>
            </a:r>
          </a:p>
          <a:p>
            <a:pPr lvl="0"/>
            <a:endParaRPr lang="en-US" sz="2400" dirty="0"/>
          </a:p>
          <a:p>
            <a:pPr lvl="0"/>
            <a:r>
              <a:rPr lang="en-US" sz="2400" dirty="0"/>
              <a:t>Enhance user experience with reviews.</a:t>
            </a:r>
            <a:endParaRPr lang="en-US" sz="2400" dirty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CA5DB-C95B-9274-6CC6-BBDD61243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7FD21-F072-514B-1259-00E2A2C7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3.EXISTING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013F8-EA75-8B73-B691-9967DDB14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Shoppers rely on mall directories, signboards, and manual assistance to find store locations.</a:t>
            </a:r>
          </a:p>
          <a:p>
            <a:endParaRPr lang="en-US" sz="2400" dirty="0"/>
          </a:p>
          <a:p>
            <a:r>
              <a:rPr lang="en-US" sz="2400" dirty="0"/>
              <a:t>Product details and pricing require physically visiting each store.</a:t>
            </a:r>
          </a:p>
          <a:p>
            <a:endParaRPr lang="en-US" sz="2400" dirty="0"/>
          </a:p>
          <a:p>
            <a:r>
              <a:rPr lang="en-US" sz="2400" dirty="0"/>
              <a:t>Offers and promotions are usually displayed on posters or brochures, which can be outdated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633661-B8A5-5F64-B0B3-F069AAD48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45143-4DA4-EC25-D400-31811F433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80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89323-CAA4-5F8F-BC23-AF2428BA7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2957-0B3A-B1DC-4183-C152345F0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4.PROPOSED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433FB-9787-5DBA-F8F3-B665601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 QR-based digital mall guide for quick and easy access to  product information.</a:t>
            </a:r>
          </a:p>
          <a:p>
            <a:endParaRPr lang="en-US" sz="2400" dirty="0"/>
          </a:p>
          <a:p>
            <a:r>
              <a:rPr lang="en-US" sz="2400" dirty="0"/>
              <a:t>Centralized online platform displaying product details, offers, and location in real time.</a:t>
            </a:r>
          </a:p>
          <a:p>
            <a:endParaRPr lang="en-US" sz="2400" dirty="0"/>
          </a:p>
          <a:p>
            <a:r>
              <a:rPr lang="en-US" sz="2400" dirty="0"/>
              <a:t>Search features to quickly find products, or floors.</a:t>
            </a:r>
          </a:p>
          <a:p>
            <a:endParaRPr lang="en-US" sz="2400" dirty="0"/>
          </a:p>
          <a:p>
            <a:r>
              <a:rPr lang="en-US" sz="2400" dirty="0"/>
              <a:t>Enhance user experience with reviews, and sharing options.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7E54E-77D1-E994-4D0C-795437799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B7F26-E457-6E29-93A0-124CF9B8E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49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5.MOTIVATIONS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143000"/>
            <a:ext cx="8229600" cy="4948932"/>
          </a:xfrm>
        </p:spPr>
        <p:txBody>
          <a:bodyPr>
            <a:normAutofit/>
          </a:bodyPr>
          <a:lstStyle/>
          <a:p>
            <a:r>
              <a:rPr lang="en-US" sz="2400" dirty="0"/>
              <a:t>To simplify and speed up access to store information and offers inside malls.</a:t>
            </a:r>
          </a:p>
          <a:p>
            <a:endParaRPr lang="en-US" sz="2400" dirty="0"/>
          </a:p>
          <a:p>
            <a:r>
              <a:rPr lang="en-US" sz="2400" dirty="0"/>
              <a:t>To reduce confusion for shoppers by providing clear digital navigation.</a:t>
            </a:r>
          </a:p>
          <a:p>
            <a:endParaRPr lang="en-US" sz="2400" dirty="0"/>
          </a:p>
          <a:p>
            <a:r>
              <a:rPr lang="en-US" sz="2400" dirty="0"/>
              <a:t>To minimize manual effort in finding products, or offers.</a:t>
            </a:r>
          </a:p>
          <a:p>
            <a:endParaRPr lang="en-US" sz="2400" dirty="0"/>
          </a:p>
          <a:p>
            <a:r>
              <a:rPr lang="en-US" sz="2400" dirty="0"/>
              <a:t>To improve the overall shopping experience through instant, QR-based access.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6.FUNCTIONALITIES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985E780-D5B5-1F41-C165-42B1A0B711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6676" y="1102440"/>
            <a:ext cx="9012404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QR Code Scanning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– Shoppers scan a QR code placed at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mall locations to instantly access </a:t>
            </a:r>
            <a:r>
              <a:rPr lang="en-US" altLang="en-US" sz="2400" dirty="0"/>
              <a:t>product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details.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Special Offers &amp; Discounts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– Displays ongoing sales 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/>
              <a:t>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exclusive deals in real time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Share reviews to help other shoppers.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/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Search Functionality – Enables quick search for </a:t>
            </a:r>
          </a:p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/>
              <a:t>    products within the mall.</a:t>
            </a:r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/>
          </a:p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Admin Panel – Mall management can update product </a:t>
            </a:r>
          </a:p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/>
              <a:t>    details, offers, easily</a:t>
            </a:r>
            <a:r>
              <a:rPr lang="en-US" altLang="en-US" sz="2400" dirty="0"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1151</TotalTime>
  <Words>1224</Words>
  <Application>Microsoft Office PowerPoint</Application>
  <PresentationFormat>On-screen Show (4:3)</PresentationFormat>
  <Paragraphs>383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Bookman Old Style</vt:lpstr>
      <vt:lpstr>Calibri</vt:lpstr>
      <vt:lpstr>Times New Roman</vt:lpstr>
      <vt:lpstr>Office Theme</vt:lpstr>
      <vt:lpstr>QR MALL CONNECT:YOUR DIGITAL MALL GUIDE</vt:lpstr>
      <vt:lpstr>PRODUCT OWNER Mrs.RESHMI K ASSISTANT PROFESSOR DEPARTMENT OF COMPUTER APPLICATIONS MES COLLEGE OF ENGINEERING, KUTTIPPURAM</vt:lpstr>
      <vt:lpstr>TABLE OF CONTENTS</vt:lpstr>
      <vt:lpstr>1.INTRODUCTION</vt:lpstr>
      <vt:lpstr>2.OBJECTIVES</vt:lpstr>
      <vt:lpstr>3.EXISTING SYSTEM</vt:lpstr>
      <vt:lpstr>4.PROPOSED SYSTEM</vt:lpstr>
      <vt:lpstr>5.MOTIVATIONS</vt:lpstr>
      <vt:lpstr>6.FUNCTIONALITIES</vt:lpstr>
      <vt:lpstr>7.MODULE DESCRIPTION</vt:lpstr>
      <vt:lpstr>PowerPoint Presentation</vt:lpstr>
      <vt:lpstr>8.DEVELOPING ENVIRONMENT</vt:lpstr>
      <vt:lpstr>9.SPRINT BACKLOG</vt:lpstr>
      <vt:lpstr>10.PRODUCT BACKLOG</vt:lpstr>
      <vt:lpstr>PRODUCT BACKLOG</vt:lpstr>
      <vt:lpstr>11.USER STORY</vt:lpstr>
      <vt:lpstr>PowerPoint Presentation</vt:lpstr>
      <vt:lpstr>12.PROJECT PLAN</vt:lpstr>
      <vt:lpstr>PROJECT PLAN</vt:lpstr>
      <vt:lpstr>13.DATA FLOW DIAGRAM</vt:lpstr>
      <vt:lpstr>DATA FLOW DIAGRAM</vt:lpstr>
      <vt:lpstr>DATA FLOW DIAGRAM</vt:lpstr>
      <vt:lpstr>14.ER DIAGRAM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Faculty</dc:creator>
  <cp:lastModifiedBy>sethulakshmi k</cp:lastModifiedBy>
  <cp:revision>62</cp:revision>
  <dcterms:created xsi:type="dcterms:W3CDTF">2024-09-27T10:56:22Z</dcterms:created>
  <dcterms:modified xsi:type="dcterms:W3CDTF">2025-09-14T05:36:23Z</dcterms:modified>
</cp:coreProperties>
</file>