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91" r:id="rId19"/>
    <p:sldId id="29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4" r:id="rId38"/>
    <p:sldId id="295" r:id="rId39"/>
    <p:sldId id="293" r:id="rId40"/>
  </p:sldIdLst>
  <p:sldSz cx="9144000" cy="5143500" type="screen16x9"/>
  <p:notesSz cx="6858000" cy="9144000"/>
  <p:embeddedFontLst>
    <p:embeddedFont>
      <p:font typeface="Montserrat"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Supervised – ML – Bike Sharing Demand Prediction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Team Members</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Sethupathy M</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Sri harish A</a:t>
            </a:r>
            <a:endParaRPr sz="20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Distribution plot for dependent variable.</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8" name="Picture 7">
            <a:extLst>
              <a:ext uri="{FF2B5EF4-FFF2-40B4-BE49-F238E27FC236}">
                <a16:creationId xmlns:a16="http://schemas.microsoft.com/office/drawing/2014/main" id="{A078A9C3-2598-4754-8BD3-B011A9DE1679}"/>
              </a:ext>
            </a:extLst>
          </p:cNvPr>
          <p:cNvPicPr>
            <a:picLocks noChangeAspect="1"/>
          </p:cNvPicPr>
          <p:nvPr/>
        </p:nvPicPr>
        <p:blipFill>
          <a:blip r:embed="rId2"/>
          <a:stretch>
            <a:fillRect/>
          </a:stretch>
        </p:blipFill>
        <p:spPr>
          <a:xfrm>
            <a:off x="745067" y="1590425"/>
            <a:ext cx="6689595" cy="3172381"/>
          </a:xfrm>
          <a:prstGeom prst="rect">
            <a:avLst/>
          </a:prstGeom>
        </p:spPr>
      </p:pic>
    </p:spTree>
    <p:extLst>
      <p:ext uri="{BB962C8B-B14F-4D97-AF65-F5344CB8AC3E}">
        <p14:creationId xmlns:p14="http://schemas.microsoft.com/office/powerpoint/2010/main" val="189965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Distribution plot for independent variables.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A6832E94-D2D4-4797-8591-64AD5CA69375}"/>
              </a:ext>
            </a:extLst>
          </p:cNvPr>
          <p:cNvPicPr>
            <a:picLocks noChangeAspect="1"/>
          </p:cNvPicPr>
          <p:nvPr/>
        </p:nvPicPr>
        <p:blipFill>
          <a:blip r:embed="rId2"/>
          <a:stretch>
            <a:fillRect/>
          </a:stretch>
        </p:blipFill>
        <p:spPr>
          <a:xfrm>
            <a:off x="704310" y="1669102"/>
            <a:ext cx="7735380" cy="3029373"/>
          </a:xfrm>
          <a:prstGeom prst="rect">
            <a:avLst/>
          </a:prstGeom>
        </p:spPr>
      </p:pic>
    </p:spTree>
    <p:extLst>
      <p:ext uri="{BB962C8B-B14F-4D97-AF65-F5344CB8AC3E}">
        <p14:creationId xmlns:p14="http://schemas.microsoft.com/office/powerpoint/2010/main" val="362867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Distribution plot for independent variable.</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79EED72D-72DE-4E9A-B667-F0B92BB969BA}"/>
              </a:ext>
            </a:extLst>
          </p:cNvPr>
          <p:cNvPicPr>
            <a:picLocks noChangeAspect="1"/>
          </p:cNvPicPr>
          <p:nvPr/>
        </p:nvPicPr>
        <p:blipFill>
          <a:blip r:embed="rId2"/>
          <a:stretch>
            <a:fillRect/>
          </a:stretch>
        </p:blipFill>
        <p:spPr>
          <a:xfrm>
            <a:off x="775757" y="1659576"/>
            <a:ext cx="7592485" cy="3038899"/>
          </a:xfrm>
          <a:prstGeom prst="rect">
            <a:avLst/>
          </a:prstGeom>
        </p:spPr>
      </p:pic>
    </p:spTree>
    <p:extLst>
      <p:ext uri="{BB962C8B-B14F-4D97-AF65-F5344CB8AC3E}">
        <p14:creationId xmlns:p14="http://schemas.microsoft.com/office/powerpoint/2010/main" val="157731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Mean and Median plot for independent variables.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CEE67A8F-CECD-4D6A-A9C7-C6FB423419F0}"/>
              </a:ext>
            </a:extLst>
          </p:cNvPr>
          <p:cNvPicPr>
            <a:picLocks noChangeAspect="1"/>
          </p:cNvPicPr>
          <p:nvPr/>
        </p:nvPicPr>
        <p:blipFill>
          <a:blip r:embed="rId2"/>
          <a:stretch>
            <a:fillRect/>
          </a:stretch>
        </p:blipFill>
        <p:spPr>
          <a:xfrm>
            <a:off x="739422" y="1664797"/>
            <a:ext cx="7665156" cy="3033678"/>
          </a:xfrm>
          <a:prstGeom prst="rect">
            <a:avLst/>
          </a:prstGeom>
        </p:spPr>
      </p:pic>
    </p:spTree>
    <p:extLst>
      <p:ext uri="{BB962C8B-B14F-4D97-AF65-F5344CB8AC3E}">
        <p14:creationId xmlns:p14="http://schemas.microsoft.com/office/powerpoint/2010/main" val="395398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C19ADC-CB22-4343-B050-C99345E63D40}"/>
              </a:ext>
            </a:extLst>
          </p:cNvPr>
          <p:cNvPicPr>
            <a:picLocks noChangeAspect="1"/>
          </p:cNvPicPr>
          <p:nvPr/>
        </p:nvPicPr>
        <p:blipFill>
          <a:blip r:embed="rId2"/>
          <a:stretch>
            <a:fillRect/>
          </a:stretch>
        </p:blipFill>
        <p:spPr>
          <a:xfrm>
            <a:off x="739420" y="1664797"/>
            <a:ext cx="7665157" cy="3033677"/>
          </a:xfrm>
          <a:prstGeom prst="rect">
            <a:avLst/>
          </a:prstGeom>
        </p:spPr>
      </p:pic>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Mean and Median plot for independent variables.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74926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Scatter and Correlation plot for independent variables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DB8FF62E-1039-4E30-9026-1AEE5C170529}"/>
              </a:ext>
            </a:extLst>
          </p:cNvPr>
          <p:cNvPicPr>
            <a:picLocks noChangeAspect="1"/>
          </p:cNvPicPr>
          <p:nvPr/>
        </p:nvPicPr>
        <p:blipFill>
          <a:blip r:embed="rId2"/>
          <a:stretch>
            <a:fillRect/>
          </a:stretch>
        </p:blipFill>
        <p:spPr>
          <a:xfrm>
            <a:off x="0" y="1447554"/>
            <a:ext cx="9144000" cy="3250921"/>
          </a:xfrm>
          <a:prstGeom prst="rect">
            <a:avLst/>
          </a:prstGeom>
        </p:spPr>
      </p:pic>
    </p:spTree>
    <p:extLst>
      <p:ext uri="{BB962C8B-B14F-4D97-AF65-F5344CB8AC3E}">
        <p14:creationId xmlns:p14="http://schemas.microsoft.com/office/powerpoint/2010/main" val="287700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Count plot for independent categorical variables.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84E73D77-1CD0-4E55-B8AA-89EA72B4786C}"/>
              </a:ext>
            </a:extLst>
          </p:cNvPr>
          <p:cNvPicPr>
            <a:picLocks noChangeAspect="1"/>
          </p:cNvPicPr>
          <p:nvPr/>
        </p:nvPicPr>
        <p:blipFill>
          <a:blip r:embed="rId2"/>
          <a:stretch>
            <a:fillRect/>
          </a:stretch>
        </p:blipFill>
        <p:spPr>
          <a:xfrm>
            <a:off x="1168400" y="1488825"/>
            <a:ext cx="6807200" cy="3450358"/>
          </a:xfrm>
          <a:prstGeom prst="rect">
            <a:avLst/>
          </a:prstGeom>
        </p:spPr>
      </p:pic>
    </p:spTree>
    <p:extLst>
      <p:ext uri="{BB962C8B-B14F-4D97-AF65-F5344CB8AC3E}">
        <p14:creationId xmlns:p14="http://schemas.microsoft.com/office/powerpoint/2010/main" val="191719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Pie chart for independent categorical variables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791CFCC4-157D-49F3-92D9-DB79A78706EE}"/>
              </a:ext>
            </a:extLst>
          </p:cNvPr>
          <p:cNvPicPr>
            <a:picLocks noChangeAspect="1"/>
          </p:cNvPicPr>
          <p:nvPr/>
        </p:nvPicPr>
        <p:blipFill>
          <a:blip r:embed="rId2"/>
          <a:stretch>
            <a:fillRect/>
          </a:stretch>
        </p:blipFill>
        <p:spPr>
          <a:xfrm>
            <a:off x="0" y="1664226"/>
            <a:ext cx="4096322" cy="2546530"/>
          </a:xfrm>
          <a:prstGeom prst="rect">
            <a:avLst/>
          </a:prstGeom>
        </p:spPr>
      </p:pic>
      <p:pic>
        <p:nvPicPr>
          <p:cNvPr id="8" name="Picture 7">
            <a:extLst>
              <a:ext uri="{FF2B5EF4-FFF2-40B4-BE49-F238E27FC236}">
                <a16:creationId xmlns:a16="http://schemas.microsoft.com/office/drawing/2014/main" id="{CE282794-AD15-4D1E-941C-8A1938C11B71}"/>
              </a:ext>
            </a:extLst>
          </p:cNvPr>
          <p:cNvPicPr>
            <a:picLocks noChangeAspect="1"/>
          </p:cNvPicPr>
          <p:nvPr/>
        </p:nvPicPr>
        <p:blipFill>
          <a:blip r:embed="rId3"/>
          <a:stretch>
            <a:fillRect/>
          </a:stretch>
        </p:blipFill>
        <p:spPr>
          <a:xfrm>
            <a:off x="4524685" y="1388533"/>
            <a:ext cx="4529003" cy="3551150"/>
          </a:xfrm>
          <a:prstGeom prst="rect">
            <a:avLst/>
          </a:prstGeom>
        </p:spPr>
      </p:pic>
    </p:spTree>
    <p:extLst>
      <p:ext uri="{BB962C8B-B14F-4D97-AF65-F5344CB8AC3E}">
        <p14:creationId xmlns:p14="http://schemas.microsoft.com/office/powerpoint/2010/main" val="170520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Sum plot for dependent variable.</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CFEADEB0-F6E2-435E-B87A-37997A6C740D}"/>
              </a:ext>
            </a:extLst>
          </p:cNvPr>
          <p:cNvPicPr>
            <a:picLocks noChangeAspect="1"/>
          </p:cNvPicPr>
          <p:nvPr/>
        </p:nvPicPr>
        <p:blipFill>
          <a:blip r:embed="rId2"/>
          <a:stretch>
            <a:fillRect/>
          </a:stretch>
        </p:blipFill>
        <p:spPr>
          <a:xfrm>
            <a:off x="311700" y="1590425"/>
            <a:ext cx="8520600" cy="3297664"/>
          </a:xfrm>
          <a:prstGeom prst="rect">
            <a:avLst/>
          </a:prstGeom>
        </p:spPr>
      </p:pic>
    </p:spTree>
    <p:extLst>
      <p:ext uri="{BB962C8B-B14F-4D97-AF65-F5344CB8AC3E}">
        <p14:creationId xmlns:p14="http://schemas.microsoft.com/office/powerpoint/2010/main" val="362371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B677AC-2989-4422-BE98-2D760A292EF6}"/>
              </a:ext>
            </a:extLst>
          </p:cNvPr>
          <p:cNvPicPr>
            <a:picLocks noChangeAspect="1"/>
          </p:cNvPicPr>
          <p:nvPr/>
        </p:nvPicPr>
        <p:blipFill>
          <a:blip r:embed="rId2"/>
          <a:stretch>
            <a:fillRect/>
          </a:stretch>
        </p:blipFill>
        <p:spPr>
          <a:xfrm>
            <a:off x="311700" y="1427250"/>
            <a:ext cx="8520600" cy="3551150"/>
          </a:xfrm>
          <a:prstGeom prst="rect">
            <a:avLst/>
          </a:prstGeom>
        </p:spPr>
      </p:pic>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Sum plot for dependent variable.</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76301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Contents</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a:buFont typeface="Wingdings" panose="05000000000000000000" pitchFamily="2" charset="2"/>
              <a:buChar char="Ø"/>
            </a:pPr>
            <a:r>
              <a:rPr lang="en-IN" dirty="0">
                <a:solidFill>
                  <a:schemeClr val="bg1"/>
                </a:solidFill>
                <a:latin typeface="Montserrat" panose="00000500000000000000" pitchFamily="2" charset="0"/>
              </a:rPr>
              <a:t>1) Addressing the problem statement</a:t>
            </a:r>
          </a:p>
          <a:p>
            <a:pPr>
              <a:buFont typeface="+mj-lt"/>
              <a:buAutoNum type="arabicPeriod"/>
            </a:pPr>
            <a:r>
              <a:rPr lang="en-IN" dirty="0">
                <a:solidFill>
                  <a:schemeClr val="bg1"/>
                </a:solidFill>
                <a:latin typeface="Montserrat" panose="00000500000000000000" pitchFamily="2" charset="0"/>
              </a:rPr>
              <a:t>2) EDA</a:t>
            </a:r>
          </a:p>
          <a:p>
            <a:pPr>
              <a:buFont typeface="+mj-lt"/>
              <a:buAutoNum type="arabicPeriod"/>
            </a:pPr>
            <a:r>
              <a:rPr lang="en-IN" dirty="0">
                <a:solidFill>
                  <a:schemeClr val="bg1"/>
                </a:solidFill>
                <a:latin typeface="Montserrat" panose="00000500000000000000" pitchFamily="2" charset="0"/>
              </a:rPr>
              <a:t>3) Feature Engineering</a:t>
            </a:r>
          </a:p>
          <a:p>
            <a:pPr>
              <a:buFont typeface="+mj-lt"/>
              <a:buAutoNum type="arabicPeriod"/>
            </a:pPr>
            <a:r>
              <a:rPr lang="en-IN" dirty="0">
                <a:solidFill>
                  <a:schemeClr val="bg1"/>
                </a:solidFill>
                <a:latin typeface="Montserrat" panose="00000500000000000000" pitchFamily="2" charset="0"/>
              </a:rPr>
              <a:t>4) Preparing dataset for modelling</a:t>
            </a:r>
          </a:p>
          <a:p>
            <a:pPr>
              <a:buFont typeface="+mj-lt"/>
              <a:buAutoNum type="arabicPeriod"/>
            </a:pPr>
            <a:r>
              <a:rPr lang="en-IN" dirty="0">
                <a:solidFill>
                  <a:schemeClr val="bg1"/>
                </a:solidFill>
                <a:latin typeface="Montserrat" panose="00000500000000000000" pitchFamily="2" charset="0"/>
              </a:rPr>
              <a:t>5) Applying Model</a:t>
            </a:r>
          </a:p>
          <a:p>
            <a:pPr>
              <a:buFont typeface="+mj-lt"/>
              <a:buAutoNum type="arabicPeriod"/>
            </a:pPr>
            <a:r>
              <a:rPr lang="en-IN" dirty="0">
                <a:solidFill>
                  <a:schemeClr val="bg1"/>
                </a:solidFill>
                <a:latin typeface="Montserrat" panose="00000500000000000000" pitchFamily="2" charset="0"/>
              </a:rPr>
              <a:t>6) Model Validation</a:t>
            </a:r>
          </a:p>
          <a:p>
            <a:pPr>
              <a:buFont typeface="+mj-lt"/>
              <a:buAutoNum type="arabicPeriod"/>
            </a:pPr>
            <a:r>
              <a:rPr lang="en-IN" dirty="0">
                <a:solidFill>
                  <a:schemeClr val="bg1"/>
                </a:solidFill>
                <a:latin typeface="Montserrat" panose="00000500000000000000" pitchFamily="2" charset="0"/>
              </a:rPr>
              <a:t>7) Feature Importance</a:t>
            </a:r>
          </a:p>
          <a:p>
            <a:pPr>
              <a:buFont typeface="+mj-lt"/>
              <a:buAutoNum type="arabicPeriod"/>
            </a:pPr>
            <a:r>
              <a:rPr lang="en-IN" dirty="0">
                <a:solidFill>
                  <a:schemeClr val="bg1"/>
                </a:solidFill>
                <a:latin typeface="Montserrat" panose="00000500000000000000" pitchFamily="2" charset="0"/>
              </a:rPr>
              <a:t>8) Model Performance</a:t>
            </a:r>
          </a:p>
          <a:p>
            <a:pPr>
              <a:buFont typeface="+mj-lt"/>
              <a:buAutoNum type="arabicPeriod"/>
            </a:pPr>
            <a:r>
              <a:rPr lang="en-IN" dirty="0">
                <a:solidFill>
                  <a:schemeClr val="bg1"/>
                </a:solidFill>
                <a:latin typeface="Montserrat" panose="00000500000000000000" pitchFamily="2" charset="0"/>
              </a:rPr>
              <a:t>9) Conclusion</a:t>
            </a:r>
          </a:p>
        </p:txBody>
      </p:sp>
    </p:spTree>
    <p:extLst>
      <p:ext uri="{BB962C8B-B14F-4D97-AF65-F5344CB8AC3E}">
        <p14:creationId xmlns:p14="http://schemas.microsoft.com/office/powerpoint/2010/main" val="3386112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Multicollinearity </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559B8087-78B3-430A-90F0-D4941D3E9CB6}"/>
              </a:ext>
            </a:extLst>
          </p:cNvPr>
          <p:cNvPicPr>
            <a:picLocks noChangeAspect="1"/>
          </p:cNvPicPr>
          <p:nvPr/>
        </p:nvPicPr>
        <p:blipFill>
          <a:blip r:embed="rId2"/>
          <a:stretch>
            <a:fillRect/>
          </a:stretch>
        </p:blipFill>
        <p:spPr>
          <a:xfrm>
            <a:off x="488394" y="1438541"/>
            <a:ext cx="8181473" cy="3551150"/>
          </a:xfrm>
          <a:prstGeom prst="rect">
            <a:avLst/>
          </a:prstGeom>
        </p:spPr>
      </p:pic>
    </p:spTree>
    <p:extLst>
      <p:ext uri="{BB962C8B-B14F-4D97-AF65-F5344CB8AC3E}">
        <p14:creationId xmlns:p14="http://schemas.microsoft.com/office/powerpoint/2010/main" val="270017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 Engineering</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There exists a high multicollinearity between ’Temperature(^C)’ and ’Dew point Temperature(^C)’.</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Lets create a  new feature </a:t>
            </a:r>
            <a:r>
              <a:rPr lang="en-US" sz="1600" b="1" dirty="0">
                <a:solidFill>
                  <a:schemeClr val="bg1"/>
                </a:solidFill>
                <a:latin typeface="Montserrat" panose="00000500000000000000" pitchFamily="2" charset="0"/>
              </a:rPr>
              <a:t>’Temperature’ </a:t>
            </a:r>
            <a:r>
              <a:rPr lang="en-US" sz="1600" dirty="0">
                <a:solidFill>
                  <a:schemeClr val="bg1"/>
                </a:solidFill>
                <a:latin typeface="Montserrat" panose="00000500000000000000" pitchFamily="2" charset="0"/>
              </a:rPr>
              <a:t>which comprises the addition of temperature and dew point temperature</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Then remove the features  ’Temperature(^C)’ and ’Dew point Temperature(^C)’ from the dataset.</a:t>
            </a: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marL="114300" indent="0">
              <a:buClr>
                <a:schemeClr val="bg1"/>
              </a:buClr>
              <a:buNone/>
            </a:pP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C15F2C33-8905-4B13-992D-494A2D3CC06D}"/>
              </a:ext>
            </a:extLst>
          </p:cNvPr>
          <p:cNvPicPr>
            <a:picLocks noChangeAspect="1"/>
          </p:cNvPicPr>
          <p:nvPr/>
        </p:nvPicPr>
        <p:blipFill>
          <a:blip r:embed="rId2"/>
          <a:stretch>
            <a:fillRect/>
          </a:stretch>
        </p:blipFill>
        <p:spPr>
          <a:xfrm>
            <a:off x="632178" y="3322818"/>
            <a:ext cx="7879644" cy="1246057"/>
          </a:xfrm>
          <a:prstGeom prst="rect">
            <a:avLst/>
          </a:prstGeom>
        </p:spPr>
      </p:pic>
    </p:spTree>
    <p:extLst>
      <p:ext uri="{BB962C8B-B14F-4D97-AF65-F5344CB8AC3E}">
        <p14:creationId xmlns:p14="http://schemas.microsoft.com/office/powerpoint/2010/main" val="4092718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 Engineering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Variance Inflation Factor(VIF)</a:t>
            </a:r>
          </a:p>
          <a:p>
            <a:pPr marL="114300" indent="0">
              <a:buClr>
                <a:schemeClr val="bg1"/>
              </a:buClr>
              <a:buNone/>
            </a:pPr>
            <a:endParaRPr lang="en-IN" sz="1600" b="1" dirty="0">
              <a:solidFill>
                <a:schemeClr val="bg1"/>
              </a:solidFill>
              <a:latin typeface="Montserrat" panose="00000500000000000000" pitchFamily="2" charset="0"/>
            </a:endParaRPr>
          </a:p>
          <a:p>
            <a:pPr marL="114300" indent="0">
              <a:buClr>
                <a:schemeClr val="bg1"/>
              </a:buClr>
              <a:buNone/>
            </a:pPr>
            <a:r>
              <a:rPr lang="en-US" sz="1600" b="0" i="0" dirty="0">
                <a:solidFill>
                  <a:srgbClr val="202124"/>
                </a:solidFill>
                <a:effectLst/>
                <a:latin typeface="arial" panose="020B0604020202020204" pitchFamily="34" charset="0"/>
              </a:rPr>
              <a:t> </a:t>
            </a:r>
            <a:r>
              <a:rPr lang="en-US" sz="1600" dirty="0">
                <a:solidFill>
                  <a:schemeClr val="bg1"/>
                </a:solidFill>
                <a:latin typeface="Montserrat" panose="00000500000000000000" pitchFamily="2" charset="0"/>
              </a:rPr>
              <a:t>VIF measures the correlation and strength of correlation between the explanatory variables in a regression model</a:t>
            </a:r>
          </a:p>
          <a:p>
            <a:pPr marL="114300" indent="0">
              <a:buClr>
                <a:schemeClr val="bg1"/>
              </a:buClr>
              <a:buNone/>
            </a:pP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B6C844B8-354B-4CE1-8AB5-E0E474E602AA}"/>
              </a:ext>
            </a:extLst>
          </p:cNvPr>
          <p:cNvPicPr>
            <a:picLocks noChangeAspect="1"/>
          </p:cNvPicPr>
          <p:nvPr/>
        </p:nvPicPr>
        <p:blipFill>
          <a:blip r:embed="rId2"/>
          <a:stretch>
            <a:fillRect/>
          </a:stretch>
        </p:blipFill>
        <p:spPr>
          <a:xfrm>
            <a:off x="813863" y="2381956"/>
            <a:ext cx="7516274" cy="2551288"/>
          </a:xfrm>
          <a:prstGeom prst="rect">
            <a:avLst/>
          </a:prstGeom>
        </p:spPr>
      </p:pic>
    </p:spTree>
    <p:extLst>
      <p:ext uri="{BB962C8B-B14F-4D97-AF65-F5344CB8AC3E}">
        <p14:creationId xmlns:p14="http://schemas.microsoft.com/office/powerpoint/2010/main" val="1102560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 Engineering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OneHotEncoder</a:t>
            </a:r>
          </a:p>
          <a:p>
            <a:pPr marL="114300" indent="0">
              <a:buClr>
                <a:schemeClr val="bg1"/>
              </a:buClr>
              <a:buNone/>
            </a:pP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The input to this transformer should be an array-like of integers or strings, denoting the values taken on by categorical (discrete) features.</a:t>
            </a:r>
          </a:p>
          <a:p>
            <a:pPr>
              <a:buClr>
                <a:schemeClr val="bg1"/>
              </a:buClr>
              <a:buFont typeface="Arial" panose="020B0604020202020204" pitchFamily="34" charset="0"/>
              <a:buChar char="•"/>
            </a:pPr>
            <a:r>
              <a:rPr lang="en-US" altLang="en-US" sz="1600" dirty="0">
                <a:solidFill>
                  <a:schemeClr val="bg1"/>
                </a:solidFill>
                <a:latin typeface="Montserrat" panose="00000500000000000000" pitchFamily="2" charset="0"/>
              </a:rPr>
              <a:t>This creates a binary column for each category and returns a sparse matrix or dense array (depending on the sparse parameter) </a:t>
            </a:r>
          </a:p>
          <a:p>
            <a:pPr marL="114300" indent="0">
              <a:buClr>
                <a:schemeClr val="bg1"/>
              </a:buClr>
              <a:buNone/>
            </a:pP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16" name="Picture 15">
            <a:extLst>
              <a:ext uri="{FF2B5EF4-FFF2-40B4-BE49-F238E27FC236}">
                <a16:creationId xmlns:a16="http://schemas.microsoft.com/office/drawing/2014/main" id="{0617E620-CAAE-4181-A8C2-E1AA2DE4C362}"/>
              </a:ext>
            </a:extLst>
          </p:cNvPr>
          <p:cNvPicPr>
            <a:picLocks noChangeAspect="1"/>
          </p:cNvPicPr>
          <p:nvPr/>
        </p:nvPicPr>
        <p:blipFill>
          <a:blip r:embed="rId2"/>
          <a:stretch>
            <a:fillRect/>
          </a:stretch>
        </p:blipFill>
        <p:spPr>
          <a:xfrm>
            <a:off x="417689" y="3172178"/>
            <a:ext cx="8308622" cy="1272519"/>
          </a:xfrm>
          <a:prstGeom prst="rect">
            <a:avLst/>
          </a:prstGeom>
        </p:spPr>
      </p:pic>
    </p:spTree>
    <p:extLst>
      <p:ext uri="{BB962C8B-B14F-4D97-AF65-F5344CB8AC3E}">
        <p14:creationId xmlns:p14="http://schemas.microsoft.com/office/powerpoint/2010/main" val="405891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Preparing dataset for modelling</a:t>
            </a: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Train Test Split</a:t>
            </a:r>
          </a:p>
          <a:p>
            <a:pPr marL="114300" indent="0">
              <a:buClr>
                <a:schemeClr val="bg1"/>
              </a:buClr>
              <a:buNone/>
            </a:pPr>
            <a:endParaRPr lang="en-US" sz="1600" b="1" dirty="0">
              <a:solidFill>
                <a:schemeClr val="bg1"/>
              </a:solidFill>
              <a:latin typeface="Montserrat" panose="00000500000000000000" pitchFamily="2" charset="0"/>
            </a:endParaRPr>
          </a:p>
          <a:p>
            <a:pPr marL="114300" indent="0">
              <a:buClr>
                <a:schemeClr val="bg1"/>
              </a:buClr>
              <a:buNone/>
            </a:pPr>
            <a:r>
              <a:rPr lang="en-US" sz="1600" dirty="0">
                <a:solidFill>
                  <a:schemeClr val="bg1"/>
                </a:solidFill>
                <a:latin typeface="Montserrat" panose="00000500000000000000" pitchFamily="2" charset="0"/>
              </a:rPr>
              <a:t>Train test split is a model validation procedure that allows you to simulate how a model would perform on new/unseen data.</a:t>
            </a: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a:buClr>
                <a:schemeClr val="bg1"/>
              </a:buClr>
              <a:buFont typeface="Wingdings" panose="05000000000000000000" pitchFamily="2" charset="2"/>
              <a:buChar char="Ø"/>
            </a:pPr>
            <a:r>
              <a:rPr lang="en-US" sz="1600" dirty="0">
                <a:solidFill>
                  <a:schemeClr val="bg1"/>
                </a:solidFill>
                <a:latin typeface="Montserrat" panose="00000500000000000000" pitchFamily="2" charset="0"/>
              </a:rPr>
              <a:t>Train dataset:</a:t>
            </a:r>
            <a:r>
              <a:rPr lang="en-IN" sz="1600" b="0" i="0" dirty="0">
                <a:solidFill>
                  <a:srgbClr val="212121"/>
                </a:solidFill>
                <a:effectLst/>
                <a:latin typeface="Courier New" panose="02070309020205020404" pitchFamily="49" charset="0"/>
              </a:rPr>
              <a:t> </a:t>
            </a:r>
            <a:r>
              <a:rPr lang="en-IN" sz="1600" b="1" dirty="0">
                <a:solidFill>
                  <a:schemeClr val="bg1"/>
                </a:solidFill>
                <a:latin typeface="Montserrat" panose="00000500000000000000" pitchFamily="2" charset="0"/>
              </a:rPr>
              <a:t>(6570, 35) </a:t>
            </a:r>
          </a:p>
          <a:p>
            <a:pPr>
              <a:buClr>
                <a:schemeClr val="bg1"/>
              </a:buClr>
              <a:buFont typeface="Wingdings" panose="05000000000000000000" pitchFamily="2" charset="2"/>
              <a:buChar char="Ø"/>
            </a:pPr>
            <a:r>
              <a:rPr lang="en-US" sz="1600" dirty="0">
                <a:solidFill>
                  <a:schemeClr val="bg1"/>
                </a:solidFill>
                <a:latin typeface="Montserrat" panose="00000500000000000000" pitchFamily="2" charset="0"/>
              </a:rPr>
              <a:t>Test dataset:    </a:t>
            </a:r>
            <a:r>
              <a:rPr lang="en-IN" sz="1600" b="1" dirty="0">
                <a:solidFill>
                  <a:schemeClr val="bg1"/>
                </a:solidFill>
                <a:latin typeface="Montserrat" panose="00000500000000000000" pitchFamily="2" charset="0"/>
              </a:rPr>
              <a:t>(2190, 35)</a:t>
            </a:r>
            <a:endParaRPr lang="en-US" sz="1600" b="1"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372A2516-C2C4-4D8E-A9A2-E742DBD42601}"/>
              </a:ext>
            </a:extLst>
          </p:cNvPr>
          <p:cNvPicPr>
            <a:picLocks noChangeAspect="1"/>
          </p:cNvPicPr>
          <p:nvPr/>
        </p:nvPicPr>
        <p:blipFill>
          <a:blip r:embed="rId2"/>
          <a:stretch>
            <a:fillRect/>
          </a:stretch>
        </p:blipFill>
        <p:spPr>
          <a:xfrm>
            <a:off x="658205" y="2353033"/>
            <a:ext cx="7827589" cy="1473900"/>
          </a:xfrm>
          <a:prstGeom prst="rect">
            <a:avLst/>
          </a:prstGeom>
        </p:spPr>
      </p:pic>
    </p:spTree>
    <p:extLst>
      <p:ext uri="{BB962C8B-B14F-4D97-AF65-F5344CB8AC3E}">
        <p14:creationId xmlns:p14="http://schemas.microsoft.com/office/powerpoint/2010/main" val="3148029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Preparing dataset for modelling</a:t>
            </a: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Normalization</a:t>
            </a:r>
          </a:p>
          <a:p>
            <a:pPr marL="114300" indent="0">
              <a:buClr>
                <a:schemeClr val="bg1"/>
              </a:buClr>
              <a:buNone/>
            </a:pP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Normalization in machine learning is the process of translating data into the range [0, 1] or simply transforming data onto the unit sphere.</a:t>
            </a: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607CB57C-E36F-4F1F-99A9-6C4B758F3A1B}"/>
              </a:ext>
            </a:extLst>
          </p:cNvPr>
          <p:cNvPicPr>
            <a:picLocks noChangeAspect="1"/>
          </p:cNvPicPr>
          <p:nvPr/>
        </p:nvPicPr>
        <p:blipFill>
          <a:blip r:embed="rId2"/>
          <a:stretch>
            <a:fillRect/>
          </a:stretch>
        </p:blipFill>
        <p:spPr>
          <a:xfrm>
            <a:off x="722489" y="2698045"/>
            <a:ext cx="7699022" cy="1635877"/>
          </a:xfrm>
          <a:prstGeom prst="rect">
            <a:avLst/>
          </a:prstGeom>
        </p:spPr>
      </p:pic>
    </p:spTree>
    <p:extLst>
      <p:ext uri="{BB962C8B-B14F-4D97-AF65-F5344CB8AC3E}">
        <p14:creationId xmlns:p14="http://schemas.microsoft.com/office/powerpoint/2010/main" val="378739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Linear Regression</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1600" b="1" dirty="0">
                <a:solidFill>
                  <a:schemeClr val="bg1"/>
                </a:solidFill>
                <a:latin typeface="Montserrat" panose="00000500000000000000" pitchFamily="2" charset="0"/>
              </a:rPr>
              <a:t>Model Validation</a:t>
            </a:r>
            <a:endParaRPr lang="en-IN"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D1996DB6-1CD1-46BD-9F80-AFA75C79A12D}"/>
              </a:ext>
            </a:extLst>
          </p:cNvPr>
          <p:cNvPicPr>
            <a:picLocks noChangeAspect="1"/>
          </p:cNvPicPr>
          <p:nvPr/>
        </p:nvPicPr>
        <p:blipFill>
          <a:blip r:embed="rId2"/>
          <a:stretch>
            <a:fillRect/>
          </a:stretch>
        </p:blipFill>
        <p:spPr>
          <a:xfrm>
            <a:off x="311700" y="1409801"/>
            <a:ext cx="8430802" cy="1514686"/>
          </a:xfrm>
          <a:prstGeom prst="rect">
            <a:avLst/>
          </a:prstGeom>
        </p:spPr>
      </p:pic>
      <p:pic>
        <p:nvPicPr>
          <p:cNvPr id="8" name="Picture 7">
            <a:extLst>
              <a:ext uri="{FF2B5EF4-FFF2-40B4-BE49-F238E27FC236}">
                <a16:creationId xmlns:a16="http://schemas.microsoft.com/office/drawing/2014/main" id="{2E8E400D-0F98-4F94-BFCA-F217E4229CD3}"/>
              </a:ext>
            </a:extLst>
          </p:cNvPr>
          <p:cNvPicPr>
            <a:picLocks noChangeAspect="1"/>
          </p:cNvPicPr>
          <p:nvPr/>
        </p:nvPicPr>
        <p:blipFill>
          <a:blip r:embed="rId3"/>
          <a:stretch>
            <a:fillRect/>
          </a:stretch>
        </p:blipFill>
        <p:spPr>
          <a:xfrm>
            <a:off x="289915" y="3446265"/>
            <a:ext cx="8564170" cy="1514686"/>
          </a:xfrm>
          <a:prstGeom prst="rect">
            <a:avLst/>
          </a:prstGeom>
        </p:spPr>
      </p:pic>
    </p:spTree>
    <p:extLst>
      <p:ext uri="{BB962C8B-B14F-4D97-AF65-F5344CB8AC3E}">
        <p14:creationId xmlns:p14="http://schemas.microsoft.com/office/powerpoint/2010/main" val="3135758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Polynomial Regression</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1600" b="1" dirty="0">
                <a:solidFill>
                  <a:schemeClr val="bg1"/>
                </a:solidFill>
                <a:latin typeface="Montserrat" panose="00000500000000000000" pitchFamily="2" charset="0"/>
              </a:rPr>
              <a:t>Model Validation</a:t>
            </a:r>
            <a:endParaRPr lang="en-IN" sz="1600" b="1"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6DA9DBEF-1433-4A11-9B6C-F5056351159D}"/>
              </a:ext>
            </a:extLst>
          </p:cNvPr>
          <p:cNvPicPr>
            <a:picLocks noChangeAspect="1"/>
          </p:cNvPicPr>
          <p:nvPr/>
        </p:nvPicPr>
        <p:blipFill>
          <a:blip r:embed="rId2"/>
          <a:stretch>
            <a:fillRect/>
          </a:stretch>
        </p:blipFill>
        <p:spPr>
          <a:xfrm>
            <a:off x="311700" y="1421835"/>
            <a:ext cx="8520600" cy="1558432"/>
          </a:xfrm>
          <a:prstGeom prst="rect">
            <a:avLst/>
          </a:prstGeom>
        </p:spPr>
      </p:pic>
      <p:pic>
        <p:nvPicPr>
          <p:cNvPr id="9" name="Picture 8">
            <a:extLst>
              <a:ext uri="{FF2B5EF4-FFF2-40B4-BE49-F238E27FC236}">
                <a16:creationId xmlns:a16="http://schemas.microsoft.com/office/drawing/2014/main" id="{FE7A7E1C-2949-47B3-AA56-FC2A69E12AC8}"/>
              </a:ext>
            </a:extLst>
          </p:cNvPr>
          <p:cNvPicPr>
            <a:picLocks noChangeAspect="1"/>
          </p:cNvPicPr>
          <p:nvPr/>
        </p:nvPicPr>
        <p:blipFill>
          <a:blip r:embed="rId3"/>
          <a:stretch>
            <a:fillRect/>
          </a:stretch>
        </p:blipFill>
        <p:spPr>
          <a:xfrm>
            <a:off x="311700" y="3469166"/>
            <a:ext cx="8520600" cy="1270201"/>
          </a:xfrm>
          <a:prstGeom prst="rect">
            <a:avLst/>
          </a:prstGeom>
        </p:spPr>
      </p:pic>
    </p:spTree>
    <p:extLst>
      <p:ext uri="{BB962C8B-B14F-4D97-AF65-F5344CB8AC3E}">
        <p14:creationId xmlns:p14="http://schemas.microsoft.com/office/powerpoint/2010/main" val="1443244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Lasso Regression</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1600" b="1" dirty="0">
                <a:solidFill>
                  <a:schemeClr val="bg1"/>
                </a:solidFill>
                <a:latin typeface="Montserrat" panose="00000500000000000000" pitchFamily="2" charset="0"/>
              </a:rPr>
              <a:t>Model Validation</a:t>
            </a:r>
            <a:endParaRPr lang="en-IN"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529FE70F-CEB6-4B9B-8094-C1BD6678E3A3}"/>
              </a:ext>
            </a:extLst>
          </p:cNvPr>
          <p:cNvPicPr>
            <a:picLocks noChangeAspect="1"/>
          </p:cNvPicPr>
          <p:nvPr/>
        </p:nvPicPr>
        <p:blipFill>
          <a:blip r:embed="rId2"/>
          <a:stretch>
            <a:fillRect/>
          </a:stretch>
        </p:blipFill>
        <p:spPr>
          <a:xfrm>
            <a:off x="311700" y="1487014"/>
            <a:ext cx="8520600" cy="1380364"/>
          </a:xfrm>
          <a:prstGeom prst="rect">
            <a:avLst/>
          </a:prstGeom>
        </p:spPr>
      </p:pic>
      <p:pic>
        <p:nvPicPr>
          <p:cNvPr id="8" name="Picture 7">
            <a:extLst>
              <a:ext uri="{FF2B5EF4-FFF2-40B4-BE49-F238E27FC236}">
                <a16:creationId xmlns:a16="http://schemas.microsoft.com/office/drawing/2014/main" id="{1C8C9C0B-52B2-440E-A214-67F301817920}"/>
              </a:ext>
            </a:extLst>
          </p:cNvPr>
          <p:cNvPicPr>
            <a:picLocks noChangeAspect="1"/>
          </p:cNvPicPr>
          <p:nvPr/>
        </p:nvPicPr>
        <p:blipFill>
          <a:blip r:embed="rId3"/>
          <a:stretch>
            <a:fillRect/>
          </a:stretch>
        </p:blipFill>
        <p:spPr>
          <a:xfrm>
            <a:off x="311700" y="3535331"/>
            <a:ext cx="8520600" cy="844757"/>
          </a:xfrm>
          <a:prstGeom prst="rect">
            <a:avLst/>
          </a:prstGeom>
        </p:spPr>
      </p:pic>
    </p:spTree>
    <p:extLst>
      <p:ext uri="{BB962C8B-B14F-4D97-AF65-F5344CB8AC3E}">
        <p14:creationId xmlns:p14="http://schemas.microsoft.com/office/powerpoint/2010/main" val="1959181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Ridge Regression</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1600" b="1" dirty="0">
                <a:solidFill>
                  <a:schemeClr val="bg1"/>
                </a:solidFill>
                <a:latin typeface="Montserrat" panose="00000500000000000000" pitchFamily="2" charset="0"/>
              </a:rPr>
              <a:t>Model Validation</a:t>
            </a:r>
            <a:endParaRPr lang="en-IN" sz="1600" b="1"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183E3B35-DD90-4AC9-B8F7-7E3CD38323D8}"/>
              </a:ext>
            </a:extLst>
          </p:cNvPr>
          <p:cNvPicPr>
            <a:picLocks noChangeAspect="1"/>
          </p:cNvPicPr>
          <p:nvPr/>
        </p:nvPicPr>
        <p:blipFill>
          <a:blip r:embed="rId2"/>
          <a:stretch>
            <a:fillRect/>
          </a:stretch>
        </p:blipFill>
        <p:spPr>
          <a:xfrm>
            <a:off x="440266" y="1590425"/>
            <a:ext cx="8263467" cy="1333821"/>
          </a:xfrm>
          <a:prstGeom prst="rect">
            <a:avLst/>
          </a:prstGeom>
        </p:spPr>
      </p:pic>
      <p:pic>
        <p:nvPicPr>
          <p:cNvPr id="9" name="Picture 8">
            <a:extLst>
              <a:ext uri="{FF2B5EF4-FFF2-40B4-BE49-F238E27FC236}">
                <a16:creationId xmlns:a16="http://schemas.microsoft.com/office/drawing/2014/main" id="{927E6C4A-D3CA-4416-B0F6-FB2E0C14597D}"/>
              </a:ext>
            </a:extLst>
          </p:cNvPr>
          <p:cNvPicPr>
            <a:picLocks noChangeAspect="1"/>
          </p:cNvPicPr>
          <p:nvPr/>
        </p:nvPicPr>
        <p:blipFill>
          <a:blip r:embed="rId3"/>
          <a:stretch>
            <a:fillRect/>
          </a:stretch>
        </p:blipFill>
        <p:spPr>
          <a:xfrm>
            <a:off x="440266" y="3496946"/>
            <a:ext cx="8392033" cy="894432"/>
          </a:xfrm>
          <a:prstGeom prst="rect">
            <a:avLst/>
          </a:prstGeom>
        </p:spPr>
      </p:pic>
    </p:spTree>
    <p:extLst>
      <p:ext uri="{BB962C8B-B14F-4D97-AF65-F5344CB8AC3E}">
        <p14:creationId xmlns:p14="http://schemas.microsoft.com/office/powerpoint/2010/main" val="399449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Addressing the problem</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marL="114300" indent="0" algn="just">
              <a:buNone/>
            </a:pPr>
            <a:r>
              <a:rPr lang="en-US" sz="1600" dirty="0">
                <a:solidFill>
                  <a:schemeClr val="bg1"/>
                </a:solidFill>
                <a:latin typeface="Montserrat" panose="00000500000000000000" pitchFamily="2" charset="0"/>
              </a:rPr>
              <a:t>	The purpose of this project is to try a machine learning approach for </a:t>
            </a:r>
            <a:r>
              <a:rPr lang="en-US" sz="1600" b="1" dirty="0">
                <a:solidFill>
                  <a:schemeClr val="bg1"/>
                </a:solidFill>
                <a:latin typeface="Montserrat" panose="00000500000000000000" pitchFamily="2" charset="0"/>
              </a:rPr>
              <a:t>predicting bike sharing demand </a:t>
            </a:r>
            <a:r>
              <a:rPr lang="en-US" sz="1600" dirty="0">
                <a:solidFill>
                  <a:schemeClr val="bg1"/>
                </a:solidFill>
                <a:latin typeface="Montserrat" panose="00000500000000000000" pitchFamily="2" charset="0"/>
              </a:rPr>
              <a:t>in Seoul by given the hour, day, and information about the weather. This project contains: Exploratory data analysis, feature engineering, choosing appropriate features, cross algorithms, cross validation, tuning the algorithms, analysis of feature importance, analysis of model performance. The given dataset is from years 2017 and 2018.</a:t>
            </a:r>
            <a:r>
              <a:rPr lang="en-US" sz="1600" b="0" i="0" dirty="0">
                <a:effectLst/>
                <a:latin typeface="Inter"/>
              </a:rPr>
              <a:t> </a:t>
            </a:r>
            <a:r>
              <a:rPr lang="en-US" sz="1600" dirty="0">
                <a:solidFill>
                  <a:schemeClr val="bg1"/>
                </a:solidFill>
                <a:latin typeface="Montserrat" panose="00000500000000000000" pitchFamily="2" charset="0"/>
              </a:rPr>
              <a:t>The predictions of future use could help for a better management of the service.</a:t>
            </a:r>
            <a:r>
              <a:rPr lang="en-US" sz="1600" b="0" i="0" dirty="0">
                <a:effectLst/>
                <a:latin typeface="Inter"/>
              </a:rPr>
              <a:t> </a:t>
            </a:r>
            <a:r>
              <a:rPr lang="en-US" sz="1600" dirty="0">
                <a:solidFill>
                  <a:schemeClr val="bg1"/>
                </a:solidFill>
                <a:latin typeface="Montserrat" panose="00000500000000000000" pitchFamily="2" charset="0"/>
              </a:rPr>
              <a:t>Another point of view is to test the machine learning algorithms how good are at solving this problem.</a:t>
            </a:r>
            <a:endParaRPr lang="en-IN" sz="1600" dirty="0">
              <a:solidFill>
                <a:schemeClr val="bg1"/>
              </a:solidFill>
              <a:latin typeface="Montserrat" panose="00000500000000000000" pitchFamily="2" charset="0"/>
            </a:endParaRPr>
          </a:p>
          <a:p>
            <a:pPr>
              <a:buFont typeface="Wingdings" panose="05000000000000000000" pitchFamily="2" charset="2"/>
              <a:buChar char="Ø"/>
            </a:pPr>
            <a:endParaRPr lang="en-IN"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99005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Decision Tree</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1600" b="1" dirty="0">
                <a:solidFill>
                  <a:schemeClr val="bg1"/>
                </a:solidFill>
                <a:latin typeface="Montserrat" panose="00000500000000000000" pitchFamily="2" charset="0"/>
              </a:rPr>
              <a:t>Model Validation</a:t>
            </a:r>
            <a:endParaRPr lang="en-IN"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E83E7F4E-A263-43F8-8E56-EA7EE6642C3D}"/>
              </a:ext>
            </a:extLst>
          </p:cNvPr>
          <p:cNvPicPr>
            <a:picLocks noChangeAspect="1"/>
          </p:cNvPicPr>
          <p:nvPr/>
        </p:nvPicPr>
        <p:blipFill>
          <a:blip r:embed="rId2"/>
          <a:stretch>
            <a:fillRect/>
          </a:stretch>
        </p:blipFill>
        <p:spPr>
          <a:xfrm>
            <a:off x="410789" y="1513094"/>
            <a:ext cx="8421511" cy="1215248"/>
          </a:xfrm>
          <a:prstGeom prst="rect">
            <a:avLst/>
          </a:prstGeom>
        </p:spPr>
      </p:pic>
      <p:pic>
        <p:nvPicPr>
          <p:cNvPr id="8" name="Picture 7">
            <a:extLst>
              <a:ext uri="{FF2B5EF4-FFF2-40B4-BE49-F238E27FC236}">
                <a16:creationId xmlns:a16="http://schemas.microsoft.com/office/drawing/2014/main" id="{D5706122-0ED1-4AD9-9929-D17A1D9BAF26}"/>
              </a:ext>
            </a:extLst>
          </p:cNvPr>
          <p:cNvPicPr>
            <a:picLocks noChangeAspect="1"/>
          </p:cNvPicPr>
          <p:nvPr/>
        </p:nvPicPr>
        <p:blipFill>
          <a:blip r:embed="rId3"/>
          <a:stretch>
            <a:fillRect/>
          </a:stretch>
        </p:blipFill>
        <p:spPr>
          <a:xfrm>
            <a:off x="410788" y="3420462"/>
            <a:ext cx="8421511" cy="1410625"/>
          </a:xfrm>
          <a:prstGeom prst="rect">
            <a:avLst/>
          </a:prstGeom>
        </p:spPr>
      </p:pic>
    </p:spTree>
    <p:extLst>
      <p:ext uri="{BB962C8B-B14F-4D97-AF65-F5344CB8AC3E}">
        <p14:creationId xmlns:p14="http://schemas.microsoft.com/office/powerpoint/2010/main" val="1609659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Random Forest Regressor</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1600" b="1" dirty="0">
                <a:solidFill>
                  <a:schemeClr val="bg1"/>
                </a:solidFill>
                <a:latin typeface="Montserrat" panose="00000500000000000000" pitchFamily="2" charset="0"/>
              </a:rPr>
              <a:t>Model Validation</a:t>
            </a:r>
            <a:endParaRPr lang="en-IN" sz="1600" b="1"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47D1C61C-5C57-4765-BD8F-6635A14F7713}"/>
              </a:ext>
            </a:extLst>
          </p:cNvPr>
          <p:cNvPicPr>
            <a:picLocks noChangeAspect="1"/>
          </p:cNvPicPr>
          <p:nvPr/>
        </p:nvPicPr>
        <p:blipFill>
          <a:blip r:embed="rId2"/>
          <a:stretch>
            <a:fillRect/>
          </a:stretch>
        </p:blipFill>
        <p:spPr>
          <a:xfrm>
            <a:off x="311700" y="1398512"/>
            <a:ext cx="8520600" cy="1087200"/>
          </a:xfrm>
          <a:prstGeom prst="rect">
            <a:avLst/>
          </a:prstGeom>
        </p:spPr>
      </p:pic>
      <p:pic>
        <p:nvPicPr>
          <p:cNvPr id="9" name="Picture 8">
            <a:extLst>
              <a:ext uri="{FF2B5EF4-FFF2-40B4-BE49-F238E27FC236}">
                <a16:creationId xmlns:a16="http://schemas.microsoft.com/office/drawing/2014/main" id="{2A00B571-C695-448A-85B2-B71D19D4A09C}"/>
              </a:ext>
            </a:extLst>
          </p:cNvPr>
          <p:cNvPicPr>
            <a:picLocks noChangeAspect="1"/>
          </p:cNvPicPr>
          <p:nvPr/>
        </p:nvPicPr>
        <p:blipFill>
          <a:blip r:embed="rId3"/>
          <a:stretch>
            <a:fillRect/>
          </a:stretch>
        </p:blipFill>
        <p:spPr>
          <a:xfrm>
            <a:off x="311700" y="2934232"/>
            <a:ext cx="8520600" cy="2015429"/>
          </a:xfrm>
          <a:prstGeom prst="rect">
            <a:avLst/>
          </a:prstGeom>
        </p:spPr>
      </p:pic>
    </p:spTree>
    <p:extLst>
      <p:ext uri="{BB962C8B-B14F-4D97-AF65-F5344CB8AC3E}">
        <p14:creationId xmlns:p14="http://schemas.microsoft.com/office/powerpoint/2010/main" val="554307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Gradient Boost Regressor</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a:p>
            <a:pPr marL="114300" indent="0">
              <a:buClr>
                <a:schemeClr val="bg1"/>
              </a:buClr>
              <a:buNone/>
            </a:pPr>
            <a:r>
              <a:rPr lang="en-US" sz="1600" b="1" dirty="0">
                <a:solidFill>
                  <a:schemeClr val="bg1"/>
                </a:solidFill>
                <a:latin typeface="Montserrat" panose="00000500000000000000" pitchFamily="2" charset="0"/>
              </a:rPr>
              <a:t>Model Validation</a:t>
            </a:r>
            <a:endParaRPr lang="en-IN"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FC33962A-F199-45DF-ADAD-FEB5DFDB26A5}"/>
              </a:ext>
            </a:extLst>
          </p:cNvPr>
          <p:cNvPicPr>
            <a:picLocks noChangeAspect="1"/>
          </p:cNvPicPr>
          <p:nvPr/>
        </p:nvPicPr>
        <p:blipFill>
          <a:blip r:embed="rId2"/>
          <a:stretch>
            <a:fillRect/>
          </a:stretch>
        </p:blipFill>
        <p:spPr>
          <a:xfrm>
            <a:off x="311700" y="1404125"/>
            <a:ext cx="8520600" cy="977387"/>
          </a:xfrm>
          <a:prstGeom prst="rect">
            <a:avLst/>
          </a:prstGeom>
        </p:spPr>
      </p:pic>
      <p:pic>
        <p:nvPicPr>
          <p:cNvPr id="8" name="Picture 7">
            <a:extLst>
              <a:ext uri="{FF2B5EF4-FFF2-40B4-BE49-F238E27FC236}">
                <a16:creationId xmlns:a16="http://schemas.microsoft.com/office/drawing/2014/main" id="{78E11F0D-ABE2-491B-B36C-8B5B947C1018}"/>
              </a:ext>
            </a:extLst>
          </p:cNvPr>
          <p:cNvPicPr>
            <a:picLocks noChangeAspect="1"/>
          </p:cNvPicPr>
          <p:nvPr/>
        </p:nvPicPr>
        <p:blipFill>
          <a:blip r:embed="rId3"/>
          <a:stretch>
            <a:fillRect/>
          </a:stretch>
        </p:blipFill>
        <p:spPr>
          <a:xfrm>
            <a:off x="311700" y="3185243"/>
            <a:ext cx="8520600" cy="1383632"/>
          </a:xfrm>
          <a:prstGeom prst="rect">
            <a:avLst/>
          </a:prstGeom>
        </p:spPr>
      </p:pic>
    </p:spTree>
    <p:extLst>
      <p:ext uri="{BB962C8B-B14F-4D97-AF65-F5344CB8AC3E}">
        <p14:creationId xmlns:p14="http://schemas.microsoft.com/office/powerpoint/2010/main" val="309225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Visual representation of Decision Tree model's prediction</a:t>
            </a:r>
          </a:p>
          <a:p>
            <a:pPr marL="114300" indent="0">
              <a:buClr>
                <a:schemeClr val="bg1"/>
              </a:buClr>
              <a:buNone/>
            </a:pPr>
            <a:br>
              <a:rPr lang="en-US" sz="1600" dirty="0">
                <a:solidFill>
                  <a:schemeClr val="bg1"/>
                </a:solidFill>
                <a:latin typeface="Montserrat" panose="00000500000000000000" pitchFamily="2" charset="0"/>
              </a:rPr>
            </a:br>
            <a:r>
              <a:rPr lang="en-US" sz="1600" b="1" dirty="0">
                <a:solidFill>
                  <a:schemeClr val="bg1"/>
                </a:solidFill>
                <a:latin typeface="Montserrat" panose="00000500000000000000" pitchFamily="2" charset="0"/>
              </a:rPr>
              <a:t>Random Forest Regressor                                          </a:t>
            </a:r>
            <a:r>
              <a:rPr lang="en-IN" sz="1600" b="1" dirty="0">
                <a:solidFill>
                  <a:schemeClr val="bg1"/>
                </a:solidFill>
                <a:latin typeface="Montserrat" panose="00000500000000000000" pitchFamily="2" charset="0"/>
              </a:rPr>
              <a:t>Gradient Boost Regressor</a:t>
            </a:r>
          </a:p>
          <a:p>
            <a:pPr marL="114300" indent="0">
              <a:buClr>
                <a:schemeClr val="bg1"/>
              </a:buClr>
              <a:buNone/>
            </a:pP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FB787C88-2C3F-4F6F-B074-36C5410CA627}"/>
              </a:ext>
            </a:extLst>
          </p:cNvPr>
          <p:cNvPicPr>
            <a:picLocks noChangeAspect="1"/>
          </p:cNvPicPr>
          <p:nvPr/>
        </p:nvPicPr>
        <p:blipFill>
          <a:blip r:embed="rId2"/>
          <a:stretch>
            <a:fillRect/>
          </a:stretch>
        </p:blipFill>
        <p:spPr>
          <a:xfrm>
            <a:off x="295939" y="2057000"/>
            <a:ext cx="4276061" cy="2903676"/>
          </a:xfrm>
          <a:prstGeom prst="rect">
            <a:avLst/>
          </a:prstGeom>
        </p:spPr>
      </p:pic>
      <p:pic>
        <p:nvPicPr>
          <p:cNvPr id="9" name="Picture 8">
            <a:extLst>
              <a:ext uri="{FF2B5EF4-FFF2-40B4-BE49-F238E27FC236}">
                <a16:creationId xmlns:a16="http://schemas.microsoft.com/office/drawing/2014/main" id="{BEEF1715-A6E4-4857-8F8D-5E29DEAEBEE6}"/>
              </a:ext>
            </a:extLst>
          </p:cNvPr>
          <p:cNvPicPr>
            <a:picLocks noChangeAspect="1"/>
          </p:cNvPicPr>
          <p:nvPr/>
        </p:nvPicPr>
        <p:blipFill>
          <a:blip r:embed="rId3"/>
          <a:stretch>
            <a:fillRect/>
          </a:stretch>
        </p:blipFill>
        <p:spPr>
          <a:xfrm>
            <a:off x="4572000" y="2057000"/>
            <a:ext cx="4250843" cy="2924695"/>
          </a:xfrm>
          <a:prstGeom prst="rect">
            <a:avLst/>
          </a:prstGeom>
        </p:spPr>
      </p:pic>
    </p:spTree>
    <p:extLst>
      <p:ext uri="{BB962C8B-B14F-4D97-AF65-F5344CB8AC3E}">
        <p14:creationId xmlns:p14="http://schemas.microsoft.com/office/powerpoint/2010/main" val="1170386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Feature Importance</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A1455B8B-8C36-4C9C-9F26-70749F8C5C59}"/>
              </a:ext>
            </a:extLst>
          </p:cNvPr>
          <p:cNvPicPr>
            <a:picLocks noChangeAspect="1"/>
          </p:cNvPicPr>
          <p:nvPr/>
        </p:nvPicPr>
        <p:blipFill>
          <a:blip r:embed="rId2"/>
          <a:stretch>
            <a:fillRect/>
          </a:stretch>
        </p:blipFill>
        <p:spPr>
          <a:xfrm>
            <a:off x="446234" y="1144467"/>
            <a:ext cx="8251532" cy="3766199"/>
          </a:xfrm>
          <a:prstGeom prst="rect">
            <a:avLst/>
          </a:prstGeom>
        </p:spPr>
      </p:pic>
    </p:spTree>
    <p:extLst>
      <p:ext uri="{BB962C8B-B14F-4D97-AF65-F5344CB8AC3E}">
        <p14:creationId xmlns:p14="http://schemas.microsoft.com/office/powerpoint/2010/main" val="2063223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Model Performance</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Visualization of model score</a:t>
            </a: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427753D1-0272-4E95-AA4B-5EDDA6BFEF1B}"/>
              </a:ext>
            </a:extLst>
          </p:cNvPr>
          <p:cNvPicPr>
            <a:picLocks noChangeAspect="1"/>
          </p:cNvPicPr>
          <p:nvPr/>
        </p:nvPicPr>
        <p:blipFill>
          <a:blip r:embed="rId2"/>
          <a:stretch>
            <a:fillRect/>
          </a:stretch>
        </p:blipFill>
        <p:spPr>
          <a:xfrm>
            <a:off x="485422" y="1456267"/>
            <a:ext cx="8184445" cy="3375378"/>
          </a:xfrm>
          <a:prstGeom prst="rect">
            <a:avLst/>
          </a:prstGeom>
        </p:spPr>
      </p:pic>
    </p:spTree>
    <p:extLst>
      <p:ext uri="{BB962C8B-B14F-4D97-AF65-F5344CB8AC3E}">
        <p14:creationId xmlns:p14="http://schemas.microsoft.com/office/powerpoint/2010/main" val="652068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Model Performance </a:t>
            </a:r>
            <a:r>
              <a:rPr lang="en-IN" sz="16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Visualization of model score</a:t>
            </a: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91693326-5746-4335-A422-4FC0E9A7B831}"/>
              </a:ext>
            </a:extLst>
          </p:cNvPr>
          <p:cNvPicPr>
            <a:picLocks noChangeAspect="1"/>
          </p:cNvPicPr>
          <p:nvPr/>
        </p:nvPicPr>
        <p:blipFill>
          <a:blip r:embed="rId2"/>
          <a:stretch>
            <a:fillRect/>
          </a:stretch>
        </p:blipFill>
        <p:spPr>
          <a:xfrm>
            <a:off x="478800" y="1412995"/>
            <a:ext cx="8186400" cy="3341925"/>
          </a:xfrm>
          <a:prstGeom prst="rect">
            <a:avLst/>
          </a:prstGeom>
        </p:spPr>
      </p:pic>
    </p:spTree>
    <p:extLst>
      <p:ext uri="{BB962C8B-B14F-4D97-AF65-F5344CB8AC3E}">
        <p14:creationId xmlns:p14="http://schemas.microsoft.com/office/powerpoint/2010/main" val="1270472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Conclusion</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It’s quite obvious that most Bikes are rented during Summer season.</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And the least number of bikes are rented during Winter season.</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By using simple Polynomial Regressor algorithms we were able to get the </a:t>
            </a:r>
            <a:r>
              <a:rPr lang="en-US" sz="1600" b="1" dirty="0">
                <a:solidFill>
                  <a:schemeClr val="bg1"/>
                </a:solidFill>
                <a:latin typeface="Montserrat" panose="00000500000000000000" pitchFamily="2" charset="0"/>
              </a:rPr>
              <a:t>R2</a:t>
            </a:r>
            <a:r>
              <a:rPr lang="en-US" sz="1600" dirty="0">
                <a:solidFill>
                  <a:schemeClr val="bg1"/>
                </a:solidFill>
                <a:latin typeface="Montserrat" panose="00000500000000000000" pitchFamily="2" charset="0"/>
              </a:rPr>
              <a:t> </a:t>
            </a:r>
            <a:r>
              <a:rPr lang="en-US" sz="1600" b="1" dirty="0">
                <a:solidFill>
                  <a:schemeClr val="bg1"/>
                </a:solidFill>
                <a:latin typeface="Montserrat" panose="00000500000000000000" pitchFamily="2" charset="0"/>
              </a:rPr>
              <a:t>score</a:t>
            </a:r>
            <a:r>
              <a:rPr lang="en-US" sz="1600" dirty="0">
                <a:solidFill>
                  <a:schemeClr val="bg1"/>
                </a:solidFill>
                <a:latin typeface="Montserrat" panose="00000500000000000000" pitchFamily="2" charset="0"/>
              </a:rPr>
              <a:t> of </a:t>
            </a:r>
            <a:r>
              <a:rPr lang="en-US" sz="1600" b="1" dirty="0">
                <a:solidFill>
                  <a:schemeClr val="bg1"/>
                </a:solidFill>
                <a:latin typeface="Montserrat" panose="00000500000000000000" pitchFamily="2" charset="0"/>
              </a:rPr>
              <a:t>82.5 percent.</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Very little improvement in R2 score after using Lasso and Ridge with cross validation and hyper parameter tunning.</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By using simple Decision Tree algorithm, we couldn’t get the desired results as over fitting occurred.</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We got the best </a:t>
            </a:r>
            <a:r>
              <a:rPr lang="en-US" sz="1600" b="1" dirty="0">
                <a:solidFill>
                  <a:schemeClr val="bg1"/>
                </a:solidFill>
                <a:latin typeface="Montserrat" panose="00000500000000000000" pitchFamily="2" charset="0"/>
              </a:rPr>
              <a:t>R2 score </a:t>
            </a:r>
            <a:r>
              <a:rPr lang="en-US" sz="1600" dirty="0">
                <a:solidFill>
                  <a:schemeClr val="bg1"/>
                </a:solidFill>
                <a:latin typeface="Montserrat" panose="00000500000000000000" pitchFamily="2" charset="0"/>
              </a:rPr>
              <a:t>of </a:t>
            </a:r>
            <a:r>
              <a:rPr lang="en-US" sz="1600" b="1" dirty="0">
                <a:solidFill>
                  <a:schemeClr val="bg1"/>
                </a:solidFill>
                <a:latin typeface="Montserrat" panose="00000500000000000000" pitchFamily="2" charset="0"/>
              </a:rPr>
              <a:t>87 percent </a:t>
            </a:r>
            <a:r>
              <a:rPr lang="en-US" sz="1600" dirty="0">
                <a:solidFill>
                  <a:schemeClr val="bg1"/>
                </a:solidFill>
                <a:latin typeface="Montserrat" panose="00000500000000000000" pitchFamily="2" charset="0"/>
              </a:rPr>
              <a:t>using </a:t>
            </a:r>
            <a:r>
              <a:rPr lang="en-US" sz="1600" b="1" u="sng" dirty="0">
                <a:solidFill>
                  <a:schemeClr val="bg1"/>
                </a:solidFill>
                <a:latin typeface="Montserrat" panose="00000500000000000000" pitchFamily="2" charset="0"/>
              </a:rPr>
              <a:t>Random Forest Regressor </a:t>
            </a:r>
            <a:r>
              <a:rPr lang="en-US" sz="1600" dirty="0">
                <a:solidFill>
                  <a:schemeClr val="bg1"/>
                </a:solidFill>
                <a:latin typeface="Montserrat" panose="00000500000000000000" pitchFamily="2" charset="0"/>
              </a:rPr>
              <a:t>with cross validation and hyper parameter tunning.</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Top five most important features are </a:t>
            </a:r>
            <a:r>
              <a:rPr lang="en-US" sz="1600" b="1" dirty="0">
                <a:solidFill>
                  <a:schemeClr val="bg1"/>
                </a:solidFill>
                <a:latin typeface="Montserrat" panose="00000500000000000000" pitchFamily="2" charset="0"/>
              </a:rPr>
              <a:t>Temperature, Humidity, Functioning day, Solar Radiation, Hour_18.</a:t>
            </a:r>
          </a:p>
        </p:txBody>
      </p:sp>
    </p:spTree>
    <p:extLst>
      <p:ext uri="{BB962C8B-B14F-4D97-AF65-F5344CB8AC3E}">
        <p14:creationId xmlns:p14="http://schemas.microsoft.com/office/powerpoint/2010/main" val="1901609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Conclusion</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For the given dataset, </a:t>
            </a:r>
            <a:r>
              <a:rPr lang="en-US" sz="1600" b="1" u="sng" dirty="0">
                <a:solidFill>
                  <a:schemeClr val="bg1"/>
                </a:solidFill>
                <a:latin typeface="Montserrat" panose="00000500000000000000" pitchFamily="2" charset="0"/>
              </a:rPr>
              <a:t>Random Forest Regressor </a:t>
            </a:r>
            <a:r>
              <a:rPr lang="en-US" sz="1600" dirty="0">
                <a:solidFill>
                  <a:schemeClr val="bg1"/>
                </a:solidFill>
                <a:latin typeface="Montserrat" panose="00000500000000000000" pitchFamily="2" charset="0"/>
              </a:rPr>
              <a:t>has proven to be the best fit model with,</a:t>
            </a:r>
          </a:p>
          <a:p>
            <a:pPr marL="114300" indent="0">
              <a:buClr>
                <a:schemeClr val="bg1"/>
              </a:buClr>
              <a:buNone/>
            </a:pPr>
            <a:r>
              <a:rPr lang="en-US" sz="1600" b="1" dirty="0">
                <a:solidFill>
                  <a:schemeClr val="bg1"/>
                </a:solidFill>
                <a:latin typeface="Montserrat" panose="00000500000000000000" pitchFamily="2" charset="0"/>
              </a:rPr>
              <a:t>		Train r2 score        : 90 %</a:t>
            </a:r>
          </a:p>
          <a:p>
            <a:pPr marL="114300" indent="0">
              <a:buClr>
                <a:schemeClr val="bg1"/>
              </a:buClr>
              <a:buNone/>
            </a:pPr>
            <a:r>
              <a:rPr lang="en-US" sz="1600" b="1" dirty="0">
                <a:solidFill>
                  <a:schemeClr val="bg1"/>
                </a:solidFill>
                <a:latin typeface="Montserrat" panose="00000500000000000000" pitchFamily="2" charset="0"/>
              </a:rPr>
              <a:t>		Test r2 score         : 87%</a:t>
            </a:r>
          </a:p>
          <a:p>
            <a:pPr marL="114300" indent="0">
              <a:buClr>
                <a:schemeClr val="bg1"/>
              </a:buClr>
              <a:buNone/>
            </a:pPr>
            <a:r>
              <a:rPr lang="en-US" sz="1600" b="1" dirty="0">
                <a:solidFill>
                  <a:schemeClr val="bg1"/>
                </a:solidFill>
                <a:latin typeface="Montserrat" panose="00000500000000000000" pitchFamily="2" charset="0"/>
              </a:rPr>
              <a:t>		Test Adj r2 score  : 86.9%</a:t>
            </a:r>
          </a:p>
          <a:p>
            <a:pPr marL="114300" indent="0">
              <a:buClr>
                <a:schemeClr val="bg1"/>
              </a:buClr>
              <a:buNone/>
            </a:pPr>
            <a:r>
              <a:rPr lang="en-US" sz="1600" b="1" dirty="0">
                <a:solidFill>
                  <a:schemeClr val="bg1"/>
                </a:solidFill>
                <a:latin typeface="Montserrat" panose="00000500000000000000" pitchFamily="2" charset="0"/>
              </a:rPr>
              <a:t>		Test RMSE             : 19.88</a:t>
            </a:r>
          </a:p>
        </p:txBody>
      </p:sp>
    </p:spTree>
    <p:extLst>
      <p:ext uri="{BB962C8B-B14F-4D97-AF65-F5344CB8AC3E}">
        <p14:creationId xmlns:p14="http://schemas.microsoft.com/office/powerpoint/2010/main" val="2316363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4294967295"/>
          </p:nvPr>
        </p:nvSpPr>
        <p:spPr>
          <a:xfrm>
            <a:off x="0" y="1017588"/>
            <a:ext cx="8521700" cy="3551237"/>
          </a:xfrm>
        </p:spPr>
        <p:txBody>
          <a:bodyPr/>
          <a:lstStyle/>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4000" b="1" dirty="0">
                <a:solidFill>
                  <a:schemeClr val="tx1"/>
                </a:solidFill>
                <a:latin typeface="Montserrat" panose="00000500000000000000" pitchFamily="2" charset="0"/>
              </a:rPr>
              <a:t>                    Thank you</a:t>
            </a:r>
          </a:p>
        </p:txBody>
      </p:sp>
    </p:spTree>
    <p:extLst>
      <p:ext uri="{BB962C8B-B14F-4D97-AF65-F5344CB8AC3E}">
        <p14:creationId xmlns:p14="http://schemas.microsoft.com/office/powerpoint/2010/main" val="354273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Addressing the problem</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marL="114300" indent="0">
              <a:buNone/>
            </a:pPr>
            <a:r>
              <a:rPr lang="en-US" sz="1600" b="1" dirty="0">
                <a:solidFill>
                  <a:schemeClr val="tx1"/>
                </a:solidFill>
                <a:latin typeface="Montserrat" panose="00000500000000000000" pitchFamily="2" charset="0"/>
              </a:rPr>
              <a:t>How Bike sharing works?</a:t>
            </a: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Step 1 : </a:t>
            </a:r>
            <a:r>
              <a:rPr lang="en-IN" sz="1600" dirty="0">
                <a:solidFill>
                  <a:schemeClr val="bg1"/>
                </a:solidFill>
                <a:latin typeface="Montserrat" panose="00000500000000000000" pitchFamily="2" charset="0"/>
              </a:rPr>
              <a:t>Register through bike share app or at any bike station.</a:t>
            </a: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Step 2 </a:t>
            </a:r>
            <a:r>
              <a:rPr lang="en-IN" sz="1600" dirty="0">
                <a:solidFill>
                  <a:schemeClr val="bg1"/>
                </a:solidFill>
                <a:latin typeface="Montserrat" panose="00000500000000000000" pitchFamily="2" charset="0"/>
              </a:rPr>
              <a:t>: Pick out your bike from any bike port.</a:t>
            </a: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Step 3 </a:t>
            </a:r>
            <a:r>
              <a:rPr lang="en-IN" sz="1600" dirty="0">
                <a:solidFill>
                  <a:schemeClr val="bg1"/>
                </a:solidFill>
                <a:latin typeface="Montserrat" panose="00000500000000000000" pitchFamily="2" charset="0"/>
              </a:rPr>
              <a:t>: Get on your bike and take off.</a:t>
            </a: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Step 4 </a:t>
            </a:r>
            <a:r>
              <a:rPr lang="en-IN" sz="1600" dirty="0">
                <a:solidFill>
                  <a:schemeClr val="bg1"/>
                </a:solidFill>
                <a:latin typeface="Montserrat" panose="00000500000000000000" pitchFamily="2" charset="0"/>
              </a:rPr>
              <a:t>: Park your bike in any port at any station.</a:t>
            </a:r>
          </a:p>
        </p:txBody>
      </p:sp>
      <p:pic>
        <p:nvPicPr>
          <p:cNvPr id="5" name="Picture 4">
            <a:extLst>
              <a:ext uri="{FF2B5EF4-FFF2-40B4-BE49-F238E27FC236}">
                <a16:creationId xmlns:a16="http://schemas.microsoft.com/office/drawing/2014/main" id="{AADB813D-761A-4CDC-BFFD-19D74D2EBEE5}"/>
              </a:ext>
            </a:extLst>
          </p:cNvPr>
          <p:cNvPicPr>
            <a:picLocks noChangeAspect="1"/>
          </p:cNvPicPr>
          <p:nvPr/>
        </p:nvPicPr>
        <p:blipFill>
          <a:blip r:embed="rId2"/>
          <a:stretch>
            <a:fillRect/>
          </a:stretch>
        </p:blipFill>
        <p:spPr>
          <a:xfrm>
            <a:off x="839964" y="1615104"/>
            <a:ext cx="7344480" cy="1800402"/>
          </a:xfrm>
          <a:prstGeom prst="rect">
            <a:avLst/>
          </a:prstGeom>
        </p:spPr>
      </p:pic>
    </p:spTree>
    <p:extLst>
      <p:ext uri="{BB962C8B-B14F-4D97-AF65-F5344CB8AC3E}">
        <p14:creationId xmlns:p14="http://schemas.microsoft.com/office/powerpoint/2010/main" val="157929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tx1"/>
                </a:solidFill>
                <a:latin typeface="Montserrat" panose="00000500000000000000" pitchFamily="2" charset="0"/>
              </a:rPr>
              <a:t>Reasons bike sharing is beneficial:</a:t>
            </a:r>
          </a:p>
          <a:p>
            <a:pPr marL="114300" indent="0">
              <a:buNone/>
            </a:pPr>
            <a:r>
              <a:rPr lang="en-US" sz="1600" b="1" dirty="0">
                <a:solidFill>
                  <a:schemeClr val="bg1"/>
                </a:solidFill>
                <a:latin typeface="Montserrat" panose="00000500000000000000" pitchFamily="2" charset="0"/>
              </a:rPr>
              <a:t>• Reduces traffic congestion</a:t>
            </a: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 Overall, traffic congestion costs reduces.</a:t>
            </a: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 The average commuter spends 50 hours every year stuck in traffic.</a:t>
            </a:r>
            <a:br>
              <a:rPr lang="en-US" sz="1600" dirty="0">
                <a:solidFill>
                  <a:schemeClr val="bg1"/>
                </a:solidFill>
                <a:latin typeface="Montserrat" panose="00000500000000000000" pitchFamily="2" charset="0"/>
              </a:rPr>
            </a:br>
            <a:r>
              <a:rPr lang="en-US" sz="1600" b="1" dirty="0">
                <a:solidFill>
                  <a:schemeClr val="bg1"/>
                </a:solidFill>
                <a:latin typeface="Montserrat" panose="00000500000000000000" pitchFamily="2" charset="0"/>
              </a:rPr>
              <a:t>• Improving public health through exercise</a:t>
            </a: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 The average person loses 13 lbs. their first year of commuting by bike.</a:t>
            </a: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 At least 30 minutes of exercise is recommended at least 5 days a week.</a:t>
            </a:r>
            <a:br>
              <a:rPr lang="en-US" sz="1600" dirty="0">
                <a:solidFill>
                  <a:schemeClr val="bg1"/>
                </a:solidFill>
                <a:latin typeface="Montserrat" panose="00000500000000000000" pitchFamily="2" charset="0"/>
              </a:rPr>
            </a:br>
            <a:r>
              <a:rPr lang="en-US" sz="1600" b="1" dirty="0">
                <a:solidFill>
                  <a:schemeClr val="bg1"/>
                </a:solidFill>
                <a:latin typeface="Montserrat" panose="00000500000000000000" pitchFamily="2" charset="0"/>
              </a:rPr>
              <a:t>• Potentially reducing greenhouse gas emissions and air pollution</a:t>
            </a: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 A short, four-mile round trip by bicycle keeps about 15 pounds of pollutants out            of the air.</a:t>
            </a: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 By 2032 traffic delays will more than double and CO2 emissions traced to congestion will reach 60 million tons.</a:t>
            </a: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2706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Features Summary</a:t>
            </a:r>
            <a:endParaRPr lang="en-IN" sz="12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tx1"/>
                </a:solidFill>
                <a:latin typeface="Montserrat" panose="00000500000000000000" pitchFamily="2" charset="0"/>
              </a:rPr>
              <a:t>Independent variables:</a:t>
            </a: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Date </a:t>
            </a:r>
            <a:r>
              <a:rPr lang="en-IN" sz="1600" dirty="0">
                <a:solidFill>
                  <a:schemeClr val="bg1"/>
                </a:solidFill>
                <a:latin typeface="Montserrat" panose="00000500000000000000" pitchFamily="2" charset="0"/>
              </a:rPr>
              <a:t>- year-month-day.</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Hour</a:t>
            </a:r>
            <a:r>
              <a:rPr lang="en-US" sz="1600" dirty="0">
                <a:solidFill>
                  <a:schemeClr val="bg1"/>
                </a:solidFill>
                <a:latin typeface="Montserrat" panose="00000500000000000000" pitchFamily="2" charset="0"/>
              </a:rPr>
              <a:t> - Hour of the day.</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Temperature</a:t>
            </a:r>
            <a:r>
              <a:rPr lang="en-US" sz="1600" dirty="0">
                <a:solidFill>
                  <a:schemeClr val="bg1"/>
                </a:solidFill>
                <a:latin typeface="Montserrat" panose="00000500000000000000" pitchFamily="2" charset="0"/>
              </a:rPr>
              <a:t> - Temperature in Celsius.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Humidity</a:t>
            </a:r>
            <a:r>
              <a:rPr lang="en-US" sz="1600" dirty="0">
                <a:solidFill>
                  <a:schemeClr val="bg1"/>
                </a:solidFill>
                <a:latin typeface="Montserrat" panose="00000500000000000000" pitchFamily="2" charset="0"/>
              </a:rPr>
              <a:t> -  Humidity in percentage.</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Windspeed</a:t>
            </a:r>
            <a:r>
              <a:rPr lang="en-US" sz="1600" dirty="0">
                <a:solidFill>
                  <a:schemeClr val="bg1"/>
                </a:solidFill>
                <a:latin typeface="Montserrat" panose="00000500000000000000" pitchFamily="2" charset="0"/>
              </a:rPr>
              <a:t> - Windspeed in m/s.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Visibility</a:t>
            </a:r>
            <a:r>
              <a:rPr lang="en-US" sz="1600" dirty="0">
                <a:solidFill>
                  <a:schemeClr val="bg1"/>
                </a:solidFill>
                <a:latin typeface="Montserrat" panose="00000500000000000000" pitchFamily="2" charset="0"/>
              </a:rPr>
              <a:t> - Visibility in meters.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Dew</a:t>
            </a:r>
            <a:r>
              <a:rPr lang="en-US" sz="1600" dirty="0">
                <a:solidFill>
                  <a:schemeClr val="bg1"/>
                </a:solidFill>
                <a:latin typeface="Montserrat" panose="00000500000000000000" pitchFamily="2" charset="0"/>
              </a:rPr>
              <a:t> </a:t>
            </a:r>
            <a:r>
              <a:rPr lang="en-US" sz="1600" b="1" dirty="0">
                <a:solidFill>
                  <a:schemeClr val="bg1"/>
                </a:solidFill>
                <a:latin typeface="Montserrat" panose="00000500000000000000" pitchFamily="2" charset="0"/>
              </a:rPr>
              <a:t>point</a:t>
            </a:r>
            <a:r>
              <a:rPr lang="en-US" sz="1600" dirty="0">
                <a:solidFill>
                  <a:schemeClr val="bg1"/>
                </a:solidFill>
                <a:latin typeface="Montserrat" panose="00000500000000000000" pitchFamily="2" charset="0"/>
              </a:rPr>
              <a:t> </a:t>
            </a:r>
            <a:r>
              <a:rPr lang="en-US" sz="1600" b="1" dirty="0">
                <a:solidFill>
                  <a:schemeClr val="bg1"/>
                </a:solidFill>
                <a:latin typeface="Montserrat" panose="00000500000000000000" pitchFamily="2" charset="0"/>
              </a:rPr>
              <a:t>temperature</a:t>
            </a:r>
            <a:r>
              <a:rPr lang="en-US" sz="1600" dirty="0">
                <a:solidFill>
                  <a:schemeClr val="bg1"/>
                </a:solidFill>
                <a:latin typeface="Montserrat" panose="00000500000000000000" pitchFamily="2" charset="0"/>
              </a:rPr>
              <a:t> - The dew point is the temperature at which air is saturated with water vapor.(Celsius)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Solar radiation </a:t>
            </a:r>
            <a:r>
              <a:rPr lang="en-US" sz="1600" dirty="0">
                <a:solidFill>
                  <a:schemeClr val="bg1"/>
                </a:solidFill>
                <a:latin typeface="Montserrat" panose="00000500000000000000" pitchFamily="2" charset="0"/>
              </a:rPr>
              <a:t>- Solar radiation is the heat and light and other radiation given off by the Sun.(MJ/m2)</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Rainfall</a:t>
            </a:r>
            <a:r>
              <a:rPr lang="en-US" sz="1600" dirty="0">
                <a:solidFill>
                  <a:schemeClr val="bg1"/>
                </a:solidFill>
                <a:latin typeface="Montserrat" panose="00000500000000000000" pitchFamily="2" charset="0"/>
              </a:rPr>
              <a:t> – Rainfall in mm.</a:t>
            </a:r>
          </a:p>
          <a:p>
            <a:pPr marL="114300" indent="0">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61608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Features Summary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tx1"/>
                </a:solidFill>
                <a:latin typeface="Montserrat" panose="00000500000000000000" pitchFamily="2" charset="0"/>
              </a:rPr>
              <a:t>Independent variables:</a:t>
            </a: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Snowfall – </a:t>
            </a:r>
            <a:r>
              <a:rPr lang="en-US" sz="1600" dirty="0">
                <a:solidFill>
                  <a:schemeClr val="bg1"/>
                </a:solidFill>
                <a:latin typeface="Montserrat" panose="00000500000000000000" pitchFamily="2" charset="0"/>
              </a:rPr>
              <a:t>Snowfall in cm</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Seasons - </a:t>
            </a:r>
            <a:r>
              <a:rPr lang="en-US" sz="1600" dirty="0">
                <a:solidFill>
                  <a:schemeClr val="bg1"/>
                </a:solidFill>
                <a:latin typeface="Montserrat" panose="00000500000000000000" pitchFamily="2" charset="0"/>
              </a:rPr>
              <a:t>Winter, Spring, Summer, Autumn</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Holiday - </a:t>
            </a:r>
            <a:r>
              <a:rPr lang="en-US" sz="1600" dirty="0">
                <a:solidFill>
                  <a:schemeClr val="bg1"/>
                </a:solidFill>
                <a:latin typeface="Montserrat" panose="00000500000000000000" pitchFamily="2" charset="0"/>
              </a:rPr>
              <a:t>Holiday/No holiday</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Functional Day - </a:t>
            </a:r>
            <a:r>
              <a:rPr lang="en-US" sz="1600" dirty="0">
                <a:solidFill>
                  <a:schemeClr val="bg1"/>
                </a:solidFill>
                <a:latin typeface="Montserrat" panose="00000500000000000000" pitchFamily="2" charset="0"/>
              </a:rPr>
              <a:t>NoFunc(Non Functional Hours), Fun(Functional hours)</a:t>
            </a: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marL="114300" indent="0">
              <a:buClr>
                <a:schemeClr val="bg1"/>
              </a:buClr>
              <a:buNone/>
            </a:pPr>
            <a:r>
              <a:rPr lang="en-US" sz="1600" b="1" dirty="0">
                <a:solidFill>
                  <a:schemeClr val="tx1"/>
                </a:solidFill>
                <a:latin typeface="Montserrat" panose="00000500000000000000" pitchFamily="2" charset="0"/>
              </a:rPr>
              <a:t>Dependent variable:</a:t>
            </a: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Rented Bike count - </a:t>
            </a:r>
            <a:r>
              <a:rPr lang="en-US" sz="1600" dirty="0">
                <a:solidFill>
                  <a:schemeClr val="bg1"/>
                </a:solidFill>
                <a:latin typeface="Montserrat" panose="00000500000000000000" pitchFamily="2" charset="0"/>
              </a:rPr>
              <a:t>Count of bikes rented at each hour.</a:t>
            </a:r>
          </a:p>
          <a:p>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6073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Outliers</a:t>
            </a:r>
            <a:endParaRPr lang="en-IN" sz="12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Font typeface="Arial" panose="020B0604020202020204" pitchFamily="34" charset="0"/>
              <a:buChar char="•"/>
            </a:pPr>
            <a:r>
              <a:rPr lang="en-US" sz="1600" i="0" dirty="0">
                <a:solidFill>
                  <a:schemeClr val="bg1"/>
                </a:solidFill>
                <a:effectLst/>
                <a:latin typeface="Montserrat" panose="00000500000000000000" pitchFamily="2" charset="0"/>
              </a:rPr>
              <a:t>An outlier is an </a:t>
            </a:r>
            <a:r>
              <a:rPr lang="en-US" sz="1600" b="1" i="0" dirty="0">
                <a:solidFill>
                  <a:schemeClr val="bg1"/>
                </a:solidFill>
                <a:effectLst/>
                <a:latin typeface="Montserrat" panose="00000500000000000000" pitchFamily="2" charset="0"/>
              </a:rPr>
              <a:t>extremely high or extremely low data point </a:t>
            </a:r>
            <a:r>
              <a:rPr lang="en-US" sz="1600" i="0" dirty="0">
                <a:solidFill>
                  <a:schemeClr val="bg1"/>
                </a:solidFill>
                <a:effectLst/>
                <a:latin typeface="Montserrat" panose="00000500000000000000" pitchFamily="2" charset="0"/>
              </a:rPr>
              <a:t>relative to the nearest data point and the rest of the neighboring co-existing values in a data graph or dataset you're working with.</a:t>
            </a:r>
          </a:p>
          <a:p>
            <a:pPr>
              <a:buFont typeface="Arial" panose="020B0604020202020204" pitchFamily="34" charset="0"/>
              <a:buChar char="•"/>
            </a:pPr>
            <a:r>
              <a:rPr lang="en-US" sz="1600" b="1" dirty="0">
                <a:solidFill>
                  <a:schemeClr val="bg1"/>
                </a:solidFill>
                <a:latin typeface="Montserrat" panose="00000500000000000000" pitchFamily="2" charset="0"/>
              </a:rPr>
              <a:t>Ways to detect outliers:</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Interquartile range</a:t>
            </a:r>
          </a:p>
          <a:p>
            <a:pPr>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Box plot</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Scatter plot</a:t>
            </a:r>
          </a:p>
          <a:p>
            <a:pPr>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Z – score</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In the given dataset we have used Box plot to detect outliers.</a:t>
            </a:r>
            <a:endParaRPr lang="en-IN" sz="1600" i="0" dirty="0">
              <a:solidFill>
                <a:schemeClr val="bg1"/>
              </a:solidFill>
              <a:effectLst/>
              <a:latin typeface="Montserrat" panose="00000500000000000000" pitchFamily="2" charset="0"/>
            </a:endParaRPr>
          </a:p>
          <a:p>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87049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Outliers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Z–Score  –  </a:t>
            </a:r>
            <a:r>
              <a:rPr lang="en-US" sz="1600" dirty="0">
                <a:solidFill>
                  <a:schemeClr val="bg1"/>
                </a:solidFill>
                <a:latin typeface="Montserrat" panose="00000500000000000000" pitchFamily="2" charset="0"/>
              </a:rPr>
              <a:t>To handle outliers.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DFC884B2-C2E0-49BB-8C57-67AF32B20D02}"/>
              </a:ext>
            </a:extLst>
          </p:cNvPr>
          <p:cNvPicPr>
            <a:picLocks noChangeAspect="1"/>
          </p:cNvPicPr>
          <p:nvPr/>
        </p:nvPicPr>
        <p:blipFill>
          <a:blip r:embed="rId2"/>
          <a:stretch>
            <a:fillRect/>
          </a:stretch>
        </p:blipFill>
        <p:spPr>
          <a:xfrm>
            <a:off x="837679" y="1807325"/>
            <a:ext cx="7468642" cy="1971950"/>
          </a:xfrm>
          <a:prstGeom prst="rect">
            <a:avLst/>
          </a:prstGeom>
        </p:spPr>
      </p:pic>
    </p:spTree>
    <p:extLst>
      <p:ext uri="{BB962C8B-B14F-4D97-AF65-F5344CB8AC3E}">
        <p14:creationId xmlns:p14="http://schemas.microsoft.com/office/powerpoint/2010/main" val="51105206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4588</TotalTime>
  <Words>1304</Words>
  <Application>Microsoft Office PowerPoint</Application>
  <PresentationFormat>On-screen Show (16:9)</PresentationFormat>
  <Paragraphs>187</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Montserrat</vt:lpstr>
      <vt:lpstr>Arial</vt:lpstr>
      <vt:lpstr>Wingdings</vt:lpstr>
      <vt:lpstr>Inter</vt:lpstr>
      <vt:lpstr>Arial</vt:lpstr>
      <vt:lpstr>Courier New</vt:lpstr>
      <vt:lpstr>Simple Light</vt:lpstr>
      <vt:lpstr>           Capstone Project - 2 Supervised – ML – Bike Sharing Demand Prediction  Team Members Sethupathy M Sri harish A </vt:lpstr>
      <vt:lpstr>Contents</vt:lpstr>
      <vt:lpstr>Addressing the problem</vt:lpstr>
      <vt:lpstr>Addressing the problem</vt:lpstr>
      <vt:lpstr>PowerPoint Presentation</vt:lpstr>
      <vt:lpstr>Features Summary</vt:lpstr>
      <vt:lpstr>Features Summary (continued)</vt:lpstr>
      <vt:lpstr>Outliers</vt:lpstr>
      <vt:lpstr>Outliers (continued)</vt:lpstr>
      <vt:lpstr>Exploratory Data Analysis (continued)</vt:lpstr>
      <vt:lpstr>Exploratory Data Analysis</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Feature Engineering</vt:lpstr>
      <vt:lpstr>Feature Engineering (continued)</vt:lpstr>
      <vt:lpstr>Feature Engineering (continued)</vt:lpstr>
      <vt:lpstr>Preparing dataset for modelling</vt:lpstr>
      <vt:lpstr>Preparing dataset for modelling</vt:lpstr>
      <vt:lpstr>Applying Model </vt:lpstr>
      <vt:lpstr>Applying Model (continued) </vt:lpstr>
      <vt:lpstr>Applying Model (continued) </vt:lpstr>
      <vt:lpstr>Applying Model (continued) </vt:lpstr>
      <vt:lpstr>Applying Model (continued) </vt:lpstr>
      <vt:lpstr>Applying Model (continued) </vt:lpstr>
      <vt:lpstr>Applying Model (continued) </vt:lpstr>
      <vt:lpstr>Applying Model (continued) </vt:lpstr>
      <vt:lpstr>Feature Importance </vt:lpstr>
      <vt:lpstr>Model Performance </vt:lpstr>
      <vt:lpstr>Model Performance (continued) </vt:lpstr>
      <vt:lpstr>Conclusion </vt:lpstr>
      <vt:lpstr>Conclusion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Supervised – ML – Bike Sharing Demand Prediction  Team Members Sethupathy M Sri harish A </dc:title>
  <cp:lastModifiedBy>SETHUPATHY</cp:lastModifiedBy>
  <cp:revision>33</cp:revision>
  <dcterms:modified xsi:type="dcterms:W3CDTF">2022-06-25T12:21:00Z</dcterms:modified>
</cp:coreProperties>
</file>