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8" r:id="rId3"/>
    <p:sldId id="259" r:id="rId4"/>
    <p:sldId id="260" r:id="rId5"/>
    <p:sldId id="261" r:id="rId6"/>
    <p:sldId id="262" r:id="rId7"/>
    <p:sldId id="263" r:id="rId8"/>
    <p:sldId id="264" r:id="rId9"/>
    <p:sldId id="265" r:id="rId10"/>
    <p:sldId id="296" r:id="rId11"/>
    <p:sldId id="267" r:id="rId12"/>
    <p:sldId id="272" r:id="rId13"/>
    <p:sldId id="297" r:id="rId14"/>
    <p:sldId id="273" r:id="rId15"/>
    <p:sldId id="298" r:id="rId16"/>
    <p:sldId id="291" r:id="rId17"/>
    <p:sldId id="274" r:id="rId18"/>
    <p:sldId id="275" r:id="rId19"/>
    <p:sldId id="276" r:id="rId20"/>
    <p:sldId id="277" r:id="rId21"/>
    <p:sldId id="299" r:id="rId22"/>
    <p:sldId id="278" r:id="rId23"/>
    <p:sldId id="279" r:id="rId24"/>
    <p:sldId id="280" r:id="rId25"/>
    <p:sldId id="300" r:id="rId26"/>
    <p:sldId id="283" r:id="rId27"/>
    <p:sldId id="284" r:id="rId28"/>
    <p:sldId id="285" r:id="rId29"/>
    <p:sldId id="286" r:id="rId30"/>
    <p:sldId id="301" r:id="rId31"/>
    <p:sldId id="302" r:id="rId32"/>
    <p:sldId id="303" r:id="rId33"/>
    <p:sldId id="304" r:id="rId34"/>
    <p:sldId id="289" r:id="rId35"/>
    <p:sldId id="290" r:id="rId36"/>
    <p:sldId id="294" r:id="rId37"/>
    <p:sldId id="295" r:id="rId38"/>
    <p:sldId id="293" r:id="rId39"/>
  </p:sldIdLst>
  <p:sldSz cx="9144000" cy="5143500" type="screen16x9"/>
  <p:notesSz cx="6858000" cy="9144000"/>
  <p:embeddedFontLst>
    <p:embeddedFont>
      <p:font typeface="Montserrat"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Supervised – ML – Cardiovascular Risk Prediction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sym typeface="Montserrat"/>
              </a:rPr>
              <a:t>Sri Harish A</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Sethupathy M</a:t>
            </a: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NULL value treatment</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Null values are imputed with most closest value as possible by grouping features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7" name="Picture 6">
            <a:extLst>
              <a:ext uri="{FF2B5EF4-FFF2-40B4-BE49-F238E27FC236}">
                <a16:creationId xmlns:a16="http://schemas.microsoft.com/office/drawing/2014/main" id="{CBEEF07E-250B-47F5-9A11-DC0DA5D080D8}"/>
              </a:ext>
            </a:extLst>
          </p:cNvPr>
          <p:cNvPicPr>
            <a:picLocks noChangeAspect="1"/>
          </p:cNvPicPr>
          <p:nvPr/>
        </p:nvPicPr>
        <p:blipFill>
          <a:blip r:embed="rId2"/>
          <a:stretch>
            <a:fillRect/>
          </a:stretch>
        </p:blipFill>
        <p:spPr>
          <a:xfrm>
            <a:off x="1047258" y="1452527"/>
            <a:ext cx="7049484" cy="1939720"/>
          </a:xfrm>
          <a:prstGeom prst="rect">
            <a:avLst/>
          </a:prstGeom>
        </p:spPr>
      </p:pic>
      <p:pic>
        <p:nvPicPr>
          <p:cNvPr id="10" name="Picture 9">
            <a:extLst>
              <a:ext uri="{FF2B5EF4-FFF2-40B4-BE49-F238E27FC236}">
                <a16:creationId xmlns:a16="http://schemas.microsoft.com/office/drawing/2014/main" id="{6B795784-4FE2-471E-89BB-27940A9C4DBB}"/>
              </a:ext>
            </a:extLst>
          </p:cNvPr>
          <p:cNvPicPr>
            <a:picLocks noChangeAspect="1"/>
          </p:cNvPicPr>
          <p:nvPr/>
        </p:nvPicPr>
        <p:blipFill>
          <a:blip r:embed="rId3"/>
          <a:stretch>
            <a:fillRect/>
          </a:stretch>
        </p:blipFill>
        <p:spPr>
          <a:xfrm>
            <a:off x="1047258" y="3392247"/>
            <a:ext cx="7049484" cy="1467055"/>
          </a:xfrm>
          <a:prstGeom prst="rect">
            <a:avLst/>
          </a:prstGeom>
        </p:spPr>
      </p:pic>
    </p:spTree>
    <p:extLst>
      <p:ext uri="{BB962C8B-B14F-4D97-AF65-F5344CB8AC3E}">
        <p14:creationId xmlns:p14="http://schemas.microsoft.com/office/powerpoint/2010/main" val="386788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Distribution plot for Numeric independent variable.</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AA51DC94-C704-4DD0-92CE-8CE798E7DD8D}"/>
              </a:ext>
            </a:extLst>
          </p:cNvPr>
          <p:cNvPicPr>
            <a:picLocks noChangeAspect="1"/>
          </p:cNvPicPr>
          <p:nvPr/>
        </p:nvPicPr>
        <p:blipFill>
          <a:blip r:embed="rId2"/>
          <a:stretch>
            <a:fillRect/>
          </a:stretch>
        </p:blipFill>
        <p:spPr>
          <a:xfrm>
            <a:off x="4714091" y="1631368"/>
            <a:ext cx="3735683" cy="3159793"/>
          </a:xfrm>
          <a:prstGeom prst="rect">
            <a:avLst/>
          </a:prstGeom>
        </p:spPr>
      </p:pic>
      <p:pic>
        <p:nvPicPr>
          <p:cNvPr id="7" name="Picture 6">
            <a:extLst>
              <a:ext uri="{FF2B5EF4-FFF2-40B4-BE49-F238E27FC236}">
                <a16:creationId xmlns:a16="http://schemas.microsoft.com/office/drawing/2014/main" id="{FB7D70DB-1EA4-4A22-96E8-4429AD87B9CA}"/>
              </a:ext>
            </a:extLst>
          </p:cNvPr>
          <p:cNvPicPr>
            <a:picLocks noChangeAspect="1"/>
          </p:cNvPicPr>
          <p:nvPr/>
        </p:nvPicPr>
        <p:blipFill>
          <a:blip r:embed="rId3"/>
          <a:stretch>
            <a:fillRect/>
          </a:stretch>
        </p:blipFill>
        <p:spPr>
          <a:xfrm>
            <a:off x="694227" y="1619003"/>
            <a:ext cx="3846082" cy="3159793"/>
          </a:xfrm>
          <a:prstGeom prst="rect">
            <a:avLst/>
          </a:prstGeom>
        </p:spPr>
      </p:pic>
    </p:spTree>
    <p:extLst>
      <p:ext uri="{BB962C8B-B14F-4D97-AF65-F5344CB8AC3E}">
        <p14:creationId xmlns:p14="http://schemas.microsoft.com/office/powerpoint/2010/main" val="189965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Count plot for Categorical independent variables.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6391BDD0-0664-4EF0-B5ED-D15B8E3A222F}"/>
              </a:ext>
            </a:extLst>
          </p:cNvPr>
          <p:cNvPicPr>
            <a:picLocks noChangeAspect="1"/>
          </p:cNvPicPr>
          <p:nvPr/>
        </p:nvPicPr>
        <p:blipFill>
          <a:blip r:embed="rId2"/>
          <a:stretch>
            <a:fillRect/>
          </a:stretch>
        </p:blipFill>
        <p:spPr>
          <a:xfrm>
            <a:off x="434960" y="1590425"/>
            <a:ext cx="4198670" cy="3149002"/>
          </a:xfrm>
          <a:prstGeom prst="rect">
            <a:avLst/>
          </a:prstGeom>
        </p:spPr>
      </p:pic>
      <p:pic>
        <p:nvPicPr>
          <p:cNvPr id="8" name="Picture 7">
            <a:extLst>
              <a:ext uri="{FF2B5EF4-FFF2-40B4-BE49-F238E27FC236}">
                <a16:creationId xmlns:a16="http://schemas.microsoft.com/office/drawing/2014/main" id="{7143EEED-2CBD-480A-AEDD-28D7A4D59133}"/>
              </a:ext>
            </a:extLst>
          </p:cNvPr>
          <p:cNvPicPr>
            <a:picLocks noChangeAspect="1"/>
          </p:cNvPicPr>
          <p:nvPr/>
        </p:nvPicPr>
        <p:blipFill>
          <a:blip r:embed="rId3"/>
          <a:stretch>
            <a:fillRect/>
          </a:stretch>
        </p:blipFill>
        <p:spPr>
          <a:xfrm>
            <a:off x="4633630" y="1590425"/>
            <a:ext cx="4298155" cy="3149003"/>
          </a:xfrm>
          <a:prstGeom prst="rect">
            <a:avLst/>
          </a:prstGeom>
        </p:spPr>
      </p:pic>
    </p:spTree>
    <p:extLst>
      <p:ext uri="{BB962C8B-B14F-4D97-AF65-F5344CB8AC3E}">
        <p14:creationId xmlns:p14="http://schemas.microsoft.com/office/powerpoint/2010/main" val="191719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CA6D96-7FFE-4190-BF4D-4814E84550F5}"/>
              </a:ext>
            </a:extLst>
          </p:cNvPr>
          <p:cNvPicPr>
            <a:picLocks noChangeAspect="1"/>
          </p:cNvPicPr>
          <p:nvPr/>
        </p:nvPicPr>
        <p:blipFill>
          <a:blip r:embed="rId2"/>
          <a:stretch>
            <a:fillRect/>
          </a:stretch>
        </p:blipFill>
        <p:spPr>
          <a:xfrm>
            <a:off x="3706233" y="1216159"/>
            <a:ext cx="5126067" cy="3482316"/>
          </a:xfrm>
          <a:prstGeom prst="rect">
            <a:avLst/>
          </a:prstGeom>
        </p:spPr>
      </p:pic>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Count plot for dependent variable.</a:t>
            </a:r>
            <a:br>
              <a:rPr lang="en-US" sz="1600" dirty="0"/>
            </a:br>
            <a:endParaRPr lang="en-US" sz="1600" dirty="0">
              <a:solidFill>
                <a:schemeClr val="bg1"/>
              </a:solidFill>
              <a:latin typeface="Montserrat" panose="00000500000000000000" pitchFamily="2" charset="0"/>
            </a:endParaRPr>
          </a:p>
          <a:p>
            <a:pPr marL="114300" indent="0">
              <a:buClr>
                <a:schemeClr val="bg1"/>
              </a:buClr>
              <a:buNone/>
            </a:pPr>
            <a:r>
              <a:rPr lang="en-US" sz="1600" dirty="0">
                <a:solidFill>
                  <a:schemeClr val="bg1"/>
                </a:solidFill>
                <a:latin typeface="Montserrat" panose="00000500000000000000" pitchFamily="2" charset="0"/>
              </a:rPr>
              <a:t>Data Imbalance:</a:t>
            </a:r>
          </a:p>
          <a:p>
            <a:pPr marL="114300" indent="0">
              <a:buClr>
                <a:schemeClr val="bg1"/>
              </a:buClr>
              <a:buNone/>
            </a:pPr>
            <a:r>
              <a:rPr lang="en-US" sz="1600" dirty="0">
                <a:solidFill>
                  <a:schemeClr val="bg1"/>
                </a:solidFill>
                <a:latin typeface="Montserrat" panose="00000500000000000000" pitchFamily="2" charset="0"/>
              </a:rPr>
              <a:t> From this we could clearly see </a:t>
            </a:r>
          </a:p>
          <a:p>
            <a:pPr marL="114300" indent="0">
              <a:buClr>
                <a:schemeClr val="bg1"/>
              </a:buClr>
              <a:buNone/>
            </a:pPr>
            <a:r>
              <a:rPr lang="en-US" sz="1600" dirty="0">
                <a:solidFill>
                  <a:schemeClr val="bg1"/>
                </a:solidFill>
                <a:latin typeface="Montserrat" panose="00000500000000000000" pitchFamily="2" charset="0"/>
              </a:rPr>
              <a:t>the data imbalance.</a:t>
            </a: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36023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EE5DF7-3957-45DE-AA58-FB9DF4571E0B}"/>
              </a:ext>
            </a:extLst>
          </p:cNvPr>
          <p:cNvPicPr>
            <a:picLocks noChangeAspect="1"/>
          </p:cNvPicPr>
          <p:nvPr/>
        </p:nvPicPr>
        <p:blipFill>
          <a:blip r:embed="rId2"/>
          <a:stretch>
            <a:fillRect/>
          </a:stretch>
        </p:blipFill>
        <p:spPr>
          <a:xfrm>
            <a:off x="2465639" y="1280570"/>
            <a:ext cx="4212722" cy="3862930"/>
          </a:xfrm>
          <a:prstGeom prst="rect">
            <a:avLst/>
          </a:prstGeom>
        </p:spPr>
      </p:pic>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Pie chart for Categorical independent variable</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70520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Line plot for Cigarettes consumption </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95713778-AAB1-4CEA-ABDC-B4AAE0ED93E2}"/>
              </a:ext>
            </a:extLst>
          </p:cNvPr>
          <p:cNvPicPr>
            <a:picLocks noChangeAspect="1"/>
          </p:cNvPicPr>
          <p:nvPr/>
        </p:nvPicPr>
        <p:blipFill>
          <a:blip r:embed="rId2"/>
          <a:stretch>
            <a:fillRect/>
          </a:stretch>
        </p:blipFill>
        <p:spPr>
          <a:xfrm>
            <a:off x="409433" y="1456912"/>
            <a:ext cx="8079475" cy="3241563"/>
          </a:xfrm>
          <a:prstGeom prst="rect">
            <a:avLst/>
          </a:prstGeom>
        </p:spPr>
      </p:pic>
    </p:spTree>
    <p:extLst>
      <p:ext uri="{BB962C8B-B14F-4D97-AF65-F5344CB8AC3E}">
        <p14:creationId xmlns:p14="http://schemas.microsoft.com/office/powerpoint/2010/main" val="275858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Bar plot for comparison between patients with and without risk of CHD.</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DB593B19-B79D-4BC6-ACF3-8B1E39110E59}"/>
              </a:ext>
            </a:extLst>
          </p:cNvPr>
          <p:cNvPicPr>
            <a:picLocks noChangeAspect="1"/>
          </p:cNvPicPr>
          <p:nvPr/>
        </p:nvPicPr>
        <p:blipFill>
          <a:blip r:embed="rId2"/>
          <a:stretch>
            <a:fillRect/>
          </a:stretch>
        </p:blipFill>
        <p:spPr>
          <a:xfrm>
            <a:off x="1224989" y="1397919"/>
            <a:ext cx="6694022" cy="3551150"/>
          </a:xfrm>
          <a:prstGeom prst="rect">
            <a:avLst/>
          </a:prstGeom>
        </p:spPr>
      </p:pic>
    </p:spTree>
    <p:extLst>
      <p:ext uri="{BB962C8B-B14F-4D97-AF65-F5344CB8AC3E}">
        <p14:creationId xmlns:p14="http://schemas.microsoft.com/office/powerpoint/2010/main" val="362371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Exploratory Data Analysis</a:t>
            </a:r>
            <a:r>
              <a:rPr lang="en-US" sz="2800" b="1" dirty="0">
                <a:solidFill>
                  <a:schemeClr val="tx1"/>
                </a:solidFill>
                <a:latin typeface="Montserrat" panose="00000500000000000000" pitchFamily="2" charset="0"/>
              </a:rPr>
              <a:t>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Multicollinearity </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861F1975-A599-40DE-A847-59968E80A236}"/>
              </a:ext>
            </a:extLst>
          </p:cNvPr>
          <p:cNvPicPr>
            <a:picLocks noChangeAspect="1"/>
          </p:cNvPicPr>
          <p:nvPr/>
        </p:nvPicPr>
        <p:blipFill>
          <a:blip r:embed="rId2"/>
          <a:stretch>
            <a:fillRect/>
          </a:stretch>
        </p:blipFill>
        <p:spPr>
          <a:xfrm>
            <a:off x="1144708" y="1406946"/>
            <a:ext cx="6854584" cy="3734630"/>
          </a:xfrm>
          <a:prstGeom prst="rect">
            <a:avLst/>
          </a:prstGeom>
        </p:spPr>
      </p:pic>
    </p:spTree>
    <p:extLst>
      <p:ext uri="{BB962C8B-B14F-4D97-AF65-F5344CB8AC3E}">
        <p14:creationId xmlns:p14="http://schemas.microsoft.com/office/powerpoint/2010/main" val="270017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 Engineering</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endParaRPr lang="en-US" sz="1600" dirty="0">
              <a:solidFill>
                <a:schemeClr val="bg1"/>
              </a:solidFill>
              <a:latin typeface="Montserrat" panose="00000500000000000000" pitchFamily="2" charset="0"/>
            </a:endParaRPr>
          </a:p>
          <a:p>
            <a:pPr algn="l"/>
            <a:r>
              <a:rPr lang="en-US" sz="1600" b="1" dirty="0">
                <a:solidFill>
                  <a:schemeClr val="bg1"/>
                </a:solidFill>
                <a:latin typeface="Montserrat" panose="00000500000000000000" pitchFamily="2" charset="0"/>
              </a:rPr>
              <a:t>The Metric Trap</a:t>
            </a:r>
          </a:p>
          <a:p>
            <a:pPr algn="l"/>
            <a:r>
              <a:rPr lang="en-US" sz="1600" dirty="0">
                <a:solidFill>
                  <a:schemeClr val="bg1"/>
                </a:solidFill>
                <a:latin typeface="Montserrat" panose="00000500000000000000" pitchFamily="2" charset="0"/>
              </a:rPr>
              <a:t>One of the major issues when dealing with unbalanced datasets relates to the metrics used to evaluate their model. Using simpler metrics like accuracy score can be misleading. In a dataset with highly unbalanced classes, the classifier will always “predict” the most common class without performing any analysis of the features and it will have a high accuracy rate, obviously not the correct one.</a:t>
            </a:r>
          </a:p>
          <a:p>
            <a:pPr algn="l"/>
            <a:r>
              <a:rPr lang="en-US" sz="1600" b="1" dirty="0">
                <a:solidFill>
                  <a:schemeClr val="bg1"/>
                </a:solidFill>
                <a:latin typeface="Montserrat" panose="00000500000000000000" pitchFamily="2" charset="0"/>
              </a:rPr>
              <a:t>Imbalance in our dataset</a:t>
            </a:r>
          </a:p>
          <a:p>
            <a:pPr algn="l"/>
            <a:endParaRPr lang="en-US" sz="1600" b="1" dirty="0">
              <a:solidFill>
                <a:schemeClr val="bg1"/>
              </a:solidFill>
              <a:latin typeface="Montserrat" panose="00000500000000000000" pitchFamily="2" charset="0"/>
            </a:endParaRPr>
          </a:p>
          <a:p>
            <a:pPr marL="114300" indent="0">
              <a:buClr>
                <a:schemeClr val="bg1"/>
              </a:buClr>
              <a:buNone/>
            </a:pP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10" name="Picture 9">
            <a:extLst>
              <a:ext uri="{FF2B5EF4-FFF2-40B4-BE49-F238E27FC236}">
                <a16:creationId xmlns:a16="http://schemas.microsoft.com/office/drawing/2014/main" id="{0C28E679-EF5D-4EC6-A36F-B43F7861C3CC}"/>
              </a:ext>
            </a:extLst>
          </p:cNvPr>
          <p:cNvPicPr>
            <a:picLocks noChangeAspect="1"/>
          </p:cNvPicPr>
          <p:nvPr/>
        </p:nvPicPr>
        <p:blipFill>
          <a:blip r:embed="rId2"/>
          <a:stretch>
            <a:fillRect/>
          </a:stretch>
        </p:blipFill>
        <p:spPr>
          <a:xfrm>
            <a:off x="786110" y="3688129"/>
            <a:ext cx="4645699" cy="738390"/>
          </a:xfrm>
          <a:prstGeom prst="rect">
            <a:avLst/>
          </a:prstGeom>
        </p:spPr>
      </p:pic>
    </p:spTree>
    <p:extLst>
      <p:ext uri="{BB962C8B-B14F-4D97-AF65-F5344CB8AC3E}">
        <p14:creationId xmlns:p14="http://schemas.microsoft.com/office/powerpoint/2010/main" val="4092718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 Engineering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To encounter imbalance dataset following sampling techniques are used:</a:t>
            </a:r>
          </a:p>
          <a:p>
            <a:pPr marL="114300" indent="0">
              <a:buClr>
                <a:schemeClr val="bg1"/>
              </a:buClr>
              <a:buNone/>
            </a:pPr>
            <a:r>
              <a:rPr lang="en-US" sz="1600" b="1" dirty="0">
                <a:solidFill>
                  <a:schemeClr val="bg1"/>
                </a:solidFill>
                <a:latin typeface="Montserrat" panose="00000500000000000000" pitchFamily="2" charset="0"/>
              </a:rPr>
              <a:t>Random Over Sampling</a:t>
            </a:r>
          </a:p>
          <a:p>
            <a:r>
              <a:rPr lang="en-US" sz="1600" dirty="0">
                <a:solidFill>
                  <a:schemeClr val="bg1"/>
                </a:solidFill>
                <a:latin typeface="Montserrat" panose="00000500000000000000" pitchFamily="2" charset="0"/>
              </a:rPr>
              <a:t>	Randomly duplicate examples in the minority class.</a:t>
            </a:r>
          </a:p>
          <a:p>
            <a:pPr marL="114300" indent="0">
              <a:buClr>
                <a:schemeClr val="bg1"/>
              </a:buClr>
              <a:buNone/>
            </a:pPr>
            <a:r>
              <a:rPr lang="en-US" sz="1600" b="1" dirty="0">
                <a:solidFill>
                  <a:schemeClr val="bg1"/>
                </a:solidFill>
                <a:latin typeface="Montserrat" panose="00000500000000000000" pitchFamily="2" charset="0"/>
              </a:rPr>
              <a:t>Random Under Sampling  </a:t>
            </a:r>
          </a:p>
          <a:p>
            <a:r>
              <a:rPr lang="en-US" sz="1600" dirty="0">
                <a:solidFill>
                  <a:schemeClr val="bg1"/>
                </a:solidFill>
                <a:latin typeface="Montserrat" panose="00000500000000000000" pitchFamily="2" charset="0"/>
              </a:rPr>
              <a:t>	Randomly delete examples in the majority class.</a:t>
            </a:r>
          </a:p>
          <a:p>
            <a:pPr marL="114300" indent="0">
              <a:buNone/>
            </a:pPr>
            <a:r>
              <a:rPr lang="en-US" altLang="en-US" sz="1600" b="1" dirty="0">
                <a:solidFill>
                  <a:schemeClr val="bg1"/>
                </a:solidFill>
                <a:latin typeface="Montserrat" panose="00000500000000000000" pitchFamily="2" charset="0"/>
              </a:rPr>
              <a:t>Synthetic Minority Oversampling Technique (SMOTE)</a:t>
            </a:r>
          </a:p>
          <a:p>
            <a:pPr marL="114300" indent="0">
              <a:buNone/>
            </a:pPr>
            <a:r>
              <a:rPr lang="en-US" altLang="en-US" sz="1600" dirty="0">
                <a:solidFill>
                  <a:schemeClr val="bg1"/>
                </a:solidFill>
                <a:latin typeface="Montserrat" panose="00000500000000000000" pitchFamily="2" charset="0"/>
              </a:rPr>
              <a:t>	N</a:t>
            </a:r>
            <a:r>
              <a:rPr lang="en-US" sz="1600" dirty="0">
                <a:solidFill>
                  <a:schemeClr val="bg1"/>
                </a:solidFill>
                <a:latin typeface="Montserrat" panose="00000500000000000000" pitchFamily="2" charset="0"/>
              </a:rPr>
              <a:t>ew examples are synthesized from the existing examples. This is a type of data augmentation for the minority class.</a:t>
            </a:r>
            <a:endParaRPr lang="en-US" altLang="en-US" sz="1600" dirty="0">
              <a:solidFill>
                <a:schemeClr val="bg1"/>
              </a:solidFill>
              <a:latin typeface="Montserrat" panose="00000500000000000000" pitchFamily="2" charset="0"/>
            </a:endParaRPr>
          </a:p>
          <a:p>
            <a:pPr marL="114300" indent="0">
              <a:buNone/>
            </a:pPr>
            <a:r>
              <a:rPr lang="en-US" altLang="en-US" sz="1600" b="1" dirty="0">
                <a:solidFill>
                  <a:schemeClr val="bg1"/>
                </a:solidFill>
                <a:latin typeface="Montserrat" panose="00000500000000000000" pitchFamily="2" charset="0"/>
              </a:rPr>
              <a:t>SMOTETomek</a:t>
            </a:r>
          </a:p>
          <a:p>
            <a:pPr marL="114300" indent="0">
              <a:buNone/>
            </a:pPr>
            <a:r>
              <a:rPr lang="en-US" altLang="en-US" sz="1600"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A hybrid method which is a mixture of  under-sampling method (Tomek) with an oversampling method (SMOTE).</a:t>
            </a:r>
            <a:endParaRPr lang="en-US" altLang="en-US" sz="1600" dirty="0">
              <a:solidFill>
                <a:schemeClr val="bg1"/>
              </a:solidFill>
              <a:latin typeface="Montserrat" panose="00000500000000000000" pitchFamily="2" charset="0"/>
            </a:endParaRPr>
          </a:p>
          <a:p>
            <a:pPr marL="114300" indent="0">
              <a:buNone/>
            </a:pPr>
            <a:r>
              <a:rPr lang="en-US" altLang="en-US" sz="1600" dirty="0">
                <a:solidFill>
                  <a:schemeClr val="bg1"/>
                </a:solidFill>
                <a:latin typeface="Montserrat" panose="00000500000000000000" pitchFamily="2" charset="0"/>
              </a:rPr>
              <a:t>	</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
        <p:nvSpPr>
          <p:cNvPr id="7" name="Rectangle 3">
            <a:extLst>
              <a:ext uri="{FF2B5EF4-FFF2-40B4-BE49-F238E27FC236}">
                <a16:creationId xmlns:a16="http://schemas.microsoft.com/office/drawing/2014/main" id="{320C1A57-96EA-4ADD-B65E-8084BAA695C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56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Contents</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a:buFont typeface="Wingdings" panose="05000000000000000000" pitchFamily="2" charset="2"/>
              <a:buChar char="Ø"/>
            </a:pPr>
            <a:r>
              <a:rPr lang="en-IN" dirty="0">
                <a:solidFill>
                  <a:schemeClr val="bg1"/>
                </a:solidFill>
                <a:latin typeface="Montserrat" panose="00000500000000000000" pitchFamily="2" charset="0"/>
              </a:rPr>
              <a:t>1)  Addressing the problem statement</a:t>
            </a:r>
          </a:p>
          <a:p>
            <a:pPr>
              <a:buFont typeface="+mj-lt"/>
              <a:buAutoNum type="arabicPeriod"/>
            </a:pPr>
            <a:r>
              <a:rPr lang="en-IN" dirty="0">
                <a:solidFill>
                  <a:schemeClr val="bg1"/>
                </a:solidFill>
                <a:latin typeface="Montserrat" panose="00000500000000000000" pitchFamily="2" charset="0"/>
              </a:rPr>
              <a:t>2) EDA</a:t>
            </a:r>
          </a:p>
          <a:p>
            <a:pPr>
              <a:buFont typeface="+mj-lt"/>
              <a:buAutoNum type="arabicPeriod"/>
            </a:pPr>
            <a:r>
              <a:rPr lang="en-IN" dirty="0">
                <a:solidFill>
                  <a:schemeClr val="bg1"/>
                </a:solidFill>
                <a:latin typeface="Montserrat" panose="00000500000000000000" pitchFamily="2" charset="0"/>
              </a:rPr>
              <a:t>3) Feature Engineering</a:t>
            </a:r>
          </a:p>
          <a:p>
            <a:pPr>
              <a:buFont typeface="+mj-lt"/>
              <a:buAutoNum type="arabicPeriod"/>
            </a:pPr>
            <a:r>
              <a:rPr lang="en-IN" dirty="0">
                <a:solidFill>
                  <a:schemeClr val="bg1"/>
                </a:solidFill>
                <a:latin typeface="Montserrat" panose="00000500000000000000" pitchFamily="2" charset="0"/>
              </a:rPr>
              <a:t>4) Feature Selection</a:t>
            </a:r>
          </a:p>
          <a:p>
            <a:pPr>
              <a:buFont typeface="+mj-lt"/>
              <a:buAutoNum type="arabicPeriod"/>
            </a:pPr>
            <a:r>
              <a:rPr lang="en-IN" dirty="0">
                <a:solidFill>
                  <a:schemeClr val="bg1"/>
                </a:solidFill>
                <a:latin typeface="Montserrat" panose="00000500000000000000" pitchFamily="2" charset="0"/>
              </a:rPr>
              <a:t>5) Preparing dataset for modelling</a:t>
            </a:r>
          </a:p>
          <a:p>
            <a:pPr>
              <a:buFont typeface="+mj-lt"/>
              <a:buAutoNum type="arabicPeriod"/>
            </a:pPr>
            <a:r>
              <a:rPr lang="en-IN" dirty="0">
                <a:solidFill>
                  <a:schemeClr val="bg1"/>
                </a:solidFill>
                <a:latin typeface="Montserrat" panose="00000500000000000000" pitchFamily="2" charset="0"/>
              </a:rPr>
              <a:t>6) Applying Model</a:t>
            </a:r>
          </a:p>
          <a:p>
            <a:pPr>
              <a:buFont typeface="+mj-lt"/>
              <a:buAutoNum type="arabicPeriod"/>
            </a:pPr>
            <a:r>
              <a:rPr lang="en-IN" dirty="0">
                <a:solidFill>
                  <a:schemeClr val="bg1"/>
                </a:solidFill>
                <a:latin typeface="Montserrat" panose="00000500000000000000" pitchFamily="2" charset="0"/>
              </a:rPr>
              <a:t>7) Model Validation</a:t>
            </a:r>
          </a:p>
          <a:p>
            <a:pPr>
              <a:buFont typeface="+mj-lt"/>
              <a:buAutoNum type="arabicPeriod"/>
            </a:pPr>
            <a:r>
              <a:rPr lang="en-IN" dirty="0">
                <a:solidFill>
                  <a:schemeClr val="bg1"/>
                </a:solidFill>
                <a:latin typeface="Montserrat" panose="00000500000000000000" pitchFamily="2" charset="0"/>
              </a:rPr>
              <a:t>8) Model Performance</a:t>
            </a:r>
          </a:p>
          <a:p>
            <a:pPr>
              <a:buFont typeface="+mj-lt"/>
              <a:buAutoNum type="arabicPeriod"/>
            </a:pPr>
            <a:r>
              <a:rPr lang="en-IN" dirty="0">
                <a:solidFill>
                  <a:schemeClr val="bg1"/>
                </a:solidFill>
                <a:latin typeface="Montserrat" panose="00000500000000000000" pitchFamily="2" charset="0"/>
              </a:rPr>
              <a:t>9) Conclusion</a:t>
            </a:r>
          </a:p>
        </p:txBody>
      </p:sp>
    </p:spTree>
    <p:extLst>
      <p:ext uri="{BB962C8B-B14F-4D97-AF65-F5344CB8AC3E}">
        <p14:creationId xmlns:p14="http://schemas.microsoft.com/office/powerpoint/2010/main" val="3386112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 Engineering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dirty="0">
                <a:solidFill>
                  <a:schemeClr val="bg1"/>
                </a:solidFill>
                <a:latin typeface="Montserrat" panose="00000500000000000000" pitchFamily="2" charset="0"/>
              </a:rPr>
              <a:t>For our dataset </a:t>
            </a:r>
            <a:r>
              <a:rPr lang="en-US" altLang="en-US" sz="1600" dirty="0">
                <a:solidFill>
                  <a:schemeClr val="bg1"/>
                </a:solidFill>
                <a:latin typeface="Montserrat" panose="00000500000000000000" pitchFamily="2" charset="0"/>
              </a:rPr>
              <a:t>Random Over Sampling is found to be  effective.</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F3A69215-2165-47EE-AA29-E7BD7C6D38F9}"/>
              </a:ext>
            </a:extLst>
          </p:cNvPr>
          <p:cNvPicPr>
            <a:picLocks noChangeAspect="1"/>
          </p:cNvPicPr>
          <p:nvPr/>
        </p:nvPicPr>
        <p:blipFill>
          <a:blip r:embed="rId2"/>
          <a:stretch>
            <a:fillRect/>
          </a:stretch>
        </p:blipFill>
        <p:spPr>
          <a:xfrm>
            <a:off x="778458" y="1590425"/>
            <a:ext cx="7587083" cy="1390844"/>
          </a:xfrm>
          <a:prstGeom prst="rect">
            <a:avLst/>
          </a:prstGeom>
        </p:spPr>
      </p:pic>
      <p:pic>
        <p:nvPicPr>
          <p:cNvPr id="8" name="Picture 7">
            <a:extLst>
              <a:ext uri="{FF2B5EF4-FFF2-40B4-BE49-F238E27FC236}">
                <a16:creationId xmlns:a16="http://schemas.microsoft.com/office/drawing/2014/main" id="{44407FC2-AEA1-4700-B28E-7B4DC2819E5C}"/>
              </a:ext>
            </a:extLst>
          </p:cNvPr>
          <p:cNvPicPr>
            <a:picLocks noChangeAspect="1"/>
          </p:cNvPicPr>
          <p:nvPr/>
        </p:nvPicPr>
        <p:blipFill>
          <a:blip r:embed="rId3"/>
          <a:stretch>
            <a:fillRect/>
          </a:stretch>
        </p:blipFill>
        <p:spPr>
          <a:xfrm>
            <a:off x="778458" y="3292347"/>
            <a:ext cx="3229426" cy="1276528"/>
          </a:xfrm>
          <a:prstGeom prst="rect">
            <a:avLst/>
          </a:prstGeom>
        </p:spPr>
      </p:pic>
    </p:spTree>
    <p:extLst>
      <p:ext uri="{BB962C8B-B14F-4D97-AF65-F5344CB8AC3E}">
        <p14:creationId xmlns:p14="http://schemas.microsoft.com/office/powerpoint/2010/main" val="4058912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 Engineering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Feature Selection</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DABFEFA7-A55A-40BE-91DB-DBD9266C176F}"/>
              </a:ext>
            </a:extLst>
          </p:cNvPr>
          <p:cNvPicPr>
            <a:picLocks noChangeAspect="1"/>
          </p:cNvPicPr>
          <p:nvPr/>
        </p:nvPicPr>
        <p:blipFill>
          <a:blip r:embed="rId2"/>
          <a:stretch>
            <a:fillRect/>
          </a:stretch>
        </p:blipFill>
        <p:spPr>
          <a:xfrm>
            <a:off x="1414199" y="1399811"/>
            <a:ext cx="6315601" cy="3533646"/>
          </a:xfrm>
          <a:prstGeom prst="rect">
            <a:avLst/>
          </a:prstGeom>
        </p:spPr>
      </p:pic>
    </p:spTree>
    <p:extLst>
      <p:ext uri="{BB962C8B-B14F-4D97-AF65-F5344CB8AC3E}">
        <p14:creationId xmlns:p14="http://schemas.microsoft.com/office/powerpoint/2010/main" val="155221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Preparing dataset for modelling</a:t>
            </a: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Train Test Split</a:t>
            </a:r>
          </a:p>
          <a:p>
            <a:pPr marL="114300" indent="0">
              <a:buClr>
                <a:schemeClr val="bg1"/>
              </a:buClr>
              <a:buNone/>
            </a:pPr>
            <a:r>
              <a:rPr lang="en-US" sz="1600" dirty="0">
                <a:solidFill>
                  <a:schemeClr val="bg1"/>
                </a:solidFill>
                <a:latin typeface="Montserrat" panose="00000500000000000000" pitchFamily="2" charset="0"/>
              </a:rPr>
              <a:t>Train test split is a model validation procedure that allows you to simulate how a model would perform on new/unseen data.</a:t>
            </a: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a:buClr>
                <a:schemeClr val="bg1"/>
              </a:buClr>
              <a:buFont typeface="Wingdings" panose="05000000000000000000" pitchFamily="2" charset="2"/>
              <a:buChar char="Ø"/>
            </a:pPr>
            <a:r>
              <a:rPr lang="en-US" sz="1600" dirty="0">
                <a:solidFill>
                  <a:schemeClr val="bg1"/>
                </a:solidFill>
                <a:latin typeface="Montserrat" panose="00000500000000000000" pitchFamily="2" charset="0"/>
              </a:rPr>
              <a:t>X_train:</a:t>
            </a:r>
            <a:r>
              <a:rPr lang="en-IN" sz="1600" dirty="0">
                <a:solidFill>
                  <a:schemeClr val="bg1"/>
                </a:solidFill>
                <a:latin typeface="Montserrat" panose="00000500000000000000" pitchFamily="2" charset="0"/>
              </a:rPr>
              <a:t> </a:t>
            </a:r>
            <a:r>
              <a:rPr lang="en-US" altLang="en-US" sz="1600" dirty="0">
                <a:solidFill>
                  <a:schemeClr val="bg1"/>
                </a:solidFill>
                <a:latin typeface="Montserrat" panose="00000500000000000000" pitchFamily="2" charset="0"/>
              </a:rPr>
              <a:t>(2523, 15) </a:t>
            </a:r>
          </a:p>
          <a:p>
            <a:pPr>
              <a:buClr>
                <a:schemeClr val="bg1"/>
              </a:buClr>
              <a:buFont typeface="Wingdings" panose="05000000000000000000" pitchFamily="2" charset="2"/>
              <a:buChar char="Ø"/>
            </a:pPr>
            <a:r>
              <a:rPr lang="en-US" sz="1600" dirty="0">
                <a:solidFill>
                  <a:schemeClr val="bg1"/>
                </a:solidFill>
                <a:latin typeface="Montserrat" panose="00000500000000000000" pitchFamily="2" charset="0"/>
              </a:rPr>
              <a:t>X_test  : </a:t>
            </a:r>
            <a:r>
              <a:rPr lang="en-US" altLang="en-US" sz="1600" dirty="0">
                <a:solidFill>
                  <a:schemeClr val="bg1"/>
                </a:solidFill>
                <a:latin typeface="Montserrat" panose="00000500000000000000" pitchFamily="2" charset="0"/>
              </a:rPr>
              <a:t>(842, 15) </a:t>
            </a:r>
          </a:p>
          <a:p>
            <a:pPr>
              <a:buClr>
                <a:schemeClr val="bg1"/>
              </a:buClr>
              <a:buFont typeface="Wingdings" panose="05000000000000000000" pitchFamily="2" charset="2"/>
              <a:buChar char="Ø"/>
            </a:pPr>
            <a:r>
              <a:rPr lang="en-IN" sz="1600" dirty="0">
                <a:solidFill>
                  <a:schemeClr val="bg1"/>
                </a:solidFill>
                <a:latin typeface="Montserrat" panose="00000500000000000000" pitchFamily="2" charset="0"/>
              </a:rPr>
              <a:t>y_train :</a:t>
            </a:r>
            <a:r>
              <a:rPr lang="en-US" altLang="en-US" sz="1600" dirty="0">
                <a:solidFill>
                  <a:schemeClr val="bg1"/>
                </a:solidFill>
                <a:latin typeface="Montserrat" panose="00000500000000000000" pitchFamily="2" charset="0"/>
              </a:rPr>
              <a:t> (2523, 1)</a:t>
            </a:r>
            <a:endParaRPr lang="en-IN" sz="1600" dirty="0">
              <a:solidFill>
                <a:schemeClr val="bg1"/>
              </a:solidFill>
              <a:latin typeface="Montserrat" panose="00000500000000000000" pitchFamily="2" charset="0"/>
            </a:endParaRPr>
          </a:p>
          <a:p>
            <a:pPr>
              <a:buClr>
                <a:schemeClr val="bg1"/>
              </a:buClr>
              <a:buFont typeface="Wingdings" panose="05000000000000000000" pitchFamily="2" charset="2"/>
              <a:buChar char="Ø"/>
            </a:pPr>
            <a:r>
              <a:rPr lang="en-IN" sz="1600" dirty="0">
                <a:solidFill>
                  <a:schemeClr val="bg1"/>
                </a:solidFill>
                <a:latin typeface="Montserrat" panose="00000500000000000000" pitchFamily="2" charset="0"/>
              </a:rPr>
              <a:t>y_test   :</a:t>
            </a:r>
            <a:r>
              <a:rPr lang="en-US" altLang="en-US" sz="1600" dirty="0">
                <a:solidFill>
                  <a:schemeClr val="bg1"/>
                </a:solidFill>
                <a:latin typeface="Montserrat" panose="00000500000000000000" pitchFamily="2" charset="0"/>
              </a:rPr>
              <a:t> (842, 1)</a:t>
            </a:r>
            <a:endParaRPr lang="en-IN" sz="1600" dirty="0">
              <a:solidFill>
                <a:schemeClr val="bg1"/>
              </a:solidFill>
              <a:latin typeface="Montserrat" panose="00000500000000000000" pitchFamily="2" charset="0"/>
            </a:endParaRPr>
          </a:p>
          <a:p>
            <a:pPr>
              <a:buClr>
                <a:schemeClr val="bg1"/>
              </a:buClr>
              <a:buFont typeface="Wingdings" panose="05000000000000000000" pitchFamily="2" charset="2"/>
              <a:buChar char="Ø"/>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372A2516-C2C4-4D8E-A9A2-E742DBD42601}"/>
              </a:ext>
            </a:extLst>
          </p:cNvPr>
          <p:cNvPicPr>
            <a:picLocks noChangeAspect="1"/>
          </p:cNvPicPr>
          <p:nvPr/>
        </p:nvPicPr>
        <p:blipFill>
          <a:blip r:embed="rId2"/>
          <a:stretch>
            <a:fillRect/>
          </a:stretch>
        </p:blipFill>
        <p:spPr>
          <a:xfrm>
            <a:off x="658205" y="2001758"/>
            <a:ext cx="7827589" cy="1473900"/>
          </a:xfrm>
          <a:prstGeom prst="rect">
            <a:avLst/>
          </a:prstGeom>
        </p:spPr>
      </p:pic>
    </p:spTree>
    <p:extLst>
      <p:ext uri="{BB962C8B-B14F-4D97-AF65-F5344CB8AC3E}">
        <p14:creationId xmlns:p14="http://schemas.microsoft.com/office/powerpoint/2010/main" val="314802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Preparing dataset for modelling</a:t>
            </a: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Standardization</a:t>
            </a:r>
          </a:p>
          <a:p>
            <a:pPr marL="114300" indent="0">
              <a:buClr>
                <a:schemeClr val="bg1"/>
              </a:buClr>
              <a:buNone/>
            </a:pPr>
            <a:br>
              <a:rPr lang="en-US" sz="1600" dirty="0">
                <a:solidFill>
                  <a:schemeClr val="bg1"/>
                </a:solidFill>
                <a:latin typeface="Montserrat" panose="00000500000000000000" pitchFamily="2" charset="0"/>
              </a:rPr>
            </a:br>
            <a:r>
              <a:rPr lang="en-US" sz="1600" dirty="0">
                <a:solidFill>
                  <a:schemeClr val="bg1"/>
                </a:solidFill>
                <a:latin typeface="Montserrat" panose="00000500000000000000" pitchFamily="2" charset="0"/>
              </a:rPr>
              <a:t>Standardizing a dataset involves rescaling the distribution of values so that the mean of observed values is 0 and the standard deviation is 1.</a:t>
            </a: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8" name="Picture 7">
            <a:extLst>
              <a:ext uri="{FF2B5EF4-FFF2-40B4-BE49-F238E27FC236}">
                <a16:creationId xmlns:a16="http://schemas.microsoft.com/office/drawing/2014/main" id="{64633508-37EC-4328-BC7B-8B9ED2B314F7}"/>
              </a:ext>
            </a:extLst>
          </p:cNvPr>
          <p:cNvPicPr>
            <a:picLocks noChangeAspect="1"/>
          </p:cNvPicPr>
          <p:nvPr/>
        </p:nvPicPr>
        <p:blipFill>
          <a:blip r:embed="rId2"/>
          <a:stretch>
            <a:fillRect/>
          </a:stretch>
        </p:blipFill>
        <p:spPr>
          <a:xfrm>
            <a:off x="667122" y="2667443"/>
            <a:ext cx="7809755" cy="1787599"/>
          </a:xfrm>
          <a:prstGeom prst="rect">
            <a:avLst/>
          </a:prstGeom>
        </p:spPr>
      </p:pic>
    </p:spTree>
    <p:extLst>
      <p:ext uri="{BB962C8B-B14F-4D97-AF65-F5344CB8AC3E}">
        <p14:creationId xmlns:p14="http://schemas.microsoft.com/office/powerpoint/2010/main" val="37873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Logistic Regression</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pic>
        <p:nvPicPr>
          <p:cNvPr id="19" name="Picture 18">
            <a:extLst>
              <a:ext uri="{FF2B5EF4-FFF2-40B4-BE49-F238E27FC236}">
                <a16:creationId xmlns:a16="http://schemas.microsoft.com/office/drawing/2014/main" id="{4B39D192-54FA-45A6-9EC9-954E7E6096E0}"/>
              </a:ext>
            </a:extLst>
          </p:cNvPr>
          <p:cNvPicPr>
            <a:picLocks noChangeAspect="1"/>
          </p:cNvPicPr>
          <p:nvPr/>
        </p:nvPicPr>
        <p:blipFill>
          <a:blip r:embed="rId2"/>
          <a:stretch>
            <a:fillRect/>
          </a:stretch>
        </p:blipFill>
        <p:spPr>
          <a:xfrm>
            <a:off x="951995" y="1404925"/>
            <a:ext cx="7240010" cy="3551151"/>
          </a:xfrm>
          <a:prstGeom prst="rect">
            <a:avLst/>
          </a:prstGeom>
        </p:spPr>
      </p:pic>
    </p:spTree>
    <p:extLst>
      <p:ext uri="{BB962C8B-B14F-4D97-AF65-F5344CB8AC3E}">
        <p14:creationId xmlns:p14="http://schemas.microsoft.com/office/powerpoint/2010/main" val="3135758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Model Validation(Logistic regression)</a:t>
            </a:r>
            <a:br>
              <a:rPr lang="en-US" sz="1600" b="1"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pic>
        <p:nvPicPr>
          <p:cNvPr id="11" name="Picture 10">
            <a:extLst>
              <a:ext uri="{FF2B5EF4-FFF2-40B4-BE49-F238E27FC236}">
                <a16:creationId xmlns:a16="http://schemas.microsoft.com/office/drawing/2014/main" id="{DAB13BBB-3F7B-4FB4-A7AB-EB7FC96F4D70}"/>
              </a:ext>
            </a:extLst>
          </p:cNvPr>
          <p:cNvPicPr>
            <a:picLocks noChangeAspect="1"/>
          </p:cNvPicPr>
          <p:nvPr/>
        </p:nvPicPr>
        <p:blipFill>
          <a:blip r:embed="rId2"/>
          <a:stretch>
            <a:fillRect/>
          </a:stretch>
        </p:blipFill>
        <p:spPr>
          <a:xfrm>
            <a:off x="783255" y="1420926"/>
            <a:ext cx="3227348" cy="1618982"/>
          </a:xfrm>
          <a:prstGeom prst="rect">
            <a:avLst/>
          </a:prstGeom>
        </p:spPr>
      </p:pic>
      <p:pic>
        <p:nvPicPr>
          <p:cNvPr id="13" name="Picture 12">
            <a:extLst>
              <a:ext uri="{FF2B5EF4-FFF2-40B4-BE49-F238E27FC236}">
                <a16:creationId xmlns:a16="http://schemas.microsoft.com/office/drawing/2014/main" id="{FB532290-D989-485F-94F6-637240166C9F}"/>
              </a:ext>
            </a:extLst>
          </p:cNvPr>
          <p:cNvPicPr>
            <a:picLocks noChangeAspect="1"/>
          </p:cNvPicPr>
          <p:nvPr/>
        </p:nvPicPr>
        <p:blipFill>
          <a:blip r:embed="rId3"/>
          <a:stretch>
            <a:fillRect/>
          </a:stretch>
        </p:blipFill>
        <p:spPr>
          <a:xfrm>
            <a:off x="4661841" y="1017725"/>
            <a:ext cx="4350141" cy="3933066"/>
          </a:xfrm>
          <a:prstGeom prst="rect">
            <a:avLst/>
          </a:prstGeom>
        </p:spPr>
      </p:pic>
      <p:pic>
        <p:nvPicPr>
          <p:cNvPr id="15" name="Picture 14">
            <a:extLst>
              <a:ext uri="{FF2B5EF4-FFF2-40B4-BE49-F238E27FC236}">
                <a16:creationId xmlns:a16="http://schemas.microsoft.com/office/drawing/2014/main" id="{D0975808-54E4-48E0-B6F6-4192E3D1BC31}"/>
              </a:ext>
            </a:extLst>
          </p:cNvPr>
          <p:cNvPicPr>
            <a:picLocks noChangeAspect="1"/>
          </p:cNvPicPr>
          <p:nvPr/>
        </p:nvPicPr>
        <p:blipFill>
          <a:blip r:embed="rId4"/>
          <a:stretch>
            <a:fillRect/>
          </a:stretch>
        </p:blipFill>
        <p:spPr>
          <a:xfrm>
            <a:off x="221859" y="3163357"/>
            <a:ext cx="4350141" cy="1787434"/>
          </a:xfrm>
          <a:prstGeom prst="rect">
            <a:avLst/>
          </a:prstGeom>
        </p:spPr>
      </p:pic>
    </p:spTree>
    <p:extLst>
      <p:ext uri="{BB962C8B-B14F-4D97-AF65-F5344CB8AC3E}">
        <p14:creationId xmlns:p14="http://schemas.microsoft.com/office/powerpoint/2010/main" val="82227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Random Forest Classifier</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pic>
        <p:nvPicPr>
          <p:cNvPr id="8" name="Picture 7">
            <a:extLst>
              <a:ext uri="{FF2B5EF4-FFF2-40B4-BE49-F238E27FC236}">
                <a16:creationId xmlns:a16="http://schemas.microsoft.com/office/drawing/2014/main" id="{60392D3B-F483-4360-9E86-147B62169D26}"/>
              </a:ext>
            </a:extLst>
          </p:cNvPr>
          <p:cNvPicPr>
            <a:picLocks noChangeAspect="1"/>
          </p:cNvPicPr>
          <p:nvPr/>
        </p:nvPicPr>
        <p:blipFill>
          <a:blip r:embed="rId2"/>
          <a:stretch>
            <a:fillRect/>
          </a:stretch>
        </p:blipFill>
        <p:spPr>
          <a:xfrm>
            <a:off x="693289" y="1429953"/>
            <a:ext cx="7757422" cy="3542030"/>
          </a:xfrm>
          <a:prstGeom prst="rect">
            <a:avLst/>
          </a:prstGeom>
        </p:spPr>
      </p:pic>
    </p:spTree>
    <p:extLst>
      <p:ext uri="{BB962C8B-B14F-4D97-AF65-F5344CB8AC3E}">
        <p14:creationId xmlns:p14="http://schemas.microsoft.com/office/powerpoint/2010/main" val="3994498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Model Validation(Random forest classifier)</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03777F95-BDA1-49A4-990C-12B75AD8BBC0}"/>
              </a:ext>
            </a:extLst>
          </p:cNvPr>
          <p:cNvPicPr>
            <a:picLocks noChangeAspect="1"/>
          </p:cNvPicPr>
          <p:nvPr/>
        </p:nvPicPr>
        <p:blipFill>
          <a:blip r:embed="rId2"/>
          <a:stretch>
            <a:fillRect/>
          </a:stretch>
        </p:blipFill>
        <p:spPr>
          <a:xfrm>
            <a:off x="536475" y="1446906"/>
            <a:ext cx="3687845" cy="1613038"/>
          </a:xfrm>
          <a:prstGeom prst="rect">
            <a:avLst/>
          </a:prstGeom>
        </p:spPr>
      </p:pic>
      <p:pic>
        <p:nvPicPr>
          <p:cNvPr id="9" name="Picture 8">
            <a:extLst>
              <a:ext uri="{FF2B5EF4-FFF2-40B4-BE49-F238E27FC236}">
                <a16:creationId xmlns:a16="http://schemas.microsoft.com/office/drawing/2014/main" id="{C39AE094-4820-4106-A972-D43B19E6C5FA}"/>
              </a:ext>
            </a:extLst>
          </p:cNvPr>
          <p:cNvPicPr>
            <a:picLocks noChangeAspect="1"/>
          </p:cNvPicPr>
          <p:nvPr/>
        </p:nvPicPr>
        <p:blipFill>
          <a:blip r:embed="rId3"/>
          <a:stretch>
            <a:fillRect/>
          </a:stretch>
        </p:blipFill>
        <p:spPr>
          <a:xfrm>
            <a:off x="4618827" y="1372240"/>
            <a:ext cx="4213473" cy="3404212"/>
          </a:xfrm>
          <a:prstGeom prst="rect">
            <a:avLst/>
          </a:prstGeom>
        </p:spPr>
      </p:pic>
      <p:pic>
        <p:nvPicPr>
          <p:cNvPr id="11" name="Picture 10">
            <a:extLst>
              <a:ext uri="{FF2B5EF4-FFF2-40B4-BE49-F238E27FC236}">
                <a16:creationId xmlns:a16="http://schemas.microsoft.com/office/drawing/2014/main" id="{B261EA91-1D65-4386-96D6-83F15D12D4F7}"/>
              </a:ext>
            </a:extLst>
          </p:cNvPr>
          <p:cNvPicPr>
            <a:picLocks noChangeAspect="1"/>
          </p:cNvPicPr>
          <p:nvPr/>
        </p:nvPicPr>
        <p:blipFill>
          <a:blip r:embed="rId4"/>
          <a:stretch>
            <a:fillRect/>
          </a:stretch>
        </p:blipFill>
        <p:spPr>
          <a:xfrm>
            <a:off x="311700" y="3139807"/>
            <a:ext cx="4137397" cy="1844221"/>
          </a:xfrm>
          <a:prstGeom prst="rect">
            <a:avLst/>
          </a:prstGeom>
        </p:spPr>
      </p:pic>
    </p:spTree>
    <p:extLst>
      <p:ext uri="{BB962C8B-B14F-4D97-AF65-F5344CB8AC3E}">
        <p14:creationId xmlns:p14="http://schemas.microsoft.com/office/powerpoint/2010/main" val="1609659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Gradient Boost Classifier</a:t>
            </a:r>
          </a:p>
          <a:p>
            <a:pPr marL="114300" indent="0">
              <a:buClr>
                <a:schemeClr val="bg1"/>
              </a:buClr>
              <a:buNone/>
            </a:pPr>
            <a:endParaRPr lang="en-IN" sz="1600" b="1" dirty="0">
              <a:solidFill>
                <a:schemeClr val="bg1"/>
              </a:solidFill>
              <a:latin typeface="Montserrat" panose="00000500000000000000" pitchFamily="2" charset="0"/>
            </a:endParaRP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7480407C-A07F-4A68-BB89-FB31689EC614}"/>
              </a:ext>
            </a:extLst>
          </p:cNvPr>
          <p:cNvPicPr>
            <a:picLocks noChangeAspect="1"/>
          </p:cNvPicPr>
          <p:nvPr/>
        </p:nvPicPr>
        <p:blipFill>
          <a:blip r:embed="rId2"/>
          <a:stretch>
            <a:fillRect/>
          </a:stretch>
        </p:blipFill>
        <p:spPr>
          <a:xfrm>
            <a:off x="277656" y="1507155"/>
            <a:ext cx="8554644" cy="3191320"/>
          </a:xfrm>
          <a:prstGeom prst="rect">
            <a:avLst/>
          </a:prstGeom>
        </p:spPr>
      </p:pic>
    </p:spTree>
    <p:extLst>
      <p:ext uri="{BB962C8B-B14F-4D97-AF65-F5344CB8AC3E}">
        <p14:creationId xmlns:p14="http://schemas.microsoft.com/office/powerpoint/2010/main" val="55430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Model Validation</a:t>
            </a:r>
            <a:r>
              <a:rPr lang="en-IN" sz="1600" b="1" dirty="0">
                <a:solidFill>
                  <a:schemeClr val="bg1"/>
                </a:solidFill>
                <a:latin typeface="Montserrat" panose="00000500000000000000" pitchFamily="2" charset="0"/>
              </a:rPr>
              <a:t>(Gradient Boost classifier)</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A9E9E222-9126-4505-AD3A-8D0D2AC825D4}"/>
              </a:ext>
            </a:extLst>
          </p:cNvPr>
          <p:cNvPicPr>
            <a:picLocks noChangeAspect="1"/>
          </p:cNvPicPr>
          <p:nvPr/>
        </p:nvPicPr>
        <p:blipFill>
          <a:blip r:embed="rId2"/>
          <a:stretch>
            <a:fillRect/>
          </a:stretch>
        </p:blipFill>
        <p:spPr>
          <a:xfrm>
            <a:off x="603073" y="1403094"/>
            <a:ext cx="3759545" cy="1678077"/>
          </a:xfrm>
          <a:prstGeom prst="rect">
            <a:avLst/>
          </a:prstGeom>
        </p:spPr>
      </p:pic>
      <p:pic>
        <p:nvPicPr>
          <p:cNvPr id="9" name="Picture 8">
            <a:extLst>
              <a:ext uri="{FF2B5EF4-FFF2-40B4-BE49-F238E27FC236}">
                <a16:creationId xmlns:a16="http://schemas.microsoft.com/office/drawing/2014/main" id="{91D791FE-EA32-4E0B-9FEA-661E6B299656}"/>
              </a:ext>
            </a:extLst>
          </p:cNvPr>
          <p:cNvPicPr>
            <a:picLocks noChangeAspect="1"/>
          </p:cNvPicPr>
          <p:nvPr/>
        </p:nvPicPr>
        <p:blipFill>
          <a:blip r:embed="rId3"/>
          <a:stretch>
            <a:fillRect/>
          </a:stretch>
        </p:blipFill>
        <p:spPr>
          <a:xfrm>
            <a:off x="4834724" y="1403094"/>
            <a:ext cx="4087942" cy="3551149"/>
          </a:xfrm>
          <a:prstGeom prst="rect">
            <a:avLst/>
          </a:prstGeom>
        </p:spPr>
      </p:pic>
      <p:pic>
        <p:nvPicPr>
          <p:cNvPr id="11" name="Picture 10">
            <a:extLst>
              <a:ext uri="{FF2B5EF4-FFF2-40B4-BE49-F238E27FC236}">
                <a16:creationId xmlns:a16="http://schemas.microsoft.com/office/drawing/2014/main" id="{507F3293-6458-4268-868C-B5DB67D9A7E8}"/>
              </a:ext>
            </a:extLst>
          </p:cNvPr>
          <p:cNvPicPr>
            <a:picLocks noChangeAspect="1"/>
          </p:cNvPicPr>
          <p:nvPr/>
        </p:nvPicPr>
        <p:blipFill>
          <a:blip r:embed="rId4"/>
          <a:stretch>
            <a:fillRect/>
          </a:stretch>
        </p:blipFill>
        <p:spPr>
          <a:xfrm>
            <a:off x="311700" y="3166231"/>
            <a:ext cx="4523024" cy="1919087"/>
          </a:xfrm>
          <a:prstGeom prst="rect">
            <a:avLst/>
          </a:prstGeom>
        </p:spPr>
      </p:pic>
    </p:spTree>
    <p:extLst>
      <p:ext uri="{BB962C8B-B14F-4D97-AF65-F5344CB8AC3E}">
        <p14:creationId xmlns:p14="http://schemas.microsoft.com/office/powerpoint/2010/main" val="30922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Addressing the problem</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marL="114300" indent="0" algn="just">
              <a:buNone/>
            </a:pPr>
            <a:r>
              <a:rPr lang="en-US" sz="1600" dirty="0">
                <a:solidFill>
                  <a:schemeClr val="bg1"/>
                </a:solidFill>
                <a:latin typeface="Montserrat" panose="00000500000000000000" pitchFamily="2" charset="0"/>
              </a:rPr>
              <a:t>	</a:t>
            </a:r>
          </a:p>
          <a:p>
            <a:pPr marL="114300" indent="0" algn="just">
              <a:buNone/>
            </a:pPr>
            <a:r>
              <a:rPr lang="en-US" sz="1600" dirty="0">
                <a:solidFill>
                  <a:schemeClr val="bg1"/>
                </a:solidFill>
                <a:latin typeface="Montserrat" panose="00000500000000000000" pitchFamily="2" charset="0"/>
              </a:rPr>
              <a:t>	The purpose of this project is to try a machine learning approach for </a:t>
            </a:r>
            <a:r>
              <a:rPr lang="en-US" sz="1600" b="1" dirty="0">
                <a:solidFill>
                  <a:schemeClr val="lt1"/>
                </a:solidFill>
                <a:latin typeface="Montserrat"/>
                <a:ea typeface="Montserrat"/>
                <a:cs typeface="Montserrat"/>
                <a:sym typeface="Montserrat"/>
              </a:rPr>
              <a:t>Cardiovascular Risk Prediction</a:t>
            </a:r>
            <a:r>
              <a:rPr lang="en-US" sz="1600" dirty="0">
                <a:solidFill>
                  <a:schemeClr val="bg1"/>
                </a:solidFill>
                <a:latin typeface="Montserrat" panose="00000500000000000000" pitchFamily="2" charset="0"/>
              </a:rPr>
              <a:t> by given the id, sex, and information about the health condition of the person. This project contains: Exploratory data analysis, feature engineering, choosing appropriate features, cross algorithms, cross validation, tuning the algorithms, analysis of feature importance, analysis of model performance. The predictions of future could help for saving a person’s life and could help them to get rid off unhealthy habits.</a:t>
            </a:r>
            <a:r>
              <a:rPr lang="en-US" sz="1600" b="0" i="0" dirty="0">
                <a:effectLst/>
                <a:latin typeface="Inter"/>
              </a:rPr>
              <a:t> </a:t>
            </a:r>
            <a:r>
              <a:rPr lang="en-US" sz="1600" dirty="0">
                <a:solidFill>
                  <a:schemeClr val="bg1"/>
                </a:solidFill>
                <a:latin typeface="Montserrat" panose="00000500000000000000" pitchFamily="2" charset="0"/>
              </a:rPr>
              <a:t>Another point of view is to test the machine learning algorithms how good are at solving this problem.</a:t>
            </a:r>
            <a:endParaRPr lang="en-IN" sz="1600" dirty="0">
              <a:solidFill>
                <a:schemeClr val="bg1"/>
              </a:solidFill>
              <a:latin typeface="Montserrat" panose="00000500000000000000" pitchFamily="2" charset="0"/>
            </a:endParaRPr>
          </a:p>
          <a:p>
            <a:pPr>
              <a:buFont typeface="Wingdings" panose="05000000000000000000" pitchFamily="2" charset="2"/>
              <a:buChar char="Ø"/>
            </a:pPr>
            <a:endParaRPr lang="en-IN"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99005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IN" sz="1600" b="1" dirty="0">
                <a:solidFill>
                  <a:schemeClr val="bg1"/>
                </a:solidFill>
                <a:latin typeface="Montserrat" panose="00000500000000000000" pitchFamily="2" charset="0"/>
              </a:rPr>
              <a:t>XGB Classifier</a:t>
            </a:r>
          </a:p>
          <a:p>
            <a:pPr marL="114300" indent="0">
              <a:buClr>
                <a:schemeClr val="bg1"/>
              </a:buClr>
              <a:buNone/>
            </a:pPr>
            <a:endParaRPr lang="en-IN" sz="1600" b="1" dirty="0">
              <a:solidFill>
                <a:schemeClr val="bg1"/>
              </a:solidFill>
              <a:latin typeface="Montserrat" panose="00000500000000000000" pitchFamily="2" charset="0"/>
            </a:endParaRP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163F1AC0-48A1-4F15-B437-57983D135B97}"/>
              </a:ext>
            </a:extLst>
          </p:cNvPr>
          <p:cNvPicPr>
            <a:picLocks noChangeAspect="1"/>
          </p:cNvPicPr>
          <p:nvPr/>
        </p:nvPicPr>
        <p:blipFill>
          <a:blip r:embed="rId2"/>
          <a:stretch>
            <a:fillRect/>
          </a:stretch>
        </p:blipFill>
        <p:spPr>
          <a:xfrm>
            <a:off x="311700" y="1397229"/>
            <a:ext cx="8520600" cy="3301246"/>
          </a:xfrm>
          <a:prstGeom prst="rect">
            <a:avLst/>
          </a:prstGeom>
        </p:spPr>
      </p:pic>
    </p:spTree>
    <p:extLst>
      <p:ext uri="{BB962C8B-B14F-4D97-AF65-F5344CB8AC3E}">
        <p14:creationId xmlns:p14="http://schemas.microsoft.com/office/powerpoint/2010/main" val="3961359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Model Validation</a:t>
            </a:r>
            <a:r>
              <a:rPr lang="en-IN" sz="1600" b="1" dirty="0">
                <a:solidFill>
                  <a:schemeClr val="bg1"/>
                </a:solidFill>
                <a:latin typeface="Montserrat" panose="00000500000000000000" pitchFamily="2" charset="0"/>
              </a:rPr>
              <a:t>(XGB Classifier)</a:t>
            </a: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F03B1EAD-D4B2-4E44-9006-E9BFB7272DD4}"/>
              </a:ext>
            </a:extLst>
          </p:cNvPr>
          <p:cNvPicPr>
            <a:picLocks noChangeAspect="1"/>
          </p:cNvPicPr>
          <p:nvPr/>
        </p:nvPicPr>
        <p:blipFill>
          <a:blip r:embed="rId2"/>
          <a:stretch>
            <a:fillRect/>
          </a:stretch>
        </p:blipFill>
        <p:spPr>
          <a:xfrm>
            <a:off x="485988" y="1372908"/>
            <a:ext cx="3833131" cy="1660235"/>
          </a:xfrm>
          <a:prstGeom prst="rect">
            <a:avLst/>
          </a:prstGeom>
        </p:spPr>
      </p:pic>
      <p:pic>
        <p:nvPicPr>
          <p:cNvPr id="8" name="Picture 7">
            <a:extLst>
              <a:ext uri="{FF2B5EF4-FFF2-40B4-BE49-F238E27FC236}">
                <a16:creationId xmlns:a16="http://schemas.microsoft.com/office/drawing/2014/main" id="{0CDE905D-BA8A-453C-B0E9-23D64E79EA12}"/>
              </a:ext>
            </a:extLst>
          </p:cNvPr>
          <p:cNvPicPr>
            <a:picLocks noChangeAspect="1"/>
          </p:cNvPicPr>
          <p:nvPr/>
        </p:nvPicPr>
        <p:blipFill>
          <a:blip r:embed="rId3"/>
          <a:stretch>
            <a:fillRect/>
          </a:stretch>
        </p:blipFill>
        <p:spPr>
          <a:xfrm>
            <a:off x="4572000" y="1017725"/>
            <a:ext cx="4481596" cy="3799499"/>
          </a:xfrm>
          <a:prstGeom prst="rect">
            <a:avLst/>
          </a:prstGeom>
        </p:spPr>
      </p:pic>
      <p:pic>
        <p:nvPicPr>
          <p:cNvPr id="12" name="Picture 11">
            <a:extLst>
              <a:ext uri="{FF2B5EF4-FFF2-40B4-BE49-F238E27FC236}">
                <a16:creationId xmlns:a16="http://schemas.microsoft.com/office/drawing/2014/main" id="{3FF3292B-9A4D-497E-9B49-82B4F692D187}"/>
              </a:ext>
            </a:extLst>
          </p:cNvPr>
          <p:cNvPicPr>
            <a:picLocks noChangeAspect="1"/>
          </p:cNvPicPr>
          <p:nvPr/>
        </p:nvPicPr>
        <p:blipFill>
          <a:blip r:embed="rId4"/>
          <a:stretch>
            <a:fillRect/>
          </a:stretch>
        </p:blipFill>
        <p:spPr>
          <a:xfrm>
            <a:off x="233108" y="3177255"/>
            <a:ext cx="4338892" cy="1739818"/>
          </a:xfrm>
          <a:prstGeom prst="rect">
            <a:avLst/>
          </a:prstGeom>
        </p:spPr>
      </p:pic>
    </p:spTree>
    <p:extLst>
      <p:ext uri="{BB962C8B-B14F-4D97-AF65-F5344CB8AC3E}">
        <p14:creationId xmlns:p14="http://schemas.microsoft.com/office/powerpoint/2010/main" val="71887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1"/>
                </a:solidFill>
                <a:latin typeface="Montserrat" panose="00000500000000000000" pitchFamily="2" charset="0"/>
              </a:rPr>
              <a:t>KNNeighbors Classifier </a:t>
            </a:r>
          </a:p>
          <a:p>
            <a:pPr marL="114300" indent="0">
              <a:buClr>
                <a:schemeClr val="bg1"/>
              </a:buClr>
              <a:buNone/>
            </a:pPr>
            <a:endParaRPr lang="en-IN" sz="1600" b="1" dirty="0">
              <a:solidFill>
                <a:schemeClr val="bg1"/>
              </a:solidFill>
              <a:latin typeface="Montserrat" panose="00000500000000000000" pitchFamily="2" charset="0"/>
            </a:endParaRP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p:txBody>
      </p:sp>
      <p:sp>
        <p:nvSpPr>
          <p:cNvPr id="4" name="Rectangle 1">
            <a:extLst>
              <a:ext uri="{FF2B5EF4-FFF2-40B4-BE49-F238E27FC236}">
                <a16:creationId xmlns:a16="http://schemas.microsoft.com/office/drawing/2014/main" id="{7EA67B99-6A3D-46F3-8FBA-356A1EAD51AA}"/>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AA8198C-DFF0-4CE5-86BD-A734D8DE7A7E}"/>
              </a:ext>
            </a:extLst>
          </p:cNvPr>
          <p:cNvPicPr>
            <a:picLocks noChangeAspect="1"/>
          </p:cNvPicPr>
          <p:nvPr/>
        </p:nvPicPr>
        <p:blipFill>
          <a:blip r:embed="rId2"/>
          <a:stretch>
            <a:fillRect/>
          </a:stretch>
        </p:blipFill>
        <p:spPr>
          <a:xfrm>
            <a:off x="410329" y="1590425"/>
            <a:ext cx="3696216" cy="3108050"/>
          </a:xfrm>
          <a:prstGeom prst="rect">
            <a:avLst/>
          </a:prstGeom>
        </p:spPr>
      </p:pic>
      <p:pic>
        <p:nvPicPr>
          <p:cNvPr id="9" name="Picture 8">
            <a:extLst>
              <a:ext uri="{FF2B5EF4-FFF2-40B4-BE49-F238E27FC236}">
                <a16:creationId xmlns:a16="http://schemas.microsoft.com/office/drawing/2014/main" id="{56371F2E-E374-4E3A-9014-11A9146348C5}"/>
              </a:ext>
            </a:extLst>
          </p:cNvPr>
          <p:cNvPicPr>
            <a:picLocks noChangeAspect="1"/>
          </p:cNvPicPr>
          <p:nvPr/>
        </p:nvPicPr>
        <p:blipFill>
          <a:blip r:embed="rId3"/>
          <a:stretch>
            <a:fillRect/>
          </a:stretch>
        </p:blipFill>
        <p:spPr>
          <a:xfrm>
            <a:off x="4205173" y="1590425"/>
            <a:ext cx="4801445" cy="3108050"/>
          </a:xfrm>
          <a:prstGeom prst="rect">
            <a:avLst/>
          </a:prstGeom>
        </p:spPr>
      </p:pic>
    </p:spTree>
    <p:extLst>
      <p:ext uri="{BB962C8B-B14F-4D97-AF65-F5344CB8AC3E}">
        <p14:creationId xmlns:p14="http://schemas.microsoft.com/office/powerpoint/2010/main" val="1409721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Applying Model</a:t>
            </a:r>
            <a:r>
              <a:rPr lang="en-IN" sz="2800" b="1" dirty="0">
                <a:solidFill>
                  <a:schemeClr val="tx1"/>
                </a:solidFill>
                <a:latin typeface="Montserrat" panose="00000500000000000000" pitchFamily="2" charset="0"/>
              </a:rPr>
              <a:t> </a:t>
            </a:r>
            <a:r>
              <a:rPr lang="en-IN" sz="14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Model Validation</a:t>
            </a:r>
            <a:r>
              <a:rPr lang="en-IN" sz="1600" b="1" dirty="0">
                <a:solidFill>
                  <a:schemeClr val="bg1"/>
                </a:solidFill>
                <a:latin typeface="Montserrat" panose="00000500000000000000" pitchFamily="2" charset="0"/>
              </a:rPr>
              <a:t>(</a:t>
            </a:r>
            <a:r>
              <a:rPr lang="en-US" altLang="en-US" sz="1600" b="1" dirty="0">
                <a:solidFill>
                  <a:schemeClr val="bg1"/>
                </a:solidFill>
                <a:latin typeface="Montserrat" panose="00000500000000000000" pitchFamily="2" charset="0"/>
              </a:rPr>
              <a:t>KNNeighbors Classifier)</a:t>
            </a:r>
            <a:endParaRPr lang="en-IN" sz="1600" b="1" dirty="0">
              <a:solidFill>
                <a:schemeClr val="bg1"/>
              </a:solidFill>
              <a:latin typeface="Montserrat" panose="00000500000000000000" pitchFamily="2" charset="0"/>
            </a:endParaRPr>
          </a:p>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9" name="Picture 8">
            <a:extLst>
              <a:ext uri="{FF2B5EF4-FFF2-40B4-BE49-F238E27FC236}">
                <a16:creationId xmlns:a16="http://schemas.microsoft.com/office/drawing/2014/main" id="{93B8AE57-4296-40DA-A88B-17877E217BB6}"/>
              </a:ext>
            </a:extLst>
          </p:cNvPr>
          <p:cNvPicPr>
            <a:picLocks noChangeAspect="1"/>
          </p:cNvPicPr>
          <p:nvPr/>
        </p:nvPicPr>
        <p:blipFill>
          <a:blip r:embed="rId2"/>
          <a:stretch>
            <a:fillRect/>
          </a:stretch>
        </p:blipFill>
        <p:spPr>
          <a:xfrm>
            <a:off x="631326" y="1397480"/>
            <a:ext cx="4080629" cy="1465078"/>
          </a:xfrm>
          <a:prstGeom prst="rect">
            <a:avLst/>
          </a:prstGeom>
        </p:spPr>
      </p:pic>
      <p:pic>
        <p:nvPicPr>
          <p:cNvPr id="11" name="Picture 10">
            <a:extLst>
              <a:ext uri="{FF2B5EF4-FFF2-40B4-BE49-F238E27FC236}">
                <a16:creationId xmlns:a16="http://schemas.microsoft.com/office/drawing/2014/main" id="{1C4A6D8B-C1BD-4BA9-94E1-68B9A22DA50D}"/>
              </a:ext>
            </a:extLst>
          </p:cNvPr>
          <p:cNvPicPr>
            <a:picLocks noChangeAspect="1"/>
          </p:cNvPicPr>
          <p:nvPr/>
        </p:nvPicPr>
        <p:blipFill>
          <a:blip r:embed="rId3"/>
          <a:stretch>
            <a:fillRect/>
          </a:stretch>
        </p:blipFill>
        <p:spPr>
          <a:xfrm>
            <a:off x="5073286" y="1266940"/>
            <a:ext cx="3831712" cy="3694534"/>
          </a:xfrm>
          <a:prstGeom prst="rect">
            <a:avLst/>
          </a:prstGeom>
        </p:spPr>
      </p:pic>
      <p:pic>
        <p:nvPicPr>
          <p:cNvPr id="16" name="Picture 15">
            <a:extLst>
              <a:ext uri="{FF2B5EF4-FFF2-40B4-BE49-F238E27FC236}">
                <a16:creationId xmlns:a16="http://schemas.microsoft.com/office/drawing/2014/main" id="{72AF3582-D7CE-4FF1-A60A-A50E7269D0C1}"/>
              </a:ext>
            </a:extLst>
          </p:cNvPr>
          <p:cNvPicPr>
            <a:picLocks noChangeAspect="1"/>
          </p:cNvPicPr>
          <p:nvPr/>
        </p:nvPicPr>
        <p:blipFill>
          <a:blip r:embed="rId4"/>
          <a:stretch>
            <a:fillRect/>
          </a:stretch>
        </p:blipFill>
        <p:spPr>
          <a:xfrm>
            <a:off x="197227" y="2937750"/>
            <a:ext cx="4876059" cy="2023724"/>
          </a:xfrm>
          <a:prstGeom prst="rect">
            <a:avLst/>
          </a:prstGeom>
        </p:spPr>
      </p:pic>
    </p:spTree>
    <p:extLst>
      <p:ext uri="{BB962C8B-B14F-4D97-AF65-F5344CB8AC3E}">
        <p14:creationId xmlns:p14="http://schemas.microsoft.com/office/powerpoint/2010/main" val="3888973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Model Performance</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Used model’s scores</a:t>
            </a: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275C2F84-A7B9-41F5-980B-568699AEAA20}"/>
              </a:ext>
            </a:extLst>
          </p:cNvPr>
          <p:cNvPicPr>
            <a:picLocks noChangeAspect="1"/>
          </p:cNvPicPr>
          <p:nvPr/>
        </p:nvPicPr>
        <p:blipFill>
          <a:blip r:embed="rId2"/>
          <a:stretch>
            <a:fillRect/>
          </a:stretch>
        </p:blipFill>
        <p:spPr>
          <a:xfrm>
            <a:off x="510100" y="1807894"/>
            <a:ext cx="8123799" cy="2595728"/>
          </a:xfrm>
          <a:prstGeom prst="rect">
            <a:avLst/>
          </a:prstGeom>
        </p:spPr>
      </p:pic>
    </p:spTree>
    <p:extLst>
      <p:ext uri="{BB962C8B-B14F-4D97-AF65-F5344CB8AC3E}">
        <p14:creationId xmlns:p14="http://schemas.microsoft.com/office/powerpoint/2010/main" val="652068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Model Performance </a:t>
            </a:r>
            <a:r>
              <a:rPr lang="en-IN" sz="1600" b="1" dirty="0">
                <a:solidFill>
                  <a:schemeClr val="tx1"/>
                </a:solidFill>
                <a:latin typeface="Montserrat" panose="00000500000000000000" pitchFamily="2" charset="0"/>
              </a:rPr>
              <a:t>(continued)</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bg1"/>
                </a:solidFill>
                <a:latin typeface="Montserrat" panose="00000500000000000000" pitchFamily="2" charset="0"/>
              </a:rPr>
              <a:t>Visualization of model scores</a:t>
            </a: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21E8FBCD-57A2-49D4-876D-7393AC7460DC}"/>
              </a:ext>
            </a:extLst>
          </p:cNvPr>
          <p:cNvPicPr>
            <a:picLocks noChangeAspect="1"/>
          </p:cNvPicPr>
          <p:nvPr/>
        </p:nvPicPr>
        <p:blipFill>
          <a:blip r:embed="rId2"/>
          <a:stretch>
            <a:fillRect/>
          </a:stretch>
        </p:blipFill>
        <p:spPr>
          <a:xfrm>
            <a:off x="311700" y="1590425"/>
            <a:ext cx="4068914" cy="2978449"/>
          </a:xfrm>
          <a:prstGeom prst="rect">
            <a:avLst/>
          </a:prstGeom>
        </p:spPr>
      </p:pic>
      <p:pic>
        <p:nvPicPr>
          <p:cNvPr id="8" name="Picture 7">
            <a:extLst>
              <a:ext uri="{FF2B5EF4-FFF2-40B4-BE49-F238E27FC236}">
                <a16:creationId xmlns:a16="http://schemas.microsoft.com/office/drawing/2014/main" id="{7E608F52-B746-4F66-8246-C0C632EF88AB}"/>
              </a:ext>
            </a:extLst>
          </p:cNvPr>
          <p:cNvPicPr>
            <a:picLocks noChangeAspect="1"/>
          </p:cNvPicPr>
          <p:nvPr/>
        </p:nvPicPr>
        <p:blipFill>
          <a:blip r:embed="rId3"/>
          <a:stretch>
            <a:fillRect/>
          </a:stretch>
        </p:blipFill>
        <p:spPr>
          <a:xfrm>
            <a:off x="4572000" y="1590425"/>
            <a:ext cx="4260300" cy="3108049"/>
          </a:xfrm>
          <a:prstGeom prst="rect">
            <a:avLst/>
          </a:prstGeom>
        </p:spPr>
      </p:pic>
    </p:spTree>
    <p:extLst>
      <p:ext uri="{BB962C8B-B14F-4D97-AF65-F5344CB8AC3E}">
        <p14:creationId xmlns:p14="http://schemas.microsoft.com/office/powerpoint/2010/main" val="1270472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Conclusion</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It’s quite obvious that smokers have a high risk of 10 year CHD.</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Patients with no history of hypertensive, stroke, diabetes have less risk of 10 year CHD.</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By using simple Logistic Regressor algorithm we were able to get the Precision Recall AUC score of 68 %</a:t>
            </a:r>
            <a:endParaRPr lang="en-US"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Very little improvement in Precision Recall AUC score after using Random Forest classifier because of data imbalance.</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Data Imbalance is addressed by Random Over sampling technique..</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We got the best Precision Recall AUC score  of </a:t>
            </a:r>
            <a:r>
              <a:rPr lang="en-US" sz="1600" b="1" dirty="0">
                <a:solidFill>
                  <a:schemeClr val="bg1"/>
                </a:solidFill>
                <a:latin typeface="Montserrat" panose="00000500000000000000" pitchFamily="2" charset="0"/>
              </a:rPr>
              <a:t>97.8 percent </a:t>
            </a:r>
            <a:r>
              <a:rPr lang="en-US" sz="1600" dirty="0">
                <a:solidFill>
                  <a:schemeClr val="bg1"/>
                </a:solidFill>
                <a:latin typeface="Montserrat" panose="00000500000000000000" pitchFamily="2" charset="0"/>
              </a:rPr>
              <a:t>using </a:t>
            </a:r>
            <a:r>
              <a:rPr lang="en-US" sz="1600" b="1" u="sng" dirty="0">
                <a:solidFill>
                  <a:schemeClr val="bg1"/>
                </a:solidFill>
                <a:latin typeface="Montserrat" panose="00000500000000000000" pitchFamily="2" charset="0"/>
              </a:rPr>
              <a:t>Random Forest Classifier </a:t>
            </a:r>
            <a:r>
              <a:rPr lang="en-US" sz="1600" dirty="0">
                <a:solidFill>
                  <a:schemeClr val="bg1"/>
                </a:solidFill>
                <a:latin typeface="Montserrat" panose="00000500000000000000" pitchFamily="2" charset="0"/>
              </a:rPr>
              <a:t>with cross validation and hyper parameter tunning.</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Top five most important features are </a:t>
            </a:r>
            <a:r>
              <a:rPr lang="en-US" sz="1600" b="1" dirty="0">
                <a:solidFill>
                  <a:schemeClr val="bg1"/>
                </a:solidFill>
                <a:latin typeface="Montserrat" panose="00000500000000000000" pitchFamily="2" charset="0"/>
              </a:rPr>
              <a:t>SysBP,Glucose ,Totchol,age,Cigsperday </a:t>
            </a:r>
          </a:p>
        </p:txBody>
      </p:sp>
    </p:spTree>
    <p:extLst>
      <p:ext uri="{BB962C8B-B14F-4D97-AF65-F5344CB8AC3E}">
        <p14:creationId xmlns:p14="http://schemas.microsoft.com/office/powerpoint/2010/main" val="1901609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IN" b="1" dirty="0">
                <a:solidFill>
                  <a:schemeClr val="tx1"/>
                </a:solidFill>
                <a:latin typeface="Montserrat" panose="00000500000000000000" pitchFamily="2" charset="0"/>
              </a:rPr>
              <a:t>Conclusion</a:t>
            </a:r>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For the given dataset, </a:t>
            </a:r>
            <a:r>
              <a:rPr lang="en-US" sz="1600" b="1" u="sng" dirty="0">
                <a:solidFill>
                  <a:schemeClr val="bg1"/>
                </a:solidFill>
                <a:latin typeface="Montserrat" panose="00000500000000000000" pitchFamily="2" charset="0"/>
              </a:rPr>
              <a:t>Random </a:t>
            </a:r>
            <a:r>
              <a:rPr lang="en-US" sz="1600" b="1" u="sng">
                <a:solidFill>
                  <a:schemeClr val="bg1"/>
                </a:solidFill>
                <a:latin typeface="Montserrat" panose="00000500000000000000" pitchFamily="2" charset="0"/>
              </a:rPr>
              <a:t>Forest Classifier </a:t>
            </a:r>
            <a:r>
              <a:rPr lang="en-US" sz="1600" dirty="0">
                <a:solidFill>
                  <a:schemeClr val="bg1"/>
                </a:solidFill>
                <a:latin typeface="Montserrat" panose="00000500000000000000" pitchFamily="2" charset="0"/>
              </a:rPr>
              <a:t>has proven to be the best fit model with,</a:t>
            </a:r>
          </a:p>
          <a:p>
            <a:pPr marL="114300" indent="0">
              <a:buClr>
                <a:schemeClr val="bg1"/>
              </a:buClr>
              <a:buNone/>
            </a:pPr>
            <a:r>
              <a:rPr lang="en-US" sz="1600" b="1" dirty="0">
                <a:solidFill>
                  <a:schemeClr val="bg1"/>
                </a:solidFill>
                <a:latin typeface="Montserrat" panose="00000500000000000000" pitchFamily="2" charset="0"/>
              </a:rPr>
              <a:t>		Train</a:t>
            </a:r>
            <a:r>
              <a:rPr lang="en-US" sz="1600" dirty="0">
                <a:solidFill>
                  <a:schemeClr val="bg1"/>
                </a:solidFill>
                <a:latin typeface="Montserrat" panose="00000500000000000000" pitchFamily="2" charset="0"/>
              </a:rPr>
              <a:t> Precision Recall AUC score </a:t>
            </a:r>
            <a:r>
              <a:rPr lang="en-US" sz="1600" b="1" dirty="0">
                <a:solidFill>
                  <a:schemeClr val="bg1"/>
                </a:solidFill>
                <a:latin typeface="Montserrat" panose="00000500000000000000" pitchFamily="2" charset="0"/>
              </a:rPr>
              <a:t>: 99.9 %</a:t>
            </a:r>
          </a:p>
          <a:p>
            <a:pPr marL="114300" indent="0">
              <a:buClr>
                <a:schemeClr val="bg1"/>
              </a:buClr>
              <a:buNone/>
            </a:pPr>
            <a:r>
              <a:rPr lang="en-US" sz="1600" b="1" dirty="0">
                <a:solidFill>
                  <a:schemeClr val="bg1"/>
                </a:solidFill>
                <a:latin typeface="Montserrat" panose="00000500000000000000" pitchFamily="2" charset="0"/>
              </a:rPr>
              <a:t>		Test </a:t>
            </a:r>
            <a:r>
              <a:rPr lang="en-US" sz="1600" dirty="0">
                <a:solidFill>
                  <a:schemeClr val="bg1"/>
                </a:solidFill>
                <a:latin typeface="Montserrat" panose="00000500000000000000" pitchFamily="2" charset="0"/>
              </a:rPr>
              <a:t>Precision Recall AUC score   </a:t>
            </a:r>
            <a:r>
              <a:rPr lang="en-US" sz="1600" b="1" dirty="0">
                <a:solidFill>
                  <a:schemeClr val="bg1"/>
                </a:solidFill>
                <a:latin typeface="Montserrat" panose="00000500000000000000" pitchFamily="2" charset="0"/>
              </a:rPr>
              <a:t>: 97.8%</a:t>
            </a:r>
          </a:p>
          <a:p>
            <a:pPr marL="114300" indent="0">
              <a:buClr>
                <a:schemeClr val="bg1"/>
              </a:buClr>
              <a:buNone/>
            </a:pPr>
            <a:r>
              <a:rPr lang="en-US" sz="1600" b="1" dirty="0">
                <a:solidFill>
                  <a:schemeClr val="bg1"/>
                </a:solidFill>
                <a:latin typeface="Montserrat" panose="00000500000000000000" pitchFamily="2" charset="0"/>
              </a:rPr>
              <a:t>		Train</a:t>
            </a:r>
            <a:r>
              <a:rPr lang="en-US" sz="1600" dirty="0">
                <a:solidFill>
                  <a:schemeClr val="bg1"/>
                </a:solidFill>
                <a:latin typeface="Montserrat" panose="00000500000000000000" pitchFamily="2" charset="0"/>
              </a:rPr>
              <a:t> ROC AUC score                      </a:t>
            </a:r>
            <a:r>
              <a:rPr lang="en-US" sz="1600" b="1" dirty="0">
                <a:solidFill>
                  <a:schemeClr val="bg1"/>
                </a:solidFill>
                <a:latin typeface="Montserrat" panose="00000500000000000000" pitchFamily="2" charset="0"/>
              </a:rPr>
              <a:t>: 99.9 %</a:t>
            </a:r>
          </a:p>
          <a:p>
            <a:pPr marL="114300" indent="0">
              <a:buClr>
                <a:schemeClr val="bg1"/>
              </a:buClr>
              <a:buNone/>
            </a:pPr>
            <a:r>
              <a:rPr lang="en-US" sz="1600" b="1" dirty="0">
                <a:solidFill>
                  <a:schemeClr val="bg1"/>
                </a:solidFill>
                <a:latin typeface="Montserrat" panose="00000500000000000000" pitchFamily="2" charset="0"/>
              </a:rPr>
              <a:t>		Test </a:t>
            </a:r>
            <a:r>
              <a:rPr lang="en-US" sz="1600" dirty="0">
                <a:solidFill>
                  <a:schemeClr val="bg1"/>
                </a:solidFill>
                <a:latin typeface="Montserrat" panose="00000500000000000000" pitchFamily="2" charset="0"/>
              </a:rPr>
              <a:t>ROC AUC score                        </a:t>
            </a:r>
            <a:r>
              <a:rPr lang="en-US" sz="1600" b="1" dirty="0">
                <a:solidFill>
                  <a:schemeClr val="bg1"/>
                </a:solidFill>
                <a:latin typeface="Montserrat" panose="00000500000000000000" pitchFamily="2" charset="0"/>
              </a:rPr>
              <a:t>: 97.4%</a:t>
            </a:r>
          </a:p>
          <a:p>
            <a:pPr marL="114300" indent="0">
              <a:buClr>
                <a:schemeClr val="bg1"/>
              </a:buClr>
              <a:buNone/>
            </a:pPr>
            <a:endParaRPr lang="en-US" sz="1600" b="1" dirty="0">
              <a:solidFill>
                <a:schemeClr val="bg1"/>
              </a:solidFill>
              <a:latin typeface="Montserrat" panose="00000500000000000000" pitchFamily="2" charset="0"/>
            </a:endParaRPr>
          </a:p>
          <a:p>
            <a:pPr marL="114300" indent="0">
              <a:buClr>
                <a:schemeClr val="bg1"/>
              </a:buClr>
              <a:buNone/>
            </a:pPr>
            <a:endParaRPr lang="en-US" sz="16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316363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br>
              <a:rPr lang="en-IN" dirty="0">
                <a:solidFill>
                  <a:schemeClr val="bg1"/>
                </a:solidFill>
                <a:latin typeface="Montserrat" panose="00000500000000000000" pitchFamily="2" charset="0"/>
              </a:rPr>
            </a:b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4294967295"/>
          </p:nvPr>
        </p:nvSpPr>
        <p:spPr>
          <a:xfrm>
            <a:off x="0" y="1017588"/>
            <a:ext cx="8521700" cy="3551237"/>
          </a:xfrm>
        </p:spPr>
        <p:txBody>
          <a:bodyPr/>
          <a:lstStyle/>
          <a:p>
            <a:pPr marL="114300" indent="0">
              <a:buClr>
                <a:schemeClr val="bg1"/>
              </a:buClr>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US" sz="1600" dirty="0">
              <a:solidFill>
                <a:schemeClr val="bg1"/>
              </a:solidFill>
              <a:latin typeface="Montserrat" panose="00000500000000000000" pitchFamily="2" charset="0"/>
            </a:endParaRPr>
          </a:p>
          <a:p>
            <a:pPr marL="114300" indent="0">
              <a:buClr>
                <a:schemeClr val="bg1"/>
              </a:buClr>
              <a:buNone/>
            </a:pPr>
            <a:endParaRPr lang="en-US" sz="1600" dirty="0">
              <a:solidFill>
                <a:schemeClr val="bg1"/>
              </a:solidFill>
              <a:latin typeface="Montserrat" panose="00000500000000000000" pitchFamily="2" charset="0"/>
            </a:endParaRPr>
          </a:p>
          <a:p>
            <a:pPr marL="114300" indent="0">
              <a:buClr>
                <a:schemeClr val="bg1"/>
              </a:buClr>
              <a:buNone/>
            </a:pPr>
            <a:r>
              <a:rPr lang="en-US" sz="4000" b="1" dirty="0">
                <a:solidFill>
                  <a:schemeClr val="tx1"/>
                </a:solidFill>
                <a:latin typeface="Montserrat" panose="00000500000000000000" pitchFamily="2" charset="0"/>
              </a:rPr>
              <a:t>                    Thank you</a:t>
            </a:r>
          </a:p>
        </p:txBody>
      </p:sp>
    </p:spTree>
    <p:extLst>
      <p:ext uri="{BB962C8B-B14F-4D97-AF65-F5344CB8AC3E}">
        <p14:creationId xmlns:p14="http://schemas.microsoft.com/office/powerpoint/2010/main" val="354273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84512B-1748-4DD4-9C8C-525EAF00A268}"/>
              </a:ext>
            </a:extLst>
          </p:cNvPr>
          <p:cNvPicPr>
            <a:picLocks noChangeAspect="1"/>
          </p:cNvPicPr>
          <p:nvPr/>
        </p:nvPicPr>
        <p:blipFill>
          <a:blip r:embed="rId2"/>
          <a:stretch>
            <a:fillRect/>
          </a:stretch>
        </p:blipFill>
        <p:spPr>
          <a:xfrm>
            <a:off x="6637865" y="574625"/>
            <a:ext cx="2194435" cy="1230483"/>
          </a:xfrm>
          <a:prstGeom prst="rect">
            <a:avLst/>
          </a:prstGeom>
        </p:spPr>
      </p:pic>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Addressing the problem</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p:txBody>
          <a:bodyPr/>
          <a:lstStyle/>
          <a:p>
            <a:pPr marL="114300" indent="0">
              <a:buNone/>
            </a:pPr>
            <a:r>
              <a:rPr lang="en-US" sz="1600" b="1" dirty="0">
                <a:solidFill>
                  <a:schemeClr val="tx1"/>
                </a:solidFill>
                <a:latin typeface="Montserrat" panose="00000500000000000000" pitchFamily="2" charset="0"/>
              </a:rPr>
              <a:t>How Cardiovascular Heart Disease Risk Prediction helps?</a:t>
            </a: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marL="114300" indent="0" algn="just">
              <a:buNone/>
            </a:pPr>
            <a:r>
              <a:rPr lang="en-US" sz="1600" dirty="0">
                <a:solidFill>
                  <a:schemeClr val="bg1"/>
                </a:solidFill>
                <a:latin typeface="Montserrat" panose="00000500000000000000" pitchFamily="2" charset="0"/>
              </a:rPr>
              <a:t>	Cardiovascular disease is the leading cause of death worldwide and a major public health concern. Therefore, its risk assessment is crucial to many existing treatment guidelines.</a:t>
            </a:r>
          </a:p>
          <a:p>
            <a:pPr marL="114300" indent="0" algn="just">
              <a:buNone/>
            </a:pPr>
            <a:r>
              <a:rPr lang="en-US" sz="1600" dirty="0">
                <a:solidFill>
                  <a:schemeClr val="bg1"/>
                </a:solidFill>
                <a:latin typeface="Montserrat" panose="00000500000000000000" pitchFamily="2" charset="0"/>
              </a:rPr>
              <a:t>Risk estimates are also being used to predict the magnitude of future cardiovascular disease mortality and morbidity at the population level and in specific subgroups to inform policymakers and health authorities about these risks. Additionally, risk prediction inspires individuals to change their lifestyle and behavior and to adhere to medications.</a:t>
            </a:r>
            <a:endParaRPr lang="en-IN" sz="1600" dirty="0">
              <a:solidFill>
                <a:schemeClr val="bg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a:p>
            <a:pPr>
              <a:buFont typeface="Wingdings" panose="05000000000000000000" pitchFamily="2" charset="2"/>
              <a:buChar char="Ø"/>
            </a:pPr>
            <a:endParaRPr lang="en-IN" sz="1600" b="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157929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Why CHD Risk prediction is important? </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dirty="0">
                <a:solidFill>
                  <a:schemeClr val="bg1"/>
                </a:solidFill>
                <a:latin typeface="Montserrat" panose="00000500000000000000" pitchFamily="2" charset="0"/>
              </a:rPr>
              <a:t>	The disease is caused when the heart's blood vessels, the coronary arteries, become narrowed or blocked and can't supply enough blood to the heart. This can cause a heart attack or angina. The good news is that if we tackle these risk factors, we can reduce our numbers of people developing heart disease.</a:t>
            </a:r>
          </a:p>
          <a:p>
            <a:pPr marL="114300" indent="0">
              <a:buNone/>
            </a:pPr>
            <a:r>
              <a:rPr lang="en-US" sz="1600" dirty="0">
                <a:solidFill>
                  <a:schemeClr val="bg1"/>
                </a:solidFill>
                <a:latin typeface="Montserrat" panose="00000500000000000000" pitchFamily="2" charset="0"/>
              </a:rPr>
              <a:t>By CHD risk prediction, we can analyze the risk factors which are contributing more to develop a heart disease. </a:t>
            </a:r>
          </a:p>
          <a:p>
            <a:pPr marL="114300" indent="0" algn="just">
              <a:buNone/>
            </a:pPr>
            <a:r>
              <a:rPr lang="en-US" sz="1600" dirty="0">
                <a:solidFill>
                  <a:schemeClr val="bg1"/>
                </a:solidFill>
                <a:latin typeface="Montserrat" panose="00000500000000000000" pitchFamily="2" charset="0"/>
              </a:rPr>
              <a:t>The ability to predict risk for and from cardiovascular disease is increasingly important for several reasons. Perhaps foremost among these is the need to determine individual risk to better plan investigation and management with the greatest accuracy and safety for patients and lowest costs for the health care system. This will be even more important as personalized medicine becomes more widespread.</a:t>
            </a:r>
          </a:p>
          <a:p>
            <a:pPr marL="114300" indent="0">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2706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Features Summary</a:t>
            </a:r>
            <a:endParaRPr lang="en-IN" sz="12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tx1"/>
                </a:solidFill>
                <a:latin typeface="Montserrat" panose="00000500000000000000" pitchFamily="2" charset="0"/>
              </a:rPr>
              <a:t>Independent variables:</a:t>
            </a: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IN" sz="1600" b="1" dirty="0">
                <a:solidFill>
                  <a:schemeClr val="bg1"/>
                </a:solidFill>
                <a:latin typeface="Montserrat" panose="00000500000000000000" pitchFamily="2" charset="0"/>
              </a:rPr>
              <a:t>Id </a:t>
            </a:r>
            <a:r>
              <a:rPr lang="en-IN" sz="1600" dirty="0">
                <a:solidFill>
                  <a:schemeClr val="bg1"/>
                </a:solidFill>
                <a:latin typeface="Montserrat" panose="00000500000000000000" pitchFamily="2" charset="0"/>
              </a:rPr>
              <a:t>–      Unique identification number for each </a:t>
            </a:r>
            <a:r>
              <a:rPr lang="en-US" sz="1600" dirty="0">
                <a:solidFill>
                  <a:schemeClr val="bg1"/>
                </a:solidFill>
                <a:latin typeface="Montserrat" panose="00000500000000000000" pitchFamily="2" charset="0"/>
              </a:rPr>
              <a:t>patient</a:t>
            </a:r>
            <a:r>
              <a:rPr lang="en-IN" sz="1600" dirty="0">
                <a:solidFill>
                  <a:schemeClr val="bg1"/>
                </a:solidFill>
                <a:latin typeface="Montserrat" panose="00000500000000000000" pitchFamily="2" charset="0"/>
              </a:rPr>
              <a:t>.</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Age</a:t>
            </a:r>
            <a:r>
              <a:rPr lang="en-US" sz="1600" dirty="0">
                <a:solidFill>
                  <a:schemeClr val="bg1"/>
                </a:solidFill>
                <a:latin typeface="Montserrat" panose="00000500000000000000" pitchFamily="2" charset="0"/>
              </a:rPr>
              <a:t> – Age of the patient(Continuous).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Education</a:t>
            </a:r>
            <a:r>
              <a:rPr lang="en-US" sz="1600" dirty="0">
                <a:solidFill>
                  <a:schemeClr val="bg1"/>
                </a:solidFill>
                <a:latin typeface="Montserrat" panose="00000500000000000000" pitchFamily="2" charset="0"/>
              </a:rPr>
              <a:t> – Educational qualification of the patients(ordinal).</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Sex</a:t>
            </a:r>
            <a:r>
              <a:rPr lang="en-US" sz="1600" dirty="0">
                <a:solidFill>
                  <a:schemeClr val="bg1"/>
                </a:solidFill>
                <a:latin typeface="Montserrat" panose="00000500000000000000" pitchFamily="2" charset="0"/>
              </a:rPr>
              <a:t> –  Male or Female(‘M’ or ’F’).</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Is_smoking</a:t>
            </a:r>
            <a:r>
              <a:rPr lang="en-US" sz="1600" dirty="0">
                <a:solidFill>
                  <a:schemeClr val="bg1"/>
                </a:solidFill>
                <a:latin typeface="Montserrat" panose="00000500000000000000" pitchFamily="2" charset="0"/>
              </a:rPr>
              <a:t> –  Whether or not the patient is a current smoker(Binary).</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CigsPerDay</a:t>
            </a:r>
            <a:r>
              <a:rPr lang="en-US" sz="1600" dirty="0">
                <a:solidFill>
                  <a:schemeClr val="bg1"/>
                </a:solidFill>
                <a:latin typeface="Montserrat" panose="00000500000000000000" pitchFamily="2" charset="0"/>
              </a:rPr>
              <a:t> – The number of cigarettes that the patient smoked on average in one day(Continuous).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BPMeds </a:t>
            </a:r>
            <a:r>
              <a:rPr lang="en-US" sz="1600" dirty="0">
                <a:solidFill>
                  <a:schemeClr val="bg1"/>
                </a:solidFill>
                <a:latin typeface="Montserrat" panose="00000500000000000000" pitchFamily="2" charset="0"/>
              </a:rPr>
              <a:t>– Whether or not the patient was on blood pressure medication(Nominal).</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prevalentStroke </a:t>
            </a:r>
            <a:r>
              <a:rPr lang="en-US" sz="1600" dirty="0">
                <a:solidFill>
                  <a:schemeClr val="bg1"/>
                </a:solidFill>
                <a:latin typeface="Montserrat" panose="00000500000000000000" pitchFamily="2" charset="0"/>
              </a:rPr>
              <a:t>– Whether or not the patient previously had a stroke(Nominal).</a:t>
            </a:r>
          </a:p>
          <a:p>
            <a:pPr marL="114300" indent="0">
              <a:buNone/>
            </a:pP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61608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Features Summary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Clr>
                <a:schemeClr val="bg1"/>
              </a:buClr>
              <a:buNone/>
            </a:pPr>
            <a:r>
              <a:rPr lang="en-US" sz="1600" b="1" dirty="0">
                <a:solidFill>
                  <a:schemeClr val="tx1"/>
                </a:solidFill>
                <a:latin typeface="Montserrat" panose="00000500000000000000" pitchFamily="2" charset="0"/>
              </a:rPr>
              <a:t>Independent variables:</a:t>
            </a: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prevalentHyp </a:t>
            </a:r>
            <a:r>
              <a:rPr lang="en-US" sz="1600" dirty="0">
                <a:solidFill>
                  <a:schemeClr val="bg1"/>
                </a:solidFill>
                <a:latin typeface="Montserrat" panose="00000500000000000000" pitchFamily="2" charset="0"/>
              </a:rPr>
              <a:t>–</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Whether or not the patient was hypertensive(Nominal).</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Diabetes </a:t>
            </a:r>
            <a:r>
              <a:rPr lang="en-US" sz="1600" dirty="0">
                <a:solidFill>
                  <a:schemeClr val="bg1"/>
                </a:solidFill>
                <a:latin typeface="Montserrat" panose="00000500000000000000" pitchFamily="2" charset="0"/>
              </a:rPr>
              <a:t>–</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Whether or not the patient had diabetes(Nominal).</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Tot_Chol </a:t>
            </a:r>
            <a:r>
              <a:rPr lang="en-US" sz="1600" dirty="0">
                <a:solidFill>
                  <a:schemeClr val="bg1"/>
                </a:solidFill>
                <a:latin typeface="Montserrat" panose="00000500000000000000" pitchFamily="2" charset="0"/>
              </a:rPr>
              <a:t>–</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Total Cholesterol level(Continuous).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Sys_BP </a:t>
            </a:r>
            <a:r>
              <a:rPr lang="en-US" sz="1600" dirty="0">
                <a:solidFill>
                  <a:schemeClr val="bg1"/>
                </a:solidFill>
                <a:latin typeface="Montserrat" panose="00000500000000000000" pitchFamily="2" charset="0"/>
              </a:rPr>
              <a:t>–</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Systolic blood pressure(Continuous).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Dia_BP </a:t>
            </a:r>
            <a:r>
              <a:rPr lang="en-US" sz="1600" dirty="0">
                <a:solidFill>
                  <a:schemeClr val="bg1"/>
                </a:solidFill>
                <a:latin typeface="Montserrat" panose="00000500000000000000" pitchFamily="2" charset="0"/>
              </a:rPr>
              <a:t>– Diastolic blood pressure(Continuous).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BMI </a:t>
            </a:r>
            <a:r>
              <a:rPr lang="en-US" sz="1600" dirty="0">
                <a:solidFill>
                  <a:schemeClr val="bg1"/>
                </a:solidFill>
                <a:latin typeface="Montserrat" panose="00000500000000000000" pitchFamily="2" charset="0"/>
              </a:rPr>
              <a:t>– Body Mass Index(Continuous).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Heart rate </a:t>
            </a:r>
            <a:r>
              <a:rPr lang="en-US" sz="1600" dirty="0">
                <a:solidFill>
                  <a:schemeClr val="bg1"/>
                </a:solidFill>
                <a:latin typeface="Montserrat" panose="00000500000000000000" pitchFamily="2" charset="0"/>
              </a:rPr>
              <a:t>– The speed at which the heart beats(Continuous).</a:t>
            </a: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Glucose</a:t>
            </a:r>
            <a:r>
              <a:rPr lang="en-US" sz="1600" dirty="0">
                <a:solidFill>
                  <a:schemeClr val="bg1"/>
                </a:solidFill>
                <a:latin typeface="Montserrat" panose="00000500000000000000" pitchFamily="2" charset="0"/>
              </a:rPr>
              <a:t> – Glucose level in blood(Continuous).</a:t>
            </a:r>
          </a:p>
          <a:p>
            <a:pPr marL="114300" indent="0">
              <a:buClr>
                <a:schemeClr val="bg1"/>
              </a:buClr>
              <a:buNone/>
            </a:pPr>
            <a:r>
              <a:rPr lang="en-US" sz="1600" b="1" dirty="0">
                <a:solidFill>
                  <a:schemeClr val="tx1"/>
                </a:solidFill>
                <a:latin typeface="Montserrat" panose="00000500000000000000" pitchFamily="2" charset="0"/>
              </a:rPr>
              <a:t>Dependent variable:</a:t>
            </a:r>
            <a:endParaRPr lang="en-IN" sz="1600" b="1"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b="1" dirty="0">
                <a:solidFill>
                  <a:schemeClr val="bg1"/>
                </a:solidFill>
                <a:latin typeface="Montserrat" panose="00000500000000000000" pitchFamily="2" charset="0"/>
              </a:rPr>
              <a:t>TenYearCHD </a:t>
            </a:r>
            <a:r>
              <a:rPr lang="en-US" sz="1600" dirty="0">
                <a:solidFill>
                  <a:schemeClr val="bg1"/>
                </a:solidFill>
                <a:latin typeface="Montserrat" panose="00000500000000000000" pitchFamily="2" charset="0"/>
              </a:rPr>
              <a:t>–</a:t>
            </a:r>
            <a:r>
              <a:rPr lang="en-US" sz="1600" b="1" dirty="0">
                <a:solidFill>
                  <a:schemeClr val="bg1"/>
                </a:solidFill>
                <a:latin typeface="Montserrat" panose="00000500000000000000" pitchFamily="2" charset="0"/>
              </a:rPr>
              <a:t> </a:t>
            </a:r>
            <a:r>
              <a:rPr lang="en-US" sz="1600" dirty="0">
                <a:solidFill>
                  <a:schemeClr val="bg1"/>
                </a:solidFill>
                <a:latin typeface="Montserrat" panose="00000500000000000000" pitchFamily="2" charset="0"/>
              </a:rPr>
              <a:t>Whether the patient will develop a risk of Cardiovascular Disease in a 10 years(Binary).</a:t>
            </a: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endParaRPr lang="en-US" sz="1600"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a:t>
            </a:r>
          </a:p>
          <a:p>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6073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Outliers</a:t>
            </a:r>
            <a:endParaRPr lang="en-IN" sz="12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a:buFont typeface="Arial" panose="020B0604020202020204" pitchFamily="34" charset="0"/>
              <a:buChar char="•"/>
            </a:pPr>
            <a:r>
              <a:rPr lang="en-US" sz="1600" i="0" dirty="0">
                <a:solidFill>
                  <a:schemeClr val="bg1"/>
                </a:solidFill>
                <a:effectLst/>
                <a:latin typeface="Montserrat" panose="00000500000000000000" pitchFamily="2" charset="0"/>
              </a:rPr>
              <a:t>An outlier is an </a:t>
            </a:r>
            <a:r>
              <a:rPr lang="en-US" sz="1600" b="1" i="0" dirty="0">
                <a:solidFill>
                  <a:schemeClr val="bg1"/>
                </a:solidFill>
                <a:effectLst/>
                <a:latin typeface="Montserrat" panose="00000500000000000000" pitchFamily="2" charset="0"/>
              </a:rPr>
              <a:t>extremely high or extremely low data point </a:t>
            </a:r>
            <a:r>
              <a:rPr lang="en-US" sz="1600" i="0" dirty="0">
                <a:solidFill>
                  <a:schemeClr val="bg1"/>
                </a:solidFill>
                <a:effectLst/>
                <a:latin typeface="Montserrat" panose="00000500000000000000" pitchFamily="2" charset="0"/>
              </a:rPr>
              <a:t>relative to the nearest data point and the rest of the neighboring co-existing values in a data graph or dataset you're working with.</a:t>
            </a:r>
          </a:p>
          <a:p>
            <a:pPr>
              <a:buFont typeface="Arial" panose="020B0604020202020204" pitchFamily="34" charset="0"/>
              <a:buChar char="•"/>
            </a:pPr>
            <a:r>
              <a:rPr lang="en-US" sz="1600" b="1" dirty="0">
                <a:solidFill>
                  <a:schemeClr val="bg1"/>
                </a:solidFill>
                <a:latin typeface="Montserrat" panose="00000500000000000000" pitchFamily="2" charset="0"/>
              </a:rPr>
              <a:t>Ways to detect outliers:</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Interquartile range</a:t>
            </a:r>
          </a:p>
          <a:p>
            <a:pPr>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Box plot</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Scatter plot</a:t>
            </a:r>
          </a:p>
          <a:p>
            <a:pPr>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Z – score</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In the given dataset we have used Box plot to detect outliers.</a:t>
            </a:r>
            <a:endParaRPr lang="en-IN" sz="1600" i="0" dirty="0">
              <a:solidFill>
                <a:schemeClr val="bg1"/>
              </a:solidFill>
              <a:effectLst/>
              <a:latin typeface="Montserrat" panose="00000500000000000000" pitchFamily="2" charset="0"/>
            </a:endParaRPr>
          </a:p>
          <a:p>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87049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B0A-A330-4FE3-9150-D6E0D842B245}"/>
              </a:ext>
            </a:extLst>
          </p:cNvPr>
          <p:cNvSpPr>
            <a:spLocks noGrp="1"/>
          </p:cNvSpPr>
          <p:nvPr>
            <p:ph type="title"/>
          </p:nvPr>
        </p:nvSpPr>
        <p:spPr/>
        <p:txBody>
          <a:bodyPr/>
          <a:lstStyle/>
          <a:p>
            <a:r>
              <a:rPr lang="en-US" b="1" dirty="0">
                <a:solidFill>
                  <a:schemeClr val="tx1"/>
                </a:solidFill>
                <a:latin typeface="Montserrat" panose="00000500000000000000" pitchFamily="2" charset="0"/>
              </a:rPr>
              <a:t>Outliers </a:t>
            </a:r>
            <a:r>
              <a:rPr lang="en-US" sz="1400" b="1" dirty="0">
                <a:solidFill>
                  <a:schemeClr val="tx1"/>
                </a:solidFill>
                <a:latin typeface="Montserrat" panose="00000500000000000000" pitchFamily="2" charset="0"/>
              </a:rPr>
              <a:t>(continued)</a:t>
            </a:r>
            <a:endParaRPr lang="en-IN" sz="14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01E339A-B4FC-441C-850C-9DE06F2911B7}"/>
              </a:ext>
            </a:extLst>
          </p:cNvPr>
          <p:cNvSpPr>
            <a:spLocks noGrp="1"/>
          </p:cNvSpPr>
          <p:nvPr>
            <p:ph type="body" idx="1"/>
          </p:nvPr>
        </p:nvSpPr>
        <p:spPr>
          <a:xfrm>
            <a:off x="311700" y="1017725"/>
            <a:ext cx="8520600" cy="3551150"/>
          </a:xfrm>
        </p:spPr>
        <p:txBody>
          <a:bodyPr/>
          <a:lstStyle/>
          <a:p>
            <a:pPr marL="114300" indent="0">
              <a:buNone/>
            </a:pPr>
            <a:r>
              <a:rPr lang="en-US" sz="1600" b="1" dirty="0">
                <a:solidFill>
                  <a:schemeClr val="bg1"/>
                </a:solidFill>
                <a:latin typeface="Montserrat" panose="00000500000000000000" pitchFamily="2" charset="0"/>
              </a:rPr>
              <a:t>Z–Score  –  </a:t>
            </a:r>
            <a:r>
              <a:rPr lang="en-US" sz="1600" dirty="0">
                <a:solidFill>
                  <a:schemeClr val="bg1"/>
                </a:solidFill>
                <a:latin typeface="Montserrat" panose="00000500000000000000" pitchFamily="2" charset="0"/>
              </a:rPr>
              <a:t>To handle outliers.</a:t>
            </a:r>
            <a:br>
              <a:rPr lang="en-US" sz="1600" dirty="0"/>
            </a:br>
            <a:br>
              <a:rPr lang="en-US" sz="1600" dirty="0">
                <a:solidFill>
                  <a:schemeClr val="bg1"/>
                </a:solidFill>
                <a:latin typeface="Montserrat" panose="00000500000000000000" pitchFamily="2" charset="0"/>
              </a:rPr>
            </a:br>
            <a:br>
              <a:rPr lang="en-US" sz="1600" dirty="0">
                <a:solidFill>
                  <a:schemeClr val="bg1"/>
                </a:solidFill>
                <a:latin typeface="Montserrat" panose="00000500000000000000" pitchFamily="2" charset="0"/>
              </a:rPr>
            </a:br>
            <a:endParaRPr lang="en-IN" sz="1600" dirty="0">
              <a:solidFill>
                <a:schemeClr val="bg1"/>
              </a:solidFill>
              <a:latin typeface="Montserrat" panose="00000500000000000000" pitchFamily="2" charset="0"/>
            </a:endParaRPr>
          </a:p>
        </p:txBody>
      </p:sp>
      <p:pic>
        <p:nvPicPr>
          <p:cNvPr id="8" name="Picture 7">
            <a:extLst>
              <a:ext uri="{FF2B5EF4-FFF2-40B4-BE49-F238E27FC236}">
                <a16:creationId xmlns:a16="http://schemas.microsoft.com/office/drawing/2014/main" id="{C145E300-1609-407C-9E6A-061E8282BA03}"/>
              </a:ext>
            </a:extLst>
          </p:cNvPr>
          <p:cNvPicPr>
            <a:picLocks noChangeAspect="1"/>
          </p:cNvPicPr>
          <p:nvPr/>
        </p:nvPicPr>
        <p:blipFill>
          <a:blip r:embed="rId2"/>
          <a:stretch>
            <a:fillRect/>
          </a:stretch>
        </p:blipFill>
        <p:spPr>
          <a:xfrm>
            <a:off x="609758" y="2024020"/>
            <a:ext cx="7924483" cy="2101755"/>
          </a:xfrm>
          <a:prstGeom prst="rect">
            <a:avLst/>
          </a:prstGeom>
        </p:spPr>
      </p:pic>
    </p:spTree>
    <p:extLst>
      <p:ext uri="{BB962C8B-B14F-4D97-AF65-F5344CB8AC3E}">
        <p14:creationId xmlns:p14="http://schemas.microsoft.com/office/powerpoint/2010/main" val="51105206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7836</TotalTime>
  <Words>1498</Words>
  <Application>Microsoft Office PowerPoint</Application>
  <PresentationFormat>On-screen Show (16:9)</PresentationFormat>
  <Paragraphs>181</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Wingdings</vt:lpstr>
      <vt:lpstr>Montserrat</vt:lpstr>
      <vt:lpstr>Inter</vt:lpstr>
      <vt:lpstr>Simple Light</vt:lpstr>
      <vt:lpstr>           Capstone Project - 3 Supervised – ML – Cardiovascular Risk Prediction  Sri Harish A Sethupathy M</vt:lpstr>
      <vt:lpstr>Contents</vt:lpstr>
      <vt:lpstr>Addressing the problem</vt:lpstr>
      <vt:lpstr>Addressing the problem</vt:lpstr>
      <vt:lpstr>Why CHD Risk prediction is important? </vt:lpstr>
      <vt:lpstr>Features Summary</vt:lpstr>
      <vt:lpstr>Features Summary (continued)</vt:lpstr>
      <vt:lpstr>Outliers</vt:lpstr>
      <vt:lpstr>Outliers (continued)</vt:lpstr>
      <vt:lpstr>NULL value treatment</vt:lpstr>
      <vt:lpstr>Exploratory Data Analysis</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Feature Engineering</vt:lpstr>
      <vt:lpstr>Feature Engineering (continued)</vt:lpstr>
      <vt:lpstr>Feature Engineering (continued)</vt:lpstr>
      <vt:lpstr>Feature Engineering (continued)</vt:lpstr>
      <vt:lpstr>Preparing dataset for modelling</vt:lpstr>
      <vt:lpstr>Preparing dataset for modelling</vt:lpstr>
      <vt:lpstr>Applying Model </vt:lpstr>
      <vt:lpstr>Applying Model </vt:lpstr>
      <vt:lpstr>Applying Model (continued) </vt:lpstr>
      <vt:lpstr>Applying Model (continued) </vt:lpstr>
      <vt:lpstr>Applying Model (continued) </vt:lpstr>
      <vt:lpstr>Applying Model (continued) </vt:lpstr>
      <vt:lpstr>Applying Model (continued) </vt:lpstr>
      <vt:lpstr>Applying Model (continued) </vt:lpstr>
      <vt:lpstr>Applying Model (continued) </vt:lpstr>
      <vt:lpstr>Applying Model (continued) </vt:lpstr>
      <vt:lpstr>Model Performance </vt:lpstr>
      <vt:lpstr>Model Performance (continued) </vt:lpstr>
      <vt:lpstr>Conclusion </vt:lpstr>
      <vt:lpstr>Conclusion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Supervised – ML – Bike Sharing Demand Prediction  Team Members Sethupathy M Sri harish A </dc:title>
  <cp:lastModifiedBy>SETHUPATHY</cp:lastModifiedBy>
  <cp:revision>94</cp:revision>
  <dcterms:modified xsi:type="dcterms:W3CDTF">2022-07-25T11:45:37Z</dcterms:modified>
</cp:coreProperties>
</file>