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9"/>
  </p:notesMasterIdLst>
  <p:sldIdLst>
    <p:sldId id="256" r:id="rId2"/>
    <p:sldId id="258" r:id="rId3"/>
    <p:sldId id="259" r:id="rId4"/>
    <p:sldId id="305" r:id="rId5"/>
    <p:sldId id="306" r:id="rId6"/>
    <p:sldId id="261" r:id="rId7"/>
    <p:sldId id="262" r:id="rId8"/>
    <p:sldId id="263" r:id="rId9"/>
    <p:sldId id="307" r:id="rId10"/>
    <p:sldId id="296" r:id="rId11"/>
    <p:sldId id="267" r:id="rId12"/>
    <p:sldId id="336" r:id="rId13"/>
    <p:sldId id="337" r:id="rId14"/>
    <p:sldId id="338" r:id="rId15"/>
    <p:sldId id="339" r:id="rId16"/>
    <p:sldId id="340" r:id="rId17"/>
    <p:sldId id="341" r:id="rId18"/>
    <p:sldId id="342" r:id="rId19"/>
    <p:sldId id="344" r:id="rId20"/>
    <p:sldId id="343" r:id="rId21"/>
    <p:sldId id="345" r:id="rId22"/>
    <p:sldId id="346" r:id="rId23"/>
    <p:sldId id="347" r:id="rId24"/>
    <p:sldId id="348" r:id="rId25"/>
    <p:sldId id="272" r:id="rId26"/>
    <p:sldId id="297" r:id="rId27"/>
    <p:sldId id="349" r:id="rId28"/>
    <p:sldId id="350" r:id="rId29"/>
    <p:sldId id="351" r:id="rId30"/>
    <p:sldId id="352" r:id="rId31"/>
    <p:sldId id="355" r:id="rId32"/>
    <p:sldId id="356" r:id="rId33"/>
    <p:sldId id="353" r:id="rId34"/>
    <p:sldId id="354" r:id="rId35"/>
    <p:sldId id="357" r:id="rId36"/>
    <p:sldId id="358" r:id="rId37"/>
    <p:sldId id="293" r:id="rId38"/>
  </p:sldIdLst>
  <p:sldSz cx="9144000" cy="5143500" type="screen16x9"/>
  <p:notesSz cx="6858000" cy="9144000"/>
  <p:embeddedFontLst>
    <p:embeddedFont>
      <p:font typeface="Montserrat" panose="00000500000000000000" pitchFamily="2" charset="0"/>
      <p:regular r:id="rId40"/>
      <p:bold r:id="rId41"/>
      <p:italic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74" autoAdjust="0"/>
    <p:restoredTop sz="94660"/>
  </p:normalViewPr>
  <p:slideViewPr>
    <p:cSldViewPr snapToGrid="0">
      <p:cViewPr varScale="1">
        <p:scale>
          <a:sx n="85" d="100"/>
          <a:sy n="85" d="100"/>
        </p:scale>
        <p:origin x="984"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3.fntdata"/><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1.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rotWithShape="1">
          <a:blip r:embed="rId13">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rtl="0">
              <a:lnSpc>
                <a:spcPct val="100000"/>
              </a:lnSpc>
              <a:spcBef>
                <a:spcPts val="0"/>
              </a:spcBef>
              <a:spcAft>
                <a:spcPts val="0"/>
              </a:spcAft>
              <a:buSzPts val="5200"/>
              <a:buNone/>
            </a:pPr>
            <a:r>
              <a:rPr lang="en-GB" sz="4000" b="1" dirty="0">
                <a:solidFill>
                  <a:srgbClr val="CC0000"/>
                </a:solidFill>
                <a:latin typeface="Montserrat"/>
                <a:ea typeface="Montserrat"/>
                <a:cs typeface="Montserrat"/>
                <a:sym typeface="Montserrat"/>
              </a:rPr>
              <a:t>Capstone Project - 4</a:t>
            </a:r>
            <a:endParaRPr lang="en-US" sz="4000" b="1" dirty="0">
              <a:solidFill>
                <a:srgbClr val="CC0000"/>
              </a:solidFill>
              <a:latin typeface="Montserrat"/>
              <a:ea typeface="Montserrat"/>
              <a:cs typeface="Montserrat"/>
              <a:sym typeface="Montserrat"/>
            </a:endParaRPr>
          </a:p>
          <a:p>
            <a:pPr marL="0" lvl="0" indent="0" rtl="0">
              <a:lnSpc>
                <a:spcPct val="100000"/>
              </a:lnSpc>
              <a:spcBef>
                <a:spcPts val="0"/>
              </a:spcBef>
              <a:spcAft>
                <a:spcPts val="0"/>
              </a:spcAft>
              <a:buSzPts val="5200"/>
              <a:buNone/>
            </a:pPr>
            <a:br>
              <a:rPr lang="en-US" sz="2800" b="1" dirty="0">
                <a:solidFill>
                  <a:schemeClr val="lt1"/>
                </a:solidFill>
                <a:latin typeface="Montserrat"/>
                <a:ea typeface="Montserrat"/>
                <a:cs typeface="Montserrat"/>
                <a:sym typeface="Montserrat"/>
              </a:rPr>
            </a:br>
            <a:r>
              <a:rPr lang="en-US" sz="2800" b="1" dirty="0">
                <a:solidFill>
                  <a:schemeClr val="lt1"/>
                </a:solidFill>
                <a:latin typeface="Montserrat"/>
                <a:ea typeface="Montserrat"/>
                <a:cs typeface="Montserrat"/>
                <a:sym typeface="Montserrat"/>
              </a:rPr>
              <a:t>Unsupervised – ML – Zomato Restaurant Clustering and Sentiment Analysis</a:t>
            </a:r>
            <a:br>
              <a:rPr lang="en-US" sz="3600" b="1" dirty="0">
                <a:solidFill>
                  <a:schemeClr val="lt1"/>
                </a:solidFill>
                <a:latin typeface="Montserrat"/>
                <a:ea typeface="Montserrat"/>
                <a:cs typeface="Montserrat"/>
                <a:sym typeface="Montserrat"/>
              </a:rPr>
            </a:br>
            <a:br>
              <a:rPr lang="en-US" sz="3600" b="1" dirty="0">
                <a:solidFill>
                  <a:schemeClr val="lt1"/>
                </a:solidFill>
                <a:latin typeface="Montserrat"/>
                <a:ea typeface="Montserrat"/>
                <a:cs typeface="Montserrat"/>
                <a:sym typeface="Montserrat"/>
              </a:rPr>
            </a:br>
            <a:r>
              <a:rPr lang="en-US" sz="2000" b="1" dirty="0">
                <a:solidFill>
                  <a:schemeClr val="lt1"/>
                </a:solidFill>
                <a:latin typeface="Montserrat"/>
                <a:sym typeface="Montserrat"/>
              </a:rPr>
              <a:t>Sri Harish A</a:t>
            </a:r>
            <a:br>
              <a:rPr lang="en-US" sz="2000" b="1" dirty="0">
                <a:solidFill>
                  <a:schemeClr val="lt1"/>
                </a:solidFill>
                <a:latin typeface="Montserrat"/>
                <a:ea typeface="Montserrat"/>
                <a:cs typeface="Montserrat"/>
                <a:sym typeface="Montserrat"/>
              </a:rPr>
            </a:br>
            <a:r>
              <a:rPr lang="en-US" sz="2000" b="1" dirty="0">
                <a:solidFill>
                  <a:schemeClr val="lt1"/>
                </a:solidFill>
                <a:latin typeface="Montserrat"/>
                <a:ea typeface="Montserrat"/>
                <a:cs typeface="Montserrat"/>
                <a:sym typeface="Montserrat"/>
              </a:rPr>
              <a:t>Sethupathy M</a:t>
            </a:r>
            <a:endParaRPr lang="en-US" sz="1600" b="1" dirty="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50B0A-A330-4FE3-9150-D6E0D842B245}"/>
              </a:ext>
            </a:extLst>
          </p:cNvPr>
          <p:cNvSpPr>
            <a:spLocks noGrp="1"/>
          </p:cNvSpPr>
          <p:nvPr>
            <p:ph type="title"/>
          </p:nvPr>
        </p:nvSpPr>
        <p:spPr/>
        <p:txBody>
          <a:bodyPr/>
          <a:lstStyle/>
          <a:p>
            <a:r>
              <a:rPr lang="en-US" b="1" dirty="0">
                <a:solidFill>
                  <a:schemeClr val="tx1"/>
                </a:solidFill>
                <a:latin typeface="Montserrat" panose="00000500000000000000" pitchFamily="2" charset="0"/>
              </a:rPr>
              <a:t>NULL value treatment</a:t>
            </a:r>
            <a:endParaRPr lang="en-IN" b="1" dirty="0">
              <a:solidFill>
                <a:schemeClr val="tx1"/>
              </a:solidFill>
              <a:latin typeface="Montserrat" panose="00000500000000000000" pitchFamily="2" charset="0"/>
            </a:endParaRPr>
          </a:p>
        </p:txBody>
      </p:sp>
      <p:sp>
        <p:nvSpPr>
          <p:cNvPr id="3" name="Text Placeholder 2">
            <a:extLst>
              <a:ext uri="{FF2B5EF4-FFF2-40B4-BE49-F238E27FC236}">
                <a16:creationId xmlns:a16="http://schemas.microsoft.com/office/drawing/2014/main" id="{301E339A-B4FC-441C-850C-9DE06F2911B7}"/>
              </a:ext>
            </a:extLst>
          </p:cNvPr>
          <p:cNvSpPr>
            <a:spLocks noGrp="1"/>
          </p:cNvSpPr>
          <p:nvPr>
            <p:ph type="body" idx="1"/>
          </p:nvPr>
        </p:nvSpPr>
        <p:spPr>
          <a:xfrm>
            <a:off x="311700" y="1017725"/>
            <a:ext cx="8520600" cy="3551150"/>
          </a:xfrm>
        </p:spPr>
        <p:txBody>
          <a:bodyPr/>
          <a:lstStyle/>
          <a:p>
            <a:pPr marL="114300" indent="0">
              <a:buNone/>
            </a:pPr>
            <a:r>
              <a:rPr lang="en-US" sz="1600" dirty="0">
                <a:solidFill>
                  <a:schemeClr val="bg1"/>
                </a:solidFill>
                <a:latin typeface="Montserrat" panose="00000500000000000000" pitchFamily="2" charset="0"/>
              </a:rPr>
              <a:t>In the ‘Zomato Restaurant Names and Metadata’ dataset ‘Collections’ feature contains more than 50 % of its values as NULL. So ‘Collections’ feature is dropped.</a:t>
            </a:r>
            <a:endParaRPr lang="en-IN" sz="1600" dirty="0">
              <a:solidFill>
                <a:schemeClr val="bg1"/>
              </a:solidFill>
              <a:latin typeface="Montserrat" panose="00000500000000000000" pitchFamily="2" charset="0"/>
            </a:endParaRPr>
          </a:p>
          <a:p>
            <a:pPr marL="114300" indent="0">
              <a:buNone/>
            </a:pPr>
            <a:r>
              <a:rPr lang="en-US" sz="1600" dirty="0">
                <a:solidFill>
                  <a:schemeClr val="bg1"/>
                </a:solidFill>
                <a:latin typeface="Montserrat" panose="00000500000000000000" pitchFamily="2" charset="0"/>
              </a:rPr>
              <a:t> </a:t>
            </a:r>
            <a:br>
              <a:rPr lang="en-US" sz="1600" dirty="0"/>
            </a:br>
            <a:br>
              <a:rPr lang="en-US" sz="1600" dirty="0">
                <a:solidFill>
                  <a:schemeClr val="bg1"/>
                </a:solidFill>
                <a:latin typeface="Montserrat" panose="00000500000000000000" pitchFamily="2" charset="0"/>
              </a:rPr>
            </a:br>
            <a:br>
              <a:rPr lang="en-US" sz="1600" dirty="0">
                <a:solidFill>
                  <a:schemeClr val="bg1"/>
                </a:solidFill>
                <a:latin typeface="Montserrat" panose="00000500000000000000" pitchFamily="2" charset="0"/>
              </a:rPr>
            </a:br>
            <a:endParaRPr lang="en-IN" sz="1600" dirty="0">
              <a:solidFill>
                <a:schemeClr val="bg1"/>
              </a:solidFill>
              <a:latin typeface="Montserrat" panose="00000500000000000000" pitchFamily="2" charset="0"/>
            </a:endParaRPr>
          </a:p>
        </p:txBody>
      </p:sp>
      <p:pic>
        <p:nvPicPr>
          <p:cNvPr id="5" name="Picture 4">
            <a:extLst>
              <a:ext uri="{FF2B5EF4-FFF2-40B4-BE49-F238E27FC236}">
                <a16:creationId xmlns:a16="http://schemas.microsoft.com/office/drawing/2014/main" id="{5F8DC733-32F9-4AC4-9A21-A368E8273DF3}"/>
              </a:ext>
            </a:extLst>
          </p:cNvPr>
          <p:cNvPicPr>
            <a:picLocks noChangeAspect="1"/>
          </p:cNvPicPr>
          <p:nvPr/>
        </p:nvPicPr>
        <p:blipFill>
          <a:blip r:embed="rId2"/>
          <a:stretch>
            <a:fillRect/>
          </a:stretch>
        </p:blipFill>
        <p:spPr>
          <a:xfrm>
            <a:off x="515679" y="2296207"/>
            <a:ext cx="8112642" cy="1988714"/>
          </a:xfrm>
          <a:prstGeom prst="rect">
            <a:avLst/>
          </a:prstGeom>
        </p:spPr>
      </p:pic>
    </p:spTree>
    <p:extLst>
      <p:ext uri="{BB962C8B-B14F-4D97-AF65-F5344CB8AC3E}">
        <p14:creationId xmlns:p14="http://schemas.microsoft.com/office/powerpoint/2010/main" val="38678812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50B0A-A330-4FE3-9150-D6E0D842B245}"/>
              </a:ext>
            </a:extLst>
          </p:cNvPr>
          <p:cNvSpPr>
            <a:spLocks noGrp="1"/>
          </p:cNvSpPr>
          <p:nvPr>
            <p:ph type="title"/>
          </p:nvPr>
        </p:nvSpPr>
        <p:spPr/>
        <p:txBody>
          <a:bodyPr/>
          <a:lstStyle/>
          <a:p>
            <a:r>
              <a:rPr lang="en-US" b="1" dirty="0">
                <a:solidFill>
                  <a:schemeClr val="tx1"/>
                </a:solidFill>
                <a:latin typeface="Montserrat" panose="00000500000000000000" pitchFamily="2" charset="0"/>
              </a:rPr>
              <a:t>Exploratory Data Analysis</a:t>
            </a:r>
            <a:endParaRPr lang="en-IN" sz="1400" b="1" dirty="0">
              <a:solidFill>
                <a:schemeClr val="tx1"/>
              </a:solidFill>
              <a:latin typeface="Montserrat" panose="00000500000000000000" pitchFamily="2" charset="0"/>
            </a:endParaRPr>
          </a:p>
        </p:txBody>
      </p:sp>
      <p:sp>
        <p:nvSpPr>
          <p:cNvPr id="3" name="Text Placeholder 2">
            <a:extLst>
              <a:ext uri="{FF2B5EF4-FFF2-40B4-BE49-F238E27FC236}">
                <a16:creationId xmlns:a16="http://schemas.microsoft.com/office/drawing/2014/main" id="{301E339A-B4FC-441C-850C-9DE06F2911B7}"/>
              </a:ext>
            </a:extLst>
          </p:cNvPr>
          <p:cNvSpPr>
            <a:spLocks noGrp="1"/>
          </p:cNvSpPr>
          <p:nvPr>
            <p:ph type="body" idx="1"/>
          </p:nvPr>
        </p:nvSpPr>
        <p:spPr>
          <a:xfrm>
            <a:off x="311700" y="1017725"/>
            <a:ext cx="8520600" cy="3551150"/>
          </a:xfrm>
        </p:spPr>
        <p:txBody>
          <a:bodyPr/>
          <a:lstStyle/>
          <a:p>
            <a:pPr marL="114300" indent="0">
              <a:buNone/>
            </a:pPr>
            <a:r>
              <a:rPr lang="en-US" sz="1600" dirty="0">
                <a:solidFill>
                  <a:schemeClr val="bg1"/>
                </a:solidFill>
                <a:latin typeface="Montserrat" panose="00000500000000000000" pitchFamily="2" charset="0"/>
              </a:rPr>
              <a:t>On </a:t>
            </a:r>
            <a:r>
              <a:rPr lang="en-US" sz="1600" b="1" dirty="0">
                <a:solidFill>
                  <a:schemeClr val="bg1"/>
                </a:solidFill>
                <a:latin typeface="Montserrat" panose="00000500000000000000" pitchFamily="2" charset="0"/>
              </a:rPr>
              <a:t>Zomato Restaurant Names and Metadata </a:t>
            </a:r>
            <a:r>
              <a:rPr lang="en-US" sz="1600" dirty="0">
                <a:solidFill>
                  <a:schemeClr val="bg1"/>
                </a:solidFill>
                <a:latin typeface="Montserrat" panose="00000500000000000000" pitchFamily="2" charset="0"/>
              </a:rPr>
              <a:t>dataset.</a:t>
            </a:r>
            <a:br>
              <a:rPr lang="en-US" sz="1600" dirty="0"/>
            </a:br>
            <a:br>
              <a:rPr lang="en-US" sz="1600" dirty="0">
                <a:solidFill>
                  <a:schemeClr val="bg1"/>
                </a:solidFill>
                <a:latin typeface="Montserrat" panose="00000500000000000000" pitchFamily="2" charset="0"/>
              </a:rPr>
            </a:br>
            <a:br>
              <a:rPr lang="en-US" sz="1600" dirty="0">
                <a:solidFill>
                  <a:schemeClr val="bg1"/>
                </a:solidFill>
                <a:latin typeface="Montserrat" panose="00000500000000000000" pitchFamily="2" charset="0"/>
              </a:rPr>
            </a:br>
            <a:endParaRPr lang="en-IN" sz="1600" dirty="0">
              <a:solidFill>
                <a:schemeClr val="bg1"/>
              </a:solidFill>
              <a:latin typeface="Montserrat" panose="00000500000000000000" pitchFamily="2" charset="0"/>
            </a:endParaRPr>
          </a:p>
        </p:txBody>
      </p:sp>
      <p:pic>
        <p:nvPicPr>
          <p:cNvPr id="9" name="Picture 8">
            <a:extLst>
              <a:ext uri="{FF2B5EF4-FFF2-40B4-BE49-F238E27FC236}">
                <a16:creationId xmlns:a16="http://schemas.microsoft.com/office/drawing/2014/main" id="{C72AC905-5D52-431F-8665-3BB051A8FCE8}"/>
              </a:ext>
            </a:extLst>
          </p:cNvPr>
          <p:cNvPicPr>
            <a:picLocks noChangeAspect="1"/>
          </p:cNvPicPr>
          <p:nvPr/>
        </p:nvPicPr>
        <p:blipFill>
          <a:blip r:embed="rId2"/>
          <a:stretch>
            <a:fillRect/>
          </a:stretch>
        </p:blipFill>
        <p:spPr>
          <a:xfrm>
            <a:off x="839973" y="1403498"/>
            <a:ext cx="7464054" cy="3391786"/>
          </a:xfrm>
          <a:prstGeom prst="rect">
            <a:avLst/>
          </a:prstGeom>
        </p:spPr>
      </p:pic>
    </p:spTree>
    <p:extLst>
      <p:ext uri="{BB962C8B-B14F-4D97-AF65-F5344CB8AC3E}">
        <p14:creationId xmlns:p14="http://schemas.microsoft.com/office/powerpoint/2010/main" val="18996567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50B0A-A330-4FE3-9150-D6E0D842B245}"/>
              </a:ext>
            </a:extLst>
          </p:cNvPr>
          <p:cNvSpPr>
            <a:spLocks noGrp="1"/>
          </p:cNvSpPr>
          <p:nvPr>
            <p:ph type="title"/>
          </p:nvPr>
        </p:nvSpPr>
        <p:spPr/>
        <p:txBody>
          <a:bodyPr/>
          <a:lstStyle/>
          <a:p>
            <a:r>
              <a:rPr lang="en-US" b="1" dirty="0">
                <a:solidFill>
                  <a:schemeClr val="tx1"/>
                </a:solidFill>
                <a:latin typeface="Montserrat" panose="00000500000000000000" pitchFamily="2" charset="0"/>
              </a:rPr>
              <a:t>Exploratory Data Analysis</a:t>
            </a:r>
            <a:r>
              <a:rPr lang="en-US" sz="1400" b="1" dirty="0">
                <a:solidFill>
                  <a:schemeClr val="tx1"/>
                </a:solidFill>
                <a:latin typeface="Montserrat" panose="00000500000000000000" pitchFamily="2" charset="0"/>
              </a:rPr>
              <a:t> (continued)</a:t>
            </a:r>
            <a:endParaRPr lang="en-IN" sz="1400" b="1" dirty="0">
              <a:solidFill>
                <a:schemeClr val="tx1"/>
              </a:solidFill>
              <a:latin typeface="Montserrat" panose="00000500000000000000" pitchFamily="2" charset="0"/>
            </a:endParaRPr>
          </a:p>
        </p:txBody>
      </p:sp>
      <p:sp>
        <p:nvSpPr>
          <p:cNvPr id="3" name="Text Placeholder 2">
            <a:extLst>
              <a:ext uri="{FF2B5EF4-FFF2-40B4-BE49-F238E27FC236}">
                <a16:creationId xmlns:a16="http://schemas.microsoft.com/office/drawing/2014/main" id="{301E339A-B4FC-441C-850C-9DE06F2911B7}"/>
              </a:ext>
            </a:extLst>
          </p:cNvPr>
          <p:cNvSpPr>
            <a:spLocks noGrp="1"/>
          </p:cNvSpPr>
          <p:nvPr>
            <p:ph type="body" idx="1"/>
          </p:nvPr>
        </p:nvSpPr>
        <p:spPr>
          <a:xfrm>
            <a:off x="311700" y="1017725"/>
            <a:ext cx="8520600" cy="3551150"/>
          </a:xfrm>
        </p:spPr>
        <p:txBody>
          <a:bodyPr/>
          <a:lstStyle/>
          <a:p>
            <a:pPr marL="114300" indent="0">
              <a:buNone/>
            </a:pPr>
            <a:r>
              <a:rPr lang="en-US" sz="1600" dirty="0">
                <a:solidFill>
                  <a:schemeClr val="bg1"/>
                </a:solidFill>
                <a:latin typeface="Montserrat" panose="00000500000000000000" pitchFamily="2" charset="0"/>
              </a:rPr>
              <a:t>On </a:t>
            </a:r>
            <a:r>
              <a:rPr lang="en-US" sz="1600" b="1" dirty="0">
                <a:solidFill>
                  <a:schemeClr val="bg1"/>
                </a:solidFill>
                <a:latin typeface="Montserrat" panose="00000500000000000000" pitchFamily="2" charset="0"/>
              </a:rPr>
              <a:t>Zomato Restaurant Names and Metadata </a:t>
            </a:r>
            <a:r>
              <a:rPr lang="en-US" sz="1600" dirty="0">
                <a:solidFill>
                  <a:schemeClr val="bg1"/>
                </a:solidFill>
                <a:latin typeface="Montserrat" panose="00000500000000000000" pitchFamily="2" charset="0"/>
              </a:rPr>
              <a:t>dataset.</a:t>
            </a:r>
            <a:br>
              <a:rPr lang="en-US" sz="1600" dirty="0"/>
            </a:br>
            <a:br>
              <a:rPr lang="en-US" sz="1600" dirty="0">
                <a:solidFill>
                  <a:schemeClr val="bg1"/>
                </a:solidFill>
                <a:latin typeface="Montserrat" panose="00000500000000000000" pitchFamily="2" charset="0"/>
              </a:rPr>
            </a:br>
            <a:br>
              <a:rPr lang="en-US" sz="1600" dirty="0">
                <a:solidFill>
                  <a:schemeClr val="bg1"/>
                </a:solidFill>
                <a:latin typeface="Montserrat" panose="00000500000000000000" pitchFamily="2" charset="0"/>
              </a:rPr>
            </a:br>
            <a:endParaRPr lang="en-IN" sz="1600" dirty="0">
              <a:solidFill>
                <a:schemeClr val="bg1"/>
              </a:solidFill>
              <a:latin typeface="Montserrat" panose="00000500000000000000" pitchFamily="2" charset="0"/>
            </a:endParaRPr>
          </a:p>
        </p:txBody>
      </p:sp>
      <p:pic>
        <p:nvPicPr>
          <p:cNvPr id="7" name="Picture 6">
            <a:extLst>
              <a:ext uri="{FF2B5EF4-FFF2-40B4-BE49-F238E27FC236}">
                <a16:creationId xmlns:a16="http://schemas.microsoft.com/office/drawing/2014/main" id="{8C77FDA7-E6B2-4EB3-941F-B5BEADF9DA26}"/>
              </a:ext>
            </a:extLst>
          </p:cNvPr>
          <p:cNvPicPr>
            <a:picLocks noChangeAspect="1"/>
          </p:cNvPicPr>
          <p:nvPr/>
        </p:nvPicPr>
        <p:blipFill>
          <a:blip r:embed="rId2"/>
          <a:stretch>
            <a:fillRect/>
          </a:stretch>
        </p:blipFill>
        <p:spPr>
          <a:xfrm>
            <a:off x="4827183" y="1850066"/>
            <a:ext cx="4028231" cy="2718810"/>
          </a:xfrm>
          <a:prstGeom prst="rect">
            <a:avLst/>
          </a:prstGeom>
        </p:spPr>
      </p:pic>
      <p:pic>
        <p:nvPicPr>
          <p:cNvPr id="10" name="Picture 9">
            <a:extLst>
              <a:ext uri="{FF2B5EF4-FFF2-40B4-BE49-F238E27FC236}">
                <a16:creationId xmlns:a16="http://schemas.microsoft.com/office/drawing/2014/main" id="{DC774DFA-1636-4233-B42D-7C3228FF3D0A}"/>
              </a:ext>
            </a:extLst>
          </p:cNvPr>
          <p:cNvPicPr>
            <a:picLocks noChangeAspect="1"/>
          </p:cNvPicPr>
          <p:nvPr/>
        </p:nvPicPr>
        <p:blipFill>
          <a:blip r:embed="rId3"/>
          <a:stretch>
            <a:fillRect/>
          </a:stretch>
        </p:blipFill>
        <p:spPr>
          <a:xfrm>
            <a:off x="334814" y="1850066"/>
            <a:ext cx="3982005" cy="2680704"/>
          </a:xfrm>
          <a:prstGeom prst="rect">
            <a:avLst/>
          </a:prstGeom>
        </p:spPr>
      </p:pic>
    </p:spTree>
    <p:extLst>
      <p:ext uri="{BB962C8B-B14F-4D97-AF65-F5344CB8AC3E}">
        <p14:creationId xmlns:p14="http://schemas.microsoft.com/office/powerpoint/2010/main" val="39805008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50B0A-A330-4FE3-9150-D6E0D842B245}"/>
              </a:ext>
            </a:extLst>
          </p:cNvPr>
          <p:cNvSpPr>
            <a:spLocks noGrp="1"/>
          </p:cNvSpPr>
          <p:nvPr>
            <p:ph type="title"/>
          </p:nvPr>
        </p:nvSpPr>
        <p:spPr/>
        <p:txBody>
          <a:bodyPr/>
          <a:lstStyle/>
          <a:p>
            <a:r>
              <a:rPr lang="en-US" b="1" dirty="0">
                <a:solidFill>
                  <a:schemeClr val="tx1"/>
                </a:solidFill>
                <a:latin typeface="Montserrat" panose="00000500000000000000" pitchFamily="2" charset="0"/>
              </a:rPr>
              <a:t>Exploratory Data Analysis</a:t>
            </a:r>
            <a:r>
              <a:rPr lang="en-US" sz="1400" b="1" dirty="0">
                <a:solidFill>
                  <a:schemeClr val="tx1"/>
                </a:solidFill>
                <a:latin typeface="Montserrat" panose="00000500000000000000" pitchFamily="2" charset="0"/>
              </a:rPr>
              <a:t> (continued)</a:t>
            </a:r>
            <a:endParaRPr lang="en-IN" sz="1400" b="1" dirty="0">
              <a:solidFill>
                <a:schemeClr val="tx1"/>
              </a:solidFill>
              <a:latin typeface="Montserrat" panose="00000500000000000000" pitchFamily="2" charset="0"/>
            </a:endParaRPr>
          </a:p>
        </p:txBody>
      </p:sp>
      <p:sp>
        <p:nvSpPr>
          <p:cNvPr id="3" name="Text Placeholder 2">
            <a:extLst>
              <a:ext uri="{FF2B5EF4-FFF2-40B4-BE49-F238E27FC236}">
                <a16:creationId xmlns:a16="http://schemas.microsoft.com/office/drawing/2014/main" id="{301E339A-B4FC-441C-850C-9DE06F2911B7}"/>
              </a:ext>
            </a:extLst>
          </p:cNvPr>
          <p:cNvSpPr>
            <a:spLocks noGrp="1"/>
          </p:cNvSpPr>
          <p:nvPr>
            <p:ph type="body" idx="1"/>
          </p:nvPr>
        </p:nvSpPr>
        <p:spPr>
          <a:xfrm>
            <a:off x="311700" y="1017725"/>
            <a:ext cx="8520600" cy="3551150"/>
          </a:xfrm>
        </p:spPr>
        <p:txBody>
          <a:bodyPr/>
          <a:lstStyle/>
          <a:p>
            <a:pPr marL="114300" indent="0">
              <a:buNone/>
            </a:pPr>
            <a:r>
              <a:rPr lang="en-US" sz="1600" dirty="0">
                <a:solidFill>
                  <a:schemeClr val="bg1"/>
                </a:solidFill>
                <a:latin typeface="Montserrat" panose="00000500000000000000" pitchFamily="2" charset="0"/>
              </a:rPr>
              <a:t>On </a:t>
            </a:r>
            <a:r>
              <a:rPr lang="en-US" sz="1600" b="1" dirty="0">
                <a:solidFill>
                  <a:schemeClr val="bg1"/>
                </a:solidFill>
                <a:latin typeface="Montserrat" panose="00000500000000000000" pitchFamily="2" charset="0"/>
              </a:rPr>
              <a:t>Zomato Restaurant Names and Metadata </a:t>
            </a:r>
            <a:r>
              <a:rPr lang="en-US" sz="1600" dirty="0">
                <a:solidFill>
                  <a:schemeClr val="bg1"/>
                </a:solidFill>
                <a:latin typeface="Montserrat" panose="00000500000000000000" pitchFamily="2" charset="0"/>
              </a:rPr>
              <a:t>dataset.</a:t>
            </a:r>
            <a:br>
              <a:rPr lang="en-US" sz="1600" dirty="0"/>
            </a:br>
            <a:br>
              <a:rPr lang="en-US" sz="1600" dirty="0">
                <a:solidFill>
                  <a:schemeClr val="bg1"/>
                </a:solidFill>
                <a:latin typeface="Montserrat" panose="00000500000000000000" pitchFamily="2" charset="0"/>
              </a:rPr>
            </a:br>
            <a:br>
              <a:rPr lang="en-US" sz="1600" dirty="0">
                <a:solidFill>
                  <a:schemeClr val="bg1"/>
                </a:solidFill>
                <a:latin typeface="Montserrat" panose="00000500000000000000" pitchFamily="2" charset="0"/>
              </a:rPr>
            </a:br>
            <a:endParaRPr lang="en-IN" sz="1600" dirty="0">
              <a:solidFill>
                <a:schemeClr val="bg1"/>
              </a:solidFill>
              <a:latin typeface="Montserrat" panose="00000500000000000000" pitchFamily="2" charset="0"/>
            </a:endParaRPr>
          </a:p>
        </p:txBody>
      </p:sp>
      <p:pic>
        <p:nvPicPr>
          <p:cNvPr id="5" name="Picture 4">
            <a:extLst>
              <a:ext uri="{FF2B5EF4-FFF2-40B4-BE49-F238E27FC236}">
                <a16:creationId xmlns:a16="http://schemas.microsoft.com/office/drawing/2014/main" id="{1B348394-431E-462D-85EB-B9F24A48B4EC}"/>
              </a:ext>
            </a:extLst>
          </p:cNvPr>
          <p:cNvPicPr>
            <a:picLocks noChangeAspect="1"/>
          </p:cNvPicPr>
          <p:nvPr/>
        </p:nvPicPr>
        <p:blipFill>
          <a:blip r:embed="rId2"/>
          <a:stretch>
            <a:fillRect/>
          </a:stretch>
        </p:blipFill>
        <p:spPr>
          <a:xfrm>
            <a:off x="1307804" y="1403623"/>
            <a:ext cx="6528391" cy="3551149"/>
          </a:xfrm>
          <a:prstGeom prst="rect">
            <a:avLst/>
          </a:prstGeom>
        </p:spPr>
      </p:pic>
    </p:spTree>
    <p:extLst>
      <p:ext uri="{BB962C8B-B14F-4D97-AF65-F5344CB8AC3E}">
        <p14:creationId xmlns:p14="http://schemas.microsoft.com/office/powerpoint/2010/main" val="39777391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50B0A-A330-4FE3-9150-D6E0D842B245}"/>
              </a:ext>
            </a:extLst>
          </p:cNvPr>
          <p:cNvSpPr>
            <a:spLocks noGrp="1"/>
          </p:cNvSpPr>
          <p:nvPr>
            <p:ph type="title"/>
          </p:nvPr>
        </p:nvSpPr>
        <p:spPr/>
        <p:txBody>
          <a:bodyPr/>
          <a:lstStyle/>
          <a:p>
            <a:r>
              <a:rPr lang="en-US" b="1" dirty="0">
                <a:solidFill>
                  <a:schemeClr val="tx1"/>
                </a:solidFill>
                <a:latin typeface="Montserrat" panose="00000500000000000000" pitchFamily="2" charset="0"/>
              </a:rPr>
              <a:t>Text Preprocessing</a:t>
            </a:r>
            <a:r>
              <a:rPr lang="en-US" sz="1400" b="1" dirty="0">
                <a:solidFill>
                  <a:schemeClr val="tx1"/>
                </a:solidFill>
                <a:latin typeface="Montserrat" panose="00000500000000000000" pitchFamily="2" charset="0"/>
              </a:rPr>
              <a:t> </a:t>
            </a:r>
            <a:endParaRPr lang="en-IN" sz="1400" b="1" dirty="0">
              <a:solidFill>
                <a:schemeClr val="tx1"/>
              </a:solidFill>
              <a:latin typeface="Montserrat" panose="00000500000000000000" pitchFamily="2" charset="0"/>
            </a:endParaRPr>
          </a:p>
        </p:txBody>
      </p:sp>
      <p:sp>
        <p:nvSpPr>
          <p:cNvPr id="3" name="Text Placeholder 2">
            <a:extLst>
              <a:ext uri="{FF2B5EF4-FFF2-40B4-BE49-F238E27FC236}">
                <a16:creationId xmlns:a16="http://schemas.microsoft.com/office/drawing/2014/main" id="{301E339A-B4FC-441C-850C-9DE06F2911B7}"/>
              </a:ext>
            </a:extLst>
          </p:cNvPr>
          <p:cNvSpPr>
            <a:spLocks noGrp="1"/>
          </p:cNvSpPr>
          <p:nvPr>
            <p:ph type="body" idx="1"/>
          </p:nvPr>
        </p:nvSpPr>
        <p:spPr>
          <a:xfrm>
            <a:off x="311700" y="1017725"/>
            <a:ext cx="8520600" cy="3551150"/>
          </a:xfrm>
        </p:spPr>
        <p:txBody>
          <a:bodyPr/>
          <a:lstStyle/>
          <a:p>
            <a:pPr marL="114300" indent="0">
              <a:buNone/>
            </a:pPr>
            <a:r>
              <a:rPr lang="en-US" sz="1600" dirty="0">
                <a:solidFill>
                  <a:schemeClr val="bg1"/>
                </a:solidFill>
                <a:latin typeface="Montserrat" panose="00000500000000000000" pitchFamily="2" charset="0"/>
              </a:rPr>
              <a:t>On </a:t>
            </a:r>
            <a:r>
              <a:rPr lang="en-US" sz="1600" b="1" dirty="0">
                <a:solidFill>
                  <a:schemeClr val="bg1"/>
                </a:solidFill>
                <a:latin typeface="Montserrat" panose="00000500000000000000" pitchFamily="2" charset="0"/>
              </a:rPr>
              <a:t>Zomato Restaurant Names and Metadata </a:t>
            </a:r>
            <a:r>
              <a:rPr lang="en-US" sz="1600" dirty="0">
                <a:solidFill>
                  <a:schemeClr val="bg1"/>
                </a:solidFill>
                <a:latin typeface="Montserrat" panose="00000500000000000000" pitchFamily="2" charset="0"/>
              </a:rPr>
              <a:t>dataset.</a:t>
            </a:r>
            <a:br>
              <a:rPr lang="en-US" sz="1600" dirty="0"/>
            </a:br>
            <a:endParaRPr lang="en-US" sz="1600" dirty="0"/>
          </a:p>
          <a:p>
            <a:pPr marL="114300" indent="0">
              <a:buNone/>
            </a:pPr>
            <a:r>
              <a:rPr lang="en-US" sz="1600" b="1" dirty="0">
                <a:solidFill>
                  <a:schemeClr val="bg1"/>
                </a:solidFill>
                <a:latin typeface="Montserrat" panose="00000500000000000000" pitchFamily="2" charset="0"/>
              </a:rPr>
              <a:t>Stemming</a:t>
            </a:r>
          </a:p>
          <a:p>
            <a:pPr marL="114300" indent="0">
              <a:buNone/>
            </a:pPr>
            <a:r>
              <a:rPr lang="en-US" sz="1600" dirty="0">
                <a:solidFill>
                  <a:schemeClr val="bg1"/>
                </a:solidFill>
                <a:latin typeface="Montserrat" panose="00000500000000000000" pitchFamily="2" charset="0"/>
              </a:rPr>
              <a:t>It is a technique used to extract </a:t>
            </a:r>
          </a:p>
          <a:p>
            <a:pPr marL="114300" indent="0">
              <a:buNone/>
            </a:pPr>
            <a:r>
              <a:rPr lang="en-US" sz="1600" dirty="0">
                <a:solidFill>
                  <a:schemeClr val="bg1"/>
                </a:solidFill>
                <a:latin typeface="Montserrat" panose="00000500000000000000" pitchFamily="2" charset="0"/>
              </a:rPr>
              <a:t>the base form of the words by removing </a:t>
            </a:r>
          </a:p>
          <a:p>
            <a:pPr marL="114300" indent="0">
              <a:buNone/>
            </a:pPr>
            <a:r>
              <a:rPr lang="en-US" sz="1600" dirty="0">
                <a:solidFill>
                  <a:schemeClr val="bg1"/>
                </a:solidFill>
                <a:latin typeface="Montserrat" panose="00000500000000000000" pitchFamily="2" charset="0"/>
              </a:rPr>
              <a:t>affixes from them. It is just like cutting </a:t>
            </a:r>
          </a:p>
          <a:p>
            <a:pPr marL="114300" indent="0">
              <a:buNone/>
            </a:pPr>
            <a:r>
              <a:rPr lang="en-US" sz="1600" dirty="0">
                <a:solidFill>
                  <a:schemeClr val="bg1"/>
                </a:solidFill>
                <a:latin typeface="Montserrat" panose="00000500000000000000" pitchFamily="2" charset="0"/>
              </a:rPr>
              <a:t>down the branches of a tree to its stems.</a:t>
            </a:r>
            <a:endParaRPr lang="en-US" sz="1600" b="1" dirty="0">
              <a:solidFill>
                <a:schemeClr val="bg1"/>
              </a:solidFill>
              <a:latin typeface="Montserrat" panose="00000500000000000000" pitchFamily="2" charset="0"/>
            </a:endParaRPr>
          </a:p>
          <a:p>
            <a:pPr marL="114300" indent="0">
              <a:buNone/>
            </a:pPr>
            <a:r>
              <a:rPr lang="en-US" sz="1600" b="1" dirty="0">
                <a:solidFill>
                  <a:schemeClr val="bg1"/>
                </a:solidFill>
                <a:latin typeface="Montserrat" panose="00000500000000000000" pitchFamily="2" charset="0"/>
              </a:rPr>
              <a:t>Lemmatization</a:t>
            </a:r>
          </a:p>
          <a:p>
            <a:pPr marL="114300" indent="0">
              <a:buNone/>
            </a:pPr>
            <a:r>
              <a:rPr lang="en-US" sz="1600" dirty="0">
                <a:solidFill>
                  <a:schemeClr val="bg1"/>
                </a:solidFill>
                <a:latin typeface="Montserrat" panose="00000500000000000000" pitchFamily="2" charset="0"/>
              </a:rPr>
              <a:t>Lemmatization is a method responsible</a:t>
            </a:r>
          </a:p>
          <a:p>
            <a:pPr marL="114300" indent="0">
              <a:buNone/>
            </a:pPr>
            <a:r>
              <a:rPr lang="en-US" sz="1600" dirty="0">
                <a:solidFill>
                  <a:schemeClr val="bg1"/>
                </a:solidFill>
                <a:latin typeface="Montserrat" panose="00000500000000000000" pitchFamily="2" charset="0"/>
              </a:rPr>
              <a:t>for grouping different inflected forms of </a:t>
            </a:r>
          </a:p>
          <a:p>
            <a:pPr marL="114300" indent="0">
              <a:buNone/>
            </a:pPr>
            <a:r>
              <a:rPr lang="en-US" sz="1600" dirty="0">
                <a:solidFill>
                  <a:schemeClr val="bg1"/>
                </a:solidFill>
                <a:latin typeface="Montserrat" panose="00000500000000000000" pitchFamily="2" charset="0"/>
              </a:rPr>
              <a:t>words into the root form, having the </a:t>
            </a:r>
          </a:p>
          <a:p>
            <a:pPr marL="114300" indent="0">
              <a:buNone/>
            </a:pPr>
            <a:r>
              <a:rPr lang="en-US" sz="1600" dirty="0">
                <a:solidFill>
                  <a:schemeClr val="bg1"/>
                </a:solidFill>
                <a:latin typeface="Montserrat" panose="00000500000000000000" pitchFamily="2" charset="0"/>
              </a:rPr>
              <a:t>same meaning.</a:t>
            </a:r>
          </a:p>
          <a:p>
            <a:pPr marL="114300" indent="0">
              <a:buNone/>
            </a:pPr>
            <a:br>
              <a:rPr lang="en-US" sz="1600" dirty="0">
                <a:solidFill>
                  <a:schemeClr val="bg1"/>
                </a:solidFill>
                <a:latin typeface="Montserrat" panose="00000500000000000000" pitchFamily="2" charset="0"/>
              </a:rPr>
            </a:br>
            <a:br>
              <a:rPr lang="en-US" sz="1600" dirty="0">
                <a:solidFill>
                  <a:schemeClr val="bg1"/>
                </a:solidFill>
                <a:latin typeface="Montserrat" panose="00000500000000000000" pitchFamily="2" charset="0"/>
              </a:rPr>
            </a:br>
            <a:endParaRPr lang="en-IN" sz="1600" dirty="0">
              <a:solidFill>
                <a:schemeClr val="bg1"/>
              </a:solidFill>
              <a:latin typeface="Montserrat" panose="00000500000000000000" pitchFamily="2" charset="0"/>
            </a:endParaRPr>
          </a:p>
        </p:txBody>
      </p:sp>
      <p:pic>
        <p:nvPicPr>
          <p:cNvPr id="6" name="Picture 5">
            <a:extLst>
              <a:ext uri="{FF2B5EF4-FFF2-40B4-BE49-F238E27FC236}">
                <a16:creationId xmlns:a16="http://schemas.microsoft.com/office/drawing/2014/main" id="{108AE4E5-1145-45D3-AF98-1FA6A37A0FB7}"/>
              </a:ext>
            </a:extLst>
          </p:cNvPr>
          <p:cNvPicPr>
            <a:picLocks noChangeAspect="1"/>
          </p:cNvPicPr>
          <p:nvPr/>
        </p:nvPicPr>
        <p:blipFill>
          <a:blip r:embed="rId2"/>
          <a:stretch>
            <a:fillRect/>
          </a:stretch>
        </p:blipFill>
        <p:spPr>
          <a:xfrm>
            <a:off x="5332164" y="1546520"/>
            <a:ext cx="3400984" cy="3332579"/>
          </a:xfrm>
          <a:prstGeom prst="rect">
            <a:avLst/>
          </a:prstGeom>
        </p:spPr>
      </p:pic>
    </p:spTree>
    <p:extLst>
      <p:ext uri="{BB962C8B-B14F-4D97-AF65-F5344CB8AC3E}">
        <p14:creationId xmlns:p14="http://schemas.microsoft.com/office/powerpoint/2010/main" val="27318556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50B0A-A330-4FE3-9150-D6E0D842B245}"/>
              </a:ext>
            </a:extLst>
          </p:cNvPr>
          <p:cNvSpPr>
            <a:spLocks noGrp="1"/>
          </p:cNvSpPr>
          <p:nvPr>
            <p:ph type="title"/>
          </p:nvPr>
        </p:nvSpPr>
        <p:spPr/>
        <p:txBody>
          <a:bodyPr/>
          <a:lstStyle/>
          <a:p>
            <a:r>
              <a:rPr lang="en-US" b="1" dirty="0">
                <a:solidFill>
                  <a:schemeClr val="tx1"/>
                </a:solidFill>
                <a:latin typeface="Montserrat" panose="00000500000000000000" pitchFamily="2" charset="0"/>
              </a:rPr>
              <a:t>Text Preprocessing</a:t>
            </a:r>
            <a:r>
              <a:rPr lang="en-US" sz="1400" b="1" dirty="0">
                <a:solidFill>
                  <a:schemeClr val="tx1"/>
                </a:solidFill>
                <a:latin typeface="Montserrat" panose="00000500000000000000" pitchFamily="2" charset="0"/>
              </a:rPr>
              <a:t> (continued)</a:t>
            </a:r>
            <a:endParaRPr lang="en-IN" sz="1400" b="1" dirty="0">
              <a:solidFill>
                <a:schemeClr val="tx1"/>
              </a:solidFill>
              <a:latin typeface="Montserrat" panose="00000500000000000000" pitchFamily="2" charset="0"/>
            </a:endParaRPr>
          </a:p>
        </p:txBody>
      </p:sp>
      <p:sp>
        <p:nvSpPr>
          <p:cNvPr id="3" name="Text Placeholder 2">
            <a:extLst>
              <a:ext uri="{FF2B5EF4-FFF2-40B4-BE49-F238E27FC236}">
                <a16:creationId xmlns:a16="http://schemas.microsoft.com/office/drawing/2014/main" id="{301E339A-B4FC-441C-850C-9DE06F2911B7}"/>
              </a:ext>
            </a:extLst>
          </p:cNvPr>
          <p:cNvSpPr>
            <a:spLocks noGrp="1"/>
          </p:cNvSpPr>
          <p:nvPr>
            <p:ph type="body" idx="1"/>
          </p:nvPr>
        </p:nvSpPr>
        <p:spPr>
          <a:xfrm>
            <a:off x="311700" y="1017725"/>
            <a:ext cx="8520600" cy="3551150"/>
          </a:xfrm>
        </p:spPr>
        <p:txBody>
          <a:bodyPr/>
          <a:lstStyle/>
          <a:p>
            <a:pPr marL="114300" indent="0">
              <a:buNone/>
            </a:pPr>
            <a:r>
              <a:rPr lang="en-US" sz="1600" dirty="0">
                <a:solidFill>
                  <a:schemeClr val="bg1"/>
                </a:solidFill>
                <a:latin typeface="Montserrat" panose="00000500000000000000" pitchFamily="2" charset="0"/>
              </a:rPr>
              <a:t>On </a:t>
            </a:r>
            <a:r>
              <a:rPr lang="en-US" sz="1600" b="1" dirty="0">
                <a:solidFill>
                  <a:schemeClr val="bg1"/>
                </a:solidFill>
                <a:latin typeface="Montserrat" panose="00000500000000000000" pitchFamily="2" charset="0"/>
              </a:rPr>
              <a:t>Zomato Restaurant Names and Metadata </a:t>
            </a:r>
            <a:r>
              <a:rPr lang="en-US" sz="1600" dirty="0">
                <a:solidFill>
                  <a:schemeClr val="bg1"/>
                </a:solidFill>
                <a:latin typeface="Montserrat" panose="00000500000000000000" pitchFamily="2" charset="0"/>
              </a:rPr>
              <a:t>dataset.</a:t>
            </a:r>
            <a:br>
              <a:rPr lang="en-US" sz="1600" dirty="0"/>
            </a:br>
            <a:endParaRPr lang="en-US" sz="1600" dirty="0"/>
          </a:p>
          <a:p>
            <a:pPr>
              <a:buClr>
                <a:schemeClr val="bg1"/>
              </a:buClr>
              <a:buFont typeface="Arial" panose="020B0604020202020204" pitchFamily="34" charset="0"/>
              <a:buChar char="•"/>
            </a:pPr>
            <a:r>
              <a:rPr lang="en-US" sz="1600" b="1" dirty="0">
                <a:solidFill>
                  <a:schemeClr val="bg1"/>
                </a:solidFill>
                <a:latin typeface="Montserrat" panose="00000500000000000000" pitchFamily="2" charset="0"/>
              </a:rPr>
              <a:t>Non-ASCII</a:t>
            </a:r>
            <a:r>
              <a:rPr lang="en-US" sz="1600" dirty="0">
                <a:solidFill>
                  <a:schemeClr val="bg1"/>
                </a:solidFill>
                <a:latin typeface="Montserrat" panose="00000500000000000000" pitchFamily="2" charset="0"/>
              </a:rPr>
              <a:t> characters are those that </a:t>
            </a:r>
          </a:p>
          <a:p>
            <a:pPr marL="114300" indent="0">
              <a:buClr>
                <a:schemeClr val="bg1"/>
              </a:buClr>
              <a:buNone/>
            </a:pPr>
            <a:r>
              <a:rPr lang="en-US" sz="1600" dirty="0">
                <a:solidFill>
                  <a:schemeClr val="bg1"/>
                </a:solidFill>
                <a:latin typeface="Montserrat" panose="00000500000000000000" pitchFamily="2" charset="0"/>
              </a:rPr>
              <a:t>      are not encoded in ASCII, such as </a:t>
            </a:r>
          </a:p>
          <a:p>
            <a:pPr marL="114300" indent="0">
              <a:buClr>
                <a:schemeClr val="bg1"/>
              </a:buClr>
              <a:buNone/>
            </a:pPr>
            <a:r>
              <a:rPr lang="en-US" sz="1600" dirty="0">
                <a:solidFill>
                  <a:schemeClr val="bg1"/>
                </a:solidFill>
                <a:latin typeface="Montserrat" panose="00000500000000000000" pitchFamily="2" charset="0"/>
              </a:rPr>
              <a:t>      Unicode,EBCDIC..</a:t>
            </a:r>
          </a:p>
          <a:p>
            <a:pPr>
              <a:buClr>
                <a:schemeClr val="bg1"/>
              </a:buClr>
              <a:buFont typeface="Arial" panose="020B0604020202020204" pitchFamily="34" charset="0"/>
              <a:buChar char="•"/>
            </a:pPr>
            <a:r>
              <a:rPr lang="en-US" sz="1600" dirty="0">
                <a:solidFill>
                  <a:schemeClr val="bg1"/>
                </a:solidFill>
                <a:latin typeface="Montserrat" panose="00000500000000000000" pitchFamily="2" charset="0"/>
              </a:rPr>
              <a:t>Converting Uppercase letters to </a:t>
            </a:r>
          </a:p>
          <a:p>
            <a:pPr marL="114300" indent="0">
              <a:buClr>
                <a:schemeClr val="bg1"/>
              </a:buClr>
              <a:buNone/>
            </a:pPr>
            <a:r>
              <a:rPr lang="en-US" sz="1600" dirty="0">
                <a:solidFill>
                  <a:schemeClr val="bg1"/>
                </a:solidFill>
                <a:latin typeface="Montserrat" panose="00000500000000000000" pitchFamily="2" charset="0"/>
              </a:rPr>
              <a:t>       </a:t>
            </a:r>
            <a:r>
              <a:rPr lang="en-US" sz="1600" b="1" dirty="0">
                <a:solidFill>
                  <a:schemeClr val="bg1"/>
                </a:solidFill>
                <a:latin typeface="Montserrat" panose="00000500000000000000" pitchFamily="2" charset="0"/>
              </a:rPr>
              <a:t>Lowercase</a:t>
            </a:r>
            <a:r>
              <a:rPr lang="en-US" sz="1600" dirty="0">
                <a:solidFill>
                  <a:schemeClr val="bg1"/>
                </a:solidFill>
                <a:latin typeface="Montserrat" panose="00000500000000000000" pitchFamily="2" charset="0"/>
              </a:rPr>
              <a:t>.</a:t>
            </a:r>
          </a:p>
          <a:p>
            <a:pPr>
              <a:buClr>
                <a:schemeClr val="bg1"/>
              </a:buClr>
              <a:buFont typeface="Arial" panose="020B0604020202020204" pitchFamily="34" charset="0"/>
              <a:buChar char="•"/>
            </a:pPr>
            <a:r>
              <a:rPr lang="en-US" sz="1600" b="1" dirty="0">
                <a:solidFill>
                  <a:schemeClr val="bg1"/>
                </a:solidFill>
                <a:latin typeface="Montserrat" panose="00000500000000000000" pitchFamily="2" charset="0"/>
              </a:rPr>
              <a:t>Removing punctuations</a:t>
            </a:r>
            <a:r>
              <a:rPr lang="en-US" sz="1600" dirty="0">
                <a:solidFill>
                  <a:schemeClr val="bg1"/>
                </a:solidFill>
                <a:latin typeface="Montserrat" panose="00000500000000000000" pitchFamily="2" charset="0"/>
              </a:rPr>
              <a:t>.</a:t>
            </a:r>
          </a:p>
          <a:p>
            <a:pPr marL="114300" indent="0">
              <a:buClr>
                <a:schemeClr val="bg1"/>
              </a:buClr>
              <a:buNone/>
            </a:pPr>
            <a:endParaRPr lang="en-US" sz="1600" dirty="0">
              <a:solidFill>
                <a:schemeClr val="bg1"/>
              </a:solidFill>
              <a:latin typeface="Montserrat" panose="00000500000000000000" pitchFamily="2" charset="0"/>
            </a:endParaRPr>
          </a:p>
          <a:p>
            <a:pPr marL="114300" indent="0">
              <a:buNone/>
            </a:pPr>
            <a:br>
              <a:rPr lang="en-US" sz="1600" dirty="0">
                <a:solidFill>
                  <a:schemeClr val="bg1"/>
                </a:solidFill>
                <a:latin typeface="Montserrat" panose="00000500000000000000" pitchFamily="2" charset="0"/>
              </a:rPr>
            </a:br>
            <a:br>
              <a:rPr lang="en-US" sz="1600" dirty="0">
                <a:solidFill>
                  <a:schemeClr val="bg1"/>
                </a:solidFill>
                <a:latin typeface="Montserrat" panose="00000500000000000000" pitchFamily="2" charset="0"/>
              </a:rPr>
            </a:br>
            <a:endParaRPr lang="en-IN" sz="1600" dirty="0">
              <a:solidFill>
                <a:schemeClr val="bg1"/>
              </a:solidFill>
              <a:latin typeface="Montserrat" panose="00000500000000000000" pitchFamily="2" charset="0"/>
            </a:endParaRPr>
          </a:p>
        </p:txBody>
      </p:sp>
      <p:pic>
        <p:nvPicPr>
          <p:cNvPr id="5" name="Picture 4">
            <a:extLst>
              <a:ext uri="{FF2B5EF4-FFF2-40B4-BE49-F238E27FC236}">
                <a16:creationId xmlns:a16="http://schemas.microsoft.com/office/drawing/2014/main" id="{260F2166-A508-4AE9-8D03-58F7F740B5A3}"/>
              </a:ext>
            </a:extLst>
          </p:cNvPr>
          <p:cNvPicPr>
            <a:picLocks noChangeAspect="1"/>
          </p:cNvPicPr>
          <p:nvPr/>
        </p:nvPicPr>
        <p:blipFill>
          <a:blip r:embed="rId2"/>
          <a:stretch>
            <a:fillRect/>
          </a:stretch>
        </p:blipFill>
        <p:spPr>
          <a:xfrm>
            <a:off x="4815520" y="1545993"/>
            <a:ext cx="4016780" cy="3321817"/>
          </a:xfrm>
          <a:prstGeom prst="rect">
            <a:avLst/>
          </a:prstGeom>
        </p:spPr>
      </p:pic>
    </p:spTree>
    <p:extLst>
      <p:ext uri="{BB962C8B-B14F-4D97-AF65-F5344CB8AC3E}">
        <p14:creationId xmlns:p14="http://schemas.microsoft.com/office/powerpoint/2010/main" val="20327020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50B0A-A330-4FE3-9150-D6E0D842B245}"/>
              </a:ext>
            </a:extLst>
          </p:cNvPr>
          <p:cNvSpPr>
            <a:spLocks noGrp="1"/>
          </p:cNvSpPr>
          <p:nvPr>
            <p:ph type="title"/>
          </p:nvPr>
        </p:nvSpPr>
        <p:spPr/>
        <p:txBody>
          <a:bodyPr/>
          <a:lstStyle/>
          <a:p>
            <a:r>
              <a:rPr lang="en-US" b="1" dirty="0">
                <a:solidFill>
                  <a:schemeClr val="tx1"/>
                </a:solidFill>
                <a:latin typeface="Montserrat" panose="00000500000000000000" pitchFamily="2" charset="0"/>
              </a:rPr>
              <a:t>Text Preprocessing</a:t>
            </a:r>
            <a:r>
              <a:rPr lang="en-US" sz="1400" b="1" dirty="0">
                <a:solidFill>
                  <a:schemeClr val="tx1"/>
                </a:solidFill>
                <a:latin typeface="Montserrat" panose="00000500000000000000" pitchFamily="2" charset="0"/>
              </a:rPr>
              <a:t> (continued)</a:t>
            </a:r>
            <a:endParaRPr lang="en-IN" sz="1400" b="1" dirty="0">
              <a:solidFill>
                <a:schemeClr val="tx1"/>
              </a:solidFill>
              <a:latin typeface="Montserrat" panose="00000500000000000000" pitchFamily="2" charset="0"/>
            </a:endParaRPr>
          </a:p>
        </p:txBody>
      </p:sp>
      <p:sp>
        <p:nvSpPr>
          <p:cNvPr id="3" name="Text Placeholder 2">
            <a:extLst>
              <a:ext uri="{FF2B5EF4-FFF2-40B4-BE49-F238E27FC236}">
                <a16:creationId xmlns:a16="http://schemas.microsoft.com/office/drawing/2014/main" id="{301E339A-B4FC-441C-850C-9DE06F2911B7}"/>
              </a:ext>
            </a:extLst>
          </p:cNvPr>
          <p:cNvSpPr>
            <a:spLocks noGrp="1"/>
          </p:cNvSpPr>
          <p:nvPr>
            <p:ph type="body" idx="1"/>
          </p:nvPr>
        </p:nvSpPr>
        <p:spPr>
          <a:xfrm>
            <a:off x="311700" y="1017725"/>
            <a:ext cx="8520600" cy="3551150"/>
          </a:xfrm>
        </p:spPr>
        <p:txBody>
          <a:bodyPr/>
          <a:lstStyle/>
          <a:p>
            <a:pPr marL="114300" indent="0">
              <a:buNone/>
            </a:pPr>
            <a:r>
              <a:rPr lang="en-US" sz="1600" dirty="0">
                <a:solidFill>
                  <a:schemeClr val="bg1"/>
                </a:solidFill>
                <a:latin typeface="Montserrat" panose="00000500000000000000" pitchFamily="2" charset="0"/>
              </a:rPr>
              <a:t>On </a:t>
            </a:r>
            <a:r>
              <a:rPr lang="en-US" sz="1600" b="1" dirty="0">
                <a:solidFill>
                  <a:schemeClr val="bg1"/>
                </a:solidFill>
                <a:latin typeface="Montserrat" panose="00000500000000000000" pitchFamily="2" charset="0"/>
              </a:rPr>
              <a:t>Zomato Restaurant Names and Metadata </a:t>
            </a:r>
            <a:r>
              <a:rPr lang="en-US" sz="1600" dirty="0">
                <a:solidFill>
                  <a:schemeClr val="bg1"/>
                </a:solidFill>
                <a:latin typeface="Montserrat" panose="00000500000000000000" pitchFamily="2" charset="0"/>
              </a:rPr>
              <a:t>dataset.</a:t>
            </a:r>
            <a:br>
              <a:rPr lang="en-US" sz="1600" dirty="0"/>
            </a:br>
            <a:endParaRPr lang="en-US" sz="1600" dirty="0"/>
          </a:p>
          <a:p>
            <a:pPr marL="114300" indent="0">
              <a:buNone/>
            </a:pPr>
            <a:r>
              <a:rPr lang="en-US" sz="1600" b="1" dirty="0">
                <a:solidFill>
                  <a:schemeClr val="bg1"/>
                </a:solidFill>
                <a:latin typeface="Montserrat" panose="00000500000000000000" pitchFamily="2" charset="0"/>
              </a:rPr>
              <a:t>TFIDF vectorizer</a:t>
            </a:r>
          </a:p>
          <a:p>
            <a:pPr marL="114300" indent="0">
              <a:buNone/>
            </a:pPr>
            <a:r>
              <a:rPr lang="en-US" sz="1600" dirty="0">
                <a:solidFill>
                  <a:schemeClr val="bg1"/>
                </a:solidFill>
                <a:latin typeface="Montserrat" panose="00000500000000000000" pitchFamily="2" charset="0"/>
              </a:rPr>
              <a:t>	</a:t>
            </a:r>
          </a:p>
          <a:p>
            <a:pPr marL="114300" indent="0" algn="just">
              <a:buNone/>
            </a:pPr>
            <a:r>
              <a:rPr lang="en-US" sz="1600" dirty="0">
                <a:solidFill>
                  <a:schemeClr val="bg1"/>
                </a:solidFill>
                <a:latin typeface="Montserrat" panose="00000500000000000000" pitchFamily="2" charset="0"/>
              </a:rPr>
              <a:t>	Term frequency-inverse document frequency is a text vectorizer that transforms the text into a usable vector. It combines 2 concepts, Term Frequency (TF) and Document Frequency (DF). The term frequency is the number of occurrences of a specific term in a document.</a:t>
            </a:r>
            <a:br>
              <a:rPr lang="en-US" sz="1600" dirty="0">
                <a:solidFill>
                  <a:schemeClr val="bg1"/>
                </a:solidFill>
                <a:latin typeface="Montserrat" panose="00000500000000000000" pitchFamily="2" charset="0"/>
              </a:rPr>
            </a:br>
            <a:br>
              <a:rPr lang="en-US" sz="1600" dirty="0">
                <a:solidFill>
                  <a:schemeClr val="bg1"/>
                </a:solidFill>
                <a:latin typeface="Montserrat" panose="00000500000000000000" pitchFamily="2" charset="0"/>
              </a:rPr>
            </a:br>
            <a:endParaRPr lang="en-IN" sz="1600" dirty="0">
              <a:solidFill>
                <a:schemeClr val="bg1"/>
              </a:solidFill>
              <a:latin typeface="Montserrat" panose="00000500000000000000" pitchFamily="2" charset="0"/>
            </a:endParaRPr>
          </a:p>
        </p:txBody>
      </p:sp>
      <p:pic>
        <p:nvPicPr>
          <p:cNvPr id="6" name="Picture 5">
            <a:extLst>
              <a:ext uri="{FF2B5EF4-FFF2-40B4-BE49-F238E27FC236}">
                <a16:creationId xmlns:a16="http://schemas.microsoft.com/office/drawing/2014/main" id="{191EFBF3-2A95-4B62-BFDF-65F2DC1A6A3B}"/>
              </a:ext>
            </a:extLst>
          </p:cNvPr>
          <p:cNvPicPr>
            <a:picLocks noChangeAspect="1"/>
          </p:cNvPicPr>
          <p:nvPr/>
        </p:nvPicPr>
        <p:blipFill>
          <a:blip r:embed="rId2"/>
          <a:stretch>
            <a:fillRect/>
          </a:stretch>
        </p:blipFill>
        <p:spPr>
          <a:xfrm>
            <a:off x="575705" y="3518667"/>
            <a:ext cx="7992590" cy="968621"/>
          </a:xfrm>
          <a:prstGeom prst="rect">
            <a:avLst/>
          </a:prstGeom>
        </p:spPr>
      </p:pic>
    </p:spTree>
    <p:extLst>
      <p:ext uri="{BB962C8B-B14F-4D97-AF65-F5344CB8AC3E}">
        <p14:creationId xmlns:p14="http://schemas.microsoft.com/office/powerpoint/2010/main" val="9305157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50B0A-A330-4FE3-9150-D6E0D842B245}"/>
              </a:ext>
            </a:extLst>
          </p:cNvPr>
          <p:cNvSpPr>
            <a:spLocks noGrp="1"/>
          </p:cNvSpPr>
          <p:nvPr>
            <p:ph type="title"/>
          </p:nvPr>
        </p:nvSpPr>
        <p:spPr/>
        <p:txBody>
          <a:bodyPr/>
          <a:lstStyle/>
          <a:p>
            <a:r>
              <a:rPr lang="en-US" b="1" dirty="0">
                <a:solidFill>
                  <a:schemeClr val="tx1"/>
                </a:solidFill>
                <a:latin typeface="Montserrat" panose="00000500000000000000" pitchFamily="2" charset="0"/>
              </a:rPr>
              <a:t>Clustering</a:t>
            </a:r>
            <a:endParaRPr lang="en-IN" sz="1400" b="1" dirty="0">
              <a:solidFill>
                <a:schemeClr val="tx1"/>
              </a:solidFill>
              <a:latin typeface="Montserrat" panose="00000500000000000000" pitchFamily="2" charset="0"/>
            </a:endParaRPr>
          </a:p>
        </p:txBody>
      </p:sp>
      <p:sp>
        <p:nvSpPr>
          <p:cNvPr id="3" name="Text Placeholder 2">
            <a:extLst>
              <a:ext uri="{FF2B5EF4-FFF2-40B4-BE49-F238E27FC236}">
                <a16:creationId xmlns:a16="http://schemas.microsoft.com/office/drawing/2014/main" id="{301E339A-B4FC-441C-850C-9DE06F2911B7}"/>
              </a:ext>
            </a:extLst>
          </p:cNvPr>
          <p:cNvSpPr>
            <a:spLocks noGrp="1"/>
          </p:cNvSpPr>
          <p:nvPr>
            <p:ph type="body" idx="1"/>
          </p:nvPr>
        </p:nvSpPr>
        <p:spPr>
          <a:xfrm>
            <a:off x="311700" y="1017725"/>
            <a:ext cx="8520600" cy="3551150"/>
          </a:xfrm>
        </p:spPr>
        <p:txBody>
          <a:bodyPr/>
          <a:lstStyle/>
          <a:p>
            <a:pPr marL="114300" indent="0">
              <a:buNone/>
            </a:pPr>
            <a:r>
              <a:rPr lang="en-US" sz="1600" dirty="0">
                <a:solidFill>
                  <a:schemeClr val="bg1"/>
                </a:solidFill>
                <a:latin typeface="Montserrat" panose="00000500000000000000" pitchFamily="2" charset="0"/>
              </a:rPr>
              <a:t>On </a:t>
            </a:r>
            <a:r>
              <a:rPr lang="en-US" sz="1600" b="1" dirty="0">
                <a:solidFill>
                  <a:schemeClr val="bg1"/>
                </a:solidFill>
                <a:latin typeface="Montserrat" panose="00000500000000000000" pitchFamily="2" charset="0"/>
              </a:rPr>
              <a:t>Zomato Restaurant Names and Metadata </a:t>
            </a:r>
            <a:r>
              <a:rPr lang="en-US" sz="1600" dirty="0">
                <a:solidFill>
                  <a:schemeClr val="bg1"/>
                </a:solidFill>
                <a:latin typeface="Montserrat" panose="00000500000000000000" pitchFamily="2" charset="0"/>
              </a:rPr>
              <a:t>dataset.</a:t>
            </a:r>
            <a:br>
              <a:rPr lang="en-US" sz="1600" dirty="0"/>
            </a:br>
            <a:endParaRPr lang="en-US" sz="1600" dirty="0"/>
          </a:p>
          <a:p>
            <a:pPr marL="114300" indent="0">
              <a:buNone/>
            </a:pPr>
            <a:r>
              <a:rPr lang="en-US" sz="1600" b="1" dirty="0">
                <a:solidFill>
                  <a:schemeClr val="bg1"/>
                </a:solidFill>
                <a:latin typeface="Montserrat" panose="00000500000000000000" pitchFamily="2" charset="0"/>
              </a:rPr>
              <a:t>Clustering</a:t>
            </a:r>
            <a:r>
              <a:rPr lang="en-US" sz="1600" dirty="0">
                <a:solidFill>
                  <a:schemeClr val="bg1"/>
                </a:solidFill>
                <a:latin typeface="Montserrat" panose="00000500000000000000" pitchFamily="2" charset="0"/>
              </a:rPr>
              <a:t> – It is the task of dividing </a:t>
            </a:r>
          </a:p>
          <a:p>
            <a:pPr marL="114300" indent="0">
              <a:buNone/>
            </a:pPr>
            <a:r>
              <a:rPr lang="en-US" sz="1600" dirty="0">
                <a:solidFill>
                  <a:schemeClr val="bg1"/>
                </a:solidFill>
                <a:latin typeface="Montserrat" panose="00000500000000000000" pitchFamily="2" charset="0"/>
              </a:rPr>
              <a:t>the population or data points into  a </a:t>
            </a:r>
          </a:p>
          <a:p>
            <a:pPr marL="114300" indent="0">
              <a:buNone/>
            </a:pPr>
            <a:r>
              <a:rPr lang="en-US" sz="1600" dirty="0">
                <a:solidFill>
                  <a:schemeClr val="bg1"/>
                </a:solidFill>
                <a:latin typeface="Montserrat" panose="00000500000000000000" pitchFamily="2" charset="0"/>
              </a:rPr>
              <a:t>number of groups such that      data </a:t>
            </a:r>
          </a:p>
          <a:p>
            <a:pPr marL="114300" indent="0">
              <a:buNone/>
            </a:pPr>
            <a:r>
              <a:rPr lang="en-US" sz="1600" dirty="0">
                <a:solidFill>
                  <a:schemeClr val="bg1"/>
                </a:solidFill>
                <a:latin typeface="Montserrat" panose="00000500000000000000" pitchFamily="2" charset="0"/>
              </a:rPr>
              <a:t>points in the same groups are more </a:t>
            </a:r>
          </a:p>
          <a:p>
            <a:pPr marL="114300" indent="0">
              <a:buNone/>
            </a:pPr>
            <a:r>
              <a:rPr lang="en-US" sz="1600" dirty="0">
                <a:solidFill>
                  <a:schemeClr val="bg1"/>
                </a:solidFill>
                <a:latin typeface="Montserrat" panose="00000500000000000000" pitchFamily="2" charset="0"/>
              </a:rPr>
              <a:t>similar to other data points      in the </a:t>
            </a:r>
          </a:p>
          <a:p>
            <a:pPr marL="114300" indent="0">
              <a:buNone/>
            </a:pPr>
            <a:r>
              <a:rPr lang="en-US" sz="1600" dirty="0">
                <a:solidFill>
                  <a:schemeClr val="bg1"/>
                </a:solidFill>
                <a:latin typeface="Montserrat" panose="00000500000000000000" pitchFamily="2" charset="0"/>
              </a:rPr>
              <a:t>same group than those in         other </a:t>
            </a:r>
          </a:p>
          <a:p>
            <a:pPr marL="114300" indent="0">
              <a:buNone/>
            </a:pPr>
            <a:r>
              <a:rPr lang="en-US" sz="1600" dirty="0">
                <a:solidFill>
                  <a:schemeClr val="bg1"/>
                </a:solidFill>
                <a:latin typeface="Montserrat" panose="00000500000000000000" pitchFamily="2" charset="0"/>
              </a:rPr>
              <a:t>groups.</a:t>
            </a:r>
          </a:p>
          <a:p>
            <a:pPr marL="114300" indent="0">
              <a:buNone/>
            </a:pPr>
            <a:br>
              <a:rPr lang="en-US" sz="1600" dirty="0">
                <a:solidFill>
                  <a:schemeClr val="bg1"/>
                </a:solidFill>
                <a:latin typeface="Montserrat" panose="00000500000000000000" pitchFamily="2" charset="0"/>
              </a:rPr>
            </a:br>
            <a:br>
              <a:rPr lang="en-US" sz="1600" dirty="0">
                <a:solidFill>
                  <a:schemeClr val="bg1"/>
                </a:solidFill>
                <a:latin typeface="Montserrat" panose="00000500000000000000" pitchFamily="2" charset="0"/>
              </a:rPr>
            </a:br>
            <a:endParaRPr lang="en-IN" sz="1600" dirty="0">
              <a:solidFill>
                <a:schemeClr val="bg1"/>
              </a:solidFill>
              <a:latin typeface="Montserrat" panose="00000500000000000000" pitchFamily="2" charset="0"/>
            </a:endParaRPr>
          </a:p>
        </p:txBody>
      </p:sp>
      <p:pic>
        <p:nvPicPr>
          <p:cNvPr id="5" name="Picture 4">
            <a:extLst>
              <a:ext uri="{FF2B5EF4-FFF2-40B4-BE49-F238E27FC236}">
                <a16:creationId xmlns:a16="http://schemas.microsoft.com/office/drawing/2014/main" id="{2E002E7E-5218-4C6A-8F58-F9BF231055D4}"/>
              </a:ext>
            </a:extLst>
          </p:cNvPr>
          <p:cNvPicPr>
            <a:picLocks noChangeAspect="1"/>
          </p:cNvPicPr>
          <p:nvPr/>
        </p:nvPicPr>
        <p:blipFill>
          <a:blip r:embed="rId2"/>
          <a:stretch>
            <a:fillRect/>
          </a:stretch>
        </p:blipFill>
        <p:spPr>
          <a:xfrm>
            <a:off x="4413956" y="1669448"/>
            <a:ext cx="4418344" cy="3108050"/>
          </a:xfrm>
          <a:prstGeom prst="rect">
            <a:avLst/>
          </a:prstGeom>
        </p:spPr>
      </p:pic>
    </p:spTree>
    <p:extLst>
      <p:ext uri="{BB962C8B-B14F-4D97-AF65-F5344CB8AC3E}">
        <p14:creationId xmlns:p14="http://schemas.microsoft.com/office/powerpoint/2010/main" val="16023134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50B0A-A330-4FE3-9150-D6E0D842B245}"/>
              </a:ext>
            </a:extLst>
          </p:cNvPr>
          <p:cNvSpPr>
            <a:spLocks noGrp="1"/>
          </p:cNvSpPr>
          <p:nvPr>
            <p:ph type="title"/>
          </p:nvPr>
        </p:nvSpPr>
        <p:spPr/>
        <p:txBody>
          <a:bodyPr/>
          <a:lstStyle/>
          <a:p>
            <a:r>
              <a:rPr lang="en-US" b="1" dirty="0">
                <a:solidFill>
                  <a:schemeClr val="tx1"/>
                </a:solidFill>
                <a:latin typeface="Montserrat" panose="00000500000000000000" pitchFamily="2" charset="0"/>
              </a:rPr>
              <a:t>Clustering</a:t>
            </a:r>
            <a:r>
              <a:rPr lang="en-US" sz="1400" b="1" dirty="0">
                <a:solidFill>
                  <a:schemeClr val="tx1"/>
                </a:solidFill>
                <a:latin typeface="Montserrat" panose="00000500000000000000" pitchFamily="2" charset="0"/>
              </a:rPr>
              <a:t> (continued)</a:t>
            </a:r>
            <a:endParaRPr lang="en-IN" sz="1400" b="1" dirty="0">
              <a:solidFill>
                <a:schemeClr val="tx1"/>
              </a:solidFill>
              <a:latin typeface="Montserrat" panose="00000500000000000000" pitchFamily="2" charset="0"/>
            </a:endParaRPr>
          </a:p>
        </p:txBody>
      </p:sp>
      <p:sp>
        <p:nvSpPr>
          <p:cNvPr id="3" name="Text Placeholder 2">
            <a:extLst>
              <a:ext uri="{FF2B5EF4-FFF2-40B4-BE49-F238E27FC236}">
                <a16:creationId xmlns:a16="http://schemas.microsoft.com/office/drawing/2014/main" id="{301E339A-B4FC-441C-850C-9DE06F2911B7}"/>
              </a:ext>
            </a:extLst>
          </p:cNvPr>
          <p:cNvSpPr>
            <a:spLocks noGrp="1"/>
          </p:cNvSpPr>
          <p:nvPr>
            <p:ph type="body" idx="1"/>
          </p:nvPr>
        </p:nvSpPr>
        <p:spPr>
          <a:xfrm>
            <a:off x="311700" y="1017725"/>
            <a:ext cx="8520600" cy="3551150"/>
          </a:xfrm>
        </p:spPr>
        <p:txBody>
          <a:bodyPr/>
          <a:lstStyle/>
          <a:p>
            <a:pPr marL="114300" indent="0">
              <a:buNone/>
            </a:pPr>
            <a:r>
              <a:rPr lang="en-US" sz="1600" dirty="0">
                <a:solidFill>
                  <a:schemeClr val="bg1"/>
                </a:solidFill>
                <a:latin typeface="Montserrat" panose="00000500000000000000" pitchFamily="2" charset="0"/>
              </a:rPr>
              <a:t>On </a:t>
            </a:r>
            <a:r>
              <a:rPr lang="en-US" sz="1600" b="1" dirty="0">
                <a:solidFill>
                  <a:schemeClr val="bg1"/>
                </a:solidFill>
                <a:latin typeface="Montserrat" panose="00000500000000000000" pitchFamily="2" charset="0"/>
              </a:rPr>
              <a:t>Zomato Restaurant Names and Metadata </a:t>
            </a:r>
            <a:r>
              <a:rPr lang="en-US" sz="1600" dirty="0">
                <a:solidFill>
                  <a:schemeClr val="bg1"/>
                </a:solidFill>
                <a:latin typeface="Montserrat" panose="00000500000000000000" pitchFamily="2" charset="0"/>
              </a:rPr>
              <a:t>dataset.</a:t>
            </a:r>
            <a:br>
              <a:rPr lang="en-US" sz="1600" dirty="0"/>
            </a:br>
            <a:r>
              <a:rPr lang="en-US" sz="1600" b="1" dirty="0">
                <a:solidFill>
                  <a:schemeClr val="bg1"/>
                </a:solidFill>
                <a:latin typeface="Montserrat" panose="00000500000000000000" pitchFamily="2" charset="0"/>
              </a:rPr>
              <a:t>K Means Clustering</a:t>
            </a:r>
          </a:p>
          <a:p>
            <a:pPr marL="114300" indent="0" algn="just">
              <a:buNone/>
            </a:pPr>
            <a:r>
              <a:rPr lang="en-US" sz="1600" dirty="0">
                <a:solidFill>
                  <a:schemeClr val="bg1"/>
                </a:solidFill>
                <a:latin typeface="Montserrat" panose="00000500000000000000" pitchFamily="2" charset="0"/>
              </a:rPr>
              <a:t>	The K-means clustering algorithm computes centroids and repeats until the optimal centroid is found. It is presumptively  known how many clusters there are. It is also known as the flat clustering algorithm. The number of clusters found from data by the method is denoted by the letter ‘K’ in K-means.</a:t>
            </a:r>
            <a:endParaRPr lang="en-IN" sz="1600" dirty="0">
              <a:solidFill>
                <a:schemeClr val="bg1"/>
              </a:solidFill>
              <a:latin typeface="Montserrat" panose="00000500000000000000" pitchFamily="2" charset="0"/>
            </a:endParaRPr>
          </a:p>
        </p:txBody>
      </p:sp>
      <p:pic>
        <p:nvPicPr>
          <p:cNvPr id="6" name="Picture 5">
            <a:extLst>
              <a:ext uri="{FF2B5EF4-FFF2-40B4-BE49-F238E27FC236}">
                <a16:creationId xmlns:a16="http://schemas.microsoft.com/office/drawing/2014/main" id="{B2226C07-16F7-437A-81CE-5A384D496A00}"/>
              </a:ext>
            </a:extLst>
          </p:cNvPr>
          <p:cNvPicPr>
            <a:picLocks noChangeAspect="1"/>
          </p:cNvPicPr>
          <p:nvPr/>
        </p:nvPicPr>
        <p:blipFill>
          <a:blip r:embed="rId2"/>
          <a:stretch>
            <a:fillRect/>
          </a:stretch>
        </p:blipFill>
        <p:spPr>
          <a:xfrm>
            <a:off x="2156913" y="2801364"/>
            <a:ext cx="4830173" cy="2436611"/>
          </a:xfrm>
          <a:prstGeom prst="rect">
            <a:avLst/>
          </a:prstGeom>
        </p:spPr>
      </p:pic>
    </p:spTree>
    <p:extLst>
      <p:ext uri="{BB962C8B-B14F-4D97-AF65-F5344CB8AC3E}">
        <p14:creationId xmlns:p14="http://schemas.microsoft.com/office/powerpoint/2010/main" val="105196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50B0A-A330-4FE3-9150-D6E0D842B245}"/>
              </a:ext>
            </a:extLst>
          </p:cNvPr>
          <p:cNvSpPr>
            <a:spLocks noGrp="1"/>
          </p:cNvSpPr>
          <p:nvPr>
            <p:ph type="title"/>
          </p:nvPr>
        </p:nvSpPr>
        <p:spPr/>
        <p:txBody>
          <a:bodyPr/>
          <a:lstStyle/>
          <a:p>
            <a:r>
              <a:rPr lang="en-US" b="1" dirty="0">
                <a:solidFill>
                  <a:schemeClr val="tx1"/>
                </a:solidFill>
                <a:latin typeface="Montserrat" panose="00000500000000000000" pitchFamily="2" charset="0"/>
              </a:rPr>
              <a:t>Clustering</a:t>
            </a:r>
            <a:r>
              <a:rPr lang="en-US" sz="1400" b="1" dirty="0">
                <a:solidFill>
                  <a:schemeClr val="tx1"/>
                </a:solidFill>
                <a:latin typeface="Montserrat" panose="00000500000000000000" pitchFamily="2" charset="0"/>
              </a:rPr>
              <a:t> (continued)</a:t>
            </a:r>
            <a:endParaRPr lang="en-IN" sz="1400" b="1" dirty="0">
              <a:solidFill>
                <a:schemeClr val="tx1"/>
              </a:solidFill>
              <a:latin typeface="Montserrat" panose="00000500000000000000" pitchFamily="2" charset="0"/>
            </a:endParaRPr>
          </a:p>
        </p:txBody>
      </p:sp>
      <p:sp>
        <p:nvSpPr>
          <p:cNvPr id="3" name="Text Placeholder 2">
            <a:extLst>
              <a:ext uri="{FF2B5EF4-FFF2-40B4-BE49-F238E27FC236}">
                <a16:creationId xmlns:a16="http://schemas.microsoft.com/office/drawing/2014/main" id="{301E339A-B4FC-441C-850C-9DE06F2911B7}"/>
              </a:ext>
            </a:extLst>
          </p:cNvPr>
          <p:cNvSpPr>
            <a:spLocks noGrp="1"/>
          </p:cNvSpPr>
          <p:nvPr>
            <p:ph type="body" idx="1"/>
          </p:nvPr>
        </p:nvSpPr>
        <p:spPr>
          <a:xfrm>
            <a:off x="311700" y="1017725"/>
            <a:ext cx="8520600" cy="3551150"/>
          </a:xfrm>
        </p:spPr>
        <p:txBody>
          <a:bodyPr/>
          <a:lstStyle/>
          <a:p>
            <a:pPr marL="114300" indent="0">
              <a:buNone/>
            </a:pPr>
            <a:r>
              <a:rPr lang="en-US" sz="1600" dirty="0">
                <a:solidFill>
                  <a:schemeClr val="bg1"/>
                </a:solidFill>
                <a:latin typeface="Montserrat" panose="00000500000000000000" pitchFamily="2" charset="0"/>
              </a:rPr>
              <a:t>On </a:t>
            </a:r>
            <a:r>
              <a:rPr lang="en-US" sz="1600" b="1" dirty="0">
                <a:solidFill>
                  <a:schemeClr val="bg1"/>
                </a:solidFill>
                <a:latin typeface="Montserrat" panose="00000500000000000000" pitchFamily="2" charset="0"/>
              </a:rPr>
              <a:t>Zomato Restaurant Names and Metadata </a:t>
            </a:r>
            <a:r>
              <a:rPr lang="en-US" sz="1600" dirty="0">
                <a:solidFill>
                  <a:schemeClr val="bg1"/>
                </a:solidFill>
                <a:latin typeface="Montserrat" panose="00000500000000000000" pitchFamily="2" charset="0"/>
              </a:rPr>
              <a:t>dataset.</a:t>
            </a:r>
            <a:br>
              <a:rPr lang="en-US" sz="1600" dirty="0"/>
            </a:br>
            <a:r>
              <a:rPr lang="en-US" sz="1600" b="1" dirty="0">
                <a:solidFill>
                  <a:schemeClr val="bg1"/>
                </a:solidFill>
                <a:latin typeface="Montserrat" panose="00000500000000000000" pitchFamily="2" charset="0"/>
              </a:rPr>
              <a:t>Finding appropriate ‘K’ value</a:t>
            </a:r>
            <a:br>
              <a:rPr lang="en-US" sz="1600" dirty="0">
                <a:solidFill>
                  <a:schemeClr val="bg1"/>
                </a:solidFill>
                <a:latin typeface="Montserrat" panose="00000500000000000000" pitchFamily="2" charset="0"/>
              </a:rPr>
            </a:br>
            <a:r>
              <a:rPr lang="en-US" sz="1600" dirty="0">
                <a:solidFill>
                  <a:schemeClr val="bg1"/>
                </a:solidFill>
                <a:latin typeface="Montserrat" panose="00000500000000000000" pitchFamily="2" charset="0"/>
              </a:rPr>
              <a:t>	</a:t>
            </a:r>
            <a:endParaRPr lang="en-IN" sz="1600" dirty="0">
              <a:solidFill>
                <a:schemeClr val="bg1"/>
              </a:solidFill>
              <a:latin typeface="Montserrat" panose="00000500000000000000" pitchFamily="2" charset="0"/>
            </a:endParaRPr>
          </a:p>
        </p:txBody>
      </p:sp>
      <p:pic>
        <p:nvPicPr>
          <p:cNvPr id="5" name="Picture 4">
            <a:extLst>
              <a:ext uri="{FF2B5EF4-FFF2-40B4-BE49-F238E27FC236}">
                <a16:creationId xmlns:a16="http://schemas.microsoft.com/office/drawing/2014/main" id="{6EED1130-E142-40AD-83F5-B72ADF2E5203}"/>
              </a:ext>
            </a:extLst>
          </p:cNvPr>
          <p:cNvPicPr>
            <a:picLocks noChangeAspect="1"/>
          </p:cNvPicPr>
          <p:nvPr/>
        </p:nvPicPr>
        <p:blipFill>
          <a:blip r:embed="rId2"/>
          <a:stretch>
            <a:fillRect/>
          </a:stretch>
        </p:blipFill>
        <p:spPr>
          <a:xfrm>
            <a:off x="607348" y="2050213"/>
            <a:ext cx="3381153" cy="2318514"/>
          </a:xfrm>
          <a:prstGeom prst="rect">
            <a:avLst/>
          </a:prstGeom>
        </p:spPr>
      </p:pic>
      <p:pic>
        <p:nvPicPr>
          <p:cNvPr id="8" name="Picture 7">
            <a:extLst>
              <a:ext uri="{FF2B5EF4-FFF2-40B4-BE49-F238E27FC236}">
                <a16:creationId xmlns:a16="http://schemas.microsoft.com/office/drawing/2014/main" id="{E94A8B99-EAE7-45C5-BA32-6F487AB964BB}"/>
              </a:ext>
            </a:extLst>
          </p:cNvPr>
          <p:cNvPicPr>
            <a:picLocks noChangeAspect="1"/>
          </p:cNvPicPr>
          <p:nvPr/>
        </p:nvPicPr>
        <p:blipFill>
          <a:blip r:embed="rId3"/>
          <a:stretch>
            <a:fillRect/>
          </a:stretch>
        </p:blipFill>
        <p:spPr>
          <a:xfrm>
            <a:off x="4284148" y="1850065"/>
            <a:ext cx="4745250" cy="2718810"/>
          </a:xfrm>
          <a:prstGeom prst="rect">
            <a:avLst/>
          </a:prstGeom>
        </p:spPr>
      </p:pic>
    </p:spTree>
    <p:extLst>
      <p:ext uri="{BB962C8B-B14F-4D97-AF65-F5344CB8AC3E}">
        <p14:creationId xmlns:p14="http://schemas.microsoft.com/office/powerpoint/2010/main" val="14187079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50B0A-A330-4FE3-9150-D6E0D842B245}"/>
              </a:ext>
            </a:extLst>
          </p:cNvPr>
          <p:cNvSpPr>
            <a:spLocks noGrp="1"/>
          </p:cNvSpPr>
          <p:nvPr>
            <p:ph type="title"/>
          </p:nvPr>
        </p:nvSpPr>
        <p:spPr/>
        <p:txBody>
          <a:bodyPr/>
          <a:lstStyle/>
          <a:p>
            <a:r>
              <a:rPr lang="en-US" b="1" dirty="0">
                <a:solidFill>
                  <a:schemeClr val="tx1"/>
                </a:solidFill>
                <a:latin typeface="Montserrat" panose="00000500000000000000" pitchFamily="2" charset="0"/>
              </a:rPr>
              <a:t>Contents</a:t>
            </a:r>
            <a:endParaRPr lang="en-IN" b="1" dirty="0">
              <a:solidFill>
                <a:schemeClr val="tx1"/>
              </a:solidFill>
              <a:latin typeface="Montserrat" panose="00000500000000000000" pitchFamily="2" charset="0"/>
            </a:endParaRPr>
          </a:p>
        </p:txBody>
      </p:sp>
      <p:sp>
        <p:nvSpPr>
          <p:cNvPr id="3" name="Text Placeholder 2">
            <a:extLst>
              <a:ext uri="{FF2B5EF4-FFF2-40B4-BE49-F238E27FC236}">
                <a16:creationId xmlns:a16="http://schemas.microsoft.com/office/drawing/2014/main" id="{301E339A-B4FC-441C-850C-9DE06F2911B7}"/>
              </a:ext>
            </a:extLst>
          </p:cNvPr>
          <p:cNvSpPr>
            <a:spLocks noGrp="1"/>
          </p:cNvSpPr>
          <p:nvPr>
            <p:ph type="body" idx="1"/>
          </p:nvPr>
        </p:nvSpPr>
        <p:spPr/>
        <p:txBody>
          <a:bodyPr/>
          <a:lstStyle/>
          <a:p>
            <a:pPr>
              <a:buFont typeface="Wingdings" panose="05000000000000000000" pitchFamily="2" charset="2"/>
              <a:buChar char="Ø"/>
            </a:pPr>
            <a:r>
              <a:rPr lang="en-IN" sz="1400" dirty="0">
                <a:solidFill>
                  <a:schemeClr val="bg1"/>
                </a:solidFill>
                <a:latin typeface="Montserrat" panose="00000500000000000000" pitchFamily="2" charset="0"/>
              </a:rPr>
              <a:t>1) What is Zomato? </a:t>
            </a:r>
          </a:p>
          <a:p>
            <a:pPr marL="114300" indent="0">
              <a:buNone/>
            </a:pPr>
            <a:r>
              <a:rPr lang="en-IN" sz="1400" dirty="0">
                <a:solidFill>
                  <a:schemeClr val="bg1"/>
                </a:solidFill>
                <a:latin typeface="Montserrat" panose="00000500000000000000" pitchFamily="2" charset="0"/>
              </a:rPr>
              <a:t>       2) How Zomato works?                  </a:t>
            </a:r>
          </a:p>
          <a:p>
            <a:pPr>
              <a:buFont typeface="+mj-lt"/>
              <a:buAutoNum type="arabicPeriod"/>
            </a:pPr>
            <a:r>
              <a:rPr lang="en-IN" sz="1400" dirty="0">
                <a:solidFill>
                  <a:schemeClr val="bg1"/>
                </a:solidFill>
                <a:latin typeface="Montserrat" panose="00000500000000000000" pitchFamily="2" charset="0"/>
              </a:rPr>
              <a:t>3) Zomato funds and stats            </a:t>
            </a:r>
          </a:p>
          <a:p>
            <a:pPr>
              <a:buFont typeface="+mj-lt"/>
              <a:buAutoNum type="arabicPeriod"/>
            </a:pPr>
            <a:r>
              <a:rPr lang="en-IN" sz="1400" dirty="0">
                <a:solidFill>
                  <a:schemeClr val="bg1"/>
                </a:solidFill>
                <a:latin typeface="Montserrat" panose="00000500000000000000" pitchFamily="2" charset="0"/>
              </a:rPr>
              <a:t>4) Zomato business model</a:t>
            </a:r>
          </a:p>
          <a:p>
            <a:pPr>
              <a:buFont typeface="+mj-lt"/>
              <a:buAutoNum type="arabicPeriod"/>
            </a:pPr>
            <a:r>
              <a:rPr lang="en-IN" sz="1400" dirty="0">
                <a:solidFill>
                  <a:schemeClr val="bg1"/>
                </a:solidFill>
                <a:latin typeface="Montserrat" panose="00000500000000000000" pitchFamily="2" charset="0"/>
              </a:rPr>
              <a:t>5) Addressing the problem</a:t>
            </a:r>
          </a:p>
          <a:p>
            <a:pPr>
              <a:buFont typeface="+mj-lt"/>
              <a:buAutoNum type="arabicPeriod"/>
            </a:pPr>
            <a:r>
              <a:rPr lang="en-IN" sz="1400" dirty="0">
                <a:solidFill>
                  <a:schemeClr val="bg1"/>
                </a:solidFill>
                <a:latin typeface="Montserrat" panose="00000500000000000000" pitchFamily="2" charset="0"/>
              </a:rPr>
              <a:t>6) Feature summary</a:t>
            </a:r>
          </a:p>
          <a:p>
            <a:pPr>
              <a:buFont typeface="+mj-lt"/>
              <a:buAutoNum type="arabicPeriod"/>
            </a:pPr>
            <a:r>
              <a:rPr lang="en-IN" sz="1400" dirty="0">
                <a:solidFill>
                  <a:schemeClr val="bg1"/>
                </a:solidFill>
                <a:latin typeface="Montserrat" panose="00000500000000000000" pitchFamily="2" charset="0"/>
              </a:rPr>
              <a:t>7) EDA</a:t>
            </a:r>
          </a:p>
          <a:p>
            <a:pPr>
              <a:buFont typeface="+mj-lt"/>
              <a:buAutoNum type="arabicPeriod"/>
            </a:pPr>
            <a:r>
              <a:rPr lang="en-IN" sz="1400" dirty="0">
                <a:solidFill>
                  <a:schemeClr val="bg1"/>
                </a:solidFill>
                <a:latin typeface="Montserrat" panose="00000500000000000000" pitchFamily="2" charset="0"/>
              </a:rPr>
              <a:t>8) Text Pre-processing</a:t>
            </a:r>
          </a:p>
          <a:p>
            <a:pPr>
              <a:buFont typeface="+mj-lt"/>
              <a:buAutoNum type="arabicPeriod"/>
            </a:pPr>
            <a:r>
              <a:rPr lang="en-IN" sz="1400" dirty="0">
                <a:solidFill>
                  <a:schemeClr val="bg1"/>
                </a:solidFill>
                <a:latin typeface="Montserrat" panose="00000500000000000000" pitchFamily="2" charset="0"/>
              </a:rPr>
              <a:t>9) Clustering</a:t>
            </a:r>
          </a:p>
          <a:p>
            <a:pPr marL="114300" indent="0">
              <a:buNone/>
            </a:pPr>
            <a:r>
              <a:rPr lang="en-IN" sz="1400" dirty="0">
                <a:solidFill>
                  <a:schemeClr val="bg1"/>
                </a:solidFill>
                <a:latin typeface="Montserrat" panose="00000500000000000000" pitchFamily="2" charset="0"/>
              </a:rPr>
              <a:t>      10) KMeans Clustering</a:t>
            </a:r>
          </a:p>
          <a:p>
            <a:pPr marL="114300" indent="0">
              <a:buNone/>
            </a:pPr>
            <a:r>
              <a:rPr lang="en-IN" sz="1400" dirty="0">
                <a:solidFill>
                  <a:schemeClr val="bg1"/>
                </a:solidFill>
                <a:latin typeface="Montserrat" panose="00000500000000000000" pitchFamily="2" charset="0"/>
              </a:rPr>
              <a:t>       11) DBSCAN Clustering  </a:t>
            </a:r>
          </a:p>
          <a:p>
            <a:pPr marL="114300" indent="0">
              <a:buNone/>
            </a:pPr>
            <a:r>
              <a:rPr lang="en-IN" sz="1400" dirty="0">
                <a:solidFill>
                  <a:schemeClr val="bg1"/>
                </a:solidFill>
                <a:latin typeface="Montserrat" panose="00000500000000000000" pitchFamily="2" charset="0"/>
              </a:rPr>
              <a:t>      12) Sentiment Analysis</a:t>
            </a:r>
          </a:p>
          <a:p>
            <a:pPr marL="114300" indent="0">
              <a:buNone/>
            </a:pPr>
            <a:r>
              <a:rPr lang="en-IN" sz="1400" dirty="0">
                <a:solidFill>
                  <a:schemeClr val="bg1"/>
                </a:solidFill>
                <a:latin typeface="Montserrat" panose="00000500000000000000" pitchFamily="2" charset="0"/>
              </a:rPr>
              <a:t>      13) Conclusion</a:t>
            </a:r>
          </a:p>
          <a:p>
            <a:pPr>
              <a:buFont typeface="+mj-lt"/>
              <a:buAutoNum type="arabicPeriod"/>
            </a:pPr>
            <a:endParaRPr lang="en-IN" sz="1200" dirty="0">
              <a:solidFill>
                <a:schemeClr val="bg1"/>
              </a:solidFill>
              <a:latin typeface="Montserrat" panose="00000500000000000000" pitchFamily="2" charset="0"/>
            </a:endParaRPr>
          </a:p>
        </p:txBody>
      </p:sp>
    </p:spTree>
    <p:extLst>
      <p:ext uri="{BB962C8B-B14F-4D97-AF65-F5344CB8AC3E}">
        <p14:creationId xmlns:p14="http://schemas.microsoft.com/office/powerpoint/2010/main" val="33861125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50B0A-A330-4FE3-9150-D6E0D842B245}"/>
              </a:ext>
            </a:extLst>
          </p:cNvPr>
          <p:cNvSpPr>
            <a:spLocks noGrp="1"/>
          </p:cNvSpPr>
          <p:nvPr>
            <p:ph type="title"/>
          </p:nvPr>
        </p:nvSpPr>
        <p:spPr/>
        <p:txBody>
          <a:bodyPr/>
          <a:lstStyle/>
          <a:p>
            <a:r>
              <a:rPr lang="en-US" b="1" dirty="0">
                <a:solidFill>
                  <a:schemeClr val="tx1"/>
                </a:solidFill>
                <a:latin typeface="Montserrat" panose="00000500000000000000" pitchFamily="2" charset="0"/>
              </a:rPr>
              <a:t>Clustering</a:t>
            </a:r>
            <a:r>
              <a:rPr lang="en-US" sz="1400" b="1" dirty="0">
                <a:solidFill>
                  <a:schemeClr val="tx1"/>
                </a:solidFill>
                <a:latin typeface="Montserrat" panose="00000500000000000000" pitchFamily="2" charset="0"/>
              </a:rPr>
              <a:t> (continued)</a:t>
            </a:r>
            <a:endParaRPr lang="en-IN" sz="1400" b="1" dirty="0">
              <a:solidFill>
                <a:schemeClr val="tx1"/>
              </a:solidFill>
              <a:latin typeface="Montserrat" panose="00000500000000000000" pitchFamily="2" charset="0"/>
            </a:endParaRPr>
          </a:p>
        </p:txBody>
      </p:sp>
      <p:sp>
        <p:nvSpPr>
          <p:cNvPr id="3" name="Text Placeholder 2">
            <a:extLst>
              <a:ext uri="{FF2B5EF4-FFF2-40B4-BE49-F238E27FC236}">
                <a16:creationId xmlns:a16="http://schemas.microsoft.com/office/drawing/2014/main" id="{301E339A-B4FC-441C-850C-9DE06F2911B7}"/>
              </a:ext>
            </a:extLst>
          </p:cNvPr>
          <p:cNvSpPr>
            <a:spLocks noGrp="1"/>
          </p:cNvSpPr>
          <p:nvPr>
            <p:ph type="body" idx="1"/>
          </p:nvPr>
        </p:nvSpPr>
        <p:spPr>
          <a:xfrm>
            <a:off x="311700" y="1017725"/>
            <a:ext cx="8520600" cy="3551150"/>
          </a:xfrm>
        </p:spPr>
        <p:txBody>
          <a:bodyPr/>
          <a:lstStyle/>
          <a:p>
            <a:pPr marL="114300" indent="0">
              <a:buNone/>
            </a:pPr>
            <a:r>
              <a:rPr lang="en-US" sz="1600" b="1" dirty="0">
                <a:solidFill>
                  <a:schemeClr val="bg1"/>
                </a:solidFill>
                <a:latin typeface="Montserrat" panose="00000500000000000000" pitchFamily="2" charset="0"/>
              </a:rPr>
              <a:t>On Zomato Restaurant Names and Metadata dataset.</a:t>
            </a:r>
          </a:p>
          <a:p>
            <a:pPr algn="l"/>
            <a:br>
              <a:rPr lang="en-US" sz="1600" dirty="0"/>
            </a:br>
            <a:r>
              <a:rPr lang="en-IN" sz="1600" b="1" dirty="0">
                <a:solidFill>
                  <a:schemeClr val="bg1"/>
                </a:solidFill>
                <a:latin typeface="Montserrat" panose="00000500000000000000" pitchFamily="2" charset="0"/>
              </a:rPr>
              <a:t>Working of K-Means Algorithm</a:t>
            </a:r>
          </a:p>
          <a:p>
            <a:pPr algn="l"/>
            <a:r>
              <a:rPr lang="en-US" sz="1600" dirty="0">
                <a:solidFill>
                  <a:schemeClr val="bg1"/>
                </a:solidFill>
                <a:latin typeface="Montserrat" panose="00000500000000000000" pitchFamily="2" charset="0"/>
              </a:rPr>
              <a:t>The following stages will help us understand how the K-Means clustering technique works-</a:t>
            </a:r>
          </a:p>
          <a:p>
            <a:pPr algn="l">
              <a:buFont typeface="Arial" panose="020B0604020202020204" pitchFamily="34" charset="0"/>
              <a:buChar char="•"/>
            </a:pPr>
            <a:r>
              <a:rPr lang="en-US" sz="1600" b="1" dirty="0">
                <a:solidFill>
                  <a:schemeClr val="bg1"/>
                </a:solidFill>
                <a:latin typeface="Montserrat" panose="00000500000000000000" pitchFamily="2" charset="0"/>
              </a:rPr>
              <a:t>Step 1: </a:t>
            </a:r>
            <a:r>
              <a:rPr lang="en-US" sz="1600" dirty="0">
                <a:solidFill>
                  <a:schemeClr val="bg1"/>
                </a:solidFill>
                <a:latin typeface="Montserrat" panose="00000500000000000000" pitchFamily="2" charset="0"/>
              </a:rPr>
              <a:t>First, we need to provide the number of clusters, K, that need to be generated by this algorithm.</a:t>
            </a:r>
          </a:p>
          <a:p>
            <a:pPr algn="l">
              <a:buFont typeface="Arial" panose="020B0604020202020204" pitchFamily="34" charset="0"/>
              <a:buChar char="•"/>
            </a:pPr>
            <a:r>
              <a:rPr lang="en-US" sz="1600" b="1" dirty="0">
                <a:solidFill>
                  <a:schemeClr val="bg1"/>
                </a:solidFill>
                <a:latin typeface="Montserrat" panose="00000500000000000000" pitchFamily="2" charset="0"/>
              </a:rPr>
              <a:t>Step 2: </a:t>
            </a:r>
            <a:r>
              <a:rPr lang="en-US" sz="1600" dirty="0">
                <a:solidFill>
                  <a:schemeClr val="bg1"/>
                </a:solidFill>
                <a:latin typeface="Montserrat" panose="00000500000000000000" pitchFamily="2" charset="0"/>
              </a:rPr>
              <a:t>Next, choose K data points at random and assign each to a cluster. Briefly, categorize the data based on the number of data points.</a:t>
            </a:r>
          </a:p>
          <a:p>
            <a:pPr algn="l">
              <a:buFont typeface="Arial" panose="020B0604020202020204" pitchFamily="34" charset="0"/>
              <a:buChar char="•"/>
            </a:pPr>
            <a:r>
              <a:rPr lang="en-US" sz="1600" b="1" dirty="0">
                <a:solidFill>
                  <a:schemeClr val="bg1"/>
                </a:solidFill>
                <a:latin typeface="Montserrat" panose="00000500000000000000" pitchFamily="2" charset="0"/>
              </a:rPr>
              <a:t>Step 3</a:t>
            </a:r>
            <a:r>
              <a:rPr lang="en-US" sz="1600" dirty="0">
                <a:solidFill>
                  <a:schemeClr val="bg1"/>
                </a:solidFill>
                <a:latin typeface="Montserrat" panose="00000500000000000000" pitchFamily="2" charset="0"/>
              </a:rPr>
              <a:t>: The cluster centroids will now be computed.</a:t>
            </a:r>
          </a:p>
          <a:p>
            <a:pPr algn="l">
              <a:buFont typeface="Arial" panose="020B0604020202020204" pitchFamily="34" charset="0"/>
              <a:buChar char="•"/>
            </a:pPr>
            <a:r>
              <a:rPr lang="en-US" sz="1600" b="1" dirty="0">
                <a:solidFill>
                  <a:schemeClr val="bg1"/>
                </a:solidFill>
                <a:latin typeface="Montserrat" panose="00000500000000000000" pitchFamily="2" charset="0"/>
              </a:rPr>
              <a:t>Step 4: </a:t>
            </a:r>
            <a:r>
              <a:rPr lang="en-US" sz="1600" dirty="0">
                <a:solidFill>
                  <a:schemeClr val="bg1"/>
                </a:solidFill>
                <a:latin typeface="Montserrat" panose="00000500000000000000" pitchFamily="2" charset="0"/>
              </a:rPr>
              <a:t>Iterate the steps below until we find the ideal centroid, which is the assigning of data points to clusters that do not vary.</a:t>
            </a:r>
          </a:p>
          <a:p>
            <a:pPr marL="114300" indent="0">
              <a:buNone/>
            </a:pPr>
            <a:endParaRPr lang="en-IN" sz="1600" dirty="0">
              <a:solidFill>
                <a:schemeClr val="bg1"/>
              </a:solidFill>
              <a:latin typeface="Montserrat" panose="00000500000000000000" pitchFamily="2" charset="0"/>
            </a:endParaRPr>
          </a:p>
        </p:txBody>
      </p:sp>
    </p:spTree>
    <p:extLst>
      <p:ext uri="{BB962C8B-B14F-4D97-AF65-F5344CB8AC3E}">
        <p14:creationId xmlns:p14="http://schemas.microsoft.com/office/powerpoint/2010/main" val="24782757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50B0A-A330-4FE3-9150-D6E0D842B245}"/>
              </a:ext>
            </a:extLst>
          </p:cNvPr>
          <p:cNvSpPr>
            <a:spLocks noGrp="1"/>
          </p:cNvSpPr>
          <p:nvPr>
            <p:ph type="title"/>
          </p:nvPr>
        </p:nvSpPr>
        <p:spPr/>
        <p:txBody>
          <a:bodyPr/>
          <a:lstStyle/>
          <a:p>
            <a:r>
              <a:rPr lang="en-US" b="1" dirty="0">
                <a:solidFill>
                  <a:schemeClr val="tx1"/>
                </a:solidFill>
                <a:latin typeface="Montserrat" panose="00000500000000000000" pitchFamily="2" charset="0"/>
              </a:rPr>
              <a:t>Clustering</a:t>
            </a:r>
            <a:r>
              <a:rPr lang="en-US" sz="1400" b="1" dirty="0">
                <a:solidFill>
                  <a:schemeClr val="tx1"/>
                </a:solidFill>
                <a:latin typeface="Montserrat" panose="00000500000000000000" pitchFamily="2" charset="0"/>
              </a:rPr>
              <a:t> (continued)</a:t>
            </a:r>
            <a:endParaRPr lang="en-IN" sz="1400" b="1" dirty="0">
              <a:solidFill>
                <a:schemeClr val="tx1"/>
              </a:solidFill>
              <a:latin typeface="Montserrat" panose="00000500000000000000" pitchFamily="2" charset="0"/>
            </a:endParaRPr>
          </a:p>
        </p:txBody>
      </p:sp>
      <p:sp>
        <p:nvSpPr>
          <p:cNvPr id="3" name="Text Placeholder 2">
            <a:extLst>
              <a:ext uri="{FF2B5EF4-FFF2-40B4-BE49-F238E27FC236}">
                <a16:creationId xmlns:a16="http://schemas.microsoft.com/office/drawing/2014/main" id="{301E339A-B4FC-441C-850C-9DE06F2911B7}"/>
              </a:ext>
            </a:extLst>
          </p:cNvPr>
          <p:cNvSpPr>
            <a:spLocks noGrp="1"/>
          </p:cNvSpPr>
          <p:nvPr>
            <p:ph type="body" idx="1"/>
          </p:nvPr>
        </p:nvSpPr>
        <p:spPr>
          <a:xfrm>
            <a:off x="311700" y="1017725"/>
            <a:ext cx="8520600" cy="3551150"/>
          </a:xfrm>
        </p:spPr>
        <p:txBody>
          <a:bodyPr/>
          <a:lstStyle/>
          <a:p>
            <a:pPr marL="114300" indent="0">
              <a:buNone/>
            </a:pPr>
            <a:r>
              <a:rPr lang="en-US" sz="1600" b="1" dirty="0">
                <a:solidFill>
                  <a:schemeClr val="bg1"/>
                </a:solidFill>
                <a:latin typeface="Montserrat" panose="00000500000000000000" pitchFamily="2" charset="0"/>
              </a:rPr>
              <a:t>On Zomato Restaurant Names and Metadata dataset.</a:t>
            </a:r>
          </a:p>
          <a:p>
            <a:pPr marL="114300" indent="0">
              <a:buNone/>
            </a:pPr>
            <a:r>
              <a:rPr lang="en-IN" sz="1600" b="1" dirty="0">
                <a:solidFill>
                  <a:schemeClr val="bg1"/>
                </a:solidFill>
                <a:latin typeface="Montserrat" panose="00000500000000000000" pitchFamily="2" charset="0"/>
              </a:rPr>
              <a:t>K Means Clustering Model Validation</a:t>
            </a:r>
          </a:p>
          <a:p>
            <a:pPr algn="l"/>
            <a:endParaRPr lang="en-IN" sz="1600" b="1" dirty="0">
              <a:solidFill>
                <a:schemeClr val="bg1"/>
              </a:solidFill>
              <a:latin typeface="Montserrat" panose="00000500000000000000" pitchFamily="2" charset="0"/>
            </a:endParaRPr>
          </a:p>
        </p:txBody>
      </p:sp>
      <p:pic>
        <p:nvPicPr>
          <p:cNvPr id="5" name="Picture 4">
            <a:extLst>
              <a:ext uri="{FF2B5EF4-FFF2-40B4-BE49-F238E27FC236}">
                <a16:creationId xmlns:a16="http://schemas.microsoft.com/office/drawing/2014/main" id="{9573E796-E75C-4109-AD84-535C7FF5C451}"/>
              </a:ext>
            </a:extLst>
          </p:cNvPr>
          <p:cNvPicPr>
            <a:picLocks noChangeAspect="1"/>
          </p:cNvPicPr>
          <p:nvPr/>
        </p:nvPicPr>
        <p:blipFill>
          <a:blip r:embed="rId2"/>
          <a:stretch>
            <a:fillRect/>
          </a:stretch>
        </p:blipFill>
        <p:spPr>
          <a:xfrm>
            <a:off x="643165" y="2868942"/>
            <a:ext cx="2961273" cy="1066949"/>
          </a:xfrm>
          <a:prstGeom prst="rect">
            <a:avLst/>
          </a:prstGeom>
        </p:spPr>
      </p:pic>
      <p:pic>
        <p:nvPicPr>
          <p:cNvPr id="7" name="Picture 6">
            <a:extLst>
              <a:ext uri="{FF2B5EF4-FFF2-40B4-BE49-F238E27FC236}">
                <a16:creationId xmlns:a16="http://schemas.microsoft.com/office/drawing/2014/main" id="{3A0173A1-BC56-4056-8DB8-5D023386BC4A}"/>
              </a:ext>
            </a:extLst>
          </p:cNvPr>
          <p:cNvPicPr>
            <a:picLocks noChangeAspect="1"/>
          </p:cNvPicPr>
          <p:nvPr/>
        </p:nvPicPr>
        <p:blipFill>
          <a:blip r:embed="rId3"/>
          <a:stretch>
            <a:fillRect/>
          </a:stretch>
        </p:blipFill>
        <p:spPr>
          <a:xfrm>
            <a:off x="3781110" y="1871329"/>
            <a:ext cx="5051190" cy="3062177"/>
          </a:xfrm>
          <a:prstGeom prst="rect">
            <a:avLst/>
          </a:prstGeom>
        </p:spPr>
      </p:pic>
    </p:spTree>
    <p:extLst>
      <p:ext uri="{BB962C8B-B14F-4D97-AF65-F5344CB8AC3E}">
        <p14:creationId xmlns:p14="http://schemas.microsoft.com/office/powerpoint/2010/main" val="36184056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50B0A-A330-4FE3-9150-D6E0D842B245}"/>
              </a:ext>
            </a:extLst>
          </p:cNvPr>
          <p:cNvSpPr>
            <a:spLocks noGrp="1"/>
          </p:cNvSpPr>
          <p:nvPr>
            <p:ph type="title"/>
          </p:nvPr>
        </p:nvSpPr>
        <p:spPr/>
        <p:txBody>
          <a:bodyPr/>
          <a:lstStyle/>
          <a:p>
            <a:r>
              <a:rPr lang="en-US" b="1" dirty="0">
                <a:solidFill>
                  <a:schemeClr val="tx1"/>
                </a:solidFill>
                <a:latin typeface="Montserrat" panose="00000500000000000000" pitchFamily="2" charset="0"/>
              </a:rPr>
              <a:t>Clustering</a:t>
            </a:r>
            <a:r>
              <a:rPr lang="en-US" sz="1400" b="1" dirty="0">
                <a:solidFill>
                  <a:schemeClr val="tx1"/>
                </a:solidFill>
                <a:latin typeface="Montserrat" panose="00000500000000000000" pitchFamily="2" charset="0"/>
              </a:rPr>
              <a:t> (continued)</a:t>
            </a:r>
            <a:endParaRPr lang="en-IN" sz="1400" b="1" dirty="0">
              <a:solidFill>
                <a:schemeClr val="tx1"/>
              </a:solidFill>
              <a:latin typeface="Montserrat" panose="00000500000000000000" pitchFamily="2" charset="0"/>
            </a:endParaRPr>
          </a:p>
        </p:txBody>
      </p:sp>
      <p:sp>
        <p:nvSpPr>
          <p:cNvPr id="3" name="Text Placeholder 2">
            <a:extLst>
              <a:ext uri="{FF2B5EF4-FFF2-40B4-BE49-F238E27FC236}">
                <a16:creationId xmlns:a16="http://schemas.microsoft.com/office/drawing/2014/main" id="{301E339A-B4FC-441C-850C-9DE06F2911B7}"/>
              </a:ext>
            </a:extLst>
          </p:cNvPr>
          <p:cNvSpPr>
            <a:spLocks noGrp="1"/>
          </p:cNvSpPr>
          <p:nvPr>
            <p:ph type="body" idx="1"/>
          </p:nvPr>
        </p:nvSpPr>
        <p:spPr>
          <a:xfrm>
            <a:off x="311700" y="1017725"/>
            <a:ext cx="8520600" cy="3551150"/>
          </a:xfrm>
        </p:spPr>
        <p:txBody>
          <a:bodyPr/>
          <a:lstStyle/>
          <a:p>
            <a:pPr marL="114300" indent="0">
              <a:buNone/>
            </a:pPr>
            <a:r>
              <a:rPr lang="en-US" sz="1600" b="1" dirty="0">
                <a:solidFill>
                  <a:schemeClr val="bg1"/>
                </a:solidFill>
                <a:latin typeface="Montserrat" panose="00000500000000000000" pitchFamily="2" charset="0"/>
              </a:rPr>
              <a:t>On Zomato Restaurant Names and Metadata dataset.</a:t>
            </a:r>
          </a:p>
          <a:p>
            <a:pPr marL="114300" indent="0">
              <a:buNone/>
            </a:pPr>
            <a:r>
              <a:rPr lang="en-IN" sz="1600" b="1" dirty="0">
                <a:solidFill>
                  <a:schemeClr val="bg1"/>
                </a:solidFill>
                <a:latin typeface="Montserrat" panose="00000500000000000000" pitchFamily="2" charset="0"/>
              </a:rPr>
              <a:t>K Means Clustering</a:t>
            </a:r>
          </a:p>
        </p:txBody>
      </p:sp>
      <p:pic>
        <p:nvPicPr>
          <p:cNvPr id="6" name="Picture 5">
            <a:extLst>
              <a:ext uri="{FF2B5EF4-FFF2-40B4-BE49-F238E27FC236}">
                <a16:creationId xmlns:a16="http://schemas.microsoft.com/office/drawing/2014/main" id="{7628BF7C-EB26-4FF8-B178-C60B77C66F42}"/>
              </a:ext>
            </a:extLst>
          </p:cNvPr>
          <p:cNvPicPr>
            <a:picLocks noChangeAspect="1"/>
          </p:cNvPicPr>
          <p:nvPr/>
        </p:nvPicPr>
        <p:blipFill>
          <a:blip r:embed="rId2"/>
          <a:stretch>
            <a:fillRect/>
          </a:stretch>
        </p:blipFill>
        <p:spPr>
          <a:xfrm>
            <a:off x="311700" y="1682422"/>
            <a:ext cx="8442251" cy="3357411"/>
          </a:xfrm>
          <a:prstGeom prst="rect">
            <a:avLst/>
          </a:prstGeom>
        </p:spPr>
      </p:pic>
    </p:spTree>
    <p:extLst>
      <p:ext uri="{BB962C8B-B14F-4D97-AF65-F5344CB8AC3E}">
        <p14:creationId xmlns:p14="http://schemas.microsoft.com/office/powerpoint/2010/main" val="37987642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50B0A-A330-4FE3-9150-D6E0D842B245}"/>
              </a:ext>
            </a:extLst>
          </p:cNvPr>
          <p:cNvSpPr>
            <a:spLocks noGrp="1"/>
          </p:cNvSpPr>
          <p:nvPr>
            <p:ph type="title"/>
          </p:nvPr>
        </p:nvSpPr>
        <p:spPr/>
        <p:txBody>
          <a:bodyPr/>
          <a:lstStyle/>
          <a:p>
            <a:r>
              <a:rPr lang="en-US" b="1" dirty="0">
                <a:solidFill>
                  <a:schemeClr val="tx1"/>
                </a:solidFill>
                <a:latin typeface="Montserrat" panose="00000500000000000000" pitchFamily="2" charset="0"/>
              </a:rPr>
              <a:t>Clustering</a:t>
            </a:r>
            <a:r>
              <a:rPr lang="en-US" sz="1400" b="1" dirty="0">
                <a:solidFill>
                  <a:schemeClr val="tx1"/>
                </a:solidFill>
                <a:latin typeface="Montserrat" panose="00000500000000000000" pitchFamily="2" charset="0"/>
              </a:rPr>
              <a:t> (continued)</a:t>
            </a:r>
            <a:endParaRPr lang="en-IN" sz="1400" b="1" dirty="0">
              <a:solidFill>
                <a:schemeClr val="tx1"/>
              </a:solidFill>
              <a:latin typeface="Montserrat" panose="00000500000000000000" pitchFamily="2" charset="0"/>
            </a:endParaRPr>
          </a:p>
        </p:txBody>
      </p:sp>
      <p:sp>
        <p:nvSpPr>
          <p:cNvPr id="3" name="Text Placeholder 2">
            <a:extLst>
              <a:ext uri="{FF2B5EF4-FFF2-40B4-BE49-F238E27FC236}">
                <a16:creationId xmlns:a16="http://schemas.microsoft.com/office/drawing/2014/main" id="{301E339A-B4FC-441C-850C-9DE06F2911B7}"/>
              </a:ext>
            </a:extLst>
          </p:cNvPr>
          <p:cNvSpPr>
            <a:spLocks noGrp="1"/>
          </p:cNvSpPr>
          <p:nvPr>
            <p:ph type="body" idx="1"/>
          </p:nvPr>
        </p:nvSpPr>
        <p:spPr>
          <a:xfrm>
            <a:off x="311700" y="1017725"/>
            <a:ext cx="8520600" cy="3551150"/>
          </a:xfrm>
        </p:spPr>
        <p:txBody>
          <a:bodyPr/>
          <a:lstStyle/>
          <a:p>
            <a:pPr marL="114300" indent="0" algn="l">
              <a:buNone/>
            </a:pPr>
            <a:r>
              <a:rPr lang="en-US" sz="1600" b="1" dirty="0">
                <a:solidFill>
                  <a:schemeClr val="bg1"/>
                </a:solidFill>
                <a:latin typeface="Montserrat" panose="00000500000000000000" pitchFamily="2" charset="0"/>
              </a:rPr>
              <a:t>On Zomato Restaurant Names and Metadata dataset.</a:t>
            </a:r>
          </a:p>
          <a:p>
            <a:pPr marL="114300" indent="0" algn="l">
              <a:buNone/>
            </a:pPr>
            <a:r>
              <a:rPr lang="en-IN" sz="1600" b="1" dirty="0">
                <a:solidFill>
                  <a:schemeClr val="bg1"/>
                </a:solidFill>
                <a:latin typeface="Montserrat" panose="00000500000000000000" pitchFamily="2" charset="0"/>
              </a:rPr>
              <a:t>DBSCAN Clustering</a:t>
            </a: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1600" dirty="0">
                <a:solidFill>
                  <a:schemeClr val="bg1"/>
                </a:solidFill>
                <a:latin typeface="Montserrat" panose="00000500000000000000" pitchFamily="2" charset="0"/>
              </a:rPr>
              <a:t>	DBSCAN is a density-based clustering algorithm that works on the assumption     that clusters are dense regions in space separated by regions of lower density. It groups ‘densely grouped’ data points into a single cluster. It can identify clusters in large spatial datasets by looking at the local density of the data points. The most exciting feature of DBSCAN clustering is that it is robust to outliers. </a:t>
            </a:r>
            <a:endParaRPr lang="en-IN" sz="1600" b="1" dirty="0">
              <a:solidFill>
                <a:schemeClr val="bg1"/>
              </a:solidFill>
              <a:latin typeface="Montserrat" panose="00000500000000000000" pitchFamily="2" charset="0"/>
            </a:endParaRPr>
          </a:p>
        </p:txBody>
      </p:sp>
      <p:sp>
        <p:nvSpPr>
          <p:cNvPr id="4" name="Rectangle 1">
            <a:extLst>
              <a:ext uri="{FF2B5EF4-FFF2-40B4-BE49-F238E27FC236}">
                <a16:creationId xmlns:a16="http://schemas.microsoft.com/office/drawing/2014/main" id="{BD46585F-9793-43F2-8645-752574DBD137}"/>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7" name="Picture 6">
            <a:extLst>
              <a:ext uri="{FF2B5EF4-FFF2-40B4-BE49-F238E27FC236}">
                <a16:creationId xmlns:a16="http://schemas.microsoft.com/office/drawing/2014/main" id="{D0A0D1E1-177E-4BA8-9E10-D6B23939CC14}"/>
              </a:ext>
            </a:extLst>
          </p:cNvPr>
          <p:cNvPicPr>
            <a:picLocks noChangeAspect="1"/>
          </p:cNvPicPr>
          <p:nvPr/>
        </p:nvPicPr>
        <p:blipFill>
          <a:blip r:embed="rId2"/>
          <a:stretch>
            <a:fillRect/>
          </a:stretch>
        </p:blipFill>
        <p:spPr>
          <a:xfrm>
            <a:off x="889258" y="3150487"/>
            <a:ext cx="7365483" cy="1772387"/>
          </a:xfrm>
          <a:prstGeom prst="rect">
            <a:avLst/>
          </a:prstGeom>
        </p:spPr>
      </p:pic>
    </p:spTree>
    <p:extLst>
      <p:ext uri="{BB962C8B-B14F-4D97-AF65-F5344CB8AC3E}">
        <p14:creationId xmlns:p14="http://schemas.microsoft.com/office/powerpoint/2010/main" val="7922574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50B0A-A330-4FE3-9150-D6E0D842B245}"/>
              </a:ext>
            </a:extLst>
          </p:cNvPr>
          <p:cNvSpPr>
            <a:spLocks noGrp="1"/>
          </p:cNvSpPr>
          <p:nvPr>
            <p:ph type="title"/>
          </p:nvPr>
        </p:nvSpPr>
        <p:spPr/>
        <p:txBody>
          <a:bodyPr/>
          <a:lstStyle/>
          <a:p>
            <a:r>
              <a:rPr lang="en-US" b="1" dirty="0">
                <a:solidFill>
                  <a:schemeClr val="tx1"/>
                </a:solidFill>
                <a:latin typeface="Montserrat" panose="00000500000000000000" pitchFamily="2" charset="0"/>
              </a:rPr>
              <a:t>Clustering</a:t>
            </a:r>
            <a:r>
              <a:rPr lang="en-US" sz="1400" b="1" dirty="0">
                <a:solidFill>
                  <a:schemeClr val="tx1"/>
                </a:solidFill>
                <a:latin typeface="Montserrat" panose="00000500000000000000" pitchFamily="2" charset="0"/>
              </a:rPr>
              <a:t> (continued)</a:t>
            </a:r>
            <a:endParaRPr lang="en-IN" sz="1400" b="1" dirty="0">
              <a:solidFill>
                <a:schemeClr val="tx1"/>
              </a:solidFill>
              <a:latin typeface="Montserrat" panose="00000500000000000000" pitchFamily="2" charset="0"/>
            </a:endParaRPr>
          </a:p>
        </p:txBody>
      </p:sp>
      <p:sp>
        <p:nvSpPr>
          <p:cNvPr id="3" name="Text Placeholder 2">
            <a:extLst>
              <a:ext uri="{FF2B5EF4-FFF2-40B4-BE49-F238E27FC236}">
                <a16:creationId xmlns:a16="http://schemas.microsoft.com/office/drawing/2014/main" id="{301E339A-B4FC-441C-850C-9DE06F2911B7}"/>
              </a:ext>
            </a:extLst>
          </p:cNvPr>
          <p:cNvSpPr>
            <a:spLocks noGrp="1"/>
          </p:cNvSpPr>
          <p:nvPr>
            <p:ph type="body" idx="1"/>
          </p:nvPr>
        </p:nvSpPr>
        <p:spPr>
          <a:xfrm>
            <a:off x="311700" y="1017725"/>
            <a:ext cx="8520600" cy="3551150"/>
          </a:xfrm>
        </p:spPr>
        <p:txBody>
          <a:bodyPr/>
          <a:lstStyle/>
          <a:p>
            <a:pPr marL="114300" indent="0" algn="l">
              <a:buNone/>
            </a:pPr>
            <a:r>
              <a:rPr lang="en-US" sz="1600" b="1" dirty="0">
                <a:solidFill>
                  <a:schemeClr val="bg1"/>
                </a:solidFill>
                <a:latin typeface="Montserrat" panose="00000500000000000000" pitchFamily="2" charset="0"/>
              </a:rPr>
              <a:t>On Zomato Restaurant Names and Metadata dataset.</a:t>
            </a:r>
          </a:p>
          <a:p>
            <a:pPr marL="114300" indent="0" algn="l">
              <a:buNone/>
            </a:pPr>
            <a:r>
              <a:rPr lang="en-IN" sz="1600" b="1" dirty="0">
                <a:solidFill>
                  <a:schemeClr val="bg1"/>
                </a:solidFill>
                <a:latin typeface="Montserrat" panose="00000500000000000000" pitchFamily="2" charset="0"/>
              </a:rPr>
              <a:t>DBSCAN Clustering</a:t>
            </a: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1600" dirty="0">
                <a:solidFill>
                  <a:schemeClr val="bg1"/>
                </a:solidFill>
                <a:latin typeface="Montserrat" panose="00000500000000000000" pitchFamily="2" charset="0"/>
              </a:rPr>
              <a:t>	</a:t>
            </a:r>
            <a:endParaRPr lang="en-IN" sz="1600" b="1" dirty="0">
              <a:solidFill>
                <a:schemeClr val="bg1"/>
              </a:solidFill>
              <a:latin typeface="Montserrat" panose="00000500000000000000" pitchFamily="2" charset="0"/>
            </a:endParaRPr>
          </a:p>
        </p:txBody>
      </p:sp>
      <p:sp>
        <p:nvSpPr>
          <p:cNvPr id="4" name="Rectangle 1">
            <a:extLst>
              <a:ext uri="{FF2B5EF4-FFF2-40B4-BE49-F238E27FC236}">
                <a16:creationId xmlns:a16="http://schemas.microsoft.com/office/drawing/2014/main" id="{BD46585F-9793-43F2-8645-752574DBD137}"/>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13880713-06BB-4B04-BA29-359A083229F1}"/>
              </a:ext>
            </a:extLst>
          </p:cNvPr>
          <p:cNvPicPr>
            <a:picLocks noChangeAspect="1"/>
          </p:cNvPicPr>
          <p:nvPr/>
        </p:nvPicPr>
        <p:blipFill>
          <a:blip r:embed="rId2"/>
          <a:stretch>
            <a:fillRect/>
          </a:stretch>
        </p:blipFill>
        <p:spPr>
          <a:xfrm>
            <a:off x="675167" y="1668224"/>
            <a:ext cx="7793665" cy="3475276"/>
          </a:xfrm>
          <a:prstGeom prst="rect">
            <a:avLst/>
          </a:prstGeom>
        </p:spPr>
      </p:pic>
    </p:spTree>
    <p:extLst>
      <p:ext uri="{BB962C8B-B14F-4D97-AF65-F5344CB8AC3E}">
        <p14:creationId xmlns:p14="http://schemas.microsoft.com/office/powerpoint/2010/main" val="33701020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50B0A-A330-4FE3-9150-D6E0D842B245}"/>
              </a:ext>
            </a:extLst>
          </p:cNvPr>
          <p:cNvSpPr>
            <a:spLocks noGrp="1"/>
          </p:cNvSpPr>
          <p:nvPr>
            <p:ph type="title"/>
          </p:nvPr>
        </p:nvSpPr>
        <p:spPr/>
        <p:txBody>
          <a:bodyPr/>
          <a:lstStyle/>
          <a:p>
            <a:r>
              <a:rPr lang="en-US" b="1" dirty="0">
                <a:solidFill>
                  <a:schemeClr val="tx1"/>
                </a:solidFill>
                <a:latin typeface="Montserrat" panose="00000500000000000000" pitchFamily="2" charset="0"/>
              </a:rPr>
              <a:t>Exploratory Data Analysis</a:t>
            </a:r>
            <a:endParaRPr lang="en-IN" sz="1400" b="1" dirty="0">
              <a:solidFill>
                <a:schemeClr val="tx1"/>
              </a:solidFill>
              <a:latin typeface="Montserrat" panose="00000500000000000000" pitchFamily="2" charset="0"/>
            </a:endParaRPr>
          </a:p>
        </p:txBody>
      </p:sp>
      <p:sp>
        <p:nvSpPr>
          <p:cNvPr id="3" name="Text Placeholder 2">
            <a:extLst>
              <a:ext uri="{FF2B5EF4-FFF2-40B4-BE49-F238E27FC236}">
                <a16:creationId xmlns:a16="http://schemas.microsoft.com/office/drawing/2014/main" id="{301E339A-B4FC-441C-850C-9DE06F2911B7}"/>
              </a:ext>
            </a:extLst>
          </p:cNvPr>
          <p:cNvSpPr>
            <a:spLocks noGrp="1"/>
          </p:cNvSpPr>
          <p:nvPr>
            <p:ph type="body" idx="1"/>
          </p:nvPr>
        </p:nvSpPr>
        <p:spPr>
          <a:xfrm>
            <a:off x="311700" y="1017725"/>
            <a:ext cx="8520600" cy="3551150"/>
          </a:xfrm>
        </p:spPr>
        <p:txBody>
          <a:bodyPr/>
          <a:lstStyle/>
          <a:p>
            <a:pPr marL="114300" indent="0">
              <a:buNone/>
            </a:pPr>
            <a:r>
              <a:rPr lang="en-US" sz="1600" b="1" dirty="0">
                <a:solidFill>
                  <a:schemeClr val="bg1"/>
                </a:solidFill>
                <a:latin typeface="Montserrat" panose="00000500000000000000" pitchFamily="2" charset="0"/>
              </a:rPr>
              <a:t>On </a:t>
            </a:r>
            <a:r>
              <a:rPr lang="en-IN" sz="1600" b="1" dirty="0">
                <a:solidFill>
                  <a:schemeClr val="bg1"/>
                </a:solidFill>
                <a:latin typeface="Montserrat" panose="00000500000000000000" pitchFamily="2" charset="0"/>
              </a:rPr>
              <a:t>Zomato Restaurant Reviews </a:t>
            </a:r>
            <a:r>
              <a:rPr lang="en-US" sz="1600" b="1" dirty="0">
                <a:solidFill>
                  <a:schemeClr val="bg1"/>
                </a:solidFill>
                <a:latin typeface="Montserrat" panose="00000500000000000000" pitchFamily="2" charset="0"/>
              </a:rPr>
              <a:t>dataset.</a:t>
            </a:r>
          </a:p>
          <a:p>
            <a:pPr marL="114300" indent="0">
              <a:buNone/>
            </a:pPr>
            <a:br>
              <a:rPr lang="en-US" sz="1600" dirty="0"/>
            </a:br>
            <a:br>
              <a:rPr lang="en-US" sz="1600" dirty="0">
                <a:solidFill>
                  <a:schemeClr val="bg1"/>
                </a:solidFill>
                <a:latin typeface="Montserrat" panose="00000500000000000000" pitchFamily="2" charset="0"/>
              </a:rPr>
            </a:br>
            <a:br>
              <a:rPr lang="en-US" sz="1600" dirty="0">
                <a:solidFill>
                  <a:schemeClr val="bg1"/>
                </a:solidFill>
                <a:latin typeface="Montserrat" panose="00000500000000000000" pitchFamily="2" charset="0"/>
              </a:rPr>
            </a:br>
            <a:endParaRPr lang="en-IN" sz="1600" dirty="0">
              <a:solidFill>
                <a:schemeClr val="bg1"/>
              </a:solidFill>
              <a:latin typeface="Montserrat" panose="00000500000000000000" pitchFamily="2" charset="0"/>
            </a:endParaRPr>
          </a:p>
        </p:txBody>
      </p:sp>
      <p:pic>
        <p:nvPicPr>
          <p:cNvPr id="5" name="Picture 4">
            <a:extLst>
              <a:ext uri="{FF2B5EF4-FFF2-40B4-BE49-F238E27FC236}">
                <a16:creationId xmlns:a16="http://schemas.microsoft.com/office/drawing/2014/main" id="{7B8A7AE1-A218-4499-ACFC-5AC4E17D1C06}"/>
              </a:ext>
            </a:extLst>
          </p:cNvPr>
          <p:cNvPicPr>
            <a:picLocks noChangeAspect="1"/>
          </p:cNvPicPr>
          <p:nvPr/>
        </p:nvPicPr>
        <p:blipFill>
          <a:blip r:embed="rId2"/>
          <a:stretch>
            <a:fillRect/>
          </a:stretch>
        </p:blipFill>
        <p:spPr>
          <a:xfrm>
            <a:off x="408069" y="1407130"/>
            <a:ext cx="4099460" cy="2329239"/>
          </a:xfrm>
          <a:prstGeom prst="rect">
            <a:avLst/>
          </a:prstGeom>
        </p:spPr>
      </p:pic>
      <p:pic>
        <p:nvPicPr>
          <p:cNvPr id="7" name="Picture 6">
            <a:extLst>
              <a:ext uri="{FF2B5EF4-FFF2-40B4-BE49-F238E27FC236}">
                <a16:creationId xmlns:a16="http://schemas.microsoft.com/office/drawing/2014/main" id="{ACB0AB16-3E58-4127-9132-A5841F8AD162}"/>
              </a:ext>
            </a:extLst>
          </p:cNvPr>
          <p:cNvPicPr>
            <a:picLocks noChangeAspect="1"/>
          </p:cNvPicPr>
          <p:nvPr/>
        </p:nvPicPr>
        <p:blipFill>
          <a:blip r:embed="rId3"/>
          <a:stretch>
            <a:fillRect/>
          </a:stretch>
        </p:blipFill>
        <p:spPr>
          <a:xfrm>
            <a:off x="882503" y="3738636"/>
            <a:ext cx="3389496" cy="1219644"/>
          </a:xfrm>
          <a:prstGeom prst="rect">
            <a:avLst/>
          </a:prstGeom>
        </p:spPr>
      </p:pic>
      <p:pic>
        <p:nvPicPr>
          <p:cNvPr id="9" name="Picture 8">
            <a:extLst>
              <a:ext uri="{FF2B5EF4-FFF2-40B4-BE49-F238E27FC236}">
                <a16:creationId xmlns:a16="http://schemas.microsoft.com/office/drawing/2014/main" id="{FE4A9B72-EA3B-4DCE-8A22-1B71E127CE47}"/>
              </a:ext>
            </a:extLst>
          </p:cNvPr>
          <p:cNvPicPr>
            <a:picLocks noChangeAspect="1"/>
          </p:cNvPicPr>
          <p:nvPr/>
        </p:nvPicPr>
        <p:blipFill>
          <a:blip r:embed="rId4"/>
          <a:stretch>
            <a:fillRect/>
          </a:stretch>
        </p:blipFill>
        <p:spPr>
          <a:xfrm>
            <a:off x="4872001" y="1407130"/>
            <a:ext cx="3817088" cy="2329239"/>
          </a:xfrm>
          <a:prstGeom prst="rect">
            <a:avLst/>
          </a:prstGeom>
        </p:spPr>
      </p:pic>
      <p:pic>
        <p:nvPicPr>
          <p:cNvPr id="11" name="Picture 10">
            <a:extLst>
              <a:ext uri="{FF2B5EF4-FFF2-40B4-BE49-F238E27FC236}">
                <a16:creationId xmlns:a16="http://schemas.microsoft.com/office/drawing/2014/main" id="{7CD6C248-4EA1-4E1F-95CB-9AC49553C164}"/>
              </a:ext>
            </a:extLst>
          </p:cNvPr>
          <p:cNvPicPr>
            <a:picLocks noChangeAspect="1"/>
          </p:cNvPicPr>
          <p:nvPr/>
        </p:nvPicPr>
        <p:blipFill>
          <a:blip r:embed="rId5"/>
          <a:stretch>
            <a:fillRect/>
          </a:stretch>
        </p:blipFill>
        <p:spPr>
          <a:xfrm>
            <a:off x="5147953" y="3765483"/>
            <a:ext cx="3519870" cy="1219645"/>
          </a:xfrm>
          <a:prstGeom prst="rect">
            <a:avLst/>
          </a:prstGeom>
        </p:spPr>
      </p:pic>
    </p:spTree>
    <p:extLst>
      <p:ext uri="{BB962C8B-B14F-4D97-AF65-F5344CB8AC3E}">
        <p14:creationId xmlns:p14="http://schemas.microsoft.com/office/powerpoint/2010/main" val="19171994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50B0A-A330-4FE3-9150-D6E0D842B245}"/>
              </a:ext>
            </a:extLst>
          </p:cNvPr>
          <p:cNvSpPr>
            <a:spLocks noGrp="1"/>
          </p:cNvSpPr>
          <p:nvPr>
            <p:ph type="title"/>
          </p:nvPr>
        </p:nvSpPr>
        <p:spPr/>
        <p:txBody>
          <a:bodyPr/>
          <a:lstStyle/>
          <a:p>
            <a:r>
              <a:rPr lang="en-US" b="1" dirty="0">
                <a:solidFill>
                  <a:schemeClr val="tx1"/>
                </a:solidFill>
                <a:latin typeface="Montserrat" panose="00000500000000000000" pitchFamily="2" charset="0"/>
              </a:rPr>
              <a:t>Exploratory Data Analysis</a:t>
            </a:r>
            <a:r>
              <a:rPr lang="en-US" sz="1400" b="1" dirty="0">
                <a:solidFill>
                  <a:schemeClr val="tx1"/>
                </a:solidFill>
                <a:latin typeface="Montserrat" panose="00000500000000000000" pitchFamily="2" charset="0"/>
              </a:rPr>
              <a:t> (continued)</a:t>
            </a:r>
            <a:endParaRPr lang="en-IN" sz="1400" b="1" dirty="0">
              <a:solidFill>
                <a:schemeClr val="tx1"/>
              </a:solidFill>
              <a:latin typeface="Montserrat" panose="00000500000000000000" pitchFamily="2" charset="0"/>
            </a:endParaRPr>
          </a:p>
        </p:txBody>
      </p:sp>
      <p:sp>
        <p:nvSpPr>
          <p:cNvPr id="3" name="Text Placeholder 2">
            <a:extLst>
              <a:ext uri="{FF2B5EF4-FFF2-40B4-BE49-F238E27FC236}">
                <a16:creationId xmlns:a16="http://schemas.microsoft.com/office/drawing/2014/main" id="{301E339A-B4FC-441C-850C-9DE06F2911B7}"/>
              </a:ext>
            </a:extLst>
          </p:cNvPr>
          <p:cNvSpPr>
            <a:spLocks noGrp="1"/>
          </p:cNvSpPr>
          <p:nvPr>
            <p:ph type="body" idx="1"/>
          </p:nvPr>
        </p:nvSpPr>
        <p:spPr>
          <a:xfrm>
            <a:off x="311700" y="1017725"/>
            <a:ext cx="8520600" cy="3551150"/>
          </a:xfrm>
        </p:spPr>
        <p:txBody>
          <a:bodyPr/>
          <a:lstStyle/>
          <a:p>
            <a:pPr marL="114300" indent="0">
              <a:buClr>
                <a:schemeClr val="bg1"/>
              </a:buClr>
              <a:buNone/>
            </a:pPr>
            <a:r>
              <a:rPr lang="en-US" sz="1600" b="1" dirty="0">
                <a:solidFill>
                  <a:schemeClr val="bg1"/>
                </a:solidFill>
                <a:latin typeface="Montserrat" panose="00000500000000000000" pitchFamily="2" charset="0"/>
              </a:rPr>
              <a:t>On </a:t>
            </a:r>
            <a:r>
              <a:rPr lang="en-IN" sz="1600" b="1" dirty="0">
                <a:solidFill>
                  <a:schemeClr val="bg1"/>
                </a:solidFill>
                <a:latin typeface="Montserrat" panose="00000500000000000000" pitchFamily="2" charset="0"/>
              </a:rPr>
              <a:t>Merged </a:t>
            </a:r>
            <a:r>
              <a:rPr lang="en-US" sz="1600" b="1" dirty="0">
                <a:solidFill>
                  <a:schemeClr val="bg1"/>
                </a:solidFill>
                <a:latin typeface="Montserrat" panose="00000500000000000000" pitchFamily="2" charset="0"/>
              </a:rPr>
              <a:t>dataset.</a:t>
            </a:r>
          </a:p>
          <a:p>
            <a:pPr marL="114300" indent="0">
              <a:buClr>
                <a:schemeClr val="bg1"/>
              </a:buClr>
              <a:buNone/>
            </a:pPr>
            <a:endParaRPr lang="en-US" sz="1600" dirty="0">
              <a:solidFill>
                <a:schemeClr val="bg1"/>
              </a:solidFill>
              <a:latin typeface="Montserrat" panose="00000500000000000000" pitchFamily="2" charset="0"/>
            </a:endParaRPr>
          </a:p>
        </p:txBody>
      </p:sp>
      <p:pic>
        <p:nvPicPr>
          <p:cNvPr id="6" name="Picture 5">
            <a:extLst>
              <a:ext uri="{FF2B5EF4-FFF2-40B4-BE49-F238E27FC236}">
                <a16:creationId xmlns:a16="http://schemas.microsoft.com/office/drawing/2014/main" id="{C174B9A0-EF6F-4090-AC22-94E7C39468FE}"/>
              </a:ext>
            </a:extLst>
          </p:cNvPr>
          <p:cNvPicPr>
            <a:picLocks noChangeAspect="1"/>
          </p:cNvPicPr>
          <p:nvPr/>
        </p:nvPicPr>
        <p:blipFill>
          <a:blip r:embed="rId2"/>
          <a:stretch>
            <a:fillRect/>
          </a:stretch>
        </p:blipFill>
        <p:spPr>
          <a:xfrm>
            <a:off x="574876" y="1371833"/>
            <a:ext cx="7994245" cy="2378568"/>
          </a:xfrm>
          <a:prstGeom prst="rect">
            <a:avLst/>
          </a:prstGeom>
        </p:spPr>
      </p:pic>
      <p:pic>
        <p:nvPicPr>
          <p:cNvPr id="8" name="Picture 7">
            <a:extLst>
              <a:ext uri="{FF2B5EF4-FFF2-40B4-BE49-F238E27FC236}">
                <a16:creationId xmlns:a16="http://schemas.microsoft.com/office/drawing/2014/main" id="{68006E70-089D-41F0-BC25-DFF22807F794}"/>
              </a:ext>
            </a:extLst>
          </p:cNvPr>
          <p:cNvPicPr>
            <a:picLocks noChangeAspect="1"/>
          </p:cNvPicPr>
          <p:nvPr/>
        </p:nvPicPr>
        <p:blipFill>
          <a:blip r:embed="rId3"/>
          <a:stretch>
            <a:fillRect/>
          </a:stretch>
        </p:blipFill>
        <p:spPr>
          <a:xfrm>
            <a:off x="1169584" y="3713276"/>
            <a:ext cx="6592187" cy="1417666"/>
          </a:xfrm>
          <a:prstGeom prst="rect">
            <a:avLst/>
          </a:prstGeom>
        </p:spPr>
      </p:pic>
    </p:spTree>
    <p:extLst>
      <p:ext uri="{BB962C8B-B14F-4D97-AF65-F5344CB8AC3E}">
        <p14:creationId xmlns:p14="http://schemas.microsoft.com/office/powerpoint/2010/main" val="13602356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50B0A-A330-4FE3-9150-D6E0D842B245}"/>
              </a:ext>
            </a:extLst>
          </p:cNvPr>
          <p:cNvSpPr>
            <a:spLocks noGrp="1"/>
          </p:cNvSpPr>
          <p:nvPr>
            <p:ph type="title"/>
          </p:nvPr>
        </p:nvSpPr>
        <p:spPr/>
        <p:txBody>
          <a:bodyPr/>
          <a:lstStyle/>
          <a:p>
            <a:r>
              <a:rPr lang="en-US" b="1" dirty="0">
                <a:solidFill>
                  <a:schemeClr val="tx1"/>
                </a:solidFill>
                <a:latin typeface="Montserrat" panose="00000500000000000000" pitchFamily="2" charset="0"/>
              </a:rPr>
              <a:t>Sentiment Analysis</a:t>
            </a:r>
            <a:endParaRPr lang="en-IN" sz="1400" b="1" dirty="0">
              <a:solidFill>
                <a:schemeClr val="tx1"/>
              </a:solidFill>
              <a:latin typeface="Montserrat" panose="00000500000000000000" pitchFamily="2" charset="0"/>
            </a:endParaRPr>
          </a:p>
        </p:txBody>
      </p:sp>
      <p:sp>
        <p:nvSpPr>
          <p:cNvPr id="3" name="Text Placeholder 2">
            <a:extLst>
              <a:ext uri="{FF2B5EF4-FFF2-40B4-BE49-F238E27FC236}">
                <a16:creationId xmlns:a16="http://schemas.microsoft.com/office/drawing/2014/main" id="{301E339A-B4FC-441C-850C-9DE06F2911B7}"/>
              </a:ext>
            </a:extLst>
          </p:cNvPr>
          <p:cNvSpPr>
            <a:spLocks noGrp="1"/>
          </p:cNvSpPr>
          <p:nvPr>
            <p:ph type="body" idx="1"/>
          </p:nvPr>
        </p:nvSpPr>
        <p:spPr>
          <a:xfrm>
            <a:off x="311700" y="1017725"/>
            <a:ext cx="8520600" cy="3551150"/>
          </a:xfrm>
        </p:spPr>
        <p:txBody>
          <a:bodyPr/>
          <a:lstStyle/>
          <a:p>
            <a:pPr marL="114300" indent="0">
              <a:buClr>
                <a:schemeClr val="bg1"/>
              </a:buClr>
              <a:buNone/>
            </a:pPr>
            <a:r>
              <a:rPr lang="en-US" sz="1600" b="1" dirty="0">
                <a:solidFill>
                  <a:schemeClr val="bg1"/>
                </a:solidFill>
                <a:latin typeface="Montserrat" panose="00000500000000000000" pitchFamily="2" charset="0"/>
              </a:rPr>
              <a:t>Vader Model</a:t>
            </a:r>
          </a:p>
          <a:p>
            <a:pPr marL="114300" indent="0">
              <a:buNone/>
            </a:pPr>
            <a:r>
              <a:rPr lang="en-US" sz="1600" dirty="0">
                <a:solidFill>
                  <a:schemeClr val="bg1"/>
                </a:solidFill>
                <a:latin typeface="Montserrat" panose="00000500000000000000" pitchFamily="2" charset="0"/>
              </a:rPr>
              <a:t>Sentiment analysis is a text analysis method that detects polarity (e.g. a positive or negative opinion) within the text, whether a whole document, paragraph, sentence, or clause. Sentiment analysis aims to measure the attitude, sentiments, evaluations, attitudes, and emotions of a speaker/writer based on the computational treatment of subjectivity in a text.</a:t>
            </a:r>
          </a:p>
          <a:p>
            <a:pPr marL="114300" indent="0">
              <a:buClr>
                <a:schemeClr val="bg1"/>
              </a:buClr>
              <a:buNone/>
            </a:pPr>
            <a:endParaRPr lang="en-US" sz="1600" dirty="0">
              <a:solidFill>
                <a:schemeClr val="bg1"/>
              </a:solidFill>
              <a:latin typeface="Montserrat" panose="00000500000000000000" pitchFamily="2" charset="0"/>
            </a:endParaRPr>
          </a:p>
        </p:txBody>
      </p:sp>
      <p:pic>
        <p:nvPicPr>
          <p:cNvPr id="5" name="Picture 4">
            <a:extLst>
              <a:ext uri="{FF2B5EF4-FFF2-40B4-BE49-F238E27FC236}">
                <a16:creationId xmlns:a16="http://schemas.microsoft.com/office/drawing/2014/main" id="{FDF0AAB8-1E24-41DA-BADE-4E85BF9BB11C}"/>
              </a:ext>
            </a:extLst>
          </p:cNvPr>
          <p:cNvPicPr>
            <a:picLocks noChangeAspect="1"/>
          </p:cNvPicPr>
          <p:nvPr/>
        </p:nvPicPr>
        <p:blipFill>
          <a:blip r:embed="rId2"/>
          <a:stretch>
            <a:fillRect/>
          </a:stretch>
        </p:blipFill>
        <p:spPr>
          <a:xfrm>
            <a:off x="2503635" y="2793300"/>
            <a:ext cx="4136730" cy="2183107"/>
          </a:xfrm>
          <a:prstGeom prst="rect">
            <a:avLst/>
          </a:prstGeom>
        </p:spPr>
      </p:pic>
    </p:spTree>
    <p:extLst>
      <p:ext uri="{BB962C8B-B14F-4D97-AF65-F5344CB8AC3E}">
        <p14:creationId xmlns:p14="http://schemas.microsoft.com/office/powerpoint/2010/main" val="6503512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50B0A-A330-4FE3-9150-D6E0D842B245}"/>
              </a:ext>
            </a:extLst>
          </p:cNvPr>
          <p:cNvSpPr>
            <a:spLocks noGrp="1"/>
          </p:cNvSpPr>
          <p:nvPr>
            <p:ph type="title"/>
          </p:nvPr>
        </p:nvSpPr>
        <p:spPr/>
        <p:txBody>
          <a:bodyPr/>
          <a:lstStyle/>
          <a:p>
            <a:r>
              <a:rPr lang="en-US" b="1" dirty="0">
                <a:solidFill>
                  <a:schemeClr val="tx1"/>
                </a:solidFill>
                <a:latin typeface="Montserrat" panose="00000500000000000000" pitchFamily="2" charset="0"/>
              </a:rPr>
              <a:t>Sentiment Analysis</a:t>
            </a:r>
            <a:r>
              <a:rPr lang="en-US" sz="1400" b="1" dirty="0">
                <a:solidFill>
                  <a:schemeClr val="tx1"/>
                </a:solidFill>
                <a:latin typeface="Montserrat" panose="00000500000000000000" pitchFamily="2" charset="0"/>
              </a:rPr>
              <a:t> (continued)</a:t>
            </a:r>
            <a:endParaRPr lang="en-IN" sz="1400" b="1" dirty="0">
              <a:solidFill>
                <a:schemeClr val="tx1"/>
              </a:solidFill>
              <a:latin typeface="Montserrat" panose="00000500000000000000" pitchFamily="2" charset="0"/>
            </a:endParaRPr>
          </a:p>
        </p:txBody>
      </p:sp>
      <p:sp>
        <p:nvSpPr>
          <p:cNvPr id="3" name="Text Placeholder 2">
            <a:extLst>
              <a:ext uri="{FF2B5EF4-FFF2-40B4-BE49-F238E27FC236}">
                <a16:creationId xmlns:a16="http://schemas.microsoft.com/office/drawing/2014/main" id="{301E339A-B4FC-441C-850C-9DE06F2911B7}"/>
              </a:ext>
            </a:extLst>
          </p:cNvPr>
          <p:cNvSpPr>
            <a:spLocks noGrp="1"/>
          </p:cNvSpPr>
          <p:nvPr>
            <p:ph type="body" idx="1"/>
          </p:nvPr>
        </p:nvSpPr>
        <p:spPr>
          <a:xfrm>
            <a:off x="311700" y="1017725"/>
            <a:ext cx="8520600" cy="3551150"/>
          </a:xfrm>
        </p:spPr>
        <p:txBody>
          <a:bodyPr/>
          <a:lstStyle/>
          <a:p>
            <a:pPr marL="114300" indent="0">
              <a:buClr>
                <a:schemeClr val="bg1"/>
              </a:buClr>
              <a:buNone/>
            </a:pPr>
            <a:r>
              <a:rPr lang="en-US" sz="1600" b="1" dirty="0">
                <a:solidFill>
                  <a:schemeClr val="bg1"/>
                </a:solidFill>
                <a:latin typeface="Montserrat" panose="00000500000000000000" pitchFamily="2" charset="0"/>
              </a:rPr>
              <a:t>Vader Model</a:t>
            </a:r>
          </a:p>
          <a:p>
            <a:pPr marL="114300" indent="0">
              <a:buClr>
                <a:schemeClr val="bg1"/>
              </a:buClr>
              <a:buNone/>
            </a:pPr>
            <a:endParaRPr lang="en-US" sz="1600" dirty="0">
              <a:solidFill>
                <a:schemeClr val="bg1"/>
              </a:solidFill>
              <a:latin typeface="Montserrat" panose="00000500000000000000" pitchFamily="2" charset="0"/>
            </a:endParaRPr>
          </a:p>
        </p:txBody>
      </p:sp>
      <p:pic>
        <p:nvPicPr>
          <p:cNvPr id="6" name="Picture 5">
            <a:extLst>
              <a:ext uri="{FF2B5EF4-FFF2-40B4-BE49-F238E27FC236}">
                <a16:creationId xmlns:a16="http://schemas.microsoft.com/office/drawing/2014/main" id="{33F80B9E-7483-4203-9796-EB7AD39B0487}"/>
              </a:ext>
            </a:extLst>
          </p:cNvPr>
          <p:cNvPicPr>
            <a:picLocks noChangeAspect="1"/>
          </p:cNvPicPr>
          <p:nvPr/>
        </p:nvPicPr>
        <p:blipFill>
          <a:blip r:embed="rId2"/>
          <a:stretch>
            <a:fillRect/>
          </a:stretch>
        </p:blipFill>
        <p:spPr>
          <a:xfrm>
            <a:off x="279801" y="1713300"/>
            <a:ext cx="4423636" cy="3005804"/>
          </a:xfrm>
          <a:prstGeom prst="rect">
            <a:avLst/>
          </a:prstGeom>
        </p:spPr>
      </p:pic>
      <p:pic>
        <p:nvPicPr>
          <p:cNvPr id="8" name="Picture 7">
            <a:extLst>
              <a:ext uri="{FF2B5EF4-FFF2-40B4-BE49-F238E27FC236}">
                <a16:creationId xmlns:a16="http://schemas.microsoft.com/office/drawing/2014/main" id="{0F686B0C-A5BA-4683-8715-3010D0EA467F}"/>
              </a:ext>
            </a:extLst>
          </p:cNvPr>
          <p:cNvPicPr>
            <a:picLocks noChangeAspect="1"/>
          </p:cNvPicPr>
          <p:nvPr/>
        </p:nvPicPr>
        <p:blipFill>
          <a:blip r:embed="rId3"/>
          <a:stretch>
            <a:fillRect/>
          </a:stretch>
        </p:blipFill>
        <p:spPr>
          <a:xfrm>
            <a:off x="4999968" y="1713300"/>
            <a:ext cx="3963275" cy="2985175"/>
          </a:xfrm>
          <a:prstGeom prst="rect">
            <a:avLst/>
          </a:prstGeom>
        </p:spPr>
      </p:pic>
    </p:spTree>
    <p:extLst>
      <p:ext uri="{BB962C8B-B14F-4D97-AF65-F5344CB8AC3E}">
        <p14:creationId xmlns:p14="http://schemas.microsoft.com/office/powerpoint/2010/main" val="28536838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50B0A-A330-4FE3-9150-D6E0D842B245}"/>
              </a:ext>
            </a:extLst>
          </p:cNvPr>
          <p:cNvSpPr>
            <a:spLocks noGrp="1"/>
          </p:cNvSpPr>
          <p:nvPr>
            <p:ph type="title"/>
          </p:nvPr>
        </p:nvSpPr>
        <p:spPr/>
        <p:txBody>
          <a:bodyPr/>
          <a:lstStyle/>
          <a:p>
            <a:r>
              <a:rPr lang="en-US" b="1" dirty="0">
                <a:solidFill>
                  <a:schemeClr val="tx1"/>
                </a:solidFill>
                <a:latin typeface="Montserrat" panose="00000500000000000000" pitchFamily="2" charset="0"/>
              </a:rPr>
              <a:t>Sentiment Analysis</a:t>
            </a:r>
            <a:r>
              <a:rPr lang="en-US" sz="1400" b="1" dirty="0">
                <a:solidFill>
                  <a:schemeClr val="tx1"/>
                </a:solidFill>
                <a:latin typeface="Montserrat" panose="00000500000000000000" pitchFamily="2" charset="0"/>
              </a:rPr>
              <a:t> (continued)</a:t>
            </a:r>
            <a:endParaRPr lang="en-IN" sz="1400" b="1" dirty="0">
              <a:solidFill>
                <a:schemeClr val="tx1"/>
              </a:solidFill>
              <a:latin typeface="Montserrat" panose="00000500000000000000" pitchFamily="2" charset="0"/>
            </a:endParaRPr>
          </a:p>
        </p:txBody>
      </p:sp>
      <p:sp>
        <p:nvSpPr>
          <p:cNvPr id="3" name="Text Placeholder 2">
            <a:extLst>
              <a:ext uri="{FF2B5EF4-FFF2-40B4-BE49-F238E27FC236}">
                <a16:creationId xmlns:a16="http://schemas.microsoft.com/office/drawing/2014/main" id="{301E339A-B4FC-441C-850C-9DE06F2911B7}"/>
              </a:ext>
            </a:extLst>
          </p:cNvPr>
          <p:cNvSpPr>
            <a:spLocks noGrp="1"/>
          </p:cNvSpPr>
          <p:nvPr>
            <p:ph type="body" idx="1"/>
          </p:nvPr>
        </p:nvSpPr>
        <p:spPr>
          <a:xfrm>
            <a:off x="311700" y="1017725"/>
            <a:ext cx="8520600" cy="3551150"/>
          </a:xfrm>
        </p:spPr>
        <p:txBody>
          <a:bodyPr/>
          <a:lstStyle/>
          <a:p>
            <a:pPr marL="114300" indent="0">
              <a:buClr>
                <a:schemeClr val="bg1"/>
              </a:buClr>
              <a:buNone/>
            </a:pPr>
            <a:r>
              <a:rPr lang="en-US" sz="1600" b="1" dirty="0">
                <a:solidFill>
                  <a:schemeClr val="bg1"/>
                </a:solidFill>
                <a:latin typeface="Montserrat" panose="00000500000000000000" pitchFamily="2" charset="0"/>
              </a:rPr>
              <a:t>Vader Model</a:t>
            </a:r>
          </a:p>
          <a:p>
            <a:pPr marL="114300" indent="0">
              <a:buClr>
                <a:schemeClr val="bg1"/>
              </a:buClr>
              <a:buNone/>
            </a:pPr>
            <a:endParaRPr lang="en-US" sz="1600" dirty="0">
              <a:solidFill>
                <a:schemeClr val="bg1"/>
              </a:solidFill>
              <a:latin typeface="Montserrat" panose="00000500000000000000" pitchFamily="2" charset="0"/>
            </a:endParaRPr>
          </a:p>
        </p:txBody>
      </p:sp>
      <p:pic>
        <p:nvPicPr>
          <p:cNvPr id="5" name="Picture 4">
            <a:extLst>
              <a:ext uri="{FF2B5EF4-FFF2-40B4-BE49-F238E27FC236}">
                <a16:creationId xmlns:a16="http://schemas.microsoft.com/office/drawing/2014/main" id="{1BC69E39-CE09-4464-9DEE-A77E10C6D0BA}"/>
              </a:ext>
            </a:extLst>
          </p:cNvPr>
          <p:cNvPicPr>
            <a:picLocks noChangeAspect="1"/>
          </p:cNvPicPr>
          <p:nvPr/>
        </p:nvPicPr>
        <p:blipFill>
          <a:blip r:embed="rId2"/>
          <a:stretch>
            <a:fillRect/>
          </a:stretch>
        </p:blipFill>
        <p:spPr>
          <a:xfrm>
            <a:off x="311700" y="1647589"/>
            <a:ext cx="4260300" cy="3050886"/>
          </a:xfrm>
          <a:prstGeom prst="rect">
            <a:avLst/>
          </a:prstGeom>
        </p:spPr>
      </p:pic>
      <p:pic>
        <p:nvPicPr>
          <p:cNvPr id="9" name="Picture 8">
            <a:extLst>
              <a:ext uri="{FF2B5EF4-FFF2-40B4-BE49-F238E27FC236}">
                <a16:creationId xmlns:a16="http://schemas.microsoft.com/office/drawing/2014/main" id="{5A75B52C-094F-461B-AEEC-F6E624F82274}"/>
              </a:ext>
            </a:extLst>
          </p:cNvPr>
          <p:cNvPicPr>
            <a:picLocks noChangeAspect="1"/>
          </p:cNvPicPr>
          <p:nvPr/>
        </p:nvPicPr>
        <p:blipFill>
          <a:blip r:embed="rId3"/>
          <a:stretch>
            <a:fillRect/>
          </a:stretch>
        </p:blipFill>
        <p:spPr>
          <a:xfrm>
            <a:off x="4572000" y="1647589"/>
            <a:ext cx="4260300" cy="3050886"/>
          </a:xfrm>
          <a:prstGeom prst="rect">
            <a:avLst/>
          </a:prstGeom>
        </p:spPr>
      </p:pic>
    </p:spTree>
    <p:extLst>
      <p:ext uri="{BB962C8B-B14F-4D97-AF65-F5344CB8AC3E}">
        <p14:creationId xmlns:p14="http://schemas.microsoft.com/office/powerpoint/2010/main" val="30319969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50B0A-A330-4FE3-9150-D6E0D842B245}"/>
              </a:ext>
            </a:extLst>
          </p:cNvPr>
          <p:cNvSpPr>
            <a:spLocks noGrp="1"/>
          </p:cNvSpPr>
          <p:nvPr>
            <p:ph type="title"/>
          </p:nvPr>
        </p:nvSpPr>
        <p:spPr/>
        <p:txBody>
          <a:bodyPr/>
          <a:lstStyle/>
          <a:p>
            <a:r>
              <a:rPr lang="en-US" b="1" dirty="0">
                <a:solidFill>
                  <a:schemeClr val="tx1"/>
                </a:solidFill>
                <a:latin typeface="Montserrat" panose="00000500000000000000" pitchFamily="2" charset="0"/>
              </a:rPr>
              <a:t>What is                    ?</a:t>
            </a:r>
            <a:endParaRPr lang="en-IN" b="1" dirty="0">
              <a:solidFill>
                <a:schemeClr val="tx1"/>
              </a:solidFill>
              <a:latin typeface="Montserrat" panose="00000500000000000000" pitchFamily="2" charset="0"/>
            </a:endParaRPr>
          </a:p>
        </p:txBody>
      </p:sp>
      <p:sp>
        <p:nvSpPr>
          <p:cNvPr id="3" name="Text Placeholder 2">
            <a:extLst>
              <a:ext uri="{FF2B5EF4-FFF2-40B4-BE49-F238E27FC236}">
                <a16:creationId xmlns:a16="http://schemas.microsoft.com/office/drawing/2014/main" id="{301E339A-B4FC-441C-850C-9DE06F2911B7}"/>
              </a:ext>
            </a:extLst>
          </p:cNvPr>
          <p:cNvSpPr>
            <a:spLocks noGrp="1"/>
          </p:cNvSpPr>
          <p:nvPr>
            <p:ph type="body" idx="1"/>
          </p:nvPr>
        </p:nvSpPr>
        <p:spPr/>
        <p:txBody>
          <a:bodyPr/>
          <a:lstStyle/>
          <a:p>
            <a:pPr marL="114300" indent="0" algn="just">
              <a:buNone/>
            </a:pPr>
            <a:r>
              <a:rPr lang="en-US" sz="1600" dirty="0">
                <a:solidFill>
                  <a:schemeClr val="bg1"/>
                </a:solidFill>
                <a:latin typeface="Montserrat" panose="00000500000000000000" pitchFamily="2" charset="0"/>
              </a:rPr>
              <a:t>	Zomato is one of the most comprehensive and user-friendly apps where people can search for nearby restaurants and cafe's, order food online, and get it delivered at their doorstep in no time. Moreover, you can also get accurate information about restaurants as it provides menus, reviews, and ratings. Based on that, users can place orders and enjoy lip-smacking food at their homes.</a:t>
            </a:r>
          </a:p>
          <a:p>
            <a:pPr marL="114300" indent="0" algn="just">
              <a:buNone/>
            </a:pPr>
            <a:r>
              <a:rPr lang="en-US" sz="1600" dirty="0">
                <a:solidFill>
                  <a:schemeClr val="bg1"/>
                </a:solidFill>
                <a:latin typeface="Montserrat" panose="00000500000000000000" pitchFamily="2" charset="0"/>
              </a:rPr>
              <a:t>Zomato was founded by </a:t>
            </a:r>
            <a:r>
              <a:rPr lang="en-US" sz="1600" b="1" dirty="0">
                <a:solidFill>
                  <a:schemeClr val="bg1"/>
                </a:solidFill>
                <a:latin typeface="Montserrat" panose="00000500000000000000" pitchFamily="2" charset="0"/>
              </a:rPr>
              <a:t>Deepinder Goyal </a:t>
            </a:r>
            <a:r>
              <a:rPr lang="en-US" sz="1600" dirty="0">
                <a:solidFill>
                  <a:schemeClr val="bg1"/>
                </a:solidFill>
                <a:latin typeface="Montserrat" panose="00000500000000000000" pitchFamily="2" charset="0"/>
              </a:rPr>
              <a:t>and </a:t>
            </a:r>
            <a:r>
              <a:rPr lang="en-US" sz="1600" b="1" dirty="0">
                <a:solidFill>
                  <a:schemeClr val="bg1"/>
                </a:solidFill>
                <a:latin typeface="Montserrat" panose="00000500000000000000" pitchFamily="2" charset="0"/>
              </a:rPr>
              <a:t>Pankaj Chaddah</a:t>
            </a:r>
            <a:r>
              <a:rPr lang="en-US" sz="1600" dirty="0">
                <a:solidFill>
                  <a:schemeClr val="bg1"/>
                </a:solidFill>
                <a:latin typeface="Montserrat" panose="00000500000000000000" pitchFamily="2" charset="0"/>
              </a:rPr>
              <a:t>, two </a:t>
            </a:r>
            <a:r>
              <a:rPr lang="en-US" sz="1600" b="1" dirty="0">
                <a:solidFill>
                  <a:schemeClr val="bg1"/>
                </a:solidFill>
                <a:latin typeface="Montserrat" panose="00000500000000000000" pitchFamily="2" charset="0"/>
              </a:rPr>
              <a:t>Delhi IIT </a:t>
            </a:r>
            <a:r>
              <a:rPr lang="en-US" sz="1600" dirty="0">
                <a:solidFill>
                  <a:schemeClr val="bg1"/>
                </a:solidFill>
                <a:latin typeface="Montserrat" panose="00000500000000000000" pitchFamily="2" charset="0"/>
              </a:rPr>
              <a:t>graduates, in </a:t>
            </a:r>
            <a:r>
              <a:rPr lang="en-US" sz="1600" b="1" dirty="0">
                <a:solidFill>
                  <a:schemeClr val="bg1"/>
                </a:solidFill>
                <a:latin typeface="Montserrat" panose="00000500000000000000" pitchFamily="2" charset="0"/>
              </a:rPr>
              <a:t>2008</a:t>
            </a:r>
            <a:r>
              <a:rPr lang="en-US" sz="1600" dirty="0">
                <a:solidFill>
                  <a:schemeClr val="bg1"/>
                </a:solidFill>
                <a:latin typeface="Montserrat" panose="00000500000000000000" pitchFamily="2" charset="0"/>
              </a:rPr>
              <a:t>. Till November 2010, Zomato was known as “</a:t>
            </a:r>
            <a:r>
              <a:rPr lang="en-US" sz="1600" b="1" dirty="0">
                <a:solidFill>
                  <a:schemeClr val="bg1"/>
                </a:solidFill>
                <a:latin typeface="Montserrat" panose="00000500000000000000" pitchFamily="2" charset="0"/>
              </a:rPr>
              <a:t>Foodiebay</a:t>
            </a:r>
            <a:r>
              <a:rPr lang="en-US" sz="1600" dirty="0">
                <a:solidFill>
                  <a:schemeClr val="bg1"/>
                </a:solidFill>
                <a:latin typeface="Montserrat" panose="00000500000000000000" pitchFamily="2" charset="0"/>
              </a:rPr>
              <a:t>.” Once they saw their colleagues who were seeking menus of different restaurants to order food. That’s when the idea took birth, and they thought of converting these manual menus into a digital format. In the year 2012, Zomato had spread its wings across the globe and started to list out the number of restaurants in the market. </a:t>
            </a:r>
          </a:p>
          <a:p>
            <a:pPr marL="114300" indent="0" algn="just">
              <a:buNone/>
            </a:pPr>
            <a:endParaRPr lang="en-US" sz="1600" dirty="0">
              <a:solidFill>
                <a:schemeClr val="bg1"/>
              </a:solidFill>
              <a:latin typeface="Montserrat" panose="00000500000000000000" pitchFamily="2" charset="0"/>
            </a:endParaRPr>
          </a:p>
          <a:p>
            <a:pPr marL="114300" indent="0" algn="just">
              <a:buNone/>
            </a:pPr>
            <a:endParaRPr lang="en-US" sz="1600" dirty="0">
              <a:solidFill>
                <a:schemeClr val="bg1"/>
              </a:solidFill>
              <a:latin typeface="Montserrat" panose="00000500000000000000" pitchFamily="2" charset="0"/>
            </a:endParaRPr>
          </a:p>
          <a:p>
            <a:pPr marL="114300" indent="0" algn="just">
              <a:buNone/>
            </a:pPr>
            <a:endParaRPr lang="en-US" sz="1600" dirty="0">
              <a:solidFill>
                <a:schemeClr val="bg1"/>
              </a:solidFill>
              <a:latin typeface="Montserrat" panose="00000500000000000000" pitchFamily="2" charset="0"/>
            </a:endParaRPr>
          </a:p>
          <a:p>
            <a:pPr marL="114300" indent="0" algn="just">
              <a:buNone/>
            </a:pPr>
            <a:endParaRPr lang="en-US" sz="1600" dirty="0">
              <a:solidFill>
                <a:schemeClr val="bg1"/>
              </a:solidFill>
              <a:latin typeface="Montserrat" panose="00000500000000000000" pitchFamily="2" charset="0"/>
            </a:endParaRPr>
          </a:p>
          <a:p>
            <a:pPr marL="114300" indent="0" algn="just">
              <a:buNone/>
            </a:pPr>
            <a:endParaRPr lang="en-US" sz="1600" dirty="0">
              <a:solidFill>
                <a:schemeClr val="bg1"/>
              </a:solidFill>
              <a:latin typeface="Montserrat" panose="00000500000000000000" pitchFamily="2" charset="0"/>
            </a:endParaRPr>
          </a:p>
          <a:p>
            <a:pPr marL="114300" indent="0" algn="just">
              <a:buNone/>
            </a:pPr>
            <a:endParaRPr lang="en-US" sz="1600" dirty="0">
              <a:solidFill>
                <a:schemeClr val="bg1"/>
              </a:solidFill>
              <a:latin typeface="Montserrat" panose="00000500000000000000" pitchFamily="2" charset="0"/>
            </a:endParaRPr>
          </a:p>
          <a:p>
            <a:pPr marL="114300" indent="0" algn="just">
              <a:buNone/>
            </a:pPr>
            <a:r>
              <a:rPr lang="en-US" sz="1600" dirty="0">
                <a:solidFill>
                  <a:schemeClr val="bg1"/>
                </a:solidFill>
                <a:latin typeface="Montserrat" panose="00000500000000000000" pitchFamily="2" charset="0"/>
              </a:rPr>
              <a:t>	</a:t>
            </a:r>
            <a:endParaRPr lang="en-IN" dirty="0">
              <a:solidFill>
                <a:schemeClr val="bg1"/>
              </a:solidFill>
              <a:latin typeface="Montserrat" panose="00000500000000000000" pitchFamily="2" charset="0"/>
            </a:endParaRPr>
          </a:p>
        </p:txBody>
      </p:sp>
      <p:pic>
        <p:nvPicPr>
          <p:cNvPr id="7" name="Picture 6">
            <a:extLst>
              <a:ext uri="{FF2B5EF4-FFF2-40B4-BE49-F238E27FC236}">
                <a16:creationId xmlns:a16="http://schemas.microsoft.com/office/drawing/2014/main" id="{B40EFD66-B103-402D-BBBB-360476103E34}"/>
              </a:ext>
            </a:extLst>
          </p:cNvPr>
          <p:cNvPicPr>
            <a:picLocks noChangeAspect="1"/>
          </p:cNvPicPr>
          <p:nvPr/>
        </p:nvPicPr>
        <p:blipFill>
          <a:blip r:embed="rId2"/>
          <a:stretch>
            <a:fillRect/>
          </a:stretch>
        </p:blipFill>
        <p:spPr>
          <a:xfrm>
            <a:off x="2002511" y="509825"/>
            <a:ext cx="1799463" cy="443100"/>
          </a:xfrm>
          <a:prstGeom prst="rect">
            <a:avLst/>
          </a:prstGeom>
        </p:spPr>
      </p:pic>
    </p:spTree>
    <p:extLst>
      <p:ext uri="{BB962C8B-B14F-4D97-AF65-F5344CB8AC3E}">
        <p14:creationId xmlns:p14="http://schemas.microsoft.com/office/powerpoint/2010/main" val="26990052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50B0A-A330-4FE3-9150-D6E0D842B245}"/>
              </a:ext>
            </a:extLst>
          </p:cNvPr>
          <p:cNvSpPr>
            <a:spLocks noGrp="1"/>
          </p:cNvSpPr>
          <p:nvPr>
            <p:ph type="title"/>
          </p:nvPr>
        </p:nvSpPr>
        <p:spPr/>
        <p:txBody>
          <a:bodyPr/>
          <a:lstStyle/>
          <a:p>
            <a:r>
              <a:rPr lang="en-US" b="1" dirty="0">
                <a:solidFill>
                  <a:schemeClr val="tx1"/>
                </a:solidFill>
                <a:latin typeface="Montserrat" panose="00000500000000000000" pitchFamily="2" charset="0"/>
              </a:rPr>
              <a:t>Sentiment Analysis</a:t>
            </a:r>
            <a:r>
              <a:rPr lang="en-US" sz="1400" b="1" dirty="0">
                <a:solidFill>
                  <a:schemeClr val="tx1"/>
                </a:solidFill>
                <a:latin typeface="Montserrat" panose="00000500000000000000" pitchFamily="2" charset="0"/>
              </a:rPr>
              <a:t> (continued)</a:t>
            </a:r>
            <a:endParaRPr lang="en-IN" sz="1400" b="1" dirty="0">
              <a:solidFill>
                <a:schemeClr val="tx1"/>
              </a:solidFill>
              <a:latin typeface="Montserrat" panose="00000500000000000000" pitchFamily="2" charset="0"/>
            </a:endParaRPr>
          </a:p>
        </p:txBody>
      </p:sp>
      <p:sp>
        <p:nvSpPr>
          <p:cNvPr id="3" name="Text Placeholder 2">
            <a:extLst>
              <a:ext uri="{FF2B5EF4-FFF2-40B4-BE49-F238E27FC236}">
                <a16:creationId xmlns:a16="http://schemas.microsoft.com/office/drawing/2014/main" id="{301E339A-B4FC-441C-850C-9DE06F2911B7}"/>
              </a:ext>
            </a:extLst>
          </p:cNvPr>
          <p:cNvSpPr>
            <a:spLocks noGrp="1"/>
          </p:cNvSpPr>
          <p:nvPr>
            <p:ph type="body" idx="1"/>
          </p:nvPr>
        </p:nvSpPr>
        <p:spPr>
          <a:xfrm>
            <a:off x="311700" y="1017725"/>
            <a:ext cx="8520600" cy="3551150"/>
          </a:xfrm>
        </p:spPr>
        <p:txBody>
          <a:bodyPr/>
          <a:lstStyle/>
          <a:p>
            <a:pPr marL="114300" indent="0">
              <a:buClr>
                <a:schemeClr val="bg1"/>
              </a:buClr>
              <a:buNone/>
            </a:pPr>
            <a:r>
              <a:rPr lang="en-US" sz="1600" b="1" dirty="0">
                <a:solidFill>
                  <a:schemeClr val="bg1"/>
                </a:solidFill>
                <a:latin typeface="Montserrat" panose="00000500000000000000" pitchFamily="2" charset="0"/>
              </a:rPr>
              <a:t>Vader Model</a:t>
            </a:r>
          </a:p>
          <a:p>
            <a:pPr marL="114300" indent="0">
              <a:buClr>
                <a:schemeClr val="bg1"/>
              </a:buClr>
              <a:buNone/>
            </a:pPr>
            <a:endParaRPr lang="en-US" sz="1600" dirty="0">
              <a:solidFill>
                <a:schemeClr val="bg1"/>
              </a:solidFill>
              <a:latin typeface="Montserrat" panose="00000500000000000000" pitchFamily="2" charset="0"/>
            </a:endParaRPr>
          </a:p>
        </p:txBody>
      </p:sp>
      <p:pic>
        <p:nvPicPr>
          <p:cNvPr id="6" name="Picture 5">
            <a:extLst>
              <a:ext uri="{FF2B5EF4-FFF2-40B4-BE49-F238E27FC236}">
                <a16:creationId xmlns:a16="http://schemas.microsoft.com/office/drawing/2014/main" id="{572496CD-A9C8-4641-9788-1FFF2A4F09E6}"/>
              </a:ext>
            </a:extLst>
          </p:cNvPr>
          <p:cNvPicPr>
            <a:picLocks noChangeAspect="1"/>
          </p:cNvPicPr>
          <p:nvPr/>
        </p:nvPicPr>
        <p:blipFill>
          <a:blip r:embed="rId2"/>
          <a:stretch>
            <a:fillRect/>
          </a:stretch>
        </p:blipFill>
        <p:spPr>
          <a:xfrm>
            <a:off x="311699" y="1590425"/>
            <a:ext cx="4334233" cy="2894704"/>
          </a:xfrm>
          <a:prstGeom prst="rect">
            <a:avLst/>
          </a:prstGeom>
        </p:spPr>
      </p:pic>
      <p:pic>
        <p:nvPicPr>
          <p:cNvPr id="8" name="Picture 7">
            <a:extLst>
              <a:ext uri="{FF2B5EF4-FFF2-40B4-BE49-F238E27FC236}">
                <a16:creationId xmlns:a16="http://schemas.microsoft.com/office/drawing/2014/main" id="{263ED404-B9B8-42F3-A1A4-DC0C3FB04B1D}"/>
              </a:ext>
            </a:extLst>
          </p:cNvPr>
          <p:cNvPicPr>
            <a:picLocks noChangeAspect="1"/>
          </p:cNvPicPr>
          <p:nvPr/>
        </p:nvPicPr>
        <p:blipFill>
          <a:blip r:embed="rId3"/>
          <a:stretch>
            <a:fillRect/>
          </a:stretch>
        </p:blipFill>
        <p:spPr>
          <a:xfrm>
            <a:off x="5235707" y="1590425"/>
            <a:ext cx="3596593" cy="2978450"/>
          </a:xfrm>
          <a:prstGeom prst="rect">
            <a:avLst/>
          </a:prstGeom>
        </p:spPr>
      </p:pic>
    </p:spTree>
    <p:extLst>
      <p:ext uri="{BB962C8B-B14F-4D97-AF65-F5344CB8AC3E}">
        <p14:creationId xmlns:p14="http://schemas.microsoft.com/office/powerpoint/2010/main" val="40744941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50B0A-A330-4FE3-9150-D6E0D842B245}"/>
              </a:ext>
            </a:extLst>
          </p:cNvPr>
          <p:cNvSpPr>
            <a:spLocks noGrp="1"/>
          </p:cNvSpPr>
          <p:nvPr>
            <p:ph type="title"/>
          </p:nvPr>
        </p:nvSpPr>
        <p:spPr/>
        <p:txBody>
          <a:bodyPr/>
          <a:lstStyle/>
          <a:p>
            <a:r>
              <a:rPr lang="en-US" b="1" dirty="0">
                <a:solidFill>
                  <a:schemeClr val="tx1"/>
                </a:solidFill>
                <a:latin typeface="Montserrat" panose="00000500000000000000" pitchFamily="2" charset="0"/>
              </a:rPr>
              <a:t>Sentiment Analysis</a:t>
            </a:r>
            <a:r>
              <a:rPr lang="en-US" sz="1400" b="1" dirty="0">
                <a:solidFill>
                  <a:schemeClr val="tx1"/>
                </a:solidFill>
                <a:latin typeface="Montserrat" panose="00000500000000000000" pitchFamily="2" charset="0"/>
              </a:rPr>
              <a:t> (continued)</a:t>
            </a:r>
            <a:endParaRPr lang="en-IN" sz="1400" b="1" dirty="0">
              <a:solidFill>
                <a:schemeClr val="tx1"/>
              </a:solidFill>
              <a:latin typeface="Montserrat" panose="00000500000000000000" pitchFamily="2" charset="0"/>
            </a:endParaRPr>
          </a:p>
        </p:txBody>
      </p:sp>
      <p:sp>
        <p:nvSpPr>
          <p:cNvPr id="3" name="Text Placeholder 2">
            <a:extLst>
              <a:ext uri="{FF2B5EF4-FFF2-40B4-BE49-F238E27FC236}">
                <a16:creationId xmlns:a16="http://schemas.microsoft.com/office/drawing/2014/main" id="{301E339A-B4FC-441C-850C-9DE06F2911B7}"/>
              </a:ext>
            </a:extLst>
          </p:cNvPr>
          <p:cNvSpPr>
            <a:spLocks noGrp="1"/>
          </p:cNvSpPr>
          <p:nvPr>
            <p:ph type="body" idx="1"/>
          </p:nvPr>
        </p:nvSpPr>
        <p:spPr>
          <a:xfrm>
            <a:off x="311700" y="1017725"/>
            <a:ext cx="8520600" cy="3551150"/>
          </a:xfrm>
        </p:spPr>
        <p:txBody>
          <a:bodyPr/>
          <a:lstStyle/>
          <a:p>
            <a:pPr marL="114300" indent="0">
              <a:buClr>
                <a:schemeClr val="bg1"/>
              </a:buClr>
              <a:buNone/>
            </a:pPr>
            <a:r>
              <a:rPr lang="en-US" sz="1600" b="1" dirty="0">
                <a:solidFill>
                  <a:schemeClr val="bg1"/>
                </a:solidFill>
                <a:latin typeface="Montserrat" panose="00000500000000000000" pitchFamily="2" charset="0"/>
              </a:rPr>
              <a:t>Vader Model</a:t>
            </a:r>
          </a:p>
          <a:p>
            <a:pPr marL="114300" indent="0">
              <a:buClr>
                <a:schemeClr val="bg1"/>
              </a:buClr>
              <a:buNone/>
            </a:pPr>
            <a:endParaRPr lang="en-US" sz="1600" dirty="0">
              <a:solidFill>
                <a:schemeClr val="bg1"/>
              </a:solidFill>
              <a:latin typeface="Montserrat" panose="00000500000000000000" pitchFamily="2" charset="0"/>
            </a:endParaRPr>
          </a:p>
        </p:txBody>
      </p:sp>
      <p:pic>
        <p:nvPicPr>
          <p:cNvPr id="5" name="Picture 4">
            <a:extLst>
              <a:ext uri="{FF2B5EF4-FFF2-40B4-BE49-F238E27FC236}">
                <a16:creationId xmlns:a16="http://schemas.microsoft.com/office/drawing/2014/main" id="{2232131F-C556-4EB6-B3FC-5CE814C008CD}"/>
              </a:ext>
            </a:extLst>
          </p:cNvPr>
          <p:cNvPicPr>
            <a:picLocks noChangeAspect="1"/>
          </p:cNvPicPr>
          <p:nvPr/>
        </p:nvPicPr>
        <p:blipFill>
          <a:blip r:embed="rId2"/>
          <a:stretch>
            <a:fillRect/>
          </a:stretch>
        </p:blipFill>
        <p:spPr>
          <a:xfrm>
            <a:off x="235797" y="1435013"/>
            <a:ext cx="4059752" cy="3626085"/>
          </a:xfrm>
          <a:prstGeom prst="rect">
            <a:avLst/>
          </a:prstGeom>
        </p:spPr>
      </p:pic>
      <p:pic>
        <p:nvPicPr>
          <p:cNvPr id="9" name="Picture 8">
            <a:extLst>
              <a:ext uri="{FF2B5EF4-FFF2-40B4-BE49-F238E27FC236}">
                <a16:creationId xmlns:a16="http://schemas.microsoft.com/office/drawing/2014/main" id="{0B2EC41C-3825-485A-BF83-C282FD709A1B}"/>
              </a:ext>
            </a:extLst>
          </p:cNvPr>
          <p:cNvPicPr>
            <a:picLocks noChangeAspect="1"/>
          </p:cNvPicPr>
          <p:nvPr/>
        </p:nvPicPr>
        <p:blipFill>
          <a:blip r:embed="rId3"/>
          <a:stretch>
            <a:fillRect/>
          </a:stretch>
        </p:blipFill>
        <p:spPr>
          <a:xfrm>
            <a:off x="4647898" y="1435013"/>
            <a:ext cx="4225614" cy="3706562"/>
          </a:xfrm>
          <a:prstGeom prst="rect">
            <a:avLst/>
          </a:prstGeom>
        </p:spPr>
      </p:pic>
    </p:spTree>
    <p:extLst>
      <p:ext uri="{BB962C8B-B14F-4D97-AF65-F5344CB8AC3E}">
        <p14:creationId xmlns:p14="http://schemas.microsoft.com/office/powerpoint/2010/main" val="26736520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50B0A-A330-4FE3-9150-D6E0D842B245}"/>
              </a:ext>
            </a:extLst>
          </p:cNvPr>
          <p:cNvSpPr>
            <a:spLocks noGrp="1"/>
          </p:cNvSpPr>
          <p:nvPr>
            <p:ph type="title"/>
          </p:nvPr>
        </p:nvSpPr>
        <p:spPr/>
        <p:txBody>
          <a:bodyPr/>
          <a:lstStyle/>
          <a:p>
            <a:r>
              <a:rPr lang="en-US" b="1" dirty="0">
                <a:solidFill>
                  <a:schemeClr val="tx1"/>
                </a:solidFill>
                <a:latin typeface="Montserrat" panose="00000500000000000000" pitchFamily="2" charset="0"/>
              </a:rPr>
              <a:t>Sentiment Analysis</a:t>
            </a:r>
            <a:r>
              <a:rPr lang="en-US" sz="1400" b="1" dirty="0">
                <a:solidFill>
                  <a:schemeClr val="tx1"/>
                </a:solidFill>
                <a:latin typeface="Montserrat" panose="00000500000000000000" pitchFamily="2" charset="0"/>
              </a:rPr>
              <a:t> (continued)</a:t>
            </a:r>
            <a:endParaRPr lang="en-IN" sz="1400" b="1" dirty="0">
              <a:solidFill>
                <a:schemeClr val="tx1"/>
              </a:solidFill>
              <a:latin typeface="Montserrat" panose="00000500000000000000" pitchFamily="2" charset="0"/>
            </a:endParaRPr>
          </a:p>
        </p:txBody>
      </p:sp>
      <p:sp>
        <p:nvSpPr>
          <p:cNvPr id="3" name="Text Placeholder 2">
            <a:extLst>
              <a:ext uri="{FF2B5EF4-FFF2-40B4-BE49-F238E27FC236}">
                <a16:creationId xmlns:a16="http://schemas.microsoft.com/office/drawing/2014/main" id="{301E339A-B4FC-441C-850C-9DE06F2911B7}"/>
              </a:ext>
            </a:extLst>
          </p:cNvPr>
          <p:cNvSpPr>
            <a:spLocks noGrp="1"/>
          </p:cNvSpPr>
          <p:nvPr>
            <p:ph type="body" idx="1"/>
          </p:nvPr>
        </p:nvSpPr>
        <p:spPr>
          <a:xfrm>
            <a:off x="311700" y="1017725"/>
            <a:ext cx="8520600" cy="3551150"/>
          </a:xfrm>
        </p:spPr>
        <p:txBody>
          <a:bodyPr/>
          <a:lstStyle/>
          <a:p>
            <a:pPr marL="114300" indent="0">
              <a:buClr>
                <a:schemeClr val="bg1"/>
              </a:buClr>
              <a:buNone/>
            </a:pPr>
            <a:r>
              <a:rPr lang="en-US" sz="1600" b="1" dirty="0">
                <a:solidFill>
                  <a:schemeClr val="bg1"/>
                </a:solidFill>
                <a:latin typeface="Montserrat" panose="00000500000000000000" pitchFamily="2" charset="0"/>
              </a:rPr>
              <a:t>Vader Model</a:t>
            </a:r>
          </a:p>
          <a:p>
            <a:pPr marL="114300" indent="0">
              <a:buClr>
                <a:schemeClr val="bg1"/>
              </a:buClr>
              <a:buNone/>
            </a:pPr>
            <a:endParaRPr lang="en-US" sz="1600" dirty="0">
              <a:solidFill>
                <a:schemeClr val="bg1"/>
              </a:solidFill>
              <a:latin typeface="Montserrat" panose="00000500000000000000" pitchFamily="2" charset="0"/>
            </a:endParaRPr>
          </a:p>
        </p:txBody>
      </p:sp>
      <p:pic>
        <p:nvPicPr>
          <p:cNvPr id="6" name="Picture 5">
            <a:extLst>
              <a:ext uri="{FF2B5EF4-FFF2-40B4-BE49-F238E27FC236}">
                <a16:creationId xmlns:a16="http://schemas.microsoft.com/office/drawing/2014/main" id="{0FC2F3DE-CCA1-4E73-AF8A-4416696940D8}"/>
              </a:ext>
            </a:extLst>
          </p:cNvPr>
          <p:cNvPicPr>
            <a:picLocks noChangeAspect="1"/>
          </p:cNvPicPr>
          <p:nvPr/>
        </p:nvPicPr>
        <p:blipFill>
          <a:blip r:embed="rId2"/>
          <a:stretch>
            <a:fillRect/>
          </a:stretch>
        </p:blipFill>
        <p:spPr>
          <a:xfrm>
            <a:off x="471189" y="1590425"/>
            <a:ext cx="3866895" cy="3435242"/>
          </a:xfrm>
          <a:prstGeom prst="rect">
            <a:avLst/>
          </a:prstGeom>
        </p:spPr>
      </p:pic>
      <p:pic>
        <p:nvPicPr>
          <p:cNvPr id="8" name="Picture 7">
            <a:extLst>
              <a:ext uri="{FF2B5EF4-FFF2-40B4-BE49-F238E27FC236}">
                <a16:creationId xmlns:a16="http://schemas.microsoft.com/office/drawing/2014/main" id="{A274C5FC-1C89-4201-B32A-4E56EDD45B2F}"/>
              </a:ext>
            </a:extLst>
          </p:cNvPr>
          <p:cNvPicPr>
            <a:picLocks noChangeAspect="1"/>
          </p:cNvPicPr>
          <p:nvPr/>
        </p:nvPicPr>
        <p:blipFill>
          <a:blip r:embed="rId3"/>
          <a:stretch>
            <a:fillRect/>
          </a:stretch>
        </p:blipFill>
        <p:spPr>
          <a:xfrm>
            <a:off x="4899078" y="1585044"/>
            <a:ext cx="3866895" cy="3440623"/>
          </a:xfrm>
          <a:prstGeom prst="rect">
            <a:avLst/>
          </a:prstGeom>
        </p:spPr>
      </p:pic>
    </p:spTree>
    <p:extLst>
      <p:ext uri="{BB962C8B-B14F-4D97-AF65-F5344CB8AC3E}">
        <p14:creationId xmlns:p14="http://schemas.microsoft.com/office/powerpoint/2010/main" val="40642757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50B0A-A330-4FE3-9150-D6E0D842B245}"/>
              </a:ext>
            </a:extLst>
          </p:cNvPr>
          <p:cNvSpPr>
            <a:spLocks noGrp="1"/>
          </p:cNvSpPr>
          <p:nvPr>
            <p:ph type="title"/>
          </p:nvPr>
        </p:nvSpPr>
        <p:spPr/>
        <p:txBody>
          <a:bodyPr/>
          <a:lstStyle/>
          <a:p>
            <a:r>
              <a:rPr lang="en-US" b="1" dirty="0">
                <a:solidFill>
                  <a:schemeClr val="tx1"/>
                </a:solidFill>
                <a:latin typeface="Montserrat" panose="00000500000000000000" pitchFamily="2" charset="0"/>
              </a:rPr>
              <a:t>Sentiment Analysis</a:t>
            </a:r>
            <a:r>
              <a:rPr lang="en-US" sz="1400" b="1" dirty="0">
                <a:solidFill>
                  <a:schemeClr val="tx1"/>
                </a:solidFill>
                <a:latin typeface="Montserrat" panose="00000500000000000000" pitchFamily="2" charset="0"/>
              </a:rPr>
              <a:t> (continued)</a:t>
            </a:r>
            <a:endParaRPr lang="en-IN" sz="1400" b="1" dirty="0">
              <a:solidFill>
                <a:schemeClr val="tx1"/>
              </a:solidFill>
              <a:latin typeface="Montserrat" panose="00000500000000000000" pitchFamily="2" charset="0"/>
            </a:endParaRPr>
          </a:p>
        </p:txBody>
      </p:sp>
      <p:sp>
        <p:nvSpPr>
          <p:cNvPr id="3" name="Text Placeholder 2">
            <a:extLst>
              <a:ext uri="{FF2B5EF4-FFF2-40B4-BE49-F238E27FC236}">
                <a16:creationId xmlns:a16="http://schemas.microsoft.com/office/drawing/2014/main" id="{301E339A-B4FC-441C-850C-9DE06F2911B7}"/>
              </a:ext>
            </a:extLst>
          </p:cNvPr>
          <p:cNvSpPr>
            <a:spLocks noGrp="1"/>
          </p:cNvSpPr>
          <p:nvPr>
            <p:ph type="body" idx="1"/>
          </p:nvPr>
        </p:nvSpPr>
        <p:spPr>
          <a:xfrm>
            <a:off x="311700" y="1017725"/>
            <a:ext cx="8520600" cy="3551150"/>
          </a:xfrm>
        </p:spPr>
        <p:txBody>
          <a:bodyPr/>
          <a:lstStyle/>
          <a:p>
            <a:pPr marL="114300" indent="0">
              <a:buClr>
                <a:schemeClr val="bg1"/>
              </a:buClr>
              <a:buNone/>
            </a:pPr>
            <a:r>
              <a:rPr lang="en-US" sz="1600" b="1" dirty="0">
                <a:solidFill>
                  <a:schemeClr val="bg1"/>
                </a:solidFill>
                <a:latin typeface="Montserrat" panose="00000500000000000000" pitchFamily="2" charset="0"/>
              </a:rPr>
              <a:t>Vader Model</a:t>
            </a:r>
          </a:p>
          <a:p>
            <a:pPr marL="114300" indent="0">
              <a:buClr>
                <a:schemeClr val="bg1"/>
              </a:buClr>
              <a:buNone/>
            </a:pPr>
            <a:endParaRPr lang="en-US" sz="1600" dirty="0">
              <a:solidFill>
                <a:schemeClr val="bg1"/>
              </a:solidFill>
              <a:latin typeface="Montserrat" panose="00000500000000000000" pitchFamily="2" charset="0"/>
            </a:endParaRPr>
          </a:p>
        </p:txBody>
      </p:sp>
      <p:pic>
        <p:nvPicPr>
          <p:cNvPr id="5" name="Picture 4">
            <a:extLst>
              <a:ext uri="{FF2B5EF4-FFF2-40B4-BE49-F238E27FC236}">
                <a16:creationId xmlns:a16="http://schemas.microsoft.com/office/drawing/2014/main" id="{9CBEF67B-5845-4BC1-9F5B-44DFBFFD2016}"/>
              </a:ext>
            </a:extLst>
          </p:cNvPr>
          <p:cNvPicPr>
            <a:picLocks noChangeAspect="1"/>
          </p:cNvPicPr>
          <p:nvPr/>
        </p:nvPicPr>
        <p:blipFill>
          <a:blip r:embed="rId2"/>
          <a:stretch>
            <a:fillRect/>
          </a:stretch>
        </p:blipFill>
        <p:spPr>
          <a:xfrm>
            <a:off x="943018" y="1329067"/>
            <a:ext cx="7073931" cy="2537127"/>
          </a:xfrm>
          <a:prstGeom prst="rect">
            <a:avLst/>
          </a:prstGeom>
        </p:spPr>
      </p:pic>
      <p:pic>
        <p:nvPicPr>
          <p:cNvPr id="9" name="Picture 8">
            <a:extLst>
              <a:ext uri="{FF2B5EF4-FFF2-40B4-BE49-F238E27FC236}">
                <a16:creationId xmlns:a16="http://schemas.microsoft.com/office/drawing/2014/main" id="{16A3EF44-E3EB-4DB6-9D16-157E08A03B8D}"/>
              </a:ext>
            </a:extLst>
          </p:cNvPr>
          <p:cNvPicPr>
            <a:picLocks noChangeAspect="1"/>
          </p:cNvPicPr>
          <p:nvPr/>
        </p:nvPicPr>
        <p:blipFill>
          <a:blip r:embed="rId3"/>
          <a:stretch>
            <a:fillRect/>
          </a:stretch>
        </p:blipFill>
        <p:spPr>
          <a:xfrm>
            <a:off x="1462564" y="3866194"/>
            <a:ext cx="6554385" cy="1275381"/>
          </a:xfrm>
          <a:prstGeom prst="rect">
            <a:avLst/>
          </a:prstGeom>
        </p:spPr>
      </p:pic>
    </p:spTree>
    <p:extLst>
      <p:ext uri="{BB962C8B-B14F-4D97-AF65-F5344CB8AC3E}">
        <p14:creationId xmlns:p14="http://schemas.microsoft.com/office/powerpoint/2010/main" val="12846071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50B0A-A330-4FE3-9150-D6E0D842B245}"/>
              </a:ext>
            </a:extLst>
          </p:cNvPr>
          <p:cNvSpPr>
            <a:spLocks noGrp="1"/>
          </p:cNvSpPr>
          <p:nvPr>
            <p:ph type="title"/>
          </p:nvPr>
        </p:nvSpPr>
        <p:spPr/>
        <p:txBody>
          <a:bodyPr/>
          <a:lstStyle/>
          <a:p>
            <a:r>
              <a:rPr lang="en-US" b="1" dirty="0">
                <a:solidFill>
                  <a:schemeClr val="tx1"/>
                </a:solidFill>
                <a:latin typeface="Montserrat" panose="00000500000000000000" pitchFamily="2" charset="0"/>
              </a:rPr>
              <a:t>Sentiment Analysis</a:t>
            </a:r>
            <a:r>
              <a:rPr lang="en-US" sz="1400" b="1" dirty="0">
                <a:solidFill>
                  <a:schemeClr val="tx1"/>
                </a:solidFill>
                <a:latin typeface="Montserrat" panose="00000500000000000000" pitchFamily="2" charset="0"/>
              </a:rPr>
              <a:t> (continued)</a:t>
            </a:r>
            <a:endParaRPr lang="en-IN" sz="1400" b="1" dirty="0">
              <a:solidFill>
                <a:schemeClr val="tx1"/>
              </a:solidFill>
              <a:latin typeface="Montserrat" panose="00000500000000000000" pitchFamily="2" charset="0"/>
            </a:endParaRPr>
          </a:p>
        </p:txBody>
      </p:sp>
      <p:sp>
        <p:nvSpPr>
          <p:cNvPr id="3" name="Text Placeholder 2">
            <a:extLst>
              <a:ext uri="{FF2B5EF4-FFF2-40B4-BE49-F238E27FC236}">
                <a16:creationId xmlns:a16="http://schemas.microsoft.com/office/drawing/2014/main" id="{301E339A-B4FC-441C-850C-9DE06F2911B7}"/>
              </a:ext>
            </a:extLst>
          </p:cNvPr>
          <p:cNvSpPr>
            <a:spLocks noGrp="1"/>
          </p:cNvSpPr>
          <p:nvPr>
            <p:ph type="body" idx="1"/>
          </p:nvPr>
        </p:nvSpPr>
        <p:spPr>
          <a:xfrm>
            <a:off x="311700" y="1017725"/>
            <a:ext cx="8520600" cy="3551150"/>
          </a:xfrm>
        </p:spPr>
        <p:txBody>
          <a:bodyPr/>
          <a:lstStyle/>
          <a:p>
            <a:pPr marL="114300" indent="0">
              <a:buClr>
                <a:schemeClr val="bg1"/>
              </a:buClr>
              <a:buNone/>
            </a:pPr>
            <a:r>
              <a:rPr lang="en-US" sz="1600" b="1" dirty="0">
                <a:solidFill>
                  <a:schemeClr val="bg1"/>
                </a:solidFill>
                <a:latin typeface="Montserrat" panose="00000500000000000000" pitchFamily="2" charset="0"/>
              </a:rPr>
              <a:t>Vader Model</a:t>
            </a:r>
          </a:p>
          <a:p>
            <a:pPr marL="114300" indent="0">
              <a:buClr>
                <a:schemeClr val="bg1"/>
              </a:buClr>
              <a:buNone/>
            </a:pPr>
            <a:endParaRPr lang="en-US" sz="1600" dirty="0">
              <a:solidFill>
                <a:schemeClr val="bg1"/>
              </a:solidFill>
              <a:latin typeface="Montserrat" panose="00000500000000000000" pitchFamily="2" charset="0"/>
            </a:endParaRPr>
          </a:p>
        </p:txBody>
      </p:sp>
      <p:pic>
        <p:nvPicPr>
          <p:cNvPr id="6" name="Picture 5">
            <a:extLst>
              <a:ext uri="{FF2B5EF4-FFF2-40B4-BE49-F238E27FC236}">
                <a16:creationId xmlns:a16="http://schemas.microsoft.com/office/drawing/2014/main" id="{594205C2-9F98-4E30-831A-A10ACEE00A5F}"/>
              </a:ext>
            </a:extLst>
          </p:cNvPr>
          <p:cNvPicPr>
            <a:picLocks noChangeAspect="1"/>
          </p:cNvPicPr>
          <p:nvPr/>
        </p:nvPicPr>
        <p:blipFill>
          <a:blip r:embed="rId2"/>
          <a:stretch>
            <a:fillRect/>
          </a:stretch>
        </p:blipFill>
        <p:spPr>
          <a:xfrm>
            <a:off x="925033" y="1334647"/>
            <a:ext cx="7123814" cy="2439911"/>
          </a:xfrm>
          <a:prstGeom prst="rect">
            <a:avLst/>
          </a:prstGeom>
        </p:spPr>
      </p:pic>
      <p:pic>
        <p:nvPicPr>
          <p:cNvPr id="8" name="Picture 7">
            <a:extLst>
              <a:ext uri="{FF2B5EF4-FFF2-40B4-BE49-F238E27FC236}">
                <a16:creationId xmlns:a16="http://schemas.microsoft.com/office/drawing/2014/main" id="{8E05C7AE-1CB4-4775-BF50-6B7BE606B857}"/>
              </a:ext>
            </a:extLst>
          </p:cNvPr>
          <p:cNvPicPr>
            <a:picLocks noChangeAspect="1"/>
          </p:cNvPicPr>
          <p:nvPr/>
        </p:nvPicPr>
        <p:blipFill>
          <a:blip r:embed="rId3"/>
          <a:stretch>
            <a:fillRect/>
          </a:stretch>
        </p:blipFill>
        <p:spPr>
          <a:xfrm>
            <a:off x="1353121" y="3774557"/>
            <a:ext cx="6663830" cy="1367017"/>
          </a:xfrm>
          <a:prstGeom prst="rect">
            <a:avLst/>
          </a:prstGeom>
        </p:spPr>
      </p:pic>
    </p:spTree>
    <p:extLst>
      <p:ext uri="{BB962C8B-B14F-4D97-AF65-F5344CB8AC3E}">
        <p14:creationId xmlns:p14="http://schemas.microsoft.com/office/powerpoint/2010/main" val="5007249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50B0A-A330-4FE3-9150-D6E0D842B245}"/>
              </a:ext>
            </a:extLst>
          </p:cNvPr>
          <p:cNvSpPr>
            <a:spLocks noGrp="1"/>
          </p:cNvSpPr>
          <p:nvPr>
            <p:ph type="title"/>
          </p:nvPr>
        </p:nvSpPr>
        <p:spPr/>
        <p:txBody>
          <a:bodyPr/>
          <a:lstStyle/>
          <a:p>
            <a:r>
              <a:rPr lang="en-US" b="1" dirty="0">
                <a:solidFill>
                  <a:schemeClr val="tx1"/>
                </a:solidFill>
                <a:latin typeface="Montserrat" panose="00000500000000000000" pitchFamily="2" charset="0"/>
              </a:rPr>
              <a:t>Conclusion</a:t>
            </a:r>
            <a:endParaRPr lang="en-IN" sz="1400" b="1" dirty="0">
              <a:solidFill>
                <a:schemeClr val="tx1"/>
              </a:solidFill>
              <a:latin typeface="Montserrat" panose="00000500000000000000" pitchFamily="2" charset="0"/>
            </a:endParaRPr>
          </a:p>
        </p:txBody>
      </p:sp>
      <p:sp>
        <p:nvSpPr>
          <p:cNvPr id="3" name="Text Placeholder 2">
            <a:extLst>
              <a:ext uri="{FF2B5EF4-FFF2-40B4-BE49-F238E27FC236}">
                <a16:creationId xmlns:a16="http://schemas.microsoft.com/office/drawing/2014/main" id="{301E339A-B4FC-441C-850C-9DE06F2911B7}"/>
              </a:ext>
            </a:extLst>
          </p:cNvPr>
          <p:cNvSpPr>
            <a:spLocks noGrp="1"/>
          </p:cNvSpPr>
          <p:nvPr>
            <p:ph type="body" idx="1"/>
          </p:nvPr>
        </p:nvSpPr>
        <p:spPr>
          <a:xfrm>
            <a:off x="311700" y="1017725"/>
            <a:ext cx="8520600" cy="3551150"/>
          </a:xfrm>
        </p:spPr>
        <p:txBody>
          <a:bodyPr/>
          <a:lstStyle/>
          <a:p>
            <a:pPr>
              <a:buClr>
                <a:schemeClr val="bg1"/>
              </a:buClr>
              <a:buFont typeface="Arial" panose="020B0604020202020204" pitchFamily="34" charset="0"/>
              <a:buChar char="•"/>
            </a:pPr>
            <a:r>
              <a:rPr lang="en-US" sz="1600" b="1" dirty="0">
                <a:solidFill>
                  <a:schemeClr val="bg1"/>
                </a:solidFill>
                <a:latin typeface="Montserrat" panose="00000500000000000000" pitchFamily="2" charset="0"/>
              </a:rPr>
              <a:t>North Indian </a:t>
            </a:r>
            <a:r>
              <a:rPr lang="en-US" sz="1600" dirty="0">
                <a:solidFill>
                  <a:schemeClr val="bg1"/>
                </a:solidFill>
                <a:latin typeface="Montserrat" panose="00000500000000000000" pitchFamily="2" charset="0"/>
              </a:rPr>
              <a:t>cuisine is most common cuisine found in the restaurants.</a:t>
            </a:r>
          </a:p>
          <a:p>
            <a:pPr>
              <a:buClr>
                <a:schemeClr val="bg1"/>
              </a:buClr>
              <a:buFont typeface="Arial" panose="020B0604020202020204" pitchFamily="34" charset="0"/>
              <a:buChar char="•"/>
            </a:pPr>
            <a:r>
              <a:rPr lang="en-US" sz="1600" b="1" dirty="0">
                <a:solidFill>
                  <a:schemeClr val="bg1"/>
                </a:solidFill>
                <a:latin typeface="Montserrat" panose="00000500000000000000" pitchFamily="2" charset="0"/>
              </a:rPr>
              <a:t>Collage - Hyatt Hyderabad Gachibowli </a:t>
            </a:r>
            <a:r>
              <a:rPr lang="en-US" sz="1600" dirty="0">
                <a:solidFill>
                  <a:schemeClr val="bg1"/>
                </a:solidFill>
                <a:latin typeface="Montserrat" panose="00000500000000000000" pitchFamily="2" charset="0"/>
              </a:rPr>
              <a:t>is most expensive restaurant.</a:t>
            </a:r>
          </a:p>
          <a:p>
            <a:pPr>
              <a:buClr>
                <a:schemeClr val="bg1"/>
              </a:buClr>
              <a:buFont typeface="Arial" panose="020B0604020202020204" pitchFamily="34" charset="0"/>
              <a:buChar char="•"/>
            </a:pPr>
            <a:r>
              <a:rPr lang="en-US" sz="1600" b="1" dirty="0">
                <a:solidFill>
                  <a:schemeClr val="bg1"/>
                </a:solidFill>
                <a:latin typeface="Montserrat" panose="00000500000000000000" pitchFamily="2" charset="0"/>
              </a:rPr>
              <a:t>Amul</a:t>
            </a:r>
            <a:r>
              <a:rPr lang="en-US" sz="1600" dirty="0">
                <a:solidFill>
                  <a:schemeClr val="bg1"/>
                </a:solidFill>
                <a:latin typeface="Montserrat" panose="00000500000000000000" pitchFamily="2" charset="0"/>
              </a:rPr>
              <a:t> and </a:t>
            </a:r>
            <a:r>
              <a:rPr lang="en-US" sz="1600" b="1" dirty="0">
                <a:solidFill>
                  <a:schemeClr val="bg1"/>
                </a:solidFill>
                <a:latin typeface="Montserrat" panose="00000500000000000000" pitchFamily="2" charset="0"/>
              </a:rPr>
              <a:t>Mohammedia Shawarma </a:t>
            </a:r>
            <a:r>
              <a:rPr lang="en-US" sz="1600" dirty="0">
                <a:solidFill>
                  <a:schemeClr val="bg1"/>
                </a:solidFill>
                <a:latin typeface="Montserrat" panose="00000500000000000000" pitchFamily="2" charset="0"/>
              </a:rPr>
              <a:t>are the most affordable restaurants.</a:t>
            </a:r>
          </a:p>
          <a:p>
            <a:pPr>
              <a:buClr>
                <a:schemeClr val="bg1"/>
              </a:buClr>
              <a:buFont typeface="Arial" panose="020B0604020202020204" pitchFamily="34" charset="0"/>
              <a:buChar char="•"/>
            </a:pPr>
            <a:r>
              <a:rPr lang="en-US" sz="1600" dirty="0">
                <a:solidFill>
                  <a:schemeClr val="bg1"/>
                </a:solidFill>
                <a:latin typeface="Montserrat" panose="00000500000000000000" pitchFamily="2" charset="0"/>
              </a:rPr>
              <a:t>The Restaurants are clustered on cuisines into </a:t>
            </a:r>
            <a:r>
              <a:rPr lang="en-US" sz="1600" b="1" dirty="0">
                <a:solidFill>
                  <a:schemeClr val="bg1"/>
                </a:solidFill>
                <a:latin typeface="Montserrat" panose="00000500000000000000" pitchFamily="2" charset="0"/>
              </a:rPr>
              <a:t>15</a:t>
            </a:r>
            <a:r>
              <a:rPr lang="en-US" sz="1600" dirty="0">
                <a:solidFill>
                  <a:schemeClr val="bg1"/>
                </a:solidFill>
                <a:latin typeface="Montserrat" panose="00000500000000000000" pitchFamily="2" charset="0"/>
              </a:rPr>
              <a:t> clusters by using </a:t>
            </a:r>
            <a:r>
              <a:rPr lang="en-US" sz="1600" b="1" dirty="0">
                <a:solidFill>
                  <a:schemeClr val="bg1"/>
                </a:solidFill>
                <a:latin typeface="Montserrat" panose="00000500000000000000" pitchFamily="2" charset="0"/>
              </a:rPr>
              <a:t>KMeans</a:t>
            </a:r>
            <a:r>
              <a:rPr lang="en-US" sz="1600" dirty="0">
                <a:solidFill>
                  <a:schemeClr val="bg1"/>
                </a:solidFill>
                <a:latin typeface="Montserrat" panose="00000500000000000000" pitchFamily="2" charset="0"/>
              </a:rPr>
              <a:t> clustering algorithm with the </a:t>
            </a:r>
            <a:r>
              <a:rPr lang="en-US" sz="1600" b="1" dirty="0">
                <a:solidFill>
                  <a:schemeClr val="bg1"/>
                </a:solidFill>
                <a:latin typeface="Montserrat" panose="00000500000000000000" pitchFamily="2" charset="0"/>
              </a:rPr>
              <a:t>Silhouette score </a:t>
            </a:r>
            <a:r>
              <a:rPr lang="en-US" sz="1600" dirty="0">
                <a:solidFill>
                  <a:schemeClr val="bg1"/>
                </a:solidFill>
                <a:latin typeface="Montserrat" panose="00000500000000000000" pitchFamily="2" charset="0"/>
              </a:rPr>
              <a:t>of </a:t>
            </a:r>
            <a:r>
              <a:rPr lang="en-US" sz="1600" b="1" dirty="0">
                <a:solidFill>
                  <a:schemeClr val="bg1"/>
                </a:solidFill>
                <a:latin typeface="Montserrat" panose="00000500000000000000" pitchFamily="2" charset="0"/>
              </a:rPr>
              <a:t>0.195.</a:t>
            </a:r>
          </a:p>
          <a:p>
            <a:pPr>
              <a:buClr>
                <a:schemeClr val="bg1"/>
              </a:buClr>
              <a:buFont typeface="Arial" panose="020B0604020202020204" pitchFamily="34" charset="0"/>
              <a:buChar char="•"/>
            </a:pPr>
            <a:r>
              <a:rPr lang="en-US" sz="1600" b="1" dirty="0">
                <a:solidFill>
                  <a:schemeClr val="bg1"/>
                </a:solidFill>
                <a:latin typeface="Montserrat" panose="00000500000000000000" pitchFamily="2" charset="0"/>
              </a:rPr>
              <a:t>DBSCAN </a:t>
            </a:r>
            <a:r>
              <a:rPr lang="en-US" sz="1600" dirty="0">
                <a:solidFill>
                  <a:schemeClr val="bg1"/>
                </a:solidFill>
                <a:latin typeface="Montserrat" panose="00000500000000000000" pitchFamily="2" charset="0"/>
              </a:rPr>
              <a:t>algorithm is also used to cluster the restaurants into </a:t>
            </a:r>
            <a:r>
              <a:rPr lang="en-US" sz="1600" b="1" dirty="0">
                <a:solidFill>
                  <a:schemeClr val="bg1"/>
                </a:solidFill>
                <a:latin typeface="Montserrat" panose="00000500000000000000" pitchFamily="2" charset="0"/>
              </a:rPr>
              <a:t>15</a:t>
            </a:r>
            <a:r>
              <a:rPr lang="en-US" sz="1600" dirty="0">
                <a:solidFill>
                  <a:schemeClr val="bg1"/>
                </a:solidFill>
                <a:latin typeface="Montserrat" panose="00000500000000000000" pitchFamily="2" charset="0"/>
              </a:rPr>
              <a:t> clusters and also helps us to detect the outliers with the </a:t>
            </a:r>
            <a:r>
              <a:rPr lang="en-US" sz="1600" b="1" dirty="0">
                <a:solidFill>
                  <a:schemeClr val="bg1"/>
                </a:solidFill>
                <a:latin typeface="Montserrat" panose="00000500000000000000" pitchFamily="2" charset="0"/>
              </a:rPr>
              <a:t>Silhouette score </a:t>
            </a:r>
            <a:r>
              <a:rPr lang="en-US" sz="1600" dirty="0">
                <a:solidFill>
                  <a:schemeClr val="bg1"/>
                </a:solidFill>
                <a:latin typeface="Montserrat" panose="00000500000000000000" pitchFamily="2" charset="0"/>
              </a:rPr>
              <a:t>of </a:t>
            </a:r>
            <a:r>
              <a:rPr lang="en-US" sz="1600" b="1" dirty="0">
                <a:solidFill>
                  <a:schemeClr val="bg1"/>
                </a:solidFill>
                <a:latin typeface="Montserrat" panose="00000500000000000000" pitchFamily="2" charset="0"/>
              </a:rPr>
              <a:t>0.107.</a:t>
            </a:r>
          </a:p>
          <a:p>
            <a:pPr>
              <a:buClr>
                <a:schemeClr val="bg1"/>
              </a:buClr>
              <a:buFont typeface="Arial" panose="020B0604020202020204" pitchFamily="34" charset="0"/>
              <a:buChar char="•"/>
            </a:pPr>
            <a:r>
              <a:rPr lang="en-US" sz="1600" b="1" dirty="0">
                <a:solidFill>
                  <a:schemeClr val="bg1"/>
                </a:solidFill>
                <a:latin typeface="Montserrat" panose="00000500000000000000" pitchFamily="2" charset="0"/>
              </a:rPr>
              <a:t>Anvesh Chowdary </a:t>
            </a:r>
            <a:r>
              <a:rPr lang="en-US" sz="1600" dirty="0">
                <a:solidFill>
                  <a:schemeClr val="bg1"/>
                </a:solidFill>
                <a:latin typeface="Montserrat" panose="00000500000000000000" pitchFamily="2" charset="0"/>
              </a:rPr>
              <a:t>has given the most number of reviews.</a:t>
            </a:r>
            <a:endParaRPr lang="en-US" sz="1600" b="1" dirty="0">
              <a:solidFill>
                <a:schemeClr val="bg1"/>
              </a:solidFill>
              <a:latin typeface="Montserrat" panose="00000500000000000000" pitchFamily="2" charset="0"/>
            </a:endParaRPr>
          </a:p>
          <a:p>
            <a:pPr>
              <a:buClr>
                <a:schemeClr val="bg1"/>
              </a:buClr>
              <a:buFont typeface="Arial" panose="020B0604020202020204" pitchFamily="34" charset="0"/>
              <a:buChar char="•"/>
            </a:pPr>
            <a:r>
              <a:rPr lang="en-US" sz="1600" b="1" dirty="0">
                <a:solidFill>
                  <a:schemeClr val="bg1"/>
                </a:solidFill>
                <a:latin typeface="Montserrat" panose="00000500000000000000" pitchFamily="2" charset="0"/>
              </a:rPr>
              <a:t>AB’s – Absolute Barbecues </a:t>
            </a:r>
            <a:r>
              <a:rPr lang="en-US" sz="1600" dirty="0">
                <a:solidFill>
                  <a:schemeClr val="bg1"/>
                </a:solidFill>
                <a:latin typeface="Montserrat" panose="00000500000000000000" pitchFamily="2" charset="0"/>
              </a:rPr>
              <a:t>is the top rated restaurant.</a:t>
            </a:r>
          </a:p>
          <a:p>
            <a:pPr>
              <a:buClr>
                <a:schemeClr val="bg1"/>
              </a:buClr>
              <a:buFont typeface="Arial" panose="020B0604020202020204" pitchFamily="34" charset="0"/>
              <a:buChar char="•"/>
            </a:pPr>
            <a:r>
              <a:rPr lang="en-US" sz="1600" dirty="0">
                <a:solidFill>
                  <a:schemeClr val="bg1"/>
                </a:solidFill>
                <a:latin typeface="Montserrat" panose="00000500000000000000" pitchFamily="2" charset="0"/>
              </a:rPr>
              <a:t>Almost </a:t>
            </a:r>
            <a:r>
              <a:rPr lang="en-US" sz="1600" b="1" dirty="0">
                <a:solidFill>
                  <a:schemeClr val="bg1"/>
                </a:solidFill>
                <a:latin typeface="Montserrat" panose="00000500000000000000" pitchFamily="2" charset="0"/>
              </a:rPr>
              <a:t>79</a:t>
            </a:r>
            <a:r>
              <a:rPr lang="en-US" sz="1600" dirty="0">
                <a:solidFill>
                  <a:schemeClr val="bg1"/>
                </a:solidFill>
                <a:latin typeface="Montserrat" panose="00000500000000000000" pitchFamily="2" charset="0"/>
              </a:rPr>
              <a:t> percent of the observations have </a:t>
            </a:r>
            <a:r>
              <a:rPr lang="en-US" sz="1600" b="1" dirty="0">
                <a:solidFill>
                  <a:schemeClr val="bg1"/>
                </a:solidFill>
                <a:latin typeface="Montserrat" panose="00000500000000000000" pitchFamily="2" charset="0"/>
              </a:rPr>
              <a:t>Positive</a:t>
            </a:r>
            <a:r>
              <a:rPr lang="en-US" sz="1600" dirty="0">
                <a:solidFill>
                  <a:schemeClr val="bg1"/>
                </a:solidFill>
                <a:latin typeface="Montserrat" panose="00000500000000000000" pitchFamily="2" charset="0"/>
              </a:rPr>
              <a:t> sentiment and </a:t>
            </a:r>
            <a:r>
              <a:rPr lang="en-US" sz="1600" b="1" dirty="0">
                <a:solidFill>
                  <a:schemeClr val="bg1"/>
                </a:solidFill>
                <a:latin typeface="Montserrat" panose="00000500000000000000" pitchFamily="2" charset="0"/>
              </a:rPr>
              <a:t>14</a:t>
            </a:r>
            <a:r>
              <a:rPr lang="en-US" sz="1600" dirty="0">
                <a:solidFill>
                  <a:schemeClr val="bg1"/>
                </a:solidFill>
                <a:latin typeface="Montserrat" panose="00000500000000000000" pitchFamily="2" charset="0"/>
              </a:rPr>
              <a:t> and </a:t>
            </a:r>
            <a:r>
              <a:rPr lang="en-US" sz="1600" b="1" dirty="0">
                <a:solidFill>
                  <a:schemeClr val="bg1"/>
                </a:solidFill>
                <a:latin typeface="Montserrat" panose="00000500000000000000" pitchFamily="2" charset="0"/>
              </a:rPr>
              <a:t>7</a:t>
            </a:r>
            <a:r>
              <a:rPr lang="en-US" sz="1600" dirty="0">
                <a:solidFill>
                  <a:schemeClr val="bg1"/>
                </a:solidFill>
                <a:latin typeface="Montserrat" panose="00000500000000000000" pitchFamily="2" charset="0"/>
              </a:rPr>
              <a:t> percent of the observations have </a:t>
            </a:r>
            <a:r>
              <a:rPr lang="en-US" sz="1600" b="1" dirty="0">
                <a:solidFill>
                  <a:schemeClr val="bg1"/>
                </a:solidFill>
                <a:latin typeface="Montserrat" panose="00000500000000000000" pitchFamily="2" charset="0"/>
              </a:rPr>
              <a:t>Neutral</a:t>
            </a:r>
            <a:r>
              <a:rPr lang="en-US" sz="1600" dirty="0">
                <a:solidFill>
                  <a:schemeClr val="bg1"/>
                </a:solidFill>
                <a:latin typeface="Montserrat" panose="00000500000000000000" pitchFamily="2" charset="0"/>
              </a:rPr>
              <a:t> and </a:t>
            </a:r>
            <a:r>
              <a:rPr lang="en-US" sz="1600" b="1" dirty="0">
                <a:solidFill>
                  <a:schemeClr val="bg1"/>
                </a:solidFill>
                <a:latin typeface="Montserrat" panose="00000500000000000000" pitchFamily="2" charset="0"/>
              </a:rPr>
              <a:t>Negative</a:t>
            </a:r>
            <a:r>
              <a:rPr lang="en-US" sz="1600" dirty="0">
                <a:solidFill>
                  <a:schemeClr val="bg1"/>
                </a:solidFill>
                <a:latin typeface="Montserrat" panose="00000500000000000000" pitchFamily="2" charset="0"/>
              </a:rPr>
              <a:t> sentiments respectively</a:t>
            </a:r>
          </a:p>
          <a:p>
            <a:pPr>
              <a:buClr>
                <a:schemeClr val="bg1"/>
              </a:buClr>
              <a:buFont typeface="Arial" panose="020B0604020202020204" pitchFamily="34" charset="0"/>
              <a:buChar char="•"/>
            </a:pPr>
            <a:endParaRPr lang="en-US" sz="1600" dirty="0">
              <a:solidFill>
                <a:schemeClr val="bg1"/>
              </a:solidFill>
              <a:latin typeface="Montserrat" panose="00000500000000000000" pitchFamily="2" charset="0"/>
            </a:endParaRPr>
          </a:p>
          <a:p>
            <a:pPr>
              <a:buClr>
                <a:schemeClr val="bg1"/>
              </a:buClr>
              <a:buFont typeface="Arial" panose="020B0604020202020204" pitchFamily="34" charset="0"/>
              <a:buChar char="•"/>
            </a:pPr>
            <a:endParaRPr lang="en-US" sz="1600" dirty="0">
              <a:solidFill>
                <a:schemeClr val="bg1"/>
              </a:solidFill>
              <a:latin typeface="Montserrat" panose="00000500000000000000" pitchFamily="2" charset="0"/>
            </a:endParaRPr>
          </a:p>
          <a:p>
            <a:pPr>
              <a:buClr>
                <a:schemeClr val="bg1"/>
              </a:buClr>
              <a:buFont typeface="Arial" panose="020B0604020202020204" pitchFamily="34" charset="0"/>
              <a:buChar char="•"/>
            </a:pPr>
            <a:endParaRPr lang="en-US" sz="1600" b="1" dirty="0">
              <a:solidFill>
                <a:schemeClr val="bg1"/>
              </a:solidFill>
              <a:latin typeface="Montserrat" panose="00000500000000000000" pitchFamily="2" charset="0"/>
            </a:endParaRPr>
          </a:p>
          <a:p>
            <a:pPr marL="114300" indent="0">
              <a:buClr>
                <a:schemeClr val="bg1"/>
              </a:buClr>
              <a:buNone/>
            </a:pPr>
            <a:endParaRPr lang="en-US" sz="1600" b="1" dirty="0">
              <a:solidFill>
                <a:schemeClr val="bg1"/>
              </a:solidFill>
              <a:latin typeface="Montserrat" panose="00000500000000000000" pitchFamily="2" charset="0"/>
            </a:endParaRPr>
          </a:p>
          <a:p>
            <a:pPr marL="114300" indent="0">
              <a:buClr>
                <a:schemeClr val="bg1"/>
              </a:buClr>
              <a:buNone/>
            </a:pPr>
            <a:endParaRPr lang="en-US" sz="1600" dirty="0">
              <a:solidFill>
                <a:schemeClr val="bg1"/>
              </a:solidFill>
              <a:latin typeface="Montserrat" panose="00000500000000000000" pitchFamily="2" charset="0"/>
            </a:endParaRPr>
          </a:p>
        </p:txBody>
      </p:sp>
    </p:spTree>
    <p:extLst>
      <p:ext uri="{BB962C8B-B14F-4D97-AF65-F5344CB8AC3E}">
        <p14:creationId xmlns:p14="http://schemas.microsoft.com/office/powerpoint/2010/main" val="14409475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50B0A-A330-4FE3-9150-D6E0D842B245}"/>
              </a:ext>
            </a:extLst>
          </p:cNvPr>
          <p:cNvSpPr>
            <a:spLocks noGrp="1"/>
          </p:cNvSpPr>
          <p:nvPr>
            <p:ph type="title"/>
          </p:nvPr>
        </p:nvSpPr>
        <p:spPr/>
        <p:txBody>
          <a:bodyPr/>
          <a:lstStyle/>
          <a:p>
            <a:r>
              <a:rPr lang="en-US" b="1" dirty="0">
                <a:solidFill>
                  <a:schemeClr val="tx1"/>
                </a:solidFill>
                <a:latin typeface="Montserrat" panose="00000500000000000000" pitchFamily="2" charset="0"/>
              </a:rPr>
              <a:t>Conclusion</a:t>
            </a:r>
            <a:endParaRPr lang="en-IN" sz="1400" b="1" dirty="0">
              <a:solidFill>
                <a:schemeClr val="tx1"/>
              </a:solidFill>
              <a:latin typeface="Montserrat" panose="00000500000000000000" pitchFamily="2" charset="0"/>
            </a:endParaRPr>
          </a:p>
        </p:txBody>
      </p:sp>
      <p:sp>
        <p:nvSpPr>
          <p:cNvPr id="3" name="Text Placeholder 2">
            <a:extLst>
              <a:ext uri="{FF2B5EF4-FFF2-40B4-BE49-F238E27FC236}">
                <a16:creationId xmlns:a16="http://schemas.microsoft.com/office/drawing/2014/main" id="{301E339A-B4FC-441C-850C-9DE06F2911B7}"/>
              </a:ext>
            </a:extLst>
          </p:cNvPr>
          <p:cNvSpPr>
            <a:spLocks noGrp="1"/>
          </p:cNvSpPr>
          <p:nvPr>
            <p:ph type="body" idx="1"/>
          </p:nvPr>
        </p:nvSpPr>
        <p:spPr>
          <a:xfrm>
            <a:off x="311700" y="1017725"/>
            <a:ext cx="8520600" cy="3551150"/>
          </a:xfrm>
        </p:spPr>
        <p:txBody>
          <a:bodyPr/>
          <a:lstStyle/>
          <a:p>
            <a:pPr>
              <a:buClr>
                <a:schemeClr val="bg1"/>
              </a:buClr>
              <a:buFont typeface="Arial" panose="020B0604020202020204" pitchFamily="34" charset="0"/>
              <a:buChar char="•"/>
            </a:pPr>
            <a:r>
              <a:rPr lang="en-US" sz="1600" b="1" dirty="0">
                <a:solidFill>
                  <a:schemeClr val="bg1"/>
                </a:solidFill>
                <a:latin typeface="Montserrat" panose="00000500000000000000" pitchFamily="2" charset="0"/>
              </a:rPr>
              <a:t>Good </a:t>
            </a:r>
            <a:r>
              <a:rPr lang="en-US" sz="1600" dirty="0">
                <a:solidFill>
                  <a:schemeClr val="bg1"/>
                </a:solidFill>
                <a:latin typeface="Montserrat" panose="00000500000000000000" pitchFamily="2" charset="0"/>
              </a:rPr>
              <a:t>is the most common word in the Highly positive sentiment.</a:t>
            </a:r>
          </a:p>
          <a:p>
            <a:pPr>
              <a:buClr>
                <a:schemeClr val="bg1"/>
              </a:buClr>
              <a:buFont typeface="Arial" panose="020B0604020202020204" pitchFamily="34" charset="0"/>
              <a:buChar char="•"/>
            </a:pPr>
            <a:r>
              <a:rPr lang="en-US" sz="1600" b="1" dirty="0">
                <a:solidFill>
                  <a:schemeClr val="bg1"/>
                </a:solidFill>
                <a:latin typeface="Montserrat" panose="00000500000000000000" pitchFamily="2" charset="0"/>
              </a:rPr>
              <a:t>Worst </a:t>
            </a:r>
            <a:r>
              <a:rPr lang="en-US" sz="1600" dirty="0">
                <a:solidFill>
                  <a:schemeClr val="bg1"/>
                </a:solidFill>
                <a:latin typeface="Montserrat" panose="00000500000000000000" pitchFamily="2" charset="0"/>
              </a:rPr>
              <a:t>is the most common word in the Highly negative sentiment.</a:t>
            </a:r>
          </a:p>
          <a:p>
            <a:pPr>
              <a:buClr>
                <a:schemeClr val="bg1"/>
              </a:buClr>
              <a:buFont typeface="Arial" panose="020B0604020202020204" pitchFamily="34" charset="0"/>
              <a:buChar char="•"/>
            </a:pPr>
            <a:r>
              <a:rPr lang="en-US" sz="1600" b="1" dirty="0">
                <a:solidFill>
                  <a:schemeClr val="bg1"/>
                </a:solidFill>
                <a:latin typeface="Montserrat" panose="00000500000000000000" pitchFamily="2" charset="0"/>
              </a:rPr>
              <a:t>AB’s – Absolute Barbecues, The Indi grill </a:t>
            </a:r>
            <a:r>
              <a:rPr lang="en-US" sz="1600" dirty="0">
                <a:solidFill>
                  <a:schemeClr val="bg1"/>
                </a:solidFill>
                <a:latin typeface="Montserrat" panose="00000500000000000000" pitchFamily="2" charset="0"/>
              </a:rPr>
              <a:t>and</a:t>
            </a:r>
            <a:r>
              <a:rPr lang="en-US" sz="1600" b="1" dirty="0">
                <a:solidFill>
                  <a:schemeClr val="bg1"/>
                </a:solidFill>
                <a:latin typeface="Montserrat" panose="00000500000000000000" pitchFamily="2" charset="0"/>
              </a:rPr>
              <a:t> B-Dubs </a:t>
            </a:r>
            <a:r>
              <a:rPr lang="en-US" sz="1600" dirty="0">
                <a:solidFill>
                  <a:schemeClr val="bg1"/>
                </a:solidFill>
                <a:latin typeface="Montserrat" panose="00000500000000000000" pitchFamily="2" charset="0"/>
              </a:rPr>
              <a:t>are the restaurants with the most number of positive reviews.</a:t>
            </a:r>
          </a:p>
          <a:p>
            <a:pPr>
              <a:buClr>
                <a:schemeClr val="bg1"/>
              </a:buClr>
              <a:buFont typeface="Arial" panose="020B0604020202020204" pitchFamily="34" charset="0"/>
              <a:buChar char="•"/>
            </a:pPr>
            <a:r>
              <a:rPr lang="en-US" sz="1600" b="1" dirty="0">
                <a:solidFill>
                  <a:schemeClr val="bg1"/>
                </a:solidFill>
                <a:latin typeface="Montserrat" panose="00000500000000000000" pitchFamily="2" charset="0"/>
              </a:rPr>
              <a:t>Arena Eleven </a:t>
            </a:r>
            <a:r>
              <a:rPr lang="en-US" sz="1600" dirty="0">
                <a:solidFill>
                  <a:schemeClr val="bg1"/>
                </a:solidFill>
                <a:latin typeface="Montserrat" panose="00000500000000000000" pitchFamily="2" charset="0"/>
              </a:rPr>
              <a:t>and </a:t>
            </a:r>
            <a:r>
              <a:rPr lang="en-US" sz="1600" b="1" dirty="0">
                <a:solidFill>
                  <a:schemeClr val="bg1"/>
                </a:solidFill>
                <a:latin typeface="Montserrat" panose="00000500000000000000" pitchFamily="2" charset="0"/>
              </a:rPr>
              <a:t>Banana leaf Multicuisine </a:t>
            </a:r>
            <a:r>
              <a:rPr lang="en-US" sz="1600" dirty="0">
                <a:solidFill>
                  <a:schemeClr val="bg1"/>
                </a:solidFill>
                <a:latin typeface="Montserrat" panose="00000500000000000000" pitchFamily="2" charset="0"/>
              </a:rPr>
              <a:t>restaurant are the restaurants with the most number of negative reviews.</a:t>
            </a:r>
          </a:p>
          <a:p>
            <a:pPr>
              <a:buClr>
                <a:schemeClr val="bg1"/>
              </a:buClr>
              <a:buFont typeface="Arial" panose="020B0604020202020204" pitchFamily="34" charset="0"/>
              <a:buChar char="•"/>
            </a:pPr>
            <a:r>
              <a:rPr lang="en-IN" sz="1600" b="1" dirty="0">
                <a:solidFill>
                  <a:schemeClr val="bg1"/>
                </a:solidFill>
                <a:latin typeface="Montserrat" panose="00000500000000000000" pitchFamily="2" charset="0"/>
              </a:rPr>
              <a:t>Udipi's Upahar </a:t>
            </a:r>
            <a:r>
              <a:rPr lang="en-IN" sz="1600" dirty="0">
                <a:solidFill>
                  <a:schemeClr val="bg1"/>
                </a:solidFill>
                <a:latin typeface="Montserrat" panose="00000500000000000000" pitchFamily="2" charset="0"/>
              </a:rPr>
              <a:t>is the most </a:t>
            </a:r>
            <a:r>
              <a:rPr lang="en-IN" sz="1600" b="1" dirty="0">
                <a:solidFill>
                  <a:schemeClr val="bg1"/>
                </a:solidFill>
                <a:latin typeface="Montserrat" panose="00000500000000000000" pitchFamily="2" charset="0"/>
              </a:rPr>
              <a:t>affordable</a:t>
            </a:r>
            <a:r>
              <a:rPr lang="en-IN" sz="1600" dirty="0">
                <a:solidFill>
                  <a:schemeClr val="bg1"/>
                </a:solidFill>
                <a:latin typeface="Montserrat" panose="00000500000000000000" pitchFamily="2" charset="0"/>
              </a:rPr>
              <a:t> restaurant with the </a:t>
            </a:r>
            <a:r>
              <a:rPr lang="en-IN" sz="1600" b="1" dirty="0">
                <a:solidFill>
                  <a:schemeClr val="bg1"/>
                </a:solidFill>
                <a:latin typeface="Montserrat" panose="00000500000000000000" pitchFamily="2" charset="0"/>
              </a:rPr>
              <a:t>best</a:t>
            </a:r>
            <a:r>
              <a:rPr lang="en-IN" sz="1600" dirty="0">
                <a:solidFill>
                  <a:schemeClr val="bg1"/>
                </a:solidFill>
                <a:latin typeface="Montserrat" panose="00000500000000000000" pitchFamily="2" charset="0"/>
              </a:rPr>
              <a:t> rating.</a:t>
            </a:r>
            <a:endParaRPr lang="en-US" sz="1600" dirty="0">
              <a:solidFill>
                <a:schemeClr val="bg1"/>
              </a:solidFill>
              <a:latin typeface="Montserrat" panose="00000500000000000000" pitchFamily="2" charset="0"/>
            </a:endParaRPr>
          </a:p>
          <a:p>
            <a:pPr>
              <a:buClr>
                <a:schemeClr val="bg1"/>
              </a:buClr>
              <a:buFont typeface="Arial" panose="020B0604020202020204" pitchFamily="34" charset="0"/>
              <a:buChar char="•"/>
            </a:pPr>
            <a:r>
              <a:rPr lang="en-IN" sz="1600" b="1" dirty="0">
                <a:solidFill>
                  <a:schemeClr val="bg1"/>
                </a:solidFill>
                <a:latin typeface="Montserrat" panose="00000500000000000000" pitchFamily="2" charset="0"/>
              </a:rPr>
              <a:t>Feast - Sheraton Hyderabad Hotel </a:t>
            </a:r>
            <a:r>
              <a:rPr lang="en-IN" sz="1600" dirty="0">
                <a:solidFill>
                  <a:schemeClr val="bg1"/>
                </a:solidFill>
                <a:latin typeface="Montserrat" panose="00000500000000000000" pitchFamily="2" charset="0"/>
              </a:rPr>
              <a:t>is the most </a:t>
            </a:r>
            <a:r>
              <a:rPr lang="en-IN" sz="1600" b="1" dirty="0">
                <a:solidFill>
                  <a:schemeClr val="bg1"/>
                </a:solidFill>
                <a:latin typeface="Montserrat" panose="00000500000000000000" pitchFamily="2" charset="0"/>
              </a:rPr>
              <a:t>expensive</a:t>
            </a:r>
            <a:r>
              <a:rPr lang="en-IN" sz="1600" dirty="0">
                <a:solidFill>
                  <a:schemeClr val="bg1"/>
                </a:solidFill>
                <a:latin typeface="Montserrat" panose="00000500000000000000" pitchFamily="2" charset="0"/>
              </a:rPr>
              <a:t> restaurant with the </a:t>
            </a:r>
            <a:r>
              <a:rPr lang="en-IN" sz="1600" b="1" dirty="0">
                <a:solidFill>
                  <a:schemeClr val="bg1"/>
                </a:solidFill>
                <a:latin typeface="Montserrat" panose="00000500000000000000" pitchFamily="2" charset="0"/>
              </a:rPr>
              <a:t>best</a:t>
            </a:r>
            <a:r>
              <a:rPr lang="en-IN" sz="1600" dirty="0">
                <a:solidFill>
                  <a:schemeClr val="bg1"/>
                </a:solidFill>
                <a:latin typeface="Montserrat" panose="00000500000000000000" pitchFamily="2" charset="0"/>
              </a:rPr>
              <a:t> rating.</a:t>
            </a:r>
            <a:endParaRPr lang="en-US" sz="1600" dirty="0">
              <a:solidFill>
                <a:schemeClr val="bg1"/>
              </a:solidFill>
              <a:latin typeface="Montserrat" panose="00000500000000000000" pitchFamily="2" charset="0"/>
            </a:endParaRPr>
          </a:p>
          <a:p>
            <a:pPr>
              <a:buClr>
                <a:schemeClr val="bg1"/>
              </a:buClr>
              <a:buFont typeface="Arial" panose="020B0604020202020204" pitchFamily="34" charset="0"/>
              <a:buChar char="•"/>
            </a:pPr>
            <a:r>
              <a:rPr lang="en-IN" sz="1600" b="1" dirty="0">
                <a:solidFill>
                  <a:schemeClr val="bg1"/>
                </a:solidFill>
                <a:latin typeface="Montserrat" panose="00000500000000000000" pitchFamily="2" charset="0"/>
              </a:rPr>
              <a:t>Asian Meal Box </a:t>
            </a:r>
            <a:r>
              <a:rPr lang="en-IN" sz="1600" dirty="0">
                <a:solidFill>
                  <a:schemeClr val="bg1"/>
                </a:solidFill>
                <a:latin typeface="Montserrat" panose="00000500000000000000" pitchFamily="2" charset="0"/>
              </a:rPr>
              <a:t>is the most </a:t>
            </a:r>
            <a:r>
              <a:rPr lang="en-IN" sz="1600" b="1" dirty="0">
                <a:solidFill>
                  <a:schemeClr val="bg1"/>
                </a:solidFill>
                <a:latin typeface="Montserrat" panose="00000500000000000000" pitchFamily="2" charset="0"/>
              </a:rPr>
              <a:t>affordable</a:t>
            </a:r>
            <a:r>
              <a:rPr lang="en-IN" sz="1600" dirty="0">
                <a:solidFill>
                  <a:schemeClr val="bg1"/>
                </a:solidFill>
                <a:latin typeface="Montserrat" panose="00000500000000000000" pitchFamily="2" charset="0"/>
              </a:rPr>
              <a:t> restaurant with the </a:t>
            </a:r>
            <a:r>
              <a:rPr lang="en-IN" sz="1600" b="1" dirty="0">
                <a:solidFill>
                  <a:schemeClr val="bg1"/>
                </a:solidFill>
                <a:latin typeface="Montserrat" panose="00000500000000000000" pitchFamily="2" charset="0"/>
              </a:rPr>
              <a:t>worst</a:t>
            </a:r>
            <a:r>
              <a:rPr lang="en-IN" sz="1600" dirty="0">
                <a:solidFill>
                  <a:schemeClr val="bg1"/>
                </a:solidFill>
                <a:latin typeface="Montserrat" panose="00000500000000000000" pitchFamily="2" charset="0"/>
              </a:rPr>
              <a:t> rating.</a:t>
            </a:r>
          </a:p>
          <a:p>
            <a:pPr>
              <a:buClr>
                <a:schemeClr val="bg1"/>
              </a:buClr>
              <a:buFont typeface="Arial" panose="020B0604020202020204" pitchFamily="34" charset="0"/>
              <a:buChar char="•"/>
            </a:pPr>
            <a:r>
              <a:rPr lang="en-IN" sz="1600" b="1" dirty="0">
                <a:solidFill>
                  <a:schemeClr val="bg1"/>
                </a:solidFill>
                <a:latin typeface="Montserrat" panose="00000500000000000000" pitchFamily="2" charset="0"/>
              </a:rPr>
              <a:t>Club Rogue </a:t>
            </a:r>
            <a:r>
              <a:rPr lang="en-IN" sz="1600" dirty="0">
                <a:solidFill>
                  <a:schemeClr val="bg1"/>
                </a:solidFill>
                <a:latin typeface="Montserrat" panose="00000500000000000000" pitchFamily="2" charset="0"/>
              </a:rPr>
              <a:t>is the </a:t>
            </a:r>
            <a:r>
              <a:rPr lang="en-IN" sz="1600" b="1" dirty="0">
                <a:solidFill>
                  <a:schemeClr val="bg1"/>
                </a:solidFill>
                <a:latin typeface="Montserrat" panose="00000500000000000000" pitchFamily="2" charset="0"/>
              </a:rPr>
              <a:t>expensive</a:t>
            </a:r>
            <a:r>
              <a:rPr lang="en-IN" sz="1600" dirty="0">
                <a:solidFill>
                  <a:schemeClr val="bg1"/>
                </a:solidFill>
                <a:latin typeface="Montserrat" panose="00000500000000000000" pitchFamily="2" charset="0"/>
              </a:rPr>
              <a:t> restaurant with </a:t>
            </a:r>
            <a:r>
              <a:rPr lang="en-IN" sz="1600" b="1" dirty="0">
                <a:solidFill>
                  <a:schemeClr val="bg1"/>
                </a:solidFill>
                <a:latin typeface="Montserrat" panose="00000500000000000000" pitchFamily="2" charset="0"/>
              </a:rPr>
              <a:t>worst</a:t>
            </a:r>
            <a:r>
              <a:rPr lang="en-IN" sz="1600" dirty="0">
                <a:solidFill>
                  <a:schemeClr val="bg1"/>
                </a:solidFill>
                <a:latin typeface="Montserrat" panose="00000500000000000000" pitchFamily="2" charset="0"/>
              </a:rPr>
              <a:t> rating.</a:t>
            </a:r>
            <a:endParaRPr lang="en-US" sz="1600" dirty="0">
              <a:solidFill>
                <a:schemeClr val="bg1"/>
              </a:solidFill>
              <a:latin typeface="Montserrat" panose="00000500000000000000" pitchFamily="2" charset="0"/>
            </a:endParaRPr>
          </a:p>
          <a:p>
            <a:pPr>
              <a:buClr>
                <a:schemeClr val="bg1"/>
              </a:buClr>
              <a:buFont typeface="Arial" panose="020B0604020202020204" pitchFamily="34" charset="0"/>
              <a:buChar char="•"/>
            </a:pPr>
            <a:endParaRPr lang="en-US" sz="1600" dirty="0">
              <a:solidFill>
                <a:schemeClr val="bg1"/>
              </a:solidFill>
              <a:latin typeface="Montserrat" panose="00000500000000000000" pitchFamily="2" charset="0"/>
            </a:endParaRPr>
          </a:p>
          <a:p>
            <a:pPr>
              <a:buClr>
                <a:schemeClr val="bg1"/>
              </a:buClr>
              <a:buFont typeface="Arial" panose="020B0604020202020204" pitchFamily="34" charset="0"/>
              <a:buChar char="•"/>
            </a:pPr>
            <a:endParaRPr lang="en-US" sz="1600" dirty="0">
              <a:solidFill>
                <a:schemeClr val="bg1"/>
              </a:solidFill>
              <a:latin typeface="Montserrat" panose="00000500000000000000" pitchFamily="2" charset="0"/>
            </a:endParaRPr>
          </a:p>
          <a:p>
            <a:pPr>
              <a:buClr>
                <a:schemeClr val="bg1"/>
              </a:buClr>
              <a:buFont typeface="Arial" panose="020B0604020202020204" pitchFamily="34" charset="0"/>
              <a:buChar char="•"/>
            </a:pPr>
            <a:endParaRPr lang="en-US" sz="1600" dirty="0">
              <a:solidFill>
                <a:schemeClr val="bg1"/>
              </a:solidFill>
              <a:latin typeface="Montserrat" panose="00000500000000000000" pitchFamily="2" charset="0"/>
            </a:endParaRPr>
          </a:p>
          <a:p>
            <a:pPr>
              <a:buClr>
                <a:schemeClr val="bg1"/>
              </a:buClr>
              <a:buFont typeface="Arial" panose="020B0604020202020204" pitchFamily="34" charset="0"/>
              <a:buChar char="•"/>
            </a:pPr>
            <a:endParaRPr lang="en-US" sz="1600" b="1" dirty="0">
              <a:solidFill>
                <a:schemeClr val="bg1"/>
              </a:solidFill>
              <a:latin typeface="Montserrat" panose="00000500000000000000" pitchFamily="2" charset="0"/>
            </a:endParaRPr>
          </a:p>
          <a:p>
            <a:pPr marL="114300" indent="0">
              <a:buClr>
                <a:schemeClr val="bg1"/>
              </a:buClr>
              <a:buNone/>
            </a:pPr>
            <a:endParaRPr lang="en-US" sz="1600" b="1" dirty="0">
              <a:solidFill>
                <a:schemeClr val="bg1"/>
              </a:solidFill>
              <a:latin typeface="Montserrat" panose="00000500000000000000" pitchFamily="2" charset="0"/>
            </a:endParaRPr>
          </a:p>
          <a:p>
            <a:pPr marL="114300" indent="0">
              <a:buClr>
                <a:schemeClr val="bg1"/>
              </a:buClr>
              <a:buNone/>
            </a:pPr>
            <a:endParaRPr lang="en-US" sz="1600" dirty="0">
              <a:solidFill>
                <a:schemeClr val="bg1"/>
              </a:solidFill>
              <a:latin typeface="Montserrat" panose="00000500000000000000" pitchFamily="2" charset="0"/>
            </a:endParaRPr>
          </a:p>
        </p:txBody>
      </p:sp>
    </p:spTree>
    <p:extLst>
      <p:ext uri="{BB962C8B-B14F-4D97-AF65-F5344CB8AC3E}">
        <p14:creationId xmlns:p14="http://schemas.microsoft.com/office/powerpoint/2010/main" val="39369763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50B0A-A330-4FE3-9150-D6E0D842B245}"/>
              </a:ext>
            </a:extLst>
          </p:cNvPr>
          <p:cNvSpPr>
            <a:spLocks noGrp="1"/>
          </p:cNvSpPr>
          <p:nvPr>
            <p:ph type="title"/>
          </p:nvPr>
        </p:nvSpPr>
        <p:spPr/>
        <p:txBody>
          <a:bodyPr/>
          <a:lstStyle/>
          <a:p>
            <a:br>
              <a:rPr lang="en-IN" dirty="0">
                <a:solidFill>
                  <a:schemeClr val="bg1"/>
                </a:solidFill>
                <a:latin typeface="Montserrat" panose="00000500000000000000" pitchFamily="2" charset="0"/>
              </a:rPr>
            </a:br>
            <a:endParaRPr lang="en-IN" b="1" dirty="0">
              <a:solidFill>
                <a:schemeClr val="tx1"/>
              </a:solidFill>
              <a:latin typeface="Montserrat" panose="00000500000000000000" pitchFamily="2" charset="0"/>
            </a:endParaRPr>
          </a:p>
        </p:txBody>
      </p:sp>
      <p:sp>
        <p:nvSpPr>
          <p:cNvPr id="3" name="Text Placeholder 2">
            <a:extLst>
              <a:ext uri="{FF2B5EF4-FFF2-40B4-BE49-F238E27FC236}">
                <a16:creationId xmlns:a16="http://schemas.microsoft.com/office/drawing/2014/main" id="{301E339A-B4FC-441C-850C-9DE06F2911B7}"/>
              </a:ext>
            </a:extLst>
          </p:cNvPr>
          <p:cNvSpPr>
            <a:spLocks noGrp="1"/>
          </p:cNvSpPr>
          <p:nvPr>
            <p:ph type="body" idx="4294967295"/>
          </p:nvPr>
        </p:nvSpPr>
        <p:spPr>
          <a:xfrm>
            <a:off x="0" y="1017588"/>
            <a:ext cx="8521700" cy="3551237"/>
          </a:xfrm>
        </p:spPr>
        <p:txBody>
          <a:bodyPr/>
          <a:lstStyle/>
          <a:p>
            <a:pPr marL="114300" indent="0">
              <a:buClr>
                <a:schemeClr val="bg1"/>
              </a:buClr>
              <a:buNone/>
            </a:pPr>
            <a:br>
              <a:rPr lang="en-US" sz="1600" dirty="0">
                <a:solidFill>
                  <a:schemeClr val="bg1"/>
                </a:solidFill>
                <a:latin typeface="Montserrat" panose="00000500000000000000" pitchFamily="2" charset="0"/>
              </a:rPr>
            </a:br>
            <a:br>
              <a:rPr lang="en-US" sz="1600" dirty="0">
                <a:solidFill>
                  <a:schemeClr val="bg1"/>
                </a:solidFill>
                <a:latin typeface="Montserrat" panose="00000500000000000000" pitchFamily="2" charset="0"/>
              </a:rPr>
            </a:br>
            <a:endParaRPr lang="en-US" sz="1600" dirty="0">
              <a:solidFill>
                <a:schemeClr val="bg1"/>
              </a:solidFill>
              <a:latin typeface="Montserrat" panose="00000500000000000000" pitchFamily="2" charset="0"/>
            </a:endParaRPr>
          </a:p>
          <a:p>
            <a:pPr marL="114300" indent="0">
              <a:buClr>
                <a:schemeClr val="bg1"/>
              </a:buClr>
              <a:buNone/>
            </a:pPr>
            <a:endParaRPr lang="en-US" sz="1600" dirty="0">
              <a:solidFill>
                <a:schemeClr val="bg1"/>
              </a:solidFill>
              <a:latin typeface="Montserrat" panose="00000500000000000000" pitchFamily="2" charset="0"/>
            </a:endParaRPr>
          </a:p>
          <a:p>
            <a:pPr marL="114300" indent="0">
              <a:buClr>
                <a:schemeClr val="bg1"/>
              </a:buClr>
              <a:buNone/>
            </a:pPr>
            <a:r>
              <a:rPr lang="en-US" sz="4000" b="1" dirty="0">
                <a:solidFill>
                  <a:schemeClr val="tx1"/>
                </a:solidFill>
                <a:latin typeface="Montserrat" panose="00000500000000000000" pitchFamily="2" charset="0"/>
              </a:rPr>
              <a:t>                    Thank you</a:t>
            </a:r>
          </a:p>
        </p:txBody>
      </p:sp>
    </p:spTree>
    <p:extLst>
      <p:ext uri="{BB962C8B-B14F-4D97-AF65-F5344CB8AC3E}">
        <p14:creationId xmlns:p14="http://schemas.microsoft.com/office/powerpoint/2010/main" val="35427315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50B0A-A330-4FE3-9150-D6E0D842B245}"/>
              </a:ext>
            </a:extLst>
          </p:cNvPr>
          <p:cNvSpPr>
            <a:spLocks noGrp="1"/>
          </p:cNvSpPr>
          <p:nvPr>
            <p:ph type="title"/>
          </p:nvPr>
        </p:nvSpPr>
        <p:spPr/>
        <p:txBody>
          <a:bodyPr/>
          <a:lstStyle/>
          <a:p>
            <a:r>
              <a:rPr lang="en-US" b="1" dirty="0">
                <a:solidFill>
                  <a:schemeClr val="tx1"/>
                </a:solidFill>
                <a:latin typeface="Montserrat" panose="00000500000000000000" pitchFamily="2" charset="0"/>
              </a:rPr>
              <a:t>How                     works ?</a:t>
            </a:r>
            <a:endParaRPr lang="en-IN" b="1" dirty="0">
              <a:solidFill>
                <a:schemeClr val="tx1"/>
              </a:solidFill>
              <a:latin typeface="Montserrat" panose="00000500000000000000" pitchFamily="2" charset="0"/>
            </a:endParaRPr>
          </a:p>
        </p:txBody>
      </p:sp>
      <p:sp>
        <p:nvSpPr>
          <p:cNvPr id="3" name="Text Placeholder 2">
            <a:extLst>
              <a:ext uri="{FF2B5EF4-FFF2-40B4-BE49-F238E27FC236}">
                <a16:creationId xmlns:a16="http://schemas.microsoft.com/office/drawing/2014/main" id="{301E339A-B4FC-441C-850C-9DE06F2911B7}"/>
              </a:ext>
            </a:extLst>
          </p:cNvPr>
          <p:cNvSpPr>
            <a:spLocks noGrp="1"/>
          </p:cNvSpPr>
          <p:nvPr>
            <p:ph type="body" idx="1"/>
          </p:nvPr>
        </p:nvSpPr>
        <p:spPr/>
        <p:txBody>
          <a:bodyPr/>
          <a:lstStyle/>
          <a:p>
            <a:pPr marL="114300" indent="0" algn="just">
              <a:buNone/>
            </a:pPr>
            <a:r>
              <a:rPr lang="en-US" sz="1600" dirty="0">
                <a:solidFill>
                  <a:schemeClr val="bg1"/>
                </a:solidFill>
                <a:latin typeface="Montserrat" panose="00000500000000000000" pitchFamily="2" charset="0"/>
              </a:rPr>
              <a:t>	The main work of Zomato is to suggest local and nearby restaurants to users and receive orders from them. Users can place orders from their favorite restaurant based on ratings and reviews shared by previous customers. </a:t>
            </a:r>
          </a:p>
          <a:p>
            <a:pPr marL="114300" indent="0">
              <a:buNone/>
            </a:pPr>
            <a:r>
              <a:rPr lang="en-US" sz="1600" b="1" dirty="0">
                <a:solidFill>
                  <a:schemeClr val="bg1"/>
                </a:solidFill>
                <a:latin typeface="Montserrat" panose="00000500000000000000" pitchFamily="2" charset="0"/>
              </a:rPr>
              <a:t>Step 1:</a:t>
            </a:r>
            <a:r>
              <a:rPr lang="en-US" sz="1600" dirty="0">
                <a:solidFill>
                  <a:schemeClr val="bg1"/>
                </a:solidFill>
                <a:latin typeface="Montserrat" panose="00000500000000000000" pitchFamily="2" charset="0"/>
              </a:rPr>
              <a:t>From the desiccated app solution or website, users can explore various    restaurants and order meals.</a:t>
            </a:r>
            <a:br>
              <a:rPr lang="en-US" sz="1600" dirty="0">
                <a:solidFill>
                  <a:schemeClr val="bg1"/>
                </a:solidFill>
                <a:latin typeface="Montserrat" panose="00000500000000000000" pitchFamily="2" charset="0"/>
              </a:rPr>
            </a:br>
            <a:r>
              <a:rPr lang="en-US" sz="1600" b="1" dirty="0">
                <a:solidFill>
                  <a:schemeClr val="bg1"/>
                </a:solidFill>
                <a:latin typeface="Montserrat" panose="00000500000000000000" pitchFamily="2" charset="0"/>
              </a:rPr>
              <a:t>Step 2</a:t>
            </a:r>
            <a:r>
              <a:rPr lang="en-US" sz="1600" dirty="0">
                <a:solidFill>
                  <a:schemeClr val="bg1"/>
                </a:solidFill>
                <a:latin typeface="Montserrat" panose="00000500000000000000" pitchFamily="2" charset="0"/>
              </a:rPr>
              <a:t>: Particular restaurant owners receive </a:t>
            </a:r>
          </a:p>
          <a:p>
            <a:pPr marL="114300" indent="0">
              <a:buNone/>
            </a:pPr>
            <a:r>
              <a:rPr lang="en-US" sz="1600" dirty="0">
                <a:solidFill>
                  <a:schemeClr val="bg1"/>
                </a:solidFill>
                <a:latin typeface="Montserrat" panose="00000500000000000000" pitchFamily="2" charset="0"/>
              </a:rPr>
              <a:t>an order request and start preparing a meal.</a:t>
            </a:r>
            <a:br>
              <a:rPr lang="en-US" sz="1600" dirty="0">
                <a:solidFill>
                  <a:schemeClr val="bg1"/>
                </a:solidFill>
                <a:latin typeface="Montserrat" panose="00000500000000000000" pitchFamily="2" charset="0"/>
              </a:rPr>
            </a:br>
            <a:r>
              <a:rPr lang="en-US" sz="1600" b="1" dirty="0">
                <a:solidFill>
                  <a:schemeClr val="bg1"/>
                </a:solidFill>
                <a:latin typeface="Montserrat" panose="00000500000000000000" pitchFamily="2" charset="0"/>
              </a:rPr>
              <a:t>Step 3: </a:t>
            </a:r>
            <a:r>
              <a:rPr lang="en-US" sz="1600" dirty="0">
                <a:solidFill>
                  <a:schemeClr val="bg1"/>
                </a:solidFill>
                <a:latin typeface="Montserrat" panose="00000500000000000000" pitchFamily="2" charset="0"/>
              </a:rPr>
              <a:t>Once the food is ready to dispatch,</a:t>
            </a:r>
          </a:p>
          <a:p>
            <a:pPr marL="114300" indent="0">
              <a:buNone/>
            </a:pPr>
            <a:r>
              <a:rPr lang="en-US" sz="1600" dirty="0">
                <a:solidFill>
                  <a:schemeClr val="bg1"/>
                </a:solidFill>
                <a:latin typeface="Montserrat" panose="00000500000000000000" pitchFamily="2" charset="0"/>
              </a:rPr>
              <a:t>it will be handed over to delivery providers.</a:t>
            </a:r>
            <a:br>
              <a:rPr lang="en-US" sz="1600" dirty="0">
                <a:solidFill>
                  <a:schemeClr val="bg1"/>
                </a:solidFill>
                <a:latin typeface="Montserrat" panose="00000500000000000000" pitchFamily="2" charset="0"/>
              </a:rPr>
            </a:br>
            <a:r>
              <a:rPr lang="en-US" sz="1600" b="1" dirty="0">
                <a:solidFill>
                  <a:schemeClr val="bg1"/>
                </a:solidFill>
                <a:latin typeface="Montserrat" panose="00000500000000000000" pitchFamily="2" charset="0"/>
              </a:rPr>
              <a:t>Step 4: </a:t>
            </a:r>
            <a:r>
              <a:rPr lang="en-US" sz="1600" dirty="0">
                <a:solidFill>
                  <a:schemeClr val="bg1"/>
                </a:solidFill>
                <a:latin typeface="Montserrat" panose="00000500000000000000" pitchFamily="2" charset="0"/>
              </a:rPr>
              <a:t>Delivery providers deliver the meal </a:t>
            </a:r>
          </a:p>
          <a:p>
            <a:pPr marL="114300" indent="0">
              <a:buNone/>
            </a:pPr>
            <a:r>
              <a:rPr lang="en-US" sz="1600" dirty="0">
                <a:solidFill>
                  <a:schemeClr val="bg1"/>
                </a:solidFill>
                <a:latin typeface="Montserrat" panose="00000500000000000000" pitchFamily="2" charset="0"/>
              </a:rPr>
              <a:t>to the customer’s preferred location.</a:t>
            </a:r>
            <a:br>
              <a:rPr lang="en-US" sz="1600" dirty="0">
                <a:solidFill>
                  <a:schemeClr val="bg1"/>
                </a:solidFill>
                <a:latin typeface="Montserrat" panose="00000500000000000000" pitchFamily="2" charset="0"/>
              </a:rPr>
            </a:br>
            <a:r>
              <a:rPr lang="en-US" sz="1600" b="1" dirty="0">
                <a:solidFill>
                  <a:schemeClr val="bg1"/>
                </a:solidFill>
                <a:latin typeface="Montserrat" panose="00000500000000000000" pitchFamily="2" charset="0"/>
              </a:rPr>
              <a:t>Step 5: </a:t>
            </a:r>
            <a:r>
              <a:rPr lang="en-US" sz="1600" dirty="0">
                <a:solidFill>
                  <a:schemeClr val="bg1"/>
                </a:solidFill>
                <a:latin typeface="Montserrat" panose="00000500000000000000" pitchFamily="2" charset="0"/>
              </a:rPr>
              <a:t>From the given payment options, customers can make payments and share reviews based on their experience.</a:t>
            </a:r>
          </a:p>
          <a:p>
            <a:pPr marL="114300" indent="0" algn="just">
              <a:buNone/>
            </a:pPr>
            <a:endParaRPr lang="en-US" sz="1600" dirty="0">
              <a:solidFill>
                <a:schemeClr val="bg1"/>
              </a:solidFill>
              <a:latin typeface="Montserrat" panose="00000500000000000000" pitchFamily="2" charset="0"/>
            </a:endParaRPr>
          </a:p>
          <a:p>
            <a:pPr marL="114300" indent="0" algn="just">
              <a:buNone/>
            </a:pPr>
            <a:endParaRPr lang="en-US" sz="1600" dirty="0">
              <a:solidFill>
                <a:schemeClr val="bg1"/>
              </a:solidFill>
              <a:latin typeface="Montserrat" panose="00000500000000000000" pitchFamily="2" charset="0"/>
            </a:endParaRPr>
          </a:p>
          <a:p>
            <a:pPr marL="114300" indent="0" algn="just">
              <a:buNone/>
            </a:pPr>
            <a:endParaRPr lang="en-US" sz="1600" dirty="0">
              <a:solidFill>
                <a:schemeClr val="bg1"/>
              </a:solidFill>
              <a:latin typeface="Montserrat" panose="00000500000000000000" pitchFamily="2" charset="0"/>
            </a:endParaRPr>
          </a:p>
          <a:p>
            <a:pPr marL="114300" indent="0" algn="just">
              <a:buNone/>
            </a:pPr>
            <a:endParaRPr lang="en-US" sz="1600" dirty="0">
              <a:solidFill>
                <a:schemeClr val="bg1"/>
              </a:solidFill>
              <a:latin typeface="Montserrat" panose="00000500000000000000" pitchFamily="2" charset="0"/>
            </a:endParaRPr>
          </a:p>
          <a:p>
            <a:pPr marL="114300" indent="0" algn="just">
              <a:buNone/>
            </a:pPr>
            <a:endParaRPr lang="en-US" sz="1600" dirty="0">
              <a:solidFill>
                <a:schemeClr val="bg1"/>
              </a:solidFill>
              <a:latin typeface="Montserrat" panose="00000500000000000000" pitchFamily="2" charset="0"/>
            </a:endParaRPr>
          </a:p>
          <a:p>
            <a:pPr marL="114300" indent="0" algn="just">
              <a:buNone/>
            </a:pPr>
            <a:endParaRPr lang="en-US" sz="1600" dirty="0">
              <a:solidFill>
                <a:schemeClr val="bg1"/>
              </a:solidFill>
              <a:latin typeface="Montserrat" panose="00000500000000000000" pitchFamily="2" charset="0"/>
            </a:endParaRPr>
          </a:p>
          <a:p>
            <a:pPr marL="114300" indent="0" algn="just">
              <a:buNone/>
            </a:pPr>
            <a:endParaRPr lang="en-US" sz="1600" dirty="0">
              <a:solidFill>
                <a:schemeClr val="bg1"/>
              </a:solidFill>
              <a:latin typeface="Montserrat" panose="00000500000000000000" pitchFamily="2" charset="0"/>
            </a:endParaRPr>
          </a:p>
          <a:p>
            <a:pPr marL="114300" indent="0" algn="just">
              <a:buNone/>
            </a:pPr>
            <a:endParaRPr lang="en-US" sz="1600" dirty="0">
              <a:solidFill>
                <a:schemeClr val="bg1"/>
              </a:solidFill>
              <a:latin typeface="Montserrat" panose="00000500000000000000" pitchFamily="2" charset="0"/>
            </a:endParaRPr>
          </a:p>
          <a:p>
            <a:pPr marL="114300" indent="0" algn="just">
              <a:buNone/>
            </a:pPr>
            <a:r>
              <a:rPr lang="en-US" sz="1600" dirty="0">
                <a:solidFill>
                  <a:schemeClr val="bg1"/>
                </a:solidFill>
                <a:latin typeface="Montserrat" panose="00000500000000000000" pitchFamily="2" charset="0"/>
              </a:rPr>
              <a:t>	</a:t>
            </a:r>
            <a:endParaRPr lang="en-IN" dirty="0">
              <a:solidFill>
                <a:schemeClr val="bg1"/>
              </a:solidFill>
              <a:latin typeface="Montserrat" panose="00000500000000000000" pitchFamily="2" charset="0"/>
            </a:endParaRPr>
          </a:p>
        </p:txBody>
      </p:sp>
      <p:pic>
        <p:nvPicPr>
          <p:cNvPr id="5" name="Picture 4">
            <a:extLst>
              <a:ext uri="{FF2B5EF4-FFF2-40B4-BE49-F238E27FC236}">
                <a16:creationId xmlns:a16="http://schemas.microsoft.com/office/drawing/2014/main" id="{5CB4CF7B-AAD9-4428-AF21-682BC08068C0}"/>
              </a:ext>
            </a:extLst>
          </p:cNvPr>
          <p:cNvPicPr>
            <a:picLocks noChangeAspect="1"/>
          </p:cNvPicPr>
          <p:nvPr/>
        </p:nvPicPr>
        <p:blipFill>
          <a:blip r:embed="rId2"/>
          <a:stretch>
            <a:fillRect/>
          </a:stretch>
        </p:blipFill>
        <p:spPr>
          <a:xfrm>
            <a:off x="5147733" y="2393245"/>
            <a:ext cx="3684567" cy="1896533"/>
          </a:xfrm>
          <a:prstGeom prst="rect">
            <a:avLst/>
          </a:prstGeom>
        </p:spPr>
      </p:pic>
      <p:pic>
        <p:nvPicPr>
          <p:cNvPr id="6" name="Picture 5">
            <a:extLst>
              <a:ext uri="{FF2B5EF4-FFF2-40B4-BE49-F238E27FC236}">
                <a16:creationId xmlns:a16="http://schemas.microsoft.com/office/drawing/2014/main" id="{661BD610-A09C-4B67-B9E6-639E179D3C59}"/>
              </a:ext>
            </a:extLst>
          </p:cNvPr>
          <p:cNvPicPr>
            <a:picLocks noChangeAspect="1"/>
          </p:cNvPicPr>
          <p:nvPr/>
        </p:nvPicPr>
        <p:blipFill>
          <a:blip r:embed="rId3"/>
          <a:stretch>
            <a:fillRect/>
          </a:stretch>
        </p:blipFill>
        <p:spPr>
          <a:xfrm>
            <a:off x="1421319" y="509825"/>
            <a:ext cx="1799463" cy="443100"/>
          </a:xfrm>
          <a:prstGeom prst="rect">
            <a:avLst/>
          </a:prstGeom>
        </p:spPr>
      </p:pic>
    </p:spTree>
    <p:extLst>
      <p:ext uri="{BB962C8B-B14F-4D97-AF65-F5344CB8AC3E}">
        <p14:creationId xmlns:p14="http://schemas.microsoft.com/office/powerpoint/2010/main" val="31639272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50B0A-A330-4FE3-9150-D6E0D842B245}"/>
              </a:ext>
            </a:extLst>
          </p:cNvPr>
          <p:cNvSpPr>
            <a:spLocks noGrp="1"/>
          </p:cNvSpPr>
          <p:nvPr>
            <p:ph type="title"/>
          </p:nvPr>
        </p:nvSpPr>
        <p:spPr/>
        <p:txBody>
          <a:bodyPr/>
          <a:lstStyle/>
          <a:p>
            <a:r>
              <a:rPr lang="en-US" b="1" dirty="0">
                <a:solidFill>
                  <a:schemeClr val="tx1"/>
                </a:solidFill>
                <a:latin typeface="Montserrat" panose="00000500000000000000" pitchFamily="2" charset="0"/>
              </a:rPr>
              <a:t>                    Funds and Stats</a:t>
            </a:r>
            <a:endParaRPr lang="en-IN" b="1" dirty="0">
              <a:solidFill>
                <a:schemeClr val="tx1"/>
              </a:solidFill>
              <a:latin typeface="Montserrat" panose="00000500000000000000" pitchFamily="2" charset="0"/>
            </a:endParaRPr>
          </a:p>
        </p:txBody>
      </p:sp>
      <p:sp>
        <p:nvSpPr>
          <p:cNvPr id="3" name="Text Placeholder 2">
            <a:extLst>
              <a:ext uri="{FF2B5EF4-FFF2-40B4-BE49-F238E27FC236}">
                <a16:creationId xmlns:a16="http://schemas.microsoft.com/office/drawing/2014/main" id="{301E339A-B4FC-441C-850C-9DE06F2911B7}"/>
              </a:ext>
            </a:extLst>
          </p:cNvPr>
          <p:cNvSpPr>
            <a:spLocks noGrp="1"/>
          </p:cNvSpPr>
          <p:nvPr>
            <p:ph type="body" idx="1"/>
          </p:nvPr>
        </p:nvSpPr>
        <p:spPr/>
        <p:txBody>
          <a:bodyPr/>
          <a:lstStyle/>
          <a:p>
            <a:pPr marL="114300" indent="0" algn="just">
              <a:buNone/>
            </a:pPr>
            <a:r>
              <a:rPr lang="en-US" sz="1600" dirty="0">
                <a:solidFill>
                  <a:schemeClr val="bg1"/>
                </a:solidFill>
                <a:latin typeface="Montserrat" panose="00000500000000000000" pitchFamily="2" charset="0"/>
              </a:rPr>
              <a:t>	Zomato received a total number of 909.6 million from different investors. Their funding was from Private Equity in 2020. Info Edge is a leading investor of Zomato. Other than that, Ant Financial, Delivery Hero, Shunwei Capital, Vy Capital, and many others are the investors of Zomato who have contributed their major stack to make Zomato popular worldwide. Now let’s have a look at some interesting figures about Zomato’s growth.</a:t>
            </a:r>
            <a:br>
              <a:rPr lang="en-US" sz="1600" dirty="0">
                <a:solidFill>
                  <a:schemeClr val="bg1"/>
                </a:solidFill>
                <a:latin typeface="Montserrat" panose="00000500000000000000" pitchFamily="2" charset="0"/>
              </a:rPr>
            </a:br>
            <a:endParaRPr lang="en-US" sz="1600" b="0" i="0" dirty="0">
              <a:solidFill>
                <a:srgbClr val="4B4C5A"/>
              </a:solidFill>
              <a:effectLst/>
              <a:latin typeface="muliregular"/>
            </a:endParaRPr>
          </a:p>
          <a:p>
            <a:pPr marL="114300" indent="0" algn="just">
              <a:buNone/>
            </a:pPr>
            <a:endParaRPr lang="en-US" sz="1600" dirty="0">
              <a:solidFill>
                <a:schemeClr val="bg1"/>
              </a:solidFill>
              <a:latin typeface="Montserrat" panose="00000500000000000000" pitchFamily="2" charset="0"/>
            </a:endParaRPr>
          </a:p>
          <a:p>
            <a:pPr marL="114300" indent="0" algn="just">
              <a:buNone/>
            </a:pPr>
            <a:endParaRPr lang="en-US" sz="1600" dirty="0">
              <a:solidFill>
                <a:schemeClr val="bg1"/>
              </a:solidFill>
              <a:latin typeface="Montserrat" panose="00000500000000000000" pitchFamily="2" charset="0"/>
            </a:endParaRPr>
          </a:p>
          <a:p>
            <a:pPr marL="114300" indent="0" algn="just">
              <a:buNone/>
            </a:pPr>
            <a:endParaRPr lang="en-US" sz="1600" dirty="0">
              <a:solidFill>
                <a:schemeClr val="bg1"/>
              </a:solidFill>
              <a:latin typeface="Montserrat" panose="00000500000000000000" pitchFamily="2" charset="0"/>
            </a:endParaRPr>
          </a:p>
          <a:p>
            <a:pPr marL="114300" indent="0" algn="just">
              <a:buNone/>
            </a:pPr>
            <a:endParaRPr lang="en-US" sz="1600" dirty="0">
              <a:solidFill>
                <a:schemeClr val="bg1"/>
              </a:solidFill>
              <a:latin typeface="Montserrat" panose="00000500000000000000" pitchFamily="2" charset="0"/>
            </a:endParaRPr>
          </a:p>
          <a:p>
            <a:pPr marL="114300" indent="0" algn="just">
              <a:buNone/>
            </a:pPr>
            <a:endParaRPr lang="en-US" sz="1600" dirty="0">
              <a:solidFill>
                <a:schemeClr val="bg1"/>
              </a:solidFill>
              <a:latin typeface="Montserrat" panose="00000500000000000000" pitchFamily="2" charset="0"/>
            </a:endParaRPr>
          </a:p>
          <a:p>
            <a:pPr marL="114300" indent="0" algn="just">
              <a:buNone/>
            </a:pPr>
            <a:endParaRPr lang="en-US" sz="1600" dirty="0">
              <a:solidFill>
                <a:schemeClr val="bg1"/>
              </a:solidFill>
              <a:latin typeface="Montserrat" panose="00000500000000000000" pitchFamily="2" charset="0"/>
            </a:endParaRPr>
          </a:p>
          <a:p>
            <a:pPr marL="114300" indent="0" algn="just">
              <a:buNone/>
            </a:pPr>
            <a:endParaRPr lang="en-US" sz="1600" dirty="0">
              <a:solidFill>
                <a:schemeClr val="bg1"/>
              </a:solidFill>
              <a:latin typeface="Montserrat" panose="00000500000000000000" pitchFamily="2" charset="0"/>
            </a:endParaRPr>
          </a:p>
          <a:p>
            <a:pPr marL="114300" indent="0" algn="just">
              <a:buNone/>
            </a:pPr>
            <a:endParaRPr lang="en-US" sz="1600" dirty="0">
              <a:solidFill>
                <a:schemeClr val="bg1"/>
              </a:solidFill>
              <a:latin typeface="Montserrat" panose="00000500000000000000" pitchFamily="2" charset="0"/>
            </a:endParaRPr>
          </a:p>
          <a:p>
            <a:pPr marL="114300" indent="0" algn="just">
              <a:buNone/>
            </a:pPr>
            <a:r>
              <a:rPr lang="en-US" sz="1600" dirty="0">
                <a:solidFill>
                  <a:schemeClr val="bg1"/>
                </a:solidFill>
                <a:latin typeface="Montserrat" panose="00000500000000000000" pitchFamily="2" charset="0"/>
              </a:rPr>
              <a:t>	</a:t>
            </a:r>
            <a:endParaRPr lang="en-IN" dirty="0">
              <a:solidFill>
                <a:schemeClr val="bg1"/>
              </a:solidFill>
              <a:latin typeface="Montserrat" panose="00000500000000000000" pitchFamily="2" charset="0"/>
            </a:endParaRPr>
          </a:p>
        </p:txBody>
      </p:sp>
      <p:pic>
        <p:nvPicPr>
          <p:cNvPr id="6" name="Picture 5">
            <a:extLst>
              <a:ext uri="{FF2B5EF4-FFF2-40B4-BE49-F238E27FC236}">
                <a16:creationId xmlns:a16="http://schemas.microsoft.com/office/drawing/2014/main" id="{661BD610-A09C-4B67-B9E6-639E179D3C59}"/>
              </a:ext>
            </a:extLst>
          </p:cNvPr>
          <p:cNvPicPr>
            <a:picLocks noChangeAspect="1"/>
          </p:cNvPicPr>
          <p:nvPr/>
        </p:nvPicPr>
        <p:blipFill>
          <a:blip r:embed="rId2"/>
          <a:stretch>
            <a:fillRect/>
          </a:stretch>
        </p:blipFill>
        <p:spPr>
          <a:xfrm>
            <a:off x="473053" y="509825"/>
            <a:ext cx="1799463" cy="443100"/>
          </a:xfrm>
          <a:prstGeom prst="rect">
            <a:avLst/>
          </a:prstGeom>
        </p:spPr>
      </p:pic>
      <p:pic>
        <p:nvPicPr>
          <p:cNvPr id="7" name="Picture 6">
            <a:extLst>
              <a:ext uri="{FF2B5EF4-FFF2-40B4-BE49-F238E27FC236}">
                <a16:creationId xmlns:a16="http://schemas.microsoft.com/office/drawing/2014/main" id="{77A2C1A2-45CA-4468-9930-9A5FAF2F6F78}"/>
              </a:ext>
            </a:extLst>
          </p:cNvPr>
          <p:cNvPicPr>
            <a:picLocks noChangeAspect="1"/>
          </p:cNvPicPr>
          <p:nvPr/>
        </p:nvPicPr>
        <p:blipFill>
          <a:blip r:embed="rId3"/>
          <a:stretch>
            <a:fillRect/>
          </a:stretch>
        </p:blipFill>
        <p:spPr>
          <a:xfrm>
            <a:off x="1834445" y="2860675"/>
            <a:ext cx="5475110" cy="2056876"/>
          </a:xfrm>
          <a:prstGeom prst="rect">
            <a:avLst/>
          </a:prstGeom>
        </p:spPr>
      </p:pic>
    </p:spTree>
    <p:extLst>
      <p:ext uri="{BB962C8B-B14F-4D97-AF65-F5344CB8AC3E}">
        <p14:creationId xmlns:p14="http://schemas.microsoft.com/office/powerpoint/2010/main" val="41568834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50B0A-A330-4FE3-9150-D6E0D842B245}"/>
              </a:ext>
            </a:extLst>
          </p:cNvPr>
          <p:cNvSpPr>
            <a:spLocks noGrp="1"/>
          </p:cNvSpPr>
          <p:nvPr>
            <p:ph type="title"/>
          </p:nvPr>
        </p:nvSpPr>
        <p:spPr/>
        <p:txBody>
          <a:bodyPr/>
          <a:lstStyle/>
          <a:p>
            <a:r>
              <a:rPr lang="en-US" b="1" dirty="0">
                <a:solidFill>
                  <a:schemeClr val="tx1"/>
                </a:solidFill>
                <a:latin typeface="Montserrat" panose="00000500000000000000" pitchFamily="2" charset="0"/>
              </a:rPr>
              <a:t>                    Business Model</a:t>
            </a:r>
            <a:endParaRPr lang="en-IN" b="1" dirty="0">
              <a:solidFill>
                <a:schemeClr val="tx1"/>
              </a:solidFill>
              <a:latin typeface="Montserrat" panose="00000500000000000000" pitchFamily="2" charset="0"/>
            </a:endParaRPr>
          </a:p>
        </p:txBody>
      </p:sp>
      <p:sp>
        <p:nvSpPr>
          <p:cNvPr id="3" name="Text Placeholder 2">
            <a:extLst>
              <a:ext uri="{FF2B5EF4-FFF2-40B4-BE49-F238E27FC236}">
                <a16:creationId xmlns:a16="http://schemas.microsoft.com/office/drawing/2014/main" id="{301E339A-B4FC-441C-850C-9DE06F2911B7}"/>
              </a:ext>
            </a:extLst>
          </p:cNvPr>
          <p:cNvSpPr>
            <a:spLocks noGrp="1"/>
          </p:cNvSpPr>
          <p:nvPr>
            <p:ph type="body" idx="1"/>
          </p:nvPr>
        </p:nvSpPr>
        <p:spPr>
          <a:xfrm>
            <a:off x="311700" y="1017725"/>
            <a:ext cx="8520600" cy="3551150"/>
          </a:xfrm>
        </p:spPr>
        <p:txBody>
          <a:bodyPr/>
          <a:lstStyle/>
          <a:p>
            <a:pPr marL="114300" indent="0">
              <a:buNone/>
            </a:pPr>
            <a:endParaRPr lang="en-US" sz="1600" dirty="0">
              <a:solidFill>
                <a:schemeClr val="bg1"/>
              </a:solidFill>
              <a:latin typeface="Montserrat" panose="00000500000000000000" pitchFamily="2" charset="0"/>
            </a:endParaRPr>
          </a:p>
          <a:p>
            <a:pPr marL="114300" indent="0">
              <a:buNone/>
            </a:pPr>
            <a:r>
              <a:rPr lang="en-US" sz="1600" dirty="0">
                <a:solidFill>
                  <a:schemeClr val="bg1"/>
                </a:solidFill>
                <a:latin typeface="Montserrat" panose="00000500000000000000" pitchFamily="2" charset="0"/>
              </a:rPr>
              <a:t>Zomato’s Business Model is aimed at </a:t>
            </a:r>
          </a:p>
          <a:p>
            <a:pPr marL="114300" indent="0">
              <a:buNone/>
            </a:pPr>
            <a:r>
              <a:rPr lang="en-US" sz="1600" dirty="0">
                <a:solidFill>
                  <a:schemeClr val="bg1"/>
                </a:solidFill>
                <a:latin typeface="Montserrat" panose="00000500000000000000" pitchFamily="2" charset="0"/>
              </a:rPr>
              <a:t>providing quality food            services, </a:t>
            </a:r>
          </a:p>
          <a:p>
            <a:pPr marL="114300" indent="0">
              <a:buNone/>
            </a:pPr>
            <a:r>
              <a:rPr lang="en-US" sz="1600" dirty="0">
                <a:solidFill>
                  <a:schemeClr val="bg1"/>
                </a:solidFill>
                <a:latin typeface="Montserrat" panose="00000500000000000000" pitchFamily="2" charset="0"/>
              </a:rPr>
              <a:t>information related to      restaurants, </a:t>
            </a:r>
          </a:p>
          <a:p>
            <a:pPr marL="114300" indent="0">
              <a:buNone/>
            </a:pPr>
            <a:r>
              <a:rPr lang="en-US" sz="1600" dirty="0">
                <a:solidFill>
                  <a:schemeClr val="bg1"/>
                </a:solidFill>
                <a:latin typeface="Montserrat" panose="00000500000000000000" pitchFamily="2" charset="0"/>
              </a:rPr>
              <a:t>their menus and user reviews.      The </a:t>
            </a:r>
          </a:p>
          <a:p>
            <a:pPr marL="114300" indent="0">
              <a:buNone/>
            </a:pPr>
            <a:r>
              <a:rPr lang="en-US" sz="1600" dirty="0">
                <a:solidFill>
                  <a:schemeClr val="bg1"/>
                </a:solidFill>
                <a:latin typeface="Montserrat" panose="00000500000000000000" pitchFamily="2" charset="0"/>
              </a:rPr>
              <a:t>Business Model of Zomato consists of </a:t>
            </a:r>
          </a:p>
          <a:p>
            <a:pPr marL="114300" indent="0">
              <a:buNone/>
            </a:pPr>
            <a:r>
              <a:rPr lang="en-US" sz="1600" dirty="0">
                <a:solidFill>
                  <a:schemeClr val="bg1"/>
                </a:solidFill>
                <a:latin typeface="Montserrat" panose="00000500000000000000" pitchFamily="2" charset="0"/>
              </a:rPr>
              <a:t>providing food delivery           services, </a:t>
            </a:r>
          </a:p>
          <a:p>
            <a:pPr marL="114300" indent="0">
              <a:buNone/>
            </a:pPr>
            <a:r>
              <a:rPr lang="en-US" sz="1600" dirty="0">
                <a:solidFill>
                  <a:schemeClr val="bg1"/>
                </a:solidFill>
                <a:latin typeface="Montserrat" panose="00000500000000000000" pitchFamily="2" charset="0"/>
              </a:rPr>
              <a:t>information, user reviews and menu’s </a:t>
            </a:r>
          </a:p>
          <a:p>
            <a:pPr marL="114300" indent="0">
              <a:buNone/>
            </a:pPr>
            <a:r>
              <a:rPr lang="en-US" sz="1600" dirty="0">
                <a:solidFill>
                  <a:schemeClr val="bg1"/>
                </a:solidFill>
                <a:latin typeface="Montserrat" panose="00000500000000000000" pitchFamily="2" charset="0"/>
              </a:rPr>
              <a:t>of partner restaurants. It has created a </a:t>
            </a:r>
          </a:p>
          <a:p>
            <a:pPr marL="114300" indent="0">
              <a:buNone/>
            </a:pPr>
            <a:r>
              <a:rPr lang="en-US" sz="1600" dirty="0">
                <a:solidFill>
                  <a:schemeClr val="bg1"/>
                </a:solidFill>
                <a:latin typeface="Montserrat" panose="00000500000000000000" pitchFamily="2" charset="0"/>
              </a:rPr>
              <a:t>revolution in industries doing      food </a:t>
            </a:r>
          </a:p>
          <a:p>
            <a:pPr marL="114300" indent="0">
              <a:buNone/>
            </a:pPr>
            <a:r>
              <a:rPr lang="en-US" sz="1600" dirty="0">
                <a:solidFill>
                  <a:schemeClr val="bg1"/>
                </a:solidFill>
                <a:latin typeface="Montserrat" panose="00000500000000000000" pitchFamily="2" charset="0"/>
              </a:rPr>
              <a:t>business by including different </a:t>
            </a:r>
          </a:p>
          <a:p>
            <a:pPr marL="114300" indent="0">
              <a:buNone/>
            </a:pPr>
            <a:r>
              <a:rPr lang="en-US" sz="1600" dirty="0">
                <a:solidFill>
                  <a:schemeClr val="bg1"/>
                </a:solidFill>
                <a:latin typeface="Montserrat" panose="00000500000000000000" pitchFamily="2" charset="0"/>
              </a:rPr>
              <a:t>restaurants and facilitating people to </a:t>
            </a:r>
          </a:p>
          <a:p>
            <a:pPr marL="114300" indent="0">
              <a:buNone/>
            </a:pPr>
            <a:r>
              <a:rPr lang="en-US" sz="1600" dirty="0">
                <a:solidFill>
                  <a:schemeClr val="bg1"/>
                </a:solidFill>
                <a:latin typeface="Montserrat" panose="00000500000000000000" pitchFamily="2" charset="0"/>
              </a:rPr>
              <a:t>look for restaurants more conveniently.	</a:t>
            </a:r>
            <a:br>
              <a:rPr lang="en-US" sz="1600" dirty="0">
                <a:solidFill>
                  <a:schemeClr val="bg1"/>
                </a:solidFill>
                <a:latin typeface="Montserrat" panose="00000500000000000000" pitchFamily="2" charset="0"/>
              </a:rPr>
            </a:br>
            <a:br>
              <a:rPr lang="en-US" sz="1600" dirty="0">
                <a:solidFill>
                  <a:schemeClr val="bg1"/>
                </a:solidFill>
                <a:latin typeface="Montserrat" panose="00000500000000000000" pitchFamily="2" charset="0"/>
              </a:rPr>
            </a:br>
            <a:br>
              <a:rPr lang="en-US" sz="1600" dirty="0">
                <a:solidFill>
                  <a:schemeClr val="bg1"/>
                </a:solidFill>
                <a:latin typeface="Montserrat" panose="00000500000000000000" pitchFamily="2" charset="0"/>
              </a:rPr>
            </a:br>
            <a:endParaRPr lang="en-IN" sz="1600" dirty="0">
              <a:solidFill>
                <a:schemeClr val="bg1"/>
              </a:solidFill>
              <a:latin typeface="Montserrat" panose="00000500000000000000" pitchFamily="2" charset="0"/>
            </a:endParaRPr>
          </a:p>
        </p:txBody>
      </p:sp>
      <p:pic>
        <p:nvPicPr>
          <p:cNvPr id="5" name="Picture 4">
            <a:extLst>
              <a:ext uri="{FF2B5EF4-FFF2-40B4-BE49-F238E27FC236}">
                <a16:creationId xmlns:a16="http://schemas.microsoft.com/office/drawing/2014/main" id="{52D699E4-6DC8-408F-AD6D-EDFC8D33D575}"/>
              </a:ext>
            </a:extLst>
          </p:cNvPr>
          <p:cNvPicPr>
            <a:picLocks noChangeAspect="1"/>
          </p:cNvPicPr>
          <p:nvPr/>
        </p:nvPicPr>
        <p:blipFill>
          <a:blip r:embed="rId2"/>
          <a:stretch>
            <a:fillRect/>
          </a:stretch>
        </p:blipFill>
        <p:spPr>
          <a:xfrm>
            <a:off x="4572000" y="985555"/>
            <a:ext cx="4260300" cy="3925111"/>
          </a:xfrm>
          <a:prstGeom prst="rect">
            <a:avLst/>
          </a:prstGeom>
        </p:spPr>
      </p:pic>
      <p:pic>
        <p:nvPicPr>
          <p:cNvPr id="6" name="Picture 5">
            <a:extLst>
              <a:ext uri="{FF2B5EF4-FFF2-40B4-BE49-F238E27FC236}">
                <a16:creationId xmlns:a16="http://schemas.microsoft.com/office/drawing/2014/main" id="{AAF0AC11-4355-4B77-B300-40421D720656}"/>
              </a:ext>
            </a:extLst>
          </p:cNvPr>
          <p:cNvPicPr>
            <a:picLocks noChangeAspect="1"/>
          </p:cNvPicPr>
          <p:nvPr/>
        </p:nvPicPr>
        <p:blipFill>
          <a:blip r:embed="rId3"/>
          <a:stretch>
            <a:fillRect/>
          </a:stretch>
        </p:blipFill>
        <p:spPr>
          <a:xfrm>
            <a:off x="484342" y="509825"/>
            <a:ext cx="1799463" cy="443100"/>
          </a:xfrm>
          <a:prstGeom prst="rect">
            <a:avLst/>
          </a:prstGeom>
        </p:spPr>
      </p:pic>
    </p:spTree>
    <p:extLst>
      <p:ext uri="{BB962C8B-B14F-4D97-AF65-F5344CB8AC3E}">
        <p14:creationId xmlns:p14="http://schemas.microsoft.com/office/powerpoint/2010/main" val="3270643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50B0A-A330-4FE3-9150-D6E0D842B245}"/>
              </a:ext>
            </a:extLst>
          </p:cNvPr>
          <p:cNvSpPr>
            <a:spLocks noGrp="1"/>
          </p:cNvSpPr>
          <p:nvPr>
            <p:ph type="title"/>
          </p:nvPr>
        </p:nvSpPr>
        <p:spPr/>
        <p:txBody>
          <a:bodyPr/>
          <a:lstStyle/>
          <a:p>
            <a:r>
              <a:rPr lang="en-US" b="1" dirty="0">
                <a:solidFill>
                  <a:schemeClr val="tx1"/>
                </a:solidFill>
                <a:latin typeface="Montserrat" panose="00000500000000000000" pitchFamily="2" charset="0"/>
              </a:rPr>
              <a:t>Addressing the Problem</a:t>
            </a:r>
            <a:endParaRPr lang="en-IN" sz="1200" b="1" dirty="0">
              <a:solidFill>
                <a:schemeClr val="tx1"/>
              </a:solidFill>
              <a:latin typeface="Montserrat" panose="00000500000000000000" pitchFamily="2" charset="0"/>
            </a:endParaRPr>
          </a:p>
        </p:txBody>
      </p:sp>
      <p:sp>
        <p:nvSpPr>
          <p:cNvPr id="3" name="Text Placeholder 2">
            <a:extLst>
              <a:ext uri="{FF2B5EF4-FFF2-40B4-BE49-F238E27FC236}">
                <a16:creationId xmlns:a16="http://schemas.microsoft.com/office/drawing/2014/main" id="{301E339A-B4FC-441C-850C-9DE06F2911B7}"/>
              </a:ext>
            </a:extLst>
          </p:cNvPr>
          <p:cNvSpPr>
            <a:spLocks noGrp="1"/>
          </p:cNvSpPr>
          <p:nvPr>
            <p:ph type="body" idx="1"/>
          </p:nvPr>
        </p:nvSpPr>
        <p:spPr>
          <a:xfrm>
            <a:off x="311700" y="1017725"/>
            <a:ext cx="8520600" cy="3551150"/>
          </a:xfrm>
        </p:spPr>
        <p:txBody>
          <a:bodyPr/>
          <a:lstStyle/>
          <a:p>
            <a:pPr marL="114300" indent="0" algn="just">
              <a:buNone/>
            </a:pPr>
            <a:r>
              <a:rPr lang="en-US" sz="1600" dirty="0">
                <a:solidFill>
                  <a:schemeClr val="bg1"/>
                </a:solidFill>
                <a:latin typeface="Montserrat" panose="00000500000000000000" pitchFamily="2" charset="0"/>
              </a:rPr>
              <a:t>	The Project focuses on Customers and Company, and to analyze the sentiments of the reviews given by the customer in the data and made some useful conclusion in the form of Visualizations. Also, clustering the zomato restaurants into different segments. The data is visualized as it becomes easy to analyze data at instant. The Analysis also solve some of the business cases that can directly help the customers finding the Best restaurant in their locality and for the company to grow up and work on the fields they are currently lagging in.</a:t>
            </a:r>
          </a:p>
          <a:p>
            <a:pPr marL="114300" indent="0">
              <a:buNone/>
            </a:pPr>
            <a:endParaRPr lang="en-US" sz="1600" dirty="0">
              <a:solidFill>
                <a:schemeClr val="bg1"/>
              </a:solidFill>
              <a:latin typeface="Montserrat" panose="00000500000000000000" pitchFamily="2" charset="0"/>
            </a:endParaRPr>
          </a:p>
          <a:p>
            <a:pPr marL="114300" indent="0">
              <a:buNone/>
            </a:pPr>
            <a:r>
              <a:rPr lang="en-US" sz="1600" dirty="0">
                <a:solidFill>
                  <a:schemeClr val="bg1"/>
                </a:solidFill>
                <a:latin typeface="Montserrat" panose="00000500000000000000" pitchFamily="2" charset="0"/>
              </a:rPr>
              <a:t>The Project contains : Exploratory data analysis, Clustering, Sentiment Analysis which could help the customers to choose best restaurants and the restaurant owners to improve the restaurants in various aspects.</a:t>
            </a:r>
            <a:br>
              <a:rPr lang="en-US" sz="1600" dirty="0">
                <a:solidFill>
                  <a:schemeClr val="bg1"/>
                </a:solidFill>
                <a:latin typeface="Montserrat" panose="00000500000000000000" pitchFamily="2" charset="0"/>
              </a:rPr>
            </a:br>
            <a:br>
              <a:rPr lang="en-US" sz="1600" dirty="0">
                <a:solidFill>
                  <a:schemeClr val="bg1"/>
                </a:solidFill>
                <a:latin typeface="Montserrat" panose="00000500000000000000" pitchFamily="2" charset="0"/>
              </a:rPr>
            </a:br>
            <a:endParaRPr lang="en-IN" sz="1600" dirty="0">
              <a:solidFill>
                <a:schemeClr val="bg1"/>
              </a:solidFill>
              <a:latin typeface="Montserrat" panose="00000500000000000000" pitchFamily="2" charset="0"/>
            </a:endParaRPr>
          </a:p>
        </p:txBody>
      </p:sp>
    </p:spTree>
    <p:extLst>
      <p:ext uri="{BB962C8B-B14F-4D97-AF65-F5344CB8AC3E}">
        <p14:creationId xmlns:p14="http://schemas.microsoft.com/office/powerpoint/2010/main" val="36160868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50B0A-A330-4FE3-9150-D6E0D842B245}"/>
              </a:ext>
            </a:extLst>
          </p:cNvPr>
          <p:cNvSpPr>
            <a:spLocks noGrp="1"/>
          </p:cNvSpPr>
          <p:nvPr>
            <p:ph type="title"/>
          </p:nvPr>
        </p:nvSpPr>
        <p:spPr/>
        <p:txBody>
          <a:bodyPr/>
          <a:lstStyle/>
          <a:p>
            <a:r>
              <a:rPr lang="en-US" b="1" dirty="0">
                <a:solidFill>
                  <a:schemeClr val="tx1"/>
                </a:solidFill>
                <a:latin typeface="Montserrat" panose="00000500000000000000" pitchFamily="2" charset="0"/>
              </a:rPr>
              <a:t>Features Summary</a:t>
            </a:r>
            <a:endParaRPr lang="en-IN" sz="1400" b="1" dirty="0">
              <a:solidFill>
                <a:schemeClr val="tx1"/>
              </a:solidFill>
              <a:latin typeface="Montserrat" panose="00000500000000000000" pitchFamily="2" charset="0"/>
            </a:endParaRPr>
          </a:p>
        </p:txBody>
      </p:sp>
      <p:sp>
        <p:nvSpPr>
          <p:cNvPr id="3" name="Text Placeholder 2">
            <a:extLst>
              <a:ext uri="{FF2B5EF4-FFF2-40B4-BE49-F238E27FC236}">
                <a16:creationId xmlns:a16="http://schemas.microsoft.com/office/drawing/2014/main" id="{301E339A-B4FC-441C-850C-9DE06F2911B7}"/>
              </a:ext>
            </a:extLst>
          </p:cNvPr>
          <p:cNvSpPr>
            <a:spLocks noGrp="1"/>
          </p:cNvSpPr>
          <p:nvPr>
            <p:ph type="body" idx="1"/>
          </p:nvPr>
        </p:nvSpPr>
        <p:spPr>
          <a:xfrm>
            <a:off x="311700" y="1017725"/>
            <a:ext cx="8520600" cy="3551150"/>
          </a:xfrm>
        </p:spPr>
        <p:txBody>
          <a:bodyPr/>
          <a:lstStyle/>
          <a:p>
            <a:pPr marL="114300" indent="0">
              <a:buClr>
                <a:schemeClr val="bg1"/>
              </a:buClr>
              <a:buNone/>
            </a:pPr>
            <a:endParaRPr lang="en-US" sz="1600" b="1" dirty="0">
              <a:solidFill>
                <a:schemeClr val="tx1"/>
              </a:solidFill>
              <a:latin typeface="Montserrat" panose="00000500000000000000" pitchFamily="2" charset="0"/>
            </a:endParaRPr>
          </a:p>
          <a:p>
            <a:pPr marL="114300" indent="0">
              <a:buClr>
                <a:schemeClr val="bg1"/>
              </a:buClr>
              <a:buNone/>
            </a:pPr>
            <a:r>
              <a:rPr lang="en-US" sz="1600" b="1" dirty="0">
                <a:solidFill>
                  <a:schemeClr val="tx1"/>
                </a:solidFill>
                <a:latin typeface="Montserrat" panose="00000500000000000000" pitchFamily="2" charset="0"/>
              </a:rPr>
              <a:t>Zomato Restaurant Names and Metadata</a:t>
            </a:r>
            <a:endParaRPr lang="en-IN" sz="1600" b="1" dirty="0">
              <a:solidFill>
                <a:schemeClr val="bg1"/>
              </a:solidFill>
              <a:latin typeface="Montserrat" panose="00000500000000000000" pitchFamily="2" charset="0"/>
            </a:endParaRPr>
          </a:p>
          <a:p>
            <a:pPr>
              <a:buClr>
                <a:schemeClr val="bg1"/>
              </a:buClr>
              <a:buFont typeface="Arial" panose="020B0604020202020204" pitchFamily="34" charset="0"/>
              <a:buChar char="•"/>
            </a:pPr>
            <a:endParaRPr lang="en-US" sz="1600" b="1" dirty="0">
              <a:solidFill>
                <a:schemeClr val="bg1"/>
              </a:solidFill>
              <a:latin typeface="Montserrat" panose="00000500000000000000" pitchFamily="2" charset="0"/>
            </a:endParaRPr>
          </a:p>
          <a:p>
            <a:pPr>
              <a:buClr>
                <a:schemeClr val="bg1"/>
              </a:buClr>
              <a:buFont typeface="Arial" panose="020B0604020202020204" pitchFamily="34" charset="0"/>
              <a:buChar char="•"/>
            </a:pPr>
            <a:r>
              <a:rPr lang="en-US" sz="1600" b="1" dirty="0">
                <a:solidFill>
                  <a:schemeClr val="bg1"/>
                </a:solidFill>
                <a:latin typeface="Montserrat" panose="00000500000000000000" pitchFamily="2" charset="0"/>
              </a:rPr>
              <a:t>Name – </a:t>
            </a:r>
            <a:r>
              <a:rPr lang="en-US" sz="1600" dirty="0">
                <a:solidFill>
                  <a:schemeClr val="bg1"/>
                </a:solidFill>
                <a:latin typeface="Montserrat" panose="00000500000000000000" pitchFamily="2" charset="0"/>
              </a:rPr>
              <a:t>Name of the Restaurants.</a:t>
            </a:r>
          </a:p>
          <a:p>
            <a:pPr>
              <a:buClr>
                <a:schemeClr val="bg1"/>
              </a:buClr>
              <a:buFont typeface="Arial" panose="020B0604020202020204" pitchFamily="34" charset="0"/>
              <a:buChar char="•"/>
            </a:pPr>
            <a:r>
              <a:rPr lang="en-US" sz="1600" b="1" dirty="0">
                <a:solidFill>
                  <a:schemeClr val="bg1"/>
                </a:solidFill>
                <a:latin typeface="Montserrat" panose="00000500000000000000" pitchFamily="2" charset="0"/>
              </a:rPr>
              <a:t>Links – </a:t>
            </a:r>
            <a:r>
              <a:rPr lang="en-US" sz="1600" dirty="0">
                <a:solidFill>
                  <a:schemeClr val="bg1"/>
                </a:solidFill>
                <a:latin typeface="Montserrat" panose="00000500000000000000" pitchFamily="2" charset="0"/>
              </a:rPr>
              <a:t>Links of the Restaurants.</a:t>
            </a:r>
          </a:p>
          <a:p>
            <a:pPr>
              <a:buClr>
                <a:schemeClr val="bg1"/>
              </a:buClr>
              <a:buFont typeface="Arial" panose="020B0604020202020204" pitchFamily="34" charset="0"/>
              <a:buChar char="•"/>
            </a:pPr>
            <a:r>
              <a:rPr lang="en-US" sz="1600" b="1" dirty="0">
                <a:solidFill>
                  <a:schemeClr val="bg1"/>
                </a:solidFill>
                <a:latin typeface="Montserrat" panose="00000500000000000000" pitchFamily="2" charset="0"/>
              </a:rPr>
              <a:t>Cost – </a:t>
            </a:r>
            <a:r>
              <a:rPr lang="en-US" sz="1600" dirty="0">
                <a:solidFill>
                  <a:schemeClr val="bg1"/>
                </a:solidFill>
                <a:latin typeface="Montserrat" panose="00000500000000000000" pitchFamily="2" charset="0"/>
              </a:rPr>
              <a:t>Average cost of the meal in Restaurants.</a:t>
            </a:r>
          </a:p>
          <a:p>
            <a:pPr>
              <a:buClr>
                <a:schemeClr val="bg1"/>
              </a:buClr>
              <a:buFont typeface="Arial" panose="020B0604020202020204" pitchFamily="34" charset="0"/>
              <a:buChar char="•"/>
            </a:pPr>
            <a:r>
              <a:rPr lang="en-US" sz="1600" b="1" dirty="0">
                <a:solidFill>
                  <a:schemeClr val="bg1"/>
                </a:solidFill>
                <a:latin typeface="Montserrat" panose="00000500000000000000" pitchFamily="2" charset="0"/>
              </a:rPr>
              <a:t>Collections</a:t>
            </a:r>
            <a:r>
              <a:rPr lang="en-US" sz="1600" dirty="0">
                <a:solidFill>
                  <a:schemeClr val="bg1"/>
                </a:solidFill>
                <a:latin typeface="Montserrat" panose="00000500000000000000" pitchFamily="2" charset="0"/>
              </a:rPr>
              <a:t> -</a:t>
            </a:r>
            <a:r>
              <a:rPr lang="en-US" sz="1600" b="1" dirty="0">
                <a:solidFill>
                  <a:schemeClr val="bg1"/>
                </a:solidFill>
                <a:latin typeface="Montserrat" panose="00000500000000000000" pitchFamily="2" charset="0"/>
              </a:rPr>
              <a:t> </a:t>
            </a:r>
            <a:r>
              <a:rPr lang="en-US" sz="1600" dirty="0">
                <a:solidFill>
                  <a:schemeClr val="bg1"/>
                </a:solidFill>
                <a:latin typeface="Montserrat" panose="00000500000000000000" pitchFamily="2" charset="0"/>
              </a:rPr>
              <a:t>The Collections in Zomato features popular restaurants across specific themes and trends at a particular location.</a:t>
            </a:r>
          </a:p>
          <a:p>
            <a:pPr>
              <a:buClr>
                <a:schemeClr val="bg1"/>
              </a:buClr>
              <a:buFont typeface="Arial" panose="020B0604020202020204" pitchFamily="34" charset="0"/>
              <a:buChar char="•"/>
            </a:pPr>
            <a:r>
              <a:rPr lang="en-US" sz="1600" b="1" dirty="0">
                <a:solidFill>
                  <a:schemeClr val="bg1"/>
                </a:solidFill>
                <a:latin typeface="Montserrat" panose="00000500000000000000" pitchFamily="2" charset="0"/>
              </a:rPr>
              <a:t>Cuisine –</a:t>
            </a:r>
            <a:r>
              <a:rPr lang="en-US" sz="1600" dirty="0">
                <a:solidFill>
                  <a:schemeClr val="bg1"/>
                </a:solidFill>
                <a:latin typeface="Montserrat" panose="00000500000000000000" pitchFamily="2" charset="0"/>
              </a:rPr>
              <a:t> A cuisine is specific set of cooking traditions and practices, often associated with a specific culture or region.</a:t>
            </a:r>
          </a:p>
          <a:p>
            <a:pPr>
              <a:buClr>
                <a:schemeClr val="bg1"/>
              </a:buClr>
              <a:buFont typeface="Arial" panose="020B0604020202020204" pitchFamily="34" charset="0"/>
              <a:buChar char="•"/>
            </a:pPr>
            <a:r>
              <a:rPr lang="en-US" sz="1600" b="1" dirty="0">
                <a:solidFill>
                  <a:schemeClr val="bg1"/>
                </a:solidFill>
                <a:latin typeface="Montserrat" panose="00000500000000000000" pitchFamily="2" charset="0"/>
              </a:rPr>
              <a:t>Timings –</a:t>
            </a:r>
            <a:r>
              <a:rPr lang="en-US" sz="1600" dirty="0">
                <a:solidFill>
                  <a:schemeClr val="bg1"/>
                </a:solidFill>
                <a:latin typeface="Montserrat" panose="00000500000000000000" pitchFamily="2" charset="0"/>
              </a:rPr>
              <a:t> Opening and closing time of the Restaurants.</a:t>
            </a:r>
          </a:p>
          <a:p>
            <a:pPr marL="114300" indent="0">
              <a:buClr>
                <a:schemeClr val="bg1"/>
              </a:buClr>
              <a:buNone/>
            </a:pPr>
            <a:endParaRPr lang="en-US" sz="1600" dirty="0">
              <a:solidFill>
                <a:schemeClr val="bg1"/>
              </a:solidFill>
              <a:latin typeface="Montserrat" panose="00000500000000000000" pitchFamily="2" charset="0"/>
            </a:endParaRPr>
          </a:p>
          <a:p>
            <a:br>
              <a:rPr lang="en-US" sz="1600" dirty="0"/>
            </a:br>
            <a:br>
              <a:rPr lang="en-US" sz="1600" dirty="0">
                <a:solidFill>
                  <a:schemeClr val="bg1"/>
                </a:solidFill>
                <a:latin typeface="Montserrat" panose="00000500000000000000" pitchFamily="2" charset="0"/>
              </a:rPr>
            </a:br>
            <a:br>
              <a:rPr lang="en-US" sz="1600" dirty="0">
                <a:solidFill>
                  <a:schemeClr val="bg1"/>
                </a:solidFill>
                <a:latin typeface="Montserrat" panose="00000500000000000000" pitchFamily="2" charset="0"/>
              </a:rPr>
            </a:br>
            <a:endParaRPr lang="en-IN" sz="1600" dirty="0">
              <a:solidFill>
                <a:schemeClr val="bg1"/>
              </a:solidFill>
              <a:latin typeface="Montserrat" panose="00000500000000000000" pitchFamily="2" charset="0"/>
            </a:endParaRPr>
          </a:p>
        </p:txBody>
      </p:sp>
    </p:spTree>
    <p:extLst>
      <p:ext uri="{BB962C8B-B14F-4D97-AF65-F5344CB8AC3E}">
        <p14:creationId xmlns:p14="http://schemas.microsoft.com/office/powerpoint/2010/main" val="26607305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50B0A-A330-4FE3-9150-D6E0D842B245}"/>
              </a:ext>
            </a:extLst>
          </p:cNvPr>
          <p:cNvSpPr>
            <a:spLocks noGrp="1"/>
          </p:cNvSpPr>
          <p:nvPr>
            <p:ph type="title"/>
          </p:nvPr>
        </p:nvSpPr>
        <p:spPr/>
        <p:txBody>
          <a:bodyPr/>
          <a:lstStyle/>
          <a:p>
            <a:r>
              <a:rPr lang="en-US" b="1" dirty="0">
                <a:solidFill>
                  <a:schemeClr val="tx1"/>
                </a:solidFill>
                <a:latin typeface="Montserrat" panose="00000500000000000000" pitchFamily="2" charset="0"/>
              </a:rPr>
              <a:t>Features Summary </a:t>
            </a:r>
            <a:r>
              <a:rPr lang="en-US" sz="1400" b="1" dirty="0">
                <a:solidFill>
                  <a:schemeClr val="tx1"/>
                </a:solidFill>
                <a:latin typeface="Montserrat" panose="00000500000000000000" pitchFamily="2" charset="0"/>
              </a:rPr>
              <a:t>(continued)</a:t>
            </a:r>
            <a:endParaRPr lang="en-IN" sz="1400" b="1" dirty="0">
              <a:solidFill>
                <a:schemeClr val="tx1"/>
              </a:solidFill>
              <a:latin typeface="Montserrat" panose="00000500000000000000" pitchFamily="2" charset="0"/>
            </a:endParaRPr>
          </a:p>
        </p:txBody>
      </p:sp>
      <p:sp>
        <p:nvSpPr>
          <p:cNvPr id="3" name="Text Placeholder 2">
            <a:extLst>
              <a:ext uri="{FF2B5EF4-FFF2-40B4-BE49-F238E27FC236}">
                <a16:creationId xmlns:a16="http://schemas.microsoft.com/office/drawing/2014/main" id="{301E339A-B4FC-441C-850C-9DE06F2911B7}"/>
              </a:ext>
            </a:extLst>
          </p:cNvPr>
          <p:cNvSpPr>
            <a:spLocks noGrp="1"/>
          </p:cNvSpPr>
          <p:nvPr>
            <p:ph type="body" idx="1"/>
          </p:nvPr>
        </p:nvSpPr>
        <p:spPr>
          <a:xfrm>
            <a:off x="311700" y="1017725"/>
            <a:ext cx="8520600" cy="3551150"/>
          </a:xfrm>
        </p:spPr>
        <p:txBody>
          <a:bodyPr/>
          <a:lstStyle/>
          <a:p>
            <a:pPr marL="114300" indent="0">
              <a:buClr>
                <a:schemeClr val="bg1"/>
              </a:buClr>
              <a:buNone/>
            </a:pPr>
            <a:endParaRPr lang="en-US" sz="1600" b="1" dirty="0">
              <a:solidFill>
                <a:schemeClr val="tx1"/>
              </a:solidFill>
              <a:latin typeface="Montserrat" panose="00000500000000000000" pitchFamily="2" charset="0"/>
            </a:endParaRPr>
          </a:p>
          <a:p>
            <a:pPr marL="114300" indent="0">
              <a:buClr>
                <a:schemeClr val="bg1"/>
              </a:buClr>
              <a:buNone/>
            </a:pPr>
            <a:r>
              <a:rPr lang="en-US" sz="1600" b="1" dirty="0">
                <a:solidFill>
                  <a:schemeClr val="tx1"/>
                </a:solidFill>
                <a:latin typeface="Montserrat" panose="00000500000000000000" pitchFamily="2" charset="0"/>
              </a:rPr>
              <a:t>Zomato Restaurant Reviews</a:t>
            </a:r>
            <a:endParaRPr lang="en-IN" sz="1600" b="1" dirty="0">
              <a:solidFill>
                <a:schemeClr val="bg1"/>
              </a:solidFill>
              <a:latin typeface="Montserrat" panose="00000500000000000000" pitchFamily="2" charset="0"/>
            </a:endParaRPr>
          </a:p>
          <a:p>
            <a:pPr>
              <a:buClr>
                <a:schemeClr val="bg1"/>
              </a:buClr>
              <a:buFont typeface="Arial" panose="020B0604020202020204" pitchFamily="34" charset="0"/>
              <a:buChar char="•"/>
            </a:pPr>
            <a:endParaRPr lang="en-US" sz="1600" b="1" dirty="0">
              <a:solidFill>
                <a:schemeClr val="bg1"/>
              </a:solidFill>
              <a:latin typeface="Montserrat" panose="00000500000000000000" pitchFamily="2" charset="0"/>
            </a:endParaRPr>
          </a:p>
          <a:p>
            <a:pPr>
              <a:buClr>
                <a:schemeClr val="bg1"/>
              </a:buClr>
              <a:buFont typeface="Arial" panose="020B0604020202020204" pitchFamily="34" charset="0"/>
              <a:buChar char="•"/>
            </a:pPr>
            <a:r>
              <a:rPr lang="en-US" sz="1600" b="1" dirty="0">
                <a:solidFill>
                  <a:schemeClr val="bg1"/>
                </a:solidFill>
                <a:latin typeface="Montserrat" panose="00000500000000000000" pitchFamily="2" charset="0"/>
              </a:rPr>
              <a:t>Restaurants </a:t>
            </a:r>
            <a:r>
              <a:rPr lang="en-US" sz="1600" dirty="0">
                <a:solidFill>
                  <a:schemeClr val="bg1"/>
                </a:solidFill>
                <a:latin typeface="Montserrat" panose="00000500000000000000" pitchFamily="2" charset="0"/>
              </a:rPr>
              <a:t>–</a:t>
            </a:r>
            <a:r>
              <a:rPr lang="en-US" sz="1600" b="1" dirty="0">
                <a:solidFill>
                  <a:schemeClr val="bg1"/>
                </a:solidFill>
                <a:latin typeface="Montserrat" panose="00000500000000000000" pitchFamily="2" charset="0"/>
              </a:rPr>
              <a:t> </a:t>
            </a:r>
            <a:r>
              <a:rPr lang="en-US" sz="1600" dirty="0">
                <a:solidFill>
                  <a:schemeClr val="bg1"/>
                </a:solidFill>
                <a:latin typeface="Montserrat" panose="00000500000000000000" pitchFamily="2" charset="0"/>
              </a:rPr>
              <a:t>Name of the Restaurants.</a:t>
            </a:r>
          </a:p>
          <a:p>
            <a:pPr>
              <a:buClr>
                <a:schemeClr val="bg1"/>
              </a:buClr>
              <a:buFont typeface="Arial" panose="020B0604020202020204" pitchFamily="34" charset="0"/>
              <a:buChar char="•"/>
            </a:pPr>
            <a:r>
              <a:rPr lang="en-US" sz="1600" b="1" dirty="0">
                <a:solidFill>
                  <a:schemeClr val="bg1"/>
                </a:solidFill>
                <a:latin typeface="Montserrat" panose="00000500000000000000" pitchFamily="2" charset="0"/>
              </a:rPr>
              <a:t>Reviewer </a:t>
            </a:r>
            <a:r>
              <a:rPr lang="en-US" sz="1600" dirty="0">
                <a:solidFill>
                  <a:schemeClr val="bg1"/>
                </a:solidFill>
                <a:latin typeface="Montserrat" panose="00000500000000000000" pitchFamily="2" charset="0"/>
              </a:rPr>
              <a:t>–</a:t>
            </a:r>
            <a:r>
              <a:rPr lang="en-US" sz="1600" b="1" dirty="0">
                <a:solidFill>
                  <a:schemeClr val="bg1"/>
                </a:solidFill>
                <a:latin typeface="Montserrat" panose="00000500000000000000" pitchFamily="2" charset="0"/>
              </a:rPr>
              <a:t> </a:t>
            </a:r>
            <a:r>
              <a:rPr lang="en-US" sz="1600" dirty="0">
                <a:solidFill>
                  <a:schemeClr val="bg1"/>
                </a:solidFill>
                <a:latin typeface="Montserrat" panose="00000500000000000000" pitchFamily="2" charset="0"/>
              </a:rPr>
              <a:t>Name of the Reviewer.</a:t>
            </a:r>
          </a:p>
          <a:p>
            <a:pPr>
              <a:buClr>
                <a:schemeClr val="bg1"/>
              </a:buClr>
              <a:buFont typeface="Arial" panose="020B0604020202020204" pitchFamily="34" charset="0"/>
              <a:buChar char="•"/>
            </a:pPr>
            <a:r>
              <a:rPr lang="en-US" sz="1600" b="1" dirty="0">
                <a:solidFill>
                  <a:schemeClr val="bg1"/>
                </a:solidFill>
                <a:latin typeface="Montserrat" panose="00000500000000000000" pitchFamily="2" charset="0"/>
              </a:rPr>
              <a:t>Review – </a:t>
            </a:r>
            <a:r>
              <a:rPr lang="en-US" sz="1600" dirty="0">
                <a:solidFill>
                  <a:schemeClr val="bg1"/>
                </a:solidFill>
                <a:latin typeface="Montserrat" panose="00000500000000000000" pitchFamily="2" charset="0"/>
              </a:rPr>
              <a:t>Experience of the reviewer in the restaurant expressed in words.</a:t>
            </a:r>
          </a:p>
          <a:p>
            <a:pPr>
              <a:buClr>
                <a:schemeClr val="bg1"/>
              </a:buClr>
              <a:buFont typeface="Arial" panose="020B0604020202020204" pitchFamily="34" charset="0"/>
              <a:buChar char="•"/>
            </a:pPr>
            <a:r>
              <a:rPr lang="en-US" sz="1600" b="1" dirty="0">
                <a:solidFill>
                  <a:schemeClr val="bg1"/>
                </a:solidFill>
                <a:latin typeface="Montserrat" panose="00000500000000000000" pitchFamily="2" charset="0"/>
              </a:rPr>
              <a:t>Rating</a:t>
            </a:r>
            <a:r>
              <a:rPr lang="en-US" sz="1600" dirty="0">
                <a:solidFill>
                  <a:schemeClr val="bg1"/>
                </a:solidFill>
                <a:latin typeface="Montserrat" panose="00000500000000000000" pitchFamily="2" charset="0"/>
              </a:rPr>
              <a:t> -</a:t>
            </a:r>
            <a:r>
              <a:rPr lang="en-US" sz="1600" b="1" dirty="0">
                <a:solidFill>
                  <a:schemeClr val="bg1"/>
                </a:solidFill>
                <a:latin typeface="Montserrat" panose="00000500000000000000" pitchFamily="2" charset="0"/>
              </a:rPr>
              <a:t> </a:t>
            </a:r>
            <a:r>
              <a:rPr lang="en-US" sz="1600" dirty="0">
                <a:solidFill>
                  <a:schemeClr val="bg1"/>
                </a:solidFill>
                <a:latin typeface="Montserrat" panose="00000500000000000000" pitchFamily="2" charset="0"/>
              </a:rPr>
              <a:t>Experience of the reviewer in the restaurant expressed in numbers.</a:t>
            </a:r>
          </a:p>
          <a:p>
            <a:pPr>
              <a:buClr>
                <a:schemeClr val="bg1"/>
              </a:buClr>
              <a:buFont typeface="Arial" panose="020B0604020202020204" pitchFamily="34" charset="0"/>
              <a:buChar char="•"/>
            </a:pPr>
            <a:r>
              <a:rPr lang="en-US" sz="1600" b="1" dirty="0">
                <a:solidFill>
                  <a:schemeClr val="bg1"/>
                </a:solidFill>
                <a:latin typeface="Montserrat" panose="00000500000000000000" pitchFamily="2" charset="0"/>
              </a:rPr>
              <a:t>Metadata </a:t>
            </a:r>
            <a:r>
              <a:rPr lang="en-US" sz="1600" dirty="0">
                <a:solidFill>
                  <a:schemeClr val="bg1"/>
                </a:solidFill>
                <a:latin typeface="Montserrat" panose="00000500000000000000" pitchFamily="2" charset="0"/>
              </a:rPr>
              <a:t>– A set of data that describes and gives information about reviewers.</a:t>
            </a:r>
          </a:p>
          <a:p>
            <a:pPr>
              <a:buClr>
                <a:schemeClr val="bg1"/>
              </a:buClr>
              <a:buFont typeface="Arial" panose="020B0604020202020204" pitchFamily="34" charset="0"/>
              <a:buChar char="•"/>
            </a:pPr>
            <a:r>
              <a:rPr lang="en-US" sz="1600" b="1" dirty="0">
                <a:solidFill>
                  <a:schemeClr val="bg1"/>
                </a:solidFill>
                <a:latin typeface="Montserrat" panose="00000500000000000000" pitchFamily="2" charset="0"/>
              </a:rPr>
              <a:t>Time</a:t>
            </a:r>
            <a:r>
              <a:rPr lang="en-US" sz="1600" b="0" i="0" dirty="0">
                <a:solidFill>
                  <a:srgbClr val="202124"/>
                </a:solidFill>
                <a:effectLst/>
                <a:latin typeface="arial" panose="020B0604020202020204" pitchFamily="34" charset="0"/>
              </a:rPr>
              <a:t> </a:t>
            </a:r>
            <a:r>
              <a:rPr lang="en-US" sz="1600" dirty="0">
                <a:solidFill>
                  <a:schemeClr val="bg1"/>
                </a:solidFill>
                <a:latin typeface="Montserrat" panose="00000500000000000000" pitchFamily="2" charset="0"/>
              </a:rPr>
              <a:t>– Time at which the reviews and ratings are given.</a:t>
            </a:r>
          </a:p>
          <a:p>
            <a:pPr>
              <a:buClr>
                <a:schemeClr val="bg1"/>
              </a:buClr>
              <a:buFont typeface="Arial" panose="020B0604020202020204" pitchFamily="34" charset="0"/>
              <a:buChar char="•"/>
            </a:pPr>
            <a:r>
              <a:rPr lang="en-US" sz="1600" b="1" dirty="0">
                <a:solidFill>
                  <a:schemeClr val="bg1"/>
                </a:solidFill>
                <a:latin typeface="Montserrat" panose="00000500000000000000" pitchFamily="2" charset="0"/>
              </a:rPr>
              <a:t>Pictures – </a:t>
            </a:r>
            <a:r>
              <a:rPr lang="en-US" sz="1600" dirty="0">
                <a:solidFill>
                  <a:schemeClr val="bg1"/>
                </a:solidFill>
                <a:latin typeface="Montserrat" panose="00000500000000000000" pitchFamily="2" charset="0"/>
              </a:rPr>
              <a:t>Number of pictures taken by the reviewer.</a:t>
            </a:r>
          </a:p>
          <a:p>
            <a:pPr marL="114300" indent="0">
              <a:buClr>
                <a:schemeClr val="bg1"/>
              </a:buClr>
              <a:buNone/>
            </a:pPr>
            <a:endParaRPr lang="en-US" sz="1600" dirty="0">
              <a:solidFill>
                <a:schemeClr val="bg1"/>
              </a:solidFill>
              <a:latin typeface="Montserrat" panose="00000500000000000000" pitchFamily="2" charset="0"/>
            </a:endParaRPr>
          </a:p>
          <a:p>
            <a:br>
              <a:rPr lang="en-US" sz="1600" dirty="0"/>
            </a:br>
            <a:br>
              <a:rPr lang="en-US" sz="1600" dirty="0">
                <a:solidFill>
                  <a:schemeClr val="bg1"/>
                </a:solidFill>
                <a:latin typeface="Montserrat" panose="00000500000000000000" pitchFamily="2" charset="0"/>
              </a:rPr>
            </a:br>
            <a:br>
              <a:rPr lang="en-US" sz="1600" dirty="0">
                <a:solidFill>
                  <a:schemeClr val="bg1"/>
                </a:solidFill>
                <a:latin typeface="Montserrat" panose="00000500000000000000" pitchFamily="2" charset="0"/>
              </a:rPr>
            </a:br>
            <a:endParaRPr lang="en-IN" sz="1600" dirty="0">
              <a:solidFill>
                <a:schemeClr val="bg1"/>
              </a:solidFill>
              <a:latin typeface="Montserrat" panose="00000500000000000000" pitchFamily="2" charset="0"/>
            </a:endParaRPr>
          </a:p>
        </p:txBody>
      </p:sp>
    </p:spTree>
    <p:extLst>
      <p:ext uri="{BB962C8B-B14F-4D97-AF65-F5344CB8AC3E}">
        <p14:creationId xmlns:p14="http://schemas.microsoft.com/office/powerpoint/2010/main" val="2247142288"/>
      </p:ext>
    </p:extLst>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8934</TotalTime>
  <Words>1930</Words>
  <Application>Microsoft Office PowerPoint</Application>
  <PresentationFormat>On-screen Show (16:9)</PresentationFormat>
  <Paragraphs>220</Paragraphs>
  <Slides>37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Arial</vt:lpstr>
      <vt:lpstr>Wingdings</vt:lpstr>
      <vt:lpstr>Montserrat</vt:lpstr>
      <vt:lpstr>Arial</vt:lpstr>
      <vt:lpstr>muliregular</vt:lpstr>
      <vt:lpstr>Simple Light</vt:lpstr>
      <vt:lpstr>Capstone Project - 4  Unsupervised – ML – Zomato Restaurant Clustering and Sentiment Analysis  Sri Harish A Sethupathy M</vt:lpstr>
      <vt:lpstr>Contents</vt:lpstr>
      <vt:lpstr>What is                    ?</vt:lpstr>
      <vt:lpstr>How                     works ?</vt:lpstr>
      <vt:lpstr>                    Funds and Stats</vt:lpstr>
      <vt:lpstr>                    Business Model</vt:lpstr>
      <vt:lpstr>Addressing the Problem</vt:lpstr>
      <vt:lpstr>Features Summary</vt:lpstr>
      <vt:lpstr>Features Summary (continued)</vt:lpstr>
      <vt:lpstr>NULL value treatment</vt:lpstr>
      <vt:lpstr>Exploratory Data Analysis</vt:lpstr>
      <vt:lpstr>Exploratory Data Analysis (continued)</vt:lpstr>
      <vt:lpstr>Exploratory Data Analysis (continued)</vt:lpstr>
      <vt:lpstr>Text Preprocessing </vt:lpstr>
      <vt:lpstr>Text Preprocessing (continued)</vt:lpstr>
      <vt:lpstr>Text Preprocessing (continued)</vt:lpstr>
      <vt:lpstr>Clustering</vt:lpstr>
      <vt:lpstr>Clustering (continued)</vt:lpstr>
      <vt:lpstr>Clustering (continued)</vt:lpstr>
      <vt:lpstr>Clustering (continued)</vt:lpstr>
      <vt:lpstr>Clustering (continued)</vt:lpstr>
      <vt:lpstr>Clustering (continued)</vt:lpstr>
      <vt:lpstr>Clustering (continued)</vt:lpstr>
      <vt:lpstr>Clustering (continued)</vt:lpstr>
      <vt:lpstr>Exploratory Data Analysis</vt:lpstr>
      <vt:lpstr>Exploratory Data Analysis (continued)</vt:lpstr>
      <vt:lpstr>Sentiment Analysis</vt:lpstr>
      <vt:lpstr>Sentiment Analysis (continued)</vt:lpstr>
      <vt:lpstr>Sentiment Analysis (continued)</vt:lpstr>
      <vt:lpstr>Sentiment Analysis (continued)</vt:lpstr>
      <vt:lpstr>Sentiment Analysis (continued)</vt:lpstr>
      <vt:lpstr>Sentiment Analysis (continued)</vt:lpstr>
      <vt:lpstr>Sentiment Analysis (continued)</vt:lpstr>
      <vt:lpstr>Sentiment Analysis (continued)</vt:lpstr>
      <vt:lpstr>Conclusion</vt:lpstr>
      <vt:lpstr>Conclusion</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Capstone Project - 2 Supervised – ML – Bike Sharing Demand Prediction  Team Members Sethupathy M Sri harish A </dc:title>
  <cp:lastModifiedBy>SETHUPATHY</cp:lastModifiedBy>
  <cp:revision>147</cp:revision>
  <dcterms:modified xsi:type="dcterms:W3CDTF">2022-08-12T15:21:36Z</dcterms:modified>
</cp:coreProperties>
</file>