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88" r:id="rId8"/>
    <p:sldId id="262" r:id="rId9"/>
    <p:sldId id="263" r:id="rId10"/>
    <p:sldId id="264" r:id="rId11"/>
    <p:sldId id="265" r:id="rId12"/>
    <p:sldId id="267" r:id="rId13"/>
    <p:sldId id="270" r:id="rId14"/>
    <p:sldId id="266" r:id="rId15"/>
    <p:sldId id="269" r:id="rId16"/>
    <p:sldId id="271" r:id="rId17"/>
    <p:sldId id="272" r:id="rId18"/>
    <p:sldId id="276" r:id="rId19"/>
    <p:sldId id="277" r:id="rId20"/>
    <p:sldId id="278" r:id="rId21"/>
    <p:sldId id="280" r:id="rId22"/>
    <p:sldId id="279" r:id="rId23"/>
    <p:sldId id="281" r:id="rId24"/>
    <p:sldId id="282" r:id="rId25"/>
    <p:sldId id="283" r:id="rId26"/>
    <p:sldId id="284" r:id="rId27"/>
    <p:sldId id="285" r:id="rId28"/>
    <p:sldId id="286" r:id="rId29"/>
    <p:sldId id="287"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51F5-894C-48B9-8872-2EB85D59C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788AD6-F019-4875-A3F1-DB422B741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9634C8-E39D-4D05-8AEE-317C7F07F25A}"/>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5" name="Footer Placeholder 4">
            <a:extLst>
              <a:ext uri="{FF2B5EF4-FFF2-40B4-BE49-F238E27FC236}">
                <a16:creationId xmlns:a16="http://schemas.microsoft.com/office/drawing/2014/main" id="{F2F191D2-04F6-4365-8881-2EA4D25C1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097F7-42D9-4CB0-A982-F02BB93BB631}"/>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229359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68BC-DD7D-41E0-805C-62D75ED711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1BE962-0893-4E3B-9029-914BCAAE67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5A990-7780-4191-9C12-7FE2E14AA400}"/>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5" name="Footer Placeholder 4">
            <a:extLst>
              <a:ext uri="{FF2B5EF4-FFF2-40B4-BE49-F238E27FC236}">
                <a16:creationId xmlns:a16="http://schemas.microsoft.com/office/drawing/2014/main" id="{97A3EC73-C454-482D-948A-8DCB77B99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4051F-4B32-4F64-9D57-4A12042D2A64}"/>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11571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A3471C-565C-4584-9B07-CA7F1D16B2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24048-926E-4B29-B21A-F3327D60D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D99619-A2D2-470A-AD67-96D984ECD6DF}"/>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5" name="Footer Placeholder 4">
            <a:extLst>
              <a:ext uri="{FF2B5EF4-FFF2-40B4-BE49-F238E27FC236}">
                <a16:creationId xmlns:a16="http://schemas.microsoft.com/office/drawing/2014/main" id="{64B1DDF3-38B7-48BB-B4A8-5B0054910E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17D534-178C-4309-946C-B687A10B0C69}"/>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76912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9A8F-007B-4628-AA75-D5E2B1B265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A69D35-EC4B-4910-B3BA-37DFD32C85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38A334-57D4-41BA-B18F-F0DBB9392105}"/>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5" name="Footer Placeholder 4">
            <a:extLst>
              <a:ext uri="{FF2B5EF4-FFF2-40B4-BE49-F238E27FC236}">
                <a16:creationId xmlns:a16="http://schemas.microsoft.com/office/drawing/2014/main" id="{BF0E7A01-0661-451B-A76C-3BA517271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89F633-5BB7-4787-BF2E-79AA961D1A2C}"/>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55847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2F4A-D6A9-4EB1-806A-1A75AA6684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9DB5B8-0D26-4F0D-8D49-A52EB2AF7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E20E79-E377-4954-9AC7-0D6428B0CBC2}"/>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5" name="Footer Placeholder 4">
            <a:extLst>
              <a:ext uri="{FF2B5EF4-FFF2-40B4-BE49-F238E27FC236}">
                <a16:creationId xmlns:a16="http://schemas.microsoft.com/office/drawing/2014/main" id="{F4276450-F34D-4541-814C-E4345567E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8C1E8E-5D55-472D-ACEC-C3AA9CCE2B3E}"/>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30584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8785-9A85-4AD4-B538-D751B0618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B77042-00A7-41CD-9C7E-C80FE765EE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1262BC-470E-4435-BF14-7A366DCA51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654C20-7EBC-4CE1-81BE-EE275ACA4B3C}"/>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6" name="Footer Placeholder 5">
            <a:extLst>
              <a:ext uri="{FF2B5EF4-FFF2-40B4-BE49-F238E27FC236}">
                <a16:creationId xmlns:a16="http://schemas.microsoft.com/office/drawing/2014/main" id="{C90281EF-CF6D-42B7-9562-BA6F44F7DD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60CBFC-28CA-458B-AC81-720180B6E26B}"/>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15653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8036-8E4E-45E1-82D5-FE0D17A855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09F240-2C97-4157-819D-1D71755DA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CAE818-1C77-49D5-818E-9FB319728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595534-9241-49AA-B73A-590D38A18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14FC70-82D0-4E1B-91DF-DC8B535F5E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56C478-C986-4996-8966-CE74AE324EBD}"/>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8" name="Footer Placeholder 7">
            <a:extLst>
              <a:ext uri="{FF2B5EF4-FFF2-40B4-BE49-F238E27FC236}">
                <a16:creationId xmlns:a16="http://schemas.microsoft.com/office/drawing/2014/main" id="{248A4A4B-A67A-4916-AF2F-C2F20F7A78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98FE56-FF9B-4B6C-9463-A5BBA78B32FD}"/>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348396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5C20-E759-4F61-90E5-AD445CDAA6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9F0532-C8F4-406F-B711-96B38E128010}"/>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4" name="Footer Placeholder 3">
            <a:extLst>
              <a:ext uri="{FF2B5EF4-FFF2-40B4-BE49-F238E27FC236}">
                <a16:creationId xmlns:a16="http://schemas.microsoft.com/office/drawing/2014/main" id="{3A2559CC-F8F9-4F4B-849F-A0F302E89F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BF4073-D409-4A39-92E9-E0171D60EC7C}"/>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405478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422B0-9384-4F69-AC35-39F7DA87609D}"/>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3" name="Footer Placeholder 2">
            <a:extLst>
              <a:ext uri="{FF2B5EF4-FFF2-40B4-BE49-F238E27FC236}">
                <a16:creationId xmlns:a16="http://schemas.microsoft.com/office/drawing/2014/main" id="{8A9801FA-F389-4256-BF0C-976BC4A0A5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0E334D-E4FD-421F-B988-95614939DA1F}"/>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160114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1AB9-8DFF-4002-9016-458F6D601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16C64F-4F1A-4EEF-AFC2-43FDD006E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A5E18F-6A44-4EAD-AC12-E20EBEC8C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64EED-4EEC-4BC4-A75B-C37B30C7AC36}"/>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6" name="Footer Placeholder 5">
            <a:extLst>
              <a:ext uri="{FF2B5EF4-FFF2-40B4-BE49-F238E27FC236}">
                <a16:creationId xmlns:a16="http://schemas.microsoft.com/office/drawing/2014/main" id="{2C911435-8B5E-43D2-9F18-4928A49D94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3114B3-0A4C-48B8-96FE-95C75BF4E2BB}"/>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284037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6864-AA44-4653-84A1-DB305D979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2E4398-7897-4C88-95A2-085A495B52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507928-AE87-4076-9B02-6FADA4D2D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F328A-0DCA-40B9-9768-A405E4F54241}"/>
              </a:ext>
            </a:extLst>
          </p:cNvPr>
          <p:cNvSpPr>
            <a:spLocks noGrp="1"/>
          </p:cNvSpPr>
          <p:nvPr>
            <p:ph type="dt" sz="half" idx="10"/>
          </p:nvPr>
        </p:nvSpPr>
        <p:spPr/>
        <p:txBody>
          <a:bodyPr/>
          <a:lstStyle/>
          <a:p>
            <a:fld id="{5308F82B-8790-4B19-A57D-9D4473659DE9}" type="datetimeFigureOut">
              <a:rPr lang="en-IN" smtClean="0"/>
              <a:t>03-11-2020</a:t>
            </a:fld>
            <a:endParaRPr lang="en-IN"/>
          </a:p>
        </p:txBody>
      </p:sp>
      <p:sp>
        <p:nvSpPr>
          <p:cNvPr id="6" name="Footer Placeholder 5">
            <a:extLst>
              <a:ext uri="{FF2B5EF4-FFF2-40B4-BE49-F238E27FC236}">
                <a16:creationId xmlns:a16="http://schemas.microsoft.com/office/drawing/2014/main" id="{0E25AC24-53F0-4DC2-B9BA-AE0C08CA3C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043DB-F74E-47D9-A4FB-7824C43AF4DF}"/>
              </a:ext>
            </a:extLst>
          </p:cNvPr>
          <p:cNvSpPr>
            <a:spLocks noGrp="1"/>
          </p:cNvSpPr>
          <p:nvPr>
            <p:ph type="sldNum" sz="quarter" idx="12"/>
          </p:nvPr>
        </p:nvSpPr>
        <p:spPr/>
        <p:txBody>
          <a:bodyPr/>
          <a:lstStyle/>
          <a:p>
            <a:fld id="{FE0B90C6-F8BD-40B4-8CB8-C072881B95E9}" type="slidenum">
              <a:rPr lang="en-IN" smtClean="0"/>
              <a:t>‹#›</a:t>
            </a:fld>
            <a:endParaRPr lang="en-IN"/>
          </a:p>
        </p:txBody>
      </p:sp>
    </p:spTree>
    <p:extLst>
      <p:ext uri="{BB962C8B-B14F-4D97-AF65-F5344CB8AC3E}">
        <p14:creationId xmlns:p14="http://schemas.microsoft.com/office/powerpoint/2010/main" val="23386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883369-6460-45CA-BB04-9F117355E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8DD4A2-BAF1-4066-B1DF-1A5787379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1C4BA3-0317-4FEE-BCAC-6D9816FA2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F82B-8790-4B19-A57D-9D4473659DE9}" type="datetimeFigureOut">
              <a:rPr lang="en-IN" smtClean="0"/>
              <a:t>03-11-2020</a:t>
            </a:fld>
            <a:endParaRPr lang="en-IN"/>
          </a:p>
        </p:txBody>
      </p:sp>
      <p:sp>
        <p:nvSpPr>
          <p:cNvPr id="5" name="Footer Placeholder 4">
            <a:extLst>
              <a:ext uri="{FF2B5EF4-FFF2-40B4-BE49-F238E27FC236}">
                <a16:creationId xmlns:a16="http://schemas.microsoft.com/office/drawing/2014/main" id="{8D8FFBD9-6589-40FE-8361-EC456D1C0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39ABE6-9C92-4D2E-9E4F-A655FC2AD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B90C6-F8BD-40B4-8CB8-C072881B95E9}" type="slidenum">
              <a:rPr lang="en-IN" smtClean="0"/>
              <a:t>‹#›</a:t>
            </a:fld>
            <a:endParaRPr lang="en-IN"/>
          </a:p>
        </p:txBody>
      </p:sp>
    </p:spTree>
    <p:extLst>
      <p:ext uri="{BB962C8B-B14F-4D97-AF65-F5344CB8AC3E}">
        <p14:creationId xmlns:p14="http://schemas.microsoft.com/office/powerpoint/2010/main" val="1490705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shabaz123/iob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72E3B6-3798-4629-B7E5-A67A4236AA9A}"/>
              </a:ext>
            </a:extLst>
          </p:cNvPr>
          <p:cNvPicPr>
            <a:picLocks noChangeAspect="1"/>
          </p:cNvPicPr>
          <p:nvPr/>
        </p:nvPicPr>
        <p:blipFill rotWithShape="1">
          <a:blip r:embed="rId2"/>
          <a:srcRect l="12934" r="2710" b="-3"/>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DFEB8-A7B7-4CA4-A4D5-88F1F2B6133C}"/>
              </a:ext>
            </a:extLst>
          </p:cNvPr>
          <p:cNvSpPr>
            <a:spLocks noGrp="1"/>
          </p:cNvSpPr>
          <p:nvPr>
            <p:ph type="ctrTitle"/>
          </p:nvPr>
        </p:nvSpPr>
        <p:spPr>
          <a:xfrm>
            <a:off x="5277328" y="200992"/>
            <a:ext cx="6274591" cy="2773027"/>
          </a:xfrm>
        </p:spPr>
        <p:txBody>
          <a:bodyPr>
            <a:normAutofit fontScale="90000"/>
          </a:bodyPr>
          <a:lstStyle/>
          <a:p>
            <a:pPr algn="l"/>
            <a:r>
              <a:rPr lang="en-IN" dirty="0">
                <a:solidFill>
                  <a:schemeClr val="bg1"/>
                </a:solidFill>
              </a:rPr>
              <a:t>Interfacing Ultrasonic Sensors with Beaglebone Black</a:t>
            </a:r>
          </a:p>
        </p:txBody>
      </p:sp>
      <p:sp>
        <p:nvSpPr>
          <p:cNvPr id="3" name="Subtitle 2">
            <a:extLst>
              <a:ext uri="{FF2B5EF4-FFF2-40B4-BE49-F238E27FC236}">
                <a16:creationId xmlns:a16="http://schemas.microsoft.com/office/drawing/2014/main" id="{406476AB-348E-4BC4-B0A4-D683173FDBBE}"/>
              </a:ext>
            </a:extLst>
          </p:cNvPr>
          <p:cNvSpPr>
            <a:spLocks noGrp="1"/>
          </p:cNvSpPr>
          <p:nvPr>
            <p:ph type="subTitle" idx="1"/>
          </p:nvPr>
        </p:nvSpPr>
        <p:spPr>
          <a:xfrm>
            <a:off x="5277327" y="4156276"/>
            <a:ext cx="6524148" cy="2061645"/>
          </a:xfrm>
        </p:spPr>
        <p:txBody>
          <a:bodyPr>
            <a:normAutofit/>
          </a:bodyPr>
          <a:lstStyle/>
          <a:p>
            <a:pPr algn="l"/>
            <a:r>
              <a:rPr lang="en-IN" dirty="0">
                <a:solidFill>
                  <a:schemeClr val="bg1"/>
                </a:solidFill>
              </a:rPr>
              <a:t>Submitted By:			Submitted To:</a:t>
            </a:r>
          </a:p>
          <a:p>
            <a:pPr algn="l"/>
            <a:r>
              <a:rPr lang="en-IN" dirty="0">
                <a:solidFill>
                  <a:schemeClr val="bg1"/>
                </a:solidFill>
              </a:rPr>
              <a:t>Manavdeep Singh		Prof. Mike Aleshams</a:t>
            </a:r>
          </a:p>
          <a:p>
            <a:pPr algn="l"/>
            <a:r>
              <a:rPr lang="en-IN" dirty="0">
                <a:solidFill>
                  <a:schemeClr val="bg1"/>
                </a:solidFill>
              </a:rPr>
              <a:t>C0751407</a:t>
            </a:r>
          </a:p>
        </p:txBody>
      </p:sp>
    </p:spTree>
    <p:extLst>
      <p:ext uri="{BB962C8B-B14F-4D97-AF65-F5344CB8AC3E}">
        <p14:creationId xmlns:p14="http://schemas.microsoft.com/office/powerpoint/2010/main" val="353466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716B-6DD5-42F0-85D4-BB5A45AC757C}"/>
              </a:ext>
            </a:extLst>
          </p:cNvPr>
          <p:cNvSpPr>
            <a:spLocks noGrp="1"/>
          </p:cNvSpPr>
          <p:nvPr>
            <p:ph type="title"/>
          </p:nvPr>
        </p:nvSpPr>
        <p:spPr>
          <a:xfrm>
            <a:off x="841249" y="365760"/>
            <a:ext cx="9912072" cy="1188404"/>
          </a:xfrm>
        </p:spPr>
        <p:txBody>
          <a:bodyPr>
            <a:normAutofit/>
          </a:bodyPr>
          <a:lstStyle/>
          <a:p>
            <a:r>
              <a:rPr lang="en-IN" dirty="0"/>
              <a:t>Contd..</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AC0A469-CBAF-4A87-B2F3-61F56384B984}"/>
              </a:ext>
            </a:extLst>
          </p:cNvPr>
          <p:cNvSpPr>
            <a:spLocks noGrp="1"/>
          </p:cNvSpPr>
          <p:nvPr>
            <p:ph idx="1"/>
          </p:nvPr>
        </p:nvSpPr>
        <p:spPr>
          <a:xfrm>
            <a:off x="841248" y="2174358"/>
            <a:ext cx="7731642" cy="4045467"/>
          </a:xfrm>
        </p:spPr>
        <p:txBody>
          <a:bodyPr anchor="t">
            <a:normAutofit/>
          </a:bodyPr>
          <a:lstStyle/>
          <a:p>
            <a:pPr marL="0" indent="0">
              <a:buNone/>
            </a:pPr>
            <a:r>
              <a:rPr lang="en-IN" dirty="0">
                <a:solidFill>
                  <a:schemeClr val="bg1"/>
                </a:solidFill>
              </a:rPr>
              <a:t>Software Compatibility:</a:t>
            </a:r>
          </a:p>
          <a:p>
            <a:r>
              <a:rPr lang="en-IN" sz="2400" dirty="0">
                <a:solidFill>
                  <a:schemeClr val="bg1"/>
                </a:solidFill>
              </a:rPr>
              <a:t>Debian</a:t>
            </a:r>
          </a:p>
          <a:p>
            <a:r>
              <a:rPr lang="en-IN" sz="2400" dirty="0">
                <a:solidFill>
                  <a:schemeClr val="bg1"/>
                </a:solidFill>
              </a:rPr>
              <a:t>Android</a:t>
            </a:r>
          </a:p>
          <a:p>
            <a:r>
              <a:rPr lang="en-IN" sz="2400" dirty="0">
                <a:solidFill>
                  <a:schemeClr val="bg1"/>
                </a:solidFill>
              </a:rPr>
              <a:t>Ubuntu</a:t>
            </a:r>
          </a:p>
          <a:p>
            <a:r>
              <a:rPr lang="en-IN" sz="2400" dirty="0">
                <a:solidFill>
                  <a:schemeClr val="bg1"/>
                </a:solidFill>
              </a:rPr>
              <a:t>Cloud9 IDE on Node.js w/ </a:t>
            </a:r>
            <a:r>
              <a:rPr lang="en-IN" sz="2400" dirty="0" err="1">
                <a:solidFill>
                  <a:schemeClr val="bg1"/>
                </a:solidFill>
              </a:rPr>
              <a:t>BoneScript</a:t>
            </a:r>
            <a:r>
              <a:rPr lang="en-IN" sz="2400" dirty="0">
                <a:solidFill>
                  <a:schemeClr val="bg1"/>
                </a:solidFill>
              </a:rPr>
              <a:t> library</a:t>
            </a:r>
          </a:p>
        </p:txBody>
      </p:sp>
    </p:spTree>
    <p:extLst>
      <p:ext uri="{BB962C8B-B14F-4D97-AF65-F5344CB8AC3E}">
        <p14:creationId xmlns:p14="http://schemas.microsoft.com/office/powerpoint/2010/main" val="370879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4D6B-577C-4165-A98D-0C50B1E29A2C}"/>
              </a:ext>
            </a:extLst>
          </p:cNvPr>
          <p:cNvSpPr>
            <a:spLocks noGrp="1"/>
          </p:cNvSpPr>
          <p:nvPr>
            <p:ph type="title"/>
          </p:nvPr>
        </p:nvSpPr>
        <p:spPr>
          <a:xfrm>
            <a:off x="841249" y="365760"/>
            <a:ext cx="9912072" cy="1188404"/>
          </a:xfrm>
        </p:spPr>
        <p:txBody>
          <a:bodyPr>
            <a:normAutofit/>
          </a:bodyPr>
          <a:lstStyle/>
          <a:p>
            <a:r>
              <a:rPr lang="en-IN" dirty="0"/>
              <a:t>Contd..</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3DCAFF-271D-4446-9E10-FDEFBC68C925}"/>
              </a:ext>
            </a:extLst>
          </p:cNvPr>
          <p:cNvSpPr>
            <a:spLocks noGrp="1"/>
          </p:cNvSpPr>
          <p:nvPr>
            <p:ph idx="1"/>
          </p:nvPr>
        </p:nvSpPr>
        <p:spPr>
          <a:xfrm>
            <a:off x="841248" y="2174358"/>
            <a:ext cx="7731642" cy="4045467"/>
          </a:xfrm>
        </p:spPr>
        <p:txBody>
          <a:bodyPr anchor="t">
            <a:normAutofit/>
          </a:bodyPr>
          <a:lstStyle/>
          <a:p>
            <a:pPr marL="0" indent="0">
              <a:buNone/>
            </a:pPr>
            <a:r>
              <a:rPr lang="en-US" sz="2400" dirty="0">
                <a:solidFill>
                  <a:schemeClr val="bg1"/>
                </a:solidFill>
              </a:rPr>
              <a:t>Connectivity:</a:t>
            </a:r>
          </a:p>
          <a:p>
            <a:r>
              <a:rPr lang="en-US" sz="2400" dirty="0">
                <a:solidFill>
                  <a:schemeClr val="bg1"/>
                </a:solidFill>
              </a:rPr>
              <a:t>USB client for power &amp; communications</a:t>
            </a:r>
          </a:p>
          <a:p>
            <a:r>
              <a:rPr lang="en-US" sz="2400" dirty="0">
                <a:solidFill>
                  <a:schemeClr val="bg1"/>
                </a:solidFill>
              </a:rPr>
              <a:t>USB host</a:t>
            </a:r>
          </a:p>
          <a:p>
            <a:r>
              <a:rPr lang="en-US" sz="2400" dirty="0">
                <a:solidFill>
                  <a:schemeClr val="bg1"/>
                </a:solidFill>
              </a:rPr>
              <a:t>Ethernet</a:t>
            </a:r>
          </a:p>
          <a:p>
            <a:r>
              <a:rPr lang="en-US" sz="2400" dirty="0">
                <a:solidFill>
                  <a:schemeClr val="bg1"/>
                </a:solidFill>
              </a:rPr>
              <a:t>HDMI</a:t>
            </a:r>
          </a:p>
          <a:p>
            <a:r>
              <a:rPr lang="en-US" sz="2400" dirty="0">
                <a:solidFill>
                  <a:schemeClr val="bg1"/>
                </a:solidFill>
              </a:rPr>
              <a:t>2x 46 pin headers</a:t>
            </a:r>
            <a:endParaRPr lang="en-IN" sz="2400" dirty="0">
              <a:solidFill>
                <a:schemeClr val="bg1"/>
              </a:solidFill>
            </a:endParaRPr>
          </a:p>
        </p:txBody>
      </p:sp>
    </p:spTree>
    <p:extLst>
      <p:ext uri="{BB962C8B-B14F-4D97-AF65-F5344CB8AC3E}">
        <p14:creationId xmlns:p14="http://schemas.microsoft.com/office/powerpoint/2010/main" val="240980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3228-AC43-4E6E-A61B-04EB82629C60}"/>
              </a:ext>
            </a:extLst>
          </p:cNvPr>
          <p:cNvSpPr>
            <a:spLocks noGrp="1"/>
          </p:cNvSpPr>
          <p:nvPr>
            <p:ph type="title"/>
          </p:nvPr>
        </p:nvSpPr>
        <p:spPr>
          <a:xfrm>
            <a:off x="7535734" y="2321560"/>
            <a:ext cx="4087306" cy="2214879"/>
          </a:xfrm>
        </p:spPr>
        <p:txBody>
          <a:bodyPr vert="horz" lIns="91440" tIns="45720" rIns="91440" bIns="45720" rtlCol="0" anchor="b">
            <a:normAutofit/>
          </a:bodyPr>
          <a:lstStyle/>
          <a:p>
            <a:r>
              <a:rPr lang="en-US" sz="7200" dirty="0"/>
              <a:t>Ultrasonic Sensors</a:t>
            </a:r>
          </a:p>
        </p:txBody>
      </p:sp>
      <p:sp>
        <p:nvSpPr>
          <p:cNvPr id="52" name="Freeform: Shape 5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close up of a speaker&#10;&#10;Description automatically generated">
            <a:extLst>
              <a:ext uri="{FF2B5EF4-FFF2-40B4-BE49-F238E27FC236}">
                <a16:creationId xmlns:a16="http://schemas.microsoft.com/office/drawing/2014/main" id="{CA1D5180-24AF-464B-8851-3A7601A802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902" r="15406"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6315666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88DD-5288-4C74-8D75-EBAF55E1EE3A}"/>
              </a:ext>
            </a:extLst>
          </p:cNvPr>
          <p:cNvSpPr>
            <a:spLocks noGrp="1"/>
          </p:cNvSpPr>
          <p:nvPr>
            <p:ph type="title"/>
          </p:nvPr>
        </p:nvSpPr>
        <p:spPr>
          <a:xfrm>
            <a:off x="841249" y="365760"/>
            <a:ext cx="9912072" cy="1188404"/>
          </a:xfrm>
        </p:spPr>
        <p:txBody>
          <a:bodyPr>
            <a:normAutofit/>
          </a:bodyPr>
          <a:lstStyle/>
          <a:p>
            <a:r>
              <a:rPr lang="en-IN" dirty="0"/>
              <a:t>Features</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CCD7B9D-F55D-4D12-8E86-18ADF6DF7ED2}"/>
              </a:ext>
            </a:extLst>
          </p:cNvPr>
          <p:cNvSpPr>
            <a:spLocks noGrp="1"/>
          </p:cNvSpPr>
          <p:nvPr>
            <p:ph idx="1"/>
          </p:nvPr>
        </p:nvSpPr>
        <p:spPr>
          <a:xfrm>
            <a:off x="841248" y="2174358"/>
            <a:ext cx="7731642" cy="4045467"/>
          </a:xfrm>
        </p:spPr>
        <p:txBody>
          <a:bodyPr anchor="t">
            <a:normAutofit fontScale="92500" lnSpcReduction="10000"/>
          </a:bodyPr>
          <a:lstStyle/>
          <a:p>
            <a:r>
              <a:rPr lang="en-IN" sz="2400" dirty="0">
                <a:solidFill>
                  <a:schemeClr val="bg1"/>
                </a:solidFill>
              </a:rPr>
              <a:t>Features:</a:t>
            </a:r>
          </a:p>
          <a:p>
            <a:r>
              <a:rPr lang="en-IN" sz="2400" dirty="0">
                <a:solidFill>
                  <a:schemeClr val="bg1"/>
                </a:solidFill>
              </a:rPr>
              <a:t>Power Supply :+5V DC</a:t>
            </a:r>
          </a:p>
          <a:p>
            <a:r>
              <a:rPr lang="en-IN" sz="2400" dirty="0">
                <a:solidFill>
                  <a:schemeClr val="bg1"/>
                </a:solidFill>
              </a:rPr>
              <a:t>Quiescent Current : &lt;2mA</a:t>
            </a:r>
          </a:p>
          <a:p>
            <a:r>
              <a:rPr lang="en-IN" sz="2400" dirty="0">
                <a:solidFill>
                  <a:schemeClr val="bg1"/>
                </a:solidFill>
              </a:rPr>
              <a:t>Working Current: 15mA</a:t>
            </a:r>
          </a:p>
          <a:p>
            <a:r>
              <a:rPr lang="en-IN" sz="2400" dirty="0">
                <a:solidFill>
                  <a:schemeClr val="bg1"/>
                </a:solidFill>
              </a:rPr>
              <a:t>Effectual Angle: &lt;15°</a:t>
            </a:r>
          </a:p>
          <a:p>
            <a:r>
              <a:rPr lang="en-IN" sz="2400" dirty="0">
                <a:solidFill>
                  <a:schemeClr val="bg1"/>
                </a:solidFill>
              </a:rPr>
              <a:t>Ranging Distance : 2cm – 400 cm/1" ­ 13ft</a:t>
            </a:r>
          </a:p>
          <a:p>
            <a:r>
              <a:rPr lang="en-IN" sz="2400" dirty="0">
                <a:solidFill>
                  <a:schemeClr val="bg1"/>
                </a:solidFill>
              </a:rPr>
              <a:t>Resolution : 0.3 cm</a:t>
            </a:r>
          </a:p>
          <a:p>
            <a:r>
              <a:rPr lang="en-IN" sz="2400" dirty="0">
                <a:solidFill>
                  <a:schemeClr val="bg1"/>
                </a:solidFill>
              </a:rPr>
              <a:t>Measuring Angle: 30 degree</a:t>
            </a:r>
          </a:p>
          <a:p>
            <a:r>
              <a:rPr lang="en-IN" sz="2400" dirty="0">
                <a:solidFill>
                  <a:schemeClr val="bg1"/>
                </a:solidFill>
              </a:rPr>
              <a:t>Trigger Input Pulse width: 10uS</a:t>
            </a:r>
          </a:p>
          <a:p>
            <a:r>
              <a:rPr lang="en-IN" sz="2400" dirty="0">
                <a:solidFill>
                  <a:schemeClr val="bg1"/>
                </a:solidFill>
              </a:rPr>
              <a:t>Dimension: 45mm x 20mm x 15mm</a:t>
            </a:r>
          </a:p>
        </p:txBody>
      </p:sp>
    </p:spTree>
    <p:extLst>
      <p:ext uri="{BB962C8B-B14F-4D97-AF65-F5344CB8AC3E}">
        <p14:creationId xmlns:p14="http://schemas.microsoft.com/office/powerpoint/2010/main" val="249040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65DF-60F1-4891-96E4-803F2E0991CB}"/>
              </a:ext>
            </a:extLst>
          </p:cNvPr>
          <p:cNvSpPr>
            <a:spLocks noGrp="1"/>
          </p:cNvSpPr>
          <p:nvPr>
            <p:ph type="title"/>
          </p:nvPr>
        </p:nvSpPr>
        <p:spPr>
          <a:xfrm>
            <a:off x="841249" y="365760"/>
            <a:ext cx="9912072" cy="1188404"/>
          </a:xfrm>
        </p:spPr>
        <p:txBody>
          <a:bodyPr>
            <a:normAutofit/>
          </a:bodyPr>
          <a:lstStyle/>
          <a:p>
            <a:r>
              <a:rPr lang="en-IN" dirty="0"/>
              <a:t>Specifications</a:t>
            </a:r>
          </a:p>
        </p:txBody>
      </p:sp>
      <p:sp>
        <p:nvSpPr>
          <p:cNvPr id="14"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152A76D-C27E-4534-8304-FBC53ECA1F2E}"/>
              </a:ext>
            </a:extLst>
          </p:cNvPr>
          <p:cNvSpPr>
            <a:spLocks noGrp="1"/>
          </p:cNvSpPr>
          <p:nvPr>
            <p:ph idx="1"/>
          </p:nvPr>
        </p:nvSpPr>
        <p:spPr>
          <a:xfrm>
            <a:off x="841248" y="2174358"/>
            <a:ext cx="7731642" cy="4045467"/>
          </a:xfrm>
        </p:spPr>
        <p:txBody>
          <a:bodyPr anchor="t">
            <a:normAutofit/>
          </a:bodyPr>
          <a:lstStyle/>
          <a:p>
            <a:r>
              <a:rPr lang="en-IN" sz="2400" dirty="0">
                <a:solidFill>
                  <a:schemeClr val="bg1"/>
                </a:solidFill>
              </a:rPr>
              <a:t>Model Number: HC-SR04</a:t>
            </a:r>
          </a:p>
          <a:p>
            <a:r>
              <a:rPr lang="en-US" sz="2000" dirty="0">
                <a:solidFill>
                  <a:schemeClr val="bg1"/>
                </a:solidFill>
              </a:rPr>
              <a:t>Ultrasonic ranging module HC - SR04 provides 2cm - 400cm non-contact measurement function, the ranging accuracy can reach to 3mm.</a:t>
            </a:r>
          </a:p>
          <a:p>
            <a:r>
              <a:rPr lang="en-IN" sz="2400" dirty="0">
                <a:solidFill>
                  <a:schemeClr val="bg1"/>
                </a:solidFill>
              </a:rPr>
              <a:t>Basic Working Principle:</a:t>
            </a:r>
          </a:p>
          <a:p>
            <a:r>
              <a:rPr lang="en-US" sz="2000" dirty="0">
                <a:solidFill>
                  <a:schemeClr val="bg1"/>
                </a:solidFill>
              </a:rPr>
              <a:t>Using IO trigger for at least 10us high level signal.</a:t>
            </a:r>
          </a:p>
          <a:p>
            <a:r>
              <a:rPr lang="en-US" sz="2000" dirty="0">
                <a:solidFill>
                  <a:schemeClr val="bg1"/>
                </a:solidFill>
              </a:rPr>
              <a:t>The Module automatically sends eight 40 kHz and detect whether there is a pulse signal back. </a:t>
            </a:r>
          </a:p>
          <a:p>
            <a:r>
              <a:rPr lang="en-US" sz="2000" dirty="0">
                <a:solidFill>
                  <a:schemeClr val="bg1"/>
                </a:solidFill>
              </a:rPr>
              <a:t>IF the signal back, through high level , time of high output IO duration is the time from sending ultrasonic to returning. Test distance = (high level time × velocity of sound (340M/S) / 2</a:t>
            </a:r>
            <a:endParaRPr lang="en-IN" sz="2000" dirty="0">
              <a:solidFill>
                <a:schemeClr val="bg1"/>
              </a:solidFill>
            </a:endParaRPr>
          </a:p>
        </p:txBody>
      </p:sp>
    </p:spTree>
    <p:extLst>
      <p:ext uri="{BB962C8B-B14F-4D97-AF65-F5344CB8AC3E}">
        <p14:creationId xmlns:p14="http://schemas.microsoft.com/office/powerpoint/2010/main" val="268019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65DF-60F1-4891-96E4-803F2E0991CB}"/>
              </a:ext>
            </a:extLst>
          </p:cNvPr>
          <p:cNvSpPr>
            <a:spLocks noGrp="1"/>
          </p:cNvSpPr>
          <p:nvPr>
            <p:ph type="title"/>
          </p:nvPr>
        </p:nvSpPr>
        <p:spPr>
          <a:xfrm>
            <a:off x="841249" y="365760"/>
            <a:ext cx="9912072" cy="1188404"/>
          </a:xfrm>
        </p:spPr>
        <p:txBody>
          <a:bodyPr>
            <a:normAutofit/>
          </a:bodyPr>
          <a:lstStyle/>
          <a:p>
            <a:r>
              <a:rPr lang="en-IN" dirty="0"/>
              <a:t>Contd..</a:t>
            </a:r>
          </a:p>
        </p:txBody>
      </p:sp>
      <p:sp>
        <p:nvSpPr>
          <p:cNvPr id="14"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152A76D-C27E-4534-8304-FBC53ECA1F2E}"/>
              </a:ext>
            </a:extLst>
          </p:cNvPr>
          <p:cNvSpPr>
            <a:spLocks noGrp="1"/>
          </p:cNvSpPr>
          <p:nvPr>
            <p:ph idx="1"/>
          </p:nvPr>
        </p:nvSpPr>
        <p:spPr>
          <a:xfrm>
            <a:off x="841248" y="2174358"/>
            <a:ext cx="7731642" cy="4045467"/>
          </a:xfrm>
        </p:spPr>
        <p:txBody>
          <a:bodyPr anchor="t">
            <a:normAutofit/>
          </a:bodyPr>
          <a:lstStyle/>
          <a:p>
            <a:r>
              <a:rPr lang="en-US" sz="2400" dirty="0">
                <a:solidFill>
                  <a:schemeClr val="bg1"/>
                </a:solidFill>
              </a:rPr>
              <a:t>Pin 1, </a:t>
            </a:r>
            <a:r>
              <a:rPr lang="en-US" sz="2400" dirty="0" err="1">
                <a:solidFill>
                  <a:schemeClr val="bg1"/>
                </a:solidFill>
              </a:rPr>
              <a:t>Vcc</a:t>
            </a:r>
            <a:r>
              <a:rPr lang="en-US" sz="2400" dirty="0">
                <a:solidFill>
                  <a:schemeClr val="bg1"/>
                </a:solidFill>
              </a:rPr>
              <a:t>, The </a:t>
            </a:r>
            <a:r>
              <a:rPr lang="en-US" sz="2400" dirty="0" err="1">
                <a:solidFill>
                  <a:schemeClr val="bg1"/>
                </a:solidFill>
              </a:rPr>
              <a:t>Vcc</a:t>
            </a:r>
            <a:r>
              <a:rPr lang="en-US" sz="2400" dirty="0">
                <a:solidFill>
                  <a:schemeClr val="bg1"/>
                </a:solidFill>
              </a:rPr>
              <a:t> pin powers the sensor, typically with +5V</a:t>
            </a:r>
          </a:p>
          <a:p>
            <a:r>
              <a:rPr lang="en-US" sz="2400" dirty="0">
                <a:solidFill>
                  <a:schemeClr val="bg1"/>
                </a:solidFill>
              </a:rPr>
              <a:t>Pin 2, Trigger, Trigger pin is an Input pin. This pin has to be kept high for 10us to initialize measurement by sending US wave.</a:t>
            </a:r>
          </a:p>
          <a:p>
            <a:r>
              <a:rPr lang="en-US" sz="2400" dirty="0">
                <a:solidFill>
                  <a:schemeClr val="bg1"/>
                </a:solidFill>
              </a:rPr>
              <a:t>Pin 3, Echo, Echo pin is an Output pin. This pin goes high for a period of time which will be equal to the time taken for the US wave to return back to the sensor.</a:t>
            </a:r>
          </a:p>
          <a:p>
            <a:r>
              <a:rPr lang="en-US" sz="2400" dirty="0">
                <a:solidFill>
                  <a:schemeClr val="bg1"/>
                </a:solidFill>
              </a:rPr>
              <a:t>Pin 4, Ground, This pin is connected to the Ground of the system.</a:t>
            </a:r>
            <a:endParaRPr lang="en-IN" sz="2400" dirty="0">
              <a:solidFill>
                <a:schemeClr val="bg1"/>
              </a:solidFill>
            </a:endParaRPr>
          </a:p>
        </p:txBody>
      </p:sp>
    </p:spTree>
    <p:extLst>
      <p:ext uri="{BB962C8B-B14F-4D97-AF65-F5344CB8AC3E}">
        <p14:creationId xmlns:p14="http://schemas.microsoft.com/office/powerpoint/2010/main" val="215044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87D4-3E9C-4DD7-B0FE-F452A28E1BF7}"/>
              </a:ext>
            </a:extLst>
          </p:cNvPr>
          <p:cNvSpPr>
            <a:spLocks noGrp="1"/>
          </p:cNvSpPr>
          <p:nvPr>
            <p:ph type="title"/>
          </p:nvPr>
        </p:nvSpPr>
        <p:spPr>
          <a:xfrm>
            <a:off x="841249" y="365760"/>
            <a:ext cx="9912072" cy="1188404"/>
          </a:xfrm>
        </p:spPr>
        <p:txBody>
          <a:bodyPr>
            <a:normAutofit/>
          </a:bodyPr>
          <a:lstStyle/>
          <a:p>
            <a:r>
              <a:rPr lang="en-IN"/>
              <a:t>Eclipse IDE</a:t>
            </a:r>
            <a:endParaRPr lang="en-IN" dirty="0"/>
          </a:p>
        </p:txBody>
      </p:sp>
      <p:sp>
        <p:nvSpPr>
          <p:cNvPr id="21" name="Freeform: Shape 20">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2">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4">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AC5C35A-417E-4A87-BD55-292072888138}"/>
              </a:ext>
            </a:extLst>
          </p:cNvPr>
          <p:cNvSpPr>
            <a:spLocks noGrp="1"/>
          </p:cNvSpPr>
          <p:nvPr>
            <p:ph idx="1"/>
          </p:nvPr>
        </p:nvSpPr>
        <p:spPr>
          <a:xfrm>
            <a:off x="841248" y="2174358"/>
            <a:ext cx="7731642" cy="4045467"/>
          </a:xfrm>
        </p:spPr>
        <p:txBody>
          <a:bodyPr anchor="t">
            <a:normAutofit/>
          </a:bodyPr>
          <a:lstStyle/>
          <a:p>
            <a:r>
              <a:rPr lang="en-US" sz="2400" dirty="0">
                <a:solidFill>
                  <a:schemeClr val="bg1"/>
                </a:solidFill>
              </a:rPr>
              <a:t>Eclipse is an integrated development environment (IDE) used in computer programming. </a:t>
            </a:r>
          </a:p>
          <a:p>
            <a:r>
              <a:rPr lang="en-US" sz="2400" dirty="0">
                <a:solidFill>
                  <a:schemeClr val="bg1"/>
                </a:solidFill>
              </a:rPr>
              <a:t>It contains a base workspace and an extensible plug-in system for customizing the environment</a:t>
            </a:r>
          </a:p>
          <a:p>
            <a:r>
              <a:rPr lang="en-US" sz="2400" dirty="0">
                <a:solidFill>
                  <a:schemeClr val="bg1"/>
                </a:solidFill>
              </a:rPr>
              <a:t>We have used Eclipse IDE as a text editor in this project.</a:t>
            </a:r>
            <a:endParaRPr lang="en-IN" sz="2400" dirty="0">
              <a:solidFill>
                <a:schemeClr val="bg1"/>
              </a:solidFill>
            </a:endParaRPr>
          </a:p>
        </p:txBody>
      </p:sp>
    </p:spTree>
    <p:extLst>
      <p:ext uri="{BB962C8B-B14F-4D97-AF65-F5344CB8AC3E}">
        <p14:creationId xmlns:p14="http://schemas.microsoft.com/office/powerpoint/2010/main" val="128867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2245-08EA-4F1C-8ED7-AD38EEC4DA30}"/>
              </a:ext>
            </a:extLst>
          </p:cNvPr>
          <p:cNvSpPr>
            <a:spLocks noGrp="1"/>
          </p:cNvSpPr>
          <p:nvPr>
            <p:ph type="title"/>
          </p:nvPr>
        </p:nvSpPr>
        <p:spPr>
          <a:xfrm>
            <a:off x="841249" y="365760"/>
            <a:ext cx="9912072" cy="1188404"/>
          </a:xfrm>
        </p:spPr>
        <p:txBody>
          <a:bodyPr>
            <a:normAutofit/>
          </a:bodyPr>
          <a:lstStyle/>
          <a:p>
            <a:r>
              <a:rPr lang="en-IN" dirty="0"/>
              <a:t>PuTTY</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05AEAE8-7052-40CC-8FFB-BA9B7397B9DE}"/>
              </a:ext>
            </a:extLst>
          </p:cNvPr>
          <p:cNvSpPr>
            <a:spLocks noGrp="1"/>
          </p:cNvSpPr>
          <p:nvPr>
            <p:ph idx="1"/>
          </p:nvPr>
        </p:nvSpPr>
        <p:spPr>
          <a:xfrm>
            <a:off x="841248" y="2174358"/>
            <a:ext cx="7731642" cy="4045467"/>
          </a:xfrm>
        </p:spPr>
        <p:txBody>
          <a:bodyPr anchor="t">
            <a:normAutofit/>
          </a:bodyPr>
          <a:lstStyle/>
          <a:p>
            <a:r>
              <a:rPr lang="en-US" sz="2400" dirty="0">
                <a:solidFill>
                  <a:schemeClr val="bg1"/>
                </a:solidFill>
              </a:rPr>
              <a:t>PuTTY is a free and open-source terminal emulator, serial console and network file transfer application. </a:t>
            </a:r>
          </a:p>
          <a:p>
            <a:r>
              <a:rPr lang="en-US" sz="2400" dirty="0">
                <a:solidFill>
                  <a:schemeClr val="bg1"/>
                </a:solidFill>
              </a:rPr>
              <a:t>It supports several network protocols, including SCP, SSH, Telnet, rlogin, and raw socket connection. </a:t>
            </a:r>
          </a:p>
          <a:p>
            <a:r>
              <a:rPr lang="en-US" sz="2400" dirty="0">
                <a:solidFill>
                  <a:schemeClr val="bg1"/>
                </a:solidFill>
              </a:rPr>
              <a:t>It can also connect to a serial port. </a:t>
            </a:r>
          </a:p>
          <a:p>
            <a:r>
              <a:rPr lang="en-US" sz="2400" dirty="0">
                <a:solidFill>
                  <a:schemeClr val="bg1"/>
                </a:solidFill>
              </a:rPr>
              <a:t>The name "PuTTY" has no official meaning.</a:t>
            </a:r>
            <a:endParaRPr lang="en-IN" sz="2400" dirty="0">
              <a:solidFill>
                <a:schemeClr val="bg1"/>
              </a:solidFill>
            </a:endParaRPr>
          </a:p>
        </p:txBody>
      </p:sp>
    </p:spTree>
    <p:extLst>
      <p:ext uri="{BB962C8B-B14F-4D97-AF65-F5344CB8AC3E}">
        <p14:creationId xmlns:p14="http://schemas.microsoft.com/office/powerpoint/2010/main" val="2555717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3DFC8A-AF93-483F-8B05-FD41FDABBE6E}"/>
              </a:ext>
            </a:extLst>
          </p:cNvPr>
          <p:cNvSpPr>
            <a:spLocks noGrp="1"/>
          </p:cNvSpPr>
          <p:nvPr>
            <p:ph type="title"/>
          </p:nvPr>
        </p:nvSpPr>
        <p:spPr>
          <a:xfrm>
            <a:off x="521277" y="365124"/>
            <a:ext cx="10515600" cy="1325563"/>
          </a:xfrm>
        </p:spPr>
        <p:txBody>
          <a:bodyPr>
            <a:normAutofit/>
          </a:bodyPr>
          <a:lstStyle/>
          <a:p>
            <a:r>
              <a:rPr lang="en-IN" dirty="0"/>
              <a:t>Connect to Beaglebone</a:t>
            </a:r>
          </a:p>
        </p:txBody>
      </p:sp>
      <p:sp>
        <p:nvSpPr>
          <p:cNvPr id="3" name="Content Placeholder 2">
            <a:extLst>
              <a:ext uri="{FF2B5EF4-FFF2-40B4-BE49-F238E27FC236}">
                <a16:creationId xmlns:a16="http://schemas.microsoft.com/office/drawing/2014/main" id="{3BCDDC4B-FD6C-4B57-91FD-C22CAB1F1CB1}"/>
              </a:ext>
            </a:extLst>
          </p:cNvPr>
          <p:cNvSpPr>
            <a:spLocks noGrp="1"/>
          </p:cNvSpPr>
          <p:nvPr>
            <p:ph sz="half" idx="1"/>
          </p:nvPr>
        </p:nvSpPr>
        <p:spPr>
          <a:xfrm>
            <a:off x="838200" y="2010833"/>
            <a:ext cx="5096934" cy="4166130"/>
          </a:xfrm>
        </p:spPr>
        <p:txBody>
          <a:bodyPr>
            <a:normAutofit/>
          </a:bodyPr>
          <a:lstStyle/>
          <a:p>
            <a:r>
              <a:rPr lang="en-IN" sz="2400" dirty="0"/>
              <a:t>PuTTY requires Host name or IP address of the machine we want to connect, the port number and the connection type.</a:t>
            </a:r>
          </a:p>
          <a:p>
            <a:r>
              <a:rPr lang="en-IN" sz="2400" dirty="0"/>
              <a:t>For the connection, the host name will be 192.168.7.2</a:t>
            </a:r>
          </a:p>
          <a:p>
            <a:r>
              <a:rPr lang="en-IN" sz="2400" dirty="0"/>
              <a:t>The port number is default 22</a:t>
            </a:r>
          </a:p>
          <a:p>
            <a:r>
              <a:rPr lang="en-IN" sz="2400" dirty="0"/>
              <a:t>The connection type will be SSH</a:t>
            </a:r>
          </a:p>
        </p:txBody>
      </p:sp>
      <p:pic>
        <p:nvPicPr>
          <p:cNvPr id="8" name="Content Placeholder 4" descr="A picture containing graphical user interface&#10;&#10;Description automatically generated">
            <a:extLst>
              <a:ext uri="{FF2B5EF4-FFF2-40B4-BE49-F238E27FC236}">
                <a16:creationId xmlns:a16="http://schemas.microsoft.com/office/drawing/2014/main" id="{1104CF7B-FF62-4409-91FE-FE3EE13049B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132" r="9434"/>
          <a:stretch/>
        </p:blipFill>
        <p:spPr>
          <a:xfrm>
            <a:off x="6119375" y="1027906"/>
            <a:ext cx="5483138" cy="5221923"/>
          </a:xfrm>
          <a:prstGeom prst="rect">
            <a:avLst/>
          </a:prstGeom>
        </p:spPr>
      </p:pic>
    </p:spTree>
    <p:extLst>
      <p:ext uri="{BB962C8B-B14F-4D97-AF65-F5344CB8AC3E}">
        <p14:creationId xmlns:p14="http://schemas.microsoft.com/office/powerpoint/2010/main" val="368634326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F65360-B9DB-4B6F-A2E6-7681AEC02887}"/>
              </a:ext>
            </a:extLst>
          </p:cNvPr>
          <p:cNvSpPr>
            <a:spLocks noGrp="1"/>
          </p:cNvSpPr>
          <p:nvPr>
            <p:ph type="title"/>
          </p:nvPr>
        </p:nvSpPr>
        <p:spPr>
          <a:xfrm>
            <a:off x="838200" y="365125"/>
            <a:ext cx="10515600" cy="1325563"/>
          </a:xfrm>
        </p:spPr>
        <p:txBody>
          <a:bodyPr>
            <a:normAutofit/>
          </a:bodyPr>
          <a:lstStyle/>
          <a:p>
            <a:r>
              <a:rPr lang="en-IN" dirty="0"/>
              <a:t>Program Execution</a:t>
            </a:r>
          </a:p>
        </p:txBody>
      </p:sp>
      <p:sp>
        <p:nvSpPr>
          <p:cNvPr id="3" name="Content Placeholder 2">
            <a:extLst>
              <a:ext uri="{FF2B5EF4-FFF2-40B4-BE49-F238E27FC236}">
                <a16:creationId xmlns:a16="http://schemas.microsoft.com/office/drawing/2014/main" id="{DCFDE078-4178-4BE1-803B-CFDF09EF8A3C}"/>
              </a:ext>
            </a:extLst>
          </p:cNvPr>
          <p:cNvSpPr>
            <a:spLocks noGrp="1"/>
          </p:cNvSpPr>
          <p:nvPr>
            <p:ph sz="half" idx="1"/>
          </p:nvPr>
        </p:nvSpPr>
        <p:spPr>
          <a:xfrm>
            <a:off x="838200" y="2010833"/>
            <a:ext cx="5096934" cy="4166130"/>
          </a:xfrm>
        </p:spPr>
        <p:txBody>
          <a:bodyPr>
            <a:normAutofit/>
          </a:bodyPr>
          <a:lstStyle/>
          <a:p>
            <a:r>
              <a:rPr lang="en-IN" sz="2400" dirty="0"/>
              <a:t>The program is made in the C language</a:t>
            </a:r>
          </a:p>
          <a:p>
            <a:r>
              <a:rPr lang="en-IN" sz="2400" dirty="0"/>
              <a:t>The program is executed in the Debian</a:t>
            </a:r>
          </a:p>
          <a:p>
            <a:r>
              <a:rPr lang="en-IN" sz="2400" dirty="0"/>
              <a:t>GCC compiler is used to compile the program</a:t>
            </a:r>
          </a:p>
          <a:p>
            <a:r>
              <a:rPr lang="en-IN" sz="2400" dirty="0"/>
              <a:t>The commands used in the PuTTY are similar to those used in the Linux terminal as both are executed in the Debian.</a:t>
            </a:r>
          </a:p>
        </p:txBody>
      </p:sp>
      <p:pic>
        <p:nvPicPr>
          <p:cNvPr id="8" name="Content Placeholder 6" descr="Text&#10;&#10;Description automatically generated">
            <a:extLst>
              <a:ext uri="{FF2B5EF4-FFF2-40B4-BE49-F238E27FC236}">
                <a16:creationId xmlns:a16="http://schemas.microsoft.com/office/drawing/2014/main" id="{6AB698E1-2867-4B1A-8B2A-230AFCDC6F6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6338" y="1027906"/>
            <a:ext cx="5530416" cy="4439920"/>
          </a:xfrm>
        </p:spPr>
      </p:pic>
    </p:spTree>
    <p:extLst>
      <p:ext uri="{BB962C8B-B14F-4D97-AF65-F5344CB8AC3E}">
        <p14:creationId xmlns:p14="http://schemas.microsoft.com/office/powerpoint/2010/main" val="29604434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70F34912-2A2A-4063-BB67-16331F4D3D91}"/>
              </a:ext>
            </a:extLst>
          </p:cNvPr>
          <p:cNvPicPr>
            <a:picLocks noChangeAspect="1"/>
          </p:cNvPicPr>
          <p:nvPr/>
        </p:nvPicPr>
        <p:blipFill rotWithShape="1">
          <a:blip r:embed="rId2"/>
          <a:srcRect t="20886"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335DEA-06E5-4A3A-B7EB-EEFE5E847104}"/>
              </a:ext>
            </a:extLst>
          </p:cNvPr>
          <p:cNvSpPr>
            <a:spLocks noGrp="1"/>
          </p:cNvSpPr>
          <p:nvPr>
            <p:ph type="ctrTitle"/>
          </p:nvPr>
        </p:nvSpPr>
        <p:spPr>
          <a:xfrm>
            <a:off x="477980" y="1180342"/>
            <a:ext cx="4882415" cy="2902134"/>
          </a:xfrm>
        </p:spPr>
        <p:txBody>
          <a:bodyPr anchor="b">
            <a:noAutofit/>
          </a:bodyPr>
          <a:lstStyle/>
          <a:p>
            <a:pPr algn="l"/>
            <a:r>
              <a:rPr lang="en-CA" sz="4000" b="1" dirty="0">
                <a:effectLst/>
                <a:latin typeface="Times New Roman" panose="02020603050405020304" pitchFamily="18" charset="0"/>
                <a:ea typeface="Calibri" panose="020F0502020204030204" pitchFamily="34" charset="0"/>
              </a:rPr>
              <a:t>IOT Enabled Beaglebone Based Smart Parking System with SMS Alert</a:t>
            </a:r>
            <a:endParaRPr lang="en-IN" sz="4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68683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37051-A393-4EA3-80AE-46F82C12E82C}"/>
              </a:ext>
            </a:extLst>
          </p:cNvPr>
          <p:cNvSpPr>
            <a:spLocks noGrp="1"/>
          </p:cNvSpPr>
          <p:nvPr>
            <p:ph type="title"/>
          </p:nvPr>
        </p:nvSpPr>
        <p:spPr>
          <a:xfrm>
            <a:off x="797705" y="955039"/>
            <a:ext cx="3377183" cy="2279897"/>
          </a:xfrm>
          <a:noFill/>
        </p:spPr>
        <p:txBody>
          <a:bodyPr vert="horz" lIns="91440" tIns="45720" rIns="91440" bIns="45720" rtlCol="0" anchor="b">
            <a:normAutofit/>
          </a:bodyPr>
          <a:lstStyle/>
          <a:p>
            <a:r>
              <a:rPr lang="en-US" sz="6000" dirty="0">
                <a:solidFill>
                  <a:schemeClr val="bg1"/>
                </a:solidFill>
              </a:rPr>
              <a:t>Result</a:t>
            </a:r>
          </a:p>
        </p:txBody>
      </p:sp>
      <p:pic>
        <p:nvPicPr>
          <p:cNvPr id="5" name="Content Placeholder 4" descr="Graphical user interface&#10;&#10;Description automatically generated">
            <a:extLst>
              <a:ext uri="{FF2B5EF4-FFF2-40B4-BE49-F238E27FC236}">
                <a16:creationId xmlns:a16="http://schemas.microsoft.com/office/drawing/2014/main" id="{C728C7C6-2036-4C5D-A6D6-EEB6CE6C62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8391" b="1"/>
          <a:stretch/>
        </p:blipFill>
        <p:spPr>
          <a:xfrm>
            <a:off x="4654297" y="10"/>
            <a:ext cx="7537704" cy="6857990"/>
          </a:xfrm>
          <a:prstGeom prst="rect">
            <a:avLst/>
          </a:prstGeom>
        </p:spPr>
      </p:pic>
    </p:spTree>
    <p:extLst>
      <p:ext uri="{BB962C8B-B14F-4D97-AF65-F5344CB8AC3E}">
        <p14:creationId xmlns:p14="http://schemas.microsoft.com/office/powerpoint/2010/main" val="5922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2245-08EA-4F1C-8ED7-AD38EEC4DA30}"/>
              </a:ext>
            </a:extLst>
          </p:cNvPr>
          <p:cNvSpPr>
            <a:spLocks noGrp="1"/>
          </p:cNvSpPr>
          <p:nvPr>
            <p:ph type="title"/>
          </p:nvPr>
        </p:nvSpPr>
        <p:spPr>
          <a:xfrm>
            <a:off x="841249" y="365760"/>
            <a:ext cx="9912072" cy="1188404"/>
          </a:xfrm>
        </p:spPr>
        <p:txBody>
          <a:bodyPr>
            <a:normAutofit/>
          </a:bodyPr>
          <a:lstStyle/>
          <a:p>
            <a:r>
              <a:rPr lang="en-IN" dirty="0"/>
              <a:t>WinSCP</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05AEAE8-7052-40CC-8FFB-BA9B7397B9DE}"/>
              </a:ext>
            </a:extLst>
          </p:cNvPr>
          <p:cNvSpPr>
            <a:spLocks noGrp="1"/>
          </p:cNvSpPr>
          <p:nvPr>
            <p:ph idx="1"/>
          </p:nvPr>
        </p:nvSpPr>
        <p:spPr>
          <a:xfrm>
            <a:off x="841248" y="2174358"/>
            <a:ext cx="7731642" cy="4045467"/>
          </a:xfrm>
        </p:spPr>
        <p:txBody>
          <a:bodyPr anchor="t">
            <a:normAutofit/>
          </a:bodyPr>
          <a:lstStyle/>
          <a:p>
            <a:r>
              <a:rPr lang="en-US" sz="2400" dirty="0">
                <a:solidFill>
                  <a:schemeClr val="bg1"/>
                </a:solidFill>
              </a:rPr>
              <a:t>WinSCP is an open source free SFTP client, FTP client, WebDAV client, S3 client and SCP client for Windows. Its main function is file transfer between a local and a remote computer.</a:t>
            </a:r>
          </a:p>
          <a:p>
            <a:r>
              <a:rPr lang="en-US" sz="2400" dirty="0">
                <a:solidFill>
                  <a:schemeClr val="bg1"/>
                </a:solidFill>
              </a:rPr>
              <a:t>Beyond this, WinSCP offers scripting and basic file manager functionality.</a:t>
            </a:r>
            <a:endParaRPr lang="en-IN" sz="2400" dirty="0">
              <a:solidFill>
                <a:schemeClr val="bg1"/>
              </a:solidFill>
            </a:endParaRPr>
          </a:p>
        </p:txBody>
      </p:sp>
    </p:spTree>
    <p:extLst>
      <p:ext uri="{BB962C8B-B14F-4D97-AF65-F5344CB8AC3E}">
        <p14:creationId xmlns:p14="http://schemas.microsoft.com/office/powerpoint/2010/main" val="2974994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4BF8-F7CB-44C1-B248-AADFF058ABDF}"/>
              </a:ext>
            </a:extLst>
          </p:cNvPr>
          <p:cNvSpPr>
            <a:spLocks noGrp="1"/>
          </p:cNvSpPr>
          <p:nvPr>
            <p:ph type="title"/>
          </p:nvPr>
        </p:nvSpPr>
        <p:spPr>
          <a:xfrm>
            <a:off x="841249" y="365760"/>
            <a:ext cx="9912072" cy="1188404"/>
          </a:xfrm>
        </p:spPr>
        <p:txBody>
          <a:bodyPr>
            <a:normAutofit/>
          </a:bodyPr>
          <a:lstStyle/>
          <a:p>
            <a:r>
              <a:rPr lang="en-IN" dirty="0"/>
              <a:t>Features of WinSCP</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C89B46-988C-4644-9AF0-D414C3511A2A}"/>
              </a:ext>
            </a:extLst>
          </p:cNvPr>
          <p:cNvSpPr>
            <a:spLocks noGrp="1"/>
          </p:cNvSpPr>
          <p:nvPr>
            <p:ph idx="1"/>
          </p:nvPr>
        </p:nvSpPr>
        <p:spPr>
          <a:xfrm>
            <a:off x="841248" y="2174358"/>
            <a:ext cx="7731642" cy="4045467"/>
          </a:xfrm>
        </p:spPr>
        <p:txBody>
          <a:bodyPr anchor="t">
            <a:normAutofit/>
          </a:bodyPr>
          <a:lstStyle/>
          <a:p>
            <a:r>
              <a:rPr lang="en-US" sz="2400" dirty="0">
                <a:solidFill>
                  <a:schemeClr val="bg1"/>
                </a:solidFill>
              </a:rPr>
              <a:t>Shares site settings with PuTTY</a:t>
            </a:r>
            <a:endParaRPr lang="en-IN" sz="2400" dirty="0">
              <a:solidFill>
                <a:schemeClr val="bg1"/>
              </a:solidFill>
            </a:endParaRPr>
          </a:p>
          <a:p>
            <a:r>
              <a:rPr lang="en-IN" sz="2400" dirty="0">
                <a:solidFill>
                  <a:schemeClr val="bg1"/>
                </a:solidFill>
              </a:rPr>
              <a:t>Graphical user interface (screenshots)</a:t>
            </a:r>
          </a:p>
          <a:p>
            <a:r>
              <a:rPr lang="en-IN" sz="2400" dirty="0">
                <a:solidFill>
                  <a:schemeClr val="bg1"/>
                </a:solidFill>
              </a:rPr>
              <a:t>Translated into many languages</a:t>
            </a:r>
          </a:p>
          <a:p>
            <a:r>
              <a:rPr lang="en-IN" sz="2400" dirty="0">
                <a:solidFill>
                  <a:schemeClr val="bg1"/>
                </a:solidFill>
              </a:rPr>
              <a:t>Integration with Windows (drag drop, URL, shortcut icons, jump list)</a:t>
            </a:r>
          </a:p>
          <a:p>
            <a:r>
              <a:rPr lang="en-IN" sz="2400" dirty="0">
                <a:solidFill>
                  <a:schemeClr val="bg1"/>
                </a:solidFill>
              </a:rPr>
              <a:t>All common operations with files</a:t>
            </a:r>
          </a:p>
          <a:p>
            <a:r>
              <a:rPr lang="en-IN" sz="2400" dirty="0">
                <a:solidFill>
                  <a:schemeClr val="bg1"/>
                </a:solidFill>
              </a:rPr>
              <a:t>Support for SFTP and SCP protocols over SSH and FTP and WebDAV and S3 protocols.</a:t>
            </a:r>
          </a:p>
          <a:p>
            <a:endParaRPr lang="en-IN" sz="2400" dirty="0">
              <a:solidFill>
                <a:schemeClr val="bg1"/>
              </a:solidFill>
            </a:endParaRPr>
          </a:p>
        </p:txBody>
      </p:sp>
    </p:spTree>
    <p:extLst>
      <p:ext uri="{BB962C8B-B14F-4D97-AF65-F5344CB8AC3E}">
        <p14:creationId xmlns:p14="http://schemas.microsoft.com/office/powerpoint/2010/main" val="3224036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0E15-5E3F-4DDE-A1F7-E866E4B66966}"/>
              </a:ext>
            </a:extLst>
          </p:cNvPr>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dirty="0"/>
              <a:t>File Transfer</a:t>
            </a:r>
          </a:p>
        </p:txBody>
      </p:sp>
      <p:sp>
        <p:nvSpPr>
          <p:cNvPr id="3" name="Content Placeholder 2">
            <a:extLst>
              <a:ext uri="{FF2B5EF4-FFF2-40B4-BE49-F238E27FC236}">
                <a16:creationId xmlns:a16="http://schemas.microsoft.com/office/drawing/2014/main" id="{A813473B-5CA6-48FF-AD19-F0F256E7B869}"/>
              </a:ext>
            </a:extLst>
          </p:cNvPr>
          <p:cNvSpPr>
            <a:spLocks noGrp="1"/>
          </p:cNvSpPr>
          <p:nvPr>
            <p:ph sz="half" idx="1"/>
          </p:nvPr>
        </p:nvSpPr>
        <p:spPr>
          <a:xfrm>
            <a:off x="486371" y="2305869"/>
            <a:ext cx="3667036" cy="3779520"/>
          </a:xfrm>
        </p:spPr>
        <p:txBody>
          <a:bodyPr vert="horz" lIns="91440" tIns="45720" rIns="91440" bIns="45720" rtlCol="0">
            <a:normAutofit/>
          </a:bodyPr>
          <a:lstStyle/>
          <a:p>
            <a:r>
              <a:rPr lang="en-US" sz="2000" dirty="0"/>
              <a:t>When you start WinSCP, the program will ask you for your login information. In most cases, you will only need to select the server’s protocol, enter the host name, username, and password, and then click Login.</a:t>
            </a:r>
          </a:p>
          <a:p>
            <a:endParaRPr lang="en-US" sz="2000" dirty="0"/>
          </a:p>
          <a:p>
            <a:r>
              <a:rPr lang="en-US" sz="2000" dirty="0"/>
              <a:t>The program will open a directory window like Windows File Explorer.</a:t>
            </a:r>
          </a:p>
        </p:txBody>
      </p:sp>
      <p:sp>
        <p:nvSpPr>
          <p:cNvPr id="10" name="Rectangle 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1A5ECC0-8A6F-4299-BD2D-9E5858840B2F}"/>
              </a:ext>
            </a:extLst>
          </p:cNvPr>
          <p:cNvPicPr>
            <a:picLocks noGrp="1" noChangeAspect="1"/>
          </p:cNvPicPr>
          <p:nvPr>
            <p:ph sz="half" idx="2"/>
          </p:nvPr>
        </p:nvPicPr>
        <p:blipFill rotWithShape="1">
          <a:blip r:embed="rId2"/>
          <a:srcRect r="26860" b="-1"/>
          <a:stretch/>
        </p:blipFill>
        <p:spPr>
          <a:xfrm>
            <a:off x="4907788" y="624186"/>
            <a:ext cx="7012432" cy="5577838"/>
          </a:xfrm>
          <a:prstGeom prst="rect">
            <a:avLst/>
          </a:prstGeom>
          <a:effectLst/>
        </p:spPr>
      </p:pic>
    </p:spTree>
    <p:extLst>
      <p:ext uri="{BB962C8B-B14F-4D97-AF65-F5344CB8AC3E}">
        <p14:creationId xmlns:p14="http://schemas.microsoft.com/office/powerpoint/2010/main" val="360925793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8153EC8-8E01-4D70-B575-24ABD35A1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3881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AD34E-3CA5-4DEA-A2A9-7FF2F2AC0DF8}"/>
              </a:ext>
            </a:extLst>
          </p:cNvPr>
          <p:cNvSpPr>
            <a:spLocks noGrp="1"/>
          </p:cNvSpPr>
          <p:nvPr>
            <p:ph type="title"/>
          </p:nvPr>
        </p:nvSpPr>
        <p:spPr>
          <a:xfrm>
            <a:off x="571470" y="1291043"/>
            <a:ext cx="4806184" cy="2137955"/>
          </a:xfrm>
          <a:noFill/>
        </p:spPr>
        <p:txBody>
          <a:bodyPr vert="horz" lIns="91440" tIns="45720" rIns="91440" bIns="45720" rtlCol="0" anchor="b">
            <a:normAutofit/>
          </a:bodyPr>
          <a:lstStyle/>
          <a:p>
            <a:r>
              <a:rPr lang="en-US" sz="5400" dirty="0">
                <a:solidFill>
                  <a:schemeClr val="bg1"/>
                </a:solidFill>
              </a:rPr>
              <a:t>Interfacing</a:t>
            </a:r>
          </a:p>
        </p:txBody>
      </p:sp>
      <p:pic>
        <p:nvPicPr>
          <p:cNvPr id="4" name="Content Placeholder 3">
            <a:extLst>
              <a:ext uri="{FF2B5EF4-FFF2-40B4-BE49-F238E27FC236}">
                <a16:creationId xmlns:a16="http://schemas.microsoft.com/office/drawing/2014/main" id="{3E86E2E5-0D64-4D2C-B164-61C7D6E3C2BE}"/>
              </a:ext>
            </a:extLst>
          </p:cNvPr>
          <p:cNvPicPr>
            <a:picLocks noGrp="1" noChangeAspect="1"/>
          </p:cNvPicPr>
          <p:nvPr>
            <p:ph idx="1"/>
          </p:nvPr>
        </p:nvPicPr>
        <p:blipFill rotWithShape="1">
          <a:blip r:embed="rId2"/>
          <a:srcRect t="12615" b="20612"/>
          <a:stretch/>
        </p:blipFill>
        <p:spPr>
          <a:xfrm rot="16200000">
            <a:off x="5089908" y="-253749"/>
            <a:ext cx="6858000" cy="7365495"/>
          </a:xfrm>
          <a:prstGeom prst="rect">
            <a:avLst/>
          </a:prstGeom>
        </p:spPr>
      </p:pic>
    </p:spTree>
    <p:extLst>
      <p:ext uri="{BB962C8B-B14F-4D97-AF65-F5344CB8AC3E}">
        <p14:creationId xmlns:p14="http://schemas.microsoft.com/office/powerpoint/2010/main" val="519863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540D-EB92-4C47-A39F-B8D3A33EEEB0}"/>
              </a:ext>
            </a:extLst>
          </p:cNvPr>
          <p:cNvSpPr>
            <a:spLocks noGrp="1"/>
          </p:cNvSpPr>
          <p:nvPr>
            <p:ph type="title"/>
          </p:nvPr>
        </p:nvSpPr>
        <p:spPr>
          <a:xfrm>
            <a:off x="841249" y="365760"/>
            <a:ext cx="9912072" cy="1188404"/>
          </a:xfrm>
        </p:spPr>
        <p:txBody>
          <a:bodyPr>
            <a:normAutofit/>
          </a:bodyPr>
          <a:lstStyle/>
          <a:p>
            <a:r>
              <a:rPr lang="en-IN" dirty="0"/>
              <a:t>Pin Configuration</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BA2483C-4641-469C-B6DB-5E2787EE4831}"/>
              </a:ext>
            </a:extLst>
          </p:cNvPr>
          <p:cNvSpPr>
            <a:spLocks noGrp="1"/>
          </p:cNvSpPr>
          <p:nvPr>
            <p:ph idx="1"/>
          </p:nvPr>
        </p:nvSpPr>
        <p:spPr>
          <a:xfrm>
            <a:off x="841248" y="2174358"/>
            <a:ext cx="7731642" cy="4045467"/>
          </a:xfrm>
        </p:spPr>
        <p:txBody>
          <a:bodyPr anchor="t">
            <a:normAutofit/>
          </a:bodyPr>
          <a:lstStyle/>
          <a:p>
            <a:r>
              <a:rPr lang="en-IN" sz="2400" dirty="0">
                <a:solidFill>
                  <a:schemeClr val="bg1"/>
                </a:solidFill>
              </a:rPr>
              <a:t>The interfacing of the ultrasonic sensors with the Beaglebone black is done through digital logic.</a:t>
            </a:r>
          </a:p>
          <a:p>
            <a:r>
              <a:rPr lang="en-IN" sz="2400" dirty="0">
                <a:solidFill>
                  <a:schemeClr val="bg1"/>
                </a:solidFill>
              </a:rPr>
              <a:t>The pins of the ultrasonic sensors are directly connected to the GPIO pins of the Beaglebone black.</a:t>
            </a:r>
          </a:p>
          <a:p>
            <a:r>
              <a:rPr lang="en-IN" sz="2400" dirty="0">
                <a:solidFill>
                  <a:schemeClr val="bg1"/>
                </a:solidFill>
              </a:rPr>
              <a:t>To interface the sensors, pins 9, 10, 11 and 12 of P8 of the Beaglebone are used</a:t>
            </a:r>
          </a:p>
          <a:p>
            <a:r>
              <a:rPr lang="en-IN" sz="2400" dirty="0">
                <a:solidFill>
                  <a:schemeClr val="bg1"/>
                </a:solidFill>
              </a:rPr>
              <a:t>Each sensor uses 2 pins of the Beaglebone for communication.</a:t>
            </a:r>
          </a:p>
          <a:p>
            <a:r>
              <a:rPr lang="en-IN" sz="2400" dirty="0">
                <a:solidFill>
                  <a:schemeClr val="bg1"/>
                </a:solidFill>
              </a:rPr>
              <a:t>Pin 3 and 4 of P9 are used as the power supply to the sensors.</a:t>
            </a:r>
          </a:p>
          <a:p>
            <a:endParaRPr lang="en-IN" sz="2400" dirty="0">
              <a:solidFill>
                <a:schemeClr val="bg1"/>
              </a:solidFill>
            </a:endParaRPr>
          </a:p>
        </p:txBody>
      </p:sp>
    </p:spTree>
    <p:extLst>
      <p:ext uri="{BB962C8B-B14F-4D97-AF65-F5344CB8AC3E}">
        <p14:creationId xmlns:p14="http://schemas.microsoft.com/office/powerpoint/2010/main" val="1091815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540D-EB92-4C47-A39F-B8D3A33EEEB0}"/>
              </a:ext>
            </a:extLst>
          </p:cNvPr>
          <p:cNvSpPr>
            <a:spLocks noGrp="1"/>
          </p:cNvSpPr>
          <p:nvPr>
            <p:ph type="title"/>
          </p:nvPr>
        </p:nvSpPr>
        <p:spPr>
          <a:xfrm>
            <a:off x="841249" y="365760"/>
            <a:ext cx="9912072" cy="1188404"/>
          </a:xfrm>
        </p:spPr>
        <p:txBody>
          <a:bodyPr>
            <a:normAutofit/>
          </a:bodyPr>
          <a:lstStyle/>
          <a:p>
            <a:r>
              <a:rPr lang="en-IN" dirty="0"/>
              <a:t>Contd..</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BA2483C-4641-469C-B6DB-5E2787EE4831}"/>
              </a:ext>
            </a:extLst>
          </p:cNvPr>
          <p:cNvSpPr>
            <a:spLocks noGrp="1"/>
          </p:cNvSpPr>
          <p:nvPr>
            <p:ph idx="1"/>
          </p:nvPr>
        </p:nvSpPr>
        <p:spPr>
          <a:xfrm>
            <a:off x="841248" y="2174358"/>
            <a:ext cx="7731642" cy="4045467"/>
          </a:xfrm>
        </p:spPr>
        <p:txBody>
          <a:bodyPr anchor="t">
            <a:normAutofit fontScale="92500"/>
          </a:bodyPr>
          <a:lstStyle/>
          <a:p>
            <a:r>
              <a:rPr lang="en-IN" sz="2400" dirty="0">
                <a:solidFill>
                  <a:schemeClr val="bg1"/>
                </a:solidFill>
              </a:rPr>
              <a:t>The ultrasonic sensors have 4 pins: </a:t>
            </a:r>
          </a:p>
          <a:p>
            <a:r>
              <a:rPr lang="en-US" sz="2400" dirty="0">
                <a:solidFill>
                  <a:schemeClr val="bg1"/>
                </a:solidFill>
              </a:rPr>
              <a:t>VCC = +5VDC</a:t>
            </a:r>
          </a:p>
          <a:p>
            <a:r>
              <a:rPr lang="en-US" sz="2400" dirty="0">
                <a:solidFill>
                  <a:schemeClr val="bg1"/>
                </a:solidFill>
              </a:rPr>
              <a:t>Trig = Trigger input of Sensor</a:t>
            </a:r>
          </a:p>
          <a:p>
            <a:r>
              <a:rPr lang="en-US" sz="2400" dirty="0">
                <a:solidFill>
                  <a:schemeClr val="bg1"/>
                </a:solidFill>
              </a:rPr>
              <a:t>Echo = Echo output of Sensor</a:t>
            </a:r>
          </a:p>
          <a:p>
            <a:r>
              <a:rPr lang="en-US" sz="2400" dirty="0">
                <a:solidFill>
                  <a:schemeClr val="bg1"/>
                </a:solidFill>
              </a:rPr>
              <a:t>GND = GND</a:t>
            </a:r>
          </a:p>
          <a:p>
            <a:r>
              <a:rPr lang="en-US" sz="2400" dirty="0">
                <a:solidFill>
                  <a:schemeClr val="bg1"/>
                </a:solidFill>
              </a:rPr>
              <a:t>For sensor 1, the trigger pin is connected to the pin 10 of the Beaglebone. The echo pin is connected to the pin 9.</a:t>
            </a:r>
          </a:p>
          <a:p>
            <a:r>
              <a:rPr lang="en-US" sz="2400" dirty="0">
                <a:solidFill>
                  <a:schemeClr val="bg1"/>
                </a:solidFill>
              </a:rPr>
              <a:t>Similarly, for sensor 2, the </a:t>
            </a:r>
            <a:r>
              <a:rPr lang="en-US" sz="2400" dirty="0" err="1">
                <a:solidFill>
                  <a:schemeClr val="bg1"/>
                </a:solidFill>
              </a:rPr>
              <a:t>the</a:t>
            </a:r>
            <a:r>
              <a:rPr lang="en-US" sz="2400" dirty="0">
                <a:solidFill>
                  <a:schemeClr val="bg1"/>
                </a:solidFill>
              </a:rPr>
              <a:t> trigger pin is connected to the pin 12 of the Beaglebone. The echo pin is connected to the pin 11.</a:t>
            </a:r>
          </a:p>
          <a:p>
            <a:r>
              <a:rPr lang="en-US" sz="2400" dirty="0">
                <a:solidFill>
                  <a:schemeClr val="bg1"/>
                </a:solidFill>
              </a:rPr>
              <a:t>The VCC pins are connected to pins 3 and 4 of the Beaglebone.</a:t>
            </a:r>
          </a:p>
          <a:p>
            <a:endParaRPr lang="en-IN" sz="2400" dirty="0">
              <a:solidFill>
                <a:schemeClr val="bg1"/>
              </a:solidFill>
            </a:endParaRPr>
          </a:p>
        </p:txBody>
      </p:sp>
    </p:spTree>
    <p:extLst>
      <p:ext uri="{BB962C8B-B14F-4D97-AF65-F5344CB8AC3E}">
        <p14:creationId xmlns:p14="http://schemas.microsoft.com/office/powerpoint/2010/main" val="503730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9B33-2FAA-4F22-87D3-C5715985695C}"/>
              </a:ext>
            </a:extLst>
          </p:cNvPr>
          <p:cNvSpPr>
            <a:spLocks noGrp="1"/>
          </p:cNvSpPr>
          <p:nvPr>
            <p:ph type="title"/>
          </p:nvPr>
        </p:nvSpPr>
        <p:spPr>
          <a:xfrm>
            <a:off x="841249" y="365760"/>
            <a:ext cx="9912072" cy="1188404"/>
          </a:xfrm>
        </p:spPr>
        <p:txBody>
          <a:bodyPr>
            <a:normAutofit/>
          </a:bodyPr>
          <a:lstStyle/>
          <a:p>
            <a:r>
              <a:rPr lang="en-IN" dirty="0"/>
              <a:t>Working</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F59F536-5CAC-4EDC-85E9-4F29307A29B4}"/>
              </a:ext>
            </a:extLst>
          </p:cNvPr>
          <p:cNvSpPr>
            <a:spLocks noGrp="1"/>
          </p:cNvSpPr>
          <p:nvPr>
            <p:ph idx="1"/>
          </p:nvPr>
        </p:nvSpPr>
        <p:spPr>
          <a:xfrm>
            <a:off x="841248" y="2174358"/>
            <a:ext cx="7731642" cy="4045467"/>
          </a:xfrm>
        </p:spPr>
        <p:txBody>
          <a:bodyPr anchor="t">
            <a:normAutofit/>
          </a:bodyPr>
          <a:lstStyle/>
          <a:p>
            <a:r>
              <a:rPr lang="en-IN" sz="2400" dirty="0">
                <a:solidFill>
                  <a:schemeClr val="bg1"/>
                </a:solidFill>
              </a:rPr>
              <a:t>A +5V supply is given to both the sensors from Beaglebone.</a:t>
            </a:r>
          </a:p>
          <a:p>
            <a:r>
              <a:rPr lang="en-IN" sz="2400" dirty="0">
                <a:solidFill>
                  <a:schemeClr val="bg1"/>
                </a:solidFill>
              </a:rPr>
              <a:t>The input and output pins of the sensors are connected to the Beaglebone.</a:t>
            </a:r>
          </a:p>
          <a:p>
            <a:r>
              <a:rPr lang="en-IN" sz="2400" dirty="0">
                <a:solidFill>
                  <a:schemeClr val="bg1"/>
                </a:solidFill>
              </a:rPr>
              <a:t>The pins are also initialised in the C program.</a:t>
            </a:r>
          </a:p>
          <a:p>
            <a:r>
              <a:rPr lang="en-IN" sz="2400" dirty="0">
                <a:solidFill>
                  <a:schemeClr val="bg1"/>
                </a:solidFill>
              </a:rPr>
              <a:t>Sensor 1 is made to start first in the code and sensor 2 functions later.</a:t>
            </a:r>
          </a:p>
          <a:p>
            <a:r>
              <a:rPr lang="en-IN" sz="2400" dirty="0">
                <a:solidFill>
                  <a:schemeClr val="bg1"/>
                </a:solidFill>
              </a:rPr>
              <a:t>Loops are used so that the sensors work continuously.</a:t>
            </a:r>
          </a:p>
          <a:p>
            <a:r>
              <a:rPr lang="en-IN" sz="2400" dirty="0">
                <a:solidFill>
                  <a:schemeClr val="bg1"/>
                </a:solidFill>
              </a:rPr>
              <a:t>The code is executed and run in the Beaglebone itself.  </a:t>
            </a:r>
          </a:p>
        </p:txBody>
      </p:sp>
    </p:spTree>
    <p:extLst>
      <p:ext uri="{BB962C8B-B14F-4D97-AF65-F5344CB8AC3E}">
        <p14:creationId xmlns:p14="http://schemas.microsoft.com/office/powerpoint/2010/main" val="535088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E819-9776-426B-A2A2-E8AF6C02BE65}"/>
              </a:ext>
            </a:extLst>
          </p:cNvPr>
          <p:cNvSpPr>
            <a:spLocks noGrp="1"/>
          </p:cNvSpPr>
          <p:nvPr>
            <p:ph type="title"/>
          </p:nvPr>
        </p:nvSpPr>
        <p:spPr>
          <a:xfrm>
            <a:off x="841249" y="365760"/>
            <a:ext cx="9912072" cy="1188404"/>
          </a:xfrm>
        </p:spPr>
        <p:txBody>
          <a:bodyPr>
            <a:normAutofit/>
          </a:bodyPr>
          <a:lstStyle/>
          <a:p>
            <a:r>
              <a:rPr lang="en-IN" dirty="0"/>
              <a:t>Issues while interfacing</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A25E0FB-10FE-479D-B2D9-9E0FDF6B41F7}"/>
              </a:ext>
            </a:extLst>
          </p:cNvPr>
          <p:cNvSpPr>
            <a:spLocks noGrp="1"/>
          </p:cNvSpPr>
          <p:nvPr>
            <p:ph idx="1"/>
          </p:nvPr>
        </p:nvSpPr>
        <p:spPr>
          <a:xfrm>
            <a:off x="841248" y="2174358"/>
            <a:ext cx="7731642" cy="4045467"/>
          </a:xfrm>
        </p:spPr>
        <p:txBody>
          <a:bodyPr anchor="t">
            <a:normAutofit/>
          </a:bodyPr>
          <a:lstStyle/>
          <a:p>
            <a:r>
              <a:rPr lang="en-IN" sz="2400" dirty="0">
                <a:solidFill>
                  <a:schemeClr val="bg1"/>
                </a:solidFill>
              </a:rPr>
              <a:t>As the jumper cables are not soldered yet, the output is sometimes irregular due to improper connection.</a:t>
            </a:r>
          </a:p>
          <a:p>
            <a:r>
              <a:rPr lang="en-IN" sz="2400" dirty="0">
                <a:solidFill>
                  <a:schemeClr val="bg1"/>
                </a:solidFill>
              </a:rPr>
              <a:t>A lot of commands were to be used to move the </a:t>
            </a:r>
            <a:r>
              <a:rPr lang="en-IN" sz="2400" dirty="0" err="1">
                <a:solidFill>
                  <a:schemeClr val="bg1"/>
                </a:solidFill>
              </a:rPr>
              <a:t>iobb</a:t>
            </a:r>
            <a:r>
              <a:rPr lang="en-IN" sz="2400" dirty="0">
                <a:solidFill>
                  <a:schemeClr val="bg1"/>
                </a:solidFill>
              </a:rPr>
              <a:t> library and the code to the Beaglebone black. But, this drawback was later outcome by WinSCP.</a:t>
            </a:r>
          </a:p>
          <a:p>
            <a:r>
              <a:rPr lang="en-IN" sz="2400" dirty="0">
                <a:solidFill>
                  <a:schemeClr val="bg1"/>
                </a:solidFill>
              </a:rPr>
              <a:t>If the computer restarts or shuts down, the PuTTY needs to be connected again and the commands are not saved as in Linux terminal.</a:t>
            </a:r>
          </a:p>
          <a:p>
            <a:r>
              <a:rPr lang="en-IN" sz="2400" dirty="0">
                <a:solidFill>
                  <a:schemeClr val="bg1"/>
                </a:solidFill>
              </a:rPr>
              <a:t>We needed to flash the Beaglebone before interfacing.</a:t>
            </a:r>
          </a:p>
        </p:txBody>
      </p:sp>
    </p:spTree>
    <p:extLst>
      <p:ext uri="{BB962C8B-B14F-4D97-AF65-F5344CB8AC3E}">
        <p14:creationId xmlns:p14="http://schemas.microsoft.com/office/powerpoint/2010/main" val="403796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1EA0-C0AB-4860-AC47-33F8E1AC8E79}"/>
              </a:ext>
            </a:extLst>
          </p:cNvPr>
          <p:cNvSpPr>
            <a:spLocks noGrp="1"/>
          </p:cNvSpPr>
          <p:nvPr>
            <p:ph type="title"/>
          </p:nvPr>
        </p:nvSpPr>
        <p:spPr>
          <a:xfrm>
            <a:off x="841249" y="365760"/>
            <a:ext cx="9912072" cy="1188404"/>
          </a:xfrm>
        </p:spPr>
        <p:txBody>
          <a:bodyPr>
            <a:normAutofit/>
          </a:bodyPr>
          <a:lstStyle/>
          <a:p>
            <a:r>
              <a:rPr lang="en-IN" dirty="0"/>
              <a:t>Conclusion</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EBDB51C-C90C-4F71-986E-E0CB9AA2EDE7}"/>
              </a:ext>
            </a:extLst>
          </p:cNvPr>
          <p:cNvSpPr>
            <a:spLocks noGrp="1"/>
          </p:cNvSpPr>
          <p:nvPr>
            <p:ph idx="1"/>
          </p:nvPr>
        </p:nvSpPr>
        <p:spPr>
          <a:xfrm>
            <a:off x="841248" y="2174358"/>
            <a:ext cx="7731642" cy="4045467"/>
          </a:xfrm>
        </p:spPr>
        <p:txBody>
          <a:bodyPr anchor="t">
            <a:normAutofit/>
          </a:bodyPr>
          <a:lstStyle/>
          <a:p>
            <a:r>
              <a:rPr lang="en-IN" sz="2400" dirty="0">
                <a:solidFill>
                  <a:schemeClr val="bg1"/>
                </a:solidFill>
              </a:rPr>
              <a:t>The ultrasonic sensors and the Beaglebone black can be directly interfaced by digital logic.</a:t>
            </a:r>
          </a:p>
          <a:p>
            <a:r>
              <a:rPr lang="en-IN" sz="2400" dirty="0">
                <a:solidFill>
                  <a:schemeClr val="bg1"/>
                </a:solidFill>
              </a:rPr>
              <a:t>We used 2 ultrasonic sensors for interfacing.</a:t>
            </a:r>
          </a:p>
          <a:p>
            <a:r>
              <a:rPr lang="en-IN" sz="2400" dirty="0">
                <a:solidFill>
                  <a:schemeClr val="bg1"/>
                </a:solidFill>
              </a:rPr>
              <a:t>The programming language used is C.</a:t>
            </a:r>
          </a:p>
          <a:p>
            <a:r>
              <a:rPr lang="en-IN" sz="2400" dirty="0">
                <a:solidFill>
                  <a:schemeClr val="bg1"/>
                </a:solidFill>
              </a:rPr>
              <a:t>WinSCP and the PuTTY are the main software used.</a:t>
            </a:r>
          </a:p>
          <a:p>
            <a:r>
              <a:rPr lang="en-IN" sz="2400" dirty="0" err="1">
                <a:solidFill>
                  <a:schemeClr val="bg1"/>
                </a:solidFill>
              </a:rPr>
              <a:t>Iobb</a:t>
            </a:r>
            <a:r>
              <a:rPr lang="en-IN" sz="2400" dirty="0">
                <a:solidFill>
                  <a:schemeClr val="bg1"/>
                </a:solidFill>
              </a:rPr>
              <a:t> is the library specially designed for Beaglebone use.</a:t>
            </a:r>
          </a:p>
        </p:txBody>
      </p:sp>
    </p:spTree>
    <p:extLst>
      <p:ext uri="{BB962C8B-B14F-4D97-AF65-F5344CB8AC3E}">
        <p14:creationId xmlns:p14="http://schemas.microsoft.com/office/powerpoint/2010/main" val="6414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E0F9-EEFA-45FA-9F3B-C59B4FC3D2D9}"/>
              </a:ext>
            </a:extLst>
          </p:cNvPr>
          <p:cNvSpPr>
            <a:spLocks noGrp="1"/>
          </p:cNvSpPr>
          <p:nvPr>
            <p:ph type="title"/>
          </p:nvPr>
        </p:nvSpPr>
        <p:spPr>
          <a:xfrm>
            <a:off x="841249" y="365760"/>
            <a:ext cx="9912072" cy="1188404"/>
          </a:xfrm>
        </p:spPr>
        <p:txBody>
          <a:bodyPr>
            <a:normAutofit/>
          </a:bodyPr>
          <a:lstStyle/>
          <a:p>
            <a:r>
              <a:rPr lang="en-IN" dirty="0"/>
              <a:t>Project Block Diagram</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a:extLst>
              <a:ext uri="{FF2B5EF4-FFF2-40B4-BE49-F238E27FC236}">
                <a16:creationId xmlns:a16="http://schemas.microsoft.com/office/drawing/2014/main" id="{1656D9FE-7EB5-464F-AF31-4996494828CC}"/>
              </a:ext>
            </a:extLst>
          </p:cNvPr>
          <p:cNvPicPr>
            <a:picLocks noGrp="1"/>
          </p:cNvPicPr>
          <p:nvPr>
            <p:ph idx="1"/>
          </p:nvPr>
        </p:nvPicPr>
        <p:blipFill>
          <a:blip r:embed="rId2"/>
          <a:stretch>
            <a:fillRect/>
          </a:stretch>
        </p:blipFill>
        <p:spPr bwMode="auto">
          <a:xfrm>
            <a:off x="1238249" y="1980406"/>
            <a:ext cx="7229476" cy="4587875"/>
          </a:xfrm>
          <a:prstGeom prst="rect">
            <a:avLst/>
          </a:prstGeom>
        </p:spPr>
      </p:pic>
    </p:spTree>
    <p:extLst>
      <p:ext uri="{BB962C8B-B14F-4D97-AF65-F5344CB8AC3E}">
        <p14:creationId xmlns:p14="http://schemas.microsoft.com/office/powerpoint/2010/main" val="1172759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93BD-6F08-4D22-9E3C-CBE5C5F36CE9}"/>
              </a:ext>
            </a:extLst>
          </p:cNvPr>
          <p:cNvSpPr>
            <a:spLocks noGrp="1"/>
          </p:cNvSpPr>
          <p:nvPr>
            <p:ph type="title"/>
          </p:nvPr>
        </p:nvSpPr>
        <p:spPr>
          <a:xfrm>
            <a:off x="841249" y="365760"/>
            <a:ext cx="9912072" cy="1188404"/>
          </a:xfrm>
        </p:spPr>
        <p:txBody>
          <a:bodyPr>
            <a:normAutofit/>
          </a:bodyPr>
          <a:lstStyle/>
          <a:p>
            <a:r>
              <a:rPr lang="en-IN" dirty="0"/>
              <a:t>References</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2">
            <a:extLst>
              <a:ext uri="{FF2B5EF4-FFF2-40B4-BE49-F238E27FC236}">
                <a16:creationId xmlns:a16="http://schemas.microsoft.com/office/drawing/2014/main" id="{19CDCD83-4207-4F8B-9BCA-343451E79EB4}"/>
              </a:ext>
            </a:extLst>
          </p:cNvPr>
          <p:cNvSpPr>
            <a:spLocks noGrp="1"/>
          </p:cNvSpPr>
          <p:nvPr>
            <p:ph idx="1"/>
          </p:nvPr>
        </p:nvSpPr>
        <p:spPr>
          <a:xfrm>
            <a:off x="237720" y="1733549"/>
            <a:ext cx="10515600" cy="4351338"/>
          </a:xfrm>
        </p:spPr>
        <p:txBody>
          <a:bodyPr anchor="t">
            <a:noAutofit/>
          </a:bodyPr>
          <a:lstStyle/>
          <a:p>
            <a:pPr marL="457200" indent="-457200">
              <a:spcAft>
                <a:spcPts val="1000"/>
              </a:spcAft>
            </a:pPr>
            <a:r>
              <a:rPr lang="en-IN"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beaglebone</a:t>
            </a:r>
            <a:r>
              <a:rPr lang="en-IN"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black</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(2019, September 06). Retrieved from </a:t>
            </a:r>
            <a:r>
              <a:rPr lang="en-IN"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beagleboard</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https://beagleboard.org/black</a:t>
            </a:r>
          </a:p>
          <a:p>
            <a:pPr marL="457200" indent="-457200">
              <a:spcAft>
                <a:spcPts val="1000"/>
              </a:spcAft>
            </a:pPr>
            <a:r>
              <a:rPr lang="en-IN"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hc-sro4 sensors datasheet</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(2013, May). Retrieved from elecparts101: https://www.elecparts101.com/wp-content/uploads/2019/09/HC-SR04.pdf</a:t>
            </a:r>
          </a:p>
          <a:p>
            <a:pPr marL="457200" indent="-457200">
              <a:spcAft>
                <a:spcPts val="1000"/>
              </a:spcAft>
            </a:pPr>
            <a:r>
              <a:rPr lang="en-IN"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Shabaz</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(2019, August 15). </a:t>
            </a:r>
            <a:r>
              <a:rPr lang="en-IN"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iobb</a:t>
            </a:r>
            <a:r>
              <a:rPr lang="en-IN"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library</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Retrieved from element14: https://www.element14.com/community/community/designcenter/single-board-computers/next-genbeaglebone/blog/2019/08/15/beaglebone-black-bbb-io-gpio-spi-and-i2c-library-for-c-2019-edition</a:t>
            </a:r>
          </a:p>
          <a:p>
            <a:pPr marL="457200" indent="-457200">
              <a:spcAft>
                <a:spcPts val="10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Teknoman117. (2013, April 13). </a:t>
            </a:r>
            <a:r>
              <a:rPr lang="en-IN"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interfacing </a:t>
            </a:r>
            <a:r>
              <a:rPr lang="en-IN" sz="1800" i="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beaglebone</a:t>
            </a:r>
            <a:r>
              <a:rPr lang="en-IN"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black with ultrasonic sensor</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Retrieved from teknoman.117.wordpress: https://teknoman117.wordpress.com/2013/04/30/using-a-beaglebone-with-an-hc-sr04-sonar/</a:t>
            </a:r>
          </a:p>
          <a:p>
            <a:pPr>
              <a:spcAft>
                <a:spcPts val="10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https://winscp.net/eng/docs/start</a:t>
            </a:r>
          </a:p>
          <a:p>
            <a:pPr>
              <a:spcAft>
                <a:spcPts val="10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https://github.com/shabaz123/iobb</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https://www.putty.org/</a:t>
            </a:r>
          </a:p>
          <a:p>
            <a:endParaRPr lang="en-IN" sz="1800" dirty="0">
              <a:solidFill>
                <a:schemeClr val="bg1"/>
              </a:solidFill>
            </a:endParaRPr>
          </a:p>
        </p:txBody>
      </p:sp>
    </p:spTree>
    <p:extLst>
      <p:ext uri="{BB962C8B-B14F-4D97-AF65-F5344CB8AC3E}">
        <p14:creationId xmlns:p14="http://schemas.microsoft.com/office/powerpoint/2010/main" val="329015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D632-3DFC-401D-9F4A-651206763EDD}"/>
              </a:ext>
            </a:extLst>
          </p:cNvPr>
          <p:cNvSpPr>
            <a:spLocks noGrp="1"/>
          </p:cNvSpPr>
          <p:nvPr>
            <p:ph type="title"/>
          </p:nvPr>
        </p:nvSpPr>
        <p:spPr>
          <a:xfrm>
            <a:off x="841249" y="365760"/>
            <a:ext cx="9912072" cy="1188404"/>
          </a:xfrm>
        </p:spPr>
        <p:txBody>
          <a:bodyPr>
            <a:normAutofit/>
          </a:bodyPr>
          <a:lstStyle/>
          <a:p>
            <a:r>
              <a:rPr lang="en-IN" dirty="0"/>
              <a:t>Schematics</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357E2CDA-8403-49CF-B980-BDBEEA569D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1869281"/>
            <a:ext cx="7724775" cy="4810125"/>
          </a:xfrm>
        </p:spPr>
      </p:pic>
    </p:spTree>
    <p:extLst>
      <p:ext uri="{BB962C8B-B14F-4D97-AF65-F5344CB8AC3E}">
        <p14:creationId xmlns:p14="http://schemas.microsoft.com/office/powerpoint/2010/main" val="416760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D632-3DFC-401D-9F4A-651206763EDD}"/>
              </a:ext>
            </a:extLst>
          </p:cNvPr>
          <p:cNvSpPr>
            <a:spLocks noGrp="1"/>
          </p:cNvSpPr>
          <p:nvPr>
            <p:ph type="title"/>
          </p:nvPr>
        </p:nvSpPr>
        <p:spPr>
          <a:xfrm>
            <a:off x="841249" y="365760"/>
            <a:ext cx="9912072" cy="1188404"/>
          </a:xfrm>
        </p:spPr>
        <p:txBody>
          <a:bodyPr>
            <a:normAutofit/>
          </a:bodyPr>
          <a:lstStyle/>
          <a:p>
            <a:r>
              <a:rPr lang="en-IN" dirty="0"/>
              <a:t>Requirements</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E0A8FF7D-E3A8-4573-B228-726940BF1212}"/>
              </a:ext>
            </a:extLst>
          </p:cNvPr>
          <p:cNvSpPr>
            <a:spLocks noGrp="1"/>
          </p:cNvSpPr>
          <p:nvPr>
            <p:ph idx="1"/>
          </p:nvPr>
        </p:nvSpPr>
        <p:spPr>
          <a:xfrm>
            <a:off x="237720" y="1894681"/>
            <a:ext cx="10515600" cy="4759325"/>
          </a:xfrm>
        </p:spPr>
        <p:txBody>
          <a:bodyPr>
            <a:normAutofit fontScale="47500" lnSpcReduction="20000"/>
          </a:bodyPr>
          <a:lstStyle/>
          <a:p>
            <a:pPr marL="0" indent="0">
              <a:buNone/>
            </a:pPr>
            <a:r>
              <a:rPr lang="en-IN" sz="5100" dirty="0">
                <a:solidFill>
                  <a:schemeClr val="bg1"/>
                </a:solidFill>
              </a:rPr>
              <a:t>Hardware Tools:</a:t>
            </a:r>
          </a:p>
          <a:p>
            <a:pPr>
              <a:lnSpc>
                <a:spcPct val="150000"/>
              </a:lnSpc>
            </a:pPr>
            <a:r>
              <a:rPr lang="en-CA" sz="3300" dirty="0">
                <a:solidFill>
                  <a:schemeClr val="bg1"/>
                </a:solidFill>
                <a:effectLst/>
                <a:ea typeface="Times New Roman" panose="02020603050405020304" pitchFamily="18" charset="0"/>
                <a:cs typeface="Wingdings" panose="05000000000000000000" pitchFamily="2" charset="2"/>
              </a:rPr>
              <a:t>Beaglebone Black</a:t>
            </a:r>
          </a:p>
          <a:p>
            <a:pPr>
              <a:lnSpc>
                <a:spcPct val="150000"/>
              </a:lnSpc>
            </a:pPr>
            <a:r>
              <a:rPr lang="en-CA" sz="3300" dirty="0">
                <a:solidFill>
                  <a:schemeClr val="bg1"/>
                </a:solidFill>
                <a:effectLst/>
                <a:ea typeface="Times New Roman" panose="02020603050405020304" pitchFamily="18" charset="0"/>
                <a:cs typeface="Wingdings" panose="05000000000000000000" pitchFamily="2" charset="2"/>
              </a:rPr>
              <a:t>5V Power Adapter</a:t>
            </a:r>
            <a:endParaRPr lang="en-IN" sz="3300" dirty="0">
              <a:solidFill>
                <a:schemeClr val="bg1"/>
              </a:solidFill>
              <a:effectLst/>
              <a:ea typeface="Calibri" panose="020F0502020204030204" pitchFamily="34" charset="0"/>
              <a:cs typeface="Wingdings" panose="05000000000000000000" pitchFamily="2" charset="2"/>
            </a:endParaRPr>
          </a:p>
          <a:p>
            <a:pPr>
              <a:lnSpc>
                <a:spcPct val="150000"/>
              </a:lnSpc>
            </a:pPr>
            <a:r>
              <a:rPr lang="en-CA" sz="3300" dirty="0">
                <a:solidFill>
                  <a:schemeClr val="bg1"/>
                </a:solidFill>
                <a:effectLst/>
                <a:ea typeface="Times New Roman" panose="02020603050405020304" pitchFamily="18" charset="0"/>
                <a:cs typeface="Wingdings" panose="05000000000000000000" pitchFamily="2" charset="2"/>
              </a:rPr>
              <a:t>USB Cable</a:t>
            </a:r>
          </a:p>
          <a:p>
            <a:pPr>
              <a:lnSpc>
                <a:spcPct val="150000"/>
              </a:lnSpc>
            </a:pPr>
            <a:r>
              <a:rPr lang="en-CA" sz="3300" dirty="0">
                <a:solidFill>
                  <a:schemeClr val="bg1"/>
                </a:solidFill>
                <a:effectLst/>
                <a:ea typeface="Times New Roman" panose="02020603050405020304" pitchFamily="18" charset="0"/>
                <a:cs typeface="Wingdings" panose="05000000000000000000" pitchFamily="2" charset="2"/>
              </a:rPr>
              <a:t>Ultrasonic Sensors</a:t>
            </a:r>
          </a:p>
          <a:p>
            <a:pPr>
              <a:lnSpc>
                <a:spcPct val="150000"/>
              </a:lnSpc>
            </a:pPr>
            <a:r>
              <a:rPr lang="en-CA" sz="3300" dirty="0">
                <a:solidFill>
                  <a:schemeClr val="bg1"/>
                </a:solidFill>
                <a:effectLst/>
                <a:ea typeface="Times New Roman" panose="02020603050405020304" pitchFamily="18" charset="0"/>
                <a:cs typeface="Wingdings" panose="05000000000000000000" pitchFamily="2" charset="2"/>
              </a:rPr>
              <a:t>Servo Motor</a:t>
            </a:r>
            <a:endParaRPr lang="en-IN" sz="3300" dirty="0">
              <a:solidFill>
                <a:schemeClr val="bg1"/>
              </a:solidFill>
              <a:effectLst/>
              <a:ea typeface="Calibri" panose="020F0502020204030204" pitchFamily="34" charset="0"/>
              <a:cs typeface="Wingdings" panose="05000000000000000000" pitchFamily="2" charset="2"/>
            </a:endParaRPr>
          </a:p>
          <a:p>
            <a:pPr>
              <a:lnSpc>
                <a:spcPct val="150000"/>
              </a:lnSpc>
            </a:pPr>
            <a:r>
              <a:rPr lang="en-CA" sz="3300" dirty="0">
                <a:solidFill>
                  <a:schemeClr val="bg1"/>
                </a:solidFill>
                <a:effectLst/>
                <a:ea typeface="Times New Roman" panose="02020603050405020304" pitchFamily="18" charset="0"/>
                <a:cs typeface="Wingdings" panose="05000000000000000000" pitchFamily="2" charset="2"/>
              </a:rPr>
              <a:t>Buzzer</a:t>
            </a:r>
            <a:endParaRPr lang="en-IN" sz="3300" dirty="0">
              <a:solidFill>
                <a:schemeClr val="bg1"/>
              </a:solidFill>
              <a:effectLst/>
              <a:ea typeface="Calibri" panose="020F0502020204030204" pitchFamily="34" charset="0"/>
              <a:cs typeface="Wingdings" panose="05000000000000000000" pitchFamily="2" charset="2"/>
            </a:endParaRPr>
          </a:p>
          <a:p>
            <a:pPr>
              <a:lnSpc>
                <a:spcPct val="150000"/>
              </a:lnSpc>
            </a:pPr>
            <a:r>
              <a:rPr lang="en-CA" sz="3300" dirty="0">
                <a:solidFill>
                  <a:schemeClr val="bg1"/>
                </a:solidFill>
                <a:effectLst/>
                <a:ea typeface="Times New Roman" panose="02020603050405020304" pitchFamily="18" charset="0"/>
                <a:cs typeface="Wingdings" panose="05000000000000000000" pitchFamily="2" charset="2"/>
              </a:rPr>
              <a:t>GSM</a:t>
            </a:r>
            <a:endParaRPr lang="en-IN" sz="3300" dirty="0">
              <a:solidFill>
                <a:schemeClr val="bg1"/>
              </a:solidFill>
              <a:effectLst/>
              <a:ea typeface="Calibri" panose="020F0502020204030204" pitchFamily="34" charset="0"/>
              <a:cs typeface="Wingdings" panose="05000000000000000000" pitchFamily="2" charset="2"/>
            </a:endParaRPr>
          </a:p>
          <a:p>
            <a:pPr>
              <a:lnSpc>
                <a:spcPct val="150000"/>
              </a:lnSpc>
            </a:pPr>
            <a:r>
              <a:rPr lang="en-CA" sz="3300" dirty="0">
                <a:solidFill>
                  <a:schemeClr val="bg1"/>
                </a:solidFill>
                <a:effectLst/>
                <a:ea typeface="Times New Roman" panose="02020603050405020304" pitchFamily="18" charset="0"/>
                <a:cs typeface="Wingdings" panose="05000000000000000000" pitchFamily="2" charset="2"/>
              </a:rPr>
              <a:t>RFID READER</a:t>
            </a:r>
            <a:endParaRPr lang="en-IN" sz="3300" dirty="0">
              <a:solidFill>
                <a:schemeClr val="bg1"/>
              </a:solidFill>
              <a:effectLst/>
              <a:ea typeface="Calibri" panose="020F0502020204030204" pitchFamily="34" charset="0"/>
              <a:cs typeface="Wingdings" panose="05000000000000000000" pitchFamily="2" charset="2"/>
            </a:endParaRPr>
          </a:p>
          <a:p>
            <a:pPr>
              <a:lnSpc>
                <a:spcPct val="150000"/>
              </a:lnSpc>
              <a:spcAft>
                <a:spcPts val="800"/>
              </a:spcAft>
            </a:pPr>
            <a:r>
              <a:rPr lang="en-CA" sz="3300" dirty="0">
                <a:solidFill>
                  <a:schemeClr val="bg1"/>
                </a:solidFill>
                <a:effectLst/>
                <a:ea typeface="Times New Roman" panose="02020603050405020304" pitchFamily="18" charset="0"/>
                <a:cs typeface="Wingdings" panose="05000000000000000000" pitchFamily="2" charset="2"/>
              </a:rPr>
              <a:t>WIFI ADAPTER</a:t>
            </a:r>
            <a:endParaRPr lang="en-IN" sz="3300" dirty="0">
              <a:solidFill>
                <a:schemeClr val="bg1"/>
              </a:solidFill>
              <a:effectLst/>
              <a:ea typeface="Calibri" panose="020F0502020204030204" pitchFamily="34" charset="0"/>
              <a:cs typeface="Wingdings" panose="05000000000000000000" pitchFamily="2" charset="2"/>
            </a:endParaRPr>
          </a:p>
          <a:p>
            <a:pPr marL="0" indent="0">
              <a:buNone/>
            </a:pPr>
            <a:endParaRPr lang="en-IN" dirty="0"/>
          </a:p>
        </p:txBody>
      </p:sp>
    </p:spTree>
    <p:extLst>
      <p:ext uri="{BB962C8B-B14F-4D97-AF65-F5344CB8AC3E}">
        <p14:creationId xmlns:p14="http://schemas.microsoft.com/office/powerpoint/2010/main" val="4125076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6BA2-39BE-44A5-B0E8-E4F241BE32A2}"/>
              </a:ext>
            </a:extLst>
          </p:cNvPr>
          <p:cNvSpPr>
            <a:spLocks noGrp="1"/>
          </p:cNvSpPr>
          <p:nvPr>
            <p:ph type="title"/>
          </p:nvPr>
        </p:nvSpPr>
        <p:spPr>
          <a:xfrm>
            <a:off x="841249" y="365760"/>
            <a:ext cx="9912072" cy="1188404"/>
          </a:xfrm>
        </p:spPr>
        <p:txBody>
          <a:bodyPr>
            <a:normAutofit/>
          </a:bodyPr>
          <a:lstStyle/>
          <a:p>
            <a:r>
              <a:rPr lang="en-IN" dirty="0"/>
              <a:t>Contd..</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DA49A19-A561-450A-88D4-FC7AB0E96CCB}"/>
              </a:ext>
            </a:extLst>
          </p:cNvPr>
          <p:cNvSpPr>
            <a:spLocks noGrp="1"/>
          </p:cNvSpPr>
          <p:nvPr>
            <p:ph idx="1"/>
          </p:nvPr>
        </p:nvSpPr>
        <p:spPr>
          <a:xfrm>
            <a:off x="281955" y="2251610"/>
            <a:ext cx="7731642" cy="4045467"/>
          </a:xfrm>
        </p:spPr>
        <p:txBody>
          <a:bodyPr anchor="t">
            <a:normAutofit/>
          </a:bodyPr>
          <a:lstStyle/>
          <a:p>
            <a:pPr marL="0" indent="0">
              <a:buNone/>
            </a:pPr>
            <a:r>
              <a:rPr lang="en-IN" sz="4000" dirty="0">
                <a:solidFill>
                  <a:schemeClr val="bg1"/>
                </a:solidFill>
              </a:rPr>
              <a:t>Software Tools:</a:t>
            </a:r>
          </a:p>
          <a:p>
            <a:r>
              <a:rPr lang="en-IN" dirty="0">
                <a:solidFill>
                  <a:schemeClr val="bg1"/>
                </a:solidFill>
              </a:rPr>
              <a:t>Windows OS</a:t>
            </a:r>
          </a:p>
          <a:p>
            <a:r>
              <a:rPr lang="en-IN" dirty="0">
                <a:solidFill>
                  <a:schemeClr val="bg1"/>
                </a:solidFill>
              </a:rPr>
              <a:t>Eclipse IDE</a:t>
            </a:r>
          </a:p>
          <a:p>
            <a:r>
              <a:rPr lang="en-IN" dirty="0">
                <a:solidFill>
                  <a:schemeClr val="bg1"/>
                </a:solidFill>
              </a:rPr>
              <a:t>PuTTY</a:t>
            </a:r>
          </a:p>
          <a:p>
            <a:r>
              <a:rPr lang="en-IN" dirty="0">
                <a:solidFill>
                  <a:schemeClr val="bg1"/>
                </a:solidFill>
              </a:rPr>
              <a:t>GCC Compiler</a:t>
            </a:r>
          </a:p>
          <a:p>
            <a:r>
              <a:rPr lang="en-IN" dirty="0">
                <a:solidFill>
                  <a:schemeClr val="bg1"/>
                </a:solidFill>
              </a:rPr>
              <a:t>WinSCP</a:t>
            </a:r>
          </a:p>
          <a:p>
            <a:endParaRPr lang="en-IN" sz="2400" dirty="0">
              <a:solidFill>
                <a:schemeClr val="bg1"/>
              </a:solidFill>
            </a:endParaRPr>
          </a:p>
        </p:txBody>
      </p:sp>
    </p:spTree>
    <p:extLst>
      <p:ext uri="{BB962C8B-B14F-4D97-AF65-F5344CB8AC3E}">
        <p14:creationId xmlns:p14="http://schemas.microsoft.com/office/powerpoint/2010/main" val="238504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F207-CED9-48EC-9597-D2A557100642}"/>
              </a:ext>
            </a:extLst>
          </p:cNvPr>
          <p:cNvSpPr>
            <a:spLocks noGrp="1"/>
          </p:cNvSpPr>
          <p:nvPr>
            <p:ph type="title"/>
          </p:nvPr>
        </p:nvSpPr>
        <p:spPr>
          <a:xfrm>
            <a:off x="841249" y="365760"/>
            <a:ext cx="9912072" cy="1188404"/>
          </a:xfrm>
        </p:spPr>
        <p:txBody>
          <a:bodyPr>
            <a:normAutofit/>
          </a:bodyPr>
          <a:lstStyle/>
          <a:p>
            <a:r>
              <a:rPr lang="en-IN" dirty="0" err="1"/>
              <a:t>Iobb</a:t>
            </a:r>
            <a:r>
              <a:rPr lang="en-IN" dirty="0"/>
              <a:t> Library</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FEB1638-5B68-4F34-AFC7-2B178CAC6DE4}"/>
              </a:ext>
            </a:extLst>
          </p:cNvPr>
          <p:cNvSpPr>
            <a:spLocks noGrp="1"/>
          </p:cNvSpPr>
          <p:nvPr>
            <p:ph idx="1"/>
          </p:nvPr>
        </p:nvSpPr>
        <p:spPr>
          <a:xfrm>
            <a:off x="841248" y="2174358"/>
            <a:ext cx="7731642" cy="4045467"/>
          </a:xfrm>
        </p:spPr>
        <p:txBody>
          <a:bodyPr anchor="t">
            <a:normAutofit/>
          </a:bodyPr>
          <a:lstStyle/>
          <a:p>
            <a:r>
              <a:rPr lang="en-US" sz="2200" dirty="0">
                <a:solidFill>
                  <a:schemeClr val="bg1"/>
                </a:solidFill>
              </a:rPr>
              <a:t>Iobb allows for easy general-purpose input/output (GPIO), SPI and I2C using the Beaglebone Black (BBB) and other BBB variants such as the BeagleBone Black Industrial and Beaglebone Black Wireless. </a:t>
            </a:r>
          </a:p>
          <a:p>
            <a:r>
              <a:rPr lang="en-US" sz="2200" dirty="0">
                <a:solidFill>
                  <a:schemeClr val="bg1"/>
                </a:solidFill>
              </a:rPr>
              <a:t>This library is also PocketBeagle friendly. </a:t>
            </a:r>
          </a:p>
          <a:p>
            <a:r>
              <a:rPr lang="en-US" sz="2200" dirty="0">
                <a:solidFill>
                  <a:schemeClr val="bg1"/>
                </a:solidFill>
              </a:rPr>
              <a:t>This library is designed to be easy-to-use, it is quite simple, and it allows for reasonably speedy I/O. There is plenty of demo source code too.</a:t>
            </a:r>
            <a:endParaRPr lang="en-IN" sz="2200" dirty="0">
              <a:solidFill>
                <a:schemeClr val="bg1"/>
              </a:solidFill>
            </a:endParaRPr>
          </a:p>
        </p:txBody>
      </p:sp>
    </p:spTree>
    <p:extLst>
      <p:ext uri="{BB962C8B-B14F-4D97-AF65-F5344CB8AC3E}">
        <p14:creationId xmlns:p14="http://schemas.microsoft.com/office/powerpoint/2010/main" val="212492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ircuit board&#10;&#10;Description automatically generated">
            <a:extLst>
              <a:ext uri="{FF2B5EF4-FFF2-40B4-BE49-F238E27FC236}">
                <a16:creationId xmlns:a16="http://schemas.microsoft.com/office/drawing/2014/main" id="{C2055339-3397-4E16-9F3E-A1E03AF853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907"/>
          <a:stretch/>
        </p:blipFill>
        <p:spPr>
          <a:xfrm>
            <a:off x="20" y="10"/>
            <a:ext cx="12191981" cy="6857990"/>
          </a:xfrm>
          <a:prstGeom prst="rect">
            <a:avLst/>
          </a:prstGeom>
        </p:spPr>
      </p:pic>
      <p:sp>
        <p:nvSpPr>
          <p:cNvPr id="15"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9435BF-200A-4477-BBCD-9A8CDD8C89D8}"/>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Beaglebone Black</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39916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4E23-7202-4591-A4F9-648ADAFF8080}"/>
              </a:ext>
            </a:extLst>
          </p:cNvPr>
          <p:cNvSpPr>
            <a:spLocks noGrp="1"/>
          </p:cNvSpPr>
          <p:nvPr>
            <p:ph type="title"/>
          </p:nvPr>
        </p:nvSpPr>
        <p:spPr>
          <a:xfrm>
            <a:off x="841249" y="365760"/>
            <a:ext cx="9912072" cy="1188404"/>
          </a:xfrm>
        </p:spPr>
        <p:txBody>
          <a:bodyPr>
            <a:normAutofit/>
          </a:bodyPr>
          <a:lstStyle/>
          <a:p>
            <a:r>
              <a:rPr lang="en-IN" dirty="0"/>
              <a:t>Specifications</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B7C5CD0-32DE-48E0-93AC-FB67C35638AA}"/>
              </a:ext>
            </a:extLst>
          </p:cNvPr>
          <p:cNvSpPr>
            <a:spLocks noGrp="1"/>
          </p:cNvSpPr>
          <p:nvPr>
            <p:ph idx="1"/>
          </p:nvPr>
        </p:nvSpPr>
        <p:spPr>
          <a:xfrm>
            <a:off x="841248" y="2174358"/>
            <a:ext cx="7731642" cy="4045467"/>
          </a:xfrm>
        </p:spPr>
        <p:txBody>
          <a:bodyPr anchor="t">
            <a:normAutofit/>
          </a:bodyPr>
          <a:lstStyle/>
          <a:p>
            <a:r>
              <a:rPr lang="en-IN" sz="3200" dirty="0">
                <a:solidFill>
                  <a:schemeClr val="bg1"/>
                </a:solidFill>
              </a:rPr>
              <a:t>Processor: </a:t>
            </a:r>
          </a:p>
          <a:p>
            <a:r>
              <a:rPr lang="en-IN" sz="2400" dirty="0">
                <a:solidFill>
                  <a:schemeClr val="bg1"/>
                </a:solidFill>
              </a:rPr>
              <a:t>AM335x 1GHz ARM® Cortex-A8</a:t>
            </a:r>
          </a:p>
          <a:p>
            <a:r>
              <a:rPr lang="en-IN" sz="2400" dirty="0">
                <a:solidFill>
                  <a:schemeClr val="bg1"/>
                </a:solidFill>
              </a:rPr>
              <a:t>512MB DDR3 RAM</a:t>
            </a:r>
          </a:p>
          <a:p>
            <a:r>
              <a:rPr lang="en-IN" sz="2400" dirty="0">
                <a:solidFill>
                  <a:schemeClr val="bg1"/>
                </a:solidFill>
              </a:rPr>
              <a:t>4GB 8-bit eMMC on-board flash storage</a:t>
            </a:r>
          </a:p>
          <a:p>
            <a:r>
              <a:rPr lang="en-IN" sz="2400" dirty="0">
                <a:solidFill>
                  <a:schemeClr val="bg1"/>
                </a:solidFill>
              </a:rPr>
              <a:t>3D graphics accelerator</a:t>
            </a:r>
          </a:p>
          <a:p>
            <a:r>
              <a:rPr lang="en-IN" sz="2400" dirty="0">
                <a:solidFill>
                  <a:schemeClr val="bg1"/>
                </a:solidFill>
              </a:rPr>
              <a:t>NEON floating-point accelerator</a:t>
            </a:r>
          </a:p>
          <a:p>
            <a:r>
              <a:rPr lang="en-IN" sz="2400" dirty="0">
                <a:solidFill>
                  <a:schemeClr val="bg1"/>
                </a:solidFill>
              </a:rPr>
              <a:t>2x PRU 32-bit microcontrollers</a:t>
            </a:r>
          </a:p>
        </p:txBody>
      </p:sp>
    </p:spTree>
    <p:extLst>
      <p:ext uri="{BB962C8B-B14F-4D97-AF65-F5344CB8AC3E}">
        <p14:creationId xmlns:p14="http://schemas.microsoft.com/office/powerpoint/2010/main" val="3362346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1386</Words>
  <Application>Microsoft Office PowerPoint</Application>
  <PresentationFormat>Widescreen</PresentationFormat>
  <Paragraphs>151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Interfacing Ultrasonic Sensors with Beaglebone Black</vt:lpstr>
      <vt:lpstr>IOT Enabled Beaglebone Based Smart Parking System with SMS Alert</vt:lpstr>
      <vt:lpstr>Project Block Diagram</vt:lpstr>
      <vt:lpstr>Schematics</vt:lpstr>
      <vt:lpstr>Requirements</vt:lpstr>
      <vt:lpstr>Contd..</vt:lpstr>
      <vt:lpstr>Iobb Library</vt:lpstr>
      <vt:lpstr>Beaglebone Black</vt:lpstr>
      <vt:lpstr>Specifications</vt:lpstr>
      <vt:lpstr>Contd..</vt:lpstr>
      <vt:lpstr>Contd..</vt:lpstr>
      <vt:lpstr>Ultrasonic Sensors</vt:lpstr>
      <vt:lpstr>Features</vt:lpstr>
      <vt:lpstr>Specifications</vt:lpstr>
      <vt:lpstr>Contd..</vt:lpstr>
      <vt:lpstr>Eclipse IDE</vt:lpstr>
      <vt:lpstr>PuTTY</vt:lpstr>
      <vt:lpstr>Connect to Beaglebone</vt:lpstr>
      <vt:lpstr>Program Execution</vt:lpstr>
      <vt:lpstr>Result</vt:lpstr>
      <vt:lpstr>WinSCP</vt:lpstr>
      <vt:lpstr>Features of WinSCP</vt:lpstr>
      <vt:lpstr>File Transfer</vt:lpstr>
      <vt:lpstr>Interfacing</vt:lpstr>
      <vt:lpstr>Pin Configuration</vt:lpstr>
      <vt:lpstr>Contd..</vt:lpstr>
      <vt:lpstr>Working</vt:lpstr>
      <vt:lpstr>Issues while interfacing</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Ultrasonic Sensors with Beaglebone Black</dc:title>
  <dc:creator>Manavdeep Singh</dc:creator>
  <cp:lastModifiedBy>Manavdeep Singh</cp:lastModifiedBy>
  <cp:revision>5</cp:revision>
  <dcterms:created xsi:type="dcterms:W3CDTF">2020-11-03T09:17:34Z</dcterms:created>
  <dcterms:modified xsi:type="dcterms:W3CDTF">2020-11-03T09:21:39Z</dcterms:modified>
</cp:coreProperties>
</file>