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E6AC-ECAF-47B1-B28A-FD5B26C5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0F525D-C6C6-4415-B1EC-1114B644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32E9C-5340-45AB-A80B-88CA923D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B7BED-79C5-48D1-AE82-35097596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2CFAC-0BEB-4DB1-8F51-A603B13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8FA8-6CA9-48E2-947A-F67A56C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63B3F-3D3F-4D83-831E-21E51E02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38595-308E-4896-87C1-DA7FEE06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D6BAB-E481-40BD-85FB-D9346FE3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B95D6-2DA4-45FB-BA9D-2FFC66EF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D757F-EEF2-464D-8C85-1A1E21E5A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8EEAB-514F-46C8-A037-EB095CE9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5244-F3C2-442E-A9C7-909F944A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2FCD9-186E-4D6B-A67E-2C45B2A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8B4B1-EAA0-42E1-82C1-D04ED1C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3D353-C800-4C47-86CA-EE8BE330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DCBDC-5560-4759-ACE6-C1355BD6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9B8CD-89F8-41C6-943D-0A636709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751EC-6DAD-4429-BDF7-0C100ECC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50DD-76B8-4C98-B7D6-C0B1EA50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20A2A-042B-4580-9B7E-04F37B7B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E0280-87E6-4C6A-9A13-4CCE46EA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20716-DEF5-4557-8E58-F20F2BDC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BD6F7-666E-42CC-9B78-B199EE70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0D84C-6E57-4A49-85AB-CD0083E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AD48-286C-48AE-9E97-3F6C7B6B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541B9-26DA-48E4-8A6D-3BC63410E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8A400-A5EE-4D80-A44E-2727AE0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CDCFF-FAA4-4692-8FB8-62B2C138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AE656-EBE1-4ECE-ACF4-5AD51D4B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C3C12-0D6B-4D0C-A8B6-87E2A7F2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15DE-3C66-42E2-BFF3-3202E076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6B98D-72DD-4F28-B1D5-0142EF41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7B522-DAFC-4B5E-BBD6-273780A1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D1AC4D-066F-4554-B88C-FD506053E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7BEDF-DACF-4179-9B84-0A0DB75D3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C5551C-1F51-47B0-8EFA-585999E0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8B93D-7946-4B3F-8FC2-893E692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AB314-FE53-4B3B-BCCF-FA9F213C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5676-BF6C-4EEC-AF2E-6D7163F1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BC958-3676-4E22-81FF-E669D96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684EA-0CC9-4C2E-BD7A-8E16BC0B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2996F-DFF9-4EC3-823F-5E63CFC9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D7655-8851-4CC5-9A54-FD8D7B3B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67E8D-6559-431D-894A-3E4555E0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60686-0183-4958-9B7D-97668DCC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F4D25-A4C3-49A9-B435-B057BFA0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DEF49-BE4C-4E11-9A13-BD17B0FF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41BF3-C727-43D2-9695-4C89AE93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4E47F-4CDD-4341-AFC8-96886742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2EAAD-F385-458A-A8B5-276594F1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B33C5-8366-4779-8351-1176C7E3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0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F62F-EFD9-48F5-ACFB-0B23FBDB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C8BCC-C4B6-4E2A-9F71-0B8DCAF80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1C087-AA14-4407-8175-7BED5A78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6C8A7-5793-4A0D-8EDE-D174D8E2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9BCD0-458E-4510-91B9-4FC07933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724D5-15F1-4230-B936-0FA4F0CF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68CE-6265-4331-AF96-081A516E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087B9-0503-4343-9894-E5AB3052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EB068-360F-4D4E-8BF7-A0231E829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7F61-390A-4408-8DB3-25976B5F525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A7BD3-AB51-4B63-8326-9AA572B9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F56B-F5E5-4CC6-8D82-18795552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93EF-8C2C-4380-9E38-C3665581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0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Day10C. Wiki with poker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8073"/>
          </a:xfrm>
        </p:spPr>
        <p:txBody>
          <a:bodyPr/>
          <a:lstStyle/>
          <a:p>
            <a:r>
              <a:rPr lang="zh-CN" altLang="en-US" dirty="0"/>
              <a:t>一血：无</a:t>
            </a:r>
            <a:endParaRPr lang="en-US" altLang="zh-CN" dirty="0"/>
          </a:p>
          <a:p>
            <a:r>
              <a:rPr lang="zh-CN" altLang="en-US" dirty="0"/>
              <a:t>题意：给定一个</a:t>
            </a:r>
            <a:r>
              <a:rPr lang="en-US" altLang="zh-CN" dirty="0"/>
              <a:t>01</a:t>
            </a:r>
            <a:r>
              <a:rPr lang="zh-CN" altLang="en-US" dirty="0"/>
              <a:t>数列与一系列允许的区间翻转操作，求最少翻转次数使得数列变为全</a:t>
            </a:r>
            <a:r>
              <a:rPr lang="en-US" altLang="zh-CN" dirty="0"/>
              <a:t>1</a:t>
            </a:r>
            <a:r>
              <a:rPr lang="zh-CN" altLang="en-US" dirty="0"/>
              <a:t>。初始数列从左至右分为正反正反正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821CD-0CAF-4EE8-BAF1-1AA9283A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92603"/>
              </p:ext>
            </p:extLst>
          </p:nvPr>
        </p:nvGraphicFramePr>
        <p:xfrm>
          <a:off x="1159803" y="3243579"/>
          <a:ext cx="8124875" cy="540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3563">
                  <a:extLst>
                    <a:ext uri="{9D8B030D-6E8A-4147-A177-3AD203B41FA5}">
                      <a16:colId xmlns:a16="http://schemas.microsoft.com/office/drawing/2014/main" val="178910702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195325866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515417628"/>
                    </a:ext>
                  </a:extLst>
                </a:gridCol>
                <a:gridCol w="2524995">
                  <a:extLst>
                    <a:ext uri="{9D8B030D-6E8A-4147-A177-3AD203B41FA5}">
                      <a16:colId xmlns:a16="http://schemas.microsoft.com/office/drawing/2014/main" val="3174635816"/>
                    </a:ext>
                  </a:extLst>
                </a:gridCol>
                <a:gridCol w="1624975">
                  <a:extLst>
                    <a:ext uri="{9D8B030D-6E8A-4147-A177-3AD203B41FA5}">
                      <a16:colId xmlns:a16="http://schemas.microsoft.com/office/drawing/2014/main" val="66299363"/>
                    </a:ext>
                  </a:extLst>
                </a:gridCol>
              </a:tblGrid>
              <a:tr h="540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71751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838200" y="3784208"/>
            <a:ext cx="10515600" cy="294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1 1 2 1 1 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2 5 </a:t>
            </a:r>
          </a:p>
          <a:p>
            <a:r>
              <a:rPr lang="en-US" altLang="zh-CN" dirty="0"/>
              <a:t>3 4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F1E9318-6C6D-4D81-91B6-AB90429B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36631"/>
              </p:ext>
            </p:extLst>
          </p:nvPr>
        </p:nvGraphicFramePr>
        <p:xfrm>
          <a:off x="3340295" y="4214567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C321A-F1BC-47A6-A3B2-5EC8BCA9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80534"/>
              </p:ext>
            </p:extLst>
          </p:nvPr>
        </p:nvGraphicFramePr>
        <p:xfrm>
          <a:off x="3340295" y="5109462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F527D7D-CB43-4B8C-85A3-ABA59466E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50699"/>
              </p:ext>
            </p:extLst>
          </p:nvPr>
        </p:nvGraphicFramePr>
        <p:xfrm>
          <a:off x="3340295" y="5968209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1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6634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Day10C. Wiki with poker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0" y="64474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题意：给定一个</a:t>
            </a:r>
            <a:r>
              <a:rPr lang="en-US" altLang="zh-CN" dirty="0"/>
              <a:t>01</a:t>
            </a:r>
            <a:r>
              <a:rPr lang="zh-CN" altLang="en-US" dirty="0"/>
              <a:t>数列与一系列允许的区间翻转操作，求最少翻转次数使得数列变为全</a:t>
            </a:r>
            <a:r>
              <a:rPr lang="en-US" altLang="zh-CN" dirty="0"/>
              <a:t>1</a:t>
            </a:r>
            <a:r>
              <a:rPr lang="zh-CN" altLang="en-US" dirty="0"/>
              <a:t>。初始数列从左至右分为正反正反正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821CD-0CAF-4EE8-BAF1-1AA9283A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74363"/>
              </p:ext>
            </p:extLst>
          </p:nvPr>
        </p:nvGraphicFramePr>
        <p:xfrm>
          <a:off x="838200" y="1534800"/>
          <a:ext cx="8124875" cy="540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3563">
                  <a:extLst>
                    <a:ext uri="{9D8B030D-6E8A-4147-A177-3AD203B41FA5}">
                      <a16:colId xmlns:a16="http://schemas.microsoft.com/office/drawing/2014/main" val="178910702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195325866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515417628"/>
                    </a:ext>
                  </a:extLst>
                </a:gridCol>
                <a:gridCol w="2524995">
                  <a:extLst>
                    <a:ext uri="{9D8B030D-6E8A-4147-A177-3AD203B41FA5}">
                      <a16:colId xmlns:a16="http://schemas.microsoft.com/office/drawing/2014/main" val="3174635816"/>
                    </a:ext>
                  </a:extLst>
                </a:gridCol>
                <a:gridCol w="1624975">
                  <a:extLst>
                    <a:ext uri="{9D8B030D-6E8A-4147-A177-3AD203B41FA5}">
                      <a16:colId xmlns:a16="http://schemas.microsoft.com/office/drawing/2014/main" val="66299363"/>
                    </a:ext>
                  </a:extLst>
                </a:gridCol>
              </a:tblGrid>
              <a:tr h="5406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71751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502530" y="2087494"/>
            <a:ext cx="11398738" cy="452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思考：初始分为</a:t>
            </a:r>
            <a:r>
              <a:rPr lang="en-US" altLang="zh-CN" dirty="0"/>
              <a:t>5</a:t>
            </a:r>
            <a:r>
              <a:rPr lang="zh-CN" altLang="en-US" dirty="0"/>
              <a:t>段这个条件怎么用？为什么是</a:t>
            </a:r>
            <a:r>
              <a:rPr lang="en-US" altLang="zh-CN" dirty="0"/>
              <a:t>5</a:t>
            </a:r>
            <a:r>
              <a:rPr lang="zh-CN" altLang="en-US" dirty="0"/>
              <a:t>段？</a:t>
            </a:r>
            <a:endParaRPr lang="en-US" altLang="zh-CN" dirty="0"/>
          </a:p>
          <a:p>
            <a:r>
              <a:rPr lang="zh-CN" altLang="en-US" dirty="0"/>
              <a:t>如果初始全反面？或者说只考虑完全翻转一段区间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B/D)</a:t>
            </a:r>
          </a:p>
          <a:p>
            <a:r>
              <a:rPr lang="zh-CN" altLang="en-US" dirty="0"/>
              <a:t>每次操作抽象成一条线段，待翻转区间中的每个点被奇数条线段覆盖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1BE502-3A2F-486E-8234-0117E5D0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" y="3537116"/>
            <a:ext cx="110966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6634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Day10C. Wiki with poker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0" y="64474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题意：给定一个</a:t>
            </a:r>
            <a:r>
              <a:rPr lang="en-US" altLang="zh-CN" dirty="0"/>
              <a:t>01</a:t>
            </a:r>
            <a:r>
              <a:rPr lang="zh-CN" altLang="en-US" dirty="0"/>
              <a:t>数列与一系列允许的区间翻转操作，求最少翻转位数使得数列变为全</a:t>
            </a:r>
            <a:r>
              <a:rPr lang="en-US" altLang="zh-CN" dirty="0"/>
              <a:t>1</a:t>
            </a:r>
            <a:r>
              <a:rPr lang="zh-CN" altLang="en-US" dirty="0"/>
              <a:t>。初始数列从左至右分为正反正反正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821CD-0CAF-4EE8-BAF1-1AA9283A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44367"/>
              </p:ext>
            </p:extLst>
          </p:nvPr>
        </p:nvGraphicFramePr>
        <p:xfrm>
          <a:off x="6591105" y="103106"/>
          <a:ext cx="4732605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517">
                  <a:extLst>
                    <a:ext uri="{9D8B030D-6E8A-4147-A177-3AD203B41FA5}">
                      <a16:colId xmlns:a16="http://schemas.microsoft.com/office/drawing/2014/main" val="178910702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195325866"/>
                    </a:ext>
                  </a:extLst>
                </a:gridCol>
                <a:gridCol w="655536">
                  <a:extLst>
                    <a:ext uri="{9D8B030D-6E8A-4147-A177-3AD203B41FA5}">
                      <a16:colId xmlns:a16="http://schemas.microsoft.com/office/drawing/2014/main" val="1515417628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3174635816"/>
                    </a:ext>
                  </a:extLst>
                </a:gridCol>
                <a:gridCol w="946520">
                  <a:extLst>
                    <a:ext uri="{9D8B030D-6E8A-4147-A177-3AD203B41FA5}">
                      <a16:colId xmlns:a16="http://schemas.microsoft.com/office/drawing/2014/main" val="66299363"/>
                    </a:ext>
                  </a:extLst>
                </a:gridCol>
              </a:tblGrid>
              <a:tr h="150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717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530" y="3729564"/>
                <a:ext cx="11398738" cy="4524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的翻转可以抽象成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的一条双向路径</a:t>
                </a:r>
                <a:endParaRPr lang="en-US" altLang="zh-CN" dirty="0"/>
              </a:p>
              <a:p>
                <a:r>
                  <a:rPr lang="zh-CN" altLang="en-US" dirty="0"/>
                  <a:t>对于大区间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的整体翻转代价即以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为起点，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为终点的最短路径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那么为什么是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段呢？只需要把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两段的翻转代价求个和？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1BA1A-7AEA-4208-B646-D310A7FE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30" y="3729564"/>
                <a:ext cx="11398738" cy="4524321"/>
              </a:xfrm>
              <a:prstGeom prst="rect">
                <a:avLst/>
              </a:prstGeom>
              <a:blipFill>
                <a:blip r:embed="rId2"/>
                <a:stretch>
                  <a:fillRect l="-963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720F3B2-2A07-4D7E-81AA-ED60180F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" y="1480156"/>
            <a:ext cx="7288017" cy="22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6634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Day10C. Wiki with poker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0" y="64474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题意：给定一个</a:t>
            </a:r>
            <a:r>
              <a:rPr lang="en-US" altLang="zh-CN" dirty="0"/>
              <a:t>01</a:t>
            </a:r>
            <a:r>
              <a:rPr lang="zh-CN" altLang="en-US" dirty="0"/>
              <a:t>数列与一系列允许的区间翻转操作，求最少翻转位数使得数列变为全</a:t>
            </a:r>
            <a:r>
              <a:rPr lang="en-US" altLang="zh-CN" dirty="0"/>
              <a:t>1</a:t>
            </a:r>
            <a:r>
              <a:rPr lang="zh-CN" altLang="en-US" dirty="0"/>
              <a:t>。初始数列从左至右分为正反正反正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821CD-0CAF-4EE8-BAF1-1AA9283A9D9A}"/>
              </a:ext>
            </a:extLst>
          </p:cNvPr>
          <p:cNvGraphicFramePr>
            <a:graphicFrameLocks noGrp="1"/>
          </p:cNvGraphicFramePr>
          <p:nvPr/>
        </p:nvGraphicFramePr>
        <p:xfrm>
          <a:off x="6591105" y="103106"/>
          <a:ext cx="4732605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517">
                  <a:extLst>
                    <a:ext uri="{9D8B030D-6E8A-4147-A177-3AD203B41FA5}">
                      <a16:colId xmlns:a16="http://schemas.microsoft.com/office/drawing/2014/main" val="178910702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195325866"/>
                    </a:ext>
                  </a:extLst>
                </a:gridCol>
                <a:gridCol w="655536">
                  <a:extLst>
                    <a:ext uri="{9D8B030D-6E8A-4147-A177-3AD203B41FA5}">
                      <a16:colId xmlns:a16="http://schemas.microsoft.com/office/drawing/2014/main" val="1515417628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3174635816"/>
                    </a:ext>
                  </a:extLst>
                </a:gridCol>
                <a:gridCol w="946520">
                  <a:extLst>
                    <a:ext uri="{9D8B030D-6E8A-4147-A177-3AD203B41FA5}">
                      <a16:colId xmlns:a16="http://schemas.microsoft.com/office/drawing/2014/main" val="66299363"/>
                    </a:ext>
                  </a:extLst>
                </a:gridCol>
              </a:tblGrid>
              <a:tr h="150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71751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502530" y="1577207"/>
            <a:ext cx="11398738" cy="452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那么为什么是</a:t>
            </a:r>
            <a:r>
              <a:rPr lang="en-US" altLang="zh-CN" dirty="0"/>
              <a:t>5</a:t>
            </a:r>
            <a:r>
              <a:rPr lang="zh-CN" altLang="en-US" dirty="0"/>
              <a:t>段呢？只需要把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两段的翻转代价求个和？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6C6B80-7A03-425E-A1BA-C7B6FDE1C936}"/>
              </a:ext>
            </a:extLst>
          </p:cNvPr>
          <p:cNvSpPr txBox="1">
            <a:spLocks/>
          </p:cNvSpPr>
          <p:nvPr/>
        </p:nvSpPr>
        <p:spPr>
          <a:xfrm>
            <a:off x="502530" y="2208626"/>
            <a:ext cx="10515600" cy="294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1 1 2 1 1 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2 5 </a:t>
            </a:r>
          </a:p>
          <a:p>
            <a:r>
              <a:rPr lang="en-US" altLang="zh-CN" dirty="0"/>
              <a:t>3 4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F1697DE-8E76-4FBC-AC8C-3663C8AD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67176"/>
              </p:ext>
            </p:extLst>
          </p:nvPr>
        </p:nvGraphicFramePr>
        <p:xfrm>
          <a:off x="2765474" y="2208626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5030B5-722A-4645-ADED-C7B02095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29387"/>
              </p:ext>
            </p:extLst>
          </p:nvPr>
        </p:nvGraphicFramePr>
        <p:xfrm>
          <a:off x="2765474" y="3103521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9F7C5B5-52E6-45D7-B5C4-DB421EF8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81018"/>
              </p:ext>
            </p:extLst>
          </p:nvPr>
        </p:nvGraphicFramePr>
        <p:xfrm>
          <a:off x="2765474" y="3962268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3DEC2CC-A4D9-4F61-8228-1C7A6CFA8889}"/>
              </a:ext>
            </a:extLst>
          </p:cNvPr>
          <p:cNvSpPr txBox="1">
            <a:spLocks/>
          </p:cNvSpPr>
          <p:nvPr/>
        </p:nvSpPr>
        <p:spPr>
          <a:xfrm>
            <a:off x="502529" y="4806348"/>
            <a:ext cx="11806701" cy="180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显然单独翻转</a:t>
            </a:r>
            <a:r>
              <a:rPr lang="en-US" altLang="zh-CN" dirty="0"/>
              <a:t>B</a:t>
            </a:r>
            <a:r>
              <a:rPr lang="zh-CN" altLang="en-US" dirty="0"/>
              <a:t>或单独翻转</a:t>
            </a:r>
            <a:r>
              <a:rPr lang="en-US" altLang="zh-CN" dirty="0"/>
              <a:t>D</a:t>
            </a:r>
            <a:r>
              <a:rPr lang="zh-CN" altLang="en-US" dirty="0"/>
              <a:t>都是做不到的，样例采取的是迂回战术</a:t>
            </a:r>
            <a:endParaRPr lang="en-US" altLang="zh-CN" dirty="0"/>
          </a:p>
          <a:p>
            <a:r>
              <a:rPr lang="zh-CN" altLang="en-US" dirty="0"/>
              <a:t>先翻转</a:t>
            </a:r>
            <a:r>
              <a:rPr lang="en-US" altLang="zh-CN" dirty="0"/>
              <a:t>BCD</a:t>
            </a:r>
            <a:r>
              <a:rPr lang="zh-CN" altLang="en-US" dirty="0"/>
              <a:t>，再将</a:t>
            </a:r>
            <a:r>
              <a:rPr lang="en-US" altLang="zh-CN" dirty="0"/>
              <a:t>C</a:t>
            </a:r>
            <a:r>
              <a:rPr lang="zh-CN" altLang="en-US" dirty="0"/>
              <a:t>翻转回来</a:t>
            </a:r>
            <a:endParaRPr lang="en-US" altLang="zh-CN" dirty="0"/>
          </a:p>
          <a:p>
            <a:r>
              <a:rPr lang="zh-CN" altLang="en-US" dirty="0"/>
              <a:t>由于只有</a:t>
            </a:r>
            <a:r>
              <a:rPr lang="en-US" altLang="zh-CN" dirty="0"/>
              <a:t>5</a:t>
            </a:r>
            <a:r>
              <a:rPr lang="zh-CN" altLang="en-US" dirty="0"/>
              <a:t>段，分类讨论即得，只有</a:t>
            </a:r>
            <a:r>
              <a:rPr lang="en-US" altLang="zh-CN" dirty="0"/>
              <a:t>3</a:t>
            </a:r>
            <a:r>
              <a:rPr lang="zh-CN" altLang="en-US" dirty="0"/>
              <a:t>种方案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372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6634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Day10C. Wiki with poker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0" y="64474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题意：给定一个</a:t>
            </a:r>
            <a:r>
              <a:rPr lang="en-US" altLang="zh-CN" dirty="0"/>
              <a:t>01</a:t>
            </a:r>
            <a:r>
              <a:rPr lang="zh-CN" altLang="en-US" dirty="0"/>
              <a:t>数列与一系列允许的区间翻转操作，求最少翻转位数使得数列变为全</a:t>
            </a:r>
            <a:r>
              <a:rPr lang="en-US" altLang="zh-CN" dirty="0"/>
              <a:t>1</a:t>
            </a:r>
            <a:r>
              <a:rPr lang="zh-CN" altLang="en-US" dirty="0"/>
              <a:t>。初始数列从左至右分为正反正反正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6821CD-0CAF-4EE8-BAF1-1AA9283A9D9A}"/>
              </a:ext>
            </a:extLst>
          </p:cNvPr>
          <p:cNvGraphicFramePr>
            <a:graphicFrameLocks noGrp="1"/>
          </p:cNvGraphicFramePr>
          <p:nvPr/>
        </p:nvGraphicFramePr>
        <p:xfrm>
          <a:off x="6591105" y="103106"/>
          <a:ext cx="4732605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517">
                  <a:extLst>
                    <a:ext uri="{9D8B030D-6E8A-4147-A177-3AD203B41FA5}">
                      <a16:colId xmlns:a16="http://schemas.microsoft.com/office/drawing/2014/main" val="178910702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195325866"/>
                    </a:ext>
                  </a:extLst>
                </a:gridCol>
                <a:gridCol w="655536">
                  <a:extLst>
                    <a:ext uri="{9D8B030D-6E8A-4147-A177-3AD203B41FA5}">
                      <a16:colId xmlns:a16="http://schemas.microsoft.com/office/drawing/2014/main" val="1515417628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3174635816"/>
                    </a:ext>
                  </a:extLst>
                </a:gridCol>
                <a:gridCol w="946520">
                  <a:extLst>
                    <a:ext uri="{9D8B030D-6E8A-4147-A177-3AD203B41FA5}">
                      <a16:colId xmlns:a16="http://schemas.microsoft.com/office/drawing/2014/main" val="66299363"/>
                    </a:ext>
                  </a:extLst>
                </a:gridCol>
              </a:tblGrid>
              <a:tr h="150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671751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502530" y="1577207"/>
            <a:ext cx="11398738" cy="452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那么为什么是</a:t>
            </a:r>
            <a:r>
              <a:rPr lang="en-US" altLang="zh-CN" dirty="0"/>
              <a:t>5</a:t>
            </a:r>
            <a:r>
              <a:rPr lang="zh-CN" altLang="en-US" dirty="0"/>
              <a:t>段呢？只需要把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两段的翻转代价求个和？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C6C6B80-7A03-425E-A1BA-C7B6FDE1C936}"/>
              </a:ext>
            </a:extLst>
          </p:cNvPr>
          <p:cNvSpPr txBox="1">
            <a:spLocks/>
          </p:cNvSpPr>
          <p:nvPr/>
        </p:nvSpPr>
        <p:spPr>
          <a:xfrm>
            <a:off x="502530" y="2208626"/>
            <a:ext cx="10515600" cy="294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1 1 2 1 1 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2 5 </a:t>
            </a:r>
          </a:p>
          <a:p>
            <a:r>
              <a:rPr lang="en-US" altLang="zh-CN" dirty="0"/>
              <a:t>3 4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F1697DE-8E76-4FBC-AC8C-3663C8ADFA12}"/>
              </a:ext>
            </a:extLst>
          </p:cNvPr>
          <p:cNvGraphicFramePr>
            <a:graphicFrameLocks noGrp="1"/>
          </p:cNvGraphicFramePr>
          <p:nvPr/>
        </p:nvGraphicFramePr>
        <p:xfrm>
          <a:off x="2765474" y="2208626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5030B5-722A-4645-ADED-C7B020957C1A}"/>
              </a:ext>
            </a:extLst>
          </p:cNvPr>
          <p:cNvGraphicFramePr>
            <a:graphicFrameLocks noGrp="1"/>
          </p:cNvGraphicFramePr>
          <p:nvPr/>
        </p:nvGraphicFramePr>
        <p:xfrm>
          <a:off x="2765474" y="3103521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9F7C5B5-52E6-45D7-B5C4-DB421EF8266C}"/>
              </a:ext>
            </a:extLst>
          </p:cNvPr>
          <p:cNvGraphicFramePr>
            <a:graphicFrameLocks noGrp="1"/>
          </p:cNvGraphicFramePr>
          <p:nvPr/>
        </p:nvGraphicFramePr>
        <p:xfrm>
          <a:off x="2765474" y="3962268"/>
          <a:ext cx="4320000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062786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39504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9053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23412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56732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871253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76190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3DEC2CC-A4D9-4F61-8228-1C7A6CFA8889}"/>
              </a:ext>
            </a:extLst>
          </p:cNvPr>
          <p:cNvSpPr txBox="1">
            <a:spLocks/>
          </p:cNvSpPr>
          <p:nvPr/>
        </p:nvSpPr>
        <p:spPr>
          <a:xfrm>
            <a:off x="502529" y="4806348"/>
            <a:ext cx="11806701" cy="180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由于只有</a:t>
            </a:r>
            <a:r>
              <a:rPr lang="en-US" altLang="zh-CN" dirty="0"/>
              <a:t>5</a:t>
            </a:r>
            <a:r>
              <a:rPr lang="zh-CN" altLang="en-US" dirty="0"/>
              <a:t>段，分类讨论即得，只有</a:t>
            </a:r>
            <a:r>
              <a:rPr lang="en-US" altLang="zh-CN" dirty="0"/>
              <a:t>3</a:t>
            </a:r>
            <a:r>
              <a:rPr lang="zh-CN" altLang="en-US" dirty="0"/>
              <a:t>种方案</a:t>
            </a:r>
            <a:endParaRPr lang="en-US" altLang="zh-CN" dirty="0"/>
          </a:p>
          <a:p>
            <a:pPr lvl="1"/>
            <a:r>
              <a:rPr lang="zh-CN" altLang="en-US" dirty="0"/>
              <a:t>单独翻转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</a:p>
          <a:p>
            <a:pPr lvl="1"/>
            <a:r>
              <a:rPr lang="zh-CN" altLang="en-US" dirty="0"/>
              <a:t>翻转</a:t>
            </a:r>
            <a:r>
              <a:rPr lang="en-US" altLang="zh-CN" dirty="0"/>
              <a:t>BCD</a:t>
            </a:r>
            <a:r>
              <a:rPr lang="zh-CN" altLang="en-US" dirty="0"/>
              <a:t>，翻回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翻转</a:t>
            </a:r>
            <a:r>
              <a:rPr lang="en-US" altLang="zh-CN" dirty="0"/>
              <a:t>BC</a:t>
            </a:r>
            <a:r>
              <a:rPr lang="zh-CN" altLang="en-US" dirty="0"/>
              <a:t>和</a:t>
            </a:r>
            <a:r>
              <a:rPr lang="en-US" altLang="zh-CN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7680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Day10D. Wiki with </a:t>
            </a:r>
            <a:r>
              <a:rPr lang="en-US" altLang="zh-CN" dirty="0" err="1"/>
              <a:t>Pedia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8073"/>
          </a:xfrm>
        </p:spPr>
        <p:txBody>
          <a:bodyPr/>
          <a:lstStyle/>
          <a:p>
            <a:r>
              <a:rPr lang="zh-CN" altLang="en-US" dirty="0"/>
              <a:t>一血：邓浩然 </a:t>
            </a:r>
            <a:r>
              <a:rPr lang="en-US" altLang="zh-CN" dirty="0"/>
              <a:t>67 (+)</a:t>
            </a:r>
          </a:p>
          <a:p>
            <a:r>
              <a:rPr lang="zh-CN" altLang="en-US" dirty="0"/>
              <a:t>题意：给定一棵树，两人博弈，轮流在树上移动</a:t>
            </a:r>
            <a:r>
              <a:rPr lang="en-US" altLang="zh-CN" dirty="0"/>
              <a:t>(</a:t>
            </a:r>
            <a:r>
              <a:rPr lang="zh-CN" altLang="en-US" dirty="0"/>
              <a:t>或不动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先手。</a:t>
            </a:r>
            <a:endParaRPr lang="en-US" altLang="zh-CN" dirty="0"/>
          </a:p>
          <a:p>
            <a:r>
              <a:rPr lang="zh-CN" altLang="en-US" dirty="0"/>
              <a:t>求最优决策下经过多少步，两人相遇。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希望最小化答案，</a:t>
            </a:r>
            <a:r>
              <a:rPr lang="en-US" altLang="zh-CN" dirty="0"/>
              <a:t>B</a:t>
            </a:r>
            <a:r>
              <a:rPr lang="zh-CN" altLang="en-US" dirty="0"/>
              <a:t>希望最大化答案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655319" y="3917851"/>
            <a:ext cx="5773611" cy="294014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样例：</a:t>
            </a:r>
            <a:endParaRPr lang="en-US" altLang="zh-CN" dirty="0"/>
          </a:p>
          <a:p>
            <a:r>
              <a:rPr lang="en-US" altLang="zh-CN" dirty="0"/>
              <a:t>4 2 </a:t>
            </a:r>
          </a:p>
          <a:p>
            <a:r>
              <a:rPr lang="en-US" altLang="zh-CN" dirty="0"/>
              <a:t>1 2 </a:t>
            </a:r>
          </a:p>
          <a:p>
            <a:r>
              <a:rPr lang="en-US" altLang="zh-CN" dirty="0"/>
              <a:t>2 3 </a:t>
            </a:r>
          </a:p>
          <a:p>
            <a:r>
              <a:rPr lang="en-US" altLang="zh-CN" dirty="0"/>
              <a:t>2 4</a:t>
            </a:r>
          </a:p>
          <a:p>
            <a:r>
              <a:rPr lang="zh-CN" altLang="en-US" dirty="0"/>
              <a:t>样例解释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pl-PL" altLang="zh-CN" dirty="0"/>
              <a:t> : 2 → 3</a:t>
            </a:r>
          </a:p>
          <a:p>
            <a:r>
              <a:rPr lang="en-US" altLang="zh-CN" dirty="0"/>
              <a:t>A</a:t>
            </a:r>
            <a:r>
              <a:rPr lang="pl-PL" altLang="zh-CN" dirty="0"/>
              <a:t> : 1 → 2</a:t>
            </a:r>
          </a:p>
          <a:p>
            <a:r>
              <a:rPr lang="en-US" altLang="zh-CN" dirty="0"/>
              <a:t>B</a:t>
            </a:r>
            <a:r>
              <a:rPr lang="pl-PL" altLang="zh-CN" dirty="0"/>
              <a:t> : stay at 3</a:t>
            </a:r>
          </a:p>
          <a:p>
            <a:r>
              <a:rPr lang="en-US" altLang="zh-CN" dirty="0"/>
              <a:t>A </a:t>
            </a:r>
            <a:r>
              <a:rPr lang="pl-PL" altLang="zh-CN" dirty="0"/>
              <a:t>: 2 → 3</a:t>
            </a:r>
            <a:endParaRPr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131FE-7FFB-4CDC-96AF-2B08F9422D08}"/>
              </a:ext>
            </a:extLst>
          </p:cNvPr>
          <p:cNvSpPr/>
          <p:nvPr/>
        </p:nvSpPr>
        <p:spPr>
          <a:xfrm>
            <a:off x="7849772" y="3262780"/>
            <a:ext cx="468000" cy="4680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F6611E-625E-4F27-8F06-85E2282A806F}"/>
              </a:ext>
            </a:extLst>
          </p:cNvPr>
          <p:cNvSpPr/>
          <p:nvPr/>
        </p:nvSpPr>
        <p:spPr>
          <a:xfrm>
            <a:off x="7849772" y="4498855"/>
            <a:ext cx="468000" cy="4680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642B09-94F2-459B-8F6D-8005E01D9EF7}"/>
              </a:ext>
            </a:extLst>
          </p:cNvPr>
          <p:cNvSpPr/>
          <p:nvPr/>
        </p:nvSpPr>
        <p:spPr>
          <a:xfrm>
            <a:off x="7029157" y="5563772"/>
            <a:ext cx="468000" cy="468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275326-36A0-42B9-870B-E4116AAD8F04}"/>
              </a:ext>
            </a:extLst>
          </p:cNvPr>
          <p:cNvSpPr/>
          <p:nvPr/>
        </p:nvSpPr>
        <p:spPr>
          <a:xfrm>
            <a:off x="8652217" y="5563772"/>
            <a:ext cx="468000" cy="468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405F11-5591-4E99-8CE5-9DE8B8E6475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083772" y="3730780"/>
            <a:ext cx="0" cy="768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ACB50A-2E8A-4431-A77D-56011C886B60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7428620" y="4898318"/>
            <a:ext cx="489689" cy="73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48AC07-3493-4231-9961-7EBFD937056E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8249235" y="4898318"/>
            <a:ext cx="471519" cy="73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70348"/>
            <a:ext cx="10515600" cy="65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Day10D. Wiki with </a:t>
            </a:r>
            <a:r>
              <a:rPr lang="en-US" altLang="zh-CN" dirty="0" err="1"/>
              <a:t>Pedia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82622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题意：给定一棵树，两人博弈，轮流在树上移动</a:t>
            </a:r>
            <a:r>
              <a:rPr lang="en-US" altLang="zh-CN" dirty="0"/>
              <a:t>(</a:t>
            </a:r>
            <a:r>
              <a:rPr lang="zh-CN" altLang="en-US" dirty="0"/>
              <a:t>或不动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先手。</a:t>
            </a:r>
            <a:endParaRPr lang="en-US" altLang="zh-CN" dirty="0"/>
          </a:p>
          <a:p>
            <a:r>
              <a:rPr lang="zh-CN" altLang="en-US" dirty="0"/>
              <a:t>求最优决策下经过多少步，两人相遇。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希望最小化答案，</a:t>
            </a:r>
            <a:r>
              <a:rPr lang="en-US" altLang="zh-CN" dirty="0"/>
              <a:t>B</a:t>
            </a:r>
            <a:r>
              <a:rPr lang="zh-CN" altLang="en-US" dirty="0"/>
              <a:t>希望最大化答案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542778" y="2740608"/>
            <a:ext cx="10515600" cy="394704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不妨把树根定为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不断地往下逼近</a:t>
            </a:r>
            <a:r>
              <a:rPr lang="en-US" altLang="zh-CN" dirty="0"/>
              <a:t>B</a:t>
            </a:r>
            <a:r>
              <a:rPr lang="zh-CN" altLang="en-US" dirty="0"/>
              <a:t>，就可以尽快缩小</a:t>
            </a:r>
            <a:r>
              <a:rPr lang="en-US" altLang="zh-CN" dirty="0"/>
              <a:t>B</a:t>
            </a:r>
            <a:r>
              <a:rPr lang="zh-CN" altLang="en-US" dirty="0"/>
              <a:t>能活动的子树规模。</a:t>
            </a:r>
            <a:endParaRPr lang="en-US" altLang="zh-CN" dirty="0"/>
          </a:p>
          <a:p>
            <a:r>
              <a:rPr lang="zh-CN" altLang="en-US" dirty="0"/>
              <a:t>简而言之，</a:t>
            </a:r>
            <a:r>
              <a:rPr lang="en-US" altLang="zh-CN" dirty="0"/>
              <a:t>A</a:t>
            </a:r>
            <a:r>
              <a:rPr lang="zh-CN" altLang="en-US" dirty="0"/>
              <a:t>只需要朝着</a:t>
            </a:r>
            <a:r>
              <a:rPr lang="en-US" altLang="zh-CN" dirty="0"/>
              <a:t>B</a:t>
            </a:r>
            <a:r>
              <a:rPr lang="zh-CN" altLang="en-US" dirty="0"/>
              <a:t>所在的子树一步步走就能最快抓到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需要在不被</a:t>
            </a:r>
            <a:r>
              <a:rPr lang="en-US" altLang="zh-CN" dirty="0"/>
              <a:t>A</a:t>
            </a:r>
            <a:r>
              <a:rPr lang="zh-CN" altLang="en-US" dirty="0"/>
              <a:t>抓到的步数之内，先向上切换到深度尽量大的子树里，才能在里面躲得尽量久。</a:t>
            </a:r>
            <a:endParaRPr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131FE-7FFB-4CDC-96AF-2B08F9422D08}"/>
              </a:ext>
            </a:extLst>
          </p:cNvPr>
          <p:cNvSpPr/>
          <p:nvPr/>
        </p:nvSpPr>
        <p:spPr>
          <a:xfrm>
            <a:off x="11170921" y="177829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F6611E-625E-4F27-8F06-85E2282A806F}"/>
              </a:ext>
            </a:extLst>
          </p:cNvPr>
          <p:cNvSpPr/>
          <p:nvPr/>
        </p:nvSpPr>
        <p:spPr>
          <a:xfrm>
            <a:off x="11170921" y="843304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642B09-94F2-459B-8F6D-8005E01D9EF7}"/>
              </a:ext>
            </a:extLst>
          </p:cNvPr>
          <p:cNvSpPr/>
          <p:nvPr/>
        </p:nvSpPr>
        <p:spPr>
          <a:xfrm>
            <a:off x="10724463" y="1482108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275326-36A0-42B9-870B-E4116AAD8F04}"/>
              </a:ext>
            </a:extLst>
          </p:cNvPr>
          <p:cNvSpPr/>
          <p:nvPr/>
        </p:nvSpPr>
        <p:spPr>
          <a:xfrm>
            <a:off x="11635765" y="1501544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405F11-5591-4E99-8CE5-9DE8B8E6475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1296921" y="429829"/>
            <a:ext cx="0" cy="41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ACB50A-2E8A-4431-A77D-56011C886B60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939558" y="1058399"/>
            <a:ext cx="268268" cy="46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48AC07-3493-4231-9961-7EBFD937056E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11386016" y="1058399"/>
            <a:ext cx="286654" cy="48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70348"/>
            <a:ext cx="10515600" cy="65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Day10D. Wiki with </a:t>
            </a:r>
            <a:r>
              <a:rPr lang="en-US" altLang="zh-CN" dirty="0" err="1"/>
              <a:t>Pedia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463061" y="725716"/>
            <a:ext cx="6598921" cy="394704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不妨把树根定为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不断地往下逼近</a:t>
            </a:r>
            <a:r>
              <a:rPr lang="en-US" altLang="zh-CN" dirty="0"/>
              <a:t>B</a:t>
            </a:r>
            <a:r>
              <a:rPr lang="zh-CN" altLang="en-US" dirty="0"/>
              <a:t>，就可以尽快缩小</a:t>
            </a:r>
            <a:r>
              <a:rPr lang="en-US" altLang="zh-CN" dirty="0"/>
              <a:t>B</a:t>
            </a:r>
            <a:r>
              <a:rPr lang="zh-CN" altLang="en-US" dirty="0"/>
              <a:t>能活动的子树规模。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简而言之，</a:t>
            </a:r>
            <a:r>
              <a:rPr lang="en-US" altLang="zh-CN" dirty="0"/>
              <a:t>A</a:t>
            </a:r>
            <a:r>
              <a:rPr lang="zh-CN" altLang="en-US" dirty="0"/>
              <a:t>只需要朝着</a:t>
            </a:r>
            <a:r>
              <a:rPr lang="en-US" altLang="zh-CN" dirty="0"/>
              <a:t>B</a:t>
            </a:r>
            <a:r>
              <a:rPr lang="zh-CN" altLang="en-US" dirty="0"/>
              <a:t>所在的子树一步步走就能最快抓到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B</a:t>
            </a:r>
            <a:r>
              <a:rPr lang="zh-CN" altLang="en-US" dirty="0"/>
              <a:t>需要在不被</a:t>
            </a:r>
            <a:r>
              <a:rPr lang="en-US" altLang="zh-CN" dirty="0"/>
              <a:t>A</a:t>
            </a:r>
            <a:r>
              <a:rPr lang="zh-CN" altLang="en-US" dirty="0"/>
              <a:t>抓到的步数之内，先向上切换到深度尽量大的子树里，才能在里面躲得尽量久。</a:t>
            </a:r>
            <a:endParaRPr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131FE-7FFB-4CDC-96AF-2B08F9422D08}"/>
              </a:ext>
            </a:extLst>
          </p:cNvPr>
          <p:cNvSpPr/>
          <p:nvPr/>
        </p:nvSpPr>
        <p:spPr>
          <a:xfrm>
            <a:off x="11170921" y="107489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F6611E-625E-4F27-8F06-85E2282A806F}"/>
              </a:ext>
            </a:extLst>
          </p:cNvPr>
          <p:cNvSpPr/>
          <p:nvPr/>
        </p:nvSpPr>
        <p:spPr>
          <a:xfrm>
            <a:off x="11170921" y="772964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642B09-94F2-459B-8F6D-8005E01D9EF7}"/>
              </a:ext>
            </a:extLst>
          </p:cNvPr>
          <p:cNvSpPr/>
          <p:nvPr/>
        </p:nvSpPr>
        <p:spPr>
          <a:xfrm>
            <a:off x="10724463" y="1411768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275326-36A0-42B9-870B-E4116AAD8F04}"/>
              </a:ext>
            </a:extLst>
          </p:cNvPr>
          <p:cNvSpPr/>
          <p:nvPr/>
        </p:nvSpPr>
        <p:spPr>
          <a:xfrm>
            <a:off x="11635765" y="1431204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405F11-5591-4E99-8CE5-9DE8B8E6475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1296921" y="359489"/>
            <a:ext cx="0" cy="41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ACB50A-2E8A-4431-A77D-56011C886B60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939558" y="988059"/>
            <a:ext cx="268268" cy="46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48AC07-3493-4231-9961-7EBFD937056E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11386016" y="988059"/>
            <a:ext cx="286654" cy="48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6CE6413-08BE-4A5C-967B-0F43E8E30465}"/>
              </a:ext>
            </a:extLst>
          </p:cNvPr>
          <p:cNvSpPr/>
          <p:nvPr/>
        </p:nvSpPr>
        <p:spPr>
          <a:xfrm>
            <a:off x="8042439" y="2607544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7D7CE97-E79E-471F-B061-948FC2C14280}"/>
              </a:ext>
            </a:extLst>
          </p:cNvPr>
          <p:cNvSpPr/>
          <p:nvPr/>
        </p:nvSpPr>
        <p:spPr>
          <a:xfrm>
            <a:off x="6279367" y="4927452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B0914E-E5CC-4DC5-8536-A011FBB1D91C}"/>
              </a:ext>
            </a:extLst>
          </p:cNvPr>
          <p:cNvSpPr/>
          <p:nvPr/>
        </p:nvSpPr>
        <p:spPr>
          <a:xfrm>
            <a:off x="9127715" y="4153853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72F2597-FCE9-440A-A3B8-A20FA559662D}"/>
              </a:ext>
            </a:extLst>
          </p:cNvPr>
          <p:cNvSpPr/>
          <p:nvPr/>
        </p:nvSpPr>
        <p:spPr>
          <a:xfrm>
            <a:off x="6943331" y="4100270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EBBB961-E011-49D8-9F28-B4251AC4E594}"/>
              </a:ext>
            </a:extLst>
          </p:cNvPr>
          <p:cNvSpPr/>
          <p:nvPr/>
        </p:nvSpPr>
        <p:spPr>
          <a:xfrm>
            <a:off x="7584961" y="4995989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2AC22E5-3E23-4C1D-9AF5-EAC8F9743C96}"/>
              </a:ext>
            </a:extLst>
          </p:cNvPr>
          <p:cNvSpPr/>
          <p:nvPr/>
        </p:nvSpPr>
        <p:spPr>
          <a:xfrm>
            <a:off x="9127715" y="4891182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72FBB5-991F-4438-9E02-A5CA6350C8ED}"/>
              </a:ext>
            </a:extLst>
          </p:cNvPr>
          <p:cNvSpPr/>
          <p:nvPr/>
        </p:nvSpPr>
        <p:spPr>
          <a:xfrm>
            <a:off x="8589498" y="5769830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6638A10-42F2-4423-B329-4C79CA83AD5F}"/>
              </a:ext>
            </a:extLst>
          </p:cNvPr>
          <p:cNvSpPr/>
          <p:nvPr/>
        </p:nvSpPr>
        <p:spPr>
          <a:xfrm>
            <a:off x="9664252" y="5769830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759975-2CEA-454F-B3F9-8C0676FD02AB}"/>
              </a:ext>
            </a:extLst>
          </p:cNvPr>
          <p:cNvSpPr/>
          <p:nvPr/>
        </p:nvSpPr>
        <p:spPr>
          <a:xfrm>
            <a:off x="6932164" y="4967733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680528-9BAC-4AB7-9EBE-4CE952E115A1}"/>
              </a:ext>
            </a:extLst>
          </p:cNvPr>
          <p:cNvSpPr/>
          <p:nvPr/>
        </p:nvSpPr>
        <p:spPr>
          <a:xfrm>
            <a:off x="8042439" y="3340343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8A3794-F1EF-4DD1-87E6-D988611D0FC5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8276439" y="3075544"/>
            <a:ext cx="0" cy="26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65B59B-E832-450E-B18F-DAC095CFF512}"/>
              </a:ext>
            </a:extLst>
          </p:cNvPr>
          <p:cNvCxnSpPr>
            <a:stCxn id="25" idx="3"/>
            <a:endCxn id="19" idx="7"/>
          </p:cNvCxnSpPr>
          <p:nvPr/>
        </p:nvCxnSpPr>
        <p:spPr>
          <a:xfrm flipH="1">
            <a:off x="7342794" y="3739806"/>
            <a:ext cx="768182" cy="42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E89F635-330C-4E2D-A2B8-1BDD1AC00AC9}"/>
              </a:ext>
            </a:extLst>
          </p:cNvPr>
          <p:cNvCxnSpPr>
            <a:stCxn id="25" idx="5"/>
            <a:endCxn id="18" idx="1"/>
          </p:cNvCxnSpPr>
          <p:nvPr/>
        </p:nvCxnSpPr>
        <p:spPr>
          <a:xfrm>
            <a:off x="8441902" y="3739806"/>
            <a:ext cx="754350" cy="48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D2F0AF0-0456-4755-BD14-4A49AC133917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>
            <a:off x="9361715" y="4621853"/>
            <a:ext cx="0" cy="26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9FB8B35-6830-44AE-8589-BAF775AB9934}"/>
              </a:ext>
            </a:extLst>
          </p:cNvPr>
          <p:cNvCxnSpPr>
            <a:stCxn id="23" idx="1"/>
            <a:endCxn id="21" idx="5"/>
          </p:cNvCxnSpPr>
          <p:nvPr/>
        </p:nvCxnSpPr>
        <p:spPr>
          <a:xfrm flipH="1" flipV="1">
            <a:off x="9527178" y="5290645"/>
            <a:ext cx="205611" cy="54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AFA844D-9ED1-470A-9A7D-C16AB19F066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988961" y="5290645"/>
            <a:ext cx="207291" cy="54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6AAAC7-07F7-473D-AC7E-21364E2CED8F}"/>
              </a:ext>
            </a:extLst>
          </p:cNvPr>
          <p:cNvCxnSpPr>
            <a:stCxn id="19" idx="4"/>
            <a:endCxn id="24" idx="0"/>
          </p:cNvCxnSpPr>
          <p:nvPr/>
        </p:nvCxnSpPr>
        <p:spPr>
          <a:xfrm flipH="1">
            <a:off x="7166164" y="4568270"/>
            <a:ext cx="11167" cy="39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23E8A8E-F30D-4E5B-934E-E67B3CFC5C5F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7342794" y="4499733"/>
            <a:ext cx="310704" cy="56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A59B35-9B0F-482C-AB19-92AA91C0B08E}"/>
              </a:ext>
            </a:extLst>
          </p:cNvPr>
          <p:cNvCxnSpPr>
            <a:stCxn id="19" idx="3"/>
            <a:endCxn id="17" idx="7"/>
          </p:cNvCxnSpPr>
          <p:nvPr/>
        </p:nvCxnSpPr>
        <p:spPr>
          <a:xfrm flipH="1">
            <a:off x="6678830" y="4499733"/>
            <a:ext cx="333038" cy="49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1CFC7B8-3851-470A-9477-33FBAC7BA943}"/>
              </a:ext>
            </a:extLst>
          </p:cNvPr>
          <p:cNvSpPr/>
          <p:nvPr/>
        </p:nvSpPr>
        <p:spPr>
          <a:xfrm>
            <a:off x="8042439" y="1875672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473800-DFBF-4D37-8CC5-D62B31964B67}"/>
              </a:ext>
            </a:extLst>
          </p:cNvPr>
          <p:cNvCxnSpPr>
            <a:stCxn id="46" idx="4"/>
            <a:endCxn id="7" idx="0"/>
          </p:cNvCxnSpPr>
          <p:nvPr/>
        </p:nvCxnSpPr>
        <p:spPr>
          <a:xfrm>
            <a:off x="8276439" y="2343672"/>
            <a:ext cx="0" cy="26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3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B6D8-E7C8-481C-ABC4-C2B7DB39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70348"/>
            <a:ext cx="10515600" cy="6558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Day10D. Wiki with </a:t>
            </a:r>
            <a:r>
              <a:rPr lang="en-US" altLang="zh-CN" dirty="0" err="1"/>
              <a:t>Pedia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4AA28-3D53-44D4-8DF9-B9A8989D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826228"/>
            <a:ext cx="10515600" cy="2268073"/>
          </a:xfrm>
        </p:spPr>
        <p:txBody>
          <a:bodyPr/>
          <a:lstStyle/>
          <a:p>
            <a:r>
              <a:rPr lang="zh-CN" altLang="en-US" dirty="0"/>
              <a:t>题意：给定一棵树，两人博弈，轮流在树上移动</a:t>
            </a:r>
            <a:r>
              <a:rPr lang="en-US" altLang="zh-CN" dirty="0"/>
              <a:t>(</a:t>
            </a:r>
            <a:r>
              <a:rPr lang="zh-CN" altLang="en-US" dirty="0"/>
              <a:t>或不动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先手。</a:t>
            </a:r>
            <a:endParaRPr lang="en-US" altLang="zh-CN" dirty="0"/>
          </a:p>
          <a:p>
            <a:r>
              <a:rPr lang="zh-CN" altLang="en-US" dirty="0"/>
              <a:t>求最优决策下经过多少步，两人相遇。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希望最小化答案，</a:t>
            </a:r>
            <a:r>
              <a:rPr lang="en-US" altLang="zh-CN" dirty="0"/>
              <a:t>B</a:t>
            </a:r>
            <a:r>
              <a:rPr lang="zh-CN" altLang="en-US" dirty="0"/>
              <a:t>希望最大化答案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91BA1A-7AEA-4208-B646-D310A7FEC066}"/>
              </a:ext>
            </a:extLst>
          </p:cNvPr>
          <p:cNvSpPr txBox="1">
            <a:spLocks/>
          </p:cNvSpPr>
          <p:nvPr/>
        </p:nvSpPr>
        <p:spPr>
          <a:xfrm>
            <a:off x="480504" y="3326685"/>
            <a:ext cx="6050280" cy="394704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预处理每个节点与节点</a:t>
            </a:r>
            <a:r>
              <a:rPr lang="en-US" altLang="zh-CN" dirty="0"/>
              <a:t>1</a:t>
            </a:r>
            <a:r>
              <a:rPr lang="zh-CN" altLang="en-US" dirty="0"/>
              <a:t>的距离，与节点</a:t>
            </a:r>
            <a:r>
              <a:rPr lang="en-US" altLang="zh-CN" dirty="0"/>
              <a:t>k</a:t>
            </a:r>
            <a:r>
              <a:rPr lang="zh-CN" altLang="en-US" dirty="0"/>
              <a:t>的距离。</a:t>
            </a:r>
            <a:endParaRPr lang="en-US" altLang="zh-CN" dirty="0"/>
          </a:p>
          <a:p>
            <a:r>
              <a:rPr lang="zh-CN" altLang="en-US" dirty="0"/>
              <a:t>只有后者严格小于前者时，</a:t>
            </a:r>
            <a:r>
              <a:rPr lang="en-US" altLang="zh-CN" dirty="0"/>
              <a:t>B</a:t>
            </a:r>
            <a:r>
              <a:rPr lang="zh-CN" altLang="en-US" dirty="0"/>
              <a:t>能够顺利到达</a:t>
            </a:r>
            <a:r>
              <a:rPr lang="en-US" altLang="zh-CN" dirty="0"/>
              <a:t>A</a:t>
            </a:r>
            <a:r>
              <a:rPr lang="zh-CN" altLang="en-US" dirty="0"/>
              <a:t>，可以在那里躲避直到被抓</a:t>
            </a:r>
            <a:endParaRPr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0131FE-7FFB-4CDC-96AF-2B08F9422D08}"/>
              </a:ext>
            </a:extLst>
          </p:cNvPr>
          <p:cNvSpPr/>
          <p:nvPr/>
        </p:nvSpPr>
        <p:spPr>
          <a:xfrm>
            <a:off x="11170921" y="177829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F6611E-625E-4F27-8F06-85E2282A806F}"/>
              </a:ext>
            </a:extLst>
          </p:cNvPr>
          <p:cNvSpPr/>
          <p:nvPr/>
        </p:nvSpPr>
        <p:spPr>
          <a:xfrm>
            <a:off x="11170921" y="843304"/>
            <a:ext cx="252000" cy="2520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642B09-94F2-459B-8F6D-8005E01D9EF7}"/>
              </a:ext>
            </a:extLst>
          </p:cNvPr>
          <p:cNvSpPr/>
          <p:nvPr/>
        </p:nvSpPr>
        <p:spPr>
          <a:xfrm>
            <a:off x="10724463" y="1482108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275326-36A0-42B9-870B-E4116AAD8F04}"/>
              </a:ext>
            </a:extLst>
          </p:cNvPr>
          <p:cNvSpPr/>
          <p:nvPr/>
        </p:nvSpPr>
        <p:spPr>
          <a:xfrm>
            <a:off x="11635765" y="1501544"/>
            <a:ext cx="252000" cy="25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405F11-5591-4E99-8CE5-9DE8B8E6475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1296921" y="429829"/>
            <a:ext cx="0" cy="41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ACB50A-2E8A-4431-A77D-56011C886B60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939558" y="1058399"/>
            <a:ext cx="268268" cy="46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48AC07-3493-4231-9961-7EBFD937056E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11386016" y="1058399"/>
            <a:ext cx="286654" cy="480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F908749-71D2-4671-902A-A6DB31AF0492}"/>
              </a:ext>
            </a:extLst>
          </p:cNvPr>
          <p:cNvSpPr/>
          <p:nvPr/>
        </p:nvSpPr>
        <p:spPr>
          <a:xfrm>
            <a:off x="8225319" y="2706018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6B0B4C7-C37B-4078-A71C-E27A4676A4A3}"/>
              </a:ext>
            </a:extLst>
          </p:cNvPr>
          <p:cNvSpPr/>
          <p:nvPr/>
        </p:nvSpPr>
        <p:spPr>
          <a:xfrm>
            <a:off x="6462247" y="5025926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78E7BC5-29A8-4B92-BA52-FA5301599E4B}"/>
              </a:ext>
            </a:extLst>
          </p:cNvPr>
          <p:cNvSpPr/>
          <p:nvPr/>
        </p:nvSpPr>
        <p:spPr>
          <a:xfrm>
            <a:off x="9310595" y="4252327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BF3BD98-F4C8-4AA0-A9EE-7C20D1B04191}"/>
              </a:ext>
            </a:extLst>
          </p:cNvPr>
          <p:cNvSpPr/>
          <p:nvPr/>
        </p:nvSpPr>
        <p:spPr>
          <a:xfrm>
            <a:off x="7126211" y="4198744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671EA54-37C0-48B0-8106-5D9A398DAF76}"/>
              </a:ext>
            </a:extLst>
          </p:cNvPr>
          <p:cNvSpPr/>
          <p:nvPr/>
        </p:nvSpPr>
        <p:spPr>
          <a:xfrm>
            <a:off x="7767841" y="5094463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AED94CD-70D9-4EA9-A013-CBEC02C0A902}"/>
              </a:ext>
            </a:extLst>
          </p:cNvPr>
          <p:cNvSpPr/>
          <p:nvPr/>
        </p:nvSpPr>
        <p:spPr>
          <a:xfrm>
            <a:off x="9310595" y="4989656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D9F27C-E3D9-434B-954D-9A5F473EC228}"/>
              </a:ext>
            </a:extLst>
          </p:cNvPr>
          <p:cNvSpPr/>
          <p:nvPr/>
        </p:nvSpPr>
        <p:spPr>
          <a:xfrm>
            <a:off x="8772378" y="5868304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010AFB3-2EE4-4E14-BEA7-0C33965E406C}"/>
              </a:ext>
            </a:extLst>
          </p:cNvPr>
          <p:cNvSpPr/>
          <p:nvPr/>
        </p:nvSpPr>
        <p:spPr>
          <a:xfrm>
            <a:off x="9847132" y="5868304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9EB3F5B-7C5C-4AEB-8BEA-7226A5518B08}"/>
              </a:ext>
            </a:extLst>
          </p:cNvPr>
          <p:cNvSpPr/>
          <p:nvPr/>
        </p:nvSpPr>
        <p:spPr>
          <a:xfrm>
            <a:off x="7115044" y="5066207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1B649A-F603-404A-A3D8-4E0ABC4459B0}"/>
              </a:ext>
            </a:extLst>
          </p:cNvPr>
          <p:cNvSpPr/>
          <p:nvPr/>
        </p:nvSpPr>
        <p:spPr>
          <a:xfrm>
            <a:off x="8225319" y="3438817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9D8CEBA-D005-42ED-AFB4-8416C2B50395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>
            <a:off x="8459319" y="3174018"/>
            <a:ext cx="0" cy="26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0802DDE-4C2D-4ADB-8BEA-C4EDFD564F4B}"/>
              </a:ext>
            </a:extLst>
          </p:cNvPr>
          <p:cNvCxnSpPr>
            <a:stCxn id="25" idx="3"/>
            <a:endCxn id="19" idx="7"/>
          </p:cNvCxnSpPr>
          <p:nvPr/>
        </p:nvCxnSpPr>
        <p:spPr>
          <a:xfrm flipH="1">
            <a:off x="7525674" y="3838280"/>
            <a:ext cx="768182" cy="42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9035BB-EA93-43A2-8451-017BE9007407}"/>
              </a:ext>
            </a:extLst>
          </p:cNvPr>
          <p:cNvCxnSpPr>
            <a:stCxn id="25" idx="5"/>
            <a:endCxn id="18" idx="1"/>
          </p:cNvCxnSpPr>
          <p:nvPr/>
        </p:nvCxnSpPr>
        <p:spPr>
          <a:xfrm>
            <a:off x="8624782" y="3838280"/>
            <a:ext cx="754350" cy="48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8339EAC-4BEA-4E92-82BB-E255E9CB8521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>
            <a:off x="9544595" y="4720327"/>
            <a:ext cx="0" cy="26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E94933-476A-4BBF-84D5-27C619D4B1F6}"/>
              </a:ext>
            </a:extLst>
          </p:cNvPr>
          <p:cNvCxnSpPr>
            <a:stCxn id="23" idx="1"/>
            <a:endCxn id="21" idx="5"/>
          </p:cNvCxnSpPr>
          <p:nvPr/>
        </p:nvCxnSpPr>
        <p:spPr>
          <a:xfrm flipH="1" flipV="1">
            <a:off x="9710058" y="5389119"/>
            <a:ext cx="205611" cy="54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F091179-1B89-40F1-9232-8BA836EF88DB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9171841" y="5389119"/>
            <a:ext cx="207291" cy="54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68F9F6-F2F9-40B4-9A32-67A4D1C768E3}"/>
              </a:ext>
            </a:extLst>
          </p:cNvPr>
          <p:cNvCxnSpPr>
            <a:stCxn id="19" idx="4"/>
            <a:endCxn id="24" idx="0"/>
          </p:cNvCxnSpPr>
          <p:nvPr/>
        </p:nvCxnSpPr>
        <p:spPr>
          <a:xfrm flipH="1">
            <a:off x="7349044" y="4666744"/>
            <a:ext cx="11167" cy="39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8CB359-3C4E-44A6-AEE3-38A147F12840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7525674" y="4598207"/>
            <a:ext cx="310704" cy="56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4A6BB32-9CD3-4F0A-891E-A698D2BE8AD7}"/>
              </a:ext>
            </a:extLst>
          </p:cNvPr>
          <p:cNvCxnSpPr>
            <a:stCxn id="19" idx="3"/>
            <a:endCxn id="17" idx="7"/>
          </p:cNvCxnSpPr>
          <p:nvPr/>
        </p:nvCxnSpPr>
        <p:spPr>
          <a:xfrm flipH="1">
            <a:off x="6861710" y="4598207"/>
            <a:ext cx="333038" cy="49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77B4449A-B98D-453E-A456-34F1644C069C}"/>
              </a:ext>
            </a:extLst>
          </p:cNvPr>
          <p:cNvSpPr/>
          <p:nvPr/>
        </p:nvSpPr>
        <p:spPr>
          <a:xfrm>
            <a:off x="8225319" y="1974146"/>
            <a:ext cx="468000" cy="46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BCCAE4-5980-4807-B0FD-2848FE758D26}"/>
              </a:ext>
            </a:extLst>
          </p:cNvPr>
          <p:cNvCxnSpPr>
            <a:stCxn id="35" idx="4"/>
            <a:endCxn id="13" idx="0"/>
          </p:cNvCxnSpPr>
          <p:nvPr/>
        </p:nvCxnSpPr>
        <p:spPr>
          <a:xfrm>
            <a:off x="8459319" y="2442146"/>
            <a:ext cx="0" cy="26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2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935</Words>
  <Application>Microsoft Office PowerPoint</Application>
  <PresentationFormat>宽屏</PresentationFormat>
  <Paragraphs>133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Day10C. Wiki with poker</vt:lpstr>
      <vt:lpstr>Day10C. Wiki with poker</vt:lpstr>
      <vt:lpstr>Day10C. Wiki with poker</vt:lpstr>
      <vt:lpstr>Day10C. Wiki with poker</vt:lpstr>
      <vt:lpstr>Day10C. Wiki with poker</vt:lpstr>
      <vt:lpstr>Day10D. Wiki with Pedia</vt:lpstr>
      <vt:lpstr>Day10D. Wiki with Pedia</vt:lpstr>
      <vt:lpstr>Day10D. Wiki with Pedia</vt:lpstr>
      <vt:lpstr>Day10D. Wiki with 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飞个 的</dc:creator>
  <cp:lastModifiedBy>飞个 的</cp:lastModifiedBy>
  <cp:revision>35</cp:revision>
  <dcterms:created xsi:type="dcterms:W3CDTF">2019-08-22T04:34:37Z</dcterms:created>
  <dcterms:modified xsi:type="dcterms:W3CDTF">2019-08-22T06:55:14Z</dcterms:modified>
</cp:coreProperties>
</file>