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6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C9FD7-3C96-4E02-80B9-7D3088840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5735E-645C-422F-96C8-498BBDAC7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2D944-6FF0-465B-9480-25126BA9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1553-168D-43CB-BEA6-CE668AF6669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74ECD-3B1E-44D5-B834-03791AF0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45295-7F20-454D-8850-3C64F87F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7F57-6880-48D4-AAE1-E40961727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44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EF910-1112-4378-821A-EC30B39C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F0BE78-9B26-4E09-9CA0-D16896AFA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BA15C-DA19-418C-943B-E0480686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1553-168D-43CB-BEA6-CE668AF6669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0394A-50C3-48FA-A635-E31EA102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1C56B-3FAB-4841-82ED-983388D6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7F57-6880-48D4-AAE1-E40961727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27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AE8C24-1258-4B2E-8037-4E066FFCC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A4B70E-EDA0-4FC2-9A89-E7191961D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CB0B5-4A91-48D5-B9E4-B4D22CBC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1553-168D-43CB-BEA6-CE668AF6669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67584-EA5D-4BC5-B562-27BF92B9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2C35F-EB6D-4892-AC10-25ABD365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7F57-6880-48D4-AAE1-E40961727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71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DD4FF-2F09-494D-BD1E-38951D56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992D1-3DE3-48B0-81FA-A852154B3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B97AD-7BB7-4FEC-9A44-54686871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1553-168D-43CB-BEA6-CE668AF6669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4E83C-6290-4D24-89BA-96FA44AA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8E20E-CAA3-4C50-A577-CE847252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7F57-6880-48D4-AAE1-E40961727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34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BFA8C-B9EA-480C-8BA7-9AAE91ED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427A5-6494-4BEF-88E7-8D74433AB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8CE28-D213-4664-AD24-92B0D163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1553-168D-43CB-BEA6-CE668AF6669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FD0DD-3F4F-4D8A-AE1B-5A0C5489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6E55C-FC8B-4F4F-B1A6-9EFE06B1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7F57-6880-48D4-AAE1-E40961727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6EEEC-92F0-4C0C-8D4C-2DECEB15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3D173-AADB-42B1-A107-C8FE3892C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31F41C-F5B0-4513-8F8B-E2F1BAFF2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042ABD-D83B-40E3-AE6D-C219AF79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1553-168D-43CB-BEA6-CE668AF6669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796044-D020-4AEE-8951-A360717B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0A0FE0-E8E6-4739-B166-923447BA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7F57-6880-48D4-AAE1-E40961727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4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EEDAE-E995-4CDE-A750-4827C013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7387B-81FC-4569-B4F1-F635DB76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EEF9E8-35AD-467C-AEC9-B1E41B80F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11836D-FC70-43AA-B696-23BABE923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EB254D-2ECC-4DD4-80D7-A82CEAF10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013F4A-5F1D-43E6-840D-4D9F2521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1553-168D-43CB-BEA6-CE668AF6669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CCAD36-18B9-4B15-A61F-5F01FA61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DDBC92-35B0-4A7A-A917-71FFA4D1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7F57-6880-48D4-AAE1-E40961727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19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D88B5-6154-4A73-9157-61DF692A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3035CA-882F-4F31-98E0-AAC399C2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1553-168D-43CB-BEA6-CE668AF6669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2AB39C-8D95-4E1C-A2C0-1BF2DB89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49B41D-F92E-4580-825E-28D20C75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7F57-6880-48D4-AAE1-E40961727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2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09312A-78E7-4216-9F8A-67DD8023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1553-168D-43CB-BEA6-CE668AF6669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49CE26-D43D-440E-B833-1429B524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AC3B96-7BE8-4912-839C-42DA883A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7F57-6880-48D4-AAE1-E40961727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6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98D6F-6458-42EB-9046-3DE870D2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4A1C8-1452-4A72-A929-FB2CF8017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975124-A852-4399-9028-A7FA1A9A6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D16151-B5B0-4935-983D-16B575A5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1553-168D-43CB-BEA6-CE668AF6669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129079-DDD4-437B-A261-3E196DA4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63DDD-0573-4D08-A5C4-87FDF767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7F57-6880-48D4-AAE1-E40961727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80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78F5A-A31B-4268-AF06-15501BF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A12D16-8A44-4293-8EF3-C47586BA5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357836-C100-44F2-A619-1B8FD0795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F7DC49-EF01-4CBB-9668-49A55E27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1553-168D-43CB-BEA6-CE668AF6669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98989-78CD-483E-A9A6-861510BF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0AC95-674B-4D39-AFAD-9223AD0C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7F57-6880-48D4-AAE1-E40961727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5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D89284-0D87-4904-A45B-AF1E6CA8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CF8C6D-29EA-49CE-8785-FABD50883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E5493-1779-46E5-B826-8A71067C9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31553-168D-43CB-BEA6-CE668AF6669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D3F2-2671-4113-A5B9-B47B143D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6FB68-9746-4B69-80FE-044DF6E93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57F57-6880-48D4-AAE1-E40961727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24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9488C-DA50-41A5-BFF2-49BD83F71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Day 10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DF63B1-C8FF-49B4-9052-7D3C7CD81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Setsuna</a:t>
            </a:r>
          </a:p>
          <a:p>
            <a:r>
              <a:rPr lang="en-US" altLang="zh-CN" dirty="0"/>
              <a:t>2019.8.22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01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C0569-D9A8-420E-ACDE-C2839496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50142-A1BB-45A8-B1CA-A9CB860D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其实我们还可以做到求长度为 </a:t>
            </a:r>
            <a:r>
              <a:rPr lang="en-US" altLang="zh-CN" dirty="0"/>
              <a:t>k </a:t>
            </a:r>
            <a:r>
              <a:rPr lang="zh-CN" altLang="en-US" dirty="0"/>
              <a:t>且至少包含一个给定串的方案数、长度不大于 </a:t>
            </a:r>
            <a:r>
              <a:rPr lang="en-US" altLang="zh-CN" dirty="0"/>
              <a:t>k </a:t>
            </a:r>
            <a:r>
              <a:rPr lang="zh-CN" altLang="en-US" dirty="0"/>
              <a:t>且至少包含一个给定串的方案数、长度不大于 </a:t>
            </a:r>
            <a:r>
              <a:rPr lang="en-US" altLang="zh-CN" dirty="0"/>
              <a:t>k </a:t>
            </a:r>
            <a:r>
              <a:rPr lang="zh-CN" altLang="en-US" dirty="0"/>
              <a:t>且不包含给定串的方案数 </a:t>
            </a:r>
            <a:r>
              <a:rPr lang="en-US" altLang="zh-CN" dirty="0"/>
              <a:t>……</a:t>
            </a:r>
          </a:p>
          <a:p>
            <a:pPr marL="0" indent="0">
              <a:buNone/>
            </a:pPr>
            <a:r>
              <a:rPr lang="zh-CN" altLang="en-US" dirty="0"/>
              <a:t>留给大家思考。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大家也可以尝试完成四倍经验：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POJ2778 </a:t>
            </a:r>
            <a:r>
              <a:rPr lang="zh-CN" altLang="en-US" dirty="0"/>
              <a:t>（原题）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HDU2243</a:t>
            </a:r>
          </a:p>
          <a:p>
            <a:pPr marL="0" indent="0">
              <a:buNone/>
            </a:pPr>
            <a:r>
              <a:rPr lang="en-US" altLang="zh-CN" dirty="0"/>
              <a:t>POJ1625</a:t>
            </a:r>
          </a:p>
        </p:txBody>
      </p:sp>
    </p:spTree>
    <p:extLst>
      <p:ext uri="{BB962C8B-B14F-4D97-AF65-F5344CB8AC3E}">
        <p14:creationId xmlns:p14="http://schemas.microsoft.com/office/powerpoint/2010/main" val="321908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DD765-BE81-4F8E-A15B-A9F7B41C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E5CBE-469C-4828-8784-0CFF4DC9A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给一个串，选定至少一个 </a:t>
            </a:r>
            <a:r>
              <a:rPr lang="en-US" altLang="zh-CN" dirty="0"/>
              <a:t>a</a:t>
            </a:r>
            <a:r>
              <a:rPr lang="zh-CN" altLang="en-US" dirty="0"/>
              <a:t>，使得每个相邻的被选定的</a:t>
            </a:r>
            <a:r>
              <a:rPr lang="en-US" altLang="zh-CN" dirty="0"/>
              <a:t> a </a:t>
            </a:r>
            <a:r>
              <a:rPr lang="zh-CN" altLang="en-US" dirty="0"/>
              <a:t>之间至少有一个 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非 </a:t>
            </a:r>
            <a:r>
              <a:rPr lang="en-US" altLang="zh-CN" dirty="0"/>
              <a:t>a </a:t>
            </a:r>
            <a:r>
              <a:rPr lang="zh-CN" altLang="en-US" dirty="0"/>
              <a:t>和非 </a:t>
            </a:r>
            <a:r>
              <a:rPr lang="en-US" altLang="zh-CN" dirty="0"/>
              <a:t>b </a:t>
            </a:r>
            <a:r>
              <a:rPr lang="zh-CN" altLang="en-US" dirty="0"/>
              <a:t>字母对答案是不影响的，我们不妨无视他们。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如果这位是 </a:t>
            </a:r>
            <a:r>
              <a:rPr lang="en-US" altLang="zh-CN" dirty="0"/>
              <a:t>b </a:t>
            </a:r>
            <a:r>
              <a:rPr lang="zh-CN" altLang="en-US" dirty="0"/>
              <a:t>，说明这位前的所有合法方案都可以接一个 </a:t>
            </a:r>
            <a:r>
              <a:rPr lang="en-US" altLang="zh-CN" dirty="0"/>
              <a:t>a </a:t>
            </a:r>
            <a:r>
              <a:rPr lang="zh-CN" altLang="en-US" dirty="0"/>
              <a:t>，那么我们令 </a:t>
            </a:r>
            <a:r>
              <a:rPr lang="en-US" altLang="zh-CN" dirty="0" err="1"/>
              <a:t>tmp</a:t>
            </a:r>
            <a:r>
              <a:rPr lang="en-US" altLang="zh-CN" dirty="0"/>
              <a:t>=</a:t>
            </a:r>
            <a:r>
              <a:rPr lang="en-US" altLang="zh-CN" dirty="0" err="1"/>
              <a:t>ans</a:t>
            </a:r>
            <a:r>
              <a:rPr lang="en-US" altLang="zh-CN" dirty="0"/>
              <a:t> </a:t>
            </a:r>
            <a:r>
              <a:rPr lang="zh-CN" altLang="en-US" dirty="0"/>
              <a:t>来可扩展的合法方案。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如果这位是 </a:t>
            </a:r>
            <a:r>
              <a:rPr lang="en-US" altLang="zh-CN" dirty="0"/>
              <a:t>a </a:t>
            </a:r>
            <a:r>
              <a:rPr lang="zh-CN" altLang="en-US" dirty="0"/>
              <a:t>，我们可以给 </a:t>
            </a:r>
            <a:r>
              <a:rPr lang="en-US" altLang="zh-CN" dirty="0" err="1"/>
              <a:t>tmp</a:t>
            </a:r>
            <a:r>
              <a:rPr lang="en-US" altLang="zh-CN" dirty="0"/>
              <a:t> </a:t>
            </a:r>
            <a:r>
              <a:rPr lang="zh-CN" altLang="en-US" dirty="0"/>
              <a:t>加一个</a:t>
            </a:r>
            <a:r>
              <a:rPr lang="en-US" altLang="zh-CN" dirty="0"/>
              <a:t> a </a:t>
            </a:r>
            <a:r>
              <a:rPr lang="zh-CN" altLang="en-US" dirty="0"/>
              <a:t>，也可以不选前面任何一个合法方案，那么可以更新答案 </a:t>
            </a:r>
            <a:r>
              <a:rPr lang="en-US" altLang="zh-CN" dirty="0" err="1"/>
              <a:t>ans</a:t>
            </a:r>
            <a:r>
              <a:rPr lang="en-US" altLang="zh-CN" dirty="0"/>
              <a:t>+=tmp+1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73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B46F8-C20B-4C87-B0FC-1F4A46BD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41CC50-CB0B-4F45-AE6F-335E7A1F6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811055" cy="364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5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978BE-B551-4A57-91FC-6C7E32B2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0C35D-4F50-4DFF-B450-0579A424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求长度为 </a:t>
            </a:r>
            <a:r>
              <a:rPr lang="en-US" altLang="zh-CN" dirty="0"/>
              <a:t>m </a:t>
            </a:r>
            <a:r>
              <a:rPr lang="zh-CN" altLang="en-US" dirty="0"/>
              <a:t>的且不包含给定的 </a:t>
            </a:r>
            <a:r>
              <a:rPr lang="en-US" altLang="zh-CN" dirty="0"/>
              <a:t>n </a:t>
            </a:r>
            <a:r>
              <a:rPr lang="zh-CN" altLang="en-US" dirty="0"/>
              <a:t>个串的方案数。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我们来观察一下 </a:t>
            </a:r>
            <a:r>
              <a:rPr lang="en-US" altLang="zh-CN" dirty="0"/>
              <a:t>AC</a:t>
            </a:r>
            <a:r>
              <a:rPr lang="zh-CN" altLang="en-US" dirty="0"/>
              <a:t>自动机 的一些性质。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14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0D05D-E405-437A-8718-C7BDB240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7F981-F51B-4B41-83FD-C03421DC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当给定的串分别为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AC</a:t>
            </a:r>
          </a:p>
          <a:p>
            <a:pPr marL="0" indent="0">
              <a:buNone/>
            </a:pPr>
            <a:r>
              <a:rPr lang="en-US" altLang="zh-CN" dirty="0"/>
              <a:t>AGC</a:t>
            </a:r>
          </a:p>
          <a:p>
            <a:pPr marL="0" indent="0">
              <a:buNone/>
            </a:pPr>
            <a:r>
              <a:rPr lang="en-US" altLang="zh-CN" dirty="0"/>
              <a:t>G</a:t>
            </a:r>
          </a:p>
          <a:p>
            <a:pPr marL="0" indent="0">
              <a:buNone/>
            </a:pPr>
            <a:r>
              <a:rPr lang="zh-CN" altLang="en-US" dirty="0"/>
              <a:t>时，它们的</a:t>
            </a:r>
            <a:r>
              <a:rPr lang="en-US" altLang="zh-CN" dirty="0" err="1"/>
              <a:t>trie</a:t>
            </a:r>
            <a:r>
              <a:rPr lang="zh-CN" altLang="en-US" dirty="0"/>
              <a:t>图如右。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红色的节点表示单词结尾。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橙色的节点表示由</a:t>
            </a:r>
            <a:r>
              <a:rPr lang="en-US" altLang="zh-CN" dirty="0"/>
              <a:t>fail</a:t>
            </a:r>
            <a:r>
              <a:rPr lang="zh-CN" altLang="en-US" dirty="0"/>
              <a:t>边转移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而来的单词的结尾。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显然，如果某个串在自动机上能走橙色或红色节点，那么它一定包含至少一个我们给定的串。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如果无论如何走都走不到，那这个串就是合法的。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BF969C-37F3-4442-A210-72EA2A32C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350" y="681037"/>
            <a:ext cx="4839119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0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0E9AE-799D-4F77-9BD1-543ED434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A5105-0B7A-4466-9E7A-E8F78F62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红色节点在插入串的时候可以得到。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如何得到橙色节点？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 </a:t>
            </a:r>
            <a:r>
              <a:rPr lang="en-US" altLang="zh-CN" dirty="0"/>
              <a:t>fail[k] </a:t>
            </a:r>
            <a:r>
              <a:rPr lang="zh-CN" altLang="en-US" dirty="0"/>
              <a:t>是橙色或者红色的，那么 </a:t>
            </a:r>
            <a:r>
              <a:rPr lang="en-US" altLang="zh-CN" dirty="0"/>
              <a:t>k </a:t>
            </a:r>
            <a:r>
              <a:rPr lang="zh-CN" altLang="en-US" dirty="0"/>
              <a:t>一定是橙色或者红色的。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因为 </a:t>
            </a:r>
            <a:r>
              <a:rPr lang="en-US" altLang="zh-CN" dirty="0"/>
              <a:t>fail[k] </a:t>
            </a:r>
            <a:r>
              <a:rPr lang="zh-CN" altLang="en-US" dirty="0"/>
              <a:t>表示的串一定是 </a:t>
            </a:r>
            <a:r>
              <a:rPr lang="en-US" altLang="zh-CN" dirty="0"/>
              <a:t>k </a:t>
            </a:r>
            <a:r>
              <a:rPr lang="zh-CN" altLang="en-US" dirty="0"/>
              <a:t>表示的串的一个后缀。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所以我们只需要在建 </a:t>
            </a:r>
            <a:r>
              <a:rPr lang="en-US" altLang="zh-CN" dirty="0"/>
              <a:t>fail</a:t>
            </a:r>
            <a:r>
              <a:rPr lang="zh-CN" altLang="en-US" dirty="0"/>
              <a:t> 边的时候顺便传递一下 </a:t>
            </a:r>
            <a:r>
              <a:rPr lang="en-US" altLang="zh-CN" dirty="0"/>
              <a:t>fail</a:t>
            </a:r>
            <a:r>
              <a:rPr lang="zh-CN" altLang="en-US" dirty="0"/>
              <a:t> 的标记即可。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31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35A2B-76E9-4389-A640-E2A1EA62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E7BD65-286D-4FEA-B482-80A705592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13335"/>
            <a:ext cx="7872167" cy="5231628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DBD77E7-4E55-4751-B4D0-8D0336F72C27}"/>
              </a:ext>
            </a:extLst>
          </p:cNvPr>
          <p:cNvCxnSpPr/>
          <p:nvPr/>
        </p:nvCxnSpPr>
        <p:spPr>
          <a:xfrm>
            <a:off x="2630078" y="5297865"/>
            <a:ext cx="52507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49D713A-8BB0-4BDC-B81E-B33B8CFBB208}"/>
              </a:ext>
            </a:extLst>
          </p:cNvPr>
          <p:cNvSpPr txBox="1"/>
          <p:nvPr/>
        </p:nvSpPr>
        <p:spPr>
          <a:xfrm>
            <a:off x="5718466" y="3342600"/>
            <a:ext cx="4811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与普通建自动机的基本一样</a:t>
            </a:r>
            <a:endParaRPr lang="en-US" altLang="zh-CN" sz="2800" dirty="0"/>
          </a:p>
          <a:p>
            <a:r>
              <a:rPr lang="zh-CN" altLang="en-US" sz="2800" dirty="0"/>
              <a:t>通过</a:t>
            </a:r>
            <a:r>
              <a:rPr lang="en-US" altLang="zh-CN" sz="2800" dirty="0"/>
              <a:t>fail</a:t>
            </a:r>
            <a:r>
              <a:rPr lang="zh-CN" altLang="en-US" sz="2800" dirty="0"/>
              <a:t>边传递结尾标记</a:t>
            </a:r>
          </a:p>
        </p:txBody>
      </p:sp>
    </p:spTree>
    <p:extLst>
      <p:ext uri="{BB962C8B-B14F-4D97-AF65-F5344CB8AC3E}">
        <p14:creationId xmlns:p14="http://schemas.microsoft.com/office/powerpoint/2010/main" val="107442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4BBFB-15AB-4DD8-ACAB-F4178C6C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743E29-E68D-4552-B6C0-54FA46CEA3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如何统计合法数量？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你需要知道一点点点点线性代数相关的知识。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图的邻接矩阵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，每个元素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点到 </a:t>
                </a:r>
                <a:r>
                  <a:rPr lang="en-US" altLang="zh-CN" dirty="0"/>
                  <a:t>j </a:t>
                </a:r>
                <a:r>
                  <a:rPr lang="zh-CN" altLang="en-US" dirty="0"/>
                  <a:t>点是否邻接。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我们不妨把邻接设为</a:t>
                </a:r>
                <a:r>
                  <a:rPr lang="en-US" altLang="zh-CN" dirty="0"/>
                  <a:t> 1 </a:t>
                </a:r>
                <a:r>
                  <a:rPr lang="zh-CN" altLang="en-US" dirty="0"/>
                  <a:t>，不邻接设为</a:t>
                </a:r>
                <a:r>
                  <a:rPr lang="en-US" altLang="zh-CN" dirty="0"/>
                  <a:t> 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那么令矩阵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，元素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就表示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点到 </a:t>
                </a:r>
                <a:r>
                  <a:rPr lang="en-US" altLang="zh-CN" dirty="0"/>
                  <a:t>j </a:t>
                </a:r>
                <a:r>
                  <a:rPr lang="zh-CN" altLang="en-US" dirty="0"/>
                  <a:t>点恰好经过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条边的方案数。</a:t>
                </a:r>
                <a:r>
                  <a:rPr lang="en-US" altLang="zh-CN" dirty="0"/>
                  <a:t>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743E29-E68D-4552-B6C0-54FA46CEA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23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A1551-CB06-4C24-B7EB-F66B783B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50ED0-57B3-4B30-9C55-D6E9EBCA6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一切都变得简单起来了。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我们只需要对建完 </a:t>
            </a:r>
            <a:r>
              <a:rPr lang="en-US" altLang="zh-CN" dirty="0"/>
              <a:t>AC</a:t>
            </a:r>
            <a:r>
              <a:rPr lang="zh-CN" altLang="en-US" dirty="0"/>
              <a:t>自动机 的</a:t>
            </a:r>
            <a:r>
              <a:rPr lang="en-US" altLang="zh-CN" dirty="0"/>
              <a:t> </a:t>
            </a:r>
            <a:r>
              <a:rPr lang="en-US" altLang="zh-CN" dirty="0" err="1"/>
              <a:t>trie</a:t>
            </a:r>
            <a:r>
              <a:rPr lang="en-US" altLang="zh-CN" dirty="0"/>
              <a:t> </a:t>
            </a:r>
            <a:r>
              <a:rPr lang="zh-CN" altLang="en-US" dirty="0"/>
              <a:t>图的邻接矩阵搞出来。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然后把其中通往红色或橙色节点的边扣掉。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跑一次矩阵快速幂，矩阵第一行的和就表示从空串出发，长度为 </a:t>
            </a:r>
            <a:r>
              <a:rPr lang="en-US" altLang="zh-CN" dirty="0"/>
              <a:t>m </a:t>
            </a:r>
            <a:r>
              <a:rPr lang="zh-CN" altLang="en-US" dirty="0"/>
              <a:t>且不经过任何橙色或红色节点的串的方案数。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856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528</Words>
  <Application>Microsoft Office PowerPoint</Application>
  <PresentationFormat>宽屏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Day 10</vt:lpstr>
      <vt:lpstr>G</vt:lpstr>
      <vt:lpstr>G</vt:lpstr>
      <vt:lpstr>H</vt:lpstr>
      <vt:lpstr>H</vt:lpstr>
      <vt:lpstr>H</vt:lpstr>
      <vt:lpstr>H</vt:lpstr>
      <vt:lpstr>H</vt:lpstr>
      <vt:lpstr>H</vt:lpstr>
      <vt:lpstr>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10</dc:title>
  <dc:creator>Setsuna</dc:creator>
  <cp:lastModifiedBy>Setsuna</cp:lastModifiedBy>
  <cp:revision>13</cp:revision>
  <dcterms:created xsi:type="dcterms:W3CDTF">2019-08-22T05:41:24Z</dcterms:created>
  <dcterms:modified xsi:type="dcterms:W3CDTF">2019-08-22T11:50:19Z</dcterms:modified>
</cp:coreProperties>
</file>