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6" r:id="rId3"/>
    <p:sldId id="259" r:id="rId4"/>
    <p:sldId id="260" r:id="rId5"/>
    <p:sldId id="261" r:id="rId6"/>
    <p:sldId id="262" r:id="rId7"/>
    <p:sldId id="263" r:id="rId8"/>
    <p:sldId id="264" r:id="rId9"/>
    <p:sldId id="258"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ADED74-ECBF-451D-8200-DF4C7E52848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F428557-6B34-4054-ABD5-C2608E55B6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892FB83-FC0A-4827-8E07-FD373A812758}"/>
              </a:ext>
            </a:extLst>
          </p:cNvPr>
          <p:cNvSpPr>
            <a:spLocks noGrp="1"/>
          </p:cNvSpPr>
          <p:nvPr>
            <p:ph type="dt" sz="half" idx="10"/>
          </p:nvPr>
        </p:nvSpPr>
        <p:spPr/>
        <p:txBody>
          <a:bodyPr/>
          <a:lstStyle/>
          <a:p>
            <a:fld id="{6747DA0E-15B4-4B82-88F3-B179EB7C9A30}" type="datetimeFigureOut">
              <a:rPr lang="zh-CN" altLang="en-US" smtClean="0"/>
              <a:t>2019/7/18</a:t>
            </a:fld>
            <a:endParaRPr lang="zh-CN" altLang="en-US"/>
          </a:p>
        </p:txBody>
      </p:sp>
      <p:sp>
        <p:nvSpPr>
          <p:cNvPr id="5" name="页脚占位符 4">
            <a:extLst>
              <a:ext uri="{FF2B5EF4-FFF2-40B4-BE49-F238E27FC236}">
                <a16:creationId xmlns:a16="http://schemas.microsoft.com/office/drawing/2014/main" id="{C4DEF081-8708-4A36-9362-480A9B460D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8C9C99-6507-47CF-9D96-EF72293A0878}"/>
              </a:ext>
            </a:extLst>
          </p:cNvPr>
          <p:cNvSpPr>
            <a:spLocks noGrp="1"/>
          </p:cNvSpPr>
          <p:nvPr>
            <p:ph type="sldNum" sz="quarter" idx="12"/>
          </p:nvPr>
        </p:nvSpPr>
        <p:spPr/>
        <p:txBody>
          <a:bodyPr/>
          <a:lstStyle/>
          <a:p>
            <a:fld id="{6590AD15-FFAF-4919-99A9-86187C35C02B}" type="slidenum">
              <a:rPr lang="zh-CN" altLang="en-US" smtClean="0"/>
              <a:t>‹#›</a:t>
            </a:fld>
            <a:endParaRPr lang="zh-CN" altLang="en-US"/>
          </a:p>
        </p:txBody>
      </p:sp>
    </p:spTree>
    <p:extLst>
      <p:ext uri="{BB962C8B-B14F-4D97-AF65-F5344CB8AC3E}">
        <p14:creationId xmlns:p14="http://schemas.microsoft.com/office/powerpoint/2010/main" val="682446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251353-5634-4697-A447-C867B3C271D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B52552F-3A5B-46FB-8DB4-6DB4893D42D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7C1B40C-DAFA-4D95-8F30-1B1C800D8590}"/>
              </a:ext>
            </a:extLst>
          </p:cNvPr>
          <p:cNvSpPr>
            <a:spLocks noGrp="1"/>
          </p:cNvSpPr>
          <p:nvPr>
            <p:ph type="dt" sz="half" idx="10"/>
          </p:nvPr>
        </p:nvSpPr>
        <p:spPr/>
        <p:txBody>
          <a:bodyPr/>
          <a:lstStyle/>
          <a:p>
            <a:fld id="{6747DA0E-15B4-4B82-88F3-B179EB7C9A30}" type="datetimeFigureOut">
              <a:rPr lang="zh-CN" altLang="en-US" smtClean="0"/>
              <a:t>2019/7/18</a:t>
            </a:fld>
            <a:endParaRPr lang="zh-CN" altLang="en-US"/>
          </a:p>
        </p:txBody>
      </p:sp>
      <p:sp>
        <p:nvSpPr>
          <p:cNvPr id="5" name="页脚占位符 4">
            <a:extLst>
              <a:ext uri="{FF2B5EF4-FFF2-40B4-BE49-F238E27FC236}">
                <a16:creationId xmlns:a16="http://schemas.microsoft.com/office/drawing/2014/main" id="{20D9FCCB-0880-4038-B301-0478C0AACC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6B7D9F-A2BB-4E77-9BAF-3ADB1B803C54}"/>
              </a:ext>
            </a:extLst>
          </p:cNvPr>
          <p:cNvSpPr>
            <a:spLocks noGrp="1"/>
          </p:cNvSpPr>
          <p:nvPr>
            <p:ph type="sldNum" sz="quarter" idx="12"/>
          </p:nvPr>
        </p:nvSpPr>
        <p:spPr/>
        <p:txBody>
          <a:bodyPr/>
          <a:lstStyle/>
          <a:p>
            <a:fld id="{6590AD15-FFAF-4919-99A9-86187C35C02B}" type="slidenum">
              <a:rPr lang="zh-CN" altLang="en-US" smtClean="0"/>
              <a:t>‹#›</a:t>
            </a:fld>
            <a:endParaRPr lang="zh-CN" altLang="en-US"/>
          </a:p>
        </p:txBody>
      </p:sp>
    </p:spTree>
    <p:extLst>
      <p:ext uri="{BB962C8B-B14F-4D97-AF65-F5344CB8AC3E}">
        <p14:creationId xmlns:p14="http://schemas.microsoft.com/office/powerpoint/2010/main" val="134491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13A2C7B-2275-4FB9-90C0-F3D7C0EDFA8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816663F-E86A-4F25-A867-CDD633BA516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3504BB-FD70-4171-A318-61EC5CA69363}"/>
              </a:ext>
            </a:extLst>
          </p:cNvPr>
          <p:cNvSpPr>
            <a:spLocks noGrp="1"/>
          </p:cNvSpPr>
          <p:nvPr>
            <p:ph type="dt" sz="half" idx="10"/>
          </p:nvPr>
        </p:nvSpPr>
        <p:spPr/>
        <p:txBody>
          <a:bodyPr/>
          <a:lstStyle/>
          <a:p>
            <a:fld id="{6747DA0E-15B4-4B82-88F3-B179EB7C9A30}" type="datetimeFigureOut">
              <a:rPr lang="zh-CN" altLang="en-US" smtClean="0"/>
              <a:t>2019/7/18</a:t>
            </a:fld>
            <a:endParaRPr lang="zh-CN" altLang="en-US"/>
          </a:p>
        </p:txBody>
      </p:sp>
      <p:sp>
        <p:nvSpPr>
          <p:cNvPr id="5" name="页脚占位符 4">
            <a:extLst>
              <a:ext uri="{FF2B5EF4-FFF2-40B4-BE49-F238E27FC236}">
                <a16:creationId xmlns:a16="http://schemas.microsoft.com/office/drawing/2014/main" id="{51F6FEDF-D9FB-42E3-870E-31866B3AC2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0C463C-8EA8-41CF-809A-2C627071CDAF}"/>
              </a:ext>
            </a:extLst>
          </p:cNvPr>
          <p:cNvSpPr>
            <a:spLocks noGrp="1"/>
          </p:cNvSpPr>
          <p:nvPr>
            <p:ph type="sldNum" sz="quarter" idx="12"/>
          </p:nvPr>
        </p:nvSpPr>
        <p:spPr/>
        <p:txBody>
          <a:bodyPr/>
          <a:lstStyle/>
          <a:p>
            <a:fld id="{6590AD15-FFAF-4919-99A9-86187C35C02B}" type="slidenum">
              <a:rPr lang="zh-CN" altLang="en-US" smtClean="0"/>
              <a:t>‹#›</a:t>
            </a:fld>
            <a:endParaRPr lang="zh-CN" altLang="en-US"/>
          </a:p>
        </p:txBody>
      </p:sp>
    </p:spTree>
    <p:extLst>
      <p:ext uri="{BB962C8B-B14F-4D97-AF65-F5344CB8AC3E}">
        <p14:creationId xmlns:p14="http://schemas.microsoft.com/office/powerpoint/2010/main" val="2136090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033CA-365C-49FE-BD59-6CB556E95B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9DBDEFF-639E-4FDE-804B-E18A29AB178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DAEE1D7-DFF0-4343-8E46-1F938375176D}"/>
              </a:ext>
            </a:extLst>
          </p:cNvPr>
          <p:cNvSpPr>
            <a:spLocks noGrp="1"/>
          </p:cNvSpPr>
          <p:nvPr>
            <p:ph type="dt" sz="half" idx="10"/>
          </p:nvPr>
        </p:nvSpPr>
        <p:spPr/>
        <p:txBody>
          <a:bodyPr/>
          <a:lstStyle/>
          <a:p>
            <a:fld id="{6747DA0E-15B4-4B82-88F3-B179EB7C9A30}" type="datetimeFigureOut">
              <a:rPr lang="zh-CN" altLang="en-US" smtClean="0"/>
              <a:t>2019/7/18</a:t>
            </a:fld>
            <a:endParaRPr lang="zh-CN" altLang="en-US"/>
          </a:p>
        </p:txBody>
      </p:sp>
      <p:sp>
        <p:nvSpPr>
          <p:cNvPr id="5" name="页脚占位符 4">
            <a:extLst>
              <a:ext uri="{FF2B5EF4-FFF2-40B4-BE49-F238E27FC236}">
                <a16:creationId xmlns:a16="http://schemas.microsoft.com/office/drawing/2014/main" id="{EE949853-531D-4544-833B-3CBEE748CE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EA4B32-E3A6-4014-99AB-978E6294FA8C}"/>
              </a:ext>
            </a:extLst>
          </p:cNvPr>
          <p:cNvSpPr>
            <a:spLocks noGrp="1"/>
          </p:cNvSpPr>
          <p:nvPr>
            <p:ph type="sldNum" sz="quarter" idx="12"/>
          </p:nvPr>
        </p:nvSpPr>
        <p:spPr/>
        <p:txBody>
          <a:bodyPr/>
          <a:lstStyle/>
          <a:p>
            <a:fld id="{6590AD15-FFAF-4919-99A9-86187C35C02B}" type="slidenum">
              <a:rPr lang="zh-CN" altLang="en-US" smtClean="0"/>
              <a:t>‹#›</a:t>
            </a:fld>
            <a:endParaRPr lang="zh-CN" altLang="en-US"/>
          </a:p>
        </p:txBody>
      </p:sp>
    </p:spTree>
    <p:extLst>
      <p:ext uri="{BB962C8B-B14F-4D97-AF65-F5344CB8AC3E}">
        <p14:creationId xmlns:p14="http://schemas.microsoft.com/office/powerpoint/2010/main" val="3835477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D0A28D-A49F-4A9D-9F72-0F88B485A4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A2C2325-B485-424A-87B2-75BA98FC48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085934C-437F-482C-A765-DC60CEDBA7F4}"/>
              </a:ext>
            </a:extLst>
          </p:cNvPr>
          <p:cNvSpPr>
            <a:spLocks noGrp="1"/>
          </p:cNvSpPr>
          <p:nvPr>
            <p:ph type="dt" sz="half" idx="10"/>
          </p:nvPr>
        </p:nvSpPr>
        <p:spPr/>
        <p:txBody>
          <a:bodyPr/>
          <a:lstStyle/>
          <a:p>
            <a:fld id="{6747DA0E-15B4-4B82-88F3-B179EB7C9A30}" type="datetimeFigureOut">
              <a:rPr lang="zh-CN" altLang="en-US" smtClean="0"/>
              <a:t>2019/7/18</a:t>
            </a:fld>
            <a:endParaRPr lang="zh-CN" altLang="en-US"/>
          </a:p>
        </p:txBody>
      </p:sp>
      <p:sp>
        <p:nvSpPr>
          <p:cNvPr id="5" name="页脚占位符 4">
            <a:extLst>
              <a:ext uri="{FF2B5EF4-FFF2-40B4-BE49-F238E27FC236}">
                <a16:creationId xmlns:a16="http://schemas.microsoft.com/office/drawing/2014/main" id="{40F0CB27-9068-469F-A3CE-36D8C12320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782C83-3A66-454F-8C82-2C52580E6A0C}"/>
              </a:ext>
            </a:extLst>
          </p:cNvPr>
          <p:cNvSpPr>
            <a:spLocks noGrp="1"/>
          </p:cNvSpPr>
          <p:nvPr>
            <p:ph type="sldNum" sz="quarter" idx="12"/>
          </p:nvPr>
        </p:nvSpPr>
        <p:spPr/>
        <p:txBody>
          <a:bodyPr/>
          <a:lstStyle/>
          <a:p>
            <a:fld id="{6590AD15-FFAF-4919-99A9-86187C35C02B}" type="slidenum">
              <a:rPr lang="zh-CN" altLang="en-US" smtClean="0"/>
              <a:t>‹#›</a:t>
            </a:fld>
            <a:endParaRPr lang="zh-CN" altLang="en-US"/>
          </a:p>
        </p:txBody>
      </p:sp>
    </p:spTree>
    <p:extLst>
      <p:ext uri="{BB962C8B-B14F-4D97-AF65-F5344CB8AC3E}">
        <p14:creationId xmlns:p14="http://schemas.microsoft.com/office/powerpoint/2010/main" val="3269007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3658F-C94B-4170-9520-43EBB2F462C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78171DD-41E4-43C2-A0AE-20B7042F202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C6CB4FC-AA2C-4027-BCF7-CA61E0113EB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0DE1EDB-5A3D-446F-BF7F-05A41C11C950}"/>
              </a:ext>
            </a:extLst>
          </p:cNvPr>
          <p:cNvSpPr>
            <a:spLocks noGrp="1"/>
          </p:cNvSpPr>
          <p:nvPr>
            <p:ph type="dt" sz="half" idx="10"/>
          </p:nvPr>
        </p:nvSpPr>
        <p:spPr/>
        <p:txBody>
          <a:bodyPr/>
          <a:lstStyle/>
          <a:p>
            <a:fld id="{6747DA0E-15B4-4B82-88F3-B179EB7C9A30}" type="datetimeFigureOut">
              <a:rPr lang="zh-CN" altLang="en-US" smtClean="0"/>
              <a:t>2019/7/18</a:t>
            </a:fld>
            <a:endParaRPr lang="zh-CN" altLang="en-US"/>
          </a:p>
        </p:txBody>
      </p:sp>
      <p:sp>
        <p:nvSpPr>
          <p:cNvPr id="6" name="页脚占位符 5">
            <a:extLst>
              <a:ext uri="{FF2B5EF4-FFF2-40B4-BE49-F238E27FC236}">
                <a16:creationId xmlns:a16="http://schemas.microsoft.com/office/drawing/2014/main" id="{8A24B180-0813-4D70-956E-4E86267076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622BC89-82E5-4C61-9923-24FD252B32E4}"/>
              </a:ext>
            </a:extLst>
          </p:cNvPr>
          <p:cNvSpPr>
            <a:spLocks noGrp="1"/>
          </p:cNvSpPr>
          <p:nvPr>
            <p:ph type="sldNum" sz="quarter" idx="12"/>
          </p:nvPr>
        </p:nvSpPr>
        <p:spPr/>
        <p:txBody>
          <a:bodyPr/>
          <a:lstStyle/>
          <a:p>
            <a:fld id="{6590AD15-FFAF-4919-99A9-86187C35C02B}" type="slidenum">
              <a:rPr lang="zh-CN" altLang="en-US" smtClean="0"/>
              <a:t>‹#›</a:t>
            </a:fld>
            <a:endParaRPr lang="zh-CN" altLang="en-US"/>
          </a:p>
        </p:txBody>
      </p:sp>
    </p:spTree>
    <p:extLst>
      <p:ext uri="{BB962C8B-B14F-4D97-AF65-F5344CB8AC3E}">
        <p14:creationId xmlns:p14="http://schemas.microsoft.com/office/powerpoint/2010/main" val="2721914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490AF-B35F-4E72-A543-1983DB11FCD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D0F4C7C-75C1-49BA-97D8-FCA7880FA6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5DBA813-9529-400E-B275-724B47D0F4E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5298EAA-9157-49E3-9A98-F4BCA2ECC9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E8221FD-7D22-443C-9D25-2DCEB6F8BE9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4425904-E910-45FD-B269-199193CFF001}"/>
              </a:ext>
            </a:extLst>
          </p:cNvPr>
          <p:cNvSpPr>
            <a:spLocks noGrp="1"/>
          </p:cNvSpPr>
          <p:nvPr>
            <p:ph type="dt" sz="half" idx="10"/>
          </p:nvPr>
        </p:nvSpPr>
        <p:spPr/>
        <p:txBody>
          <a:bodyPr/>
          <a:lstStyle/>
          <a:p>
            <a:fld id="{6747DA0E-15B4-4B82-88F3-B179EB7C9A30}" type="datetimeFigureOut">
              <a:rPr lang="zh-CN" altLang="en-US" smtClean="0"/>
              <a:t>2019/7/18</a:t>
            </a:fld>
            <a:endParaRPr lang="zh-CN" altLang="en-US"/>
          </a:p>
        </p:txBody>
      </p:sp>
      <p:sp>
        <p:nvSpPr>
          <p:cNvPr id="8" name="页脚占位符 7">
            <a:extLst>
              <a:ext uri="{FF2B5EF4-FFF2-40B4-BE49-F238E27FC236}">
                <a16:creationId xmlns:a16="http://schemas.microsoft.com/office/drawing/2014/main" id="{4C66E83F-0C91-4E9E-BB43-9A0F79E019D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FFEAD32-B142-4985-9C4B-EB79BE8553B3}"/>
              </a:ext>
            </a:extLst>
          </p:cNvPr>
          <p:cNvSpPr>
            <a:spLocks noGrp="1"/>
          </p:cNvSpPr>
          <p:nvPr>
            <p:ph type="sldNum" sz="quarter" idx="12"/>
          </p:nvPr>
        </p:nvSpPr>
        <p:spPr/>
        <p:txBody>
          <a:bodyPr/>
          <a:lstStyle/>
          <a:p>
            <a:fld id="{6590AD15-FFAF-4919-99A9-86187C35C02B}" type="slidenum">
              <a:rPr lang="zh-CN" altLang="en-US" smtClean="0"/>
              <a:t>‹#›</a:t>
            </a:fld>
            <a:endParaRPr lang="zh-CN" altLang="en-US"/>
          </a:p>
        </p:txBody>
      </p:sp>
    </p:spTree>
    <p:extLst>
      <p:ext uri="{BB962C8B-B14F-4D97-AF65-F5344CB8AC3E}">
        <p14:creationId xmlns:p14="http://schemas.microsoft.com/office/powerpoint/2010/main" val="2763783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B693D-4E4B-4D54-832D-BDE912734D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DF51AC-DF71-481A-8F9D-CE1D66B8113A}"/>
              </a:ext>
            </a:extLst>
          </p:cNvPr>
          <p:cNvSpPr>
            <a:spLocks noGrp="1"/>
          </p:cNvSpPr>
          <p:nvPr>
            <p:ph type="dt" sz="half" idx="10"/>
          </p:nvPr>
        </p:nvSpPr>
        <p:spPr/>
        <p:txBody>
          <a:bodyPr/>
          <a:lstStyle/>
          <a:p>
            <a:fld id="{6747DA0E-15B4-4B82-88F3-B179EB7C9A30}" type="datetimeFigureOut">
              <a:rPr lang="zh-CN" altLang="en-US" smtClean="0"/>
              <a:t>2019/7/18</a:t>
            </a:fld>
            <a:endParaRPr lang="zh-CN" altLang="en-US"/>
          </a:p>
        </p:txBody>
      </p:sp>
      <p:sp>
        <p:nvSpPr>
          <p:cNvPr id="4" name="页脚占位符 3">
            <a:extLst>
              <a:ext uri="{FF2B5EF4-FFF2-40B4-BE49-F238E27FC236}">
                <a16:creationId xmlns:a16="http://schemas.microsoft.com/office/drawing/2014/main" id="{08416438-8383-424E-A744-4D27DAFFB53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FD397CC-E1BB-43DD-A4FC-2BAEA722A458}"/>
              </a:ext>
            </a:extLst>
          </p:cNvPr>
          <p:cNvSpPr>
            <a:spLocks noGrp="1"/>
          </p:cNvSpPr>
          <p:nvPr>
            <p:ph type="sldNum" sz="quarter" idx="12"/>
          </p:nvPr>
        </p:nvSpPr>
        <p:spPr/>
        <p:txBody>
          <a:bodyPr/>
          <a:lstStyle/>
          <a:p>
            <a:fld id="{6590AD15-FFAF-4919-99A9-86187C35C02B}" type="slidenum">
              <a:rPr lang="zh-CN" altLang="en-US" smtClean="0"/>
              <a:t>‹#›</a:t>
            </a:fld>
            <a:endParaRPr lang="zh-CN" altLang="en-US"/>
          </a:p>
        </p:txBody>
      </p:sp>
    </p:spTree>
    <p:extLst>
      <p:ext uri="{BB962C8B-B14F-4D97-AF65-F5344CB8AC3E}">
        <p14:creationId xmlns:p14="http://schemas.microsoft.com/office/powerpoint/2010/main" val="1243066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588799D-5A79-4121-875A-C5C1BAAB8B28}"/>
              </a:ext>
            </a:extLst>
          </p:cNvPr>
          <p:cNvSpPr>
            <a:spLocks noGrp="1"/>
          </p:cNvSpPr>
          <p:nvPr>
            <p:ph type="dt" sz="half" idx="10"/>
          </p:nvPr>
        </p:nvSpPr>
        <p:spPr/>
        <p:txBody>
          <a:bodyPr/>
          <a:lstStyle/>
          <a:p>
            <a:fld id="{6747DA0E-15B4-4B82-88F3-B179EB7C9A30}" type="datetimeFigureOut">
              <a:rPr lang="zh-CN" altLang="en-US" smtClean="0"/>
              <a:t>2019/7/18</a:t>
            </a:fld>
            <a:endParaRPr lang="zh-CN" altLang="en-US"/>
          </a:p>
        </p:txBody>
      </p:sp>
      <p:sp>
        <p:nvSpPr>
          <p:cNvPr id="3" name="页脚占位符 2">
            <a:extLst>
              <a:ext uri="{FF2B5EF4-FFF2-40B4-BE49-F238E27FC236}">
                <a16:creationId xmlns:a16="http://schemas.microsoft.com/office/drawing/2014/main" id="{05A4EC2C-D382-40C7-928F-9DBFEC24D05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203A53C-3E68-42D9-AF8F-6E276609C2D0}"/>
              </a:ext>
            </a:extLst>
          </p:cNvPr>
          <p:cNvSpPr>
            <a:spLocks noGrp="1"/>
          </p:cNvSpPr>
          <p:nvPr>
            <p:ph type="sldNum" sz="quarter" idx="12"/>
          </p:nvPr>
        </p:nvSpPr>
        <p:spPr/>
        <p:txBody>
          <a:bodyPr/>
          <a:lstStyle/>
          <a:p>
            <a:fld id="{6590AD15-FFAF-4919-99A9-86187C35C02B}" type="slidenum">
              <a:rPr lang="zh-CN" altLang="en-US" smtClean="0"/>
              <a:t>‹#›</a:t>
            </a:fld>
            <a:endParaRPr lang="zh-CN" altLang="en-US"/>
          </a:p>
        </p:txBody>
      </p:sp>
    </p:spTree>
    <p:extLst>
      <p:ext uri="{BB962C8B-B14F-4D97-AF65-F5344CB8AC3E}">
        <p14:creationId xmlns:p14="http://schemas.microsoft.com/office/powerpoint/2010/main" val="924823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66281-1286-40C5-BF3B-5E80CA37674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1A7D02-5CDC-49F5-992B-E78694798A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6AF78C3-1986-4E00-A12D-1C9B922934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C9C6028-47CD-4A4A-A708-D3B4B0A31C0D}"/>
              </a:ext>
            </a:extLst>
          </p:cNvPr>
          <p:cNvSpPr>
            <a:spLocks noGrp="1"/>
          </p:cNvSpPr>
          <p:nvPr>
            <p:ph type="dt" sz="half" idx="10"/>
          </p:nvPr>
        </p:nvSpPr>
        <p:spPr/>
        <p:txBody>
          <a:bodyPr/>
          <a:lstStyle/>
          <a:p>
            <a:fld id="{6747DA0E-15B4-4B82-88F3-B179EB7C9A30}" type="datetimeFigureOut">
              <a:rPr lang="zh-CN" altLang="en-US" smtClean="0"/>
              <a:t>2019/7/18</a:t>
            </a:fld>
            <a:endParaRPr lang="zh-CN" altLang="en-US"/>
          </a:p>
        </p:txBody>
      </p:sp>
      <p:sp>
        <p:nvSpPr>
          <p:cNvPr id="6" name="页脚占位符 5">
            <a:extLst>
              <a:ext uri="{FF2B5EF4-FFF2-40B4-BE49-F238E27FC236}">
                <a16:creationId xmlns:a16="http://schemas.microsoft.com/office/drawing/2014/main" id="{9CF86B66-5E7A-4EA0-B5EE-2750A01249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B821AE-D19B-4A3E-8EC3-ED0D447553A1}"/>
              </a:ext>
            </a:extLst>
          </p:cNvPr>
          <p:cNvSpPr>
            <a:spLocks noGrp="1"/>
          </p:cNvSpPr>
          <p:nvPr>
            <p:ph type="sldNum" sz="quarter" idx="12"/>
          </p:nvPr>
        </p:nvSpPr>
        <p:spPr/>
        <p:txBody>
          <a:bodyPr/>
          <a:lstStyle/>
          <a:p>
            <a:fld id="{6590AD15-FFAF-4919-99A9-86187C35C02B}" type="slidenum">
              <a:rPr lang="zh-CN" altLang="en-US" smtClean="0"/>
              <a:t>‹#›</a:t>
            </a:fld>
            <a:endParaRPr lang="zh-CN" altLang="en-US"/>
          </a:p>
        </p:txBody>
      </p:sp>
    </p:spTree>
    <p:extLst>
      <p:ext uri="{BB962C8B-B14F-4D97-AF65-F5344CB8AC3E}">
        <p14:creationId xmlns:p14="http://schemas.microsoft.com/office/powerpoint/2010/main" val="257879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CADFB-2ABC-400F-804C-C54B5CBDB27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50C33C-8120-407E-B71B-689418E76E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144905E-1B9D-4786-BFF6-FA84DBDAF7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4447014-A778-4893-8B70-FA57921DAD25}"/>
              </a:ext>
            </a:extLst>
          </p:cNvPr>
          <p:cNvSpPr>
            <a:spLocks noGrp="1"/>
          </p:cNvSpPr>
          <p:nvPr>
            <p:ph type="dt" sz="half" idx="10"/>
          </p:nvPr>
        </p:nvSpPr>
        <p:spPr/>
        <p:txBody>
          <a:bodyPr/>
          <a:lstStyle/>
          <a:p>
            <a:fld id="{6747DA0E-15B4-4B82-88F3-B179EB7C9A30}" type="datetimeFigureOut">
              <a:rPr lang="zh-CN" altLang="en-US" smtClean="0"/>
              <a:t>2019/7/18</a:t>
            </a:fld>
            <a:endParaRPr lang="zh-CN" altLang="en-US"/>
          </a:p>
        </p:txBody>
      </p:sp>
      <p:sp>
        <p:nvSpPr>
          <p:cNvPr id="6" name="页脚占位符 5">
            <a:extLst>
              <a:ext uri="{FF2B5EF4-FFF2-40B4-BE49-F238E27FC236}">
                <a16:creationId xmlns:a16="http://schemas.microsoft.com/office/drawing/2014/main" id="{DFFA54A0-1C99-4E40-B4D5-7BA2D7025E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5E589D-A6E4-41B8-AB9E-A891C310B7ED}"/>
              </a:ext>
            </a:extLst>
          </p:cNvPr>
          <p:cNvSpPr>
            <a:spLocks noGrp="1"/>
          </p:cNvSpPr>
          <p:nvPr>
            <p:ph type="sldNum" sz="quarter" idx="12"/>
          </p:nvPr>
        </p:nvSpPr>
        <p:spPr/>
        <p:txBody>
          <a:bodyPr/>
          <a:lstStyle/>
          <a:p>
            <a:fld id="{6590AD15-FFAF-4919-99A9-86187C35C02B}" type="slidenum">
              <a:rPr lang="zh-CN" altLang="en-US" smtClean="0"/>
              <a:t>‹#›</a:t>
            </a:fld>
            <a:endParaRPr lang="zh-CN" altLang="en-US"/>
          </a:p>
        </p:txBody>
      </p:sp>
    </p:spTree>
    <p:extLst>
      <p:ext uri="{BB962C8B-B14F-4D97-AF65-F5344CB8AC3E}">
        <p14:creationId xmlns:p14="http://schemas.microsoft.com/office/powerpoint/2010/main" val="379223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2447E6C-E04A-4AD5-9C29-D8FB719F03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D257EBA-011D-49C1-A155-60F974E937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CDC553A-763B-4FD8-BBD6-81AF8AC1C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47DA0E-15B4-4B82-88F3-B179EB7C9A30}" type="datetimeFigureOut">
              <a:rPr lang="zh-CN" altLang="en-US" smtClean="0"/>
              <a:t>2019/7/18</a:t>
            </a:fld>
            <a:endParaRPr lang="zh-CN" altLang="en-US"/>
          </a:p>
        </p:txBody>
      </p:sp>
      <p:sp>
        <p:nvSpPr>
          <p:cNvPr id="5" name="页脚占位符 4">
            <a:extLst>
              <a:ext uri="{FF2B5EF4-FFF2-40B4-BE49-F238E27FC236}">
                <a16:creationId xmlns:a16="http://schemas.microsoft.com/office/drawing/2014/main" id="{9A3DF446-3EAB-46F2-85EF-BDE5995798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CF1BF83-B64A-4D68-AD41-448BA8311B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0AD15-FFAF-4919-99A9-86187C35C02B}" type="slidenum">
              <a:rPr lang="zh-CN" altLang="en-US" smtClean="0"/>
              <a:t>‹#›</a:t>
            </a:fld>
            <a:endParaRPr lang="zh-CN" altLang="en-US"/>
          </a:p>
        </p:txBody>
      </p:sp>
    </p:spTree>
    <p:extLst>
      <p:ext uri="{BB962C8B-B14F-4D97-AF65-F5344CB8AC3E}">
        <p14:creationId xmlns:p14="http://schemas.microsoft.com/office/powerpoint/2010/main" val="1447242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圆角 43">
            <a:extLst>
              <a:ext uri="{FF2B5EF4-FFF2-40B4-BE49-F238E27FC236}">
                <a16:creationId xmlns:a16="http://schemas.microsoft.com/office/drawing/2014/main" id="{189EA61D-E0C1-4600-AFCE-499479550728}"/>
              </a:ext>
            </a:extLst>
          </p:cNvPr>
          <p:cNvSpPr/>
          <p:nvPr/>
        </p:nvSpPr>
        <p:spPr>
          <a:xfrm>
            <a:off x="8475547" y="407959"/>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[1,7]</a:t>
            </a:r>
            <a:endParaRPr lang="zh-CN" altLang="en-US" sz="2200" dirty="0"/>
          </a:p>
        </p:txBody>
      </p:sp>
      <p:sp>
        <p:nvSpPr>
          <p:cNvPr id="45" name="矩形: 圆角 44">
            <a:extLst>
              <a:ext uri="{FF2B5EF4-FFF2-40B4-BE49-F238E27FC236}">
                <a16:creationId xmlns:a16="http://schemas.microsoft.com/office/drawing/2014/main" id="{FB88DE10-F568-420D-911B-3642F3CB767E}"/>
              </a:ext>
            </a:extLst>
          </p:cNvPr>
          <p:cNvSpPr/>
          <p:nvPr/>
        </p:nvSpPr>
        <p:spPr>
          <a:xfrm>
            <a:off x="7178624" y="1114567"/>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[1,4]</a:t>
            </a:r>
            <a:endParaRPr lang="zh-CN" altLang="en-US" sz="2200" dirty="0"/>
          </a:p>
        </p:txBody>
      </p:sp>
      <p:sp>
        <p:nvSpPr>
          <p:cNvPr id="46" name="矩形: 圆角 45">
            <a:extLst>
              <a:ext uri="{FF2B5EF4-FFF2-40B4-BE49-F238E27FC236}">
                <a16:creationId xmlns:a16="http://schemas.microsoft.com/office/drawing/2014/main" id="{41B40BCB-6CC1-452B-9238-4DB23C8C0604}"/>
              </a:ext>
            </a:extLst>
          </p:cNvPr>
          <p:cNvSpPr/>
          <p:nvPr/>
        </p:nvSpPr>
        <p:spPr>
          <a:xfrm>
            <a:off x="9733856" y="1114567"/>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[5,7]</a:t>
            </a:r>
            <a:endParaRPr lang="zh-CN" altLang="en-US" sz="2200" dirty="0"/>
          </a:p>
        </p:txBody>
      </p:sp>
      <p:cxnSp>
        <p:nvCxnSpPr>
          <p:cNvPr id="47" name="直接连接符 46">
            <a:extLst>
              <a:ext uri="{FF2B5EF4-FFF2-40B4-BE49-F238E27FC236}">
                <a16:creationId xmlns:a16="http://schemas.microsoft.com/office/drawing/2014/main" id="{24A37A20-F25C-4417-B88E-F6428DA4D75C}"/>
              </a:ext>
            </a:extLst>
          </p:cNvPr>
          <p:cNvCxnSpPr>
            <a:stCxn id="44" idx="2"/>
            <a:endCxn id="45" idx="0"/>
          </p:cNvCxnSpPr>
          <p:nvPr/>
        </p:nvCxnSpPr>
        <p:spPr>
          <a:xfrm flipH="1">
            <a:off x="7648079" y="745583"/>
            <a:ext cx="1296923" cy="368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BE94033B-2F2D-4D70-9B14-53C71C28D38A}"/>
              </a:ext>
            </a:extLst>
          </p:cNvPr>
          <p:cNvCxnSpPr>
            <a:stCxn id="44" idx="2"/>
            <a:endCxn id="46" idx="0"/>
          </p:cNvCxnSpPr>
          <p:nvPr/>
        </p:nvCxnSpPr>
        <p:spPr>
          <a:xfrm>
            <a:off x="8945002" y="745583"/>
            <a:ext cx="1258309" cy="368984"/>
          </a:xfrm>
          <a:prstGeom prst="line">
            <a:avLst/>
          </a:prstGeom>
        </p:spPr>
        <p:style>
          <a:lnRef idx="1">
            <a:schemeClr val="accent1"/>
          </a:lnRef>
          <a:fillRef idx="0">
            <a:schemeClr val="accent1"/>
          </a:fillRef>
          <a:effectRef idx="0">
            <a:schemeClr val="accent1"/>
          </a:effectRef>
          <a:fontRef idx="minor">
            <a:schemeClr val="tx1"/>
          </a:fontRef>
        </p:style>
      </p:cxnSp>
      <p:sp>
        <p:nvSpPr>
          <p:cNvPr id="49" name="矩形: 圆角 48">
            <a:extLst>
              <a:ext uri="{FF2B5EF4-FFF2-40B4-BE49-F238E27FC236}">
                <a16:creationId xmlns:a16="http://schemas.microsoft.com/office/drawing/2014/main" id="{58D4FF61-7CCA-43C6-94CB-F4917233BABC}"/>
              </a:ext>
            </a:extLst>
          </p:cNvPr>
          <p:cNvSpPr/>
          <p:nvPr/>
        </p:nvSpPr>
        <p:spPr>
          <a:xfrm>
            <a:off x="6057386" y="1931812"/>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[1,2]</a:t>
            </a:r>
            <a:endParaRPr lang="zh-CN" altLang="en-US" sz="2200" dirty="0"/>
          </a:p>
        </p:txBody>
      </p:sp>
      <p:sp>
        <p:nvSpPr>
          <p:cNvPr id="50" name="矩形: 圆角 49">
            <a:extLst>
              <a:ext uri="{FF2B5EF4-FFF2-40B4-BE49-F238E27FC236}">
                <a16:creationId xmlns:a16="http://schemas.microsoft.com/office/drawing/2014/main" id="{996C3114-28FD-425B-85CA-3B924FB6BAE8}"/>
              </a:ext>
            </a:extLst>
          </p:cNvPr>
          <p:cNvSpPr/>
          <p:nvPr/>
        </p:nvSpPr>
        <p:spPr>
          <a:xfrm>
            <a:off x="7775748" y="1922282"/>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[3,4]</a:t>
            </a:r>
            <a:endParaRPr lang="zh-CN" altLang="en-US" sz="2200" dirty="0"/>
          </a:p>
        </p:txBody>
      </p:sp>
      <p:sp>
        <p:nvSpPr>
          <p:cNvPr id="51" name="矩形: 圆角 50">
            <a:extLst>
              <a:ext uri="{FF2B5EF4-FFF2-40B4-BE49-F238E27FC236}">
                <a16:creationId xmlns:a16="http://schemas.microsoft.com/office/drawing/2014/main" id="{162BA9A4-93D8-4C00-BB55-E5D9B004CF23}"/>
              </a:ext>
            </a:extLst>
          </p:cNvPr>
          <p:cNvSpPr/>
          <p:nvPr/>
        </p:nvSpPr>
        <p:spPr>
          <a:xfrm>
            <a:off x="11069959" y="1905718"/>
            <a:ext cx="691861"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[7,7]</a:t>
            </a:r>
            <a:endParaRPr lang="zh-CN" altLang="en-US" sz="2200" dirty="0"/>
          </a:p>
        </p:txBody>
      </p:sp>
      <p:sp>
        <p:nvSpPr>
          <p:cNvPr id="52" name="矩形: 圆角 51">
            <a:extLst>
              <a:ext uri="{FF2B5EF4-FFF2-40B4-BE49-F238E27FC236}">
                <a16:creationId xmlns:a16="http://schemas.microsoft.com/office/drawing/2014/main" id="{FEF63098-C36C-4F59-9B9A-FCAE84D093F4}"/>
              </a:ext>
            </a:extLst>
          </p:cNvPr>
          <p:cNvSpPr/>
          <p:nvPr/>
        </p:nvSpPr>
        <p:spPr>
          <a:xfrm>
            <a:off x="9574156" y="1934460"/>
            <a:ext cx="938909"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[5,6]</a:t>
            </a:r>
            <a:endParaRPr lang="zh-CN" altLang="en-US" sz="2200" dirty="0"/>
          </a:p>
        </p:txBody>
      </p:sp>
      <p:cxnSp>
        <p:nvCxnSpPr>
          <p:cNvPr id="53" name="直接连接符 52">
            <a:extLst>
              <a:ext uri="{FF2B5EF4-FFF2-40B4-BE49-F238E27FC236}">
                <a16:creationId xmlns:a16="http://schemas.microsoft.com/office/drawing/2014/main" id="{E416C78B-0698-40E1-A073-ECBFC17DCCC7}"/>
              </a:ext>
            </a:extLst>
          </p:cNvPr>
          <p:cNvCxnSpPr>
            <a:stCxn id="45" idx="2"/>
            <a:endCxn id="49" idx="0"/>
          </p:cNvCxnSpPr>
          <p:nvPr/>
        </p:nvCxnSpPr>
        <p:spPr>
          <a:xfrm flipH="1">
            <a:off x="6526841" y="1452191"/>
            <a:ext cx="1121238" cy="479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8FC5B4B7-8415-4A9F-A82D-211AEB491F1E}"/>
              </a:ext>
            </a:extLst>
          </p:cNvPr>
          <p:cNvCxnSpPr>
            <a:stCxn id="45" idx="2"/>
            <a:endCxn id="50" idx="0"/>
          </p:cNvCxnSpPr>
          <p:nvPr/>
        </p:nvCxnSpPr>
        <p:spPr>
          <a:xfrm>
            <a:off x="7648079" y="1452191"/>
            <a:ext cx="597124" cy="470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3306E88D-5B93-4A02-AE6F-C0D0277AACAA}"/>
              </a:ext>
            </a:extLst>
          </p:cNvPr>
          <p:cNvCxnSpPr>
            <a:cxnSpLocks/>
            <a:stCxn id="46" idx="2"/>
            <a:endCxn id="52" idx="0"/>
          </p:cNvCxnSpPr>
          <p:nvPr/>
        </p:nvCxnSpPr>
        <p:spPr>
          <a:xfrm flipH="1">
            <a:off x="10043611" y="1452191"/>
            <a:ext cx="159700" cy="482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143C6073-6D66-405E-AF30-A08BACD3A869}"/>
              </a:ext>
            </a:extLst>
          </p:cNvPr>
          <p:cNvCxnSpPr>
            <a:cxnSpLocks/>
            <a:stCxn id="46" idx="2"/>
            <a:endCxn id="51" idx="0"/>
          </p:cNvCxnSpPr>
          <p:nvPr/>
        </p:nvCxnSpPr>
        <p:spPr>
          <a:xfrm>
            <a:off x="10203311" y="1452191"/>
            <a:ext cx="1212579" cy="453527"/>
          </a:xfrm>
          <a:prstGeom prst="line">
            <a:avLst/>
          </a:prstGeom>
        </p:spPr>
        <p:style>
          <a:lnRef idx="1">
            <a:schemeClr val="accent1"/>
          </a:lnRef>
          <a:fillRef idx="0">
            <a:schemeClr val="accent1"/>
          </a:fillRef>
          <a:effectRef idx="0">
            <a:schemeClr val="accent1"/>
          </a:effectRef>
          <a:fontRef idx="minor">
            <a:schemeClr val="tx1"/>
          </a:fontRef>
        </p:style>
      </p:cxnSp>
      <p:sp>
        <p:nvSpPr>
          <p:cNvPr id="63" name="矩形: 圆角 62">
            <a:extLst>
              <a:ext uri="{FF2B5EF4-FFF2-40B4-BE49-F238E27FC236}">
                <a16:creationId xmlns:a16="http://schemas.microsoft.com/office/drawing/2014/main" id="{30DA90B1-B421-436D-9460-49DAC0190B34}"/>
              </a:ext>
            </a:extLst>
          </p:cNvPr>
          <p:cNvSpPr/>
          <p:nvPr/>
        </p:nvSpPr>
        <p:spPr>
          <a:xfrm>
            <a:off x="7559616" y="2771826"/>
            <a:ext cx="685587"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[3,3]</a:t>
            </a:r>
            <a:endParaRPr lang="zh-CN" altLang="en-US" sz="2200" dirty="0"/>
          </a:p>
        </p:txBody>
      </p:sp>
      <p:sp>
        <p:nvSpPr>
          <p:cNvPr id="64" name="矩形: 圆角 63">
            <a:extLst>
              <a:ext uri="{FF2B5EF4-FFF2-40B4-BE49-F238E27FC236}">
                <a16:creationId xmlns:a16="http://schemas.microsoft.com/office/drawing/2014/main" id="{0157FFDE-CA28-4A97-8E58-65D3AD8DA26B}"/>
              </a:ext>
            </a:extLst>
          </p:cNvPr>
          <p:cNvSpPr/>
          <p:nvPr/>
        </p:nvSpPr>
        <p:spPr>
          <a:xfrm>
            <a:off x="5686506" y="2768822"/>
            <a:ext cx="685587" cy="331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[1,1]</a:t>
            </a:r>
            <a:endParaRPr lang="zh-CN" altLang="en-US" sz="2200" dirty="0"/>
          </a:p>
        </p:txBody>
      </p:sp>
      <p:sp>
        <p:nvSpPr>
          <p:cNvPr id="65" name="矩形: 圆角 64">
            <a:extLst>
              <a:ext uri="{FF2B5EF4-FFF2-40B4-BE49-F238E27FC236}">
                <a16:creationId xmlns:a16="http://schemas.microsoft.com/office/drawing/2014/main" id="{8BAC8275-ADC6-42CA-B363-7E5AE9B70E98}"/>
              </a:ext>
            </a:extLst>
          </p:cNvPr>
          <p:cNvSpPr/>
          <p:nvPr/>
        </p:nvSpPr>
        <p:spPr>
          <a:xfrm>
            <a:off x="6612357" y="2771826"/>
            <a:ext cx="713455"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[2,2]</a:t>
            </a:r>
            <a:endParaRPr lang="zh-CN" altLang="en-US" sz="2200" dirty="0"/>
          </a:p>
        </p:txBody>
      </p:sp>
      <p:sp>
        <p:nvSpPr>
          <p:cNvPr id="68" name="矩形: 圆角 67">
            <a:extLst>
              <a:ext uri="{FF2B5EF4-FFF2-40B4-BE49-F238E27FC236}">
                <a16:creationId xmlns:a16="http://schemas.microsoft.com/office/drawing/2014/main" id="{2BBECAE5-D1D5-405A-9C9F-7CE8250B4BEA}"/>
              </a:ext>
            </a:extLst>
          </p:cNvPr>
          <p:cNvSpPr/>
          <p:nvPr/>
        </p:nvSpPr>
        <p:spPr>
          <a:xfrm>
            <a:off x="8479371" y="2756501"/>
            <a:ext cx="677366" cy="337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[4,4]</a:t>
            </a:r>
            <a:endParaRPr lang="zh-CN" altLang="en-US" sz="2200" dirty="0"/>
          </a:p>
        </p:txBody>
      </p:sp>
      <p:sp>
        <p:nvSpPr>
          <p:cNvPr id="69" name="矩形: 圆角 68">
            <a:extLst>
              <a:ext uri="{FF2B5EF4-FFF2-40B4-BE49-F238E27FC236}">
                <a16:creationId xmlns:a16="http://schemas.microsoft.com/office/drawing/2014/main" id="{9946B1DB-5E06-4F9E-ACF0-76D5A3286B31}"/>
              </a:ext>
            </a:extLst>
          </p:cNvPr>
          <p:cNvSpPr/>
          <p:nvPr/>
        </p:nvSpPr>
        <p:spPr>
          <a:xfrm>
            <a:off x="9377128" y="2754353"/>
            <a:ext cx="713455"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[5,5]</a:t>
            </a:r>
            <a:endParaRPr lang="zh-CN" altLang="en-US" sz="2200" dirty="0"/>
          </a:p>
        </p:txBody>
      </p:sp>
      <p:sp>
        <p:nvSpPr>
          <p:cNvPr id="70" name="矩形: 圆角 69">
            <a:extLst>
              <a:ext uri="{FF2B5EF4-FFF2-40B4-BE49-F238E27FC236}">
                <a16:creationId xmlns:a16="http://schemas.microsoft.com/office/drawing/2014/main" id="{4FDB76B4-18D6-42BF-B287-3E0E8A437026}"/>
              </a:ext>
            </a:extLst>
          </p:cNvPr>
          <p:cNvSpPr/>
          <p:nvPr/>
        </p:nvSpPr>
        <p:spPr>
          <a:xfrm>
            <a:off x="10314795" y="2742176"/>
            <a:ext cx="691861" cy="337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[6,6]</a:t>
            </a:r>
            <a:endParaRPr lang="zh-CN" altLang="en-US" sz="2200" dirty="0"/>
          </a:p>
        </p:txBody>
      </p:sp>
      <p:cxnSp>
        <p:nvCxnSpPr>
          <p:cNvPr id="91" name="直接连接符 90">
            <a:extLst>
              <a:ext uri="{FF2B5EF4-FFF2-40B4-BE49-F238E27FC236}">
                <a16:creationId xmlns:a16="http://schemas.microsoft.com/office/drawing/2014/main" id="{1AC71074-D0BD-4B64-9573-86FD7E5E7AF2}"/>
              </a:ext>
            </a:extLst>
          </p:cNvPr>
          <p:cNvCxnSpPr>
            <a:stCxn id="49" idx="2"/>
            <a:endCxn id="64" idx="0"/>
          </p:cNvCxnSpPr>
          <p:nvPr/>
        </p:nvCxnSpPr>
        <p:spPr>
          <a:xfrm flipH="1">
            <a:off x="6029300" y="2269436"/>
            <a:ext cx="497541" cy="499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D6781338-96D2-4E33-A118-5D70A21508F7}"/>
              </a:ext>
            </a:extLst>
          </p:cNvPr>
          <p:cNvCxnSpPr>
            <a:stCxn id="49" idx="2"/>
            <a:endCxn id="65" idx="0"/>
          </p:cNvCxnSpPr>
          <p:nvPr/>
        </p:nvCxnSpPr>
        <p:spPr>
          <a:xfrm>
            <a:off x="6526841" y="2269436"/>
            <a:ext cx="442244" cy="502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3FC0BC54-3211-442A-9869-1AB19878AA8B}"/>
              </a:ext>
            </a:extLst>
          </p:cNvPr>
          <p:cNvCxnSpPr>
            <a:stCxn id="50" idx="2"/>
            <a:endCxn id="63" idx="0"/>
          </p:cNvCxnSpPr>
          <p:nvPr/>
        </p:nvCxnSpPr>
        <p:spPr>
          <a:xfrm flipH="1">
            <a:off x="7902410" y="2259906"/>
            <a:ext cx="342793" cy="511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A29BF513-8920-47D6-B02B-D874194A5995}"/>
              </a:ext>
            </a:extLst>
          </p:cNvPr>
          <p:cNvCxnSpPr>
            <a:stCxn id="50" idx="2"/>
            <a:endCxn id="68" idx="0"/>
          </p:cNvCxnSpPr>
          <p:nvPr/>
        </p:nvCxnSpPr>
        <p:spPr>
          <a:xfrm>
            <a:off x="8245203" y="2259906"/>
            <a:ext cx="572851" cy="496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D7DABA0C-CD80-4052-90FF-2E1C21A85662}"/>
              </a:ext>
            </a:extLst>
          </p:cNvPr>
          <p:cNvCxnSpPr>
            <a:stCxn id="52" idx="2"/>
            <a:endCxn id="69" idx="0"/>
          </p:cNvCxnSpPr>
          <p:nvPr/>
        </p:nvCxnSpPr>
        <p:spPr>
          <a:xfrm flipH="1">
            <a:off x="9733856" y="2259906"/>
            <a:ext cx="309755" cy="494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593CC8E5-9318-452B-B8C3-7D2C599E967D}"/>
              </a:ext>
            </a:extLst>
          </p:cNvPr>
          <p:cNvCxnSpPr>
            <a:stCxn id="52" idx="2"/>
            <a:endCxn id="70" idx="0"/>
          </p:cNvCxnSpPr>
          <p:nvPr/>
        </p:nvCxnSpPr>
        <p:spPr>
          <a:xfrm>
            <a:off x="10043611" y="2259906"/>
            <a:ext cx="617115" cy="48227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文本框 102">
            <a:extLst>
              <a:ext uri="{FF2B5EF4-FFF2-40B4-BE49-F238E27FC236}">
                <a16:creationId xmlns:a16="http://schemas.microsoft.com/office/drawing/2014/main" id="{90F9A4D6-C6B4-454F-AE7F-FD8CF652B69E}"/>
              </a:ext>
            </a:extLst>
          </p:cNvPr>
          <p:cNvSpPr txBox="1"/>
          <p:nvPr/>
        </p:nvSpPr>
        <p:spPr>
          <a:xfrm>
            <a:off x="4645421" y="315161"/>
            <a:ext cx="1966935" cy="707886"/>
          </a:xfrm>
          <a:prstGeom prst="rect">
            <a:avLst/>
          </a:prstGeom>
          <a:noFill/>
        </p:spPr>
        <p:txBody>
          <a:bodyPr wrap="square" rtlCol="0">
            <a:spAutoFit/>
          </a:bodyPr>
          <a:lstStyle/>
          <a:p>
            <a:r>
              <a:rPr lang="zh-CN" altLang="en-US" sz="4000" dirty="0"/>
              <a:t>线段树</a:t>
            </a:r>
          </a:p>
        </p:txBody>
      </p:sp>
      <p:sp>
        <p:nvSpPr>
          <p:cNvPr id="104" name="文本框 103">
            <a:extLst>
              <a:ext uri="{FF2B5EF4-FFF2-40B4-BE49-F238E27FC236}">
                <a16:creationId xmlns:a16="http://schemas.microsoft.com/office/drawing/2014/main" id="{739AA35E-BE4B-4820-B14B-26E0A096CAFB}"/>
              </a:ext>
            </a:extLst>
          </p:cNvPr>
          <p:cNvSpPr txBox="1"/>
          <p:nvPr/>
        </p:nvSpPr>
        <p:spPr>
          <a:xfrm>
            <a:off x="498903" y="2008295"/>
            <a:ext cx="7255846" cy="3046988"/>
          </a:xfrm>
          <a:prstGeom prst="rect">
            <a:avLst/>
          </a:prstGeom>
          <a:noFill/>
        </p:spPr>
        <p:txBody>
          <a:bodyPr wrap="square" rtlCol="0">
            <a:spAutoFit/>
          </a:bodyPr>
          <a:lstStyle/>
          <a:p>
            <a:r>
              <a:rPr lang="en-US" altLang="zh-CN" sz="2400" dirty="0"/>
              <a:t>Day4</a:t>
            </a:r>
          </a:p>
          <a:p>
            <a:pPr marL="285750" indent="-285750">
              <a:buFont typeface="Arial" panose="020B0604020202020204" pitchFamily="34" charset="0"/>
              <a:buChar char="•"/>
            </a:pPr>
            <a:r>
              <a:rPr lang="en-US" altLang="zh-CN" sz="2400" dirty="0"/>
              <a:t>D</a:t>
            </a:r>
            <a:r>
              <a:rPr lang="zh-CN" altLang="en-US" sz="2400" dirty="0"/>
              <a:t>单点修改，区间求和</a:t>
            </a:r>
            <a:endParaRPr lang="en-US" altLang="zh-CN" sz="2400" dirty="0"/>
          </a:p>
          <a:p>
            <a:pPr marL="285750" indent="-285750">
              <a:buFont typeface="Arial" panose="020B0604020202020204" pitchFamily="34" charset="0"/>
              <a:buChar char="•"/>
            </a:pPr>
            <a:r>
              <a:rPr lang="en-US" altLang="zh-CN" sz="2400" dirty="0"/>
              <a:t>E</a:t>
            </a:r>
            <a:r>
              <a:rPr lang="zh-CN" altLang="en-US" sz="2400" dirty="0"/>
              <a:t>区间修改，区间求和</a:t>
            </a:r>
            <a:endParaRPr lang="en-US" altLang="zh-CN" sz="2400" dirty="0"/>
          </a:p>
          <a:p>
            <a:pPr marL="285750" indent="-285750">
              <a:buFont typeface="Arial" panose="020B0604020202020204" pitchFamily="34" charset="0"/>
              <a:buChar char="•"/>
            </a:pPr>
            <a:r>
              <a:rPr lang="en-US" altLang="zh-CN" sz="2400" dirty="0"/>
              <a:t>F</a:t>
            </a:r>
            <a:r>
              <a:rPr lang="zh-CN" altLang="en-US" sz="2400" dirty="0"/>
              <a:t>区间取</a:t>
            </a:r>
            <a:r>
              <a:rPr lang="en-US" altLang="zh-CN" sz="2400" dirty="0"/>
              <a:t>min</a:t>
            </a:r>
            <a:r>
              <a:rPr lang="zh-CN" altLang="en-US" sz="2400" dirty="0"/>
              <a:t>，区间求和</a:t>
            </a:r>
            <a:endParaRPr lang="en-US" altLang="zh-CN" sz="2400" dirty="0"/>
          </a:p>
          <a:p>
            <a:pPr marL="285750" indent="-285750">
              <a:buFont typeface="Arial" panose="020B0604020202020204" pitchFamily="34" charset="0"/>
              <a:buChar char="•"/>
            </a:pPr>
            <a:r>
              <a:rPr lang="en-US" altLang="zh-CN" sz="2400" dirty="0"/>
              <a:t>G</a:t>
            </a:r>
            <a:r>
              <a:rPr lang="zh-CN" altLang="en-US" sz="2400" dirty="0"/>
              <a:t>区间最大值，单点修改，强制在线</a:t>
            </a:r>
            <a:endParaRPr lang="en-US" altLang="zh-CN" sz="2400" dirty="0"/>
          </a:p>
          <a:p>
            <a:pPr marL="285750" indent="-285750">
              <a:buFont typeface="Arial" panose="020B0604020202020204" pitchFamily="34" charset="0"/>
              <a:buChar char="•"/>
            </a:pPr>
            <a:r>
              <a:rPr lang="en-US" altLang="zh-CN" sz="2400" dirty="0"/>
              <a:t>H</a:t>
            </a:r>
            <a:r>
              <a:rPr lang="zh-CN" altLang="en-US" sz="2400" dirty="0"/>
              <a:t>静态区间求最大字段和</a:t>
            </a:r>
            <a:endParaRPr lang="en-US" altLang="zh-CN" sz="2400" dirty="0"/>
          </a:p>
          <a:p>
            <a:pPr marL="285750" indent="-285750">
              <a:buFont typeface="Arial" panose="020B0604020202020204" pitchFamily="34" charset="0"/>
              <a:buChar char="•"/>
            </a:pPr>
            <a:endParaRPr lang="en-US" altLang="zh-CN" sz="2400" dirty="0"/>
          </a:p>
          <a:p>
            <a:r>
              <a:rPr lang="en-US" altLang="zh-CN" sz="2400" dirty="0"/>
              <a:t>	Have fun :-)</a:t>
            </a:r>
          </a:p>
        </p:txBody>
      </p:sp>
    </p:spTree>
    <p:extLst>
      <p:ext uri="{BB962C8B-B14F-4D97-AF65-F5344CB8AC3E}">
        <p14:creationId xmlns:p14="http://schemas.microsoft.com/office/powerpoint/2010/main" val="1664312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B6183-5DBB-4ABF-8AA9-7B9D9562668F}"/>
              </a:ext>
            </a:extLst>
          </p:cNvPr>
          <p:cNvSpPr>
            <a:spLocks noGrp="1"/>
          </p:cNvSpPr>
          <p:nvPr>
            <p:ph type="title"/>
          </p:nvPr>
        </p:nvSpPr>
        <p:spPr/>
        <p:txBody>
          <a:bodyPr/>
          <a:lstStyle/>
          <a:p>
            <a:r>
              <a:rPr lang="en-US" altLang="zh-CN" dirty="0"/>
              <a:t>Bonus-</a:t>
            </a:r>
            <a:r>
              <a:rPr lang="zh-CN" altLang="en-US" dirty="0"/>
              <a:t>进阶</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C728FBB-02A1-4C59-AF0F-7E588824D1E7}"/>
                  </a:ext>
                </a:extLst>
              </p:cNvPr>
              <p:cNvSpPr>
                <a:spLocks noGrp="1"/>
              </p:cNvSpPr>
              <p:nvPr>
                <p:ph idx="1"/>
              </p:nvPr>
            </p:nvSpPr>
            <p:spPr/>
            <p:txBody>
              <a:bodyPr/>
              <a:lstStyle/>
              <a:p>
                <a:r>
                  <a:rPr lang="zh-CN" altLang="en-US" dirty="0"/>
                  <a:t>支持区间取</a:t>
                </a:r>
                <a:r>
                  <a:rPr lang="en-US" altLang="zh-CN" dirty="0"/>
                  <a:t>min</a:t>
                </a:r>
                <a:r>
                  <a:rPr lang="zh-CN" altLang="en-US" dirty="0"/>
                  <a:t>，即</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endParaRPr lang="en-US" altLang="zh-CN" dirty="0"/>
              </a:p>
              <a:p>
                <a:r>
                  <a:rPr lang="zh-CN" altLang="en-US" dirty="0"/>
                  <a:t>同时维护区间和</a:t>
                </a:r>
                <a:endParaRPr lang="en-US" altLang="zh-CN" dirty="0"/>
              </a:p>
              <a:p>
                <a:endParaRPr lang="en-US" altLang="zh-CN" dirty="0"/>
              </a:p>
              <a:p>
                <a:r>
                  <a:rPr lang="zh-CN" altLang="en-US" dirty="0"/>
                  <a:t>基础的线段树无法维护，类似于子区间用相同的信息推出父区间的同种信息已经玩不转这题了。</a:t>
                </a:r>
                <a:endParaRPr lang="en-US" altLang="zh-CN" dirty="0"/>
              </a:p>
              <a:p>
                <a:r>
                  <a:rPr lang="zh-CN" altLang="en-US" dirty="0"/>
                  <a:t>考虑维护一个区间最大值？</a:t>
                </a:r>
              </a:p>
            </p:txBody>
          </p:sp>
        </mc:Choice>
        <mc:Fallback>
          <p:sp>
            <p:nvSpPr>
              <p:cNvPr id="3" name="内容占位符 2">
                <a:extLst>
                  <a:ext uri="{FF2B5EF4-FFF2-40B4-BE49-F238E27FC236}">
                    <a16:creationId xmlns:a16="http://schemas.microsoft.com/office/drawing/2014/main" id="{2C728FBB-02A1-4C59-AF0F-7E588824D1E7}"/>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3655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B6183-5DBB-4ABF-8AA9-7B9D9562668F}"/>
              </a:ext>
            </a:extLst>
          </p:cNvPr>
          <p:cNvSpPr>
            <a:spLocks noGrp="1"/>
          </p:cNvSpPr>
          <p:nvPr>
            <p:ph type="title"/>
          </p:nvPr>
        </p:nvSpPr>
        <p:spPr/>
        <p:txBody>
          <a:bodyPr/>
          <a:lstStyle/>
          <a:p>
            <a:r>
              <a:rPr lang="en-US" altLang="zh-CN" dirty="0"/>
              <a:t>Bonus-</a:t>
            </a:r>
            <a:r>
              <a:rPr lang="zh-CN" altLang="en-US" dirty="0"/>
              <a:t>进阶</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C728FBB-02A1-4C59-AF0F-7E588824D1E7}"/>
                  </a:ext>
                </a:extLst>
              </p:cNvPr>
              <p:cNvSpPr>
                <a:spLocks noGrp="1"/>
              </p:cNvSpPr>
              <p:nvPr>
                <p:ph idx="1"/>
              </p:nvPr>
            </p:nvSpPr>
            <p:spPr/>
            <p:txBody>
              <a:bodyPr/>
              <a:lstStyle/>
              <a:p>
                <a:r>
                  <a:rPr lang="zh-CN" altLang="en-US" dirty="0"/>
                  <a:t>支持区间取</a:t>
                </a:r>
                <a:r>
                  <a:rPr lang="en-US" altLang="zh-CN" dirty="0"/>
                  <a:t>min</a:t>
                </a:r>
                <a:r>
                  <a:rPr lang="zh-CN" altLang="en-US" dirty="0"/>
                  <a:t>，即</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endParaRPr lang="en-US" altLang="zh-CN" dirty="0"/>
              </a:p>
              <a:p>
                <a:r>
                  <a:rPr lang="zh-CN" altLang="en-US" dirty="0"/>
                  <a:t>同时维护区间和</a:t>
                </a:r>
                <a:endParaRPr lang="en-US" altLang="zh-CN" dirty="0"/>
              </a:p>
              <a:p>
                <a:endParaRPr lang="en-US" altLang="zh-CN" dirty="0"/>
              </a:p>
              <a:p>
                <a:r>
                  <a:rPr lang="zh-CN" altLang="en-US" dirty="0"/>
                  <a:t>基础的线段树无法维护，类似于子区间用相同的信息推出父区间的同种信息已经玩不转这题了。</a:t>
                </a:r>
                <a:endParaRPr lang="en-US" altLang="zh-CN" dirty="0"/>
              </a:p>
              <a:p>
                <a:r>
                  <a:rPr lang="zh-CN" altLang="en-US" dirty="0"/>
                  <a:t>考虑维护一个区间最大值？</a:t>
                </a:r>
                <a:endParaRPr lang="en-US" altLang="zh-CN" dirty="0"/>
              </a:p>
              <a:p>
                <a:r>
                  <a:rPr lang="zh-CN" altLang="en-US" dirty="0"/>
                  <a:t>显然，如果该区间的最大值已经比</a:t>
                </a:r>
                <a:r>
                  <a:rPr lang="en-US" altLang="zh-CN" dirty="0"/>
                  <a:t>x</a:t>
                </a:r>
                <a:r>
                  <a:rPr lang="zh-CN" altLang="en-US" dirty="0"/>
                  <a:t>小，则这段区间不受</a:t>
                </a:r>
                <a:r>
                  <a:rPr lang="en-US" altLang="zh-CN" dirty="0"/>
                  <a:t>x</a:t>
                </a:r>
                <a:r>
                  <a:rPr lang="zh-CN" altLang="en-US" dirty="0"/>
                  <a:t>影响了</a:t>
                </a:r>
              </a:p>
            </p:txBody>
          </p:sp>
        </mc:Choice>
        <mc:Fallback>
          <p:sp>
            <p:nvSpPr>
              <p:cNvPr id="3" name="内容占位符 2">
                <a:extLst>
                  <a:ext uri="{FF2B5EF4-FFF2-40B4-BE49-F238E27FC236}">
                    <a16:creationId xmlns:a16="http://schemas.microsoft.com/office/drawing/2014/main" id="{2C728FBB-02A1-4C59-AF0F-7E588824D1E7}"/>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9718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B6183-5DBB-4ABF-8AA9-7B9D9562668F}"/>
              </a:ext>
            </a:extLst>
          </p:cNvPr>
          <p:cNvSpPr>
            <a:spLocks noGrp="1"/>
          </p:cNvSpPr>
          <p:nvPr>
            <p:ph type="title"/>
          </p:nvPr>
        </p:nvSpPr>
        <p:spPr/>
        <p:txBody>
          <a:bodyPr/>
          <a:lstStyle/>
          <a:p>
            <a:r>
              <a:rPr lang="en-US" altLang="zh-CN" dirty="0"/>
              <a:t>Bonus-</a:t>
            </a:r>
            <a:r>
              <a:rPr lang="zh-CN" altLang="en-US" dirty="0"/>
              <a:t>进阶</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C728FBB-02A1-4C59-AF0F-7E588824D1E7}"/>
                  </a:ext>
                </a:extLst>
              </p:cNvPr>
              <p:cNvSpPr>
                <a:spLocks noGrp="1"/>
              </p:cNvSpPr>
              <p:nvPr>
                <p:ph idx="1"/>
              </p:nvPr>
            </p:nvSpPr>
            <p:spPr/>
            <p:txBody>
              <a:bodyPr/>
              <a:lstStyle/>
              <a:p>
                <a:r>
                  <a:rPr lang="zh-CN" altLang="en-US" dirty="0"/>
                  <a:t>支持区间取</a:t>
                </a:r>
                <a:r>
                  <a:rPr lang="en-US" altLang="zh-CN" dirty="0"/>
                  <a:t>min</a:t>
                </a:r>
                <a:r>
                  <a:rPr lang="zh-CN" altLang="en-US" dirty="0"/>
                  <a:t>，即</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endParaRPr lang="en-US" altLang="zh-CN" dirty="0"/>
              </a:p>
              <a:p>
                <a:r>
                  <a:rPr lang="zh-CN" altLang="en-US" dirty="0"/>
                  <a:t>同时维护区间和</a:t>
                </a:r>
                <a:endParaRPr lang="en-US" altLang="zh-CN" dirty="0"/>
              </a:p>
              <a:p>
                <a:endParaRPr lang="en-US" altLang="zh-CN" dirty="0"/>
              </a:p>
              <a:p>
                <a:r>
                  <a:rPr lang="zh-CN" altLang="en-US" dirty="0"/>
                  <a:t>基础的线段树无法维护，类似于子区间用相同的信息推出父区间的同种信息已经玩不转这题了。</a:t>
                </a:r>
                <a:endParaRPr lang="en-US" altLang="zh-CN" dirty="0"/>
              </a:p>
              <a:p>
                <a:r>
                  <a:rPr lang="zh-CN" altLang="en-US" dirty="0"/>
                  <a:t>考虑维护一个区间最大值？</a:t>
                </a:r>
                <a:endParaRPr lang="en-US" altLang="zh-CN" dirty="0"/>
              </a:p>
              <a:p>
                <a:r>
                  <a:rPr lang="zh-CN" altLang="en-US" dirty="0"/>
                  <a:t>显然，如果该区间的最大值已经比</a:t>
                </a:r>
                <a:r>
                  <a:rPr lang="en-US" altLang="zh-CN" dirty="0"/>
                  <a:t>x</a:t>
                </a:r>
                <a:r>
                  <a:rPr lang="zh-CN" altLang="en-US" dirty="0"/>
                  <a:t>小，则这段区间不受</a:t>
                </a:r>
                <a:r>
                  <a:rPr lang="en-US" altLang="zh-CN" dirty="0"/>
                  <a:t>x</a:t>
                </a:r>
                <a:r>
                  <a:rPr lang="zh-CN" altLang="en-US" dirty="0"/>
                  <a:t>影响了</a:t>
                </a:r>
                <a:endParaRPr lang="en-US" altLang="zh-CN" dirty="0"/>
              </a:p>
              <a:p>
                <a:r>
                  <a:rPr lang="zh-CN" altLang="en-US" dirty="0"/>
                  <a:t>但是仍然是一个很弱的优化，对复杂度没有影响</a:t>
                </a:r>
              </a:p>
            </p:txBody>
          </p:sp>
        </mc:Choice>
        <mc:Fallback>
          <p:sp>
            <p:nvSpPr>
              <p:cNvPr id="3" name="内容占位符 2">
                <a:extLst>
                  <a:ext uri="{FF2B5EF4-FFF2-40B4-BE49-F238E27FC236}">
                    <a16:creationId xmlns:a16="http://schemas.microsoft.com/office/drawing/2014/main" id="{2C728FBB-02A1-4C59-AF0F-7E588824D1E7}"/>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51104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B6183-5DBB-4ABF-8AA9-7B9D9562668F}"/>
              </a:ext>
            </a:extLst>
          </p:cNvPr>
          <p:cNvSpPr>
            <a:spLocks noGrp="1"/>
          </p:cNvSpPr>
          <p:nvPr>
            <p:ph type="title"/>
          </p:nvPr>
        </p:nvSpPr>
        <p:spPr/>
        <p:txBody>
          <a:bodyPr/>
          <a:lstStyle/>
          <a:p>
            <a:r>
              <a:rPr lang="en-US" altLang="zh-CN" dirty="0"/>
              <a:t>Bonus-</a:t>
            </a:r>
            <a:r>
              <a:rPr lang="zh-CN" altLang="en-US" dirty="0"/>
              <a:t>进阶</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C728FBB-02A1-4C59-AF0F-7E588824D1E7}"/>
                  </a:ext>
                </a:extLst>
              </p:cNvPr>
              <p:cNvSpPr>
                <a:spLocks noGrp="1"/>
              </p:cNvSpPr>
              <p:nvPr>
                <p:ph idx="1"/>
              </p:nvPr>
            </p:nvSpPr>
            <p:spPr/>
            <p:txBody>
              <a:bodyPr/>
              <a:lstStyle/>
              <a:p>
                <a:r>
                  <a:rPr lang="zh-CN" altLang="en-US" dirty="0"/>
                  <a:t>支持区间取</a:t>
                </a:r>
                <a:r>
                  <a:rPr lang="en-US" altLang="zh-CN" dirty="0"/>
                  <a:t>min</a:t>
                </a:r>
                <a:r>
                  <a:rPr lang="zh-CN" altLang="en-US" dirty="0"/>
                  <a:t>，即</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endParaRPr lang="en-US" altLang="zh-CN" dirty="0"/>
              </a:p>
              <a:p>
                <a:r>
                  <a:rPr lang="zh-CN" altLang="en-US" dirty="0"/>
                  <a:t>同时维护区间和</a:t>
                </a:r>
                <a:endParaRPr lang="en-US" altLang="zh-CN" dirty="0"/>
              </a:p>
              <a:p>
                <a:endParaRPr lang="en-US" altLang="zh-CN" dirty="0"/>
              </a:p>
              <a:p>
                <a:r>
                  <a:rPr lang="zh-CN" altLang="en-US" dirty="0"/>
                  <a:t>从还需要维护区间和的角度考虑，一段数被取</a:t>
                </a:r>
                <a:r>
                  <a:rPr lang="en-US" altLang="zh-CN" dirty="0"/>
                  <a:t>min</a:t>
                </a:r>
                <a:r>
                  <a:rPr lang="zh-CN" altLang="en-US" dirty="0"/>
                  <a:t>，对区间和的影响是很零碎的，感觉上需要细化到每个受影响的数。</a:t>
                </a:r>
                <a:endParaRPr lang="en-US" altLang="zh-CN" dirty="0"/>
              </a:p>
              <a:p>
                <a:r>
                  <a:rPr lang="zh-CN" altLang="en-US" dirty="0"/>
                  <a:t>上文尝试维护了区间最大值，效果甚微，当</a:t>
                </a:r>
                <a:r>
                  <a:rPr lang="en-US" altLang="zh-CN" dirty="0"/>
                  <a:t>x&lt;</a:t>
                </a:r>
                <a:r>
                  <a:rPr lang="zh-CN" altLang="en-US" dirty="0"/>
                  <a:t>区间</a:t>
                </a:r>
                <a:r>
                  <a:rPr lang="en-US" altLang="zh-CN" dirty="0"/>
                  <a:t>max</a:t>
                </a:r>
                <a:r>
                  <a:rPr lang="zh-CN" altLang="en-US" dirty="0"/>
                  <a:t>时无效</a:t>
                </a:r>
                <a:endParaRPr lang="en-US" altLang="zh-CN" dirty="0"/>
              </a:p>
              <a:p>
                <a:r>
                  <a:rPr lang="zh-CN" altLang="en-US" dirty="0"/>
                  <a:t>为了快速统计取</a:t>
                </a:r>
                <a:r>
                  <a:rPr lang="en-US" altLang="zh-CN" dirty="0"/>
                  <a:t>min</a:t>
                </a:r>
                <a:r>
                  <a:rPr lang="zh-CN" altLang="en-US" dirty="0"/>
                  <a:t>对区间和的影响，尝试维护一个次大值？！</a:t>
                </a:r>
                <a:endParaRPr lang="en-US" altLang="zh-CN" dirty="0"/>
              </a:p>
            </p:txBody>
          </p:sp>
        </mc:Choice>
        <mc:Fallback>
          <p:sp>
            <p:nvSpPr>
              <p:cNvPr id="3" name="内容占位符 2">
                <a:extLst>
                  <a:ext uri="{FF2B5EF4-FFF2-40B4-BE49-F238E27FC236}">
                    <a16:creationId xmlns:a16="http://schemas.microsoft.com/office/drawing/2014/main" id="{2C728FBB-02A1-4C59-AF0F-7E588824D1E7}"/>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6030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B6183-5DBB-4ABF-8AA9-7B9D9562668F}"/>
              </a:ext>
            </a:extLst>
          </p:cNvPr>
          <p:cNvSpPr>
            <a:spLocks noGrp="1"/>
          </p:cNvSpPr>
          <p:nvPr>
            <p:ph type="title"/>
          </p:nvPr>
        </p:nvSpPr>
        <p:spPr/>
        <p:txBody>
          <a:bodyPr/>
          <a:lstStyle/>
          <a:p>
            <a:r>
              <a:rPr lang="en-US" altLang="zh-CN" dirty="0"/>
              <a:t>Bonus-</a:t>
            </a:r>
            <a:r>
              <a:rPr lang="zh-CN" altLang="en-US" dirty="0"/>
              <a:t>进阶</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C728FBB-02A1-4C59-AF0F-7E588824D1E7}"/>
                  </a:ext>
                </a:extLst>
              </p:cNvPr>
              <p:cNvSpPr>
                <a:spLocks noGrp="1"/>
              </p:cNvSpPr>
              <p:nvPr>
                <p:ph idx="1"/>
              </p:nvPr>
            </p:nvSpPr>
            <p:spPr/>
            <p:txBody>
              <a:bodyPr/>
              <a:lstStyle/>
              <a:p>
                <a:r>
                  <a:rPr lang="zh-CN" altLang="en-US" dirty="0"/>
                  <a:t>支持区间取</a:t>
                </a:r>
                <a:r>
                  <a:rPr lang="en-US" altLang="zh-CN" dirty="0"/>
                  <a:t>min</a:t>
                </a:r>
                <a:r>
                  <a:rPr lang="zh-CN" altLang="en-US" dirty="0"/>
                  <a:t>，即</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endParaRPr lang="en-US" altLang="zh-CN" dirty="0"/>
              </a:p>
              <a:p>
                <a:r>
                  <a:rPr lang="zh-CN" altLang="en-US" dirty="0"/>
                  <a:t>同时维护区间和</a:t>
                </a:r>
                <a:endParaRPr lang="en-US" altLang="zh-CN" dirty="0"/>
              </a:p>
              <a:p>
                <a:endParaRPr lang="en-US" altLang="zh-CN" dirty="0"/>
              </a:p>
              <a:p>
                <a:r>
                  <a:rPr lang="zh-CN" altLang="en-US" dirty="0"/>
                  <a:t>维护区间最大值与区间次大值，如果</a:t>
                </a:r>
                <a:r>
                  <a:rPr lang="en-US" altLang="zh-CN" dirty="0"/>
                  <a:t>x</a:t>
                </a:r>
                <a:r>
                  <a:rPr lang="zh-CN" altLang="en-US" dirty="0"/>
                  <a:t>在这两者之间，则这个区间中只有所有的最大值会被修改为</a:t>
                </a:r>
                <a:r>
                  <a:rPr lang="en-US" altLang="zh-CN" dirty="0"/>
                  <a:t>x</a:t>
                </a:r>
              </a:p>
              <a:p>
                <a:r>
                  <a:rPr lang="zh-CN" altLang="en-US" dirty="0"/>
                  <a:t>同时维护一个区间最大值的个数，即可维护住区间和</a:t>
                </a:r>
                <a:endParaRPr lang="en-US" altLang="zh-CN" dirty="0"/>
              </a:p>
              <a:p>
                <a:r>
                  <a:rPr lang="zh-CN" altLang="en-US" dirty="0"/>
                  <a:t>次大值</a:t>
                </a:r>
                <a:r>
                  <a:rPr lang="en-US" altLang="zh-CN" dirty="0"/>
                  <a:t>&lt;x&lt;</a:t>
                </a:r>
                <a:r>
                  <a:rPr lang="zh-CN" altLang="en-US" dirty="0"/>
                  <a:t>最大值？仍然是苛刻的条件，对于</a:t>
                </a:r>
                <a:r>
                  <a:rPr lang="en-US" altLang="zh-CN" dirty="0"/>
                  <a:t>x</a:t>
                </a:r>
                <a:r>
                  <a:rPr lang="zh-CN" altLang="en-US" dirty="0"/>
                  <a:t>≤次大值的情况仍然无法处理</a:t>
                </a:r>
                <a:endParaRPr lang="en-US" altLang="zh-CN" dirty="0"/>
              </a:p>
            </p:txBody>
          </p:sp>
        </mc:Choice>
        <mc:Fallback>
          <p:sp>
            <p:nvSpPr>
              <p:cNvPr id="3" name="内容占位符 2">
                <a:extLst>
                  <a:ext uri="{FF2B5EF4-FFF2-40B4-BE49-F238E27FC236}">
                    <a16:creationId xmlns:a16="http://schemas.microsoft.com/office/drawing/2014/main" id="{2C728FBB-02A1-4C59-AF0F-7E588824D1E7}"/>
                  </a:ext>
                </a:extLst>
              </p:cNvPr>
              <p:cNvSpPr>
                <a:spLocks noGrp="1" noRot="1" noChangeAspect="1" noMove="1" noResize="1" noEditPoints="1" noAdjustHandles="1" noChangeArrowheads="1" noChangeShapeType="1" noTextEdit="1"/>
              </p:cNvSpPr>
              <p:nvPr>
                <p:ph idx="1"/>
              </p:nvPr>
            </p:nvSpPr>
            <p:spPr>
              <a:blipFill>
                <a:blip r:embed="rId2"/>
                <a:stretch>
                  <a:fillRect l="-1043" t="-2381"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4045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B6183-5DBB-4ABF-8AA9-7B9D9562668F}"/>
              </a:ext>
            </a:extLst>
          </p:cNvPr>
          <p:cNvSpPr>
            <a:spLocks noGrp="1"/>
          </p:cNvSpPr>
          <p:nvPr>
            <p:ph type="title"/>
          </p:nvPr>
        </p:nvSpPr>
        <p:spPr/>
        <p:txBody>
          <a:bodyPr/>
          <a:lstStyle/>
          <a:p>
            <a:r>
              <a:rPr lang="en-US" altLang="zh-CN" dirty="0"/>
              <a:t>Bonus-</a:t>
            </a:r>
            <a:r>
              <a:rPr lang="zh-CN" altLang="en-US" dirty="0"/>
              <a:t>进阶</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C728FBB-02A1-4C59-AF0F-7E588824D1E7}"/>
                  </a:ext>
                </a:extLst>
              </p:cNvPr>
              <p:cNvSpPr>
                <a:spLocks noGrp="1"/>
              </p:cNvSpPr>
              <p:nvPr>
                <p:ph idx="1"/>
              </p:nvPr>
            </p:nvSpPr>
            <p:spPr/>
            <p:txBody>
              <a:bodyPr/>
              <a:lstStyle/>
              <a:p>
                <a:r>
                  <a:rPr lang="zh-CN" altLang="en-US" dirty="0"/>
                  <a:t>支持区间取</a:t>
                </a:r>
                <a:r>
                  <a:rPr lang="en-US" altLang="zh-CN" dirty="0"/>
                  <a:t>min</a:t>
                </a:r>
                <a:r>
                  <a:rPr lang="zh-CN" altLang="en-US" dirty="0"/>
                  <a:t>，即</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endParaRPr lang="en-US" altLang="zh-CN" dirty="0"/>
              </a:p>
              <a:p>
                <a:r>
                  <a:rPr lang="zh-CN" altLang="en-US" dirty="0"/>
                  <a:t>同时维护区间和</a:t>
                </a:r>
                <a:endParaRPr lang="en-US" altLang="zh-CN" dirty="0"/>
              </a:p>
              <a:p>
                <a:endParaRPr lang="en-US" altLang="zh-CN" dirty="0"/>
              </a:p>
              <a:p>
                <a:r>
                  <a:rPr lang="zh-CN" altLang="en-US" dirty="0"/>
                  <a:t>次大值</a:t>
                </a:r>
                <a:r>
                  <a:rPr lang="en-US" altLang="zh-CN" dirty="0"/>
                  <a:t>&lt;x&lt;</a:t>
                </a:r>
                <a:r>
                  <a:rPr lang="zh-CN" altLang="en-US" dirty="0"/>
                  <a:t>最大值？仍然是苛刻的条件，对于</a:t>
                </a:r>
                <a:r>
                  <a:rPr lang="en-US" altLang="zh-CN" dirty="0"/>
                  <a:t>x</a:t>
                </a:r>
                <a:r>
                  <a:rPr lang="zh-CN" altLang="en-US" dirty="0"/>
                  <a:t>≤次大值的情况仍然无法处理</a:t>
                </a:r>
                <a:endParaRPr lang="en-US" altLang="zh-CN" dirty="0"/>
              </a:p>
              <a:p>
                <a:r>
                  <a:rPr lang="zh-CN" altLang="en-US" dirty="0"/>
                  <a:t>解决办法很简单：对于</a:t>
                </a:r>
                <a:r>
                  <a:rPr lang="en-US" altLang="zh-CN" dirty="0"/>
                  <a:t>x</a:t>
                </a:r>
                <a:r>
                  <a:rPr lang="zh-CN" altLang="en-US" dirty="0"/>
                  <a:t>≤次大值，递归左右儿子继续处理即可，总会遇到</a:t>
                </a:r>
                <a:r>
                  <a:rPr lang="en-US" altLang="zh-CN" dirty="0"/>
                  <a:t>x&gt;=</a:t>
                </a:r>
                <a:r>
                  <a:rPr lang="zh-CN" altLang="en-US" dirty="0"/>
                  <a:t>最大值或次大值</a:t>
                </a:r>
                <a:r>
                  <a:rPr lang="en-US" altLang="zh-CN" dirty="0"/>
                  <a:t>&lt;x&lt;</a:t>
                </a:r>
                <a:r>
                  <a:rPr lang="zh-CN" altLang="en-US" dirty="0"/>
                  <a:t>最大值的情况的</a:t>
                </a:r>
                <a:endParaRPr lang="en-US" altLang="zh-CN" dirty="0"/>
              </a:p>
              <a:p>
                <a:endParaRPr lang="en-US" altLang="zh-CN" dirty="0"/>
              </a:p>
            </p:txBody>
          </p:sp>
        </mc:Choice>
        <mc:Fallback>
          <p:sp>
            <p:nvSpPr>
              <p:cNvPr id="3" name="内容占位符 2">
                <a:extLst>
                  <a:ext uri="{FF2B5EF4-FFF2-40B4-BE49-F238E27FC236}">
                    <a16:creationId xmlns:a16="http://schemas.microsoft.com/office/drawing/2014/main" id="{2C728FBB-02A1-4C59-AF0F-7E588824D1E7}"/>
                  </a:ext>
                </a:extLst>
              </p:cNvPr>
              <p:cNvSpPr>
                <a:spLocks noGrp="1" noRot="1" noChangeAspect="1" noMove="1" noResize="1" noEditPoints="1" noAdjustHandles="1" noChangeArrowheads="1" noChangeShapeType="1" noTextEdit="1"/>
              </p:cNvSpPr>
              <p:nvPr>
                <p:ph idx="1"/>
              </p:nvPr>
            </p:nvSpPr>
            <p:spPr>
              <a:blipFill>
                <a:blip r:embed="rId2"/>
                <a:stretch>
                  <a:fillRect l="-1043" t="-2381" r="-12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8335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B6183-5DBB-4ABF-8AA9-7B9D9562668F}"/>
              </a:ext>
            </a:extLst>
          </p:cNvPr>
          <p:cNvSpPr>
            <a:spLocks noGrp="1"/>
          </p:cNvSpPr>
          <p:nvPr>
            <p:ph type="title"/>
          </p:nvPr>
        </p:nvSpPr>
        <p:spPr/>
        <p:txBody>
          <a:bodyPr/>
          <a:lstStyle/>
          <a:p>
            <a:r>
              <a:rPr lang="en-US" altLang="zh-CN" dirty="0"/>
              <a:t>Bonus-</a:t>
            </a:r>
            <a:r>
              <a:rPr lang="zh-CN" altLang="en-US" dirty="0"/>
              <a:t>进阶</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C728FBB-02A1-4C59-AF0F-7E588824D1E7}"/>
                  </a:ext>
                </a:extLst>
              </p:cNvPr>
              <p:cNvSpPr>
                <a:spLocks noGrp="1"/>
              </p:cNvSpPr>
              <p:nvPr>
                <p:ph idx="1"/>
              </p:nvPr>
            </p:nvSpPr>
            <p:spPr/>
            <p:txBody>
              <a:bodyPr>
                <a:normAutofit lnSpcReduction="10000"/>
              </a:bodyPr>
              <a:lstStyle/>
              <a:p>
                <a:r>
                  <a:rPr lang="zh-CN" altLang="en-US" dirty="0"/>
                  <a:t>支持区间取</a:t>
                </a:r>
                <a:r>
                  <a:rPr lang="en-US" altLang="zh-CN" dirty="0"/>
                  <a:t>min</a:t>
                </a:r>
                <a:r>
                  <a:rPr lang="zh-CN" altLang="en-US" dirty="0"/>
                  <a:t>，即</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endParaRPr lang="en-US" altLang="zh-CN" dirty="0"/>
              </a:p>
              <a:p>
                <a:r>
                  <a:rPr lang="zh-CN" altLang="en-US" dirty="0"/>
                  <a:t>同时维护区间和</a:t>
                </a:r>
                <a:endParaRPr lang="en-US" altLang="zh-CN" dirty="0"/>
              </a:p>
              <a:p>
                <a:endParaRPr lang="en-US" altLang="zh-CN" dirty="0"/>
              </a:p>
              <a:p>
                <a:r>
                  <a:rPr lang="zh-CN" altLang="en-US" dirty="0"/>
                  <a:t>看起来复杂度是个玄学。每次有效的处理只有将区间最大值砍成</a:t>
                </a:r>
                <a:r>
                  <a:rPr lang="en-US" altLang="zh-CN" dirty="0"/>
                  <a:t>x</a:t>
                </a:r>
                <a:r>
                  <a:rPr lang="zh-CN" altLang="en-US" dirty="0"/>
                  <a:t>，非常容易被一层层卡到叶节点。</a:t>
                </a:r>
                <a:endParaRPr lang="en-US" altLang="zh-CN" dirty="0"/>
              </a:p>
              <a:p>
                <a:r>
                  <a:rPr lang="zh-CN" altLang="en-US" dirty="0"/>
                  <a:t>①</a:t>
                </a:r>
                <a:r>
                  <a:rPr lang="en-US" altLang="zh-CN" dirty="0"/>
                  <a:t>x</a:t>
                </a:r>
                <a:r>
                  <a:rPr lang="zh-CN" altLang="en-US" dirty="0"/>
                  <a:t>≥最大值，</a:t>
                </a:r>
                <a:r>
                  <a:rPr lang="en-US" altLang="zh-CN" dirty="0"/>
                  <a:t>return;</a:t>
                </a:r>
              </a:p>
              <a:p>
                <a:r>
                  <a:rPr lang="zh-CN" altLang="en-US" dirty="0"/>
                  <a:t>②次大值</a:t>
                </a:r>
                <a:r>
                  <a:rPr lang="en-US" altLang="zh-CN" dirty="0"/>
                  <a:t>&lt;x&lt;</a:t>
                </a:r>
                <a:r>
                  <a:rPr lang="zh-CN" altLang="en-US" dirty="0"/>
                  <a:t>最大值，</a:t>
                </a:r>
                <a:r>
                  <a:rPr lang="en-US" altLang="zh-CN" dirty="0"/>
                  <a:t>sum-=count(max)*max</a:t>
                </a:r>
              </a:p>
              <a:p>
                <a:r>
                  <a:rPr lang="zh-CN" altLang="en-US" dirty="0"/>
                  <a:t>③</a:t>
                </a:r>
                <a:r>
                  <a:rPr lang="en-US" altLang="zh-CN" dirty="0"/>
                  <a:t>x</a:t>
                </a:r>
                <a:r>
                  <a:rPr lang="zh-CN" altLang="en-US" dirty="0"/>
                  <a:t>≤次大值，继续分治</a:t>
                </a:r>
                <a:endParaRPr lang="en-US" altLang="zh-CN" dirty="0"/>
              </a:p>
              <a:p>
                <a:r>
                  <a:rPr lang="en-US" altLang="zh-CN" dirty="0"/>
                  <a:t>(</a:t>
                </a:r>
                <a:r>
                  <a:rPr lang="zh-CN" altLang="en-US" dirty="0"/>
                  <a:t>其实是</a:t>
                </a:r>
                <a:r>
                  <a:rPr lang="en-US" altLang="zh-CN" dirty="0"/>
                  <a:t>O(</a:t>
                </a:r>
                <a:r>
                  <a:rPr lang="en-US" altLang="zh-CN" dirty="0" err="1"/>
                  <a:t>nlogn</a:t>
                </a:r>
                <a:r>
                  <a:rPr lang="en-US" altLang="zh-CN" dirty="0"/>
                  <a:t>)</a:t>
                </a:r>
                <a:r>
                  <a:rPr lang="zh-CN" altLang="en-US" dirty="0"/>
                  <a:t>的</a:t>
                </a:r>
                <a:r>
                  <a:rPr lang="en-US" altLang="zh-CN" dirty="0"/>
                  <a:t>)</a:t>
                </a:r>
              </a:p>
            </p:txBody>
          </p:sp>
        </mc:Choice>
        <mc:Fallback>
          <p:sp>
            <p:nvSpPr>
              <p:cNvPr id="3" name="内容占位符 2">
                <a:extLst>
                  <a:ext uri="{FF2B5EF4-FFF2-40B4-BE49-F238E27FC236}">
                    <a16:creationId xmlns:a16="http://schemas.microsoft.com/office/drawing/2014/main" id="{2C728FBB-02A1-4C59-AF0F-7E588824D1E7}"/>
                  </a:ext>
                </a:extLst>
              </p:cNvPr>
              <p:cNvSpPr>
                <a:spLocks noGrp="1" noRot="1" noChangeAspect="1" noMove="1" noResize="1" noEditPoints="1" noAdjustHandles="1" noChangeArrowheads="1" noChangeShapeType="1" noTextEdit="1"/>
              </p:cNvSpPr>
              <p:nvPr>
                <p:ph idx="1"/>
              </p:nvPr>
            </p:nvSpPr>
            <p:spPr>
              <a:blipFill>
                <a:blip r:embed="rId2"/>
                <a:stretch>
                  <a:fillRect l="-1043" t="-32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6634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B6183-5DBB-4ABF-8AA9-7B9D9562668F}"/>
              </a:ext>
            </a:extLst>
          </p:cNvPr>
          <p:cNvSpPr>
            <a:spLocks noGrp="1"/>
          </p:cNvSpPr>
          <p:nvPr>
            <p:ph type="title"/>
          </p:nvPr>
        </p:nvSpPr>
        <p:spPr/>
        <p:txBody>
          <a:bodyPr/>
          <a:lstStyle/>
          <a:p>
            <a:r>
              <a:rPr lang="en-US" altLang="zh-CN" dirty="0"/>
              <a:t>Bonus-</a:t>
            </a:r>
            <a:r>
              <a:rPr lang="zh-CN" altLang="en-US" dirty="0"/>
              <a:t>进阶</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C728FBB-02A1-4C59-AF0F-7E588824D1E7}"/>
                  </a:ext>
                </a:extLst>
              </p:cNvPr>
              <p:cNvSpPr>
                <a:spLocks noGrp="1"/>
              </p:cNvSpPr>
              <p:nvPr>
                <p:ph idx="1"/>
              </p:nvPr>
            </p:nvSpPr>
            <p:spPr/>
            <p:txBody>
              <a:bodyPr/>
              <a:lstStyle/>
              <a:p>
                <a:r>
                  <a:rPr lang="zh-CN" altLang="en-US" dirty="0"/>
                  <a:t>支持区间取</a:t>
                </a:r>
                <a:r>
                  <a:rPr lang="en-US" altLang="zh-CN" dirty="0"/>
                  <a:t>min</a:t>
                </a:r>
                <a:r>
                  <a:rPr lang="zh-CN" altLang="en-US" dirty="0"/>
                  <a:t>，即</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endParaRPr lang="en-US" altLang="zh-CN" dirty="0"/>
              </a:p>
              <a:p>
                <a:r>
                  <a:rPr lang="zh-CN" altLang="en-US" dirty="0"/>
                  <a:t>同时维护区间和</a:t>
                </a:r>
                <a:endParaRPr lang="en-US" altLang="zh-CN" dirty="0"/>
              </a:p>
              <a:p>
                <a:endParaRPr lang="en-US" altLang="zh-CN" dirty="0"/>
              </a:p>
              <a:p>
                <a:r>
                  <a:rPr lang="zh-CN" altLang="en-US" dirty="0"/>
                  <a:t>①</a:t>
                </a:r>
                <a:r>
                  <a:rPr lang="en-US" altLang="zh-CN" dirty="0"/>
                  <a:t>x</a:t>
                </a:r>
                <a:r>
                  <a:rPr lang="zh-CN" altLang="en-US" dirty="0"/>
                  <a:t>≥最大值，</a:t>
                </a:r>
                <a:r>
                  <a:rPr lang="en-US" altLang="zh-CN" dirty="0"/>
                  <a:t>return;</a:t>
                </a:r>
              </a:p>
              <a:p>
                <a:r>
                  <a:rPr lang="zh-CN" altLang="en-US" dirty="0"/>
                  <a:t>②次大值</a:t>
                </a:r>
                <a:r>
                  <a:rPr lang="en-US" altLang="zh-CN" dirty="0"/>
                  <a:t>&lt;x&lt;</a:t>
                </a:r>
                <a:r>
                  <a:rPr lang="zh-CN" altLang="en-US" dirty="0"/>
                  <a:t>最大值，</a:t>
                </a:r>
                <a:r>
                  <a:rPr lang="en-US" altLang="zh-CN" dirty="0"/>
                  <a:t>sum-=count(max)*max</a:t>
                </a:r>
              </a:p>
              <a:p>
                <a:r>
                  <a:rPr lang="zh-CN" altLang="en-US" dirty="0"/>
                  <a:t>③</a:t>
                </a:r>
                <a:r>
                  <a:rPr lang="en-US" altLang="zh-CN" dirty="0"/>
                  <a:t>x</a:t>
                </a:r>
                <a:r>
                  <a:rPr lang="zh-CN" altLang="en-US" dirty="0"/>
                  <a:t>≤次大值，继续分治</a:t>
                </a:r>
                <a:endParaRPr lang="en-US" altLang="zh-CN" dirty="0"/>
              </a:p>
              <a:p>
                <a:r>
                  <a:rPr lang="zh-CN" altLang="en-US" dirty="0"/>
                  <a:t>一个感性的证明是：我们可以快速处理一个区间内有很多相同的最大值的情况，同时本题没有除了取</a:t>
                </a:r>
                <a:r>
                  <a:rPr lang="en-US" altLang="zh-CN" dirty="0"/>
                  <a:t>min</a:t>
                </a:r>
                <a:r>
                  <a:rPr lang="zh-CN" altLang="en-US" dirty="0"/>
                  <a:t>以外对序列的更改，取</a:t>
                </a:r>
                <a:r>
                  <a:rPr lang="en-US" altLang="zh-CN" dirty="0"/>
                  <a:t>min</a:t>
                </a:r>
                <a:r>
                  <a:rPr lang="zh-CN" altLang="en-US" dirty="0"/>
                  <a:t>影响的数越多，序列里相同的数越多，以后的处理更方便。</a:t>
                </a:r>
                <a:endParaRPr lang="en-US" altLang="zh-CN" dirty="0"/>
              </a:p>
            </p:txBody>
          </p:sp>
        </mc:Choice>
        <mc:Fallback>
          <p:sp>
            <p:nvSpPr>
              <p:cNvPr id="3" name="内容占位符 2">
                <a:extLst>
                  <a:ext uri="{FF2B5EF4-FFF2-40B4-BE49-F238E27FC236}">
                    <a16:creationId xmlns:a16="http://schemas.microsoft.com/office/drawing/2014/main" id="{2C728FBB-02A1-4C59-AF0F-7E588824D1E7}"/>
                  </a:ext>
                </a:extLst>
              </p:cNvPr>
              <p:cNvSpPr>
                <a:spLocks noGrp="1" noRot="1" noChangeAspect="1" noMove="1" noResize="1" noEditPoints="1" noAdjustHandles="1" noChangeArrowheads="1" noChangeShapeType="1" noTextEdit="1"/>
              </p:cNvSpPr>
              <p:nvPr>
                <p:ph idx="1"/>
              </p:nvPr>
            </p:nvSpPr>
            <p:spPr>
              <a:blipFill>
                <a:blip r:embed="rId2"/>
                <a:stretch>
                  <a:fillRect l="-1043" t="-2381" b="-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29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14905918-0ADF-4C51-9B0C-05260E472359}"/>
              </a:ext>
            </a:extLst>
          </p:cNvPr>
          <p:cNvSpPr/>
          <p:nvPr/>
        </p:nvSpPr>
        <p:spPr>
          <a:xfrm>
            <a:off x="2077181" y="407959"/>
            <a:ext cx="347297"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a:t>
            </a:r>
            <a:endParaRPr lang="zh-CN" altLang="en-US" dirty="0"/>
          </a:p>
        </p:txBody>
      </p:sp>
      <p:sp>
        <p:nvSpPr>
          <p:cNvPr id="5" name="矩形: 圆角 4">
            <a:extLst>
              <a:ext uri="{FF2B5EF4-FFF2-40B4-BE49-F238E27FC236}">
                <a16:creationId xmlns:a16="http://schemas.microsoft.com/office/drawing/2014/main" id="{AEE99ADB-9BA4-4E99-97A8-84EC4FAA793E}"/>
              </a:ext>
            </a:extLst>
          </p:cNvPr>
          <p:cNvSpPr/>
          <p:nvPr/>
        </p:nvSpPr>
        <p:spPr>
          <a:xfrm>
            <a:off x="1172013" y="1114567"/>
            <a:ext cx="347297"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2</a:t>
            </a:r>
            <a:endParaRPr lang="zh-CN" altLang="en-US" dirty="0"/>
          </a:p>
        </p:txBody>
      </p:sp>
      <p:sp>
        <p:nvSpPr>
          <p:cNvPr id="6" name="矩形: 圆角 5">
            <a:extLst>
              <a:ext uri="{FF2B5EF4-FFF2-40B4-BE49-F238E27FC236}">
                <a16:creationId xmlns:a16="http://schemas.microsoft.com/office/drawing/2014/main" id="{F8344361-8C0E-4646-9E16-5BBD920479A3}"/>
              </a:ext>
            </a:extLst>
          </p:cNvPr>
          <p:cNvSpPr/>
          <p:nvPr/>
        </p:nvSpPr>
        <p:spPr>
          <a:xfrm>
            <a:off x="2971412" y="1114567"/>
            <a:ext cx="347297"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dirty="0"/>
          </a:p>
        </p:txBody>
      </p:sp>
      <p:cxnSp>
        <p:nvCxnSpPr>
          <p:cNvPr id="8" name="直接连接符 7">
            <a:extLst>
              <a:ext uri="{FF2B5EF4-FFF2-40B4-BE49-F238E27FC236}">
                <a16:creationId xmlns:a16="http://schemas.microsoft.com/office/drawing/2014/main" id="{7885E5BE-58D1-4EDF-9E65-303230785309}"/>
              </a:ext>
            </a:extLst>
          </p:cNvPr>
          <p:cNvCxnSpPr>
            <a:stCxn id="4" idx="2"/>
            <a:endCxn id="5" idx="0"/>
          </p:cNvCxnSpPr>
          <p:nvPr/>
        </p:nvCxnSpPr>
        <p:spPr>
          <a:xfrm flipH="1">
            <a:off x="1345662" y="745583"/>
            <a:ext cx="905168" cy="368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1DA4F989-229D-4245-917E-8EED95F9B413}"/>
              </a:ext>
            </a:extLst>
          </p:cNvPr>
          <p:cNvCxnSpPr>
            <a:stCxn id="4" idx="2"/>
            <a:endCxn id="6" idx="0"/>
          </p:cNvCxnSpPr>
          <p:nvPr/>
        </p:nvCxnSpPr>
        <p:spPr>
          <a:xfrm>
            <a:off x="2250830" y="745583"/>
            <a:ext cx="894231" cy="368984"/>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9EF63A79-8B8C-4DBB-B2EC-79B2DE398176}"/>
              </a:ext>
            </a:extLst>
          </p:cNvPr>
          <p:cNvSpPr/>
          <p:nvPr/>
        </p:nvSpPr>
        <p:spPr>
          <a:xfrm>
            <a:off x="634383" y="1935329"/>
            <a:ext cx="347297"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4</a:t>
            </a:r>
            <a:endParaRPr lang="zh-CN" altLang="en-US" dirty="0"/>
          </a:p>
        </p:txBody>
      </p:sp>
      <p:sp>
        <p:nvSpPr>
          <p:cNvPr id="12" name="矩形: 圆角 11">
            <a:extLst>
              <a:ext uri="{FF2B5EF4-FFF2-40B4-BE49-F238E27FC236}">
                <a16:creationId xmlns:a16="http://schemas.microsoft.com/office/drawing/2014/main" id="{99E8B70A-618E-4D2F-8102-3AF4D80227AF}"/>
              </a:ext>
            </a:extLst>
          </p:cNvPr>
          <p:cNvSpPr/>
          <p:nvPr/>
        </p:nvSpPr>
        <p:spPr>
          <a:xfrm>
            <a:off x="1642184" y="1931812"/>
            <a:ext cx="347297"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5</a:t>
            </a:r>
            <a:endParaRPr lang="zh-CN" altLang="en-US" dirty="0"/>
          </a:p>
        </p:txBody>
      </p:sp>
      <p:sp>
        <p:nvSpPr>
          <p:cNvPr id="14" name="矩形: 圆角 13">
            <a:extLst>
              <a:ext uri="{FF2B5EF4-FFF2-40B4-BE49-F238E27FC236}">
                <a16:creationId xmlns:a16="http://schemas.microsoft.com/office/drawing/2014/main" id="{EB12149E-C918-47C0-8360-F784A6DFC98D}"/>
              </a:ext>
            </a:extLst>
          </p:cNvPr>
          <p:cNvSpPr/>
          <p:nvPr/>
        </p:nvSpPr>
        <p:spPr>
          <a:xfrm>
            <a:off x="3604295" y="1931812"/>
            <a:ext cx="347297"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7</a:t>
            </a:r>
            <a:endParaRPr lang="zh-CN" altLang="en-US" dirty="0"/>
          </a:p>
        </p:txBody>
      </p:sp>
      <p:sp>
        <p:nvSpPr>
          <p:cNvPr id="15" name="矩形: 圆角 14">
            <a:extLst>
              <a:ext uri="{FF2B5EF4-FFF2-40B4-BE49-F238E27FC236}">
                <a16:creationId xmlns:a16="http://schemas.microsoft.com/office/drawing/2014/main" id="{D752763C-799F-4495-BB7A-515C0048889A}"/>
              </a:ext>
            </a:extLst>
          </p:cNvPr>
          <p:cNvSpPr/>
          <p:nvPr/>
        </p:nvSpPr>
        <p:spPr>
          <a:xfrm>
            <a:off x="2534419" y="1931812"/>
            <a:ext cx="347297"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6</a:t>
            </a:r>
            <a:endParaRPr lang="zh-CN" altLang="en-US" dirty="0"/>
          </a:p>
        </p:txBody>
      </p:sp>
      <p:cxnSp>
        <p:nvCxnSpPr>
          <p:cNvPr id="17" name="直接连接符 16">
            <a:extLst>
              <a:ext uri="{FF2B5EF4-FFF2-40B4-BE49-F238E27FC236}">
                <a16:creationId xmlns:a16="http://schemas.microsoft.com/office/drawing/2014/main" id="{F67151AC-B8E4-48EB-9A04-E2F86548B51F}"/>
              </a:ext>
            </a:extLst>
          </p:cNvPr>
          <p:cNvCxnSpPr>
            <a:stCxn id="5" idx="2"/>
            <a:endCxn id="11" idx="0"/>
          </p:cNvCxnSpPr>
          <p:nvPr/>
        </p:nvCxnSpPr>
        <p:spPr>
          <a:xfrm flipH="1">
            <a:off x="808032" y="1452191"/>
            <a:ext cx="537630" cy="4831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4619AAE0-408E-4B20-AB4A-F3E5630F7537}"/>
              </a:ext>
            </a:extLst>
          </p:cNvPr>
          <p:cNvCxnSpPr>
            <a:stCxn id="5" idx="2"/>
            <a:endCxn id="12" idx="0"/>
          </p:cNvCxnSpPr>
          <p:nvPr/>
        </p:nvCxnSpPr>
        <p:spPr>
          <a:xfrm>
            <a:off x="1345662" y="1452191"/>
            <a:ext cx="470171" cy="479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CE4843A4-6F88-42AD-8C00-D4CB0EB09609}"/>
              </a:ext>
            </a:extLst>
          </p:cNvPr>
          <p:cNvCxnSpPr>
            <a:stCxn id="6" idx="2"/>
            <a:endCxn id="15" idx="0"/>
          </p:cNvCxnSpPr>
          <p:nvPr/>
        </p:nvCxnSpPr>
        <p:spPr>
          <a:xfrm flipH="1">
            <a:off x="2708068" y="1452191"/>
            <a:ext cx="436993" cy="479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90A28088-F6C5-4D1E-BD3B-87D2EF023DBF}"/>
              </a:ext>
            </a:extLst>
          </p:cNvPr>
          <p:cNvCxnSpPr>
            <a:stCxn id="6" idx="2"/>
            <a:endCxn id="14" idx="0"/>
          </p:cNvCxnSpPr>
          <p:nvPr/>
        </p:nvCxnSpPr>
        <p:spPr>
          <a:xfrm>
            <a:off x="3145061" y="1452191"/>
            <a:ext cx="632883" cy="47962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CCD09980-AF9E-4B5B-8A28-237B83ED9AC8}"/>
                  </a:ext>
                </a:extLst>
              </p:cNvPr>
              <p:cNvSpPr txBox="1"/>
              <p:nvPr/>
            </p:nvSpPr>
            <p:spPr>
              <a:xfrm>
                <a:off x="462428" y="2434195"/>
                <a:ext cx="3877985" cy="1889813"/>
              </a:xfrm>
              <a:prstGeom prst="rect">
                <a:avLst/>
              </a:prstGeom>
              <a:noFill/>
            </p:spPr>
            <p:txBody>
              <a:bodyPr wrap="none" rtlCol="0">
                <a:spAutoFit/>
              </a:bodyPr>
              <a:lstStyle/>
              <a:p>
                <a:r>
                  <a:rPr lang="zh-CN" altLang="en-US" dirty="0"/>
                  <a:t>堆式存储：</a:t>
                </a:r>
                <a:endParaRPr lang="en-US" altLang="zh-CN" dirty="0"/>
              </a:p>
              <a:p>
                <a:r>
                  <a:rPr lang="zh-CN" altLang="en-US" dirty="0"/>
                  <a:t>节点从</a:t>
                </a:r>
                <a:r>
                  <a:rPr lang="en-US" altLang="zh-CN" dirty="0"/>
                  <a:t>1</a:t>
                </a:r>
                <a:r>
                  <a:rPr lang="zh-CN" altLang="en-US" dirty="0"/>
                  <a:t>开始编号</a:t>
                </a:r>
                <a:endParaRPr lang="en-US" altLang="zh-CN" dirty="0"/>
              </a:p>
              <a:p>
                <a:r>
                  <a:rPr lang="zh-CN" altLang="en-US" dirty="0"/>
                  <a:t>节点</a:t>
                </a:r>
                <a:r>
                  <a:rPr lang="en-US" altLang="zh-CN" dirty="0"/>
                  <a:t>X</a:t>
                </a:r>
                <a:r>
                  <a:rPr lang="zh-CN" altLang="en-US" dirty="0"/>
                  <a:t>的左儿子是</a:t>
                </a:r>
                <a:r>
                  <a:rPr lang="en-US" altLang="zh-CN" dirty="0"/>
                  <a:t>2X</a:t>
                </a:r>
              </a:p>
              <a:p>
                <a:r>
                  <a:rPr lang="zh-CN" altLang="en-US" dirty="0"/>
                  <a:t>节点</a:t>
                </a:r>
                <a:r>
                  <a:rPr lang="en-US" altLang="zh-CN" dirty="0"/>
                  <a:t>X</a:t>
                </a:r>
                <a:r>
                  <a:rPr lang="zh-CN" altLang="en-US" dirty="0"/>
                  <a:t>的右儿子是</a:t>
                </a:r>
                <a:r>
                  <a:rPr lang="en-US" altLang="zh-CN" dirty="0"/>
                  <a:t>2X+1</a:t>
                </a:r>
              </a:p>
              <a:p>
                <a:r>
                  <a:rPr lang="zh-CN" altLang="en-US" dirty="0"/>
                  <a:t>节点</a:t>
                </a:r>
                <a:r>
                  <a:rPr lang="en-US" altLang="zh-CN" dirty="0"/>
                  <a:t>X</a:t>
                </a:r>
                <a:r>
                  <a:rPr lang="zh-CN" altLang="en-US" dirty="0"/>
                  <a:t>的父亲是</a:t>
                </a:r>
                <a14:m>
                  <m:oMath xmlns:m="http://schemas.openxmlformats.org/officeDocument/2006/math">
                    <m:d>
                      <m:dPr>
                        <m:begChr m:val="⌊"/>
                        <m:endChr m:val="⌋"/>
                        <m:ctrlPr>
                          <a:rPr lang="zh-CN" altLang="en-US" i="1" smtClean="0">
                            <a:latin typeface="Cambria Math" panose="02040503050406030204" pitchFamily="18" charset="0"/>
                          </a:rPr>
                        </m:ctrlPr>
                      </m:dPr>
                      <m:e>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𝑋</m:t>
                            </m:r>
                          </m:num>
                          <m:den>
                            <m:r>
                              <a:rPr lang="en-US" altLang="zh-CN" b="0" i="1" smtClean="0">
                                <a:latin typeface="Cambria Math" panose="02040503050406030204" pitchFamily="18" charset="0"/>
                              </a:rPr>
                              <m:t>2</m:t>
                            </m:r>
                          </m:den>
                        </m:f>
                      </m:e>
                    </m:d>
                  </m:oMath>
                </a14:m>
                <a:endParaRPr lang="en-US" altLang="zh-CN" dirty="0"/>
              </a:p>
              <a:p>
                <a:r>
                  <a:rPr lang="zh-CN" altLang="en-US" dirty="0"/>
                  <a:t>于是一个数组就可以表示这棵树啦！</a:t>
                </a:r>
              </a:p>
            </p:txBody>
          </p:sp>
        </mc:Choice>
        <mc:Fallback xmlns="">
          <p:sp>
            <p:nvSpPr>
              <p:cNvPr id="43" name="文本框 42">
                <a:extLst>
                  <a:ext uri="{FF2B5EF4-FFF2-40B4-BE49-F238E27FC236}">
                    <a16:creationId xmlns:a16="http://schemas.microsoft.com/office/drawing/2014/main" id="{CCD09980-AF9E-4B5B-8A28-237B83ED9AC8}"/>
                  </a:ext>
                </a:extLst>
              </p:cNvPr>
              <p:cNvSpPr txBox="1">
                <a:spLocks noRot="1" noChangeAspect="1" noMove="1" noResize="1" noEditPoints="1" noAdjustHandles="1" noChangeArrowheads="1" noChangeShapeType="1" noTextEdit="1"/>
              </p:cNvSpPr>
              <p:nvPr/>
            </p:nvSpPr>
            <p:spPr>
              <a:xfrm>
                <a:off x="462428" y="2434195"/>
                <a:ext cx="3877985" cy="1889813"/>
              </a:xfrm>
              <a:prstGeom prst="rect">
                <a:avLst/>
              </a:prstGeom>
              <a:blipFill>
                <a:blip r:embed="rId2"/>
                <a:stretch>
                  <a:fillRect l="-1415" t="-1613" r="-786" b="-4194"/>
                </a:stretch>
              </a:blipFill>
            </p:spPr>
            <p:txBody>
              <a:bodyPr/>
              <a:lstStyle/>
              <a:p>
                <a:r>
                  <a:rPr lang="zh-CN" altLang="en-US">
                    <a:noFill/>
                  </a:rPr>
                  <a:t> </a:t>
                </a:r>
              </a:p>
            </p:txBody>
          </p:sp>
        </mc:Fallback>
      </mc:AlternateContent>
      <p:sp>
        <p:nvSpPr>
          <p:cNvPr id="44" name="矩形: 圆角 43">
            <a:extLst>
              <a:ext uri="{FF2B5EF4-FFF2-40B4-BE49-F238E27FC236}">
                <a16:creationId xmlns:a16="http://schemas.microsoft.com/office/drawing/2014/main" id="{189EA61D-E0C1-4600-AFCE-499479550728}"/>
              </a:ext>
            </a:extLst>
          </p:cNvPr>
          <p:cNvSpPr/>
          <p:nvPr/>
        </p:nvSpPr>
        <p:spPr>
          <a:xfrm>
            <a:off x="8475547" y="407959"/>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[1,7]</a:t>
            </a:r>
            <a:endParaRPr lang="zh-CN" altLang="en-US" sz="2200" dirty="0"/>
          </a:p>
        </p:txBody>
      </p:sp>
      <p:sp>
        <p:nvSpPr>
          <p:cNvPr id="45" name="矩形: 圆角 44">
            <a:extLst>
              <a:ext uri="{FF2B5EF4-FFF2-40B4-BE49-F238E27FC236}">
                <a16:creationId xmlns:a16="http://schemas.microsoft.com/office/drawing/2014/main" id="{FB88DE10-F568-420D-911B-3642F3CB767E}"/>
              </a:ext>
            </a:extLst>
          </p:cNvPr>
          <p:cNvSpPr/>
          <p:nvPr/>
        </p:nvSpPr>
        <p:spPr>
          <a:xfrm>
            <a:off x="7178624" y="1114567"/>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[1,4]</a:t>
            </a:r>
            <a:endParaRPr lang="zh-CN" altLang="en-US" sz="2200" dirty="0"/>
          </a:p>
        </p:txBody>
      </p:sp>
      <p:sp>
        <p:nvSpPr>
          <p:cNvPr id="46" name="矩形: 圆角 45">
            <a:extLst>
              <a:ext uri="{FF2B5EF4-FFF2-40B4-BE49-F238E27FC236}">
                <a16:creationId xmlns:a16="http://schemas.microsoft.com/office/drawing/2014/main" id="{41B40BCB-6CC1-452B-9238-4DB23C8C0604}"/>
              </a:ext>
            </a:extLst>
          </p:cNvPr>
          <p:cNvSpPr/>
          <p:nvPr/>
        </p:nvSpPr>
        <p:spPr>
          <a:xfrm>
            <a:off x="9733856" y="1114567"/>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[5,7]</a:t>
            </a:r>
            <a:endParaRPr lang="zh-CN" altLang="en-US" sz="2200" dirty="0"/>
          </a:p>
        </p:txBody>
      </p:sp>
      <p:cxnSp>
        <p:nvCxnSpPr>
          <p:cNvPr id="47" name="直接连接符 46">
            <a:extLst>
              <a:ext uri="{FF2B5EF4-FFF2-40B4-BE49-F238E27FC236}">
                <a16:creationId xmlns:a16="http://schemas.microsoft.com/office/drawing/2014/main" id="{24A37A20-F25C-4417-B88E-F6428DA4D75C}"/>
              </a:ext>
            </a:extLst>
          </p:cNvPr>
          <p:cNvCxnSpPr>
            <a:stCxn id="44" idx="2"/>
            <a:endCxn id="45" idx="0"/>
          </p:cNvCxnSpPr>
          <p:nvPr/>
        </p:nvCxnSpPr>
        <p:spPr>
          <a:xfrm flipH="1">
            <a:off x="7648079" y="745583"/>
            <a:ext cx="1296923" cy="368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BE94033B-2F2D-4D70-9B14-53C71C28D38A}"/>
              </a:ext>
            </a:extLst>
          </p:cNvPr>
          <p:cNvCxnSpPr>
            <a:stCxn id="44" idx="2"/>
            <a:endCxn id="46" idx="0"/>
          </p:cNvCxnSpPr>
          <p:nvPr/>
        </p:nvCxnSpPr>
        <p:spPr>
          <a:xfrm>
            <a:off x="8945002" y="745583"/>
            <a:ext cx="1258309" cy="368984"/>
          </a:xfrm>
          <a:prstGeom prst="line">
            <a:avLst/>
          </a:prstGeom>
        </p:spPr>
        <p:style>
          <a:lnRef idx="1">
            <a:schemeClr val="accent1"/>
          </a:lnRef>
          <a:fillRef idx="0">
            <a:schemeClr val="accent1"/>
          </a:fillRef>
          <a:effectRef idx="0">
            <a:schemeClr val="accent1"/>
          </a:effectRef>
          <a:fontRef idx="minor">
            <a:schemeClr val="tx1"/>
          </a:fontRef>
        </p:style>
      </p:cxnSp>
      <p:sp>
        <p:nvSpPr>
          <p:cNvPr id="49" name="矩形: 圆角 48">
            <a:extLst>
              <a:ext uri="{FF2B5EF4-FFF2-40B4-BE49-F238E27FC236}">
                <a16:creationId xmlns:a16="http://schemas.microsoft.com/office/drawing/2014/main" id="{58D4FF61-7CCA-43C6-94CB-F4917233BABC}"/>
              </a:ext>
            </a:extLst>
          </p:cNvPr>
          <p:cNvSpPr/>
          <p:nvPr/>
        </p:nvSpPr>
        <p:spPr>
          <a:xfrm>
            <a:off x="6057386" y="1931812"/>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[1,2]</a:t>
            </a:r>
            <a:endParaRPr lang="zh-CN" altLang="en-US" sz="2200" dirty="0"/>
          </a:p>
        </p:txBody>
      </p:sp>
      <p:sp>
        <p:nvSpPr>
          <p:cNvPr id="50" name="矩形: 圆角 49">
            <a:extLst>
              <a:ext uri="{FF2B5EF4-FFF2-40B4-BE49-F238E27FC236}">
                <a16:creationId xmlns:a16="http://schemas.microsoft.com/office/drawing/2014/main" id="{996C3114-28FD-425B-85CA-3B924FB6BAE8}"/>
              </a:ext>
            </a:extLst>
          </p:cNvPr>
          <p:cNvSpPr/>
          <p:nvPr/>
        </p:nvSpPr>
        <p:spPr>
          <a:xfrm>
            <a:off x="7775748" y="1922282"/>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[3,4]</a:t>
            </a:r>
            <a:endParaRPr lang="zh-CN" altLang="en-US" sz="2200" dirty="0"/>
          </a:p>
        </p:txBody>
      </p:sp>
      <p:sp>
        <p:nvSpPr>
          <p:cNvPr id="51" name="矩形: 圆角 50">
            <a:extLst>
              <a:ext uri="{FF2B5EF4-FFF2-40B4-BE49-F238E27FC236}">
                <a16:creationId xmlns:a16="http://schemas.microsoft.com/office/drawing/2014/main" id="{162BA9A4-93D8-4C00-BB55-E5D9B004CF23}"/>
              </a:ext>
            </a:extLst>
          </p:cNvPr>
          <p:cNvSpPr/>
          <p:nvPr/>
        </p:nvSpPr>
        <p:spPr>
          <a:xfrm>
            <a:off x="11069959" y="1905718"/>
            <a:ext cx="691861"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[7,7]</a:t>
            </a:r>
            <a:endParaRPr lang="zh-CN" altLang="en-US" sz="2200" dirty="0"/>
          </a:p>
        </p:txBody>
      </p:sp>
      <p:sp>
        <p:nvSpPr>
          <p:cNvPr id="52" name="矩形: 圆角 51">
            <a:extLst>
              <a:ext uri="{FF2B5EF4-FFF2-40B4-BE49-F238E27FC236}">
                <a16:creationId xmlns:a16="http://schemas.microsoft.com/office/drawing/2014/main" id="{FEF63098-C36C-4F59-9B9A-FCAE84D093F4}"/>
              </a:ext>
            </a:extLst>
          </p:cNvPr>
          <p:cNvSpPr/>
          <p:nvPr/>
        </p:nvSpPr>
        <p:spPr>
          <a:xfrm>
            <a:off x="9574156" y="1934460"/>
            <a:ext cx="938909"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[5,6]</a:t>
            </a:r>
            <a:endParaRPr lang="zh-CN" altLang="en-US" sz="2200" dirty="0"/>
          </a:p>
        </p:txBody>
      </p:sp>
      <p:cxnSp>
        <p:nvCxnSpPr>
          <p:cNvPr id="53" name="直接连接符 52">
            <a:extLst>
              <a:ext uri="{FF2B5EF4-FFF2-40B4-BE49-F238E27FC236}">
                <a16:creationId xmlns:a16="http://schemas.microsoft.com/office/drawing/2014/main" id="{E416C78B-0698-40E1-A073-ECBFC17DCCC7}"/>
              </a:ext>
            </a:extLst>
          </p:cNvPr>
          <p:cNvCxnSpPr>
            <a:stCxn id="45" idx="2"/>
            <a:endCxn id="49" idx="0"/>
          </p:cNvCxnSpPr>
          <p:nvPr/>
        </p:nvCxnSpPr>
        <p:spPr>
          <a:xfrm flipH="1">
            <a:off x="6526841" y="1452191"/>
            <a:ext cx="1121238" cy="479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8FC5B4B7-8415-4A9F-A82D-211AEB491F1E}"/>
              </a:ext>
            </a:extLst>
          </p:cNvPr>
          <p:cNvCxnSpPr>
            <a:stCxn id="45" idx="2"/>
            <a:endCxn id="50" idx="0"/>
          </p:cNvCxnSpPr>
          <p:nvPr/>
        </p:nvCxnSpPr>
        <p:spPr>
          <a:xfrm>
            <a:off x="7648079" y="1452191"/>
            <a:ext cx="597124" cy="470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3306E88D-5B93-4A02-AE6F-C0D0277AACAA}"/>
              </a:ext>
            </a:extLst>
          </p:cNvPr>
          <p:cNvCxnSpPr>
            <a:cxnSpLocks/>
            <a:stCxn id="46" idx="2"/>
            <a:endCxn id="52" idx="0"/>
          </p:cNvCxnSpPr>
          <p:nvPr/>
        </p:nvCxnSpPr>
        <p:spPr>
          <a:xfrm flipH="1">
            <a:off x="10043611" y="1452191"/>
            <a:ext cx="159700" cy="482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143C6073-6D66-405E-AF30-A08BACD3A869}"/>
              </a:ext>
            </a:extLst>
          </p:cNvPr>
          <p:cNvCxnSpPr>
            <a:cxnSpLocks/>
            <a:stCxn id="46" idx="2"/>
            <a:endCxn id="51" idx="0"/>
          </p:cNvCxnSpPr>
          <p:nvPr/>
        </p:nvCxnSpPr>
        <p:spPr>
          <a:xfrm>
            <a:off x="10203311" y="1452191"/>
            <a:ext cx="1212579" cy="453527"/>
          </a:xfrm>
          <a:prstGeom prst="line">
            <a:avLst/>
          </a:prstGeom>
        </p:spPr>
        <p:style>
          <a:lnRef idx="1">
            <a:schemeClr val="accent1"/>
          </a:lnRef>
          <a:fillRef idx="0">
            <a:schemeClr val="accent1"/>
          </a:fillRef>
          <a:effectRef idx="0">
            <a:schemeClr val="accent1"/>
          </a:effectRef>
          <a:fontRef idx="minor">
            <a:schemeClr val="tx1"/>
          </a:fontRef>
        </p:style>
      </p:cxnSp>
      <p:sp>
        <p:nvSpPr>
          <p:cNvPr id="63" name="矩形: 圆角 62">
            <a:extLst>
              <a:ext uri="{FF2B5EF4-FFF2-40B4-BE49-F238E27FC236}">
                <a16:creationId xmlns:a16="http://schemas.microsoft.com/office/drawing/2014/main" id="{30DA90B1-B421-436D-9460-49DAC0190B34}"/>
              </a:ext>
            </a:extLst>
          </p:cNvPr>
          <p:cNvSpPr/>
          <p:nvPr/>
        </p:nvSpPr>
        <p:spPr>
          <a:xfrm>
            <a:off x="7559616" y="2771826"/>
            <a:ext cx="685587"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[3,3]</a:t>
            </a:r>
            <a:endParaRPr lang="zh-CN" altLang="en-US" sz="2200" dirty="0"/>
          </a:p>
        </p:txBody>
      </p:sp>
      <p:sp>
        <p:nvSpPr>
          <p:cNvPr id="64" name="矩形: 圆角 63">
            <a:extLst>
              <a:ext uri="{FF2B5EF4-FFF2-40B4-BE49-F238E27FC236}">
                <a16:creationId xmlns:a16="http://schemas.microsoft.com/office/drawing/2014/main" id="{0157FFDE-CA28-4A97-8E58-65D3AD8DA26B}"/>
              </a:ext>
            </a:extLst>
          </p:cNvPr>
          <p:cNvSpPr/>
          <p:nvPr/>
        </p:nvSpPr>
        <p:spPr>
          <a:xfrm>
            <a:off x="5686506" y="2768822"/>
            <a:ext cx="685587" cy="331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[1,1]</a:t>
            </a:r>
            <a:endParaRPr lang="zh-CN" altLang="en-US" sz="2200" dirty="0"/>
          </a:p>
        </p:txBody>
      </p:sp>
      <p:sp>
        <p:nvSpPr>
          <p:cNvPr id="65" name="矩形: 圆角 64">
            <a:extLst>
              <a:ext uri="{FF2B5EF4-FFF2-40B4-BE49-F238E27FC236}">
                <a16:creationId xmlns:a16="http://schemas.microsoft.com/office/drawing/2014/main" id="{8BAC8275-ADC6-42CA-B363-7E5AE9B70E98}"/>
              </a:ext>
            </a:extLst>
          </p:cNvPr>
          <p:cNvSpPr/>
          <p:nvPr/>
        </p:nvSpPr>
        <p:spPr>
          <a:xfrm>
            <a:off x="6612357" y="2771826"/>
            <a:ext cx="713455"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[2,2]</a:t>
            </a:r>
            <a:endParaRPr lang="zh-CN" altLang="en-US" sz="2200" dirty="0"/>
          </a:p>
        </p:txBody>
      </p:sp>
      <p:sp>
        <p:nvSpPr>
          <p:cNvPr id="68" name="矩形: 圆角 67">
            <a:extLst>
              <a:ext uri="{FF2B5EF4-FFF2-40B4-BE49-F238E27FC236}">
                <a16:creationId xmlns:a16="http://schemas.microsoft.com/office/drawing/2014/main" id="{2BBECAE5-D1D5-405A-9C9F-7CE8250B4BEA}"/>
              </a:ext>
            </a:extLst>
          </p:cNvPr>
          <p:cNvSpPr/>
          <p:nvPr/>
        </p:nvSpPr>
        <p:spPr>
          <a:xfrm>
            <a:off x="8479371" y="2756501"/>
            <a:ext cx="677366" cy="337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[4,4]</a:t>
            </a:r>
            <a:endParaRPr lang="zh-CN" altLang="en-US" sz="2200" dirty="0"/>
          </a:p>
        </p:txBody>
      </p:sp>
      <p:sp>
        <p:nvSpPr>
          <p:cNvPr id="69" name="矩形: 圆角 68">
            <a:extLst>
              <a:ext uri="{FF2B5EF4-FFF2-40B4-BE49-F238E27FC236}">
                <a16:creationId xmlns:a16="http://schemas.microsoft.com/office/drawing/2014/main" id="{9946B1DB-5E06-4F9E-ACF0-76D5A3286B31}"/>
              </a:ext>
            </a:extLst>
          </p:cNvPr>
          <p:cNvSpPr/>
          <p:nvPr/>
        </p:nvSpPr>
        <p:spPr>
          <a:xfrm>
            <a:off x="9377128" y="2754353"/>
            <a:ext cx="713455"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[5,5]</a:t>
            </a:r>
            <a:endParaRPr lang="zh-CN" altLang="en-US" sz="2200" dirty="0"/>
          </a:p>
        </p:txBody>
      </p:sp>
      <p:sp>
        <p:nvSpPr>
          <p:cNvPr id="70" name="矩形: 圆角 69">
            <a:extLst>
              <a:ext uri="{FF2B5EF4-FFF2-40B4-BE49-F238E27FC236}">
                <a16:creationId xmlns:a16="http://schemas.microsoft.com/office/drawing/2014/main" id="{4FDB76B4-18D6-42BF-B287-3E0E8A437026}"/>
              </a:ext>
            </a:extLst>
          </p:cNvPr>
          <p:cNvSpPr/>
          <p:nvPr/>
        </p:nvSpPr>
        <p:spPr>
          <a:xfrm>
            <a:off x="10314795" y="2742176"/>
            <a:ext cx="691861" cy="337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[6,6]</a:t>
            </a:r>
            <a:endParaRPr lang="zh-CN" altLang="en-US" sz="2200" dirty="0"/>
          </a:p>
        </p:txBody>
      </p:sp>
      <p:cxnSp>
        <p:nvCxnSpPr>
          <p:cNvPr id="91" name="直接连接符 90">
            <a:extLst>
              <a:ext uri="{FF2B5EF4-FFF2-40B4-BE49-F238E27FC236}">
                <a16:creationId xmlns:a16="http://schemas.microsoft.com/office/drawing/2014/main" id="{1AC71074-D0BD-4B64-9573-86FD7E5E7AF2}"/>
              </a:ext>
            </a:extLst>
          </p:cNvPr>
          <p:cNvCxnSpPr>
            <a:stCxn id="49" idx="2"/>
            <a:endCxn id="64" idx="0"/>
          </p:cNvCxnSpPr>
          <p:nvPr/>
        </p:nvCxnSpPr>
        <p:spPr>
          <a:xfrm flipH="1">
            <a:off x="6029300" y="2269436"/>
            <a:ext cx="497541" cy="499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D6781338-96D2-4E33-A118-5D70A21508F7}"/>
              </a:ext>
            </a:extLst>
          </p:cNvPr>
          <p:cNvCxnSpPr>
            <a:stCxn id="49" idx="2"/>
            <a:endCxn id="65" idx="0"/>
          </p:cNvCxnSpPr>
          <p:nvPr/>
        </p:nvCxnSpPr>
        <p:spPr>
          <a:xfrm>
            <a:off x="6526841" y="2269436"/>
            <a:ext cx="442244" cy="502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3FC0BC54-3211-442A-9869-1AB19878AA8B}"/>
              </a:ext>
            </a:extLst>
          </p:cNvPr>
          <p:cNvCxnSpPr>
            <a:stCxn id="50" idx="2"/>
            <a:endCxn id="63" idx="0"/>
          </p:cNvCxnSpPr>
          <p:nvPr/>
        </p:nvCxnSpPr>
        <p:spPr>
          <a:xfrm flipH="1">
            <a:off x="7902410" y="2259906"/>
            <a:ext cx="342793" cy="511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A29BF513-8920-47D6-B02B-D874194A5995}"/>
              </a:ext>
            </a:extLst>
          </p:cNvPr>
          <p:cNvCxnSpPr>
            <a:stCxn id="50" idx="2"/>
            <a:endCxn id="68" idx="0"/>
          </p:cNvCxnSpPr>
          <p:nvPr/>
        </p:nvCxnSpPr>
        <p:spPr>
          <a:xfrm>
            <a:off x="8245203" y="2259906"/>
            <a:ext cx="572851" cy="496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D7DABA0C-CD80-4052-90FF-2E1C21A85662}"/>
              </a:ext>
            </a:extLst>
          </p:cNvPr>
          <p:cNvCxnSpPr>
            <a:stCxn id="52" idx="2"/>
            <a:endCxn id="69" idx="0"/>
          </p:cNvCxnSpPr>
          <p:nvPr/>
        </p:nvCxnSpPr>
        <p:spPr>
          <a:xfrm flipH="1">
            <a:off x="9733856" y="2259906"/>
            <a:ext cx="309755" cy="494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593CC8E5-9318-452B-B8C3-7D2C599E967D}"/>
              </a:ext>
            </a:extLst>
          </p:cNvPr>
          <p:cNvCxnSpPr>
            <a:stCxn id="52" idx="2"/>
            <a:endCxn id="70" idx="0"/>
          </p:cNvCxnSpPr>
          <p:nvPr/>
        </p:nvCxnSpPr>
        <p:spPr>
          <a:xfrm>
            <a:off x="10043611" y="2259906"/>
            <a:ext cx="617115" cy="482270"/>
          </a:xfrm>
          <a:prstGeom prst="line">
            <a:avLst/>
          </a:prstGeom>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CDB83031-9ABC-4B4D-B11A-BBBFE79BF890}"/>
              </a:ext>
            </a:extLst>
          </p:cNvPr>
          <p:cNvSpPr txBox="1"/>
          <p:nvPr/>
        </p:nvSpPr>
        <p:spPr>
          <a:xfrm>
            <a:off x="222566" y="4722082"/>
            <a:ext cx="12111008" cy="1754326"/>
          </a:xfrm>
          <a:prstGeom prst="rect">
            <a:avLst/>
          </a:prstGeom>
          <a:noFill/>
        </p:spPr>
        <p:txBody>
          <a:bodyPr wrap="none" rtlCol="0">
            <a:spAutoFit/>
          </a:bodyPr>
          <a:lstStyle/>
          <a:p>
            <a:r>
              <a:rPr lang="zh-CN" altLang="en-US" dirty="0"/>
              <a:t>能够解决的问题：</a:t>
            </a:r>
            <a:endParaRPr lang="en-US" altLang="zh-CN" dirty="0"/>
          </a:p>
          <a:p>
            <a:r>
              <a:rPr lang="zh-CN" altLang="en-US" dirty="0"/>
              <a:t>维护符合区间可加性的信息：将一个区间分成两半，分别知道两个子区间的某种信息，可以得到整个区间的该信息</a:t>
            </a:r>
            <a:endParaRPr lang="en-US" altLang="zh-CN" dirty="0"/>
          </a:p>
          <a:p>
            <a:r>
              <a:rPr lang="zh-CN" altLang="en-US" dirty="0"/>
              <a:t>例如：区间和，区间最值，区间异或值，区间</a:t>
            </a:r>
            <a:r>
              <a:rPr lang="en-US" altLang="zh-CN" dirty="0" err="1"/>
              <a:t>gcd</a:t>
            </a:r>
            <a:r>
              <a:rPr lang="zh-CN" altLang="en-US" dirty="0"/>
              <a:t>，区间里</a:t>
            </a:r>
            <a:r>
              <a:rPr lang="en-US" altLang="zh-CN" dirty="0"/>
              <a:t>1</a:t>
            </a:r>
            <a:r>
              <a:rPr lang="zh-CN" altLang="en-US" dirty="0"/>
              <a:t>的个数</a:t>
            </a:r>
            <a:endParaRPr lang="en-US" altLang="zh-CN" dirty="0"/>
          </a:p>
          <a:p>
            <a:r>
              <a:rPr lang="zh-CN" altLang="en-US" dirty="0"/>
              <a:t>不符合的例子：区间众数，</a:t>
            </a:r>
            <a:r>
              <a:rPr lang="en-US" altLang="zh-CN" dirty="0"/>
              <a:t>[1,2,2,2,3,3,3,3,4,4,4,5]</a:t>
            </a:r>
            <a:r>
              <a:rPr lang="zh-CN" altLang="en-US" dirty="0"/>
              <a:t>被分为</a:t>
            </a:r>
            <a:r>
              <a:rPr lang="en-US" altLang="zh-CN" dirty="0"/>
              <a:t>[1,2,2,2,3,3]</a:t>
            </a:r>
            <a:r>
              <a:rPr lang="zh-CN" altLang="en-US" dirty="0"/>
              <a:t>和</a:t>
            </a:r>
            <a:r>
              <a:rPr lang="en-US" altLang="zh-CN" dirty="0"/>
              <a:t>[3,3,4,4,4,5]</a:t>
            </a:r>
            <a:r>
              <a:rPr lang="zh-CN" altLang="en-US" dirty="0"/>
              <a:t>，总体众数为</a:t>
            </a:r>
            <a:r>
              <a:rPr lang="en-US" altLang="zh-CN" dirty="0"/>
              <a:t>3</a:t>
            </a:r>
            <a:r>
              <a:rPr lang="zh-CN" altLang="en-US" dirty="0"/>
              <a:t>而子区间的众数为</a:t>
            </a:r>
            <a:r>
              <a:rPr lang="en-US" altLang="zh-CN" dirty="0"/>
              <a:t>2</a:t>
            </a:r>
            <a:r>
              <a:rPr lang="zh-CN" altLang="en-US" dirty="0"/>
              <a:t>和</a:t>
            </a:r>
            <a:r>
              <a:rPr lang="en-US" altLang="zh-CN" dirty="0"/>
              <a:t>4</a:t>
            </a:r>
          </a:p>
          <a:p>
            <a:endParaRPr lang="en-US" altLang="zh-CN" dirty="0"/>
          </a:p>
          <a:p>
            <a:r>
              <a:rPr lang="zh-CN" altLang="en-US" dirty="0"/>
              <a:t>应用：解决常见的带修改的维护某信息的需求，计数题等。</a:t>
            </a:r>
          </a:p>
        </p:txBody>
      </p:sp>
      <p:sp>
        <p:nvSpPr>
          <p:cNvPr id="103" name="文本框 102">
            <a:extLst>
              <a:ext uri="{FF2B5EF4-FFF2-40B4-BE49-F238E27FC236}">
                <a16:creationId xmlns:a16="http://schemas.microsoft.com/office/drawing/2014/main" id="{90F9A4D6-C6B4-454F-AE7F-FD8CF652B69E}"/>
              </a:ext>
            </a:extLst>
          </p:cNvPr>
          <p:cNvSpPr txBox="1"/>
          <p:nvPr/>
        </p:nvSpPr>
        <p:spPr>
          <a:xfrm>
            <a:off x="4645422" y="315161"/>
            <a:ext cx="1261884" cy="523220"/>
          </a:xfrm>
          <a:prstGeom prst="rect">
            <a:avLst/>
          </a:prstGeom>
          <a:noFill/>
        </p:spPr>
        <p:txBody>
          <a:bodyPr wrap="none" rtlCol="0">
            <a:spAutoFit/>
          </a:bodyPr>
          <a:lstStyle/>
          <a:p>
            <a:r>
              <a:rPr lang="zh-CN" altLang="en-US" sz="2800" dirty="0"/>
              <a:t>线段树</a:t>
            </a:r>
          </a:p>
        </p:txBody>
      </p:sp>
      <p:sp>
        <p:nvSpPr>
          <p:cNvPr id="104" name="文本框 103">
            <a:extLst>
              <a:ext uri="{FF2B5EF4-FFF2-40B4-BE49-F238E27FC236}">
                <a16:creationId xmlns:a16="http://schemas.microsoft.com/office/drawing/2014/main" id="{739AA35E-BE4B-4820-B14B-26E0A096CAFB}"/>
              </a:ext>
            </a:extLst>
          </p:cNvPr>
          <p:cNvSpPr txBox="1"/>
          <p:nvPr/>
        </p:nvSpPr>
        <p:spPr>
          <a:xfrm>
            <a:off x="4645422" y="3429000"/>
            <a:ext cx="7255846" cy="1477328"/>
          </a:xfrm>
          <a:prstGeom prst="rect">
            <a:avLst/>
          </a:prstGeom>
          <a:noFill/>
        </p:spPr>
        <p:txBody>
          <a:bodyPr wrap="square" rtlCol="0">
            <a:spAutoFit/>
          </a:bodyPr>
          <a:lstStyle/>
          <a:p>
            <a:r>
              <a:rPr lang="zh-CN" altLang="en-US" dirty="0"/>
              <a:t>思想：通过层层维护一整段区间的信息</a:t>
            </a:r>
            <a:r>
              <a:rPr lang="en-US" altLang="zh-CN" dirty="0"/>
              <a:t>(</a:t>
            </a:r>
            <a:r>
              <a:rPr lang="zh-CN" altLang="en-US" dirty="0"/>
              <a:t>节点信息是其两个儿子各自信息的合并</a:t>
            </a:r>
            <a:r>
              <a:rPr lang="en-US" altLang="zh-CN" dirty="0"/>
              <a:t>)</a:t>
            </a:r>
            <a:r>
              <a:rPr lang="zh-CN" altLang="en-US" dirty="0"/>
              <a:t>，从而支持快速的区间查询</a:t>
            </a:r>
            <a:endParaRPr lang="en-US" altLang="zh-CN" dirty="0"/>
          </a:p>
          <a:p>
            <a:r>
              <a:rPr lang="zh-CN" altLang="en-US" dirty="0"/>
              <a:t>将所查询区间分成树上已保存的尽量大的区间，例如上图树中对区间</a:t>
            </a:r>
            <a:r>
              <a:rPr lang="en-US" altLang="zh-CN" dirty="0"/>
              <a:t>[2,7]</a:t>
            </a:r>
            <a:r>
              <a:rPr lang="zh-CN" altLang="en-US" dirty="0"/>
              <a:t>的查询，会被分解为</a:t>
            </a:r>
            <a:r>
              <a:rPr lang="en-US" altLang="zh-CN" dirty="0"/>
              <a:t>[2,2]</a:t>
            </a:r>
            <a:r>
              <a:rPr lang="zh-CN" altLang="en-US" dirty="0"/>
              <a:t>，</a:t>
            </a:r>
            <a:r>
              <a:rPr lang="en-US" altLang="zh-CN" dirty="0"/>
              <a:t>[3,4]</a:t>
            </a:r>
            <a:r>
              <a:rPr lang="zh-CN" altLang="en-US" dirty="0"/>
              <a:t>，</a:t>
            </a:r>
            <a:r>
              <a:rPr lang="en-US" altLang="zh-CN" dirty="0"/>
              <a:t>[5,7]</a:t>
            </a:r>
            <a:r>
              <a:rPr lang="zh-CN" altLang="en-US" dirty="0"/>
              <a:t>三个子查询</a:t>
            </a:r>
            <a:endParaRPr lang="en-US" altLang="zh-CN" dirty="0"/>
          </a:p>
          <a:p>
            <a:r>
              <a:rPr lang="zh-CN" altLang="en-US" dirty="0"/>
              <a:t>同时，修改单个元素的代价只需要关心其到根的路径上的</a:t>
            </a:r>
            <a:r>
              <a:rPr lang="en-US" altLang="zh-CN" dirty="0" err="1"/>
              <a:t>logn</a:t>
            </a:r>
            <a:r>
              <a:rPr lang="zh-CN" altLang="en-US" dirty="0"/>
              <a:t>个节点</a:t>
            </a:r>
            <a:endParaRPr lang="en-US" altLang="zh-CN" dirty="0"/>
          </a:p>
        </p:txBody>
      </p:sp>
    </p:spTree>
    <p:extLst>
      <p:ext uri="{BB962C8B-B14F-4D97-AF65-F5344CB8AC3E}">
        <p14:creationId xmlns:p14="http://schemas.microsoft.com/office/powerpoint/2010/main" val="2218917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圆角 43">
            <a:extLst>
              <a:ext uri="{FF2B5EF4-FFF2-40B4-BE49-F238E27FC236}">
                <a16:creationId xmlns:a16="http://schemas.microsoft.com/office/drawing/2014/main" id="{189EA61D-E0C1-4600-AFCE-499479550728}"/>
              </a:ext>
            </a:extLst>
          </p:cNvPr>
          <p:cNvSpPr/>
          <p:nvPr/>
        </p:nvSpPr>
        <p:spPr>
          <a:xfrm>
            <a:off x="2946944" y="315161"/>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[1,7]</a:t>
            </a:r>
            <a:endParaRPr lang="zh-CN" altLang="en-US" sz="2200" dirty="0"/>
          </a:p>
        </p:txBody>
      </p:sp>
      <p:sp>
        <p:nvSpPr>
          <p:cNvPr id="45" name="矩形: 圆角 44">
            <a:extLst>
              <a:ext uri="{FF2B5EF4-FFF2-40B4-BE49-F238E27FC236}">
                <a16:creationId xmlns:a16="http://schemas.microsoft.com/office/drawing/2014/main" id="{FB88DE10-F568-420D-911B-3642F3CB767E}"/>
              </a:ext>
            </a:extLst>
          </p:cNvPr>
          <p:cNvSpPr/>
          <p:nvPr/>
        </p:nvSpPr>
        <p:spPr>
          <a:xfrm>
            <a:off x="1650021" y="1021769"/>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[1,4]</a:t>
            </a:r>
            <a:endParaRPr lang="zh-CN" altLang="en-US" sz="2200" dirty="0"/>
          </a:p>
        </p:txBody>
      </p:sp>
      <p:sp>
        <p:nvSpPr>
          <p:cNvPr id="46" name="矩形: 圆角 45">
            <a:extLst>
              <a:ext uri="{FF2B5EF4-FFF2-40B4-BE49-F238E27FC236}">
                <a16:creationId xmlns:a16="http://schemas.microsoft.com/office/drawing/2014/main" id="{41B40BCB-6CC1-452B-9238-4DB23C8C0604}"/>
              </a:ext>
            </a:extLst>
          </p:cNvPr>
          <p:cNvSpPr/>
          <p:nvPr/>
        </p:nvSpPr>
        <p:spPr>
          <a:xfrm>
            <a:off x="4205253" y="1021769"/>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[5,7]</a:t>
            </a:r>
            <a:endParaRPr lang="zh-CN" altLang="en-US" sz="2200" dirty="0"/>
          </a:p>
        </p:txBody>
      </p:sp>
      <p:cxnSp>
        <p:nvCxnSpPr>
          <p:cNvPr id="47" name="直接连接符 46">
            <a:extLst>
              <a:ext uri="{FF2B5EF4-FFF2-40B4-BE49-F238E27FC236}">
                <a16:creationId xmlns:a16="http://schemas.microsoft.com/office/drawing/2014/main" id="{24A37A20-F25C-4417-B88E-F6428DA4D75C}"/>
              </a:ext>
            </a:extLst>
          </p:cNvPr>
          <p:cNvCxnSpPr>
            <a:stCxn id="44" idx="2"/>
            <a:endCxn id="45" idx="0"/>
          </p:cNvCxnSpPr>
          <p:nvPr/>
        </p:nvCxnSpPr>
        <p:spPr>
          <a:xfrm flipH="1">
            <a:off x="2119476" y="652785"/>
            <a:ext cx="1296923" cy="368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BE94033B-2F2D-4D70-9B14-53C71C28D38A}"/>
              </a:ext>
            </a:extLst>
          </p:cNvPr>
          <p:cNvCxnSpPr>
            <a:stCxn id="44" idx="2"/>
            <a:endCxn id="46" idx="0"/>
          </p:cNvCxnSpPr>
          <p:nvPr/>
        </p:nvCxnSpPr>
        <p:spPr>
          <a:xfrm>
            <a:off x="3416399" y="652785"/>
            <a:ext cx="1258309" cy="368984"/>
          </a:xfrm>
          <a:prstGeom prst="line">
            <a:avLst/>
          </a:prstGeom>
        </p:spPr>
        <p:style>
          <a:lnRef idx="1">
            <a:schemeClr val="accent1"/>
          </a:lnRef>
          <a:fillRef idx="0">
            <a:schemeClr val="accent1"/>
          </a:fillRef>
          <a:effectRef idx="0">
            <a:schemeClr val="accent1"/>
          </a:effectRef>
          <a:fontRef idx="minor">
            <a:schemeClr val="tx1"/>
          </a:fontRef>
        </p:style>
      </p:cxnSp>
      <p:sp>
        <p:nvSpPr>
          <p:cNvPr id="49" name="矩形: 圆角 48">
            <a:extLst>
              <a:ext uri="{FF2B5EF4-FFF2-40B4-BE49-F238E27FC236}">
                <a16:creationId xmlns:a16="http://schemas.microsoft.com/office/drawing/2014/main" id="{58D4FF61-7CCA-43C6-94CB-F4917233BABC}"/>
              </a:ext>
            </a:extLst>
          </p:cNvPr>
          <p:cNvSpPr/>
          <p:nvPr/>
        </p:nvSpPr>
        <p:spPr>
          <a:xfrm>
            <a:off x="528783" y="1839014"/>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[1,2]</a:t>
            </a:r>
            <a:endParaRPr lang="zh-CN" altLang="en-US" sz="2200" dirty="0"/>
          </a:p>
        </p:txBody>
      </p:sp>
      <p:sp>
        <p:nvSpPr>
          <p:cNvPr id="50" name="矩形: 圆角 49">
            <a:extLst>
              <a:ext uri="{FF2B5EF4-FFF2-40B4-BE49-F238E27FC236}">
                <a16:creationId xmlns:a16="http://schemas.microsoft.com/office/drawing/2014/main" id="{996C3114-28FD-425B-85CA-3B924FB6BAE8}"/>
              </a:ext>
            </a:extLst>
          </p:cNvPr>
          <p:cNvSpPr/>
          <p:nvPr/>
        </p:nvSpPr>
        <p:spPr>
          <a:xfrm>
            <a:off x="2247145" y="1829484"/>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[3,4]</a:t>
            </a:r>
            <a:endParaRPr lang="zh-CN" altLang="en-US" sz="2200" dirty="0"/>
          </a:p>
        </p:txBody>
      </p:sp>
      <p:sp>
        <p:nvSpPr>
          <p:cNvPr id="51" name="矩形: 圆角 50">
            <a:extLst>
              <a:ext uri="{FF2B5EF4-FFF2-40B4-BE49-F238E27FC236}">
                <a16:creationId xmlns:a16="http://schemas.microsoft.com/office/drawing/2014/main" id="{162BA9A4-93D8-4C00-BB55-E5D9B004CF23}"/>
              </a:ext>
            </a:extLst>
          </p:cNvPr>
          <p:cNvSpPr/>
          <p:nvPr/>
        </p:nvSpPr>
        <p:spPr>
          <a:xfrm>
            <a:off x="5541356" y="1812920"/>
            <a:ext cx="691861"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[7,7]</a:t>
            </a:r>
            <a:endParaRPr lang="zh-CN" altLang="en-US" sz="2200" dirty="0"/>
          </a:p>
        </p:txBody>
      </p:sp>
      <p:sp>
        <p:nvSpPr>
          <p:cNvPr id="52" name="矩形: 圆角 51">
            <a:extLst>
              <a:ext uri="{FF2B5EF4-FFF2-40B4-BE49-F238E27FC236}">
                <a16:creationId xmlns:a16="http://schemas.microsoft.com/office/drawing/2014/main" id="{FEF63098-C36C-4F59-9B9A-FCAE84D093F4}"/>
              </a:ext>
            </a:extLst>
          </p:cNvPr>
          <p:cNvSpPr/>
          <p:nvPr/>
        </p:nvSpPr>
        <p:spPr>
          <a:xfrm>
            <a:off x="4045553" y="1841662"/>
            <a:ext cx="938909"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[5,6]</a:t>
            </a:r>
            <a:endParaRPr lang="zh-CN" altLang="en-US" sz="2200" dirty="0"/>
          </a:p>
        </p:txBody>
      </p:sp>
      <p:cxnSp>
        <p:nvCxnSpPr>
          <p:cNvPr id="53" name="直接连接符 52">
            <a:extLst>
              <a:ext uri="{FF2B5EF4-FFF2-40B4-BE49-F238E27FC236}">
                <a16:creationId xmlns:a16="http://schemas.microsoft.com/office/drawing/2014/main" id="{E416C78B-0698-40E1-A073-ECBFC17DCCC7}"/>
              </a:ext>
            </a:extLst>
          </p:cNvPr>
          <p:cNvCxnSpPr>
            <a:stCxn id="45" idx="2"/>
            <a:endCxn id="49" idx="0"/>
          </p:cNvCxnSpPr>
          <p:nvPr/>
        </p:nvCxnSpPr>
        <p:spPr>
          <a:xfrm flipH="1">
            <a:off x="998238" y="1359393"/>
            <a:ext cx="1121238" cy="479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8FC5B4B7-8415-4A9F-A82D-211AEB491F1E}"/>
              </a:ext>
            </a:extLst>
          </p:cNvPr>
          <p:cNvCxnSpPr>
            <a:stCxn id="45" idx="2"/>
            <a:endCxn id="50" idx="0"/>
          </p:cNvCxnSpPr>
          <p:nvPr/>
        </p:nvCxnSpPr>
        <p:spPr>
          <a:xfrm>
            <a:off x="2119476" y="1359393"/>
            <a:ext cx="597124" cy="470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3306E88D-5B93-4A02-AE6F-C0D0277AACAA}"/>
              </a:ext>
            </a:extLst>
          </p:cNvPr>
          <p:cNvCxnSpPr>
            <a:cxnSpLocks/>
            <a:stCxn id="46" idx="2"/>
            <a:endCxn id="52" idx="0"/>
          </p:cNvCxnSpPr>
          <p:nvPr/>
        </p:nvCxnSpPr>
        <p:spPr>
          <a:xfrm flipH="1">
            <a:off x="4515008" y="1359393"/>
            <a:ext cx="159700" cy="482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143C6073-6D66-405E-AF30-A08BACD3A869}"/>
              </a:ext>
            </a:extLst>
          </p:cNvPr>
          <p:cNvCxnSpPr>
            <a:cxnSpLocks/>
            <a:stCxn id="46" idx="2"/>
            <a:endCxn id="51" idx="0"/>
          </p:cNvCxnSpPr>
          <p:nvPr/>
        </p:nvCxnSpPr>
        <p:spPr>
          <a:xfrm>
            <a:off x="4674708" y="1359393"/>
            <a:ext cx="1212579" cy="453527"/>
          </a:xfrm>
          <a:prstGeom prst="line">
            <a:avLst/>
          </a:prstGeom>
        </p:spPr>
        <p:style>
          <a:lnRef idx="1">
            <a:schemeClr val="accent1"/>
          </a:lnRef>
          <a:fillRef idx="0">
            <a:schemeClr val="accent1"/>
          </a:fillRef>
          <a:effectRef idx="0">
            <a:schemeClr val="accent1"/>
          </a:effectRef>
          <a:fontRef idx="minor">
            <a:schemeClr val="tx1"/>
          </a:fontRef>
        </p:style>
      </p:cxnSp>
      <p:sp>
        <p:nvSpPr>
          <p:cNvPr id="63" name="矩形: 圆角 62">
            <a:extLst>
              <a:ext uri="{FF2B5EF4-FFF2-40B4-BE49-F238E27FC236}">
                <a16:creationId xmlns:a16="http://schemas.microsoft.com/office/drawing/2014/main" id="{30DA90B1-B421-436D-9460-49DAC0190B34}"/>
              </a:ext>
            </a:extLst>
          </p:cNvPr>
          <p:cNvSpPr/>
          <p:nvPr/>
        </p:nvSpPr>
        <p:spPr>
          <a:xfrm>
            <a:off x="2031013" y="2679028"/>
            <a:ext cx="685587"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[3,3]</a:t>
            </a:r>
            <a:endParaRPr lang="zh-CN" altLang="en-US" sz="2200" dirty="0"/>
          </a:p>
        </p:txBody>
      </p:sp>
      <p:sp>
        <p:nvSpPr>
          <p:cNvPr id="64" name="矩形: 圆角 63">
            <a:extLst>
              <a:ext uri="{FF2B5EF4-FFF2-40B4-BE49-F238E27FC236}">
                <a16:creationId xmlns:a16="http://schemas.microsoft.com/office/drawing/2014/main" id="{0157FFDE-CA28-4A97-8E58-65D3AD8DA26B}"/>
              </a:ext>
            </a:extLst>
          </p:cNvPr>
          <p:cNvSpPr/>
          <p:nvPr/>
        </p:nvSpPr>
        <p:spPr>
          <a:xfrm>
            <a:off x="157903" y="2676024"/>
            <a:ext cx="685587" cy="331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[1,1]</a:t>
            </a:r>
            <a:endParaRPr lang="zh-CN" altLang="en-US" sz="2200" dirty="0"/>
          </a:p>
        </p:txBody>
      </p:sp>
      <p:sp>
        <p:nvSpPr>
          <p:cNvPr id="65" name="矩形: 圆角 64">
            <a:extLst>
              <a:ext uri="{FF2B5EF4-FFF2-40B4-BE49-F238E27FC236}">
                <a16:creationId xmlns:a16="http://schemas.microsoft.com/office/drawing/2014/main" id="{8BAC8275-ADC6-42CA-B363-7E5AE9B70E98}"/>
              </a:ext>
            </a:extLst>
          </p:cNvPr>
          <p:cNvSpPr/>
          <p:nvPr/>
        </p:nvSpPr>
        <p:spPr>
          <a:xfrm>
            <a:off x="1083754" y="2679028"/>
            <a:ext cx="713455"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[2,2]</a:t>
            </a:r>
            <a:endParaRPr lang="zh-CN" altLang="en-US" sz="2200" dirty="0"/>
          </a:p>
        </p:txBody>
      </p:sp>
      <p:sp>
        <p:nvSpPr>
          <p:cNvPr id="68" name="矩形: 圆角 67">
            <a:extLst>
              <a:ext uri="{FF2B5EF4-FFF2-40B4-BE49-F238E27FC236}">
                <a16:creationId xmlns:a16="http://schemas.microsoft.com/office/drawing/2014/main" id="{2BBECAE5-D1D5-405A-9C9F-7CE8250B4BEA}"/>
              </a:ext>
            </a:extLst>
          </p:cNvPr>
          <p:cNvSpPr/>
          <p:nvPr/>
        </p:nvSpPr>
        <p:spPr>
          <a:xfrm>
            <a:off x="2950768" y="2663703"/>
            <a:ext cx="677366" cy="337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[4,4]</a:t>
            </a:r>
            <a:endParaRPr lang="zh-CN" altLang="en-US" sz="2200" dirty="0"/>
          </a:p>
        </p:txBody>
      </p:sp>
      <p:sp>
        <p:nvSpPr>
          <p:cNvPr id="69" name="矩形: 圆角 68">
            <a:extLst>
              <a:ext uri="{FF2B5EF4-FFF2-40B4-BE49-F238E27FC236}">
                <a16:creationId xmlns:a16="http://schemas.microsoft.com/office/drawing/2014/main" id="{9946B1DB-5E06-4F9E-ACF0-76D5A3286B31}"/>
              </a:ext>
            </a:extLst>
          </p:cNvPr>
          <p:cNvSpPr/>
          <p:nvPr/>
        </p:nvSpPr>
        <p:spPr>
          <a:xfrm>
            <a:off x="3848525" y="2661555"/>
            <a:ext cx="713455"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[5,5]</a:t>
            </a:r>
            <a:endParaRPr lang="zh-CN" altLang="en-US" sz="2200" dirty="0"/>
          </a:p>
        </p:txBody>
      </p:sp>
      <p:sp>
        <p:nvSpPr>
          <p:cNvPr id="70" name="矩形: 圆角 69">
            <a:extLst>
              <a:ext uri="{FF2B5EF4-FFF2-40B4-BE49-F238E27FC236}">
                <a16:creationId xmlns:a16="http://schemas.microsoft.com/office/drawing/2014/main" id="{4FDB76B4-18D6-42BF-B287-3E0E8A437026}"/>
              </a:ext>
            </a:extLst>
          </p:cNvPr>
          <p:cNvSpPr/>
          <p:nvPr/>
        </p:nvSpPr>
        <p:spPr>
          <a:xfrm>
            <a:off x="4786192" y="2649378"/>
            <a:ext cx="691861" cy="337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[6,6]</a:t>
            </a:r>
            <a:endParaRPr lang="zh-CN" altLang="en-US" sz="2200" dirty="0"/>
          </a:p>
        </p:txBody>
      </p:sp>
      <p:cxnSp>
        <p:nvCxnSpPr>
          <p:cNvPr id="91" name="直接连接符 90">
            <a:extLst>
              <a:ext uri="{FF2B5EF4-FFF2-40B4-BE49-F238E27FC236}">
                <a16:creationId xmlns:a16="http://schemas.microsoft.com/office/drawing/2014/main" id="{1AC71074-D0BD-4B64-9573-86FD7E5E7AF2}"/>
              </a:ext>
            </a:extLst>
          </p:cNvPr>
          <p:cNvCxnSpPr>
            <a:stCxn id="49" idx="2"/>
            <a:endCxn id="64" idx="0"/>
          </p:cNvCxnSpPr>
          <p:nvPr/>
        </p:nvCxnSpPr>
        <p:spPr>
          <a:xfrm flipH="1">
            <a:off x="500697" y="2176638"/>
            <a:ext cx="497541" cy="499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D6781338-96D2-4E33-A118-5D70A21508F7}"/>
              </a:ext>
            </a:extLst>
          </p:cNvPr>
          <p:cNvCxnSpPr>
            <a:stCxn id="49" idx="2"/>
            <a:endCxn id="65" idx="0"/>
          </p:cNvCxnSpPr>
          <p:nvPr/>
        </p:nvCxnSpPr>
        <p:spPr>
          <a:xfrm>
            <a:off x="998238" y="2176638"/>
            <a:ext cx="442244" cy="502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3FC0BC54-3211-442A-9869-1AB19878AA8B}"/>
              </a:ext>
            </a:extLst>
          </p:cNvPr>
          <p:cNvCxnSpPr>
            <a:stCxn id="50" idx="2"/>
            <a:endCxn id="63" idx="0"/>
          </p:cNvCxnSpPr>
          <p:nvPr/>
        </p:nvCxnSpPr>
        <p:spPr>
          <a:xfrm flipH="1">
            <a:off x="2373807" y="2167108"/>
            <a:ext cx="342793" cy="511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A29BF513-8920-47D6-B02B-D874194A5995}"/>
              </a:ext>
            </a:extLst>
          </p:cNvPr>
          <p:cNvCxnSpPr>
            <a:stCxn id="50" idx="2"/>
            <a:endCxn id="68" idx="0"/>
          </p:cNvCxnSpPr>
          <p:nvPr/>
        </p:nvCxnSpPr>
        <p:spPr>
          <a:xfrm>
            <a:off x="2716600" y="2167108"/>
            <a:ext cx="572851" cy="496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D7DABA0C-CD80-4052-90FF-2E1C21A85662}"/>
              </a:ext>
            </a:extLst>
          </p:cNvPr>
          <p:cNvCxnSpPr>
            <a:stCxn id="52" idx="2"/>
            <a:endCxn id="69" idx="0"/>
          </p:cNvCxnSpPr>
          <p:nvPr/>
        </p:nvCxnSpPr>
        <p:spPr>
          <a:xfrm flipH="1">
            <a:off x="4205253" y="2167108"/>
            <a:ext cx="309755" cy="494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593CC8E5-9318-452B-B8C3-7D2C599E967D}"/>
              </a:ext>
            </a:extLst>
          </p:cNvPr>
          <p:cNvCxnSpPr>
            <a:stCxn id="52" idx="2"/>
            <a:endCxn id="70" idx="0"/>
          </p:cNvCxnSpPr>
          <p:nvPr/>
        </p:nvCxnSpPr>
        <p:spPr>
          <a:xfrm>
            <a:off x="4515008" y="2167108"/>
            <a:ext cx="617115" cy="48227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文本框 102">
            <a:extLst>
              <a:ext uri="{FF2B5EF4-FFF2-40B4-BE49-F238E27FC236}">
                <a16:creationId xmlns:a16="http://schemas.microsoft.com/office/drawing/2014/main" id="{90F9A4D6-C6B4-454F-AE7F-FD8CF652B69E}"/>
              </a:ext>
            </a:extLst>
          </p:cNvPr>
          <p:cNvSpPr txBox="1"/>
          <p:nvPr/>
        </p:nvSpPr>
        <p:spPr>
          <a:xfrm>
            <a:off x="4645422" y="315161"/>
            <a:ext cx="1261884" cy="523220"/>
          </a:xfrm>
          <a:prstGeom prst="rect">
            <a:avLst/>
          </a:prstGeom>
          <a:noFill/>
        </p:spPr>
        <p:txBody>
          <a:bodyPr wrap="none" rtlCol="0">
            <a:spAutoFit/>
          </a:bodyPr>
          <a:lstStyle/>
          <a:p>
            <a:r>
              <a:rPr lang="zh-CN" altLang="en-US" sz="2800" dirty="0"/>
              <a:t>线段树</a:t>
            </a: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0B4EB984-40EB-4B86-99AA-EEE0BE5E990C}"/>
                  </a:ext>
                </a:extLst>
              </p:cNvPr>
              <p:cNvSpPr txBox="1"/>
              <p:nvPr/>
            </p:nvSpPr>
            <p:spPr>
              <a:xfrm>
                <a:off x="6583680" y="315161"/>
                <a:ext cx="2734788" cy="1498744"/>
              </a:xfrm>
              <a:prstGeom prst="rect">
                <a:avLst/>
              </a:prstGeom>
              <a:noFill/>
            </p:spPr>
            <p:txBody>
              <a:bodyPr wrap="none" rtlCol="0">
                <a:spAutoFit/>
              </a:bodyPr>
              <a:lstStyle/>
              <a:p>
                <a:r>
                  <a:rPr lang="zh-CN" altLang="en-US" dirty="0"/>
                  <a:t>例题：</a:t>
                </a:r>
                <a:endParaRPr lang="en-US" altLang="zh-CN" dirty="0"/>
              </a:p>
              <a:p>
                <a:r>
                  <a:rPr lang="zh-CN" altLang="en-US" dirty="0"/>
                  <a:t>单点更新：将</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𝑝</m:t>
                        </m:r>
                      </m:sub>
                    </m:sSub>
                  </m:oMath>
                </a14:m>
                <a:r>
                  <a:rPr lang="zh-CN" altLang="en-US" dirty="0"/>
                  <a:t>加上</a:t>
                </a:r>
                <a:r>
                  <a:rPr lang="en-US" altLang="zh-CN" dirty="0"/>
                  <a:t>x</a:t>
                </a:r>
              </a:p>
              <a:p>
                <a:r>
                  <a:rPr lang="zh-CN" altLang="en-US" dirty="0"/>
                  <a:t>区间求和：求</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 </m:t>
                    </m:r>
                  </m:oMath>
                </a14:m>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𝑟</m:t>
                        </m:r>
                      </m:sub>
                    </m:sSub>
                  </m:oMath>
                </a14:m>
                <a:r>
                  <a:rPr lang="zh-CN" altLang="en-US" dirty="0"/>
                  <a:t>的和</a:t>
                </a:r>
                <a:endParaRPr lang="en-US" altLang="zh-CN" dirty="0"/>
              </a:p>
              <a:p>
                <a:endParaRPr lang="en-US" altLang="zh-CN" dirty="0"/>
              </a:p>
              <a:p>
                <a:endParaRPr lang="en-US" altLang="zh-CN" dirty="0"/>
              </a:p>
            </p:txBody>
          </p:sp>
        </mc:Choice>
        <mc:Fallback>
          <p:sp>
            <p:nvSpPr>
              <p:cNvPr id="2" name="文本框 1">
                <a:extLst>
                  <a:ext uri="{FF2B5EF4-FFF2-40B4-BE49-F238E27FC236}">
                    <a16:creationId xmlns:a16="http://schemas.microsoft.com/office/drawing/2014/main" id="{0B4EB984-40EB-4B86-99AA-EEE0BE5E990C}"/>
                  </a:ext>
                </a:extLst>
              </p:cNvPr>
              <p:cNvSpPr txBox="1">
                <a:spLocks noRot="1" noChangeAspect="1" noMove="1" noResize="1" noEditPoints="1" noAdjustHandles="1" noChangeArrowheads="1" noChangeShapeType="1" noTextEdit="1"/>
              </p:cNvSpPr>
              <p:nvPr/>
            </p:nvSpPr>
            <p:spPr>
              <a:xfrm>
                <a:off x="6583680" y="315161"/>
                <a:ext cx="2734788" cy="1498744"/>
              </a:xfrm>
              <a:prstGeom prst="rect">
                <a:avLst/>
              </a:prstGeom>
              <a:blipFill>
                <a:blip r:embed="rId2"/>
                <a:stretch>
                  <a:fillRect l="-1782" t="-2439" r="-891"/>
                </a:stretch>
              </a:blipFill>
            </p:spPr>
            <p:txBody>
              <a:bodyPr/>
              <a:lstStyle/>
              <a:p>
                <a:r>
                  <a:rPr lang="zh-CN" altLang="en-US">
                    <a:noFill/>
                  </a:rPr>
                  <a:t> </a:t>
                </a:r>
              </a:p>
            </p:txBody>
          </p:sp>
        </mc:Fallback>
      </mc:AlternateContent>
      <p:graphicFrame>
        <p:nvGraphicFramePr>
          <p:cNvPr id="3" name="表格 2">
            <a:extLst>
              <a:ext uri="{FF2B5EF4-FFF2-40B4-BE49-F238E27FC236}">
                <a16:creationId xmlns:a16="http://schemas.microsoft.com/office/drawing/2014/main" id="{F825EA26-3E48-4C92-B029-1509B4997734}"/>
              </a:ext>
            </a:extLst>
          </p:cNvPr>
          <p:cNvGraphicFramePr>
            <a:graphicFrameLocks noGrp="1"/>
          </p:cNvGraphicFramePr>
          <p:nvPr>
            <p:extLst>
              <p:ext uri="{D42A27DB-BD31-4B8C-83A1-F6EECF244321}">
                <p14:modId xmlns:p14="http://schemas.microsoft.com/office/powerpoint/2010/main" val="1816710961"/>
              </p:ext>
            </p:extLst>
          </p:nvPr>
        </p:nvGraphicFramePr>
        <p:xfrm>
          <a:off x="6621686" y="1204256"/>
          <a:ext cx="4326837" cy="1112520"/>
        </p:xfrm>
        <a:graphic>
          <a:graphicData uri="http://schemas.openxmlformats.org/drawingml/2006/table">
            <a:tbl>
              <a:tblPr firstRow="1" bandRow="1">
                <a:tableStyleId>{5C22544A-7EE6-4342-B048-85BDC9FD1C3A}</a:tableStyleId>
              </a:tblPr>
              <a:tblGrid>
                <a:gridCol w="1597704">
                  <a:extLst>
                    <a:ext uri="{9D8B030D-6E8A-4147-A177-3AD203B41FA5}">
                      <a16:colId xmlns:a16="http://schemas.microsoft.com/office/drawing/2014/main" val="692939980"/>
                    </a:ext>
                  </a:extLst>
                </a:gridCol>
                <a:gridCol w="759656">
                  <a:extLst>
                    <a:ext uri="{9D8B030D-6E8A-4147-A177-3AD203B41FA5}">
                      <a16:colId xmlns:a16="http://schemas.microsoft.com/office/drawing/2014/main" val="1362942537"/>
                    </a:ext>
                  </a:extLst>
                </a:gridCol>
                <a:gridCol w="956603">
                  <a:extLst>
                    <a:ext uri="{9D8B030D-6E8A-4147-A177-3AD203B41FA5}">
                      <a16:colId xmlns:a16="http://schemas.microsoft.com/office/drawing/2014/main" val="4282522790"/>
                    </a:ext>
                  </a:extLst>
                </a:gridCol>
                <a:gridCol w="1012874">
                  <a:extLst>
                    <a:ext uri="{9D8B030D-6E8A-4147-A177-3AD203B41FA5}">
                      <a16:colId xmlns:a16="http://schemas.microsoft.com/office/drawing/2014/main" val="1666587132"/>
                    </a:ext>
                  </a:extLst>
                </a:gridCol>
              </a:tblGrid>
              <a:tr h="370840">
                <a:tc>
                  <a:txBody>
                    <a:bodyPr/>
                    <a:lstStyle/>
                    <a:p>
                      <a:r>
                        <a:rPr lang="zh-CN" altLang="en-US" dirty="0"/>
                        <a:t>方法</a:t>
                      </a:r>
                    </a:p>
                  </a:txBody>
                  <a:tcPr/>
                </a:tc>
                <a:tc>
                  <a:txBody>
                    <a:bodyPr/>
                    <a:lstStyle/>
                    <a:p>
                      <a:r>
                        <a:rPr lang="zh-CN" altLang="en-US" dirty="0"/>
                        <a:t>暴力</a:t>
                      </a:r>
                    </a:p>
                  </a:txBody>
                  <a:tcPr/>
                </a:tc>
                <a:tc>
                  <a:txBody>
                    <a:bodyPr/>
                    <a:lstStyle/>
                    <a:p>
                      <a:r>
                        <a:rPr lang="zh-CN" altLang="en-US" dirty="0"/>
                        <a:t>前缀和</a:t>
                      </a:r>
                    </a:p>
                  </a:txBody>
                  <a:tcPr/>
                </a:tc>
                <a:tc>
                  <a:txBody>
                    <a:bodyPr/>
                    <a:lstStyle/>
                    <a:p>
                      <a:r>
                        <a:rPr lang="zh-CN" altLang="en-US" dirty="0"/>
                        <a:t>线段树</a:t>
                      </a:r>
                    </a:p>
                  </a:txBody>
                  <a:tcPr/>
                </a:tc>
                <a:extLst>
                  <a:ext uri="{0D108BD9-81ED-4DB2-BD59-A6C34878D82A}">
                    <a16:rowId xmlns:a16="http://schemas.microsoft.com/office/drawing/2014/main" val="3230133612"/>
                  </a:ext>
                </a:extLst>
              </a:tr>
              <a:tr h="370840">
                <a:tc>
                  <a:txBody>
                    <a:bodyPr/>
                    <a:lstStyle/>
                    <a:p>
                      <a:r>
                        <a:rPr lang="zh-CN" altLang="en-US" dirty="0"/>
                        <a:t>单点更新效率</a:t>
                      </a:r>
                    </a:p>
                  </a:txBody>
                  <a:tcPr/>
                </a:tc>
                <a:tc>
                  <a:txBody>
                    <a:bodyPr/>
                    <a:lstStyle/>
                    <a:p>
                      <a:r>
                        <a:rPr lang="en-US" altLang="zh-CN" dirty="0"/>
                        <a:t>O(1)</a:t>
                      </a:r>
                      <a:endParaRPr lang="zh-CN" altLang="en-US" dirty="0"/>
                    </a:p>
                  </a:txBody>
                  <a:tcPr/>
                </a:tc>
                <a:tc>
                  <a:txBody>
                    <a:bodyPr/>
                    <a:lstStyle/>
                    <a:p>
                      <a:r>
                        <a:rPr lang="en-US" altLang="zh-CN" dirty="0"/>
                        <a:t>O(n)</a:t>
                      </a:r>
                      <a:endParaRPr lang="zh-CN" altLang="en-US" dirty="0"/>
                    </a:p>
                  </a:txBody>
                  <a:tcPr/>
                </a:tc>
                <a:tc>
                  <a:txBody>
                    <a:bodyPr/>
                    <a:lstStyle/>
                    <a:p>
                      <a:r>
                        <a:rPr lang="en-US" altLang="zh-CN" dirty="0"/>
                        <a:t>O(</a:t>
                      </a:r>
                      <a:r>
                        <a:rPr lang="en-US" altLang="zh-CN" dirty="0" err="1"/>
                        <a:t>logn</a:t>
                      </a:r>
                      <a:r>
                        <a:rPr lang="en-US" altLang="zh-CN" dirty="0"/>
                        <a:t>)</a:t>
                      </a:r>
                      <a:endParaRPr lang="zh-CN" altLang="en-US" dirty="0"/>
                    </a:p>
                  </a:txBody>
                  <a:tcPr/>
                </a:tc>
                <a:extLst>
                  <a:ext uri="{0D108BD9-81ED-4DB2-BD59-A6C34878D82A}">
                    <a16:rowId xmlns:a16="http://schemas.microsoft.com/office/drawing/2014/main" val="1580211837"/>
                  </a:ext>
                </a:extLst>
              </a:tr>
              <a:tr h="370840">
                <a:tc>
                  <a:txBody>
                    <a:bodyPr/>
                    <a:lstStyle/>
                    <a:p>
                      <a:r>
                        <a:rPr lang="zh-CN" altLang="en-US" dirty="0"/>
                        <a:t>区间求和效率</a:t>
                      </a:r>
                    </a:p>
                  </a:txBody>
                  <a:tcPr/>
                </a:tc>
                <a:tc>
                  <a:txBody>
                    <a:bodyPr/>
                    <a:lstStyle/>
                    <a:p>
                      <a:r>
                        <a:rPr lang="en-US" altLang="zh-CN" dirty="0"/>
                        <a:t>O(n)</a:t>
                      </a:r>
                      <a:endParaRPr lang="zh-CN" altLang="en-US" dirty="0"/>
                    </a:p>
                  </a:txBody>
                  <a:tcPr/>
                </a:tc>
                <a:tc>
                  <a:txBody>
                    <a:bodyPr/>
                    <a:lstStyle/>
                    <a:p>
                      <a:r>
                        <a:rPr lang="en-US" altLang="zh-CN" dirty="0"/>
                        <a:t>O(1)</a:t>
                      </a:r>
                      <a:endParaRPr lang="zh-CN" altLang="en-US" dirty="0"/>
                    </a:p>
                  </a:txBody>
                  <a:tcPr/>
                </a:tc>
                <a:tc>
                  <a:txBody>
                    <a:bodyPr/>
                    <a:lstStyle/>
                    <a:p>
                      <a:r>
                        <a:rPr lang="en-US" altLang="zh-CN" dirty="0"/>
                        <a:t>O(</a:t>
                      </a:r>
                      <a:r>
                        <a:rPr lang="en-US" altLang="zh-CN" dirty="0" err="1"/>
                        <a:t>logn</a:t>
                      </a:r>
                      <a:r>
                        <a:rPr lang="en-US" altLang="zh-CN" dirty="0"/>
                        <a:t>)</a:t>
                      </a:r>
                      <a:endParaRPr lang="zh-CN" altLang="en-US" dirty="0"/>
                    </a:p>
                  </a:txBody>
                  <a:tcPr/>
                </a:tc>
                <a:extLst>
                  <a:ext uri="{0D108BD9-81ED-4DB2-BD59-A6C34878D82A}">
                    <a16:rowId xmlns:a16="http://schemas.microsoft.com/office/drawing/2014/main" val="3622740441"/>
                  </a:ext>
                </a:extLst>
              </a:tr>
            </a:tbl>
          </a:graphicData>
        </a:graphic>
      </p:graphicFrame>
      <p:sp>
        <p:nvSpPr>
          <p:cNvPr id="7" name="文本框 6">
            <a:extLst>
              <a:ext uri="{FF2B5EF4-FFF2-40B4-BE49-F238E27FC236}">
                <a16:creationId xmlns:a16="http://schemas.microsoft.com/office/drawing/2014/main" id="{8D9A5196-2E07-4BCA-983D-1DBBA23445C9}"/>
              </a:ext>
            </a:extLst>
          </p:cNvPr>
          <p:cNvSpPr txBox="1"/>
          <p:nvPr/>
        </p:nvSpPr>
        <p:spPr>
          <a:xfrm>
            <a:off x="7118444" y="2754593"/>
            <a:ext cx="5309740" cy="923330"/>
          </a:xfrm>
          <a:prstGeom prst="rect">
            <a:avLst/>
          </a:prstGeom>
          <a:noFill/>
        </p:spPr>
        <p:txBody>
          <a:bodyPr wrap="square" rtlCol="0">
            <a:spAutoFit/>
          </a:bodyPr>
          <a:lstStyle/>
          <a:p>
            <a:r>
              <a:rPr lang="zh-CN" altLang="en-US" dirty="0"/>
              <a:t>常规写法之</a:t>
            </a:r>
            <a:r>
              <a:rPr lang="en-US" altLang="zh-CN" dirty="0"/>
              <a:t>——</a:t>
            </a:r>
            <a:r>
              <a:rPr lang="zh-CN" altLang="en-US" dirty="0"/>
              <a:t>建树</a:t>
            </a:r>
            <a:endParaRPr lang="en-US" altLang="zh-CN" dirty="0"/>
          </a:p>
          <a:p>
            <a:r>
              <a:rPr lang="zh-CN" altLang="en-US" dirty="0"/>
              <a:t>需求：将原数组分布到叶子结点，并且左右孩子按层将信息汇总到父亲。</a:t>
            </a:r>
          </a:p>
        </p:txBody>
      </p:sp>
      <p:sp>
        <p:nvSpPr>
          <p:cNvPr id="9" name="矩形 8">
            <a:extLst>
              <a:ext uri="{FF2B5EF4-FFF2-40B4-BE49-F238E27FC236}">
                <a16:creationId xmlns:a16="http://schemas.microsoft.com/office/drawing/2014/main" id="{B46677B0-6A07-4B60-AB9B-F81257624A9B}"/>
              </a:ext>
            </a:extLst>
          </p:cNvPr>
          <p:cNvSpPr/>
          <p:nvPr/>
        </p:nvSpPr>
        <p:spPr>
          <a:xfrm>
            <a:off x="137216" y="3082369"/>
            <a:ext cx="7712555" cy="3416320"/>
          </a:xfrm>
          <a:prstGeom prst="rect">
            <a:avLst/>
          </a:prstGeom>
        </p:spPr>
        <p:txBody>
          <a:bodyPr wrap="square">
            <a:spAutoFit/>
          </a:bodyPr>
          <a:lstStyle/>
          <a:p>
            <a:r>
              <a:rPr lang="zh-CN" altLang="en-US" dirty="0"/>
              <a:t>void build(int l=1,int r=n,int rt=1)</a:t>
            </a:r>
            <a:r>
              <a:rPr lang="en-US" altLang="zh-CN" dirty="0"/>
              <a:t>//</a:t>
            </a:r>
            <a:r>
              <a:rPr lang="en-US" altLang="zh-CN" dirty="0">
                <a:solidFill>
                  <a:srgbClr val="FF0000"/>
                </a:solidFill>
              </a:rPr>
              <a:t> l</a:t>
            </a:r>
            <a:r>
              <a:rPr lang="zh-CN" altLang="en-US" dirty="0">
                <a:solidFill>
                  <a:srgbClr val="FF0000"/>
                </a:solidFill>
              </a:rPr>
              <a:t>和</a:t>
            </a:r>
            <a:r>
              <a:rPr lang="en-US" altLang="zh-CN" dirty="0">
                <a:solidFill>
                  <a:srgbClr val="FF0000"/>
                </a:solidFill>
              </a:rPr>
              <a:t>r</a:t>
            </a:r>
            <a:r>
              <a:rPr lang="zh-CN" altLang="en-US" dirty="0">
                <a:solidFill>
                  <a:srgbClr val="FF0000"/>
                </a:solidFill>
              </a:rPr>
              <a:t>是当前节点</a:t>
            </a:r>
            <a:r>
              <a:rPr lang="en-US" altLang="zh-CN" dirty="0">
                <a:solidFill>
                  <a:srgbClr val="FF0000"/>
                </a:solidFill>
              </a:rPr>
              <a:t>rt</a:t>
            </a:r>
            <a:r>
              <a:rPr lang="zh-CN" altLang="en-US" dirty="0">
                <a:solidFill>
                  <a:srgbClr val="FF0000"/>
                </a:solidFill>
              </a:rPr>
              <a:t>管辖的区间范围</a:t>
            </a:r>
            <a:endParaRPr lang="zh-CN" altLang="en-US" dirty="0"/>
          </a:p>
          <a:p>
            <a:r>
              <a:rPr lang="zh-CN" altLang="en-US" dirty="0"/>
              <a:t>{</a:t>
            </a:r>
          </a:p>
          <a:p>
            <a:r>
              <a:rPr lang="zh-CN" altLang="en-US" dirty="0"/>
              <a:t>	if(l==r)</a:t>
            </a:r>
            <a:r>
              <a:rPr lang="en-US" altLang="zh-CN" dirty="0"/>
              <a:t>//</a:t>
            </a:r>
            <a:r>
              <a:rPr lang="zh-CN" altLang="en-US" dirty="0"/>
              <a:t>叶子结点</a:t>
            </a:r>
            <a:r>
              <a:rPr lang="en-US" altLang="zh-CN" dirty="0"/>
              <a:t>(</a:t>
            </a:r>
            <a:r>
              <a:rPr lang="zh-CN" altLang="en-US" dirty="0"/>
              <a:t>所管辖区域</a:t>
            </a:r>
            <a:r>
              <a:rPr lang="en-US" altLang="zh-CN" dirty="0"/>
              <a:t>l==r)</a:t>
            </a:r>
            <a:endParaRPr lang="zh-CN" altLang="en-US" dirty="0"/>
          </a:p>
          <a:p>
            <a:r>
              <a:rPr lang="zh-CN" altLang="en-US" dirty="0"/>
              <a:t>	{</a:t>
            </a:r>
          </a:p>
          <a:p>
            <a:r>
              <a:rPr lang="zh-CN" altLang="en-US" dirty="0"/>
              <a:t>		scanf("%lld",&amp;T[rt]);</a:t>
            </a:r>
          </a:p>
          <a:p>
            <a:r>
              <a:rPr lang="zh-CN" altLang="en-US" dirty="0"/>
              <a:t>		return;</a:t>
            </a:r>
          </a:p>
          <a:p>
            <a:r>
              <a:rPr lang="zh-CN" altLang="en-US" dirty="0"/>
              <a:t>	}</a:t>
            </a:r>
          </a:p>
          <a:p>
            <a:r>
              <a:rPr lang="zh-CN" altLang="en-US" dirty="0"/>
              <a:t>	int m=l+r&gt;&gt;1;</a:t>
            </a:r>
            <a:r>
              <a:rPr lang="en-US" altLang="zh-CN" dirty="0"/>
              <a:t>//</a:t>
            </a:r>
            <a:r>
              <a:rPr lang="zh-CN" altLang="en-US" dirty="0"/>
              <a:t>将所管辖区间折半</a:t>
            </a:r>
          </a:p>
          <a:p>
            <a:r>
              <a:rPr lang="zh-CN" altLang="en-US" dirty="0"/>
              <a:t>	build(l,m,rt&lt;&lt;1);</a:t>
            </a:r>
            <a:r>
              <a:rPr lang="en-US" altLang="zh-CN" dirty="0"/>
              <a:t>//</a:t>
            </a:r>
            <a:r>
              <a:rPr lang="zh-CN" altLang="en-US" dirty="0"/>
              <a:t>递归构建左儿子</a:t>
            </a:r>
          </a:p>
          <a:p>
            <a:r>
              <a:rPr lang="zh-CN" altLang="en-US" dirty="0"/>
              <a:t>	build(m+1,r,rt&lt;&lt;1|1);</a:t>
            </a:r>
            <a:r>
              <a:rPr lang="en-US" altLang="zh-CN" dirty="0"/>
              <a:t>//</a:t>
            </a:r>
            <a:r>
              <a:rPr lang="zh-CN" altLang="en-US" dirty="0"/>
              <a:t>递归构建右儿子</a:t>
            </a:r>
          </a:p>
          <a:p>
            <a:r>
              <a:rPr lang="zh-CN" altLang="en-US" dirty="0"/>
              <a:t>	</a:t>
            </a:r>
            <a:r>
              <a:rPr lang="zh-CN" altLang="en-US" dirty="0">
                <a:solidFill>
                  <a:srgbClr val="FF0000"/>
                </a:solidFill>
              </a:rPr>
              <a:t>up(rt);</a:t>
            </a:r>
            <a:r>
              <a:rPr lang="en-US" altLang="zh-CN" dirty="0">
                <a:solidFill>
                  <a:srgbClr val="FF0000"/>
                </a:solidFill>
              </a:rPr>
              <a:t>//</a:t>
            </a:r>
            <a:r>
              <a:rPr lang="zh-CN" altLang="en-US" dirty="0">
                <a:solidFill>
                  <a:srgbClr val="FF0000"/>
                </a:solidFill>
              </a:rPr>
              <a:t>递归构造左右儿子后汇总信息</a:t>
            </a:r>
          </a:p>
          <a:p>
            <a:r>
              <a:rPr lang="zh-CN" altLang="en-US" dirty="0"/>
              <a:t>}</a:t>
            </a:r>
          </a:p>
        </p:txBody>
      </p:sp>
      <p:sp>
        <p:nvSpPr>
          <p:cNvPr id="13" name="矩形 12">
            <a:extLst>
              <a:ext uri="{FF2B5EF4-FFF2-40B4-BE49-F238E27FC236}">
                <a16:creationId xmlns:a16="http://schemas.microsoft.com/office/drawing/2014/main" id="{A7A512BC-CF7E-4E21-B065-36D983D8723A}"/>
              </a:ext>
            </a:extLst>
          </p:cNvPr>
          <p:cNvSpPr/>
          <p:nvPr/>
        </p:nvSpPr>
        <p:spPr>
          <a:xfrm>
            <a:off x="5600857" y="4506138"/>
            <a:ext cx="6096000" cy="1754326"/>
          </a:xfrm>
          <a:prstGeom prst="rect">
            <a:avLst/>
          </a:prstGeom>
        </p:spPr>
        <p:txBody>
          <a:bodyPr>
            <a:spAutoFit/>
          </a:bodyPr>
          <a:lstStyle/>
          <a:p>
            <a:r>
              <a:rPr lang="zh-CN" altLang="en-US" dirty="0"/>
              <a:t>void up(int rt)</a:t>
            </a:r>
            <a:r>
              <a:rPr lang="en-US" altLang="zh-CN" dirty="0"/>
              <a:t>//</a:t>
            </a:r>
            <a:r>
              <a:rPr lang="zh-CN" altLang="en-US" dirty="0"/>
              <a:t>将儿子的信息汇总成父亲的信息</a:t>
            </a:r>
          </a:p>
          <a:p>
            <a:r>
              <a:rPr lang="zh-CN" altLang="en-US" dirty="0"/>
              <a:t>{</a:t>
            </a:r>
          </a:p>
          <a:p>
            <a:r>
              <a:rPr lang="zh-CN" altLang="en-US" dirty="0"/>
              <a:t>	T[rt]=T[rt&lt;&lt;1]+T[rt&lt;&lt;1|1];</a:t>
            </a:r>
          </a:p>
          <a:p>
            <a:r>
              <a:rPr lang="zh-CN" altLang="en-US" dirty="0"/>
              <a:t>}</a:t>
            </a:r>
            <a:endParaRPr lang="en-US" altLang="zh-CN" dirty="0"/>
          </a:p>
          <a:p>
            <a:endParaRPr lang="en-US" altLang="zh-CN" dirty="0"/>
          </a:p>
          <a:p>
            <a:r>
              <a:rPr lang="zh-CN" altLang="en-US" dirty="0"/>
              <a:t>形象地称之为</a:t>
            </a:r>
            <a:r>
              <a:rPr lang="en-US" altLang="zh-CN" dirty="0"/>
              <a:t>up</a:t>
            </a:r>
            <a:r>
              <a:rPr lang="zh-CN" altLang="en-US" dirty="0"/>
              <a:t>，即子节点信息向父节点传递的过程</a:t>
            </a:r>
          </a:p>
        </p:txBody>
      </p:sp>
    </p:spTree>
    <p:extLst>
      <p:ext uri="{BB962C8B-B14F-4D97-AF65-F5344CB8AC3E}">
        <p14:creationId xmlns:p14="http://schemas.microsoft.com/office/powerpoint/2010/main" val="3076636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圆角 43">
            <a:extLst>
              <a:ext uri="{FF2B5EF4-FFF2-40B4-BE49-F238E27FC236}">
                <a16:creationId xmlns:a16="http://schemas.microsoft.com/office/drawing/2014/main" id="{189EA61D-E0C1-4600-AFCE-499479550728}"/>
              </a:ext>
            </a:extLst>
          </p:cNvPr>
          <p:cNvSpPr/>
          <p:nvPr/>
        </p:nvSpPr>
        <p:spPr>
          <a:xfrm>
            <a:off x="2946944" y="315161"/>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[1,7]</a:t>
            </a:r>
            <a:endParaRPr lang="zh-CN" altLang="en-US" sz="2200" dirty="0"/>
          </a:p>
        </p:txBody>
      </p:sp>
      <p:sp>
        <p:nvSpPr>
          <p:cNvPr id="45" name="矩形: 圆角 44">
            <a:extLst>
              <a:ext uri="{FF2B5EF4-FFF2-40B4-BE49-F238E27FC236}">
                <a16:creationId xmlns:a16="http://schemas.microsoft.com/office/drawing/2014/main" id="{FB88DE10-F568-420D-911B-3642F3CB767E}"/>
              </a:ext>
            </a:extLst>
          </p:cNvPr>
          <p:cNvSpPr/>
          <p:nvPr/>
        </p:nvSpPr>
        <p:spPr>
          <a:xfrm>
            <a:off x="1650021" y="1021769"/>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[1,4]</a:t>
            </a:r>
            <a:endParaRPr lang="zh-CN" altLang="en-US" sz="2200" dirty="0"/>
          </a:p>
        </p:txBody>
      </p:sp>
      <p:sp>
        <p:nvSpPr>
          <p:cNvPr id="46" name="矩形: 圆角 45">
            <a:extLst>
              <a:ext uri="{FF2B5EF4-FFF2-40B4-BE49-F238E27FC236}">
                <a16:creationId xmlns:a16="http://schemas.microsoft.com/office/drawing/2014/main" id="{41B40BCB-6CC1-452B-9238-4DB23C8C0604}"/>
              </a:ext>
            </a:extLst>
          </p:cNvPr>
          <p:cNvSpPr/>
          <p:nvPr/>
        </p:nvSpPr>
        <p:spPr>
          <a:xfrm>
            <a:off x="4205253" y="1021769"/>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[5,7]</a:t>
            </a:r>
            <a:endParaRPr lang="zh-CN" altLang="en-US" sz="2200" dirty="0"/>
          </a:p>
        </p:txBody>
      </p:sp>
      <p:cxnSp>
        <p:nvCxnSpPr>
          <p:cNvPr id="47" name="直接连接符 46">
            <a:extLst>
              <a:ext uri="{FF2B5EF4-FFF2-40B4-BE49-F238E27FC236}">
                <a16:creationId xmlns:a16="http://schemas.microsoft.com/office/drawing/2014/main" id="{24A37A20-F25C-4417-B88E-F6428DA4D75C}"/>
              </a:ext>
            </a:extLst>
          </p:cNvPr>
          <p:cNvCxnSpPr>
            <a:stCxn id="44" idx="2"/>
            <a:endCxn id="45" idx="0"/>
          </p:cNvCxnSpPr>
          <p:nvPr/>
        </p:nvCxnSpPr>
        <p:spPr>
          <a:xfrm flipH="1">
            <a:off x="2119476" y="652785"/>
            <a:ext cx="1296923" cy="368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BE94033B-2F2D-4D70-9B14-53C71C28D38A}"/>
              </a:ext>
            </a:extLst>
          </p:cNvPr>
          <p:cNvCxnSpPr>
            <a:stCxn id="44" idx="2"/>
            <a:endCxn id="46" idx="0"/>
          </p:cNvCxnSpPr>
          <p:nvPr/>
        </p:nvCxnSpPr>
        <p:spPr>
          <a:xfrm>
            <a:off x="3416399" y="652785"/>
            <a:ext cx="1258309" cy="368984"/>
          </a:xfrm>
          <a:prstGeom prst="line">
            <a:avLst/>
          </a:prstGeom>
        </p:spPr>
        <p:style>
          <a:lnRef idx="1">
            <a:schemeClr val="accent1"/>
          </a:lnRef>
          <a:fillRef idx="0">
            <a:schemeClr val="accent1"/>
          </a:fillRef>
          <a:effectRef idx="0">
            <a:schemeClr val="accent1"/>
          </a:effectRef>
          <a:fontRef idx="minor">
            <a:schemeClr val="tx1"/>
          </a:fontRef>
        </p:style>
      </p:cxnSp>
      <p:sp>
        <p:nvSpPr>
          <p:cNvPr id="49" name="矩形: 圆角 48">
            <a:extLst>
              <a:ext uri="{FF2B5EF4-FFF2-40B4-BE49-F238E27FC236}">
                <a16:creationId xmlns:a16="http://schemas.microsoft.com/office/drawing/2014/main" id="{58D4FF61-7CCA-43C6-94CB-F4917233BABC}"/>
              </a:ext>
            </a:extLst>
          </p:cNvPr>
          <p:cNvSpPr/>
          <p:nvPr/>
        </p:nvSpPr>
        <p:spPr>
          <a:xfrm>
            <a:off x="528783" y="1839014"/>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[1,2]</a:t>
            </a:r>
            <a:endParaRPr lang="zh-CN" altLang="en-US" sz="2200" dirty="0"/>
          </a:p>
        </p:txBody>
      </p:sp>
      <p:sp>
        <p:nvSpPr>
          <p:cNvPr id="50" name="矩形: 圆角 49">
            <a:extLst>
              <a:ext uri="{FF2B5EF4-FFF2-40B4-BE49-F238E27FC236}">
                <a16:creationId xmlns:a16="http://schemas.microsoft.com/office/drawing/2014/main" id="{996C3114-28FD-425B-85CA-3B924FB6BAE8}"/>
              </a:ext>
            </a:extLst>
          </p:cNvPr>
          <p:cNvSpPr/>
          <p:nvPr/>
        </p:nvSpPr>
        <p:spPr>
          <a:xfrm>
            <a:off x="2247145" y="1829484"/>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[3,4]</a:t>
            </a:r>
            <a:endParaRPr lang="zh-CN" altLang="en-US" sz="2200" dirty="0"/>
          </a:p>
        </p:txBody>
      </p:sp>
      <p:sp>
        <p:nvSpPr>
          <p:cNvPr id="51" name="矩形: 圆角 50">
            <a:extLst>
              <a:ext uri="{FF2B5EF4-FFF2-40B4-BE49-F238E27FC236}">
                <a16:creationId xmlns:a16="http://schemas.microsoft.com/office/drawing/2014/main" id="{162BA9A4-93D8-4C00-BB55-E5D9B004CF23}"/>
              </a:ext>
            </a:extLst>
          </p:cNvPr>
          <p:cNvSpPr/>
          <p:nvPr/>
        </p:nvSpPr>
        <p:spPr>
          <a:xfrm>
            <a:off x="5541356" y="1812920"/>
            <a:ext cx="691861"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[7,7]</a:t>
            </a:r>
            <a:endParaRPr lang="zh-CN" altLang="en-US" sz="2200" dirty="0"/>
          </a:p>
        </p:txBody>
      </p:sp>
      <p:sp>
        <p:nvSpPr>
          <p:cNvPr id="52" name="矩形: 圆角 51">
            <a:extLst>
              <a:ext uri="{FF2B5EF4-FFF2-40B4-BE49-F238E27FC236}">
                <a16:creationId xmlns:a16="http://schemas.microsoft.com/office/drawing/2014/main" id="{FEF63098-C36C-4F59-9B9A-FCAE84D093F4}"/>
              </a:ext>
            </a:extLst>
          </p:cNvPr>
          <p:cNvSpPr/>
          <p:nvPr/>
        </p:nvSpPr>
        <p:spPr>
          <a:xfrm>
            <a:off x="4045553" y="1841662"/>
            <a:ext cx="938909"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[5,6]</a:t>
            </a:r>
            <a:endParaRPr lang="zh-CN" altLang="en-US" sz="2200" dirty="0"/>
          </a:p>
        </p:txBody>
      </p:sp>
      <p:cxnSp>
        <p:nvCxnSpPr>
          <p:cNvPr id="53" name="直接连接符 52">
            <a:extLst>
              <a:ext uri="{FF2B5EF4-FFF2-40B4-BE49-F238E27FC236}">
                <a16:creationId xmlns:a16="http://schemas.microsoft.com/office/drawing/2014/main" id="{E416C78B-0698-40E1-A073-ECBFC17DCCC7}"/>
              </a:ext>
            </a:extLst>
          </p:cNvPr>
          <p:cNvCxnSpPr>
            <a:stCxn id="45" idx="2"/>
            <a:endCxn id="49" idx="0"/>
          </p:cNvCxnSpPr>
          <p:nvPr/>
        </p:nvCxnSpPr>
        <p:spPr>
          <a:xfrm flipH="1">
            <a:off x="998238" y="1359393"/>
            <a:ext cx="1121238" cy="479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8FC5B4B7-8415-4A9F-A82D-211AEB491F1E}"/>
              </a:ext>
            </a:extLst>
          </p:cNvPr>
          <p:cNvCxnSpPr>
            <a:stCxn id="45" idx="2"/>
            <a:endCxn id="50" idx="0"/>
          </p:cNvCxnSpPr>
          <p:nvPr/>
        </p:nvCxnSpPr>
        <p:spPr>
          <a:xfrm>
            <a:off x="2119476" y="1359393"/>
            <a:ext cx="597124" cy="470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3306E88D-5B93-4A02-AE6F-C0D0277AACAA}"/>
              </a:ext>
            </a:extLst>
          </p:cNvPr>
          <p:cNvCxnSpPr>
            <a:cxnSpLocks/>
            <a:stCxn id="46" idx="2"/>
            <a:endCxn id="52" idx="0"/>
          </p:cNvCxnSpPr>
          <p:nvPr/>
        </p:nvCxnSpPr>
        <p:spPr>
          <a:xfrm flipH="1">
            <a:off x="4515008" y="1359393"/>
            <a:ext cx="159700" cy="482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143C6073-6D66-405E-AF30-A08BACD3A869}"/>
              </a:ext>
            </a:extLst>
          </p:cNvPr>
          <p:cNvCxnSpPr>
            <a:cxnSpLocks/>
            <a:stCxn id="46" idx="2"/>
            <a:endCxn id="51" idx="0"/>
          </p:cNvCxnSpPr>
          <p:nvPr/>
        </p:nvCxnSpPr>
        <p:spPr>
          <a:xfrm>
            <a:off x="4674708" y="1359393"/>
            <a:ext cx="1212579" cy="453527"/>
          </a:xfrm>
          <a:prstGeom prst="line">
            <a:avLst/>
          </a:prstGeom>
        </p:spPr>
        <p:style>
          <a:lnRef idx="1">
            <a:schemeClr val="accent1"/>
          </a:lnRef>
          <a:fillRef idx="0">
            <a:schemeClr val="accent1"/>
          </a:fillRef>
          <a:effectRef idx="0">
            <a:schemeClr val="accent1"/>
          </a:effectRef>
          <a:fontRef idx="minor">
            <a:schemeClr val="tx1"/>
          </a:fontRef>
        </p:style>
      </p:cxnSp>
      <p:sp>
        <p:nvSpPr>
          <p:cNvPr id="63" name="矩形: 圆角 62">
            <a:extLst>
              <a:ext uri="{FF2B5EF4-FFF2-40B4-BE49-F238E27FC236}">
                <a16:creationId xmlns:a16="http://schemas.microsoft.com/office/drawing/2014/main" id="{30DA90B1-B421-436D-9460-49DAC0190B34}"/>
              </a:ext>
            </a:extLst>
          </p:cNvPr>
          <p:cNvSpPr/>
          <p:nvPr/>
        </p:nvSpPr>
        <p:spPr>
          <a:xfrm>
            <a:off x="2031013" y="2679028"/>
            <a:ext cx="685587"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[3,3]</a:t>
            </a:r>
            <a:endParaRPr lang="zh-CN" altLang="en-US" sz="2200" dirty="0"/>
          </a:p>
        </p:txBody>
      </p:sp>
      <p:sp>
        <p:nvSpPr>
          <p:cNvPr id="64" name="矩形: 圆角 63">
            <a:extLst>
              <a:ext uri="{FF2B5EF4-FFF2-40B4-BE49-F238E27FC236}">
                <a16:creationId xmlns:a16="http://schemas.microsoft.com/office/drawing/2014/main" id="{0157FFDE-CA28-4A97-8E58-65D3AD8DA26B}"/>
              </a:ext>
            </a:extLst>
          </p:cNvPr>
          <p:cNvSpPr/>
          <p:nvPr/>
        </p:nvSpPr>
        <p:spPr>
          <a:xfrm>
            <a:off x="157903" y="2676024"/>
            <a:ext cx="685587" cy="331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[1,1]</a:t>
            </a:r>
            <a:endParaRPr lang="zh-CN" altLang="en-US" sz="2200" dirty="0"/>
          </a:p>
        </p:txBody>
      </p:sp>
      <p:sp>
        <p:nvSpPr>
          <p:cNvPr id="65" name="矩形: 圆角 64">
            <a:extLst>
              <a:ext uri="{FF2B5EF4-FFF2-40B4-BE49-F238E27FC236}">
                <a16:creationId xmlns:a16="http://schemas.microsoft.com/office/drawing/2014/main" id="{8BAC8275-ADC6-42CA-B363-7E5AE9B70E98}"/>
              </a:ext>
            </a:extLst>
          </p:cNvPr>
          <p:cNvSpPr/>
          <p:nvPr/>
        </p:nvSpPr>
        <p:spPr>
          <a:xfrm>
            <a:off x="1083754" y="2679028"/>
            <a:ext cx="713455"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[2,2]</a:t>
            </a:r>
            <a:endParaRPr lang="zh-CN" altLang="en-US" sz="2200" dirty="0"/>
          </a:p>
        </p:txBody>
      </p:sp>
      <p:sp>
        <p:nvSpPr>
          <p:cNvPr id="68" name="矩形: 圆角 67">
            <a:extLst>
              <a:ext uri="{FF2B5EF4-FFF2-40B4-BE49-F238E27FC236}">
                <a16:creationId xmlns:a16="http://schemas.microsoft.com/office/drawing/2014/main" id="{2BBECAE5-D1D5-405A-9C9F-7CE8250B4BEA}"/>
              </a:ext>
            </a:extLst>
          </p:cNvPr>
          <p:cNvSpPr/>
          <p:nvPr/>
        </p:nvSpPr>
        <p:spPr>
          <a:xfrm>
            <a:off x="2950768" y="2663703"/>
            <a:ext cx="677366" cy="337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[4,4]</a:t>
            </a:r>
            <a:endParaRPr lang="zh-CN" altLang="en-US" sz="2200" dirty="0"/>
          </a:p>
        </p:txBody>
      </p:sp>
      <p:sp>
        <p:nvSpPr>
          <p:cNvPr id="69" name="矩形: 圆角 68">
            <a:extLst>
              <a:ext uri="{FF2B5EF4-FFF2-40B4-BE49-F238E27FC236}">
                <a16:creationId xmlns:a16="http://schemas.microsoft.com/office/drawing/2014/main" id="{9946B1DB-5E06-4F9E-ACF0-76D5A3286B31}"/>
              </a:ext>
            </a:extLst>
          </p:cNvPr>
          <p:cNvSpPr/>
          <p:nvPr/>
        </p:nvSpPr>
        <p:spPr>
          <a:xfrm>
            <a:off x="3848525" y="2661555"/>
            <a:ext cx="713455"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[5,5]</a:t>
            </a:r>
            <a:endParaRPr lang="zh-CN" altLang="en-US" sz="2200" dirty="0"/>
          </a:p>
        </p:txBody>
      </p:sp>
      <p:sp>
        <p:nvSpPr>
          <p:cNvPr id="70" name="矩形: 圆角 69">
            <a:extLst>
              <a:ext uri="{FF2B5EF4-FFF2-40B4-BE49-F238E27FC236}">
                <a16:creationId xmlns:a16="http://schemas.microsoft.com/office/drawing/2014/main" id="{4FDB76B4-18D6-42BF-B287-3E0E8A437026}"/>
              </a:ext>
            </a:extLst>
          </p:cNvPr>
          <p:cNvSpPr/>
          <p:nvPr/>
        </p:nvSpPr>
        <p:spPr>
          <a:xfrm>
            <a:off x="4786192" y="2649378"/>
            <a:ext cx="691861" cy="337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[6,6]</a:t>
            </a:r>
            <a:endParaRPr lang="zh-CN" altLang="en-US" sz="2200" dirty="0"/>
          </a:p>
        </p:txBody>
      </p:sp>
      <p:cxnSp>
        <p:nvCxnSpPr>
          <p:cNvPr id="91" name="直接连接符 90">
            <a:extLst>
              <a:ext uri="{FF2B5EF4-FFF2-40B4-BE49-F238E27FC236}">
                <a16:creationId xmlns:a16="http://schemas.microsoft.com/office/drawing/2014/main" id="{1AC71074-D0BD-4B64-9573-86FD7E5E7AF2}"/>
              </a:ext>
            </a:extLst>
          </p:cNvPr>
          <p:cNvCxnSpPr>
            <a:stCxn id="49" idx="2"/>
            <a:endCxn id="64" idx="0"/>
          </p:cNvCxnSpPr>
          <p:nvPr/>
        </p:nvCxnSpPr>
        <p:spPr>
          <a:xfrm flipH="1">
            <a:off x="500697" y="2176638"/>
            <a:ext cx="497541" cy="499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D6781338-96D2-4E33-A118-5D70A21508F7}"/>
              </a:ext>
            </a:extLst>
          </p:cNvPr>
          <p:cNvCxnSpPr>
            <a:stCxn id="49" idx="2"/>
            <a:endCxn id="65" idx="0"/>
          </p:cNvCxnSpPr>
          <p:nvPr/>
        </p:nvCxnSpPr>
        <p:spPr>
          <a:xfrm>
            <a:off x="998238" y="2176638"/>
            <a:ext cx="442244" cy="502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3FC0BC54-3211-442A-9869-1AB19878AA8B}"/>
              </a:ext>
            </a:extLst>
          </p:cNvPr>
          <p:cNvCxnSpPr>
            <a:stCxn id="50" idx="2"/>
            <a:endCxn id="63" idx="0"/>
          </p:cNvCxnSpPr>
          <p:nvPr/>
        </p:nvCxnSpPr>
        <p:spPr>
          <a:xfrm flipH="1">
            <a:off x="2373807" y="2167108"/>
            <a:ext cx="342793" cy="511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A29BF513-8920-47D6-B02B-D874194A5995}"/>
              </a:ext>
            </a:extLst>
          </p:cNvPr>
          <p:cNvCxnSpPr>
            <a:stCxn id="50" idx="2"/>
            <a:endCxn id="68" idx="0"/>
          </p:cNvCxnSpPr>
          <p:nvPr/>
        </p:nvCxnSpPr>
        <p:spPr>
          <a:xfrm>
            <a:off x="2716600" y="2167108"/>
            <a:ext cx="572851" cy="496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D7DABA0C-CD80-4052-90FF-2E1C21A85662}"/>
              </a:ext>
            </a:extLst>
          </p:cNvPr>
          <p:cNvCxnSpPr>
            <a:stCxn id="52" idx="2"/>
            <a:endCxn id="69" idx="0"/>
          </p:cNvCxnSpPr>
          <p:nvPr/>
        </p:nvCxnSpPr>
        <p:spPr>
          <a:xfrm flipH="1">
            <a:off x="4205253" y="2167108"/>
            <a:ext cx="309755" cy="494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593CC8E5-9318-452B-B8C3-7D2C599E967D}"/>
              </a:ext>
            </a:extLst>
          </p:cNvPr>
          <p:cNvCxnSpPr>
            <a:stCxn id="52" idx="2"/>
            <a:endCxn id="70" idx="0"/>
          </p:cNvCxnSpPr>
          <p:nvPr/>
        </p:nvCxnSpPr>
        <p:spPr>
          <a:xfrm>
            <a:off x="4515008" y="2167108"/>
            <a:ext cx="617115" cy="48227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文本框 102">
            <a:extLst>
              <a:ext uri="{FF2B5EF4-FFF2-40B4-BE49-F238E27FC236}">
                <a16:creationId xmlns:a16="http://schemas.microsoft.com/office/drawing/2014/main" id="{90F9A4D6-C6B4-454F-AE7F-FD8CF652B69E}"/>
              </a:ext>
            </a:extLst>
          </p:cNvPr>
          <p:cNvSpPr txBox="1"/>
          <p:nvPr/>
        </p:nvSpPr>
        <p:spPr>
          <a:xfrm>
            <a:off x="4645422" y="315161"/>
            <a:ext cx="1261884" cy="523220"/>
          </a:xfrm>
          <a:prstGeom prst="rect">
            <a:avLst/>
          </a:prstGeom>
          <a:noFill/>
        </p:spPr>
        <p:txBody>
          <a:bodyPr wrap="none" rtlCol="0">
            <a:spAutoFit/>
          </a:bodyPr>
          <a:lstStyle/>
          <a:p>
            <a:r>
              <a:rPr lang="zh-CN" altLang="en-US" sz="2800" dirty="0"/>
              <a:t>线段树</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B4EB984-40EB-4B86-99AA-EEE0BE5E990C}"/>
                  </a:ext>
                </a:extLst>
              </p:cNvPr>
              <p:cNvSpPr txBox="1"/>
              <p:nvPr/>
            </p:nvSpPr>
            <p:spPr>
              <a:xfrm>
                <a:off x="6583680" y="315161"/>
                <a:ext cx="2734788" cy="1498744"/>
              </a:xfrm>
              <a:prstGeom prst="rect">
                <a:avLst/>
              </a:prstGeom>
              <a:noFill/>
            </p:spPr>
            <p:txBody>
              <a:bodyPr wrap="none" rtlCol="0">
                <a:spAutoFit/>
              </a:bodyPr>
              <a:lstStyle/>
              <a:p>
                <a:r>
                  <a:rPr lang="zh-CN" altLang="en-US" dirty="0"/>
                  <a:t>例题：</a:t>
                </a:r>
                <a:endParaRPr lang="en-US" altLang="zh-CN" dirty="0"/>
              </a:p>
              <a:p>
                <a:r>
                  <a:rPr lang="zh-CN" altLang="en-US" dirty="0"/>
                  <a:t>单点更新：将</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𝑝</m:t>
                        </m:r>
                      </m:sub>
                    </m:sSub>
                  </m:oMath>
                </a14:m>
                <a:r>
                  <a:rPr lang="zh-CN" altLang="en-US" dirty="0"/>
                  <a:t>加上</a:t>
                </a:r>
                <a:r>
                  <a:rPr lang="en-US" altLang="zh-CN" dirty="0"/>
                  <a:t>x</a:t>
                </a:r>
              </a:p>
              <a:p>
                <a:r>
                  <a:rPr lang="zh-CN" altLang="en-US" dirty="0"/>
                  <a:t>区间求和：求</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 </m:t>
                    </m:r>
                  </m:oMath>
                </a14:m>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𝑟</m:t>
                        </m:r>
                      </m:sub>
                    </m:sSub>
                  </m:oMath>
                </a14:m>
                <a:r>
                  <a:rPr lang="zh-CN" altLang="en-US" dirty="0"/>
                  <a:t>的和</a:t>
                </a:r>
                <a:endParaRPr lang="en-US" altLang="zh-CN" dirty="0"/>
              </a:p>
              <a:p>
                <a:endParaRPr lang="en-US" altLang="zh-CN" dirty="0"/>
              </a:p>
              <a:p>
                <a:endParaRPr lang="en-US" altLang="zh-CN" dirty="0"/>
              </a:p>
            </p:txBody>
          </p:sp>
        </mc:Choice>
        <mc:Fallback xmlns="">
          <p:sp>
            <p:nvSpPr>
              <p:cNvPr id="2" name="文本框 1">
                <a:extLst>
                  <a:ext uri="{FF2B5EF4-FFF2-40B4-BE49-F238E27FC236}">
                    <a16:creationId xmlns:a16="http://schemas.microsoft.com/office/drawing/2014/main" id="{0B4EB984-40EB-4B86-99AA-EEE0BE5E990C}"/>
                  </a:ext>
                </a:extLst>
              </p:cNvPr>
              <p:cNvSpPr txBox="1">
                <a:spLocks noRot="1" noChangeAspect="1" noMove="1" noResize="1" noEditPoints="1" noAdjustHandles="1" noChangeArrowheads="1" noChangeShapeType="1" noTextEdit="1"/>
              </p:cNvSpPr>
              <p:nvPr/>
            </p:nvSpPr>
            <p:spPr>
              <a:xfrm>
                <a:off x="6583680" y="315161"/>
                <a:ext cx="2734788" cy="1498744"/>
              </a:xfrm>
              <a:prstGeom prst="rect">
                <a:avLst/>
              </a:prstGeom>
              <a:blipFill>
                <a:blip r:embed="rId2"/>
                <a:stretch>
                  <a:fillRect l="-1782" t="-2439" r="-891"/>
                </a:stretch>
              </a:blipFill>
            </p:spPr>
            <p:txBody>
              <a:bodyPr/>
              <a:lstStyle/>
              <a:p>
                <a:r>
                  <a:rPr lang="zh-CN" altLang="en-US">
                    <a:noFill/>
                  </a:rPr>
                  <a:t> </a:t>
                </a:r>
              </a:p>
            </p:txBody>
          </p:sp>
        </mc:Fallback>
      </mc:AlternateContent>
      <p:graphicFrame>
        <p:nvGraphicFramePr>
          <p:cNvPr id="3" name="表格 2">
            <a:extLst>
              <a:ext uri="{FF2B5EF4-FFF2-40B4-BE49-F238E27FC236}">
                <a16:creationId xmlns:a16="http://schemas.microsoft.com/office/drawing/2014/main" id="{F825EA26-3E48-4C92-B029-1509B4997734}"/>
              </a:ext>
            </a:extLst>
          </p:cNvPr>
          <p:cNvGraphicFramePr>
            <a:graphicFrameLocks noGrp="1"/>
          </p:cNvGraphicFramePr>
          <p:nvPr>
            <p:extLst>
              <p:ext uri="{D42A27DB-BD31-4B8C-83A1-F6EECF244321}">
                <p14:modId xmlns:p14="http://schemas.microsoft.com/office/powerpoint/2010/main" val="1142210934"/>
              </p:ext>
            </p:extLst>
          </p:nvPr>
        </p:nvGraphicFramePr>
        <p:xfrm>
          <a:off x="6617827" y="1256660"/>
          <a:ext cx="4326837" cy="1112520"/>
        </p:xfrm>
        <a:graphic>
          <a:graphicData uri="http://schemas.openxmlformats.org/drawingml/2006/table">
            <a:tbl>
              <a:tblPr firstRow="1" bandRow="1">
                <a:tableStyleId>{5C22544A-7EE6-4342-B048-85BDC9FD1C3A}</a:tableStyleId>
              </a:tblPr>
              <a:tblGrid>
                <a:gridCol w="1597704">
                  <a:extLst>
                    <a:ext uri="{9D8B030D-6E8A-4147-A177-3AD203B41FA5}">
                      <a16:colId xmlns:a16="http://schemas.microsoft.com/office/drawing/2014/main" val="692939980"/>
                    </a:ext>
                  </a:extLst>
                </a:gridCol>
                <a:gridCol w="759656">
                  <a:extLst>
                    <a:ext uri="{9D8B030D-6E8A-4147-A177-3AD203B41FA5}">
                      <a16:colId xmlns:a16="http://schemas.microsoft.com/office/drawing/2014/main" val="1362942537"/>
                    </a:ext>
                  </a:extLst>
                </a:gridCol>
                <a:gridCol w="956603">
                  <a:extLst>
                    <a:ext uri="{9D8B030D-6E8A-4147-A177-3AD203B41FA5}">
                      <a16:colId xmlns:a16="http://schemas.microsoft.com/office/drawing/2014/main" val="4282522790"/>
                    </a:ext>
                  </a:extLst>
                </a:gridCol>
                <a:gridCol w="1012874">
                  <a:extLst>
                    <a:ext uri="{9D8B030D-6E8A-4147-A177-3AD203B41FA5}">
                      <a16:colId xmlns:a16="http://schemas.microsoft.com/office/drawing/2014/main" val="1666587132"/>
                    </a:ext>
                  </a:extLst>
                </a:gridCol>
              </a:tblGrid>
              <a:tr h="370840">
                <a:tc>
                  <a:txBody>
                    <a:bodyPr/>
                    <a:lstStyle/>
                    <a:p>
                      <a:r>
                        <a:rPr lang="zh-CN" altLang="en-US" dirty="0"/>
                        <a:t>方法</a:t>
                      </a:r>
                    </a:p>
                  </a:txBody>
                  <a:tcPr/>
                </a:tc>
                <a:tc>
                  <a:txBody>
                    <a:bodyPr/>
                    <a:lstStyle/>
                    <a:p>
                      <a:r>
                        <a:rPr lang="zh-CN" altLang="en-US" dirty="0"/>
                        <a:t>暴力</a:t>
                      </a:r>
                    </a:p>
                  </a:txBody>
                  <a:tcPr/>
                </a:tc>
                <a:tc>
                  <a:txBody>
                    <a:bodyPr/>
                    <a:lstStyle/>
                    <a:p>
                      <a:r>
                        <a:rPr lang="zh-CN" altLang="en-US" dirty="0"/>
                        <a:t>前缀和</a:t>
                      </a:r>
                    </a:p>
                  </a:txBody>
                  <a:tcPr/>
                </a:tc>
                <a:tc>
                  <a:txBody>
                    <a:bodyPr/>
                    <a:lstStyle/>
                    <a:p>
                      <a:r>
                        <a:rPr lang="zh-CN" altLang="en-US" dirty="0"/>
                        <a:t>线段树</a:t>
                      </a:r>
                    </a:p>
                  </a:txBody>
                  <a:tcPr/>
                </a:tc>
                <a:extLst>
                  <a:ext uri="{0D108BD9-81ED-4DB2-BD59-A6C34878D82A}">
                    <a16:rowId xmlns:a16="http://schemas.microsoft.com/office/drawing/2014/main" val="3230133612"/>
                  </a:ext>
                </a:extLst>
              </a:tr>
              <a:tr h="370840">
                <a:tc>
                  <a:txBody>
                    <a:bodyPr/>
                    <a:lstStyle/>
                    <a:p>
                      <a:r>
                        <a:rPr lang="zh-CN" altLang="en-US" dirty="0"/>
                        <a:t>单点更新效率</a:t>
                      </a:r>
                    </a:p>
                  </a:txBody>
                  <a:tcPr/>
                </a:tc>
                <a:tc>
                  <a:txBody>
                    <a:bodyPr/>
                    <a:lstStyle/>
                    <a:p>
                      <a:r>
                        <a:rPr lang="en-US" altLang="zh-CN" dirty="0"/>
                        <a:t>O(1)</a:t>
                      </a:r>
                      <a:endParaRPr lang="zh-CN" altLang="en-US" dirty="0"/>
                    </a:p>
                  </a:txBody>
                  <a:tcPr/>
                </a:tc>
                <a:tc>
                  <a:txBody>
                    <a:bodyPr/>
                    <a:lstStyle/>
                    <a:p>
                      <a:r>
                        <a:rPr lang="en-US" altLang="zh-CN" dirty="0"/>
                        <a:t>O(n)</a:t>
                      </a:r>
                      <a:endParaRPr lang="zh-CN" altLang="en-US" dirty="0"/>
                    </a:p>
                  </a:txBody>
                  <a:tcPr/>
                </a:tc>
                <a:tc>
                  <a:txBody>
                    <a:bodyPr/>
                    <a:lstStyle/>
                    <a:p>
                      <a:r>
                        <a:rPr lang="en-US" altLang="zh-CN" dirty="0"/>
                        <a:t>O(</a:t>
                      </a:r>
                      <a:r>
                        <a:rPr lang="en-US" altLang="zh-CN" dirty="0" err="1"/>
                        <a:t>logn</a:t>
                      </a:r>
                      <a:r>
                        <a:rPr lang="en-US" altLang="zh-CN" dirty="0"/>
                        <a:t>)</a:t>
                      </a:r>
                      <a:endParaRPr lang="zh-CN" altLang="en-US" dirty="0"/>
                    </a:p>
                  </a:txBody>
                  <a:tcPr/>
                </a:tc>
                <a:extLst>
                  <a:ext uri="{0D108BD9-81ED-4DB2-BD59-A6C34878D82A}">
                    <a16:rowId xmlns:a16="http://schemas.microsoft.com/office/drawing/2014/main" val="1580211837"/>
                  </a:ext>
                </a:extLst>
              </a:tr>
              <a:tr h="370840">
                <a:tc>
                  <a:txBody>
                    <a:bodyPr/>
                    <a:lstStyle/>
                    <a:p>
                      <a:r>
                        <a:rPr lang="zh-CN" altLang="en-US" dirty="0"/>
                        <a:t>区间求和效率</a:t>
                      </a:r>
                    </a:p>
                  </a:txBody>
                  <a:tcPr/>
                </a:tc>
                <a:tc>
                  <a:txBody>
                    <a:bodyPr/>
                    <a:lstStyle/>
                    <a:p>
                      <a:r>
                        <a:rPr lang="en-US" altLang="zh-CN" dirty="0"/>
                        <a:t>O(n)</a:t>
                      </a:r>
                      <a:endParaRPr lang="zh-CN" altLang="en-US" dirty="0"/>
                    </a:p>
                  </a:txBody>
                  <a:tcPr/>
                </a:tc>
                <a:tc>
                  <a:txBody>
                    <a:bodyPr/>
                    <a:lstStyle/>
                    <a:p>
                      <a:r>
                        <a:rPr lang="en-US" altLang="zh-CN" dirty="0"/>
                        <a:t>O(1)</a:t>
                      </a:r>
                      <a:endParaRPr lang="zh-CN" altLang="en-US" dirty="0"/>
                    </a:p>
                  </a:txBody>
                  <a:tcPr/>
                </a:tc>
                <a:tc>
                  <a:txBody>
                    <a:bodyPr/>
                    <a:lstStyle/>
                    <a:p>
                      <a:r>
                        <a:rPr lang="en-US" altLang="zh-CN" dirty="0"/>
                        <a:t>O(</a:t>
                      </a:r>
                      <a:r>
                        <a:rPr lang="en-US" altLang="zh-CN" dirty="0" err="1"/>
                        <a:t>logn</a:t>
                      </a:r>
                      <a:r>
                        <a:rPr lang="en-US" altLang="zh-CN" dirty="0"/>
                        <a:t>)</a:t>
                      </a:r>
                      <a:endParaRPr lang="zh-CN" altLang="en-US" dirty="0"/>
                    </a:p>
                  </a:txBody>
                  <a:tcPr/>
                </a:tc>
                <a:extLst>
                  <a:ext uri="{0D108BD9-81ED-4DB2-BD59-A6C34878D82A}">
                    <a16:rowId xmlns:a16="http://schemas.microsoft.com/office/drawing/2014/main" val="3622740441"/>
                  </a:ext>
                </a:extLst>
              </a:tr>
            </a:tbl>
          </a:graphicData>
        </a:graphic>
      </p:graphicFrame>
      <p:sp>
        <p:nvSpPr>
          <p:cNvPr id="7" name="文本框 6">
            <a:extLst>
              <a:ext uri="{FF2B5EF4-FFF2-40B4-BE49-F238E27FC236}">
                <a16:creationId xmlns:a16="http://schemas.microsoft.com/office/drawing/2014/main" id="{8D9A5196-2E07-4BCA-983D-1DBBA23445C9}"/>
              </a:ext>
            </a:extLst>
          </p:cNvPr>
          <p:cNvSpPr txBox="1"/>
          <p:nvPr/>
        </p:nvSpPr>
        <p:spPr>
          <a:xfrm>
            <a:off x="7033846" y="3877907"/>
            <a:ext cx="5309740" cy="923330"/>
          </a:xfrm>
          <a:prstGeom prst="rect">
            <a:avLst/>
          </a:prstGeom>
          <a:noFill/>
        </p:spPr>
        <p:txBody>
          <a:bodyPr wrap="square" rtlCol="0">
            <a:spAutoFit/>
          </a:bodyPr>
          <a:lstStyle/>
          <a:p>
            <a:r>
              <a:rPr lang="zh-CN" altLang="en-US" dirty="0"/>
              <a:t>常规写法之</a:t>
            </a:r>
            <a:r>
              <a:rPr lang="en-US" altLang="zh-CN" dirty="0"/>
              <a:t>——</a:t>
            </a:r>
            <a:r>
              <a:rPr lang="zh-CN" altLang="en-US" dirty="0"/>
              <a:t>单点更新</a:t>
            </a:r>
            <a:endParaRPr lang="en-US" altLang="zh-CN" dirty="0"/>
          </a:p>
          <a:p>
            <a:r>
              <a:rPr lang="zh-CN" altLang="en-US" dirty="0"/>
              <a:t>需求：定位到该点所在的叶子，并且一路向上修改其各代祖先节点的值</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B46677B0-6A07-4B60-AB9B-F81257624A9B}"/>
                  </a:ext>
                </a:extLst>
              </p:cNvPr>
              <p:cNvSpPr/>
              <p:nvPr/>
            </p:nvSpPr>
            <p:spPr>
              <a:xfrm>
                <a:off x="137216" y="3082369"/>
                <a:ext cx="11201343" cy="3437736"/>
              </a:xfrm>
              <a:prstGeom prst="rect">
                <a:avLst/>
              </a:prstGeom>
            </p:spPr>
            <p:txBody>
              <a:bodyPr wrap="square">
                <a:spAutoFit/>
              </a:bodyPr>
              <a:lstStyle/>
              <a:p>
                <a:r>
                  <a:rPr lang="en-US" altLang="zh-CN" dirty="0"/>
                  <a:t>void update(int </a:t>
                </a:r>
                <a:r>
                  <a:rPr lang="en-US" altLang="zh-CN" dirty="0" err="1"/>
                  <a:t>p,ll</a:t>
                </a:r>
                <a:r>
                  <a:rPr lang="en-US" altLang="zh-CN" dirty="0"/>
                  <a:t> </a:t>
                </a:r>
                <a:r>
                  <a:rPr lang="en-US" altLang="zh-CN" dirty="0" err="1"/>
                  <a:t>x,int</a:t>
                </a:r>
                <a:r>
                  <a:rPr lang="en-US" altLang="zh-CN" dirty="0"/>
                  <a:t> L=1,int R=</a:t>
                </a:r>
                <a:r>
                  <a:rPr lang="en-US" altLang="zh-CN" dirty="0" err="1"/>
                  <a:t>n,int</a:t>
                </a:r>
                <a:r>
                  <a:rPr lang="en-US" altLang="zh-CN" dirty="0"/>
                  <a:t> rt=1)</a:t>
                </a:r>
                <a:r>
                  <a:rPr lang="en-US" altLang="zh-CN" dirty="0">
                    <a:solidFill>
                      <a:srgbClr val="FF0000"/>
                    </a:solidFill>
                  </a:rPr>
                  <a:t>//</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𝑎</m:t>
                        </m:r>
                      </m:e>
                      <m:sub>
                        <m:r>
                          <a:rPr lang="en-US" altLang="zh-CN" b="0" i="1" smtClean="0">
                            <a:solidFill>
                              <a:srgbClr val="FF0000"/>
                            </a:solidFill>
                            <a:latin typeface="Cambria Math" panose="02040503050406030204" pitchFamily="18" charset="0"/>
                          </a:rPr>
                          <m:t>𝑝</m:t>
                        </m:r>
                      </m:sub>
                    </m:sSub>
                  </m:oMath>
                </a14:m>
                <a:r>
                  <a:rPr lang="zh-CN" altLang="en-US" dirty="0">
                    <a:solidFill>
                      <a:srgbClr val="FF0000"/>
                    </a:solidFill>
                  </a:rPr>
                  <a:t>加上</a:t>
                </a:r>
                <a:r>
                  <a:rPr lang="en-US" altLang="zh-CN" dirty="0">
                    <a:solidFill>
                      <a:srgbClr val="FF0000"/>
                    </a:solidFill>
                  </a:rPr>
                  <a:t>x</a:t>
                </a:r>
                <a:r>
                  <a:rPr lang="zh-CN" altLang="en-US" dirty="0">
                    <a:solidFill>
                      <a:srgbClr val="FF0000"/>
                    </a:solidFill>
                  </a:rPr>
                  <a:t>，</a:t>
                </a:r>
                <a:r>
                  <a:rPr lang="en-US" altLang="zh-CN" dirty="0">
                    <a:solidFill>
                      <a:srgbClr val="FF0000"/>
                    </a:solidFill>
                  </a:rPr>
                  <a:t>L</a:t>
                </a:r>
                <a:r>
                  <a:rPr lang="zh-CN" altLang="en-US" dirty="0">
                    <a:solidFill>
                      <a:srgbClr val="FF0000"/>
                    </a:solidFill>
                  </a:rPr>
                  <a:t>和</a:t>
                </a:r>
                <a:r>
                  <a:rPr lang="en-US" altLang="zh-CN" dirty="0">
                    <a:solidFill>
                      <a:srgbClr val="FF0000"/>
                    </a:solidFill>
                  </a:rPr>
                  <a:t>R</a:t>
                </a:r>
                <a:r>
                  <a:rPr lang="zh-CN" altLang="en-US" dirty="0">
                    <a:solidFill>
                      <a:srgbClr val="FF0000"/>
                    </a:solidFill>
                  </a:rPr>
                  <a:t>是当前节点</a:t>
                </a:r>
                <a:r>
                  <a:rPr lang="en-US" altLang="zh-CN" dirty="0">
                    <a:solidFill>
                      <a:srgbClr val="FF0000"/>
                    </a:solidFill>
                  </a:rPr>
                  <a:t>rt</a:t>
                </a:r>
                <a:r>
                  <a:rPr lang="zh-CN" altLang="en-US" dirty="0">
                    <a:solidFill>
                      <a:srgbClr val="FF0000"/>
                    </a:solidFill>
                  </a:rPr>
                  <a:t>管辖的区间范围</a:t>
                </a:r>
                <a:endParaRPr lang="en-US" altLang="zh-CN" dirty="0">
                  <a:solidFill>
                    <a:srgbClr val="FF0000"/>
                  </a:solidFill>
                </a:endParaRPr>
              </a:p>
              <a:p>
                <a:r>
                  <a:rPr lang="en-US" altLang="zh-CN" dirty="0"/>
                  <a:t>{</a:t>
                </a:r>
              </a:p>
              <a:p>
                <a:r>
                  <a:rPr lang="en-US" altLang="zh-CN" dirty="0"/>
                  <a:t>	if(L==R)//</a:t>
                </a:r>
                <a:r>
                  <a:rPr lang="zh-CN" altLang="en-US" dirty="0"/>
                  <a:t>叶子节点</a:t>
                </a:r>
                <a:endParaRPr lang="en-US" altLang="zh-CN" dirty="0"/>
              </a:p>
              <a:p>
                <a:r>
                  <a:rPr lang="en-US" altLang="zh-CN" dirty="0"/>
                  <a:t>	{</a:t>
                </a:r>
              </a:p>
              <a:p>
                <a:r>
                  <a:rPr lang="en-US" altLang="zh-CN" dirty="0"/>
                  <a:t>		T[rt]+=x;//</a:t>
                </a:r>
                <a:r>
                  <a:rPr lang="zh-CN" altLang="en-US" dirty="0"/>
                  <a:t>更新该叶子</a:t>
                </a:r>
                <a:endParaRPr lang="en-US" altLang="zh-CN" dirty="0"/>
              </a:p>
              <a:p>
                <a:r>
                  <a:rPr lang="en-US" altLang="zh-CN" dirty="0"/>
                  <a:t>		return;</a:t>
                </a:r>
              </a:p>
              <a:p>
                <a:r>
                  <a:rPr lang="en-US" altLang="zh-CN" dirty="0"/>
                  <a:t>	}</a:t>
                </a:r>
              </a:p>
              <a:p>
                <a:r>
                  <a:rPr lang="en-US" altLang="zh-CN" dirty="0"/>
                  <a:t>	int m=L+R&gt;&gt;1;//</a:t>
                </a:r>
                <a:r>
                  <a:rPr lang="zh-CN" altLang="en-US" dirty="0"/>
                  <a:t>划分左右儿子的管辖区域</a:t>
                </a:r>
                <a:endParaRPr lang="en-US" altLang="zh-CN" dirty="0"/>
              </a:p>
              <a:p>
                <a:r>
                  <a:rPr lang="en-US" altLang="zh-CN" dirty="0"/>
                  <a:t>	if(p&lt;=m)update(</a:t>
                </a:r>
                <a:r>
                  <a:rPr lang="en-US" altLang="zh-CN" dirty="0" err="1"/>
                  <a:t>p,x,L,m,rt</a:t>
                </a:r>
                <a:r>
                  <a:rPr lang="en-US" altLang="zh-CN" dirty="0"/>
                  <a:t>&lt;&lt;1);//</a:t>
                </a:r>
                <a:r>
                  <a:rPr lang="zh-CN" altLang="en-US" dirty="0"/>
                  <a:t>需修改的点在左儿子</a:t>
                </a:r>
                <a:endParaRPr lang="en-US" altLang="zh-CN" dirty="0"/>
              </a:p>
              <a:p>
                <a:r>
                  <a:rPr lang="en-US" altLang="zh-CN" dirty="0"/>
                  <a:t>	if(m&lt;p)update(p,x,m+1,R,rt&lt;&lt;1|1);//</a:t>
                </a:r>
                <a:r>
                  <a:rPr lang="zh-CN" altLang="en-US" dirty="0"/>
                  <a:t>需修改的点在右儿子</a:t>
                </a:r>
                <a:endParaRPr lang="en-US" altLang="zh-CN" dirty="0"/>
              </a:p>
              <a:p>
                <a:r>
                  <a:rPr lang="en-US" altLang="zh-CN" dirty="0"/>
                  <a:t>	up(rt);//</a:t>
                </a:r>
                <a:r>
                  <a:rPr lang="zh-CN" altLang="en-US" dirty="0"/>
                  <a:t>更新父节点的值</a:t>
                </a:r>
                <a:endParaRPr lang="en-US" altLang="zh-CN" dirty="0"/>
              </a:p>
              <a:p>
                <a:r>
                  <a:rPr lang="en-US" altLang="zh-CN" dirty="0"/>
                  <a:t>}</a:t>
                </a:r>
                <a:endParaRPr lang="zh-CN" altLang="en-US" dirty="0"/>
              </a:p>
            </p:txBody>
          </p:sp>
        </mc:Choice>
        <mc:Fallback xmlns="">
          <p:sp>
            <p:nvSpPr>
              <p:cNvPr id="9" name="矩形 8">
                <a:extLst>
                  <a:ext uri="{FF2B5EF4-FFF2-40B4-BE49-F238E27FC236}">
                    <a16:creationId xmlns:a16="http://schemas.microsoft.com/office/drawing/2014/main" id="{B46677B0-6A07-4B60-AB9B-F81257624A9B}"/>
                  </a:ext>
                </a:extLst>
              </p:cNvPr>
              <p:cNvSpPr>
                <a:spLocks noRot="1" noChangeAspect="1" noMove="1" noResize="1" noEditPoints="1" noAdjustHandles="1" noChangeArrowheads="1" noChangeShapeType="1" noTextEdit="1"/>
              </p:cNvSpPr>
              <p:nvPr/>
            </p:nvSpPr>
            <p:spPr>
              <a:xfrm>
                <a:off x="137216" y="3082369"/>
                <a:ext cx="11201343" cy="3437736"/>
              </a:xfrm>
              <a:prstGeom prst="rect">
                <a:avLst/>
              </a:prstGeom>
              <a:blipFill>
                <a:blip r:embed="rId3"/>
                <a:stretch>
                  <a:fillRect l="-490" t="-887" b="-17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8025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圆角 43">
            <a:extLst>
              <a:ext uri="{FF2B5EF4-FFF2-40B4-BE49-F238E27FC236}">
                <a16:creationId xmlns:a16="http://schemas.microsoft.com/office/drawing/2014/main" id="{189EA61D-E0C1-4600-AFCE-499479550728}"/>
              </a:ext>
            </a:extLst>
          </p:cNvPr>
          <p:cNvSpPr/>
          <p:nvPr/>
        </p:nvSpPr>
        <p:spPr>
          <a:xfrm>
            <a:off x="2946944" y="315161"/>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[1,7]</a:t>
            </a:r>
            <a:endParaRPr lang="zh-CN" altLang="en-US" sz="2200" dirty="0"/>
          </a:p>
        </p:txBody>
      </p:sp>
      <p:sp>
        <p:nvSpPr>
          <p:cNvPr id="45" name="矩形: 圆角 44">
            <a:extLst>
              <a:ext uri="{FF2B5EF4-FFF2-40B4-BE49-F238E27FC236}">
                <a16:creationId xmlns:a16="http://schemas.microsoft.com/office/drawing/2014/main" id="{FB88DE10-F568-420D-911B-3642F3CB767E}"/>
              </a:ext>
            </a:extLst>
          </p:cNvPr>
          <p:cNvSpPr/>
          <p:nvPr/>
        </p:nvSpPr>
        <p:spPr>
          <a:xfrm>
            <a:off x="1650021" y="1021769"/>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[1,4]</a:t>
            </a:r>
            <a:endParaRPr lang="zh-CN" altLang="en-US" sz="2200" dirty="0"/>
          </a:p>
        </p:txBody>
      </p:sp>
      <p:sp>
        <p:nvSpPr>
          <p:cNvPr id="46" name="矩形: 圆角 45">
            <a:extLst>
              <a:ext uri="{FF2B5EF4-FFF2-40B4-BE49-F238E27FC236}">
                <a16:creationId xmlns:a16="http://schemas.microsoft.com/office/drawing/2014/main" id="{41B40BCB-6CC1-452B-9238-4DB23C8C0604}"/>
              </a:ext>
            </a:extLst>
          </p:cNvPr>
          <p:cNvSpPr/>
          <p:nvPr/>
        </p:nvSpPr>
        <p:spPr>
          <a:xfrm>
            <a:off x="4205253" y="1021769"/>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[5,7]</a:t>
            </a:r>
            <a:endParaRPr lang="zh-CN" altLang="en-US" sz="2200" dirty="0"/>
          </a:p>
        </p:txBody>
      </p:sp>
      <p:cxnSp>
        <p:nvCxnSpPr>
          <p:cNvPr id="47" name="直接连接符 46">
            <a:extLst>
              <a:ext uri="{FF2B5EF4-FFF2-40B4-BE49-F238E27FC236}">
                <a16:creationId xmlns:a16="http://schemas.microsoft.com/office/drawing/2014/main" id="{24A37A20-F25C-4417-B88E-F6428DA4D75C}"/>
              </a:ext>
            </a:extLst>
          </p:cNvPr>
          <p:cNvCxnSpPr>
            <a:stCxn id="44" idx="2"/>
            <a:endCxn id="45" idx="0"/>
          </p:cNvCxnSpPr>
          <p:nvPr/>
        </p:nvCxnSpPr>
        <p:spPr>
          <a:xfrm flipH="1">
            <a:off x="2119476" y="652785"/>
            <a:ext cx="1296923" cy="368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BE94033B-2F2D-4D70-9B14-53C71C28D38A}"/>
              </a:ext>
            </a:extLst>
          </p:cNvPr>
          <p:cNvCxnSpPr>
            <a:stCxn id="44" idx="2"/>
            <a:endCxn id="46" idx="0"/>
          </p:cNvCxnSpPr>
          <p:nvPr/>
        </p:nvCxnSpPr>
        <p:spPr>
          <a:xfrm>
            <a:off x="3416399" y="652785"/>
            <a:ext cx="1258309" cy="368984"/>
          </a:xfrm>
          <a:prstGeom prst="line">
            <a:avLst/>
          </a:prstGeom>
        </p:spPr>
        <p:style>
          <a:lnRef idx="1">
            <a:schemeClr val="accent1"/>
          </a:lnRef>
          <a:fillRef idx="0">
            <a:schemeClr val="accent1"/>
          </a:fillRef>
          <a:effectRef idx="0">
            <a:schemeClr val="accent1"/>
          </a:effectRef>
          <a:fontRef idx="minor">
            <a:schemeClr val="tx1"/>
          </a:fontRef>
        </p:style>
      </p:cxnSp>
      <p:sp>
        <p:nvSpPr>
          <p:cNvPr id="49" name="矩形: 圆角 48">
            <a:extLst>
              <a:ext uri="{FF2B5EF4-FFF2-40B4-BE49-F238E27FC236}">
                <a16:creationId xmlns:a16="http://schemas.microsoft.com/office/drawing/2014/main" id="{58D4FF61-7CCA-43C6-94CB-F4917233BABC}"/>
              </a:ext>
            </a:extLst>
          </p:cNvPr>
          <p:cNvSpPr/>
          <p:nvPr/>
        </p:nvSpPr>
        <p:spPr>
          <a:xfrm>
            <a:off x="528783" y="1839014"/>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[1,2]</a:t>
            </a:r>
            <a:endParaRPr lang="zh-CN" altLang="en-US" sz="2200" dirty="0"/>
          </a:p>
        </p:txBody>
      </p:sp>
      <p:sp>
        <p:nvSpPr>
          <p:cNvPr id="50" name="矩形: 圆角 49">
            <a:extLst>
              <a:ext uri="{FF2B5EF4-FFF2-40B4-BE49-F238E27FC236}">
                <a16:creationId xmlns:a16="http://schemas.microsoft.com/office/drawing/2014/main" id="{996C3114-28FD-425B-85CA-3B924FB6BAE8}"/>
              </a:ext>
            </a:extLst>
          </p:cNvPr>
          <p:cNvSpPr/>
          <p:nvPr/>
        </p:nvSpPr>
        <p:spPr>
          <a:xfrm>
            <a:off x="2247145" y="1829484"/>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[3,4]</a:t>
            </a:r>
            <a:endParaRPr lang="zh-CN" altLang="en-US" sz="2200" dirty="0"/>
          </a:p>
        </p:txBody>
      </p:sp>
      <p:sp>
        <p:nvSpPr>
          <p:cNvPr id="51" name="矩形: 圆角 50">
            <a:extLst>
              <a:ext uri="{FF2B5EF4-FFF2-40B4-BE49-F238E27FC236}">
                <a16:creationId xmlns:a16="http://schemas.microsoft.com/office/drawing/2014/main" id="{162BA9A4-93D8-4C00-BB55-E5D9B004CF23}"/>
              </a:ext>
            </a:extLst>
          </p:cNvPr>
          <p:cNvSpPr/>
          <p:nvPr/>
        </p:nvSpPr>
        <p:spPr>
          <a:xfrm>
            <a:off x="5541356" y="1812920"/>
            <a:ext cx="691861"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[7,7]</a:t>
            </a:r>
            <a:endParaRPr lang="zh-CN" altLang="en-US" sz="2200" dirty="0"/>
          </a:p>
        </p:txBody>
      </p:sp>
      <p:sp>
        <p:nvSpPr>
          <p:cNvPr id="52" name="矩形: 圆角 51">
            <a:extLst>
              <a:ext uri="{FF2B5EF4-FFF2-40B4-BE49-F238E27FC236}">
                <a16:creationId xmlns:a16="http://schemas.microsoft.com/office/drawing/2014/main" id="{FEF63098-C36C-4F59-9B9A-FCAE84D093F4}"/>
              </a:ext>
            </a:extLst>
          </p:cNvPr>
          <p:cNvSpPr/>
          <p:nvPr/>
        </p:nvSpPr>
        <p:spPr>
          <a:xfrm>
            <a:off x="4045553" y="1841662"/>
            <a:ext cx="938909"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[5,6]</a:t>
            </a:r>
            <a:endParaRPr lang="zh-CN" altLang="en-US" sz="2200" dirty="0"/>
          </a:p>
        </p:txBody>
      </p:sp>
      <p:cxnSp>
        <p:nvCxnSpPr>
          <p:cNvPr id="53" name="直接连接符 52">
            <a:extLst>
              <a:ext uri="{FF2B5EF4-FFF2-40B4-BE49-F238E27FC236}">
                <a16:creationId xmlns:a16="http://schemas.microsoft.com/office/drawing/2014/main" id="{E416C78B-0698-40E1-A073-ECBFC17DCCC7}"/>
              </a:ext>
            </a:extLst>
          </p:cNvPr>
          <p:cNvCxnSpPr>
            <a:stCxn id="45" idx="2"/>
            <a:endCxn id="49" idx="0"/>
          </p:cNvCxnSpPr>
          <p:nvPr/>
        </p:nvCxnSpPr>
        <p:spPr>
          <a:xfrm flipH="1">
            <a:off x="998238" y="1359393"/>
            <a:ext cx="1121238" cy="479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8FC5B4B7-8415-4A9F-A82D-211AEB491F1E}"/>
              </a:ext>
            </a:extLst>
          </p:cNvPr>
          <p:cNvCxnSpPr>
            <a:stCxn id="45" idx="2"/>
            <a:endCxn id="50" idx="0"/>
          </p:cNvCxnSpPr>
          <p:nvPr/>
        </p:nvCxnSpPr>
        <p:spPr>
          <a:xfrm>
            <a:off x="2119476" y="1359393"/>
            <a:ext cx="597124" cy="470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3306E88D-5B93-4A02-AE6F-C0D0277AACAA}"/>
              </a:ext>
            </a:extLst>
          </p:cNvPr>
          <p:cNvCxnSpPr>
            <a:cxnSpLocks/>
            <a:stCxn id="46" idx="2"/>
            <a:endCxn id="52" idx="0"/>
          </p:cNvCxnSpPr>
          <p:nvPr/>
        </p:nvCxnSpPr>
        <p:spPr>
          <a:xfrm flipH="1">
            <a:off x="4515008" y="1359393"/>
            <a:ext cx="159700" cy="482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143C6073-6D66-405E-AF30-A08BACD3A869}"/>
              </a:ext>
            </a:extLst>
          </p:cNvPr>
          <p:cNvCxnSpPr>
            <a:cxnSpLocks/>
            <a:stCxn id="46" idx="2"/>
            <a:endCxn id="51" idx="0"/>
          </p:cNvCxnSpPr>
          <p:nvPr/>
        </p:nvCxnSpPr>
        <p:spPr>
          <a:xfrm>
            <a:off x="4674708" y="1359393"/>
            <a:ext cx="1212579" cy="453527"/>
          </a:xfrm>
          <a:prstGeom prst="line">
            <a:avLst/>
          </a:prstGeom>
        </p:spPr>
        <p:style>
          <a:lnRef idx="1">
            <a:schemeClr val="accent1"/>
          </a:lnRef>
          <a:fillRef idx="0">
            <a:schemeClr val="accent1"/>
          </a:fillRef>
          <a:effectRef idx="0">
            <a:schemeClr val="accent1"/>
          </a:effectRef>
          <a:fontRef idx="minor">
            <a:schemeClr val="tx1"/>
          </a:fontRef>
        </p:style>
      </p:cxnSp>
      <p:sp>
        <p:nvSpPr>
          <p:cNvPr id="63" name="矩形: 圆角 62">
            <a:extLst>
              <a:ext uri="{FF2B5EF4-FFF2-40B4-BE49-F238E27FC236}">
                <a16:creationId xmlns:a16="http://schemas.microsoft.com/office/drawing/2014/main" id="{30DA90B1-B421-436D-9460-49DAC0190B34}"/>
              </a:ext>
            </a:extLst>
          </p:cNvPr>
          <p:cNvSpPr/>
          <p:nvPr/>
        </p:nvSpPr>
        <p:spPr>
          <a:xfrm>
            <a:off x="2031013" y="2679028"/>
            <a:ext cx="685587"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[3,3]</a:t>
            </a:r>
            <a:endParaRPr lang="zh-CN" altLang="en-US" sz="2200" dirty="0"/>
          </a:p>
        </p:txBody>
      </p:sp>
      <p:sp>
        <p:nvSpPr>
          <p:cNvPr id="64" name="矩形: 圆角 63">
            <a:extLst>
              <a:ext uri="{FF2B5EF4-FFF2-40B4-BE49-F238E27FC236}">
                <a16:creationId xmlns:a16="http://schemas.microsoft.com/office/drawing/2014/main" id="{0157FFDE-CA28-4A97-8E58-65D3AD8DA26B}"/>
              </a:ext>
            </a:extLst>
          </p:cNvPr>
          <p:cNvSpPr/>
          <p:nvPr/>
        </p:nvSpPr>
        <p:spPr>
          <a:xfrm>
            <a:off x="157903" y="2676024"/>
            <a:ext cx="685587" cy="331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[1,1]</a:t>
            </a:r>
            <a:endParaRPr lang="zh-CN" altLang="en-US" sz="2200" dirty="0"/>
          </a:p>
        </p:txBody>
      </p:sp>
      <p:sp>
        <p:nvSpPr>
          <p:cNvPr id="65" name="矩形: 圆角 64">
            <a:extLst>
              <a:ext uri="{FF2B5EF4-FFF2-40B4-BE49-F238E27FC236}">
                <a16:creationId xmlns:a16="http://schemas.microsoft.com/office/drawing/2014/main" id="{8BAC8275-ADC6-42CA-B363-7E5AE9B70E98}"/>
              </a:ext>
            </a:extLst>
          </p:cNvPr>
          <p:cNvSpPr/>
          <p:nvPr/>
        </p:nvSpPr>
        <p:spPr>
          <a:xfrm>
            <a:off x="1083754" y="2679028"/>
            <a:ext cx="713455"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[2,2]</a:t>
            </a:r>
            <a:endParaRPr lang="zh-CN" altLang="en-US" sz="2200" dirty="0"/>
          </a:p>
        </p:txBody>
      </p:sp>
      <p:sp>
        <p:nvSpPr>
          <p:cNvPr id="68" name="矩形: 圆角 67">
            <a:extLst>
              <a:ext uri="{FF2B5EF4-FFF2-40B4-BE49-F238E27FC236}">
                <a16:creationId xmlns:a16="http://schemas.microsoft.com/office/drawing/2014/main" id="{2BBECAE5-D1D5-405A-9C9F-7CE8250B4BEA}"/>
              </a:ext>
            </a:extLst>
          </p:cNvPr>
          <p:cNvSpPr/>
          <p:nvPr/>
        </p:nvSpPr>
        <p:spPr>
          <a:xfrm>
            <a:off x="2950768" y="2663703"/>
            <a:ext cx="677366" cy="337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[4,4]</a:t>
            </a:r>
            <a:endParaRPr lang="zh-CN" altLang="en-US" sz="2200" dirty="0"/>
          </a:p>
        </p:txBody>
      </p:sp>
      <p:sp>
        <p:nvSpPr>
          <p:cNvPr id="69" name="矩形: 圆角 68">
            <a:extLst>
              <a:ext uri="{FF2B5EF4-FFF2-40B4-BE49-F238E27FC236}">
                <a16:creationId xmlns:a16="http://schemas.microsoft.com/office/drawing/2014/main" id="{9946B1DB-5E06-4F9E-ACF0-76D5A3286B31}"/>
              </a:ext>
            </a:extLst>
          </p:cNvPr>
          <p:cNvSpPr/>
          <p:nvPr/>
        </p:nvSpPr>
        <p:spPr>
          <a:xfrm>
            <a:off x="3848525" y="2661555"/>
            <a:ext cx="713455"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[5,5]</a:t>
            </a:r>
            <a:endParaRPr lang="zh-CN" altLang="en-US" sz="2200" dirty="0"/>
          </a:p>
        </p:txBody>
      </p:sp>
      <p:sp>
        <p:nvSpPr>
          <p:cNvPr id="70" name="矩形: 圆角 69">
            <a:extLst>
              <a:ext uri="{FF2B5EF4-FFF2-40B4-BE49-F238E27FC236}">
                <a16:creationId xmlns:a16="http://schemas.microsoft.com/office/drawing/2014/main" id="{4FDB76B4-18D6-42BF-B287-3E0E8A437026}"/>
              </a:ext>
            </a:extLst>
          </p:cNvPr>
          <p:cNvSpPr/>
          <p:nvPr/>
        </p:nvSpPr>
        <p:spPr>
          <a:xfrm>
            <a:off x="4786192" y="2649378"/>
            <a:ext cx="691861" cy="337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[6,6]</a:t>
            </a:r>
            <a:endParaRPr lang="zh-CN" altLang="en-US" sz="2200" dirty="0"/>
          </a:p>
        </p:txBody>
      </p:sp>
      <p:cxnSp>
        <p:nvCxnSpPr>
          <p:cNvPr id="91" name="直接连接符 90">
            <a:extLst>
              <a:ext uri="{FF2B5EF4-FFF2-40B4-BE49-F238E27FC236}">
                <a16:creationId xmlns:a16="http://schemas.microsoft.com/office/drawing/2014/main" id="{1AC71074-D0BD-4B64-9573-86FD7E5E7AF2}"/>
              </a:ext>
            </a:extLst>
          </p:cNvPr>
          <p:cNvCxnSpPr>
            <a:stCxn id="49" idx="2"/>
            <a:endCxn id="64" idx="0"/>
          </p:cNvCxnSpPr>
          <p:nvPr/>
        </p:nvCxnSpPr>
        <p:spPr>
          <a:xfrm flipH="1">
            <a:off x="500697" y="2176638"/>
            <a:ext cx="497541" cy="499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D6781338-96D2-4E33-A118-5D70A21508F7}"/>
              </a:ext>
            </a:extLst>
          </p:cNvPr>
          <p:cNvCxnSpPr>
            <a:stCxn id="49" idx="2"/>
            <a:endCxn id="65" idx="0"/>
          </p:cNvCxnSpPr>
          <p:nvPr/>
        </p:nvCxnSpPr>
        <p:spPr>
          <a:xfrm>
            <a:off x="998238" y="2176638"/>
            <a:ext cx="442244" cy="502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3FC0BC54-3211-442A-9869-1AB19878AA8B}"/>
              </a:ext>
            </a:extLst>
          </p:cNvPr>
          <p:cNvCxnSpPr>
            <a:stCxn id="50" idx="2"/>
            <a:endCxn id="63" idx="0"/>
          </p:cNvCxnSpPr>
          <p:nvPr/>
        </p:nvCxnSpPr>
        <p:spPr>
          <a:xfrm flipH="1">
            <a:off x="2373807" y="2167108"/>
            <a:ext cx="342793" cy="511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A29BF513-8920-47D6-B02B-D874194A5995}"/>
              </a:ext>
            </a:extLst>
          </p:cNvPr>
          <p:cNvCxnSpPr>
            <a:stCxn id="50" idx="2"/>
            <a:endCxn id="68" idx="0"/>
          </p:cNvCxnSpPr>
          <p:nvPr/>
        </p:nvCxnSpPr>
        <p:spPr>
          <a:xfrm>
            <a:off x="2716600" y="2167108"/>
            <a:ext cx="572851" cy="496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D7DABA0C-CD80-4052-90FF-2E1C21A85662}"/>
              </a:ext>
            </a:extLst>
          </p:cNvPr>
          <p:cNvCxnSpPr>
            <a:stCxn id="52" idx="2"/>
            <a:endCxn id="69" idx="0"/>
          </p:cNvCxnSpPr>
          <p:nvPr/>
        </p:nvCxnSpPr>
        <p:spPr>
          <a:xfrm flipH="1">
            <a:off x="4205253" y="2167108"/>
            <a:ext cx="309755" cy="494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593CC8E5-9318-452B-B8C3-7D2C599E967D}"/>
              </a:ext>
            </a:extLst>
          </p:cNvPr>
          <p:cNvCxnSpPr>
            <a:stCxn id="52" idx="2"/>
            <a:endCxn id="70" idx="0"/>
          </p:cNvCxnSpPr>
          <p:nvPr/>
        </p:nvCxnSpPr>
        <p:spPr>
          <a:xfrm>
            <a:off x="4515008" y="2167108"/>
            <a:ext cx="617115" cy="48227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文本框 102">
            <a:extLst>
              <a:ext uri="{FF2B5EF4-FFF2-40B4-BE49-F238E27FC236}">
                <a16:creationId xmlns:a16="http://schemas.microsoft.com/office/drawing/2014/main" id="{90F9A4D6-C6B4-454F-AE7F-FD8CF652B69E}"/>
              </a:ext>
            </a:extLst>
          </p:cNvPr>
          <p:cNvSpPr txBox="1"/>
          <p:nvPr/>
        </p:nvSpPr>
        <p:spPr>
          <a:xfrm>
            <a:off x="4645422" y="315161"/>
            <a:ext cx="1261884" cy="523220"/>
          </a:xfrm>
          <a:prstGeom prst="rect">
            <a:avLst/>
          </a:prstGeom>
          <a:noFill/>
        </p:spPr>
        <p:txBody>
          <a:bodyPr wrap="none" rtlCol="0">
            <a:spAutoFit/>
          </a:bodyPr>
          <a:lstStyle/>
          <a:p>
            <a:r>
              <a:rPr lang="zh-CN" altLang="en-US" sz="2800" dirty="0"/>
              <a:t>线段树</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B4EB984-40EB-4B86-99AA-EEE0BE5E990C}"/>
                  </a:ext>
                </a:extLst>
              </p:cNvPr>
              <p:cNvSpPr txBox="1"/>
              <p:nvPr/>
            </p:nvSpPr>
            <p:spPr>
              <a:xfrm>
                <a:off x="6583680" y="315161"/>
                <a:ext cx="2734788" cy="1498744"/>
              </a:xfrm>
              <a:prstGeom prst="rect">
                <a:avLst/>
              </a:prstGeom>
              <a:noFill/>
            </p:spPr>
            <p:txBody>
              <a:bodyPr wrap="none" rtlCol="0">
                <a:spAutoFit/>
              </a:bodyPr>
              <a:lstStyle/>
              <a:p>
                <a:r>
                  <a:rPr lang="zh-CN" altLang="en-US" dirty="0"/>
                  <a:t>例题：</a:t>
                </a:r>
                <a:endParaRPr lang="en-US" altLang="zh-CN" dirty="0"/>
              </a:p>
              <a:p>
                <a:r>
                  <a:rPr lang="zh-CN" altLang="en-US" dirty="0"/>
                  <a:t>单点更新：将</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𝑝</m:t>
                        </m:r>
                      </m:sub>
                    </m:sSub>
                  </m:oMath>
                </a14:m>
                <a:r>
                  <a:rPr lang="zh-CN" altLang="en-US" dirty="0"/>
                  <a:t>加上</a:t>
                </a:r>
                <a:r>
                  <a:rPr lang="en-US" altLang="zh-CN" dirty="0"/>
                  <a:t>x</a:t>
                </a:r>
              </a:p>
              <a:p>
                <a:r>
                  <a:rPr lang="zh-CN" altLang="en-US" dirty="0"/>
                  <a:t>区间求和：求</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 </m:t>
                    </m:r>
                  </m:oMath>
                </a14:m>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𝑟</m:t>
                        </m:r>
                      </m:sub>
                    </m:sSub>
                  </m:oMath>
                </a14:m>
                <a:r>
                  <a:rPr lang="zh-CN" altLang="en-US" dirty="0"/>
                  <a:t>的和</a:t>
                </a:r>
                <a:endParaRPr lang="en-US" altLang="zh-CN" dirty="0"/>
              </a:p>
              <a:p>
                <a:endParaRPr lang="en-US" altLang="zh-CN" dirty="0"/>
              </a:p>
              <a:p>
                <a:endParaRPr lang="en-US" altLang="zh-CN" dirty="0"/>
              </a:p>
            </p:txBody>
          </p:sp>
        </mc:Choice>
        <mc:Fallback xmlns="">
          <p:sp>
            <p:nvSpPr>
              <p:cNvPr id="2" name="文本框 1">
                <a:extLst>
                  <a:ext uri="{FF2B5EF4-FFF2-40B4-BE49-F238E27FC236}">
                    <a16:creationId xmlns:a16="http://schemas.microsoft.com/office/drawing/2014/main" id="{0B4EB984-40EB-4B86-99AA-EEE0BE5E990C}"/>
                  </a:ext>
                </a:extLst>
              </p:cNvPr>
              <p:cNvSpPr txBox="1">
                <a:spLocks noRot="1" noChangeAspect="1" noMove="1" noResize="1" noEditPoints="1" noAdjustHandles="1" noChangeArrowheads="1" noChangeShapeType="1" noTextEdit="1"/>
              </p:cNvSpPr>
              <p:nvPr/>
            </p:nvSpPr>
            <p:spPr>
              <a:xfrm>
                <a:off x="6583680" y="315161"/>
                <a:ext cx="2734788" cy="1498744"/>
              </a:xfrm>
              <a:prstGeom prst="rect">
                <a:avLst/>
              </a:prstGeom>
              <a:blipFill>
                <a:blip r:embed="rId2"/>
                <a:stretch>
                  <a:fillRect l="-1782" t="-2439" r="-891"/>
                </a:stretch>
              </a:blipFill>
            </p:spPr>
            <p:txBody>
              <a:bodyPr/>
              <a:lstStyle/>
              <a:p>
                <a:r>
                  <a:rPr lang="zh-CN" altLang="en-US">
                    <a:noFill/>
                  </a:rPr>
                  <a:t> </a:t>
                </a:r>
              </a:p>
            </p:txBody>
          </p:sp>
        </mc:Fallback>
      </mc:AlternateContent>
      <p:graphicFrame>
        <p:nvGraphicFramePr>
          <p:cNvPr id="3" name="表格 2">
            <a:extLst>
              <a:ext uri="{FF2B5EF4-FFF2-40B4-BE49-F238E27FC236}">
                <a16:creationId xmlns:a16="http://schemas.microsoft.com/office/drawing/2014/main" id="{F825EA26-3E48-4C92-B029-1509B4997734}"/>
              </a:ext>
            </a:extLst>
          </p:cNvPr>
          <p:cNvGraphicFramePr>
            <a:graphicFrameLocks noGrp="1"/>
          </p:cNvGraphicFramePr>
          <p:nvPr/>
        </p:nvGraphicFramePr>
        <p:xfrm>
          <a:off x="6617827" y="1256660"/>
          <a:ext cx="4326837" cy="1112520"/>
        </p:xfrm>
        <a:graphic>
          <a:graphicData uri="http://schemas.openxmlformats.org/drawingml/2006/table">
            <a:tbl>
              <a:tblPr firstRow="1" bandRow="1">
                <a:tableStyleId>{5C22544A-7EE6-4342-B048-85BDC9FD1C3A}</a:tableStyleId>
              </a:tblPr>
              <a:tblGrid>
                <a:gridCol w="1597704">
                  <a:extLst>
                    <a:ext uri="{9D8B030D-6E8A-4147-A177-3AD203B41FA5}">
                      <a16:colId xmlns:a16="http://schemas.microsoft.com/office/drawing/2014/main" val="692939980"/>
                    </a:ext>
                  </a:extLst>
                </a:gridCol>
                <a:gridCol w="759656">
                  <a:extLst>
                    <a:ext uri="{9D8B030D-6E8A-4147-A177-3AD203B41FA5}">
                      <a16:colId xmlns:a16="http://schemas.microsoft.com/office/drawing/2014/main" val="1362942537"/>
                    </a:ext>
                  </a:extLst>
                </a:gridCol>
                <a:gridCol w="956603">
                  <a:extLst>
                    <a:ext uri="{9D8B030D-6E8A-4147-A177-3AD203B41FA5}">
                      <a16:colId xmlns:a16="http://schemas.microsoft.com/office/drawing/2014/main" val="4282522790"/>
                    </a:ext>
                  </a:extLst>
                </a:gridCol>
                <a:gridCol w="1012874">
                  <a:extLst>
                    <a:ext uri="{9D8B030D-6E8A-4147-A177-3AD203B41FA5}">
                      <a16:colId xmlns:a16="http://schemas.microsoft.com/office/drawing/2014/main" val="1666587132"/>
                    </a:ext>
                  </a:extLst>
                </a:gridCol>
              </a:tblGrid>
              <a:tr h="370840">
                <a:tc>
                  <a:txBody>
                    <a:bodyPr/>
                    <a:lstStyle/>
                    <a:p>
                      <a:r>
                        <a:rPr lang="zh-CN" altLang="en-US" dirty="0"/>
                        <a:t>方法</a:t>
                      </a:r>
                    </a:p>
                  </a:txBody>
                  <a:tcPr/>
                </a:tc>
                <a:tc>
                  <a:txBody>
                    <a:bodyPr/>
                    <a:lstStyle/>
                    <a:p>
                      <a:r>
                        <a:rPr lang="zh-CN" altLang="en-US" dirty="0"/>
                        <a:t>暴力</a:t>
                      </a:r>
                    </a:p>
                  </a:txBody>
                  <a:tcPr/>
                </a:tc>
                <a:tc>
                  <a:txBody>
                    <a:bodyPr/>
                    <a:lstStyle/>
                    <a:p>
                      <a:r>
                        <a:rPr lang="zh-CN" altLang="en-US" dirty="0"/>
                        <a:t>前缀和</a:t>
                      </a:r>
                    </a:p>
                  </a:txBody>
                  <a:tcPr/>
                </a:tc>
                <a:tc>
                  <a:txBody>
                    <a:bodyPr/>
                    <a:lstStyle/>
                    <a:p>
                      <a:r>
                        <a:rPr lang="zh-CN" altLang="en-US" dirty="0"/>
                        <a:t>线段树</a:t>
                      </a:r>
                    </a:p>
                  </a:txBody>
                  <a:tcPr/>
                </a:tc>
                <a:extLst>
                  <a:ext uri="{0D108BD9-81ED-4DB2-BD59-A6C34878D82A}">
                    <a16:rowId xmlns:a16="http://schemas.microsoft.com/office/drawing/2014/main" val="3230133612"/>
                  </a:ext>
                </a:extLst>
              </a:tr>
              <a:tr h="370840">
                <a:tc>
                  <a:txBody>
                    <a:bodyPr/>
                    <a:lstStyle/>
                    <a:p>
                      <a:r>
                        <a:rPr lang="zh-CN" altLang="en-US" dirty="0"/>
                        <a:t>单点更新效率</a:t>
                      </a:r>
                    </a:p>
                  </a:txBody>
                  <a:tcPr/>
                </a:tc>
                <a:tc>
                  <a:txBody>
                    <a:bodyPr/>
                    <a:lstStyle/>
                    <a:p>
                      <a:r>
                        <a:rPr lang="en-US" altLang="zh-CN" dirty="0"/>
                        <a:t>O(1)</a:t>
                      </a:r>
                      <a:endParaRPr lang="zh-CN" altLang="en-US" dirty="0"/>
                    </a:p>
                  </a:txBody>
                  <a:tcPr/>
                </a:tc>
                <a:tc>
                  <a:txBody>
                    <a:bodyPr/>
                    <a:lstStyle/>
                    <a:p>
                      <a:r>
                        <a:rPr lang="en-US" altLang="zh-CN" dirty="0"/>
                        <a:t>O(n)</a:t>
                      </a:r>
                      <a:endParaRPr lang="zh-CN" altLang="en-US" dirty="0"/>
                    </a:p>
                  </a:txBody>
                  <a:tcPr/>
                </a:tc>
                <a:tc>
                  <a:txBody>
                    <a:bodyPr/>
                    <a:lstStyle/>
                    <a:p>
                      <a:r>
                        <a:rPr lang="en-US" altLang="zh-CN" dirty="0"/>
                        <a:t>O(</a:t>
                      </a:r>
                      <a:r>
                        <a:rPr lang="en-US" altLang="zh-CN" dirty="0" err="1"/>
                        <a:t>logn</a:t>
                      </a:r>
                      <a:r>
                        <a:rPr lang="en-US" altLang="zh-CN" dirty="0"/>
                        <a:t>)</a:t>
                      </a:r>
                      <a:endParaRPr lang="zh-CN" altLang="en-US" dirty="0"/>
                    </a:p>
                  </a:txBody>
                  <a:tcPr/>
                </a:tc>
                <a:extLst>
                  <a:ext uri="{0D108BD9-81ED-4DB2-BD59-A6C34878D82A}">
                    <a16:rowId xmlns:a16="http://schemas.microsoft.com/office/drawing/2014/main" val="1580211837"/>
                  </a:ext>
                </a:extLst>
              </a:tr>
              <a:tr h="370840">
                <a:tc>
                  <a:txBody>
                    <a:bodyPr/>
                    <a:lstStyle/>
                    <a:p>
                      <a:r>
                        <a:rPr lang="zh-CN" altLang="en-US" dirty="0"/>
                        <a:t>区间求和效率</a:t>
                      </a:r>
                    </a:p>
                  </a:txBody>
                  <a:tcPr/>
                </a:tc>
                <a:tc>
                  <a:txBody>
                    <a:bodyPr/>
                    <a:lstStyle/>
                    <a:p>
                      <a:r>
                        <a:rPr lang="en-US" altLang="zh-CN" dirty="0"/>
                        <a:t>O(n)</a:t>
                      </a:r>
                      <a:endParaRPr lang="zh-CN" altLang="en-US" dirty="0"/>
                    </a:p>
                  </a:txBody>
                  <a:tcPr/>
                </a:tc>
                <a:tc>
                  <a:txBody>
                    <a:bodyPr/>
                    <a:lstStyle/>
                    <a:p>
                      <a:r>
                        <a:rPr lang="en-US" altLang="zh-CN" dirty="0"/>
                        <a:t>O(1)</a:t>
                      </a:r>
                      <a:endParaRPr lang="zh-CN" altLang="en-US" dirty="0"/>
                    </a:p>
                  </a:txBody>
                  <a:tcPr/>
                </a:tc>
                <a:tc>
                  <a:txBody>
                    <a:bodyPr/>
                    <a:lstStyle/>
                    <a:p>
                      <a:r>
                        <a:rPr lang="en-US" altLang="zh-CN" dirty="0"/>
                        <a:t>O(</a:t>
                      </a:r>
                      <a:r>
                        <a:rPr lang="en-US" altLang="zh-CN" dirty="0" err="1"/>
                        <a:t>logn</a:t>
                      </a:r>
                      <a:r>
                        <a:rPr lang="en-US" altLang="zh-CN" dirty="0"/>
                        <a:t>)</a:t>
                      </a:r>
                      <a:endParaRPr lang="zh-CN" altLang="en-US" dirty="0"/>
                    </a:p>
                  </a:txBody>
                  <a:tcPr/>
                </a:tc>
                <a:extLst>
                  <a:ext uri="{0D108BD9-81ED-4DB2-BD59-A6C34878D82A}">
                    <a16:rowId xmlns:a16="http://schemas.microsoft.com/office/drawing/2014/main" val="3622740441"/>
                  </a:ext>
                </a:extLst>
              </a:tr>
            </a:tbl>
          </a:graphicData>
        </a:graphic>
      </p:graphicFrame>
      <p:sp>
        <p:nvSpPr>
          <p:cNvPr id="7" name="文本框 6">
            <a:extLst>
              <a:ext uri="{FF2B5EF4-FFF2-40B4-BE49-F238E27FC236}">
                <a16:creationId xmlns:a16="http://schemas.microsoft.com/office/drawing/2014/main" id="{8D9A5196-2E07-4BCA-983D-1DBBA23445C9}"/>
              </a:ext>
            </a:extLst>
          </p:cNvPr>
          <p:cNvSpPr txBox="1"/>
          <p:nvPr/>
        </p:nvSpPr>
        <p:spPr>
          <a:xfrm>
            <a:off x="6745043" y="4328864"/>
            <a:ext cx="5309740" cy="923330"/>
          </a:xfrm>
          <a:prstGeom prst="rect">
            <a:avLst/>
          </a:prstGeom>
          <a:noFill/>
        </p:spPr>
        <p:txBody>
          <a:bodyPr wrap="square" rtlCol="0">
            <a:spAutoFit/>
          </a:bodyPr>
          <a:lstStyle/>
          <a:p>
            <a:r>
              <a:rPr lang="zh-CN" altLang="en-US" dirty="0"/>
              <a:t>常规写法之</a:t>
            </a:r>
            <a:r>
              <a:rPr lang="en-US" altLang="zh-CN" dirty="0"/>
              <a:t>——</a:t>
            </a:r>
            <a:r>
              <a:rPr lang="zh-CN" altLang="en-US" dirty="0"/>
              <a:t>区间求和</a:t>
            </a:r>
            <a:endParaRPr lang="en-US" altLang="zh-CN" dirty="0"/>
          </a:p>
          <a:p>
            <a:r>
              <a:rPr lang="zh-CN" altLang="en-US" dirty="0"/>
              <a:t>需求：从根节点开始，逐步向下找到所有完全包含于被查询区间的区间，组合成答案。</a:t>
            </a:r>
          </a:p>
        </p:txBody>
      </p:sp>
      <p:sp>
        <p:nvSpPr>
          <p:cNvPr id="9" name="矩形 8">
            <a:extLst>
              <a:ext uri="{FF2B5EF4-FFF2-40B4-BE49-F238E27FC236}">
                <a16:creationId xmlns:a16="http://schemas.microsoft.com/office/drawing/2014/main" id="{B46677B0-6A07-4B60-AB9B-F81257624A9B}"/>
              </a:ext>
            </a:extLst>
          </p:cNvPr>
          <p:cNvSpPr/>
          <p:nvPr/>
        </p:nvSpPr>
        <p:spPr>
          <a:xfrm>
            <a:off x="137217" y="3082369"/>
            <a:ext cx="10962192" cy="3416320"/>
          </a:xfrm>
          <a:prstGeom prst="rect">
            <a:avLst/>
          </a:prstGeom>
        </p:spPr>
        <p:txBody>
          <a:bodyPr wrap="square">
            <a:spAutoFit/>
          </a:bodyPr>
          <a:lstStyle/>
          <a:p>
            <a:r>
              <a:rPr lang="en-US" altLang="zh-CN" dirty="0" err="1"/>
              <a:t>ll</a:t>
            </a:r>
            <a:r>
              <a:rPr lang="en-US" altLang="zh-CN" dirty="0"/>
              <a:t> query(int </a:t>
            </a:r>
            <a:r>
              <a:rPr lang="en-US" altLang="zh-CN" dirty="0" err="1"/>
              <a:t>l,int</a:t>
            </a:r>
            <a:r>
              <a:rPr lang="en-US" altLang="zh-CN" dirty="0"/>
              <a:t> </a:t>
            </a:r>
            <a:r>
              <a:rPr lang="en-US" altLang="zh-CN" dirty="0" err="1"/>
              <a:t>r,int</a:t>
            </a:r>
            <a:r>
              <a:rPr lang="en-US" altLang="zh-CN" dirty="0"/>
              <a:t> L=1,int R=</a:t>
            </a:r>
            <a:r>
              <a:rPr lang="en-US" altLang="zh-CN" dirty="0" err="1"/>
              <a:t>n,int</a:t>
            </a:r>
            <a:r>
              <a:rPr lang="en-US" altLang="zh-CN" dirty="0"/>
              <a:t> rt=1)</a:t>
            </a:r>
            <a:r>
              <a:rPr lang="en-US" altLang="zh-CN" dirty="0">
                <a:solidFill>
                  <a:srgbClr val="FF0000"/>
                </a:solidFill>
              </a:rPr>
              <a:t>//[</a:t>
            </a:r>
            <a:r>
              <a:rPr lang="en-US" altLang="zh-CN" dirty="0" err="1">
                <a:solidFill>
                  <a:srgbClr val="FF0000"/>
                </a:solidFill>
              </a:rPr>
              <a:t>l,r</a:t>
            </a:r>
            <a:r>
              <a:rPr lang="en-US" altLang="zh-CN" dirty="0">
                <a:solidFill>
                  <a:srgbClr val="FF0000"/>
                </a:solidFill>
              </a:rPr>
              <a:t>]</a:t>
            </a:r>
            <a:r>
              <a:rPr lang="zh-CN" altLang="en-US" dirty="0">
                <a:solidFill>
                  <a:srgbClr val="FF0000"/>
                </a:solidFill>
              </a:rPr>
              <a:t>是被查询的区间，</a:t>
            </a:r>
            <a:r>
              <a:rPr lang="en-US" altLang="zh-CN" dirty="0">
                <a:solidFill>
                  <a:srgbClr val="FF0000"/>
                </a:solidFill>
              </a:rPr>
              <a:t> L</a:t>
            </a:r>
            <a:r>
              <a:rPr lang="zh-CN" altLang="en-US" dirty="0">
                <a:solidFill>
                  <a:srgbClr val="FF0000"/>
                </a:solidFill>
              </a:rPr>
              <a:t>和</a:t>
            </a:r>
            <a:r>
              <a:rPr lang="en-US" altLang="zh-CN" dirty="0">
                <a:solidFill>
                  <a:srgbClr val="FF0000"/>
                </a:solidFill>
              </a:rPr>
              <a:t>R</a:t>
            </a:r>
            <a:r>
              <a:rPr lang="zh-CN" altLang="en-US" dirty="0">
                <a:solidFill>
                  <a:srgbClr val="FF0000"/>
                </a:solidFill>
              </a:rPr>
              <a:t>是当前节点</a:t>
            </a:r>
            <a:r>
              <a:rPr lang="en-US" altLang="zh-CN" dirty="0">
                <a:solidFill>
                  <a:srgbClr val="FF0000"/>
                </a:solidFill>
              </a:rPr>
              <a:t>rt</a:t>
            </a:r>
            <a:r>
              <a:rPr lang="zh-CN" altLang="en-US" dirty="0">
                <a:solidFill>
                  <a:srgbClr val="FF0000"/>
                </a:solidFill>
              </a:rPr>
              <a:t>管辖的区间范围</a:t>
            </a:r>
            <a:endParaRPr lang="en-US" altLang="zh-CN" dirty="0">
              <a:solidFill>
                <a:srgbClr val="FF0000"/>
              </a:solidFill>
            </a:endParaRPr>
          </a:p>
          <a:p>
            <a:r>
              <a:rPr lang="en-US" altLang="zh-CN" dirty="0"/>
              <a:t>{</a:t>
            </a:r>
          </a:p>
          <a:p>
            <a:r>
              <a:rPr lang="en-US" altLang="zh-CN" dirty="0"/>
              <a:t>	if(l&lt;=L&amp;&amp;R&lt;=r)</a:t>
            </a:r>
            <a:r>
              <a:rPr lang="en-US" altLang="zh-CN" dirty="0">
                <a:solidFill>
                  <a:srgbClr val="FF0000"/>
                </a:solidFill>
              </a:rPr>
              <a:t>//</a:t>
            </a:r>
            <a:r>
              <a:rPr lang="zh-CN" altLang="en-US" dirty="0">
                <a:solidFill>
                  <a:srgbClr val="FF0000"/>
                </a:solidFill>
              </a:rPr>
              <a:t>当前管辖范围完全包含于被查询区间，可直接返回该段结果</a:t>
            </a:r>
            <a:endParaRPr lang="en-US" altLang="zh-CN" dirty="0">
              <a:solidFill>
                <a:srgbClr val="FF0000"/>
              </a:solidFill>
            </a:endParaRPr>
          </a:p>
          <a:p>
            <a:r>
              <a:rPr lang="en-US" altLang="zh-CN" dirty="0"/>
              <a:t>		return T[rt];</a:t>
            </a:r>
          </a:p>
          <a:p>
            <a:r>
              <a:rPr lang="en-US" altLang="zh-CN" dirty="0"/>
              <a:t>	</a:t>
            </a:r>
            <a:r>
              <a:rPr lang="en-US" altLang="zh-CN" dirty="0" err="1"/>
              <a:t>ll</a:t>
            </a:r>
            <a:r>
              <a:rPr lang="en-US" altLang="zh-CN" dirty="0"/>
              <a:t> res=0;</a:t>
            </a:r>
          </a:p>
          <a:p>
            <a:r>
              <a:rPr lang="en-US" altLang="zh-CN" dirty="0"/>
              <a:t>	int m=L+R&gt;&gt;1;</a:t>
            </a:r>
          </a:p>
          <a:p>
            <a:r>
              <a:rPr lang="en-US" altLang="zh-CN" dirty="0"/>
              <a:t>	if(l&lt;=m)//</a:t>
            </a:r>
            <a:r>
              <a:rPr lang="zh-CN" altLang="en-US" dirty="0"/>
              <a:t>被查询区间与左儿子管辖区间有交集</a:t>
            </a:r>
            <a:endParaRPr lang="en-US" altLang="zh-CN" dirty="0"/>
          </a:p>
          <a:p>
            <a:r>
              <a:rPr lang="en-US" altLang="zh-CN" dirty="0"/>
              <a:t>		res+=query(</a:t>
            </a:r>
            <a:r>
              <a:rPr lang="en-US" altLang="zh-CN" dirty="0" err="1"/>
              <a:t>l,r,L,m,rt</a:t>
            </a:r>
            <a:r>
              <a:rPr lang="en-US" altLang="zh-CN" dirty="0"/>
              <a:t>&lt;&lt;1);</a:t>
            </a:r>
          </a:p>
          <a:p>
            <a:r>
              <a:rPr lang="en-US" altLang="zh-CN" dirty="0"/>
              <a:t>	if(m&lt;r)//</a:t>
            </a:r>
            <a:r>
              <a:rPr lang="zh-CN" altLang="en-US" dirty="0"/>
              <a:t>被查询区间与右儿子管辖区间有交集</a:t>
            </a:r>
            <a:endParaRPr lang="en-US" altLang="zh-CN" dirty="0"/>
          </a:p>
          <a:p>
            <a:r>
              <a:rPr lang="en-US" altLang="zh-CN" dirty="0"/>
              <a:t>		res+=query(l,r,m+1,R,rt&lt;&lt;1|1);</a:t>
            </a:r>
          </a:p>
          <a:p>
            <a:r>
              <a:rPr lang="en-US" altLang="zh-CN" dirty="0"/>
              <a:t>	return res;</a:t>
            </a:r>
          </a:p>
          <a:p>
            <a:r>
              <a:rPr lang="en-US" altLang="zh-CN" dirty="0"/>
              <a:t>}</a:t>
            </a:r>
            <a:endParaRPr lang="zh-CN" altLang="en-US" dirty="0"/>
          </a:p>
        </p:txBody>
      </p:sp>
    </p:spTree>
    <p:extLst>
      <p:ext uri="{BB962C8B-B14F-4D97-AF65-F5344CB8AC3E}">
        <p14:creationId xmlns:p14="http://schemas.microsoft.com/office/powerpoint/2010/main" val="2332715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圆角 43">
            <a:extLst>
              <a:ext uri="{FF2B5EF4-FFF2-40B4-BE49-F238E27FC236}">
                <a16:creationId xmlns:a16="http://schemas.microsoft.com/office/drawing/2014/main" id="{189EA61D-E0C1-4600-AFCE-499479550728}"/>
              </a:ext>
            </a:extLst>
          </p:cNvPr>
          <p:cNvSpPr/>
          <p:nvPr/>
        </p:nvSpPr>
        <p:spPr>
          <a:xfrm>
            <a:off x="8696347" y="131773"/>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[1,7]</a:t>
            </a:r>
            <a:endParaRPr lang="zh-CN" altLang="en-US" sz="2200" dirty="0"/>
          </a:p>
        </p:txBody>
      </p:sp>
      <p:sp>
        <p:nvSpPr>
          <p:cNvPr id="45" name="矩形: 圆角 44">
            <a:extLst>
              <a:ext uri="{FF2B5EF4-FFF2-40B4-BE49-F238E27FC236}">
                <a16:creationId xmlns:a16="http://schemas.microsoft.com/office/drawing/2014/main" id="{FB88DE10-F568-420D-911B-3642F3CB767E}"/>
              </a:ext>
            </a:extLst>
          </p:cNvPr>
          <p:cNvSpPr/>
          <p:nvPr/>
        </p:nvSpPr>
        <p:spPr>
          <a:xfrm>
            <a:off x="7399424" y="838381"/>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[1,4]</a:t>
            </a:r>
            <a:endParaRPr lang="zh-CN" altLang="en-US" sz="2200" dirty="0"/>
          </a:p>
        </p:txBody>
      </p:sp>
      <p:sp>
        <p:nvSpPr>
          <p:cNvPr id="46" name="矩形: 圆角 45">
            <a:extLst>
              <a:ext uri="{FF2B5EF4-FFF2-40B4-BE49-F238E27FC236}">
                <a16:creationId xmlns:a16="http://schemas.microsoft.com/office/drawing/2014/main" id="{41B40BCB-6CC1-452B-9238-4DB23C8C0604}"/>
              </a:ext>
            </a:extLst>
          </p:cNvPr>
          <p:cNvSpPr/>
          <p:nvPr/>
        </p:nvSpPr>
        <p:spPr>
          <a:xfrm>
            <a:off x="9954656" y="838381"/>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[5,7]</a:t>
            </a:r>
            <a:endParaRPr lang="zh-CN" altLang="en-US" sz="2200" dirty="0"/>
          </a:p>
        </p:txBody>
      </p:sp>
      <p:cxnSp>
        <p:nvCxnSpPr>
          <p:cNvPr id="47" name="直接连接符 46">
            <a:extLst>
              <a:ext uri="{FF2B5EF4-FFF2-40B4-BE49-F238E27FC236}">
                <a16:creationId xmlns:a16="http://schemas.microsoft.com/office/drawing/2014/main" id="{24A37A20-F25C-4417-B88E-F6428DA4D75C}"/>
              </a:ext>
            </a:extLst>
          </p:cNvPr>
          <p:cNvCxnSpPr>
            <a:stCxn id="44" idx="2"/>
            <a:endCxn id="45" idx="0"/>
          </p:cNvCxnSpPr>
          <p:nvPr/>
        </p:nvCxnSpPr>
        <p:spPr>
          <a:xfrm flipH="1">
            <a:off x="7868879" y="469397"/>
            <a:ext cx="1296923" cy="368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BE94033B-2F2D-4D70-9B14-53C71C28D38A}"/>
              </a:ext>
            </a:extLst>
          </p:cNvPr>
          <p:cNvCxnSpPr>
            <a:stCxn id="44" idx="2"/>
            <a:endCxn id="46" idx="0"/>
          </p:cNvCxnSpPr>
          <p:nvPr/>
        </p:nvCxnSpPr>
        <p:spPr>
          <a:xfrm>
            <a:off x="9165802" y="469397"/>
            <a:ext cx="1258309" cy="368984"/>
          </a:xfrm>
          <a:prstGeom prst="line">
            <a:avLst/>
          </a:prstGeom>
        </p:spPr>
        <p:style>
          <a:lnRef idx="1">
            <a:schemeClr val="accent1"/>
          </a:lnRef>
          <a:fillRef idx="0">
            <a:schemeClr val="accent1"/>
          </a:fillRef>
          <a:effectRef idx="0">
            <a:schemeClr val="accent1"/>
          </a:effectRef>
          <a:fontRef idx="minor">
            <a:schemeClr val="tx1"/>
          </a:fontRef>
        </p:style>
      </p:cxnSp>
      <p:sp>
        <p:nvSpPr>
          <p:cNvPr id="49" name="矩形: 圆角 48">
            <a:extLst>
              <a:ext uri="{FF2B5EF4-FFF2-40B4-BE49-F238E27FC236}">
                <a16:creationId xmlns:a16="http://schemas.microsoft.com/office/drawing/2014/main" id="{58D4FF61-7CCA-43C6-94CB-F4917233BABC}"/>
              </a:ext>
            </a:extLst>
          </p:cNvPr>
          <p:cNvSpPr/>
          <p:nvPr/>
        </p:nvSpPr>
        <p:spPr>
          <a:xfrm>
            <a:off x="6278186" y="1655626"/>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[1,2]</a:t>
            </a:r>
            <a:endParaRPr lang="zh-CN" altLang="en-US" sz="2200" dirty="0"/>
          </a:p>
        </p:txBody>
      </p:sp>
      <p:sp>
        <p:nvSpPr>
          <p:cNvPr id="50" name="矩形: 圆角 49">
            <a:extLst>
              <a:ext uri="{FF2B5EF4-FFF2-40B4-BE49-F238E27FC236}">
                <a16:creationId xmlns:a16="http://schemas.microsoft.com/office/drawing/2014/main" id="{996C3114-28FD-425B-85CA-3B924FB6BAE8}"/>
              </a:ext>
            </a:extLst>
          </p:cNvPr>
          <p:cNvSpPr/>
          <p:nvPr/>
        </p:nvSpPr>
        <p:spPr>
          <a:xfrm>
            <a:off x="7996548" y="1646096"/>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[3,4]</a:t>
            </a:r>
            <a:endParaRPr lang="zh-CN" altLang="en-US" sz="2200" dirty="0"/>
          </a:p>
        </p:txBody>
      </p:sp>
      <p:sp>
        <p:nvSpPr>
          <p:cNvPr id="51" name="矩形: 圆角 50">
            <a:extLst>
              <a:ext uri="{FF2B5EF4-FFF2-40B4-BE49-F238E27FC236}">
                <a16:creationId xmlns:a16="http://schemas.microsoft.com/office/drawing/2014/main" id="{162BA9A4-93D8-4C00-BB55-E5D9B004CF23}"/>
              </a:ext>
            </a:extLst>
          </p:cNvPr>
          <p:cNvSpPr/>
          <p:nvPr/>
        </p:nvSpPr>
        <p:spPr>
          <a:xfrm>
            <a:off x="11290759" y="1629532"/>
            <a:ext cx="691861"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[7,7]</a:t>
            </a:r>
            <a:endParaRPr lang="zh-CN" altLang="en-US" sz="2200" dirty="0"/>
          </a:p>
        </p:txBody>
      </p:sp>
      <p:sp>
        <p:nvSpPr>
          <p:cNvPr id="52" name="矩形: 圆角 51">
            <a:extLst>
              <a:ext uri="{FF2B5EF4-FFF2-40B4-BE49-F238E27FC236}">
                <a16:creationId xmlns:a16="http://schemas.microsoft.com/office/drawing/2014/main" id="{FEF63098-C36C-4F59-9B9A-FCAE84D093F4}"/>
              </a:ext>
            </a:extLst>
          </p:cNvPr>
          <p:cNvSpPr/>
          <p:nvPr/>
        </p:nvSpPr>
        <p:spPr>
          <a:xfrm>
            <a:off x="9794956" y="1658274"/>
            <a:ext cx="938909"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[5,6]</a:t>
            </a:r>
            <a:endParaRPr lang="zh-CN" altLang="en-US" sz="2200" dirty="0"/>
          </a:p>
        </p:txBody>
      </p:sp>
      <p:cxnSp>
        <p:nvCxnSpPr>
          <p:cNvPr id="53" name="直接连接符 52">
            <a:extLst>
              <a:ext uri="{FF2B5EF4-FFF2-40B4-BE49-F238E27FC236}">
                <a16:creationId xmlns:a16="http://schemas.microsoft.com/office/drawing/2014/main" id="{E416C78B-0698-40E1-A073-ECBFC17DCCC7}"/>
              </a:ext>
            </a:extLst>
          </p:cNvPr>
          <p:cNvCxnSpPr>
            <a:stCxn id="45" idx="2"/>
            <a:endCxn id="49" idx="0"/>
          </p:cNvCxnSpPr>
          <p:nvPr/>
        </p:nvCxnSpPr>
        <p:spPr>
          <a:xfrm flipH="1">
            <a:off x="6747641" y="1176005"/>
            <a:ext cx="1121238" cy="479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8FC5B4B7-8415-4A9F-A82D-211AEB491F1E}"/>
              </a:ext>
            </a:extLst>
          </p:cNvPr>
          <p:cNvCxnSpPr>
            <a:stCxn id="45" idx="2"/>
            <a:endCxn id="50" idx="0"/>
          </p:cNvCxnSpPr>
          <p:nvPr/>
        </p:nvCxnSpPr>
        <p:spPr>
          <a:xfrm>
            <a:off x="7868879" y="1176005"/>
            <a:ext cx="597124" cy="470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3306E88D-5B93-4A02-AE6F-C0D0277AACAA}"/>
              </a:ext>
            </a:extLst>
          </p:cNvPr>
          <p:cNvCxnSpPr>
            <a:cxnSpLocks/>
            <a:stCxn id="46" idx="2"/>
            <a:endCxn id="52" idx="0"/>
          </p:cNvCxnSpPr>
          <p:nvPr/>
        </p:nvCxnSpPr>
        <p:spPr>
          <a:xfrm flipH="1">
            <a:off x="10264411" y="1176005"/>
            <a:ext cx="159700" cy="482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143C6073-6D66-405E-AF30-A08BACD3A869}"/>
              </a:ext>
            </a:extLst>
          </p:cNvPr>
          <p:cNvCxnSpPr>
            <a:cxnSpLocks/>
            <a:stCxn id="46" idx="2"/>
            <a:endCxn id="51" idx="0"/>
          </p:cNvCxnSpPr>
          <p:nvPr/>
        </p:nvCxnSpPr>
        <p:spPr>
          <a:xfrm>
            <a:off x="10424111" y="1176005"/>
            <a:ext cx="1212579" cy="453527"/>
          </a:xfrm>
          <a:prstGeom prst="line">
            <a:avLst/>
          </a:prstGeom>
        </p:spPr>
        <p:style>
          <a:lnRef idx="1">
            <a:schemeClr val="accent1"/>
          </a:lnRef>
          <a:fillRef idx="0">
            <a:schemeClr val="accent1"/>
          </a:fillRef>
          <a:effectRef idx="0">
            <a:schemeClr val="accent1"/>
          </a:effectRef>
          <a:fontRef idx="minor">
            <a:schemeClr val="tx1"/>
          </a:fontRef>
        </p:style>
      </p:cxnSp>
      <p:sp>
        <p:nvSpPr>
          <p:cNvPr id="63" name="矩形: 圆角 62">
            <a:extLst>
              <a:ext uri="{FF2B5EF4-FFF2-40B4-BE49-F238E27FC236}">
                <a16:creationId xmlns:a16="http://schemas.microsoft.com/office/drawing/2014/main" id="{30DA90B1-B421-436D-9460-49DAC0190B34}"/>
              </a:ext>
            </a:extLst>
          </p:cNvPr>
          <p:cNvSpPr/>
          <p:nvPr/>
        </p:nvSpPr>
        <p:spPr>
          <a:xfrm>
            <a:off x="7780416" y="2495640"/>
            <a:ext cx="685587"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[3,3]</a:t>
            </a:r>
            <a:endParaRPr lang="zh-CN" altLang="en-US" sz="2200" dirty="0"/>
          </a:p>
        </p:txBody>
      </p:sp>
      <p:sp>
        <p:nvSpPr>
          <p:cNvPr id="64" name="矩形: 圆角 63">
            <a:extLst>
              <a:ext uri="{FF2B5EF4-FFF2-40B4-BE49-F238E27FC236}">
                <a16:creationId xmlns:a16="http://schemas.microsoft.com/office/drawing/2014/main" id="{0157FFDE-CA28-4A97-8E58-65D3AD8DA26B}"/>
              </a:ext>
            </a:extLst>
          </p:cNvPr>
          <p:cNvSpPr/>
          <p:nvPr/>
        </p:nvSpPr>
        <p:spPr>
          <a:xfrm>
            <a:off x="5907306" y="2492636"/>
            <a:ext cx="685587" cy="331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[1,1]</a:t>
            </a:r>
            <a:endParaRPr lang="zh-CN" altLang="en-US" sz="2200" dirty="0"/>
          </a:p>
        </p:txBody>
      </p:sp>
      <p:sp>
        <p:nvSpPr>
          <p:cNvPr id="65" name="矩形: 圆角 64">
            <a:extLst>
              <a:ext uri="{FF2B5EF4-FFF2-40B4-BE49-F238E27FC236}">
                <a16:creationId xmlns:a16="http://schemas.microsoft.com/office/drawing/2014/main" id="{8BAC8275-ADC6-42CA-B363-7E5AE9B70E98}"/>
              </a:ext>
            </a:extLst>
          </p:cNvPr>
          <p:cNvSpPr/>
          <p:nvPr/>
        </p:nvSpPr>
        <p:spPr>
          <a:xfrm>
            <a:off x="6833157" y="2495640"/>
            <a:ext cx="713455"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[2,2]</a:t>
            </a:r>
            <a:endParaRPr lang="zh-CN" altLang="en-US" sz="2200" dirty="0"/>
          </a:p>
        </p:txBody>
      </p:sp>
      <p:sp>
        <p:nvSpPr>
          <p:cNvPr id="68" name="矩形: 圆角 67">
            <a:extLst>
              <a:ext uri="{FF2B5EF4-FFF2-40B4-BE49-F238E27FC236}">
                <a16:creationId xmlns:a16="http://schemas.microsoft.com/office/drawing/2014/main" id="{2BBECAE5-D1D5-405A-9C9F-7CE8250B4BEA}"/>
              </a:ext>
            </a:extLst>
          </p:cNvPr>
          <p:cNvSpPr/>
          <p:nvPr/>
        </p:nvSpPr>
        <p:spPr>
          <a:xfrm>
            <a:off x="8700171" y="2480315"/>
            <a:ext cx="677366" cy="337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[4,4]</a:t>
            </a:r>
            <a:endParaRPr lang="zh-CN" altLang="en-US" sz="2200" dirty="0"/>
          </a:p>
        </p:txBody>
      </p:sp>
      <p:sp>
        <p:nvSpPr>
          <p:cNvPr id="69" name="矩形: 圆角 68">
            <a:extLst>
              <a:ext uri="{FF2B5EF4-FFF2-40B4-BE49-F238E27FC236}">
                <a16:creationId xmlns:a16="http://schemas.microsoft.com/office/drawing/2014/main" id="{9946B1DB-5E06-4F9E-ACF0-76D5A3286B31}"/>
              </a:ext>
            </a:extLst>
          </p:cNvPr>
          <p:cNvSpPr/>
          <p:nvPr/>
        </p:nvSpPr>
        <p:spPr>
          <a:xfrm>
            <a:off x="9597928" y="2478167"/>
            <a:ext cx="713455"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[5,5]</a:t>
            </a:r>
            <a:endParaRPr lang="zh-CN" altLang="en-US" sz="2200" dirty="0"/>
          </a:p>
        </p:txBody>
      </p:sp>
      <p:sp>
        <p:nvSpPr>
          <p:cNvPr id="70" name="矩形: 圆角 69">
            <a:extLst>
              <a:ext uri="{FF2B5EF4-FFF2-40B4-BE49-F238E27FC236}">
                <a16:creationId xmlns:a16="http://schemas.microsoft.com/office/drawing/2014/main" id="{4FDB76B4-18D6-42BF-B287-3E0E8A437026}"/>
              </a:ext>
            </a:extLst>
          </p:cNvPr>
          <p:cNvSpPr/>
          <p:nvPr/>
        </p:nvSpPr>
        <p:spPr>
          <a:xfrm>
            <a:off x="10535595" y="2465990"/>
            <a:ext cx="691861" cy="337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[6,6]</a:t>
            </a:r>
            <a:endParaRPr lang="zh-CN" altLang="en-US" sz="2200" dirty="0"/>
          </a:p>
        </p:txBody>
      </p:sp>
      <p:cxnSp>
        <p:nvCxnSpPr>
          <p:cNvPr id="91" name="直接连接符 90">
            <a:extLst>
              <a:ext uri="{FF2B5EF4-FFF2-40B4-BE49-F238E27FC236}">
                <a16:creationId xmlns:a16="http://schemas.microsoft.com/office/drawing/2014/main" id="{1AC71074-D0BD-4B64-9573-86FD7E5E7AF2}"/>
              </a:ext>
            </a:extLst>
          </p:cNvPr>
          <p:cNvCxnSpPr>
            <a:stCxn id="49" idx="2"/>
            <a:endCxn id="64" idx="0"/>
          </p:cNvCxnSpPr>
          <p:nvPr/>
        </p:nvCxnSpPr>
        <p:spPr>
          <a:xfrm flipH="1">
            <a:off x="6250100" y="1993250"/>
            <a:ext cx="497541" cy="499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D6781338-96D2-4E33-A118-5D70A21508F7}"/>
              </a:ext>
            </a:extLst>
          </p:cNvPr>
          <p:cNvCxnSpPr>
            <a:stCxn id="49" idx="2"/>
            <a:endCxn id="65" idx="0"/>
          </p:cNvCxnSpPr>
          <p:nvPr/>
        </p:nvCxnSpPr>
        <p:spPr>
          <a:xfrm>
            <a:off x="6747641" y="1993250"/>
            <a:ext cx="442244" cy="502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3FC0BC54-3211-442A-9869-1AB19878AA8B}"/>
              </a:ext>
            </a:extLst>
          </p:cNvPr>
          <p:cNvCxnSpPr>
            <a:stCxn id="50" idx="2"/>
            <a:endCxn id="63" idx="0"/>
          </p:cNvCxnSpPr>
          <p:nvPr/>
        </p:nvCxnSpPr>
        <p:spPr>
          <a:xfrm flipH="1">
            <a:off x="8123210" y="1983720"/>
            <a:ext cx="342793" cy="511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A29BF513-8920-47D6-B02B-D874194A5995}"/>
              </a:ext>
            </a:extLst>
          </p:cNvPr>
          <p:cNvCxnSpPr>
            <a:stCxn id="50" idx="2"/>
            <a:endCxn id="68" idx="0"/>
          </p:cNvCxnSpPr>
          <p:nvPr/>
        </p:nvCxnSpPr>
        <p:spPr>
          <a:xfrm>
            <a:off x="8466003" y="1983720"/>
            <a:ext cx="572851" cy="496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D7DABA0C-CD80-4052-90FF-2E1C21A85662}"/>
              </a:ext>
            </a:extLst>
          </p:cNvPr>
          <p:cNvCxnSpPr>
            <a:stCxn id="52" idx="2"/>
            <a:endCxn id="69" idx="0"/>
          </p:cNvCxnSpPr>
          <p:nvPr/>
        </p:nvCxnSpPr>
        <p:spPr>
          <a:xfrm flipH="1">
            <a:off x="9954656" y="1983720"/>
            <a:ext cx="309755" cy="494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593CC8E5-9318-452B-B8C3-7D2C599E967D}"/>
              </a:ext>
            </a:extLst>
          </p:cNvPr>
          <p:cNvCxnSpPr>
            <a:stCxn id="52" idx="2"/>
            <a:endCxn id="70" idx="0"/>
          </p:cNvCxnSpPr>
          <p:nvPr/>
        </p:nvCxnSpPr>
        <p:spPr>
          <a:xfrm>
            <a:off x="10264411" y="1983720"/>
            <a:ext cx="617115" cy="48227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文本框 102">
            <a:extLst>
              <a:ext uri="{FF2B5EF4-FFF2-40B4-BE49-F238E27FC236}">
                <a16:creationId xmlns:a16="http://schemas.microsoft.com/office/drawing/2014/main" id="{90F9A4D6-C6B4-454F-AE7F-FD8CF652B69E}"/>
              </a:ext>
            </a:extLst>
          </p:cNvPr>
          <p:cNvSpPr txBox="1"/>
          <p:nvPr/>
        </p:nvSpPr>
        <p:spPr>
          <a:xfrm>
            <a:off x="5348686" y="300585"/>
            <a:ext cx="1261884" cy="523220"/>
          </a:xfrm>
          <a:prstGeom prst="rect">
            <a:avLst/>
          </a:prstGeom>
          <a:noFill/>
        </p:spPr>
        <p:txBody>
          <a:bodyPr wrap="none" rtlCol="0">
            <a:spAutoFit/>
          </a:bodyPr>
          <a:lstStyle/>
          <a:p>
            <a:r>
              <a:rPr lang="zh-CN" altLang="en-US" sz="2800" dirty="0"/>
              <a:t>线段树</a:t>
            </a:r>
          </a:p>
        </p:txBody>
      </p:sp>
      <p:sp>
        <p:nvSpPr>
          <p:cNvPr id="4" name="文本框 3">
            <a:extLst>
              <a:ext uri="{FF2B5EF4-FFF2-40B4-BE49-F238E27FC236}">
                <a16:creationId xmlns:a16="http://schemas.microsoft.com/office/drawing/2014/main" id="{27694898-709B-4294-8B43-3C0A02ED6DE6}"/>
              </a:ext>
            </a:extLst>
          </p:cNvPr>
          <p:cNvSpPr txBox="1"/>
          <p:nvPr/>
        </p:nvSpPr>
        <p:spPr>
          <a:xfrm>
            <a:off x="157110" y="131773"/>
            <a:ext cx="5219114" cy="3477875"/>
          </a:xfrm>
          <a:prstGeom prst="rect">
            <a:avLst/>
          </a:prstGeom>
          <a:noFill/>
        </p:spPr>
        <p:txBody>
          <a:bodyPr wrap="square" rtlCol="0">
            <a:spAutoFit/>
          </a:bodyPr>
          <a:lstStyle/>
          <a:p>
            <a:r>
              <a:rPr lang="zh-CN" altLang="en-US" sz="2000" dirty="0"/>
              <a:t>前面提到，修改单个节点会影响</a:t>
            </a:r>
            <a:r>
              <a:rPr lang="en-US" altLang="zh-CN" sz="2000" dirty="0" err="1"/>
              <a:t>logn</a:t>
            </a:r>
            <a:r>
              <a:rPr lang="zh-CN" altLang="en-US" sz="2000" dirty="0"/>
              <a:t>个节点的值，如果对于一个区间的修改，仍需完全维护原线段树性质，几乎整棵树所有节点的值都会被改变。</a:t>
            </a:r>
            <a:endParaRPr lang="en-US" altLang="zh-CN" sz="2000" dirty="0"/>
          </a:p>
          <a:p>
            <a:r>
              <a:rPr lang="zh-CN" altLang="en-US" sz="2000" dirty="0"/>
              <a:t>思想：类似于区间查询，我们希望把更多的信息存放在靠近根部的节点中，从而减少访问次数。</a:t>
            </a:r>
            <a:endParaRPr lang="en-US" altLang="zh-CN" sz="2000" dirty="0"/>
          </a:p>
          <a:p>
            <a:r>
              <a:rPr lang="zh-CN" altLang="en-US" sz="2000" dirty="0"/>
              <a:t>查询</a:t>
            </a:r>
            <a:r>
              <a:rPr lang="en-US" altLang="zh-CN" sz="2000" dirty="0"/>
              <a:t>[2,7]</a:t>
            </a:r>
            <a:r>
              <a:rPr lang="zh-CN" altLang="en-US" sz="2000" dirty="0"/>
              <a:t>会被分为</a:t>
            </a:r>
            <a:r>
              <a:rPr lang="en-US" altLang="zh-CN" sz="2000" dirty="0"/>
              <a:t>[2,2]</a:t>
            </a:r>
            <a:r>
              <a:rPr lang="zh-CN" altLang="en-US" sz="2000" dirty="0"/>
              <a:t>，</a:t>
            </a:r>
            <a:r>
              <a:rPr lang="en-US" altLang="zh-CN" sz="2000" dirty="0"/>
              <a:t>[3,4]</a:t>
            </a:r>
            <a:r>
              <a:rPr lang="zh-CN" altLang="en-US" sz="2000" dirty="0"/>
              <a:t>，</a:t>
            </a:r>
            <a:r>
              <a:rPr lang="en-US" altLang="zh-CN" sz="2000" dirty="0"/>
              <a:t>[5,7]</a:t>
            </a:r>
          </a:p>
          <a:p>
            <a:r>
              <a:rPr lang="zh-CN" altLang="en-US" sz="2000" dirty="0"/>
              <a:t>如果是将区间</a:t>
            </a:r>
            <a:r>
              <a:rPr lang="en-US" altLang="zh-CN" sz="2000" dirty="0"/>
              <a:t>[2,7]</a:t>
            </a:r>
            <a:r>
              <a:rPr lang="zh-CN" altLang="en-US" sz="2000" dirty="0"/>
              <a:t>整体</a:t>
            </a:r>
            <a:r>
              <a:rPr lang="en-US" altLang="zh-CN" sz="2000" dirty="0"/>
              <a:t>+x</a:t>
            </a:r>
            <a:r>
              <a:rPr lang="zh-CN" altLang="en-US" sz="2000" dirty="0"/>
              <a:t>呢？</a:t>
            </a:r>
            <a:endParaRPr lang="en-US" altLang="zh-CN" sz="2000" dirty="0"/>
          </a:p>
          <a:p>
            <a:r>
              <a:rPr lang="zh-CN" altLang="en-US" sz="2000" dirty="0"/>
              <a:t>可不可以也在这些大区间上，记着这个区间需要整体</a:t>
            </a:r>
            <a:r>
              <a:rPr lang="en-US" altLang="zh-CN" sz="2000" dirty="0"/>
              <a:t>+x</a:t>
            </a:r>
            <a:r>
              <a:rPr lang="zh-CN" altLang="en-US" sz="2000" dirty="0"/>
              <a:t>？</a:t>
            </a:r>
          </a:p>
        </p:txBody>
      </p:sp>
      <p:sp>
        <p:nvSpPr>
          <p:cNvPr id="3" name="文本框 2">
            <a:extLst>
              <a:ext uri="{FF2B5EF4-FFF2-40B4-BE49-F238E27FC236}">
                <a16:creationId xmlns:a16="http://schemas.microsoft.com/office/drawing/2014/main" id="{25876228-6F7F-4A50-B26D-D79C93F6CBE4}"/>
              </a:ext>
            </a:extLst>
          </p:cNvPr>
          <p:cNvSpPr txBox="1"/>
          <p:nvPr/>
        </p:nvSpPr>
        <p:spPr>
          <a:xfrm>
            <a:off x="157110" y="3784209"/>
            <a:ext cx="11825510" cy="2308324"/>
          </a:xfrm>
          <a:prstGeom prst="rect">
            <a:avLst/>
          </a:prstGeom>
          <a:noFill/>
        </p:spPr>
        <p:txBody>
          <a:bodyPr wrap="square" rtlCol="0">
            <a:spAutoFit/>
          </a:bodyPr>
          <a:lstStyle/>
          <a:p>
            <a:r>
              <a:rPr lang="en-US" altLang="zh-CN" dirty="0"/>
              <a:t>“lazy”</a:t>
            </a:r>
            <a:r>
              <a:rPr lang="zh-CN" altLang="en-US" dirty="0"/>
              <a:t>标记！类似于区间查询时的操作，不深入到每个叶节点进行统计，而是取能够代表一系列叶节点信息总和的上层节点。区间更新操作同样不深入到叶节点，而是递归到</a:t>
            </a:r>
            <a:r>
              <a:rPr lang="en-US" altLang="zh-CN" dirty="0"/>
              <a:t>[2,2]</a:t>
            </a:r>
            <a:r>
              <a:rPr lang="zh-CN" altLang="en-US" dirty="0"/>
              <a:t>，</a:t>
            </a:r>
            <a:r>
              <a:rPr lang="en-US" altLang="zh-CN" dirty="0"/>
              <a:t>[3,4]</a:t>
            </a:r>
            <a:r>
              <a:rPr lang="zh-CN" altLang="en-US" dirty="0"/>
              <a:t>，</a:t>
            </a:r>
            <a:r>
              <a:rPr lang="en-US" altLang="zh-CN" dirty="0"/>
              <a:t>[5,7]</a:t>
            </a:r>
            <a:r>
              <a:rPr lang="zh-CN" altLang="en-US" dirty="0"/>
              <a:t>这样的代表性节点，剩余应修改的他们的子节点暂时不修改，而是给代表性节点打个</a:t>
            </a:r>
            <a:r>
              <a:rPr lang="en-US" altLang="zh-CN" dirty="0"/>
              <a:t>”</a:t>
            </a:r>
            <a:r>
              <a:rPr lang="zh-CN" altLang="en-US" dirty="0"/>
              <a:t>标记</a:t>
            </a:r>
            <a:r>
              <a:rPr lang="en-US" altLang="zh-CN" dirty="0"/>
              <a:t>”</a:t>
            </a:r>
            <a:r>
              <a:rPr lang="zh-CN" altLang="en-US" dirty="0"/>
              <a:t>，表示这里还有修改没有往下做完。</a:t>
            </a:r>
            <a:endParaRPr lang="en-US" altLang="zh-CN" dirty="0"/>
          </a:p>
          <a:p>
            <a:endParaRPr lang="en-US" altLang="zh-CN" dirty="0"/>
          </a:p>
          <a:p>
            <a:r>
              <a:rPr lang="zh-CN" altLang="en-US" dirty="0"/>
              <a:t>会对区间和的查询造成影响吗？</a:t>
            </a:r>
            <a:r>
              <a:rPr lang="en-US" altLang="zh-CN" dirty="0"/>
              <a:t>”lazy”</a:t>
            </a:r>
            <a:r>
              <a:rPr lang="zh-CN" altLang="en-US" dirty="0"/>
              <a:t>标记只是暂存了还没实际往下推的修改，当有查询涉及到这部分节点时，才将累积的这些标记往下推一层，实质做掉一层修改，称为标记下推。</a:t>
            </a:r>
            <a:endParaRPr lang="en-US" altLang="zh-CN" dirty="0"/>
          </a:p>
          <a:p>
            <a:endParaRPr lang="en-US" altLang="zh-CN" dirty="0"/>
          </a:p>
          <a:p>
            <a:r>
              <a:rPr lang="zh-CN" altLang="en-US" dirty="0"/>
              <a:t>这也是</a:t>
            </a:r>
            <a:r>
              <a:rPr lang="en-US" altLang="zh-CN" dirty="0"/>
              <a:t>”lazy”</a:t>
            </a:r>
            <a:r>
              <a:rPr lang="zh-CN" altLang="en-US" dirty="0"/>
              <a:t>懒标记这一名称的来源，不到迫不得已不做实质性的修改。</a:t>
            </a:r>
          </a:p>
        </p:txBody>
      </p:sp>
    </p:spTree>
    <p:extLst>
      <p:ext uri="{BB962C8B-B14F-4D97-AF65-F5344CB8AC3E}">
        <p14:creationId xmlns:p14="http://schemas.microsoft.com/office/powerpoint/2010/main" val="907276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圆角 43">
            <a:extLst>
              <a:ext uri="{FF2B5EF4-FFF2-40B4-BE49-F238E27FC236}">
                <a16:creationId xmlns:a16="http://schemas.microsoft.com/office/drawing/2014/main" id="{189EA61D-E0C1-4600-AFCE-499479550728}"/>
              </a:ext>
            </a:extLst>
          </p:cNvPr>
          <p:cNvSpPr/>
          <p:nvPr/>
        </p:nvSpPr>
        <p:spPr>
          <a:xfrm>
            <a:off x="8696347" y="131773"/>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[1,7]</a:t>
            </a:r>
            <a:endParaRPr lang="zh-CN" altLang="en-US" sz="2200" dirty="0"/>
          </a:p>
        </p:txBody>
      </p:sp>
      <p:sp>
        <p:nvSpPr>
          <p:cNvPr id="45" name="矩形: 圆角 44">
            <a:extLst>
              <a:ext uri="{FF2B5EF4-FFF2-40B4-BE49-F238E27FC236}">
                <a16:creationId xmlns:a16="http://schemas.microsoft.com/office/drawing/2014/main" id="{FB88DE10-F568-420D-911B-3642F3CB767E}"/>
              </a:ext>
            </a:extLst>
          </p:cNvPr>
          <p:cNvSpPr/>
          <p:nvPr/>
        </p:nvSpPr>
        <p:spPr>
          <a:xfrm>
            <a:off x="7399424" y="838381"/>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[1,4]</a:t>
            </a:r>
            <a:endParaRPr lang="zh-CN" altLang="en-US" sz="2200" dirty="0"/>
          </a:p>
        </p:txBody>
      </p:sp>
      <p:sp>
        <p:nvSpPr>
          <p:cNvPr id="46" name="矩形: 圆角 45">
            <a:extLst>
              <a:ext uri="{FF2B5EF4-FFF2-40B4-BE49-F238E27FC236}">
                <a16:creationId xmlns:a16="http://schemas.microsoft.com/office/drawing/2014/main" id="{41B40BCB-6CC1-452B-9238-4DB23C8C0604}"/>
              </a:ext>
            </a:extLst>
          </p:cNvPr>
          <p:cNvSpPr/>
          <p:nvPr/>
        </p:nvSpPr>
        <p:spPr>
          <a:xfrm>
            <a:off x="9954656" y="838381"/>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[5,7]</a:t>
            </a:r>
            <a:endParaRPr lang="zh-CN" altLang="en-US" sz="2200" dirty="0"/>
          </a:p>
        </p:txBody>
      </p:sp>
      <p:cxnSp>
        <p:nvCxnSpPr>
          <p:cNvPr id="47" name="直接连接符 46">
            <a:extLst>
              <a:ext uri="{FF2B5EF4-FFF2-40B4-BE49-F238E27FC236}">
                <a16:creationId xmlns:a16="http://schemas.microsoft.com/office/drawing/2014/main" id="{24A37A20-F25C-4417-B88E-F6428DA4D75C}"/>
              </a:ext>
            </a:extLst>
          </p:cNvPr>
          <p:cNvCxnSpPr>
            <a:stCxn id="44" idx="2"/>
            <a:endCxn id="45" idx="0"/>
          </p:cNvCxnSpPr>
          <p:nvPr/>
        </p:nvCxnSpPr>
        <p:spPr>
          <a:xfrm flipH="1">
            <a:off x="7868879" y="469397"/>
            <a:ext cx="1296923" cy="368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BE94033B-2F2D-4D70-9B14-53C71C28D38A}"/>
              </a:ext>
            </a:extLst>
          </p:cNvPr>
          <p:cNvCxnSpPr>
            <a:stCxn id="44" idx="2"/>
            <a:endCxn id="46" idx="0"/>
          </p:cNvCxnSpPr>
          <p:nvPr/>
        </p:nvCxnSpPr>
        <p:spPr>
          <a:xfrm>
            <a:off x="9165802" y="469397"/>
            <a:ext cx="1258309" cy="368984"/>
          </a:xfrm>
          <a:prstGeom prst="line">
            <a:avLst/>
          </a:prstGeom>
        </p:spPr>
        <p:style>
          <a:lnRef idx="1">
            <a:schemeClr val="accent1"/>
          </a:lnRef>
          <a:fillRef idx="0">
            <a:schemeClr val="accent1"/>
          </a:fillRef>
          <a:effectRef idx="0">
            <a:schemeClr val="accent1"/>
          </a:effectRef>
          <a:fontRef idx="minor">
            <a:schemeClr val="tx1"/>
          </a:fontRef>
        </p:style>
      </p:cxnSp>
      <p:sp>
        <p:nvSpPr>
          <p:cNvPr id="49" name="矩形: 圆角 48">
            <a:extLst>
              <a:ext uri="{FF2B5EF4-FFF2-40B4-BE49-F238E27FC236}">
                <a16:creationId xmlns:a16="http://schemas.microsoft.com/office/drawing/2014/main" id="{58D4FF61-7CCA-43C6-94CB-F4917233BABC}"/>
              </a:ext>
            </a:extLst>
          </p:cNvPr>
          <p:cNvSpPr/>
          <p:nvPr/>
        </p:nvSpPr>
        <p:spPr>
          <a:xfrm>
            <a:off x="6278186" y="1655626"/>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[1,2]</a:t>
            </a:r>
            <a:endParaRPr lang="zh-CN" altLang="en-US" sz="2200" dirty="0"/>
          </a:p>
        </p:txBody>
      </p:sp>
      <p:sp>
        <p:nvSpPr>
          <p:cNvPr id="50" name="矩形: 圆角 49">
            <a:extLst>
              <a:ext uri="{FF2B5EF4-FFF2-40B4-BE49-F238E27FC236}">
                <a16:creationId xmlns:a16="http://schemas.microsoft.com/office/drawing/2014/main" id="{996C3114-28FD-425B-85CA-3B924FB6BAE8}"/>
              </a:ext>
            </a:extLst>
          </p:cNvPr>
          <p:cNvSpPr/>
          <p:nvPr/>
        </p:nvSpPr>
        <p:spPr>
          <a:xfrm>
            <a:off x="7996548" y="1646096"/>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[3,4]</a:t>
            </a:r>
            <a:endParaRPr lang="zh-CN" altLang="en-US" sz="2200" dirty="0"/>
          </a:p>
        </p:txBody>
      </p:sp>
      <p:sp>
        <p:nvSpPr>
          <p:cNvPr id="51" name="矩形: 圆角 50">
            <a:extLst>
              <a:ext uri="{FF2B5EF4-FFF2-40B4-BE49-F238E27FC236}">
                <a16:creationId xmlns:a16="http://schemas.microsoft.com/office/drawing/2014/main" id="{162BA9A4-93D8-4C00-BB55-E5D9B004CF23}"/>
              </a:ext>
            </a:extLst>
          </p:cNvPr>
          <p:cNvSpPr/>
          <p:nvPr/>
        </p:nvSpPr>
        <p:spPr>
          <a:xfrm>
            <a:off x="11290759" y="1629532"/>
            <a:ext cx="691861"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[7,7]</a:t>
            </a:r>
            <a:endParaRPr lang="zh-CN" altLang="en-US" sz="2200" dirty="0"/>
          </a:p>
        </p:txBody>
      </p:sp>
      <p:sp>
        <p:nvSpPr>
          <p:cNvPr id="52" name="矩形: 圆角 51">
            <a:extLst>
              <a:ext uri="{FF2B5EF4-FFF2-40B4-BE49-F238E27FC236}">
                <a16:creationId xmlns:a16="http://schemas.microsoft.com/office/drawing/2014/main" id="{FEF63098-C36C-4F59-9B9A-FCAE84D093F4}"/>
              </a:ext>
            </a:extLst>
          </p:cNvPr>
          <p:cNvSpPr/>
          <p:nvPr/>
        </p:nvSpPr>
        <p:spPr>
          <a:xfrm>
            <a:off x="9794956" y="1658274"/>
            <a:ext cx="938909"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[5,6]</a:t>
            </a:r>
            <a:endParaRPr lang="zh-CN" altLang="en-US" sz="2200" dirty="0"/>
          </a:p>
        </p:txBody>
      </p:sp>
      <p:cxnSp>
        <p:nvCxnSpPr>
          <p:cNvPr id="53" name="直接连接符 52">
            <a:extLst>
              <a:ext uri="{FF2B5EF4-FFF2-40B4-BE49-F238E27FC236}">
                <a16:creationId xmlns:a16="http://schemas.microsoft.com/office/drawing/2014/main" id="{E416C78B-0698-40E1-A073-ECBFC17DCCC7}"/>
              </a:ext>
            </a:extLst>
          </p:cNvPr>
          <p:cNvCxnSpPr>
            <a:stCxn id="45" idx="2"/>
            <a:endCxn id="49" idx="0"/>
          </p:cNvCxnSpPr>
          <p:nvPr/>
        </p:nvCxnSpPr>
        <p:spPr>
          <a:xfrm flipH="1">
            <a:off x="6747641" y="1176005"/>
            <a:ext cx="1121238" cy="479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8FC5B4B7-8415-4A9F-A82D-211AEB491F1E}"/>
              </a:ext>
            </a:extLst>
          </p:cNvPr>
          <p:cNvCxnSpPr>
            <a:stCxn id="45" idx="2"/>
            <a:endCxn id="50" idx="0"/>
          </p:cNvCxnSpPr>
          <p:nvPr/>
        </p:nvCxnSpPr>
        <p:spPr>
          <a:xfrm>
            <a:off x="7868879" y="1176005"/>
            <a:ext cx="597124" cy="470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3306E88D-5B93-4A02-AE6F-C0D0277AACAA}"/>
              </a:ext>
            </a:extLst>
          </p:cNvPr>
          <p:cNvCxnSpPr>
            <a:cxnSpLocks/>
            <a:stCxn id="46" idx="2"/>
            <a:endCxn id="52" idx="0"/>
          </p:cNvCxnSpPr>
          <p:nvPr/>
        </p:nvCxnSpPr>
        <p:spPr>
          <a:xfrm flipH="1">
            <a:off x="10264411" y="1176005"/>
            <a:ext cx="159700" cy="482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143C6073-6D66-405E-AF30-A08BACD3A869}"/>
              </a:ext>
            </a:extLst>
          </p:cNvPr>
          <p:cNvCxnSpPr>
            <a:cxnSpLocks/>
            <a:stCxn id="46" idx="2"/>
            <a:endCxn id="51" idx="0"/>
          </p:cNvCxnSpPr>
          <p:nvPr/>
        </p:nvCxnSpPr>
        <p:spPr>
          <a:xfrm>
            <a:off x="10424111" y="1176005"/>
            <a:ext cx="1212579" cy="453527"/>
          </a:xfrm>
          <a:prstGeom prst="line">
            <a:avLst/>
          </a:prstGeom>
        </p:spPr>
        <p:style>
          <a:lnRef idx="1">
            <a:schemeClr val="accent1"/>
          </a:lnRef>
          <a:fillRef idx="0">
            <a:schemeClr val="accent1"/>
          </a:fillRef>
          <a:effectRef idx="0">
            <a:schemeClr val="accent1"/>
          </a:effectRef>
          <a:fontRef idx="minor">
            <a:schemeClr val="tx1"/>
          </a:fontRef>
        </p:style>
      </p:cxnSp>
      <p:sp>
        <p:nvSpPr>
          <p:cNvPr id="63" name="矩形: 圆角 62">
            <a:extLst>
              <a:ext uri="{FF2B5EF4-FFF2-40B4-BE49-F238E27FC236}">
                <a16:creationId xmlns:a16="http://schemas.microsoft.com/office/drawing/2014/main" id="{30DA90B1-B421-436D-9460-49DAC0190B34}"/>
              </a:ext>
            </a:extLst>
          </p:cNvPr>
          <p:cNvSpPr/>
          <p:nvPr/>
        </p:nvSpPr>
        <p:spPr>
          <a:xfrm>
            <a:off x="7780416" y="2495640"/>
            <a:ext cx="685587"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[3,3]</a:t>
            </a:r>
            <a:endParaRPr lang="zh-CN" altLang="en-US" sz="2200" dirty="0"/>
          </a:p>
        </p:txBody>
      </p:sp>
      <p:sp>
        <p:nvSpPr>
          <p:cNvPr id="64" name="矩形: 圆角 63">
            <a:extLst>
              <a:ext uri="{FF2B5EF4-FFF2-40B4-BE49-F238E27FC236}">
                <a16:creationId xmlns:a16="http://schemas.microsoft.com/office/drawing/2014/main" id="{0157FFDE-CA28-4A97-8E58-65D3AD8DA26B}"/>
              </a:ext>
            </a:extLst>
          </p:cNvPr>
          <p:cNvSpPr/>
          <p:nvPr/>
        </p:nvSpPr>
        <p:spPr>
          <a:xfrm>
            <a:off x="5907306" y="2492636"/>
            <a:ext cx="685587" cy="331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[1,1]</a:t>
            </a:r>
            <a:endParaRPr lang="zh-CN" altLang="en-US" sz="2200" dirty="0"/>
          </a:p>
        </p:txBody>
      </p:sp>
      <p:sp>
        <p:nvSpPr>
          <p:cNvPr id="65" name="矩形: 圆角 64">
            <a:extLst>
              <a:ext uri="{FF2B5EF4-FFF2-40B4-BE49-F238E27FC236}">
                <a16:creationId xmlns:a16="http://schemas.microsoft.com/office/drawing/2014/main" id="{8BAC8275-ADC6-42CA-B363-7E5AE9B70E98}"/>
              </a:ext>
            </a:extLst>
          </p:cNvPr>
          <p:cNvSpPr/>
          <p:nvPr/>
        </p:nvSpPr>
        <p:spPr>
          <a:xfrm>
            <a:off x="6833157" y="2495640"/>
            <a:ext cx="713455"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[2,2]</a:t>
            </a:r>
            <a:endParaRPr lang="zh-CN" altLang="en-US" sz="2200" dirty="0"/>
          </a:p>
        </p:txBody>
      </p:sp>
      <p:sp>
        <p:nvSpPr>
          <p:cNvPr id="68" name="矩形: 圆角 67">
            <a:extLst>
              <a:ext uri="{FF2B5EF4-FFF2-40B4-BE49-F238E27FC236}">
                <a16:creationId xmlns:a16="http://schemas.microsoft.com/office/drawing/2014/main" id="{2BBECAE5-D1D5-405A-9C9F-7CE8250B4BEA}"/>
              </a:ext>
            </a:extLst>
          </p:cNvPr>
          <p:cNvSpPr/>
          <p:nvPr/>
        </p:nvSpPr>
        <p:spPr>
          <a:xfrm>
            <a:off x="8700171" y="2480315"/>
            <a:ext cx="677366" cy="337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[4,4]</a:t>
            </a:r>
            <a:endParaRPr lang="zh-CN" altLang="en-US" sz="2200" dirty="0"/>
          </a:p>
        </p:txBody>
      </p:sp>
      <p:sp>
        <p:nvSpPr>
          <p:cNvPr id="69" name="矩形: 圆角 68">
            <a:extLst>
              <a:ext uri="{FF2B5EF4-FFF2-40B4-BE49-F238E27FC236}">
                <a16:creationId xmlns:a16="http://schemas.microsoft.com/office/drawing/2014/main" id="{9946B1DB-5E06-4F9E-ACF0-76D5A3286B31}"/>
              </a:ext>
            </a:extLst>
          </p:cNvPr>
          <p:cNvSpPr/>
          <p:nvPr/>
        </p:nvSpPr>
        <p:spPr>
          <a:xfrm>
            <a:off x="9597928" y="2478167"/>
            <a:ext cx="713455"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[5,5]</a:t>
            </a:r>
            <a:endParaRPr lang="zh-CN" altLang="en-US" sz="2200" dirty="0"/>
          </a:p>
        </p:txBody>
      </p:sp>
      <p:sp>
        <p:nvSpPr>
          <p:cNvPr id="70" name="矩形: 圆角 69">
            <a:extLst>
              <a:ext uri="{FF2B5EF4-FFF2-40B4-BE49-F238E27FC236}">
                <a16:creationId xmlns:a16="http://schemas.microsoft.com/office/drawing/2014/main" id="{4FDB76B4-18D6-42BF-B287-3E0E8A437026}"/>
              </a:ext>
            </a:extLst>
          </p:cNvPr>
          <p:cNvSpPr/>
          <p:nvPr/>
        </p:nvSpPr>
        <p:spPr>
          <a:xfrm>
            <a:off x="10535595" y="2465990"/>
            <a:ext cx="691861" cy="337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[6,6]</a:t>
            </a:r>
            <a:endParaRPr lang="zh-CN" altLang="en-US" sz="2200" dirty="0"/>
          </a:p>
        </p:txBody>
      </p:sp>
      <p:cxnSp>
        <p:nvCxnSpPr>
          <p:cNvPr id="91" name="直接连接符 90">
            <a:extLst>
              <a:ext uri="{FF2B5EF4-FFF2-40B4-BE49-F238E27FC236}">
                <a16:creationId xmlns:a16="http://schemas.microsoft.com/office/drawing/2014/main" id="{1AC71074-D0BD-4B64-9573-86FD7E5E7AF2}"/>
              </a:ext>
            </a:extLst>
          </p:cNvPr>
          <p:cNvCxnSpPr>
            <a:stCxn id="49" idx="2"/>
            <a:endCxn id="64" idx="0"/>
          </p:cNvCxnSpPr>
          <p:nvPr/>
        </p:nvCxnSpPr>
        <p:spPr>
          <a:xfrm flipH="1">
            <a:off x="6250100" y="1993250"/>
            <a:ext cx="497541" cy="499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D6781338-96D2-4E33-A118-5D70A21508F7}"/>
              </a:ext>
            </a:extLst>
          </p:cNvPr>
          <p:cNvCxnSpPr>
            <a:stCxn id="49" idx="2"/>
            <a:endCxn id="65" idx="0"/>
          </p:cNvCxnSpPr>
          <p:nvPr/>
        </p:nvCxnSpPr>
        <p:spPr>
          <a:xfrm>
            <a:off x="6747641" y="1993250"/>
            <a:ext cx="442244" cy="502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3FC0BC54-3211-442A-9869-1AB19878AA8B}"/>
              </a:ext>
            </a:extLst>
          </p:cNvPr>
          <p:cNvCxnSpPr>
            <a:stCxn id="50" idx="2"/>
            <a:endCxn id="63" idx="0"/>
          </p:cNvCxnSpPr>
          <p:nvPr/>
        </p:nvCxnSpPr>
        <p:spPr>
          <a:xfrm flipH="1">
            <a:off x="8123210" y="1983720"/>
            <a:ext cx="342793" cy="511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A29BF513-8920-47D6-B02B-D874194A5995}"/>
              </a:ext>
            </a:extLst>
          </p:cNvPr>
          <p:cNvCxnSpPr>
            <a:stCxn id="50" idx="2"/>
            <a:endCxn id="68" idx="0"/>
          </p:cNvCxnSpPr>
          <p:nvPr/>
        </p:nvCxnSpPr>
        <p:spPr>
          <a:xfrm>
            <a:off x="8466003" y="1983720"/>
            <a:ext cx="572851" cy="496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D7DABA0C-CD80-4052-90FF-2E1C21A85662}"/>
              </a:ext>
            </a:extLst>
          </p:cNvPr>
          <p:cNvCxnSpPr>
            <a:stCxn id="52" idx="2"/>
            <a:endCxn id="69" idx="0"/>
          </p:cNvCxnSpPr>
          <p:nvPr/>
        </p:nvCxnSpPr>
        <p:spPr>
          <a:xfrm flipH="1">
            <a:off x="9954656" y="1983720"/>
            <a:ext cx="309755" cy="494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593CC8E5-9318-452B-B8C3-7D2C599E967D}"/>
              </a:ext>
            </a:extLst>
          </p:cNvPr>
          <p:cNvCxnSpPr>
            <a:stCxn id="52" idx="2"/>
            <a:endCxn id="70" idx="0"/>
          </p:cNvCxnSpPr>
          <p:nvPr/>
        </p:nvCxnSpPr>
        <p:spPr>
          <a:xfrm>
            <a:off x="10264411" y="1983720"/>
            <a:ext cx="617115" cy="48227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文本框 102">
            <a:extLst>
              <a:ext uri="{FF2B5EF4-FFF2-40B4-BE49-F238E27FC236}">
                <a16:creationId xmlns:a16="http://schemas.microsoft.com/office/drawing/2014/main" id="{90F9A4D6-C6B4-454F-AE7F-FD8CF652B69E}"/>
              </a:ext>
            </a:extLst>
          </p:cNvPr>
          <p:cNvSpPr txBox="1"/>
          <p:nvPr/>
        </p:nvSpPr>
        <p:spPr>
          <a:xfrm>
            <a:off x="5348686" y="300585"/>
            <a:ext cx="1261884" cy="523220"/>
          </a:xfrm>
          <a:prstGeom prst="rect">
            <a:avLst/>
          </a:prstGeom>
          <a:noFill/>
        </p:spPr>
        <p:txBody>
          <a:bodyPr wrap="none" rtlCol="0">
            <a:spAutoFit/>
          </a:bodyPr>
          <a:lstStyle/>
          <a:p>
            <a:r>
              <a:rPr lang="zh-CN" altLang="en-US" sz="2800" dirty="0"/>
              <a:t>线段树</a:t>
            </a:r>
          </a:p>
        </p:txBody>
      </p:sp>
      <p:sp>
        <p:nvSpPr>
          <p:cNvPr id="5" name="矩形 4">
            <a:extLst>
              <a:ext uri="{FF2B5EF4-FFF2-40B4-BE49-F238E27FC236}">
                <a16:creationId xmlns:a16="http://schemas.microsoft.com/office/drawing/2014/main" id="{B05DD299-1071-42D9-B4DD-7D8BB14E3BEE}"/>
              </a:ext>
            </a:extLst>
          </p:cNvPr>
          <p:cNvSpPr/>
          <p:nvPr/>
        </p:nvSpPr>
        <p:spPr>
          <a:xfrm>
            <a:off x="5050" y="1824438"/>
            <a:ext cx="6096000" cy="3416320"/>
          </a:xfrm>
          <a:prstGeom prst="rect">
            <a:avLst/>
          </a:prstGeom>
        </p:spPr>
        <p:txBody>
          <a:bodyPr>
            <a:spAutoFit/>
          </a:bodyPr>
          <a:lstStyle/>
          <a:p>
            <a:r>
              <a:rPr lang="zh-CN" altLang="en-US" dirty="0"/>
              <a:t>int query(int l,int r,int L=1,int R=n,int rt=1)</a:t>
            </a:r>
          </a:p>
          <a:p>
            <a:r>
              <a:rPr lang="zh-CN" altLang="en-US" dirty="0"/>
              <a:t>{</a:t>
            </a:r>
          </a:p>
          <a:p>
            <a:r>
              <a:rPr lang="zh-CN" altLang="en-US" dirty="0"/>
              <a:t>	if(l&lt;=L&amp;&amp;R&lt;=r)</a:t>
            </a:r>
          </a:p>
          <a:p>
            <a:r>
              <a:rPr lang="zh-CN" altLang="en-US" dirty="0"/>
              <a:t>		return T[rt];</a:t>
            </a:r>
          </a:p>
          <a:p>
            <a:r>
              <a:rPr lang="zh-CN" altLang="en-US" dirty="0"/>
              <a:t>	</a:t>
            </a:r>
            <a:r>
              <a:rPr lang="zh-CN" altLang="en-US" dirty="0">
                <a:solidFill>
                  <a:srgbClr val="FF0000"/>
                </a:solidFill>
              </a:rPr>
              <a:t>down(rt,L,R);</a:t>
            </a:r>
            <a:r>
              <a:rPr lang="en-US" altLang="zh-CN" dirty="0">
                <a:solidFill>
                  <a:srgbClr val="FF0000"/>
                </a:solidFill>
              </a:rPr>
              <a:t>//</a:t>
            </a:r>
            <a:r>
              <a:rPr lang="zh-CN" altLang="en-US" dirty="0">
                <a:solidFill>
                  <a:srgbClr val="FF0000"/>
                </a:solidFill>
              </a:rPr>
              <a:t>仅仅多了这一步</a:t>
            </a:r>
          </a:p>
          <a:p>
            <a:r>
              <a:rPr lang="zh-CN" altLang="en-US" dirty="0"/>
              <a:t>	int res=0,m=L+R&gt;&gt;1;</a:t>
            </a:r>
          </a:p>
          <a:p>
            <a:r>
              <a:rPr lang="zh-CN" altLang="en-US" dirty="0"/>
              <a:t>	if(l&lt;=m)</a:t>
            </a:r>
          </a:p>
          <a:p>
            <a:r>
              <a:rPr lang="zh-CN" altLang="en-US" dirty="0"/>
              <a:t>		res+=query(l,r,L,m,rt&lt;&lt;1);</a:t>
            </a:r>
          </a:p>
          <a:p>
            <a:r>
              <a:rPr lang="zh-CN" altLang="en-US" dirty="0"/>
              <a:t>	if(m&lt;r)</a:t>
            </a:r>
          </a:p>
          <a:p>
            <a:r>
              <a:rPr lang="zh-CN" altLang="en-US" dirty="0"/>
              <a:t>		res+=query(l,r,m+1,R,rt&lt;&lt;1|1);</a:t>
            </a:r>
          </a:p>
          <a:p>
            <a:r>
              <a:rPr lang="zh-CN" altLang="en-US" dirty="0"/>
              <a:t>	return res;</a:t>
            </a:r>
          </a:p>
          <a:p>
            <a:r>
              <a:rPr lang="zh-CN" altLang="en-US" dirty="0"/>
              <a:t>}</a:t>
            </a:r>
          </a:p>
        </p:txBody>
      </p:sp>
      <p:sp>
        <p:nvSpPr>
          <p:cNvPr id="6" name="矩形 5">
            <a:extLst>
              <a:ext uri="{FF2B5EF4-FFF2-40B4-BE49-F238E27FC236}">
                <a16:creationId xmlns:a16="http://schemas.microsoft.com/office/drawing/2014/main" id="{78975D1F-7B23-46C0-AE63-9A81CAAEF502}"/>
              </a:ext>
            </a:extLst>
          </p:cNvPr>
          <p:cNvSpPr/>
          <p:nvPr/>
        </p:nvSpPr>
        <p:spPr>
          <a:xfrm>
            <a:off x="4948548" y="2865881"/>
            <a:ext cx="7034072" cy="3970318"/>
          </a:xfrm>
          <a:prstGeom prst="rect">
            <a:avLst/>
          </a:prstGeom>
        </p:spPr>
        <p:txBody>
          <a:bodyPr wrap="square">
            <a:spAutoFit/>
          </a:bodyPr>
          <a:lstStyle/>
          <a:p>
            <a:r>
              <a:rPr lang="zh-CN" altLang="en-US" dirty="0"/>
              <a:t>void update(int l,int r,int x,int L=1,int R=n,int rt=1)</a:t>
            </a:r>
          </a:p>
          <a:p>
            <a:r>
              <a:rPr lang="zh-CN" altLang="en-US" dirty="0"/>
              <a:t>{</a:t>
            </a:r>
          </a:p>
          <a:p>
            <a:r>
              <a:rPr lang="zh-CN" altLang="en-US" dirty="0"/>
              <a:t>	if(l&lt;=L&amp;&amp;R&lt;=r)</a:t>
            </a:r>
          </a:p>
          <a:p>
            <a:r>
              <a:rPr lang="zh-CN" altLang="en-US" dirty="0"/>
              <a:t>	{</a:t>
            </a:r>
          </a:p>
          <a:p>
            <a:r>
              <a:rPr lang="zh-CN" altLang="en-US" dirty="0"/>
              <a:t>		T[rt]+=(R-L+1)*x;</a:t>
            </a:r>
            <a:r>
              <a:rPr lang="en-US" altLang="zh-CN" dirty="0"/>
              <a:t>//</a:t>
            </a:r>
            <a:r>
              <a:rPr lang="zh-CN" altLang="en-US" dirty="0"/>
              <a:t>更新该节点的值</a:t>
            </a:r>
          </a:p>
          <a:p>
            <a:r>
              <a:rPr lang="zh-CN" altLang="en-US" dirty="0"/>
              <a:t>		lazy[rt]+=x;</a:t>
            </a:r>
            <a:r>
              <a:rPr lang="en-US" altLang="zh-CN" dirty="0"/>
              <a:t>//</a:t>
            </a:r>
            <a:r>
              <a:rPr lang="zh-CN" altLang="en-US" dirty="0"/>
              <a:t>仅仅打好标记</a:t>
            </a:r>
          </a:p>
          <a:p>
            <a:r>
              <a:rPr lang="zh-CN" altLang="en-US" dirty="0"/>
              <a:t>		return;</a:t>
            </a:r>
          </a:p>
          <a:p>
            <a:r>
              <a:rPr lang="zh-CN" altLang="en-US" dirty="0"/>
              <a:t>	}</a:t>
            </a:r>
          </a:p>
          <a:p>
            <a:r>
              <a:rPr lang="zh-CN" altLang="en-US" dirty="0"/>
              <a:t>	</a:t>
            </a:r>
            <a:r>
              <a:rPr lang="zh-CN" altLang="en-US" dirty="0">
                <a:solidFill>
                  <a:srgbClr val="FF0000"/>
                </a:solidFill>
              </a:rPr>
              <a:t>down(rt,L,R);</a:t>
            </a:r>
            <a:r>
              <a:rPr lang="en-US" altLang="zh-CN" dirty="0">
                <a:solidFill>
                  <a:srgbClr val="FF0000"/>
                </a:solidFill>
              </a:rPr>
              <a:t>//</a:t>
            </a:r>
            <a:r>
              <a:rPr lang="zh-CN" altLang="en-US" dirty="0">
                <a:solidFill>
                  <a:srgbClr val="FF0000"/>
                </a:solidFill>
              </a:rPr>
              <a:t>为了下述</a:t>
            </a:r>
            <a:r>
              <a:rPr lang="en-US" altLang="zh-CN" dirty="0">
                <a:solidFill>
                  <a:srgbClr val="FF0000"/>
                </a:solidFill>
              </a:rPr>
              <a:t>up</a:t>
            </a:r>
            <a:r>
              <a:rPr lang="zh-CN" altLang="en-US" dirty="0">
                <a:solidFill>
                  <a:srgbClr val="FF0000"/>
                </a:solidFill>
              </a:rPr>
              <a:t>的正确性，需要标记下传</a:t>
            </a:r>
          </a:p>
          <a:p>
            <a:r>
              <a:rPr lang="zh-CN" altLang="en-US" dirty="0"/>
              <a:t>	int m=L+R&gt;&gt;1;</a:t>
            </a:r>
          </a:p>
          <a:p>
            <a:r>
              <a:rPr lang="zh-CN" altLang="en-US" dirty="0"/>
              <a:t>	if(l&lt;=m)update(l,r,x,L,m,rt&lt;&lt;1);</a:t>
            </a:r>
          </a:p>
          <a:p>
            <a:r>
              <a:rPr lang="zh-CN" altLang="en-US" dirty="0"/>
              <a:t>	if(m&lt;r)update(l,r,x,m+1,R,rt&lt;&lt;1|1);</a:t>
            </a:r>
          </a:p>
          <a:p>
            <a:r>
              <a:rPr lang="zh-CN" altLang="en-US" dirty="0"/>
              <a:t>	up(rt);</a:t>
            </a:r>
          </a:p>
          <a:p>
            <a:r>
              <a:rPr lang="zh-CN" altLang="en-US" dirty="0"/>
              <a:t>}</a:t>
            </a:r>
          </a:p>
        </p:txBody>
      </p:sp>
    </p:spTree>
    <p:extLst>
      <p:ext uri="{BB962C8B-B14F-4D97-AF65-F5344CB8AC3E}">
        <p14:creationId xmlns:p14="http://schemas.microsoft.com/office/powerpoint/2010/main" val="1697824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圆角 43">
            <a:extLst>
              <a:ext uri="{FF2B5EF4-FFF2-40B4-BE49-F238E27FC236}">
                <a16:creationId xmlns:a16="http://schemas.microsoft.com/office/drawing/2014/main" id="{189EA61D-E0C1-4600-AFCE-499479550728}"/>
              </a:ext>
            </a:extLst>
          </p:cNvPr>
          <p:cNvSpPr/>
          <p:nvPr/>
        </p:nvSpPr>
        <p:spPr>
          <a:xfrm>
            <a:off x="8696347" y="131773"/>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[1,7]</a:t>
            </a:r>
            <a:endParaRPr lang="zh-CN" altLang="en-US" sz="2200" dirty="0"/>
          </a:p>
        </p:txBody>
      </p:sp>
      <p:sp>
        <p:nvSpPr>
          <p:cNvPr id="45" name="矩形: 圆角 44">
            <a:extLst>
              <a:ext uri="{FF2B5EF4-FFF2-40B4-BE49-F238E27FC236}">
                <a16:creationId xmlns:a16="http://schemas.microsoft.com/office/drawing/2014/main" id="{FB88DE10-F568-420D-911B-3642F3CB767E}"/>
              </a:ext>
            </a:extLst>
          </p:cNvPr>
          <p:cNvSpPr/>
          <p:nvPr/>
        </p:nvSpPr>
        <p:spPr>
          <a:xfrm>
            <a:off x="7399424" y="838381"/>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[1,4]</a:t>
            </a:r>
            <a:endParaRPr lang="zh-CN" altLang="en-US" sz="2200" dirty="0"/>
          </a:p>
        </p:txBody>
      </p:sp>
      <p:sp>
        <p:nvSpPr>
          <p:cNvPr id="46" name="矩形: 圆角 45">
            <a:extLst>
              <a:ext uri="{FF2B5EF4-FFF2-40B4-BE49-F238E27FC236}">
                <a16:creationId xmlns:a16="http://schemas.microsoft.com/office/drawing/2014/main" id="{41B40BCB-6CC1-452B-9238-4DB23C8C0604}"/>
              </a:ext>
            </a:extLst>
          </p:cNvPr>
          <p:cNvSpPr/>
          <p:nvPr/>
        </p:nvSpPr>
        <p:spPr>
          <a:xfrm>
            <a:off x="9954656" y="838381"/>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[5,7]</a:t>
            </a:r>
            <a:endParaRPr lang="zh-CN" altLang="en-US" sz="2200" dirty="0"/>
          </a:p>
        </p:txBody>
      </p:sp>
      <p:cxnSp>
        <p:nvCxnSpPr>
          <p:cNvPr id="47" name="直接连接符 46">
            <a:extLst>
              <a:ext uri="{FF2B5EF4-FFF2-40B4-BE49-F238E27FC236}">
                <a16:creationId xmlns:a16="http://schemas.microsoft.com/office/drawing/2014/main" id="{24A37A20-F25C-4417-B88E-F6428DA4D75C}"/>
              </a:ext>
            </a:extLst>
          </p:cNvPr>
          <p:cNvCxnSpPr>
            <a:stCxn id="44" idx="2"/>
            <a:endCxn id="45" idx="0"/>
          </p:cNvCxnSpPr>
          <p:nvPr/>
        </p:nvCxnSpPr>
        <p:spPr>
          <a:xfrm flipH="1">
            <a:off x="7868879" y="469397"/>
            <a:ext cx="1296923" cy="368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BE94033B-2F2D-4D70-9B14-53C71C28D38A}"/>
              </a:ext>
            </a:extLst>
          </p:cNvPr>
          <p:cNvCxnSpPr>
            <a:stCxn id="44" idx="2"/>
            <a:endCxn id="46" idx="0"/>
          </p:cNvCxnSpPr>
          <p:nvPr/>
        </p:nvCxnSpPr>
        <p:spPr>
          <a:xfrm>
            <a:off x="9165802" y="469397"/>
            <a:ext cx="1258309" cy="368984"/>
          </a:xfrm>
          <a:prstGeom prst="line">
            <a:avLst/>
          </a:prstGeom>
        </p:spPr>
        <p:style>
          <a:lnRef idx="1">
            <a:schemeClr val="accent1"/>
          </a:lnRef>
          <a:fillRef idx="0">
            <a:schemeClr val="accent1"/>
          </a:fillRef>
          <a:effectRef idx="0">
            <a:schemeClr val="accent1"/>
          </a:effectRef>
          <a:fontRef idx="minor">
            <a:schemeClr val="tx1"/>
          </a:fontRef>
        </p:style>
      </p:cxnSp>
      <p:sp>
        <p:nvSpPr>
          <p:cNvPr id="49" name="矩形: 圆角 48">
            <a:extLst>
              <a:ext uri="{FF2B5EF4-FFF2-40B4-BE49-F238E27FC236}">
                <a16:creationId xmlns:a16="http://schemas.microsoft.com/office/drawing/2014/main" id="{58D4FF61-7CCA-43C6-94CB-F4917233BABC}"/>
              </a:ext>
            </a:extLst>
          </p:cNvPr>
          <p:cNvSpPr/>
          <p:nvPr/>
        </p:nvSpPr>
        <p:spPr>
          <a:xfrm>
            <a:off x="6278186" y="1655626"/>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[1,2]</a:t>
            </a:r>
            <a:endParaRPr lang="zh-CN" altLang="en-US" sz="2200" dirty="0"/>
          </a:p>
        </p:txBody>
      </p:sp>
      <p:sp>
        <p:nvSpPr>
          <p:cNvPr id="50" name="矩形: 圆角 49">
            <a:extLst>
              <a:ext uri="{FF2B5EF4-FFF2-40B4-BE49-F238E27FC236}">
                <a16:creationId xmlns:a16="http://schemas.microsoft.com/office/drawing/2014/main" id="{996C3114-28FD-425B-85CA-3B924FB6BAE8}"/>
              </a:ext>
            </a:extLst>
          </p:cNvPr>
          <p:cNvSpPr/>
          <p:nvPr/>
        </p:nvSpPr>
        <p:spPr>
          <a:xfrm>
            <a:off x="7996548" y="1646096"/>
            <a:ext cx="938910"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[3,4]</a:t>
            </a:r>
            <a:endParaRPr lang="zh-CN" altLang="en-US" sz="2200" dirty="0"/>
          </a:p>
        </p:txBody>
      </p:sp>
      <p:sp>
        <p:nvSpPr>
          <p:cNvPr id="51" name="矩形: 圆角 50">
            <a:extLst>
              <a:ext uri="{FF2B5EF4-FFF2-40B4-BE49-F238E27FC236}">
                <a16:creationId xmlns:a16="http://schemas.microsoft.com/office/drawing/2014/main" id="{162BA9A4-93D8-4C00-BB55-E5D9B004CF23}"/>
              </a:ext>
            </a:extLst>
          </p:cNvPr>
          <p:cNvSpPr/>
          <p:nvPr/>
        </p:nvSpPr>
        <p:spPr>
          <a:xfrm>
            <a:off x="11290759" y="1629532"/>
            <a:ext cx="691861" cy="33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[7,7]</a:t>
            </a:r>
            <a:endParaRPr lang="zh-CN" altLang="en-US" sz="2200" dirty="0"/>
          </a:p>
        </p:txBody>
      </p:sp>
      <p:sp>
        <p:nvSpPr>
          <p:cNvPr id="52" name="矩形: 圆角 51">
            <a:extLst>
              <a:ext uri="{FF2B5EF4-FFF2-40B4-BE49-F238E27FC236}">
                <a16:creationId xmlns:a16="http://schemas.microsoft.com/office/drawing/2014/main" id="{FEF63098-C36C-4F59-9B9A-FCAE84D093F4}"/>
              </a:ext>
            </a:extLst>
          </p:cNvPr>
          <p:cNvSpPr/>
          <p:nvPr/>
        </p:nvSpPr>
        <p:spPr>
          <a:xfrm>
            <a:off x="9794956" y="1658274"/>
            <a:ext cx="938909"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[5,6]</a:t>
            </a:r>
            <a:endParaRPr lang="zh-CN" altLang="en-US" sz="2200" dirty="0"/>
          </a:p>
        </p:txBody>
      </p:sp>
      <p:cxnSp>
        <p:nvCxnSpPr>
          <p:cNvPr id="53" name="直接连接符 52">
            <a:extLst>
              <a:ext uri="{FF2B5EF4-FFF2-40B4-BE49-F238E27FC236}">
                <a16:creationId xmlns:a16="http://schemas.microsoft.com/office/drawing/2014/main" id="{E416C78B-0698-40E1-A073-ECBFC17DCCC7}"/>
              </a:ext>
            </a:extLst>
          </p:cNvPr>
          <p:cNvCxnSpPr>
            <a:stCxn id="45" idx="2"/>
            <a:endCxn id="49" idx="0"/>
          </p:cNvCxnSpPr>
          <p:nvPr/>
        </p:nvCxnSpPr>
        <p:spPr>
          <a:xfrm flipH="1">
            <a:off x="6747641" y="1176005"/>
            <a:ext cx="1121238" cy="479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8FC5B4B7-8415-4A9F-A82D-211AEB491F1E}"/>
              </a:ext>
            </a:extLst>
          </p:cNvPr>
          <p:cNvCxnSpPr>
            <a:stCxn id="45" idx="2"/>
            <a:endCxn id="50" idx="0"/>
          </p:cNvCxnSpPr>
          <p:nvPr/>
        </p:nvCxnSpPr>
        <p:spPr>
          <a:xfrm>
            <a:off x="7868879" y="1176005"/>
            <a:ext cx="597124" cy="470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3306E88D-5B93-4A02-AE6F-C0D0277AACAA}"/>
              </a:ext>
            </a:extLst>
          </p:cNvPr>
          <p:cNvCxnSpPr>
            <a:cxnSpLocks/>
            <a:stCxn id="46" idx="2"/>
            <a:endCxn id="52" idx="0"/>
          </p:cNvCxnSpPr>
          <p:nvPr/>
        </p:nvCxnSpPr>
        <p:spPr>
          <a:xfrm flipH="1">
            <a:off x="10264411" y="1176005"/>
            <a:ext cx="159700" cy="482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143C6073-6D66-405E-AF30-A08BACD3A869}"/>
              </a:ext>
            </a:extLst>
          </p:cNvPr>
          <p:cNvCxnSpPr>
            <a:cxnSpLocks/>
            <a:stCxn id="46" idx="2"/>
            <a:endCxn id="51" idx="0"/>
          </p:cNvCxnSpPr>
          <p:nvPr/>
        </p:nvCxnSpPr>
        <p:spPr>
          <a:xfrm>
            <a:off x="10424111" y="1176005"/>
            <a:ext cx="1212579" cy="453527"/>
          </a:xfrm>
          <a:prstGeom prst="line">
            <a:avLst/>
          </a:prstGeom>
        </p:spPr>
        <p:style>
          <a:lnRef idx="1">
            <a:schemeClr val="accent1"/>
          </a:lnRef>
          <a:fillRef idx="0">
            <a:schemeClr val="accent1"/>
          </a:fillRef>
          <a:effectRef idx="0">
            <a:schemeClr val="accent1"/>
          </a:effectRef>
          <a:fontRef idx="minor">
            <a:schemeClr val="tx1"/>
          </a:fontRef>
        </p:style>
      </p:cxnSp>
      <p:sp>
        <p:nvSpPr>
          <p:cNvPr id="63" name="矩形: 圆角 62">
            <a:extLst>
              <a:ext uri="{FF2B5EF4-FFF2-40B4-BE49-F238E27FC236}">
                <a16:creationId xmlns:a16="http://schemas.microsoft.com/office/drawing/2014/main" id="{30DA90B1-B421-436D-9460-49DAC0190B34}"/>
              </a:ext>
            </a:extLst>
          </p:cNvPr>
          <p:cNvSpPr/>
          <p:nvPr/>
        </p:nvSpPr>
        <p:spPr>
          <a:xfrm>
            <a:off x="7780416" y="2495640"/>
            <a:ext cx="685587"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[3,3]</a:t>
            </a:r>
            <a:endParaRPr lang="zh-CN" altLang="en-US" sz="2200" dirty="0"/>
          </a:p>
        </p:txBody>
      </p:sp>
      <p:sp>
        <p:nvSpPr>
          <p:cNvPr id="64" name="矩形: 圆角 63">
            <a:extLst>
              <a:ext uri="{FF2B5EF4-FFF2-40B4-BE49-F238E27FC236}">
                <a16:creationId xmlns:a16="http://schemas.microsoft.com/office/drawing/2014/main" id="{0157FFDE-CA28-4A97-8E58-65D3AD8DA26B}"/>
              </a:ext>
            </a:extLst>
          </p:cNvPr>
          <p:cNvSpPr/>
          <p:nvPr/>
        </p:nvSpPr>
        <p:spPr>
          <a:xfrm>
            <a:off x="5907306" y="2492636"/>
            <a:ext cx="685587" cy="331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[1,1]</a:t>
            </a:r>
            <a:endParaRPr lang="zh-CN" altLang="en-US" sz="2200" dirty="0"/>
          </a:p>
        </p:txBody>
      </p:sp>
      <p:sp>
        <p:nvSpPr>
          <p:cNvPr id="65" name="矩形: 圆角 64">
            <a:extLst>
              <a:ext uri="{FF2B5EF4-FFF2-40B4-BE49-F238E27FC236}">
                <a16:creationId xmlns:a16="http://schemas.microsoft.com/office/drawing/2014/main" id="{8BAC8275-ADC6-42CA-B363-7E5AE9B70E98}"/>
              </a:ext>
            </a:extLst>
          </p:cNvPr>
          <p:cNvSpPr/>
          <p:nvPr/>
        </p:nvSpPr>
        <p:spPr>
          <a:xfrm>
            <a:off x="6833157" y="2495640"/>
            <a:ext cx="713455"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[2,2]</a:t>
            </a:r>
            <a:endParaRPr lang="zh-CN" altLang="en-US" sz="2200" dirty="0"/>
          </a:p>
        </p:txBody>
      </p:sp>
      <p:sp>
        <p:nvSpPr>
          <p:cNvPr id="68" name="矩形: 圆角 67">
            <a:extLst>
              <a:ext uri="{FF2B5EF4-FFF2-40B4-BE49-F238E27FC236}">
                <a16:creationId xmlns:a16="http://schemas.microsoft.com/office/drawing/2014/main" id="{2BBECAE5-D1D5-405A-9C9F-7CE8250B4BEA}"/>
              </a:ext>
            </a:extLst>
          </p:cNvPr>
          <p:cNvSpPr/>
          <p:nvPr/>
        </p:nvSpPr>
        <p:spPr>
          <a:xfrm>
            <a:off x="8700171" y="2480315"/>
            <a:ext cx="677366" cy="337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[4,4]</a:t>
            </a:r>
            <a:endParaRPr lang="zh-CN" altLang="en-US" sz="2200" dirty="0"/>
          </a:p>
        </p:txBody>
      </p:sp>
      <p:sp>
        <p:nvSpPr>
          <p:cNvPr id="69" name="矩形: 圆角 68">
            <a:extLst>
              <a:ext uri="{FF2B5EF4-FFF2-40B4-BE49-F238E27FC236}">
                <a16:creationId xmlns:a16="http://schemas.microsoft.com/office/drawing/2014/main" id="{9946B1DB-5E06-4F9E-ACF0-76D5A3286B31}"/>
              </a:ext>
            </a:extLst>
          </p:cNvPr>
          <p:cNvSpPr/>
          <p:nvPr/>
        </p:nvSpPr>
        <p:spPr>
          <a:xfrm>
            <a:off x="9597928" y="2478167"/>
            <a:ext cx="713455" cy="325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[5,5]</a:t>
            </a:r>
            <a:endParaRPr lang="zh-CN" altLang="en-US" sz="2200" dirty="0"/>
          </a:p>
        </p:txBody>
      </p:sp>
      <p:sp>
        <p:nvSpPr>
          <p:cNvPr id="70" name="矩形: 圆角 69">
            <a:extLst>
              <a:ext uri="{FF2B5EF4-FFF2-40B4-BE49-F238E27FC236}">
                <a16:creationId xmlns:a16="http://schemas.microsoft.com/office/drawing/2014/main" id="{4FDB76B4-18D6-42BF-B287-3E0E8A437026}"/>
              </a:ext>
            </a:extLst>
          </p:cNvPr>
          <p:cNvSpPr/>
          <p:nvPr/>
        </p:nvSpPr>
        <p:spPr>
          <a:xfrm>
            <a:off x="10535595" y="2465990"/>
            <a:ext cx="691861" cy="337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t>[6,6]</a:t>
            </a:r>
            <a:endParaRPr lang="zh-CN" altLang="en-US" sz="2200" dirty="0"/>
          </a:p>
        </p:txBody>
      </p:sp>
      <p:cxnSp>
        <p:nvCxnSpPr>
          <p:cNvPr id="91" name="直接连接符 90">
            <a:extLst>
              <a:ext uri="{FF2B5EF4-FFF2-40B4-BE49-F238E27FC236}">
                <a16:creationId xmlns:a16="http://schemas.microsoft.com/office/drawing/2014/main" id="{1AC71074-D0BD-4B64-9573-86FD7E5E7AF2}"/>
              </a:ext>
            </a:extLst>
          </p:cNvPr>
          <p:cNvCxnSpPr>
            <a:stCxn id="49" idx="2"/>
            <a:endCxn id="64" idx="0"/>
          </p:cNvCxnSpPr>
          <p:nvPr/>
        </p:nvCxnSpPr>
        <p:spPr>
          <a:xfrm flipH="1">
            <a:off x="6250100" y="1993250"/>
            <a:ext cx="497541" cy="499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D6781338-96D2-4E33-A118-5D70A21508F7}"/>
              </a:ext>
            </a:extLst>
          </p:cNvPr>
          <p:cNvCxnSpPr>
            <a:stCxn id="49" idx="2"/>
            <a:endCxn id="65" idx="0"/>
          </p:cNvCxnSpPr>
          <p:nvPr/>
        </p:nvCxnSpPr>
        <p:spPr>
          <a:xfrm>
            <a:off x="6747641" y="1993250"/>
            <a:ext cx="442244" cy="502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3FC0BC54-3211-442A-9869-1AB19878AA8B}"/>
              </a:ext>
            </a:extLst>
          </p:cNvPr>
          <p:cNvCxnSpPr>
            <a:stCxn id="50" idx="2"/>
            <a:endCxn id="63" idx="0"/>
          </p:cNvCxnSpPr>
          <p:nvPr/>
        </p:nvCxnSpPr>
        <p:spPr>
          <a:xfrm flipH="1">
            <a:off x="8123210" y="1983720"/>
            <a:ext cx="342793" cy="511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A29BF513-8920-47D6-B02B-D874194A5995}"/>
              </a:ext>
            </a:extLst>
          </p:cNvPr>
          <p:cNvCxnSpPr>
            <a:stCxn id="50" idx="2"/>
            <a:endCxn id="68" idx="0"/>
          </p:cNvCxnSpPr>
          <p:nvPr/>
        </p:nvCxnSpPr>
        <p:spPr>
          <a:xfrm>
            <a:off x="8466003" y="1983720"/>
            <a:ext cx="572851" cy="496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D7DABA0C-CD80-4052-90FF-2E1C21A85662}"/>
              </a:ext>
            </a:extLst>
          </p:cNvPr>
          <p:cNvCxnSpPr>
            <a:stCxn id="52" idx="2"/>
            <a:endCxn id="69" idx="0"/>
          </p:cNvCxnSpPr>
          <p:nvPr/>
        </p:nvCxnSpPr>
        <p:spPr>
          <a:xfrm flipH="1">
            <a:off x="9954656" y="1983720"/>
            <a:ext cx="309755" cy="494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593CC8E5-9318-452B-B8C3-7D2C599E967D}"/>
              </a:ext>
            </a:extLst>
          </p:cNvPr>
          <p:cNvCxnSpPr>
            <a:stCxn id="52" idx="2"/>
            <a:endCxn id="70" idx="0"/>
          </p:cNvCxnSpPr>
          <p:nvPr/>
        </p:nvCxnSpPr>
        <p:spPr>
          <a:xfrm>
            <a:off x="10264411" y="1983720"/>
            <a:ext cx="617115" cy="48227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文本框 102">
            <a:extLst>
              <a:ext uri="{FF2B5EF4-FFF2-40B4-BE49-F238E27FC236}">
                <a16:creationId xmlns:a16="http://schemas.microsoft.com/office/drawing/2014/main" id="{90F9A4D6-C6B4-454F-AE7F-FD8CF652B69E}"/>
              </a:ext>
            </a:extLst>
          </p:cNvPr>
          <p:cNvSpPr txBox="1"/>
          <p:nvPr/>
        </p:nvSpPr>
        <p:spPr>
          <a:xfrm>
            <a:off x="5348686" y="300585"/>
            <a:ext cx="1261884" cy="523220"/>
          </a:xfrm>
          <a:prstGeom prst="rect">
            <a:avLst/>
          </a:prstGeom>
          <a:noFill/>
        </p:spPr>
        <p:txBody>
          <a:bodyPr wrap="none" rtlCol="0">
            <a:spAutoFit/>
          </a:bodyPr>
          <a:lstStyle/>
          <a:p>
            <a:r>
              <a:rPr lang="zh-CN" altLang="en-US" sz="2800" dirty="0"/>
              <a:t>线段树</a:t>
            </a:r>
          </a:p>
        </p:txBody>
      </p:sp>
      <p:sp>
        <p:nvSpPr>
          <p:cNvPr id="2" name="文本框 1">
            <a:extLst>
              <a:ext uri="{FF2B5EF4-FFF2-40B4-BE49-F238E27FC236}">
                <a16:creationId xmlns:a16="http://schemas.microsoft.com/office/drawing/2014/main" id="{5B715B7F-1A0F-4E33-AF00-75E202CCDAA1}"/>
              </a:ext>
            </a:extLst>
          </p:cNvPr>
          <p:cNvSpPr txBox="1"/>
          <p:nvPr/>
        </p:nvSpPr>
        <p:spPr>
          <a:xfrm>
            <a:off x="6419" y="1629532"/>
            <a:ext cx="7349321" cy="3416320"/>
          </a:xfrm>
          <a:prstGeom prst="rect">
            <a:avLst/>
          </a:prstGeom>
          <a:noFill/>
        </p:spPr>
        <p:txBody>
          <a:bodyPr wrap="square" rtlCol="0">
            <a:spAutoFit/>
          </a:bodyPr>
          <a:lstStyle/>
          <a:p>
            <a:r>
              <a:rPr lang="en-US" altLang="zh-CN" dirty="0"/>
              <a:t>void down(int </a:t>
            </a:r>
            <a:r>
              <a:rPr lang="en-US" altLang="zh-CN" dirty="0" err="1"/>
              <a:t>rt,int</a:t>
            </a:r>
            <a:r>
              <a:rPr lang="en-US" altLang="zh-CN" dirty="0"/>
              <a:t> </a:t>
            </a:r>
            <a:r>
              <a:rPr lang="en-US" altLang="zh-CN" dirty="0" err="1"/>
              <a:t>l,int</a:t>
            </a:r>
            <a:r>
              <a:rPr lang="en-US" altLang="zh-CN" dirty="0"/>
              <a:t> r)//</a:t>
            </a:r>
            <a:r>
              <a:rPr lang="zh-CN" altLang="en-US" dirty="0"/>
              <a:t>节点编号与其管辖范围</a:t>
            </a:r>
            <a:endParaRPr lang="en-US" altLang="zh-CN" dirty="0"/>
          </a:p>
          <a:p>
            <a:r>
              <a:rPr lang="en-US" altLang="zh-CN" dirty="0"/>
              <a:t>{</a:t>
            </a:r>
          </a:p>
          <a:p>
            <a:r>
              <a:rPr lang="en-US" altLang="zh-CN" dirty="0"/>
              <a:t>	if(lazy[rt])//</a:t>
            </a:r>
            <a:r>
              <a:rPr lang="zh-CN" altLang="en-US" dirty="0"/>
              <a:t>如果当前节点有标记</a:t>
            </a:r>
            <a:endParaRPr lang="en-US" altLang="zh-CN" dirty="0"/>
          </a:p>
          <a:p>
            <a:r>
              <a:rPr lang="en-US" altLang="zh-CN" dirty="0"/>
              <a:t>	{</a:t>
            </a:r>
          </a:p>
          <a:p>
            <a:r>
              <a:rPr lang="en-US" altLang="zh-CN" dirty="0"/>
              <a:t>		int m=</a:t>
            </a:r>
            <a:r>
              <a:rPr lang="en-US" altLang="zh-CN" dirty="0" err="1"/>
              <a:t>l+r</a:t>
            </a:r>
            <a:r>
              <a:rPr lang="en-US" altLang="zh-CN" dirty="0"/>
              <a:t>&gt;&gt;1;</a:t>
            </a:r>
          </a:p>
          <a:p>
            <a:r>
              <a:rPr lang="en-US" altLang="zh-CN" dirty="0"/>
              <a:t>		T[rt&lt;&lt;1]+=lazy[rt]*(m-l+1);//</a:t>
            </a:r>
            <a:r>
              <a:rPr lang="zh-CN" altLang="en-US" dirty="0"/>
              <a:t>实质更新两个儿子的值</a:t>
            </a:r>
            <a:endParaRPr lang="en-US" altLang="zh-CN" dirty="0"/>
          </a:p>
          <a:p>
            <a:r>
              <a:rPr lang="en-US" altLang="zh-CN" dirty="0"/>
              <a:t>		T[rt&lt;&lt;1|1]+=lazy[rt]*(r-m);</a:t>
            </a:r>
          </a:p>
          <a:p>
            <a:r>
              <a:rPr lang="en-US" altLang="zh-CN" dirty="0"/>
              <a:t>		lazy[rt&lt;&lt;1]+=lazy[rt];//</a:t>
            </a:r>
            <a:r>
              <a:rPr lang="zh-CN" altLang="en-US" dirty="0"/>
              <a:t>标记下传给儿子</a:t>
            </a:r>
            <a:endParaRPr lang="en-US" altLang="zh-CN" dirty="0"/>
          </a:p>
          <a:p>
            <a:r>
              <a:rPr lang="en-US" altLang="zh-CN" dirty="0"/>
              <a:t>		lazy[rt&lt;&lt;1|1]+=lazy[rt];</a:t>
            </a:r>
          </a:p>
          <a:p>
            <a:r>
              <a:rPr lang="en-US" altLang="zh-CN" dirty="0"/>
              <a:t>		lazy[rt]=0;//</a:t>
            </a:r>
            <a:r>
              <a:rPr lang="zh-CN" altLang="en-US" dirty="0"/>
              <a:t>清除自身标记</a:t>
            </a:r>
            <a:endParaRPr lang="en-US" altLang="zh-CN" dirty="0"/>
          </a:p>
          <a:p>
            <a:r>
              <a:rPr lang="en-US" altLang="zh-CN" dirty="0"/>
              <a:t>	}</a:t>
            </a:r>
          </a:p>
          <a:p>
            <a:r>
              <a:rPr lang="en-US" altLang="zh-CN" dirty="0"/>
              <a:t>}</a:t>
            </a:r>
            <a:endParaRPr lang="zh-CN" altLang="en-US" dirty="0"/>
          </a:p>
        </p:txBody>
      </p:sp>
      <p:sp>
        <p:nvSpPr>
          <p:cNvPr id="3" name="文本框 2">
            <a:extLst>
              <a:ext uri="{FF2B5EF4-FFF2-40B4-BE49-F238E27FC236}">
                <a16:creationId xmlns:a16="http://schemas.microsoft.com/office/drawing/2014/main" id="{D65DB141-4B84-4C29-AD07-23BFDF8F6187}"/>
              </a:ext>
            </a:extLst>
          </p:cNvPr>
          <p:cNvSpPr txBox="1"/>
          <p:nvPr/>
        </p:nvSpPr>
        <p:spPr>
          <a:xfrm>
            <a:off x="0" y="5675221"/>
            <a:ext cx="12185581" cy="1200329"/>
          </a:xfrm>
          <a:prstGeom prst="rect">
            <a:avLst/>
          </a:prstGeom>
          <a:noFill/>
        </p:spPr>
        <p:txBody>
          <a:bodyPr wrap="square" rtlCol="0">
            <a:spAutoFit/>
          </a:bodyPr>
          <a:lstStyle/>
          <a:p>
            <a:r>
              <a:rPr lang="en-US" altLang="zh-CN" dirty="0"/>
              <a:t>/*</a:t>
            </a:r>
            <a:r>
              <a:rPr lang="zh-CN" altLang="en-US" dirty="0"/>
              <a:t>线段树属于易于理解，有一定代码量和实现难度的套路型数据结构，因此附上了核心代码</a:t>
            </a:r>
            <a:endParaRPr lang="en-US" altLang="zh-CN" dirty="0"/>
          </a:p>
          <a:p>
            <a:r>
              <a:rPr lang="en-US" altLang="zh-CN" dirty="0"/>
              <a:t> *</a:t>
            </a:r>
            <a:r>
              <a:rPr lang="zh-CN" altLang="en-US" dirty="0"/>
              <a:t>用尽量通俗的语言讲了个大概，一些术语可能不准确</a:t>
            </a:r>
            <a:endParaRPr lang="en-US" altLang="zh-CN" dirty="0"/>
          </a:p>
          <a:p>
            <a:r>
              <a:rPr lang="en-US" altLang="zh-CN" dirty="0"/>
              <a:t> *ppt</a:t>
            </a:r>
            <a:r>
              <a:rPr lang="zh-CN" altLang="en-US" dirty="0"/>
              <a:t>里的代码写法是带有个人习惯的大众写法，理解为主</a:t>
            </a:r>
            <a:endParaRPr lang="en-US" altLang="zh-CN" dirty="0"/>
          </a:p>
          <a:p>
            <a:r>
              <a:rPr lang="en-US" altLang="zh-CN" dirty="0"/>
              <a:t> */</a:t>
            </a:r>
            <a:endParaRPr lang="zh-CN" altLang="en-US" dirty="0"/>
          </a:p>
        </p:txBody>
      </p:sp>
    </p:spTree>
    <p:extLst>
      <p:ext uri="{BB962C8B-B14F-4D97-AF65-F5344CB8AC3E}">
        <p14:creationId xmlns:p14="http://schemas.microsoft.com/office/powerpoint/2010/main" val="4064124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B6183-5DBB-4ABF-8AA9-7B9D9562668F}"/>
              </a:ext>
            </a:extLst>
          </p:cNvPr>
          <p:cNvSpPr>
            <a:spLocks noGrp="1"/>
          </p:cNvSpPr>
          <p:nvPr>
            <p:ph type="title"/>
          </p:nvPr>
        </p:nvSpPr>
        <p:spPr/>
        <p:txBody>
          <a:bodyPr/>
          <a:lstStyle/>
          <a:p>
            <a:r>
              <a:rPr lang="en-US" altLang="zh-CN" dirty="0"/>
              <a:t>Bonus-</a:t>
            </a:r>
            <a:r>
              <a:rPr lang="zh-CN" altLang="en-US" dirty="0"/>
              <a:t>进阶</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C728FBB-02A1-4C59-AF0F-7E588824D1E7}"/>
                  </a:ext>
                </a:extLst>
              </p:cNvPr>
              <p:cNvSpPr>
                <a:spLocks noGrp="1"/>
              </p:cNvSpPr>
              <p:nvPr>
                <p:ph idx="1"/>
              </p:nvPr>
            </p:nvSpPr>
            <p:spPr/>
            <p:txBody>
              <a:bodyPr/>
              <a:lstStyle/>
              <a:p>
                <a:r>
                  <a:rPr lang="zh-CN" altLang="en-US" dirty="0"/>
                  <a:t>支持区间取</a:t>
                </a:r>
                <a:r>
                  <a:rPr lang="en-US" altLang="zh-CN" dirty="0"/>
                  <a:t>min</a:t>
                </a:r>
                <a:r>
                  <a:rPr lang="zh-CN" altLang="en-US" dirty="0"/>
                  <a:t>，即</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endParaRPr lang="en-US" altLang="zh-CN" dirty="0"/>
              </a:p>
              <a:p>
                <a:r>
                  <a:rPr lang="zh-CN" altLang="en-US" dirty="0"/>
                  <a:t>同时维护区间和</a:t>
                </a:r>
                <a:endParaRPr lang="en-US" altLang="zh-CN" dirty="0"/>
              </a:p>
              <a:p>
                <a:endParaRPr lang="en-US" altLang="zh-CN" dirty="0"/>
              </a:p>
              <a:p>
                <a:r>
                  <a:rPr lang="zh-CN" altLang="en-US" dirty="0"/>
                  <a:t>线段树？</a:t>
                </a:r>
              </a:p>
            </p:txBody>
          </p:sp>
        </mc:Choice>
        <mc:Fallback>
          <p:sp>
            <p:nvSpPr>
              <p:cNvPr id="3" name="内容占位符 2">
                <a:extLst>
                  <a:ext uri="{FF2B5EF4-FFF2-40B4-BE49-F238E27FC236}">
                    <a16:creationId xmlns:a16="http://schemas.microsoft.com/office/drawing/2014/main" id="{2C728FBB-02A1-4C59-AF0F-7E588824D1E7}"/>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07090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2161</Words>
  <Application>Microsoft Office PowerPoint</Application>
  <PresentationFormat>宽屏</PresentationFormat>
  <Paragraphs>350</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Bonus-进阶</vt:lpstr>
      <vt:lpstr>Bonus-进阶</vt:lpstr>
      <vt:lpstr>Bonus-进阶</vt:lpstr>
      <vt:lpstr>Bonus-进阶</vt:lpstr>
      <vt:lpstr>Bonus-进阶</vt:lpstr>
      <vt:lpstr>Bonus-进阶</vt:lpstr>
      <vt:lpstr>Bonus-进阶</vt:lpstr>
      <vt:lpstr>Bonus-进阶</vt:lpstr>
      <vt:lpstr>Bonus-进阶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的 飞个</dc:creator>
  <cp:lastModifiedBy>的 飞个</cp:lastModifiedBy>
  <cp:revision>51</cp:revision>
  <dcterms:created xsi:type="dcterms:W3CDTF">2019-07-17T16:32:32Z</dcterms:created>
  <dcterms:modified xsi:type="dcterms:W3CDTF">2019-07-17T19:23:26Z</dcterms:modified>
</cp:coreProperties>
</file>