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5"/>
  </p:notesMasterIdLst>
  <p:sldIdLst>
    <p:sldId id="256" r:id="rId2"/>
    <p:sldId id="257" r:id="rId3"/>
    <p:sldId id="261" r:id="rId4"/>
    <p:sldId id="264" r:id="rId5"/>
    <p:sldId id="258" r:id="rId6"/>
    <p:sldId id="265" r:id="rId7"/>
    <p:sldId id="259" r:id="rId8"/>
    <p:sldId id="262" r:id="rId9"/>
    <p:sldId id="263" r:id="rId10"/>
    <p:sldId id="270" r:id="rId11"/>
    <p:sldId id="269" r:id="rId12"/>
    <p:sldId id="267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25" autoAdjust="0"/>
  </p:normalViewPr>
  <p:slideViewPr>
    <p:cSldViewPr snapToGrid="0">
      <p:cViewPr varScale="1">
        <p:scale>
          <a:sx n="154" d="100"/>
          <a:sy n="154" d="100"/>
        </p:scale>
        <p:origin x="5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3B566-FEB3-4C01-9F0B-B103B1C80AD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3B1B5-AC76-4E3F-9725-287B73AB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1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3B1B5-AC76-4E3F-9725-287B73AB3D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82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09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9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8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2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9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1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0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8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A750ABA-DFFA-4B13-BB77-624D9164A38B}" type="datetime1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9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A08F-2B1D-4498-A043-7C299B1C2561}" type="datetime1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1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7E9B64-DC09-41C8-9DE3-DA74AF8D2F97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36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llustration of Mars Reconnaissance Orbiter (MRO) as it entered orbit ten years ago. Image Credit: NASA/JPL">
            <a:extLst>
              <a:ext uri="{FF2B5EF4-FFF2-40B4-BE49-F238E27FC236}">
                <a16:creationId xmlns:a16="http://schemas.microsoft.com/office/drawing/2014/main" id="{D78A96F5-5884-7DD2-AE29-E90347C0A6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7" b="45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F1EDE1-8BA4-5DB4-85AD-A678474FF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Analysis of NASA HiRISE Mars Landmarks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7B764-F7BE-A3BB-F693-69B98015A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Thomas Lu</a:t>
            </a:r>
          </a:p>
          <a:p>
            <a:r>
              <a:rPr lang="en-US">
                <a:solidFill>
                  <a:srgbClr val="FFFFFF"/>
                </a:solidFill>
              </a:rPr>
              <a:t>MSML651</a:t>
            </a:r>
          </a:p>
        </p:txBody>
      </p: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5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D58E-3C99-8F87-D806-035ED495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650B3-D569-8F25-47F2-37A2351C6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Model results will be based on the following weighted metrics: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Accuracy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Precision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Recall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F1-Score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4710F-FEA6-CA6C-C49F-719CCF42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4C29F-6394-5F2A-13A5-29A89104B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Thomas Lu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C52A9-FE93-9BA2-4075-02714C4D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10</a:t>
            </a:fld>
            <a:endParaRPr lang="en-US"/>
          </a:p>
        </p:txBody>
      </p:sp>
      <p:pic>
        <p:nvPicPr>
          <p:cNvPr id="2050" name="Picture 2" descr="Python Data Analysis Cookbook">
            <a:extLst>
              <a:ext uri="{FF2B5EF4-FFF2-40B4-BE49-F238E27FC236}">
                <a16:creationId xmlns:a16="http://schemas.microsoft.com/office/drawing/2014/main" id="{37968BB0-4C59-1EFB-CB0A-107E34B9B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8"/>
          <a:stretch/>
        </p:blipFill>
        <p:spPr bwMode="auto">
          <a:xfrm>
            <a:off x="6351526" y="2328051"/>
            <a:ext cx="3548932" cy="364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29472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8A29-0BAB-7B6A-E54B-39EAEDFA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551F1-F37C-9DBE-944D-A05595DA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50231-2209-ABD2-D18F-A8BC0254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Thomas Lu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7C326-E67A-E0AC-BC76-5BC065FC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11</a:t>
            </a:fld>
            <a:endParaRPr lang="en-US"/>
          </a:p>
        </p:txBody>
      </p:sp>
      <p:pic>
        <p:nvPicPr>
          <p:cNvPr id="7" name="Content Placeholder 6" descr="A screenshot of a graph&#10;&#10;Description automatically generated">
            <a:extLst>
              <a:ext uri="{FF2B5EF4-FFF2-40B4-BE49-F238E27FC236}">
                <a16:creationId xmlns:a16="http://schemas.microsoft.com/office/drawing/2014/main" id="{7032E3A9-9B50-9891-DDA0-B032D4288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2281" y="1836751"/>
            <a:ext cx="5034539" cy="413162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FBE09E1-85A1-9231-D35F-032853FC9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846901"/>
              </p:ext>
            </p:extLst>
          </p:nvPr>
        </p:nvGraphicFramePr>
        <p:xfrm>
          <a:off x="6361614" y="1932167"/>
          <a:ext cx="4564270" cy="2993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2135">
                  <a:extLst>
                    <a:ext uri="{9D8B030D-6E8A-4147-A177-3AD203B41FA5}">
                      <a16:colId xmlns:a16="http://schemas.microsoft.com/office/drawing/2014/main" val="1077707604"/>
                    </a:ext>
                  </a:extLst>
                </a:gridCol>
                <a:gridCol w="2282135">
                  <a:extLst>
                    <a:ext uri="{9D8B030D-6E8A-4147-A177-3AD203B41FA5}">
                      <a16:colId xmlns:a16="http://schemas.microsoft.com/office/drawing/2014/main" val="4187928108"/>
                    </a:ext>
                  </a:extLst>
                </a:gridCol>
              </a:tblGrid>
              <a:tr h="5987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399365"/>
                  </a:ext>
                </a:extLst>
              </a:tr>
              <a:tr h="5987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0012801"/>
                  </a:ext>
                </a:extLst>
              </a:tr>
              <a:tr h="5987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072821"/>
                  </a:ext>
                </a:extLst>
              </a:tr>
              <a:tr h="5987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5884883"/>
                  </a:ext>
                </a:extLst>
              </a:tr>
              <a:tr h="5987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191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64553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55BF-9BEB-D4FD-7185-BC1A9054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13007-2555-CE46-E15C-126694813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Performance of the model appears to be quite accurate at identifying given landmarks, but…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Overrepresentation of the “Other” category is an issue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More needed work to find suitable solutions for sampling or fixing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Lack of diversity in overall data regarding specific landmarks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Future Considerations: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Adjusting model hyperparameters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Different model architectures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More unique data sources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F6F85-7BA2-0B4F-791F-B82B269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20374-6008-626E-8B9C-A1A38ED90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Thomas Lu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7F866-B38E-B7E1-9249-BA1028B9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7165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3DF2-F6FB-EB3F-0019-2B3DCF8BE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747655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br>
              <a:rPr lang="en-US" dirty="0"/>
            </a:br>
            <a:r>
              <a:rPr lang="en-US" dirty="0"/>
              <a:t>Any Questions?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D55574-F0FB-B49C-F8A7-8412FF04E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09FD2-5592-3366-83AC-C7282F5A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Thomas Lu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9746F-4F77-233A-057B-4B19E69C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6230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18A0-84EE-9BF4-3A10-EA5A326A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D28CD-58B3-72AB-D00D-112D44973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096" y="1845734"/>
            <a:ext cx="10191584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NASA HiRISE - High Resolution Imaging Experiment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Part of the Mars Reconnaissance Orbiter (MRO), launched in August 12, 2005 and reaching Mars in 2006.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Launched with a total of six different imaging tools, along with three engineering instruments and two science facility experiments.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“Primary Science Phase” intended on lasting 2 years, remains in operation today.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Projected lifespan should go into the late 2020s.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2205E-C434-1898-1F3E-0F217DE25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70172-A761-D16A-70E2-AB7B7E50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Thomas Lu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0C49B-D9CC-E657-626B-88B40294B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Mars Reconnaissance Orbiter - NASA Mars">
            <a:extLst>
              <a:ext uri="{FF2B5EF4-FFF2-40B4-BE49-F238E27FC236}">
                <a16:creationId xmlns:a16="http://schemas.microsoft.com/office/drawing/2014/main" id="{CB65EED5-1FD2-6B6B-D209-D638959A7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067" y="3829175"/>
            <a:ext cx="3188805" cy="258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A818DE4-C81E-FE2C-640B-7E0D62FAA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77" y="4391025"/>
            <a:ext cx="2416877" cy="202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51165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15AE-F7BB-7611-723B-973D3C62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24876-D0EF-D461-2202-393D8BEFA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654649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Original captured images are 28 Gb (gigabits)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Approximately 3.5GB (gigabytes)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Constrained by onboard memory capacity limits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Camera Resolution of 0.3m at 300km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Maximum Resolution of 20,000 x 126,000 red pixels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4,000 x 126,000 in B-G and NIR wavelength bands.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Able to use stereo pairs of images to map topography of Mars surface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Images are released to the public as JPEG 2000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C1844-655B-31B0-11F5-D3B756E6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9E93C-6065-26F1-656F-52819A7B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Thomas Lu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08AEE-B7B0-3B0C-6288-7B855C5EE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4102EF-0492-C309-A11D-04FE7E460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681" y="286603"/>
            <a:ext cx="3561553" cy="597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54285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77F5-D9FA-08DE-8501-D12433709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7C0EB-9AC3-CE09-0F11-E76ACEC4F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67796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HiRISE images available online for viewing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Stitched together and colored visuals available—shown to right.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Each image contains numerous Mars landmarks of interest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Knowledge of the landscape’s geography is important for future missions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Goal: Identify these Mars landmarks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B4F6A-A146-01AC-A9B8-0018668C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59135-3560-D0B5-E181-CDDB1610E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Thomas Lu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617BD-7E74-1C0A-C1BE-2BD0BEF2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4</a:t>
            </a:fld>
            <a:endParaRPr lang="en-US"/>
          </a:p>
        </p:txBody>
      </p:sp>
      <p:pic>
        <p:nvPicPr>
          <p:cNvPr id="3078" name="Picture 6" descr="image">
            <a:extLst>
              <a:ext uri="{FF2B5EF4-FFF2-40B4-BE49-F238E27FC236}">
                <a16:creationId xmlns:a16="http://schemas.microsoft.com/office/drawing/2014/main" id="{E0498665-8B56-D042-5ED2-BB312986D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076" y="1737360"/>
            <a:ext cx="5508979" cy="413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12438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A272E-F623-7995-7DDF-A50ADC1EB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/>
              <a:t>Dataset</a:t>
            </a:r>
          </a:p>
        </p:txBody>
      </p:sp>
      <p:pic>
        <p:nvPicPr>
          <p:cNvPr id="9" name="Picture 8" descr="A graph with blue bars&#10;&#10;Description automatically generated">
            <a:extLst>
              <a:ext uri="{FF2B5EF4-FFF2-40B4-BE49-F238E27FC236}">
                <a16:creationId xmlns:a16="http://schemas.microsoft.com/office/drawing/2014/main" id="{B5108043-55CA-6E20-C672-8FA596FF2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3910"/>
            <a:ext cx="4717774" cy="4163435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11509-651D-100C-5AFF-4F442F6F8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3"/>
            <a:ext cx="6574973" cy="40241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Version 3.2 of the Mars orbital image labeled data set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Ongoing project to identify and detect these Mars landmarks.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232 separate source images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10,815 original greyscale landmarks identified and cropped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Mostly from RED Filter CCD (charge couple-device)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9,022 images were augmented with 6 transformations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Final dataset size: 64,947 images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8 different classes.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EC814-AC90-A123-A54A-32FD316D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98194-C040-7EE3-C819-152FE210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Thomas Lu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4B8D0-E501-74A0-1F2B-3103CE59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9898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805E7-6C96-D07F-9CB9-4B3EBD3E8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/>
              <a:t>Dataset – Classes</a:t>
            </a:r>
          </a:p>
        </p:txBody>
      </p:sp>
      <p:pic>
        <p:nvPicPr>
          <p:cNvPr id="8" name="Picture 7" descr="A collage of images of craters&#10;&#10;Description automatically generated">
            <a:extLst>
              <a:ext uri="{FF2B5EF4-FFF2-40B4-BE49-F238E27FC236}">
                <a16:creationId xmlns:a16="http://schemas.microsoft.com/office/drawing/2014/main" id="{A188C6A4-E5A1-A2F9-88A1-05B646280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67" y="640081"/>
            <a:ext cx="5409065" cy="531440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ABC76-7E68-F2F2-BC61-EDD4AE691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Bright Dune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Dark Dune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Slope Streak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Crater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Impact Ejecta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Swiss Cheese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Spider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Other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25EF2-0B5F-FC07-2F21-0567CB50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AB2EE-3408-0AF9-7542-1369FDF84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Thomas Lu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CCFF4-2B58-E5F4-7FBF-6684C734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624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3F84C-6491-25C8-0C65-5F1F71B5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Methodology - Transformations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80BBB24-16DB-7C68-5D5F-0549869B0D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" r="2781" b="6"/>
          <a:stretch/>
        </p:blipFill>
        <p:spPr>
          <a:xfrm>
            <a:off x="1076432" y="2012460"/>
            <a:ext cx="3094997" cy="32787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90988-676A-AAD6-061A-2780B911A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3" y="1845734"/>
            <a:ext cx="651594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Utilizing </a:t>
            </a:r>
            <a:r>
              <a:rPr lang="en-US" dirty="0" err="1"/>
              <a:t>PySpark</a:t>
            </a:r>
            <a:r>
              <a:rPr lang="en-US" dirty="0"/>
              <a:t> for data ingestion and processing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Dropping duplicate images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Ingesting images as </a:t>
            </a:r>
            <a:r>
              <a:rPr lang="en-US" dirty="0" err="1"/>
              <a:t>bytearrays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Resize to 224x224 images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Normalize pixel values between 0 and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Saved images as numpy arrays for use with </a:t>
            </a:r>
            <a:r>
              <a:rPr lang="en-US" dirty="0" err="1"/>
              <a:t>PyTorch</a:t>
            </a:r>
            <a:r>
              <a:rPr lang="en-US" dirty="0"/>
              <a:t> datasets to reduce RAM usage during training.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Split dataset into 75% training, 25% test.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78CB7-C18A-5ED6-8D22-7695B56B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ABEF2-3D70-9465-62DF-03440ACA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Thomas Lu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104CC-8B35-158F-82C6-6FC86A13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059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9125-BB9A-9E41-479C-DAA5ACAF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-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79CE-30D1-E6BC-7BE1-AFAD23495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Utilizing the </a:t>
            </a:r>
            <a:r>
              <a:rPr lang="en-US" dirty="0" err="1"/>
              <a:t>AlexNet</a:t>
            </a:r>
            <a:r>
              <a:rPr lang="en-US" dirty="0"/>
              <a:t> model, made with </a:t>
            </a:r>
            <a:r>
              <a:rPr lang="en-US" dirty="0" err="1"/>
              <a:t>PyTorch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5 convolutional Layers with max pooling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3 Fully connected </a:t>
            </a:r>
            <a:r>
              <a:rPr lang="en-US" dirty="0" err="1"/>
              <a:t>Relu</a:t>
            </a:r>
            <a:r>
              <a:rPr lang="en-US" dirty="0"/>
              <a:t> activation layers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Chosen for a mix of training speed, performance, and robustness to image variation, which comprises most of the dataset.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52EF-7573-5F4D-3206-164C5FD97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A2CD9-33C9-D060-9770-2C9EE000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Thomas Lu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36BF3-434A-2744-CE5D-538437AC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8</a:t>
            </a:fld>
            <a:endParaRPr lang="en-US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2B0C5022-C9A6-E688-DFDE-8BF6F3CCF1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35"/>
          <a:stretch/>
        </p:blipFill>
        <p:spPr bwMode="auto">
          <a:xfrm>
            <a:off x="2296855" y="3610082"/>
            <a:ext cx="7598290" cy="255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74928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C35BA-E3FC-F294-62AD-764E1406A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-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22FC7-A13E-B67F-89D4-6663F3592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51965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2400" dirty="0"/>
              <a:t>Training was done for a total of 20 epochs via GPU locally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Learning rate: 0.005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Batch size of 64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Cross Entropy Loss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Adam optimizer with learning rate of 0.0001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EC4C6-4AB1-2772-931C-F3AC3759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C5038-0625-11D4-5488-9FBE9B32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Thomas Lu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09051-6072-DE24-BEB0-3DB5C9AD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 descr="A graph of loss and validation&#10;&#10;Description automatically generated with medium confidence">
            <a:extLst>
              <a:ext uri="{FF2B5EF4-FFF2-40B4-BE49-F238E27FC236}">
                <a16:creationId xmlns:a16="http://schemas.microsoft.com/office/drawing/2014/main" id="{F4CF66CB-7031-8763-16B9-537E9157B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45" y="1737360"/>
            <a:ext cx="5124487" cy="405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769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1301</TotalTime>
  <Words>595</Words>
  <Application>Microsoft Office PowerPoint</Application>
  <PresentationFormat>Widescreen</PresentationFormat>
  <Paragraphs>125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Retrospect</vt:lpstr>
      <vt:lpstr>Analysis of NASA HiRISE Mars Landmarks</vt:lpstr>
      <vt:lpstr>Background</vt:lpstr>
      <vt:lpstr>Background</vt:lpstr>
      <vt:lpstr>Background</vt:lpstr>
      <vt:lpstr>Dataset</vt:lpstr>
      <vt:lpstr>Dataset – Classes</vt:lpstr>
      <vt:lpstr>Methodology - Transformations</vt:lpstr>
      <vt:lpstr>Methodology - Model</vt:lpstr>
      <vt:lpstr>Methodology - Training</vt:lpstr>
      <vt:lpstr>Evaluation</vt:lpstr>
      <vt:lpstr>Results</vt:lpstr>
      <vt:lpstr>Conclusions and Future Work</vt:lpstr>
      <vt:lpstr>Thank you!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NASA HiRISE Mars Landmarks</dc:title>
  <dc:creator>Thomas Lu</dc:creator>
  <cp:lastModifiedBy>Thomas Gefan Lu</cp:lastModifiedBy>
  <cp:revision>3</cp:revision>
  <dcterms:created xsi:type="dcterms:W3CDTF">2023-12-11T02:47:29Z</dcterms:created>
  <dcterms:modified xsi:type="dcterms:W3CDTF">2023-12-12T00:33:42Z</dcterms:modified>
</cp:coreProperties>
</file>