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4BF62-21D2-4A8E-B99C-76ACEEB2F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FEAFA9-46D5-442C-9017-F49AE59BE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7DA618-3664-4CF3-AE85-C99C01D9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0471B-D616-442A-844A-D7444240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D074C-77C8-445F-8EA7-9C0A0AE3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3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15B6-D9FA-4CAA-AA96-BD512251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75F905-BD58-41EF-BF31-6EA6ADF8A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F6E5DD-A971-4D64-85A2-BDBD5625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A2195-434C-49AE-97F7-7F0C120E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5983A-0789-4D02-A2D5-03A72326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4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9E54A6-6A82-43A1-8A53-9BB829A22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FBDC4-AF7C-47D2-ACE3-A5E9E39EC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68071-9A79-418E-948A-F4C3DF28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AE335-53A8-4A76-B81C-1A3B972A7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86CFD-2008-4F81-AB6D-285100E9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38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39B3-B803-480F-B17F-1034F4F5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702F7B-139F-46F9-8050-9510C827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FD85D-95B3-49D5-BEF9-23112DED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3AE6E-AB8B-4A0D-B104-B0971496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62163-9D12-4056-AA11-FCF02A73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9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613BB-77EF-40E0-B27D-868D19F2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6215DD-D4F5-449A-B5FE-3B6AC4FEE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6E351-354D-48ED-B8C8-1B6BED23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9737A0-F6ED-40D9-81AD-4F783805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6A693-9ED6-40AD-A015-2D3E1F64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B7BA1-B879-4F11-8987-7B6145D9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F7E96-F515-47B2-9D31-95DB592DE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8CA25A-7C9A-4A17-BA3A-665F8DFD1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917585-3505-45C7-A355-B73EC2B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E1F00A-DAC1-40FC-B2F5-D79956C9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0C1422-F8E4-41D7-9723-155BCBAA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9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EFC6B-BBDF-4B8C-BAA2-773A63A7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A086CC-9D79-47EA-BFB5-F0584514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0FB30E-E68B-4681-B4DC-CC3E398AB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FA2D9A-58BA-4E34-94FC-F309EBF3A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844BF1-E403-4334-AC56-09E42ABE1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BECB9E-69EE-4DCC-9E29-191CCE5C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4DC1A0-6C9E-4356-984B-D9BAE8CF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1F2B49-E886-4AE2-962C-052BD81A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4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CFE3D-EB2B-4DEC-B68D-5909B346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73ED78-B278-44D2-B65A-8C0998D8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FAC28B-0942-4471-BB93-F8D03DAA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0A8A5A-8972-43A6-8BED-2D64D09C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6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BA317D-D7E4-433F-A2D4-DECFAC32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5613E-2934-4C09-B006-E4193F7CF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F6F6E-3ED6-4FEC-A0FB-02539B25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40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71CE-DEE7-4E2F-A0B0-9456C323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DFBA0-A767-4230-AC0E-FA5BDF64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19B8BB-2C23-4079-9C88-8150009B5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B01A5-430E-4E85-961F-77DC6FB8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407E38-66EB-4AB2-885A-9F656B84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60EED9-4019-426E-B53C-2224A11E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E143-5DDF-4A49-897A-3915998F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807F0B-843E-4222-B361-62005B9DD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2C6178-B369-499A-BCDB-A047DC5CD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39A006-F879-4CC0-A3E4-FD0FF978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C344D-FCE9-4851-B902-EF108F0B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398084-80CA-4AEC-8ABB-6C10B5D5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23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B95A95-52FD-40DC-8DA2-9B753F01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6B6C15-62D9-43D4-AC45-11A7B8A4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27A5D-C288-45C4-AB89-704B87501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87D60-7F11-4AA9-90D6-31AA9DF1BBF0}" type="datetimeFigureOut">
              <a:rPr lang="ko-KR" altLang="en-US" smtClean="0"/>
              <a:t>2024-03-10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66DFE-9A00-4CBE-B8E5-485A984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D295F-8DDA-47EB-9669-72B07EC3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D63C1-566F-4658-9826-5CB8D1DE8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13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F1F2B59-1974-A142-801A-6A3F95AAF3B5}"/>
              </a:ext>
            </a:extLst>
          </p:cNvPr>
          <p:cNvCxnSpPr>
            <a:cxnSpLocks/>
          </p:cNvCxnSpPr>
          <p:nvPr/>
        </p:nvCxnSpPr>
        <p:spPr>
          <a:xfrm>
            <a:off x="673544" y="358816"/>
            <a:ext cx="0" cy="614036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8FFE4C-FE78-5747-853F-B04FA6C9E282}"/>
              </a:ext>
            </a:extLst>
          </p:cNvPr>
          <p:cNvSpPr txBox="1"/>
          <p:nvPr/>
        </p:nvSpPr>
        <p:spPr>
          <a:xfrm>
            <a:off x="730625" y="1134856"/>
            <a:ext cx="724140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a.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 땅따먹기 알고리즘</a:t>
            </a:r>
            <a:endParaRPr kumimoji="1" lang="en-US" altLang="ko-KR" sz="2000" dirty="0">
              <a:solidFill>
                <a:srgbClr val="3434F4"/>
              </a:solidFill>
              <a:latin typeface="+mn-ea"/>
            </a:endParaRPr>
          </a:p>
          <a:p>
            <a:pPr lvl="1"/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934F0D0A-D1EF-CA16-74FF-3FB9BF9ED8E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169517"/>
          <a:ext cx="48171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  <p:pic>
        <p:nvPicPr>
          <p:cNvPr id="15" name="그림 14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id="{6AAA85D0-3EDB-751D-DF97-2D043525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969721"/>
            <a:ext cx="400492" cy="472911"/>
          </a:xfrm>
          <a:prstGeom prst="rect">
            <a:avLst/>
          </a:prstGeom>
        </p:spPr>
      </p:pic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F4DF5FF1-F026-66DC-5FE7-1236D99B89BF}"/>
              </a:ext>
            </a:extLst>
          </p:cNvPr>
          <p:cNvGraphicFramePr>
            <a:graphicFrameLocks noGrp="1"/>
          </p:cNvGraphicFramePr>
          <p:nvPr/>
        </p:nvGraphicFramePr>
        <p:xfrm>
          <a:off x="1514643" y="1828345"/>
          <a:ext cx="3222400" cy="4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4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20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F1F2B59-1974-A142-801A-6A3F95AAF3B5}"/>
              </a:ext>
            </a:extLst>
          </p:cNvPr>
          <p:cNvCxnSpPr>
            <a:cxnSpLocks/>
          </p:cNvCxnSpPr>
          <p:nvPr/>
        </p:nvCxnSpPr>
        <p:spPr>
          <a:xfrm>
            <a:off x="673544" y="358816"/>
            <a:ext cx="0" cy="614036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8FFE4C-FE78-5747-853F-B04FA6C9E282}"/>
              </a:ext>
            </a:extLst>
          </p:cNvPr>
          <p:cNvSpPr txBox="1"/>
          <p:nvPr/>
        </p:nvSpPr>
        <p:spPr>
          <a:xfrm>
            <a:off x="730625" y="1134856"/>
            <a:ext cx="724140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a.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 땅따먹기 알고리즘</a:t>
            </a:r>
            <a:endParaRPr kumimoji="1" lang="en-US" altLang="ko-KR" sz="2000" dirty="0">
              <a:solidFill>
                <a:srgbClr val="3434F4"/>
              </a:solidFill>
              <a:latin typeface="+mn-ea"/>
            </a:endParaRPr>
          </a:p>
          <a:p>
            <a:pPr lvl="1"/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4" name="표 10">
            <a:extLst>
              <a:ext uri="{FF2B5EF4-FFF2-40B4-BE49-F238E27FC236}">
                <a16:creationId xmlns:a16="http://schemas.microsoft.com/office/drawing/2014/main" id="{934F0D0A-D1EF-CA16-74FF-3FB9BF9ED8E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169517"/>
          <a:ext cx="48171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  <p:pic>
        <p:nvPicPr>
          <p:cNvPr id="15" name="그림 14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id="{6AAA85D0-3EDB-751D-DF97-2D043525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4" y="969721"/>
            <a:ext cx="400492" cy="472911"/>
          </a:xfrm>
          <a:prstGeom prst="rect">
            <a:avLst/>
          </a:prstGeom>
        </p:spPr>
      </p:pic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F4DF5FF1-F026-66DC-5FE7-1236D99B89BF}"/>
              </a:ext>
            </a:extLst>
          </p:cNvPr>
          <p:cNvGraphicFramePr>
            <a:graphicFrameLocks noGrp="1"/>
          </p:cNvGraphicFramePr>
          <p:nvPr/>
        </p:nvGraphicFramePr>
        <p:xfrm>
          <a:off x="1514643" y="1828345"/>
          <a:ext cx="3222400" cy="4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4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9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F1F2B59-1974-A142-801A-6A3F95AAF3B5}"/>
              </a:ext>
            </a:extLst>
          </p:cNvPr>
          <p:cNvCxnSpPr>
            <a:cxnSpLocks/>
          </p:cNvCxnSpPr>
          <p:nvPr/>
        </p:nvCxnSpPr>
        <p:spPr>
          <a:xfrm>
            <a:off x="673544" y="358816"/>
            <a:ext cx="0" cy="614036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8FFE4C-FE78-5747-853F-B04FA6C9E282}"/>
              </a:ext>
            </a:extLst>
          </p:cNvPr>
          <p:cNvSpPr txBox="1"/>
          <p:nvPr/>
        </p:nvSpPr>
        <p:spPr>
          <a:xfrm>
            <a:off x="730625" y="1134856"/>
            <a:ext cx="724140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a.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 땅따먹기 알고리즘</a:t>
            </a:r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-BFS 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최단경로 탐색 알고리즘</a:t>
            </a:r>
            <a:endParaRPr kumimoji="1" lang="en-US" altLang="ko-KR" sz="2000" dirty="0">
              <a:solidFill>
                <a:srgbClr val="3434F4"/>
              </a:solidFill>
              <a:latin typeface="+mn-ea"/>
            </a:endParaRPr>
          </a:p>
          <a:p>
            <a:pPr lvl="1"/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16" name="표 10">
            <a:extLst>
              <a:ext uri="{FF2B5EF4-FFF2-40B4-BE49-F238E27FC236}">
                <a16:creationId xmlns:a16="http://schemas.microsoft.com/office/drawing/2014/main" id="{F4DF5FF1-F026-66DC-5FE7-1236D99B89BF}"/>
              </a:ext>
            </a:extLst>
          </p:cNvPr>
          <p:cNvGraphicFramePr>
            <a:graphicFrameLocks noGrp="1"/>
          </p:cNvGraphicFramePr>
          <p:nvPr/>
        </p:nvGraphicFramePr>
        <p:xfrm>
          <a:off x="1514643" y="1828345"/>
          <a:ext cx="3222400" cy="4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4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C644ED1A-D254-E380-202B-E0190C699AF6}"/>
              </a:ext>
            </a:extLst>
          </p:cNvPr>
          <p:cNvGraphicFramePr>
            <a:graphicFrameLocks noGrp="1"/>
          </p:cNvGraphicFramePr>
          <p:nvPr/>
        </p:nvGraphicFramePr>
        <p:xfrm>
          <a:off x="5121183" y="1828345"/>
          <a:ext cx="3222400" cy="4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4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67F932FF-9E63-85EB-BB82-D8BE3D3ACEAB}"/>
              </a:ext>
            </a:extLst>
          </p:cNvPr>
          <p:cNvGraphicFramePr>
            <a:graphicFrameLocks noGrp="1"/>
          </p:cNvGraphicFramePr>
          <p:nvPr/>
        </p:nvGraphicFramePr>
        <p:xfrm>
          <a:off x="8727723" y="1828345"/>
          <a:ext cx="3222400" cy="4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4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55ED1AA-1F31-2545-7880-A2B255DD2BB6}"/>
              </a:ext>
            </a:extLst>
          </p:cNvPr>
          <p:cNvSpPr txBox="1"/>
          <p:nvPr/>
        </p:nvSpPr>
        <p:spPr>
          <a:xfrm>
            <a:off x="6023728" y="6391373"/>
            <a:ext cx="173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BFS Visit Array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AFFE5-ABCA-5657-4636-0B0501288B34}"/>
              </a:ext>
            </a:extLst>
          </p:cNvPr>
          <p:cNvSpPr txBox="1"/>
          <p:nvPr/>
        </p:nvSpPr>
        <p:spPr>
          <a:xfrm>
            <a:off x="2481373" y="6360678"/>
            <a:ext cx="192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Grid Map Array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BA6D9-872F-983F-05DF-24860C4361BB}"/>
              </a:ext>
            </a:extLst>
          </p:cNvPr>
          <p:cNvSpPr txBox="1"/>
          <p:nvPr/>
        </p:nvSpPr>
        <p:spPr>
          <a:xfrm>
            <a:off x="9266549" y="6360678"/>
            <a:ext cx="245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최단경로 테두리 처리</a:t>
            </a:r>
          </a:p>
        </p:txBody>
      </p:sp>
    </p:spTree>
    <p:extLst>
      <p:ext uri="{BB962C8B-B14F-4D97-AF65-F5344CB8AC3E}">
        <p14:creationId xmlns:p14="http://schemas.microsoft.com/office/powerpoint/2010/main" val="191863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F1F2B59-1974-A142-801A-6A3F95AAF3B5}"/>
              </a:ext>
            </a:extLst>
          </p:cNvPr>
          <p:cNvCxnSpPr>
            <a:cxnSpLocks/>
          </p:cNvCxnSpPr>
          <p:nvPr/>
        </p:nvCxnSpPr>
        <p:spPr>
          <a:xfrm>
            <a:off x="673544" y="358816"/>
            <a:ext cx="0" cy="614036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CB04C4-4218-4548-A7A5-664F36E57CDF}"/>
              </a:ext>
            </a:extLst>
          </p:cNvPr>
          <p:cNvSpPr txBox="1"/>
          <p:nvPr/>
        </p:nvSpPr>
        <p:spPr>
          <a:xfrm>
            <a:off x="361599" y="419584"/>
            <a:ext cx="60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b="1" dirty="0">
                <a:solidFill>
                  <a:schemeClr val="bg1"/>
                </a:solidFill>
                <a:latin typeface="+mn-ea"/>
              </a:rPr>
              <a:t>05</a:t>
            </a:r>
            <a:endParaRPr kumimoji="1" lang="ko-Kore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8FFE4C-FE78-5747-853F-B04FA6C9E282}"/>
              </a:ext>
            </a:extLst>
          </p:cNvPr>
          <p:cNvSpPr txBox="1"/>
          <p:nvPr/>
        </p:nvSpPr>
        <p:spPr>
          <a:xfrm>
            <a:off x="730625" y="1134856"/>
            <a:ext cx="724140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a.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 땅따먹기 알고리즘</a:t>
            </a:r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-Scan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 </a:t>
            </a:r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Line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 도형 내부 점 판별 알고리즘</a:t>
            </a:r>
            <a:endParaRPr kumimoji="1" lang="en-US" altLang="ko-KR" sz="2000" dirty="0">
              <a:solidFill>
                <a:srgbClr val="3434F4"/>
              </a:solidFill>
              <a:latin typeface="+mn-ea"/>
            </a:endParaRPr>
          </a:p>
          <a:p>
            <a:pPr lvl="1"/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67F932FF-9E63-85EB-BB82-D8BE3D3ACEAB}"/>
              </a:ext>
            </a:extLst>
          </p:cNvPr>
          <p:cNvGraphicFramePr>
            <a:graphicFrameLocks noGrp="1"/>
          </p:cNvGraphicFramePr>
          <p:nvPr/>
        </p:nvGraphicFramePr>
        <p:xfrm>
          <a:off x="1562560" y="1849184"/>
          <a:ext cx="3222400" cy="4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4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3ECF775-3F49-9FEA-78BF-581C90F69ACB}"/>
              </a:ext>
            </a:extLst>
          </p:cNvPr>
          <p:cNvCxnSpPr/>
          <p:nvPr/>
        </p:nvCxnSpPr>
        <p:spPr>
          <a:xfrm>
            <a:off x="1121790" y="1960775"/>
            <a:ext cx="46662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45D1D5-5127-185C-AC3C-49149BFF200D}"/>
              </a:ext>
            </a:extLst>
          </p:cNvPr>
          <p:cNvCxnSpPr/>
          <p:nvPr/>
        </p:nvCxnSpPr>
        <p:spPr>
          <a:xfrm>
            <a:off x="1121790" y="2328421"/>
            <a:ext cx="46662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B01EFF-C618-DFC1-E6F7-652833DDE139}"/>
              </a:ext>
            </a:extLst>
          </p:cNvPr>
          <p:cNvCxnSpPr/>
          <p:nvPr/>
        </p:nvCxnSpPr>
        <p:spPr>
          <a:xfrm>
            <a:off x="1121790" y="2573517"/>
            <a:ext cx="46662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3DCEBF-CC9D-728B-4896-4650363C84D6}"/>
              </a:ext>
            </a:extLst>
          </p:cNvPr>
          <p:cNvCxnSpPr/>
          <p:nvPr/>
        </p:nvCxnSpPr>
        <p:spPr>
          <a:xfrm>
            <a:off x="1121790" y="2941163"/>
            <a:ext cx="46662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077A573-A084-B2F2-F8E7-C1A06048BD98}"/>
              </a:ext>
            </a:extLst>
          </p:cNvPr>
          <p:cNvCxnSpPr/>
          <p:nvPr/>
        </p:nvCxnSpPr>
        <p:spPr>
          <a:xfrm>
            <a:off x="1121790" y="3214540"/>
            <a:ext cx="46662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ED0442C-41EC-67AE-BBA1-DDF6D249D75A}"/>
              </a:ext>
            </a:extLst>
          </p:cNvPr>
          <p:cNvSpPr txBox="1"/>
          <p:nvPr/>
        </p:nvSpPr>
        <p:spPr>
          <a:xfrm>
            <a:off x="6495068" y="1849184"/>
            <a:ext cx="5608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가 연속으로 나오면 테두리이므로 </a:t>
            </a:r>
            <a:r>
              <a:rPr lang="en-US" altLang="ko-KR" dirty="0"/>
              <a:t>pass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 배열 좌표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배열 끝 까지 만나는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개수 기록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만나는 </a:t>
            </a:r>
            <a:r>
              <a:rPr lang="en-US" altLang="ko-KR" dirty="0"/>
              <a:t>2 </a:t>
            </a:r>
            <a:r>
              <a:rPr lang="ko-KR" altLang="en-US" dirty="0"/>
              <a:t>개수가 홀수이면 도형 내부 점 </a:t>
            </a:r>
          </a:p>
        </p:txBody>
      </p:sp>
    </p:spTree>
    <p:extLst>
      <p:ext uri="{BB962C8B-B14F-4D97-AF65-F5344CB8AC3E}">
        <p14:creationId xmlns:p14="http://schemas.microsoft.com/office/powerpoint/2010/main" val="57852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F1F2B59-1974-A142-801A-6A3F95AAF3B5}"/>
              </a:ext>
            </a:extLst>
          </p:cNvPr>
          <p:cNvCxnSpPr>
            <a:cxnSpLocks/>
          </p:cNvCxnSpPr>
          <p:nvPr/>
        </p:nvCxnSpPr>
        <p:spPr>
          <a:xfrm>
            <a:off x="673544" y="358816"/>
            <a:ext cx="0" cy="614036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8FFE4C-FE78-5747-853F-B04FA6C9E282}"/>
              </a:ext>
            </a:extLst>
          </p:cNvPr>
          <p:cNvSpPr txBox="1"/>
          <p:nvPr/>
        </p:nvSpPr>
        <p:spPr>
          <a:xfrm>
            <a:off x="730625" y="1134856"/>
            <a:ext cx="724140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a.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 땅따먹기 알고리즘</a:t>
            </a:r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-Grass Fire</a:t>
            </a:r>
          </a:p>
          <a:p>
            <a:pPr lvl="1"/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67F932FF-9E63-85EB-BB82-D8BE3D3ACEAB}"/>
              </a:ext>
            </a:extLst>
          </p:cNvPr>
          <p:cNvGraphicFramePr>
            <a:graphicFrameLocks noGrp="1"/>
          </p:cNvGraphicFramePr>
          <p:nvPr/>
        </p:nvGraphicFramePr>
        <p:xfrm>
          <a:off x="1562560" y="1849184"/>
          <a:ext cx="3222400" cy="448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4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32224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8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  <p:graphicFrame>
        <p:nvGraphicFramePr>
          <p:cNvPr id="2" name="표 10">
            <a:extLst>
              <a:ext uri="{FF2B5EF4-FFF2-40B4-BE49-F238E27FC236}">
                <a16:creationId xmlns:a16="http://schemas.microsoft.com/office/drawing/2014/main" id="{43B21DBD-1D60-972A-169C-E7E924933945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1169517"/>
          <a:ext cx="48171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10">
                  <a:extLst>
                    <a:ext uri="{9D8B030D-6E8A-4147-A177-3AD203B41FA5}">
                      <a16:colId xmlns:a16="http://schemas.microsoft.com/office/drawing/2014/main" val="1644587818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615807863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3213960329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043646655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2683780117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859220676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937410634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1119681829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2645933378"/>
                    </a:ext>
                  </a:extLst>
                </a:gridCol>
                <a:gridCol w="481710">
                  <a:extLst>
                    <a:ext uri="{9D8B030D-6E8A-4147-A177-3AD203B41FA5}">
                      <a16:colId xmlns:a16="http://schemas.microsoft.com/office/drawing/2014/main" val="406959852"/>
                    </a:ext>
                  </a:extLst>
                </a:gridCol>
              </a:tblGrid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4714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17870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63836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650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85147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6594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94110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479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60635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814321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3739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596528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44563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4F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323496"/>
                  </a:ext>
                </a:extLst>
              </a:tr>
              <a:tr h="2924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38207"/>
                  </a:ext>
                </a:extLst>
              </a:tr>
            </a:tbl>
          </a:graphicData>
        </a:graphic>
      </p:graphicFrame>
      <p:pic>
        <p:nvPicPr>
          <p:cNvPr id="3" name="그림 2" descr="텍스트, 시계, 게이지이(가) 표시된 사진&#10;&#10;자동 생성된 설명">
            <a:extLst>
              <a:ext uri="{FF2B5EF4-FFF2-40B4-BE49-F238E27FC236}">
                <a16:creationId xmlns:a16="http://schemas.microsoft.com/office/drawing/2014/main" id="{2DE71549-1230-E91E-7ECD-174ECBE8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4" y="969721"/>
            <a:ext cx="400492" cy="4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89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7F1F2B59-1974-A142-801A-6A3F95AAF3B5}"/>
              </a:ext>
            </a:extLst>
          </p:cNvPr>
          <p:cNvCxnSpPr>
            <a:cxnSpLocks/>
          </p:cNvCxnSpPr>
          <p:nvPr/>
        </p:nvCxnSpPr>
        <p:spPr>
          <a:xfrm>
            <a:off x="673544" y="358816"/>
            <a:ext cx="0" cy="6140369"/>
          </a:xfrm>
          <a:prstGeom prst="line">
            <a:avLst/>
          </a:prstGeom>
          <a:ln w="508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6746F4F-7FE3-6C3A-59F6-5127865D832F}"/>
              </a:ext>
            </a:extLst>
          </p:cNvPr>
          <p:cNvSpPr txBox="1"/>
          <p:nvPr/>
        </p:nvSpPr>
        <p:spPr>
          <a:xfrm>
            <a:off x="1150069" y="2343876"/>
            <a:ext cx="10558019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434F4"/>
                </a:solidFill>
              </a:rPr>
              <a:t>가로 세로 최대공약수를 </a:t>
            </a:r>
            <a:r>
              <a:rPr lang="en-US" altLang="ko-KR" dirty="0">
                <a:solidFill>
                  <a:srgbClr val="3434F4"/>
                </a:solidFill>
              </a:rPr>
              <a:t>2 ~ 3</a:t>
            </a:r>
            <a:r>
              <a:rPr lang="ko-KR" altLang="en-US" dirty="0">
                <a:solidFill>
                  <a:srgbClr val="3434F4"/>
                </a:solidFill>
              </a:rPr>
              <a:t>으로 맞추지 않고</a:t>
            </a:r>
            <a:endParaRPr lang="en-US" altLang="ko-KR" dirty="0">
              <a:solidFill>
                <a:srgbClr val="3434F4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3434F4"/>
                </a:solidFill>
              </a:rPr>
              <a:t># </a:t>
            </a:r>
            <a:r>
              <a:rPr lang="ko-KR" altLang="en-US" dirty="0">
                <a:solidFill>
                  <a:srgbClr val="3434F4"/>
                </a:solidFill>
              </a:rPr>
              <a:t>최대공약수가 </a:t>
            </a:r>
            <a:r>
              <a:rPr lang="en-US" altLang="ko-KR" dirty="0">
                <a:solidFill>
                  <a:srgbClr val="3434F4"/>
                </a:solidFill>
              </a:rPr>
              <a:t>1</a:t>
            </a:r>
            <a:r>
              <a:rPr lang="en-US" altLang="ko-KR">
                <a:solidFill>
                  <a:srgbClr val="3434F4"/>
                </a:solidFill>
              </a:rPr>
              <a:t>		: </a:t>
            </a:r>
            <a:r>
              <a:rPr lang="en-US" altLang="ko-KR" dirty="0">
                <a:solidFill>
                  <a:srgbClr val="3434F4"/>
                </a:solidFill>
              </a:rPr>
              <a:t>	</a:t>
            </a:r>
            <a:r>
              <a:rPr lang="ko-KR" altLang="en-US" dirty="0">
                <a:solidFill>
                  <a:srgbClr val="3434F4"/>
                </a:solidFill>
              </a:rPr>
              <a:t>너무 많은 타일 생성해 과부하 발생</a:t>
            </a:r>
            <a:endParaRPr lang="en-US" altLang="ko-KR" dirty="0">
              <a:solidFill>
                <a:srgbClr val="3434F4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3434F4"/>
                </a:solidFill>
              </a:rPr>
              <a:t># </a:t>
            </a:r>
            <a:r>
              <a:rPr lang="ko-KR" altLang="en-US" dirty="0">
                <a:solidFill>
                  <a:srgbClr val="3434F4"/>
                </a:solidFill>
              </a:rPr>
              <a:t>최대공약수가 </a:t>
            </a:r>
            <a:r>
              <a:rPr lang="en-US" altLang="ko-KR" dirty="0">
                <a:solidFill>
                  <a:srgbClr val="3434F4"/>
                </a:solidFill>
              </a:rPr>
              <a:t>4 </a:t>
            </a:r>
            <a:r>
              <a:rPr lang="ko-KR" altLang="en-US" dirty="0">
                <a:solidFill>
                  <a:srgbClr val="3434F4"/>
                </a:solidFill>
              </a:rPr>
              <a:t>이상</a:t>
            </a:r>
            <a:r>
              <a:rPr lang="en-US" altLang="ko-KR" dirty="0">
                <a:solidFill>
                  <a:srgbClr val="3434F4"/>
                </a:solidFill>
              </a:rPr>
              <a:t>	:	</a:t>
            </a:r>
            <a:r>
              <a:rPr lang="ko-KR" altLang="en-US" dirty="0">
                <a:solidFill>
                  <a:srgbClr val="3434F4"/>
                </a:solidFill>
              </a:rPr>
              <a:t>각 칸이 너무 커져 맵 디자인 불가능</a:t>
            </a:r>
            <a:r>
              <a:rPr lang="en-US" altLang="ko-KR" dirty="0">
                <a:solidFill>
                  <a:srgbClr val="3434F4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434F4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3434F4"/>
                </a:solidFill>
              </a:rPr>
              <a:t>테두리 </a:t>
            </a:r>
            <a:r>
              <a:rPr lang="en-US" altLang="ko-KR" dirty="0" err="1">
                <a:solidFill>
                  <a:srgbClr val="3434F4"/>
                </a:solidFill>
              </a:rPr>
              <a:t>i</a:t>
            </a:r>
            <a:r>
              <a:rPr lang="en-US" altLang="ko-KR" dirty="0">
                <a:solidFill>
                  <a:srgbClr val="3434F4"/>
                </a:solidFill>
              </a:rPr>
              <a:t> </a:t>
            </a:r>
            <a:r>
              <a:rPr lang="ko-KR" altLang="en-US" dirty="0">
                <a:solidFill>
                  <a:srgbClr val="3434F4"/>
                </a:solidFill>
              </a:rPr>
              <a:t>혹은 </a:t>
            </a:r>
            <a:r>
              <a:rPr lang="en-US" altLang="ko-KR" dirty="0">
                <a:solidFill>
                  <a:srgbClr val="3434F4"/>
                </a:solidFill>
              </a:rPr>
              <a:t>j </a:t>
            </a:r>
            <a:r>
              <a:rPr lang="ko-KR" altLang="en-US" dirty="0">
                <a:solidFill>
                  <a:srgbClr val="3434F4"/>
                </a:solidFill>
              </a:rPr>
              <a:t>값이 </a:t>
            </a:r>
            <a:r>
              <a:rPr lang="en-US" altLang="ko-KR" dirty="0">
                <a:solidFill>
                  <a:srgbClr val="3434F4"/>
                </a:solidFill>
              </a:rPr>
              <a:t>1 </a:t>
            </a:r>
            <a:r>
              <a:rPr lang="ko-KR" altLang="en-US" dirty="0">
                <a:solidFill>
                  <a:srgbClr val="3434F4"/>
                </a:solidFill>
              </a:rPr>
              <a:t>차이 날 경우</a:t>
            </a:r>
            <a:r>
              <a:rPr lang="en-US" altLang="ko-KR" dirty="0">
                <a:solidFill>
                  <a:srgbClr val="3434F4"/>
                </a:solidFill>
              </a:rPr>
              <a:t>: </a:t>
            </a:r>
            <a:r>
              <a:rPr lang="ko-KR" altLang="en-US" dirty="0">
                <a:solidFill>
                  <a:srgbClr val="3434F4"/>
                </a:solidFill>
              </a:rPr>
              <a:t>스캔라인 알고리즘에서 무한 루프 발생</a:t>
            </a:r>
            <a:endParaRPr lang="en-US" altLang="ko-KR" dirty="0">
              <a:solidFill>
                <a:srgbClr val="3434F4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3434F4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rgbClr val="3434F4"/>
                </a:solidFill>
              </a:rPr>
              <a:t>한칸</a:t>
            </a:r>
            <a:r>
              <a:rPr lang="ko-KR" altLang="en-US" dirty="0">
                <a:solidFill>
                  <a:srgbClr val="3434F4"/>
                </a:solidFill>
              </a:rPr>
              <a:t> </a:t>
            </a:r>
            <a:r>
              <a:rPr lang="ko-KR" altLang="en-US" dirty="0" err="1">
                <a:solidFill>
                  <a:srgbClr val="3434F4"/>
                </a:solidFill>
              </a:rPr>
              <a:t>한칸</a:t>
            </a:r>
            <a:r>
              <a:rPr lang="ko-KR" altLang="en-US" dirty="0">
                <a:solidFill>
                  <a:srgbClr val="3434F4"/>
                </a:solidFill>
              </a:rPr>
              <a:t> 움직일 때마다 배열 값 비교하고 처리</a:t>
            </a:r>
            <a:endParaRPr lang="en-US" altLang="ko-KR" dirty="0">
              <a:solidFill>
                <a:srgbClr val="3434F4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3434F4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3434F4"/>
                </a:solidFill>
                <a:sym typeface="Wingdings" panose="05000000000000000000" pitchFamily="2" charset="2"/>
              </a:rPr>
              <a:t>중첩 </a:t>
            </a:r>
            <a:r>
              <a:rPr lang="en-US" altLang="ko-KR" dirty="0">
                <a:solidFill>
                  <a:srgbClr val="3434F4"/>
                </a:solidFill>
                <a:sym typeface="Wingdings" panose="05000000000000000000" pitchFamily="2" charset="2"/>
              </a:rPr>
              <a:t>for</a:t>
            </a:r>
            <a:r>
              <a:rPr lang="ko-KR" altLang="en-US" dirty="0">
                <a:solidFill>
                  <a:srgbClr val="3434F4"/>
                </a:solidFill>
                <a:sym typeface="Wingdings" panose="05000000000000000000" pitchFamily="2" charset="2"/>
              </a:rPr>
              <a:t>문</a:t>
            </a:r>
            <a:r>
              <a:rPr lang="en-US" altLang="ko-KR" dirty="0">
                <a:solidFill>
                  <a:srgbClr val="3434F4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>
                <a:solidFill>
                  <a:srgbClr val="3434F4"/>
                </a:solidFill>
                <a:sym typeface="Wingdings" panose="05000000000000000000" pitchFamily="2" charset="2"/>
              </a:rPr>
              <a:t>재귀</a:t>
            </a:r>
            <a:r>
              <a:rPr lang="en-US" altLang="ko-KR" dirty="0">
                <a:solidFill>
                  <a:srgbClr val="3434F4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3434F4"/>
                </a:solidFill>
                <a:sym typeface="Wingdings" panose="05000000000000000000" pitchFamily="2" charset="2"/>
              </a:rPr>
              <a:t>등 시간 복잡도 증가</a:t>
            </a:r>
            <a:endParaRPr lang="en-US" altLang="ko-KR" dirty="0">
              <a:solidFill>
                <a:srgbClr val="3434F4"/>
              </a:solidFill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olidFill>
                  <a:srgbClr val="3434F4"/>
                </a:solidFill>
                <a:sym typeface="Wingdings" panose="05000000000000000000" pitchFamily="2" charset="2"/>
              </a:rPr>
              <a:t>캐릭터 속도 고정</a:t>
            </a:r>
            <a:r>
              <a:rPr lang="en-US" altLang="ko-KR" dirty="0">
                <a:solidFill>
                  <a:srgbClr val="3434F4"/>
                </a:solidFill>
                <a:sym typeface="Wingdings" panose="05000000000000000000" pitchFamily="2" charset="2"/>
              </a:rPr>
              <a:t>(fixed update </a:t>
            </a:r>
            <a:r>
              <a:rPr lang="ko-KR" altLang="en-US" dirty="0">
                <a:solidFill>
                  <a:srgbClr val="3434F4"/>
                </a:solidFill>
                <a:sym typeface="Wingdings" panose="05000000000000000000" pitchFamily="2" charset="2"/>
              </a:rPr>
              <a:t>프레임 주기를 변경해가며 캐릭터 속도 조절</a:t>
            </a:r>
            <a:r>
              <a:rPr lang="en-US" altLang="ko-KR" dirty="0">
                <a:solidFill>
                  <a:srgbClr val="3434F4"/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CD1A6-16D2-DE2E-6EE9-9FA340078C87}"/>
              </a:ext>
            </a:extLst>
          </p:cNvPr>
          <p:cNvSpPr txBox="1"/>
          <p:nvPr/>
        </p:nvSpPr>
        <p:spPr>
          <a:xfrm>
            <a:off x="730625" y="1134856"/>
            <a:ext cx="7241405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a.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 땅따먹기 알고리즘</a:t>
            </a:r>
            <a:r>
              <a:rPr kumimoji="1" lang="en-US" altLang="ko-KR" sz="2000" dirty="0">
                <a:solidFill>
                  <a:srgbClr val="3434F4"/>
                </a:solidFill>
                <a:latin typeface="+mn-ea"/>
              </a:rPr>
              <a:t>-</a:t>
            </a:r>
            <a:r>
              <a:rPr kumimoji="1" lang="ko-KR" altLang="en-US" sz="2000" dirty="0">
                <a:solidFill>
                  <a:srgbClr val="3434F4"/>
                </a:solidFill>
                <a:latin typeface="+mn-ea"/>
              </a:rPr>
              <a:t>문제점</a:t>
            </a:r>
            <a:endParaRPr kumimoji="1" lang="en-US" altLang="ko-KR" sz="2000" dirty="0">
              <a:solidFill>
                <a:srgbClr val="3434F4"/>
              </a:solidFill>
              <a:latin typeface="+mn-ea"/>
            </a:endParaRPr>
          </a:p>
          <a:p>
            <a:pPr lvl="1"/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708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Office PowerPoint</Application>
  <PresentationFormat>와이드스크린</PresentationFormat>
  <Paragraphs>1072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bsj1044@naver.com</dc:creator>
  <cp:lastModifiedBy>bsj1044@naver.com</cp:lastModifiedBy>
  <cp:revision>3</cp:revision>
  <dcterms:created xsi:type="dcterms:W3CDTF">2024-02-20T03:00:18Z</dcterms:created>
  <dcterms:modified xsi:type="dcterms:W3CDTF">2024-03-10T13:26:55Z</dcterms:modified>
</cp:coreProperties>
</file>