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58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9EEF6-372B-463A-925F-9B2FCD2A5BC4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2184-DC73-440F-8D46-68408BDE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22184-DC73-440F-8D46-68408BDE58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8D54-BAE0-4E27-8EE0-25F5D7DCDD5A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4689-23E5-42F7-B375-E911870B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Spektrální analýza světelného svazku. Barevné </a:t>
            </a:r>
            <a:r>
              <a:rPr lang="cs-CZ" b="1" dirty="0" smtClean="0"/>
              <a:t>souřadnic</a:t>
            </a:r>
            <a:r>
              <a:rPr lang="en-US" b="1" dirty="0" smtClean="0"/>
              <a:t>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sk-SK" dirty="0" smtClean="0"/>
              <a:t>án Ivanecký – xivane00</a:t>
            </a:r>
          </a:p>
          <a:p>
            <a:r>
              <a:rPr lang="en-US" dirty="0" err="1" smtClean="0"/>
              <a:t>Vojtěch</a:t>
            </a:r>
            <a:r>
              <a:rPr lang="en-US" dirty="0" smtClean="0"/>
              <a:t> </a:t>
            </a:r>
            <a:r>
              <a:rPr lang="en-US" dirty="0" err="1" smtClean="0"/>
              <a:t>Kaisler</a:t>
            </a:r>
            <a:r>
              <a:rPr lang="sk-SK" dirty="0" smtClean="0"/>
              <a:t> – xkaisl00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Spektrální analýza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Sveteln</a:t>
            </a:r>
            <a:r>
              <a:rPr lang="sk-SK" dirty="0" smtClean="0"/>
              <a:t>ý zväzok </a:t>
            </a:r>
            <a:r>
              <a:rPr lang="en-US" dirty="0" smtClean="0"/>
              <a:t>-&gt;</a:t>
            </a:r>
            <a:r>
              <a:rPr lang="sk-SK" dirty="0" smtClean="0"/>
              <a:t> jednotlivé zložky</a:t>
            </a:r>
            <a:endParaRPr lang="en-US" dirty="0" smtClean="0"/>
          </a:p>
          <a:p>
            <a:r>
              <a:rPr lang="en-US" dirty="0"/>
              <a:t>A</a:t>
            </a:r>
            <a:r>
              <a:rPr lang="cs-CZ" dirty="0" smtClean="0"/>
              <a:t>stro</a:t>
            </a:r>
            <a:r>
              <a:rPr lang="en-US" dirty="0" smtClean="0"/>
              <a:t>n</a:t>
            </a:r>
            <a:r>
              <a:rPr lang="sk-SK" dirty="0" smtClean="0"/>
              <a:t>ómia, medicína...</a:t>
            </a:r>
          </a:p>
          <a:p>
            <a:r>
              <a:rPr lang="sk-SK" dirty="0" smtClean="0"/>
              <a:t>Lom, interferencia, difrakcia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984630" cy="365125"/>
          </a:xfrm>
        </p:spPr>
        <p:txBody>
          <a:bodyPr/>
          <a:lstStyle/>
          <a:p>
            <a:r>
              <a:rPr lang="en-US" dirty="0" smtClean="0"/>
              <a:t>https://axispraxis.wordpress.com/2011/02/24/vision-the-master-metaphor/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46" y="1825625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spektier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Spojité</a:t>
            </a:r>
          </a:p>
          <a:p>
            <a:endParaRPr lang="sk-SK" dirty="0"/>
          </a:p>
          <a:p>
            <a:r>
              <a:rPr lang="sk-SK" dirty="0" smtClean="0"/>
              <a:t>Pásové</a:t>
            </a:r>
          </a:p>
          <a:p>
            <a:endParaRPr lang="sk-SK" dirty="0"/>
          </a:p>
          <a:p>
            <a:r>
              <a:rPr lang="sk-SK" dirty="0" smtClean="0"/>
              <a:t>Čiarové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674079" cy="365125"/>
          </a:xfrm>
        </p:spPr>
        <p:txBody>
          <a:bodyPr/>
          <a:lstStyle/>
          <a:p>
            <a:r>
              <a:rPr lang="en-US" dirty="0" smtClean="0"/>
              <a:t>http://commons.wikimedia.org/wiki/File:Spektrum_spojite_carove.png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361" b="19419"/>
          <a:stretch/>
        </p:blipFill>
        <p:spPr>
          <a:xfrm>
            <a:off x="4356339" y="365125"/>
            <a:ext cx="5408761" cy="48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spektier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sk-SK" dirty="0" smtClean="0"/>
              <a:t>Emisné</a:t>
            </a:r>
          </a:p>
          <a:p>
            <a:endParaRPr lang="sk-SK" dirty="0"/>
          </a:p>
          <a:p>
            <a:endParaRPr lang="en-US" dirty="0" smtClean="0"/>
          </a:p>
          <a:p>
            <a:endParaRPr lang="en-US" dirty="0"/>
          </a:p>
          <a:p>
            <a:r>
              <a:rPr lang="sk-SK" dirty="0" smtClean="0"/>
              <a:t>Absorpčné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292282"/>
            <a:ext cx="3475008" cy="365125"/>
          </a:xfrm>
        </p:spPr>
        <p:txBody>
          <a:bodyPr/>
          <a:lstStyle/>
          <a:p>
            <a:r>
              <a:rPr lang="en-US" dirty="0" smtClean="0"/>
              <a:t>https://www.youtube.com/watch?v=6IMJglnz2Uw</a:t>
            </a:r>
            <a:endParaRPr lang="en-US" dirty="0"/>
          </a:p>
        </p:txBody>
      </p:sp>
      <p:pic>
        <p:nvPicPr>
          <p:cNvPr id="3076" name="Picture 4" descr="http://i.ytimg.com/vi/6IMJglnz2U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47"/>
          <a:stretch/>
        </p:blipFill>
        <p:spPr bwMode="auto">
          <a:xfrm>
            <a:off x="3235203" y="4080293"/>
            <a:ext cx="8367323" cy="12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.ytimg.com/vi/6IMJglnz2U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9" b="26930"/>
          <a:stretch/>
        </p:blipFill>
        <p:spPr bwMode="auto">
          <a:xfrm>
            <a:off x="3235204" y="1940944"/>
            <a:ext cx="8367323" cy="152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Spektroskopy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Prístroj na skúmanie spektra svetla</a:t>
            </a:r>
          </a:p>
          <a:p>
            <a:r>
              <a:rPr lang="sk-SK" dirty="0" smtClean="0"/>
              <a:t>Hranolový</a:t>
            </a:r>
          </a:p>
          <a:p>
            <a:r>
              <a:rPr lang="sk-SK" dirty="0" smtClean="0"/>
              <a:t>S difrakčnou mriežkou</a:t>
            </a:r>
          </a:p>
          <a:p>
            <a:r>
              <a:rPr lang="sk-SK" dirty="0" smtClean="0"/>
              <a:t>Interferenčný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90856"/>
            <a:ext cx="6893943" cy="365125"/>
          </a:xfrm>
        </p:spPr>
        <p:txBody>
          <a:bodyPr/>
          <a:lstStyle/>
          <a:p>
            <a:r>
              <a:rPr lang="en-US" dirty="0" smtClean="0"/>
              <a:t>http://en.wikipedia.org/wiki/Diffraction_grating#/media/File:Comparison_refraction_diffraction_spectra.svg</a:t>
            </a:r>
            <a:endParaRPr lang="en-US" dirty="0"/>
          </a:p>
        </p:txBody>
      </p:sp>
      <p:pic>
        <p:nvPicPr>
          <p:cNvPr id="4098" name="Picture 2" descr="http://upload.wikimedia.org/wikipedia/commons/thumb/1/10/Comparison_refraction_diffraction_spectra.svg/512px-Comparison_refraction_diffraction_spectr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14" y="868391"/>
            <a:ext cx="3159125" cy="47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8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Hranolov</a:t>
            </a:r>
            <a:r>
              <a:rPr lang="sk-SK" dirty="0" smtClean="0"/>
              <a:t>ý spektroskop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Lom svetla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 panose="02040503050406030204" pitchFamily="18" charset="0"/>
                          </a:rPr>
                          <m:t>𝜕𝛿</m:t>
                        </m:r>
                      </m:num>
                      <m:den>
                        <m:r>
                          <a:rPr lang="cs-CZ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cs-CZ" i="1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cs-CZ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cs-CZ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cs-CZ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ky6"/>
          <p:cNvPicPr/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6843297" y="653108"/>
            <a:ext cx="4124326" cy="3132425"/>
          </a:xfrm>
          <a:prstGeom prst="rect">
            <a:avLst/>
          </a:prstGeom>
          <a:ln>
            <a:noFill/>
            <a:prstDash/>
          </a:ln>
        </p:spPr>
      </p:pic>
      <p:pic>
        <p:nvPicPr>
          <p:cNvPr id="5" name="obrázky5"/>
          <p:cNvPicPr/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4028915" y="3785533"/>
            <a:ext cx="5628764" cy="2856706"/>
          </a:xfrm>
          <a:prstGeom prst="rect">
            <a:avLst/>
          </a:prstGeom>
          <a:ln>
            <a:noFill/>
            <a:prstDash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222720"/>
            <a:ext cx="3845943" cy="365125"/>
          </a:xfrm>
        </p:spPr>
        <p:txBody>
          <a:bodyPr/>
          <a:lstStyle/>
          <a:p>
            <a:r>
              <a:rPr lang="en-US" dirty="0" smtClean="0"/>
              <a:t>Josef </a:t>
            </a:r>
            <a:r>
              <a:rPr lang="en-US" dirty="0" err="1" smtClean="0"/>
              <a:t>Fuka</a:t>
            </a:r>
            <a:r>
              <a:rPr lang="en-US" dirty="0" smtClean="0"/>
              <a:t>, </a:t>
            </a:r>
            <a:r>
              <a:rPr lang="en-US" dirty="0" err="1" smtClean="0"/>
              <a:t>Bedřich</a:t>
            </a:r>
            <a:r>
              <a:rPr lang="en-US" dirty="0" smtClean="0"/>
              <a:t> </a:t>
            </a:r>
            <a:r>
              <a:rPr lang="en-US" dirty="0" err="1" smtClean="0"/>
              <a:t>Havelka</a:t>
            </a:r>
            <a:r>
              <a:rPr lang="en-US" dirty="0" smtClean="0"/>
              <a:t>: </a:t>
            </a:r>
            <a:r>
              <a:rPr lang="en-US" dirty="0" err="1" smtClean="0"/>
              <a:t>Optika</a:t>
            </a:r>
            <a:r>
              <a:rPr lang="en-US" dirty="0" smtClean="0"/>
              <a:t> (</a:t>
            </a:r>
            <a:r>
              <a:rPr lang="en-US" dirty="0" err="1" smtClean="0"/>
              <a:t>fyzikální</a:t>
            </a:r>
            <a:r>
              <a:rPr lang="en-US" dirty="0" smtClean="0"/>
              <a:t> </a:t>
            </a:r>
            <a:r>
              <a:rPr lang="en-US" dirty="0" err="1" smtClean="0"/>
              <a:t>kompendium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3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Spektroskop</a:t>
            </a:r>
            <a:r>
              <a:rPr lang="en-US" dirty="0" smtClean="0"/>
              <a:t> s </a:t>
            </a:r>
            <a:r>
              <a:rPr lang="en-US" dirty="0" err="1" smtClean="0"/>
              <a:t>dif</a:t>
            </a:r>
            <a:r>
              <a:rPr lang="sk-SK" dirty="0" smtClean="0"/>
              <a:t>rakčnou mriežkou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Difrakcia </a:t>
                </a:r>
                <a:r>
                  <a:rPr lang="en-US" dirty="0" err="1" smtClean="0"/>
                  <a:t>svetla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cs-CZ" i="1"/>
                          <m:t>𝜕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cs-CZ" i="1"/>
                              <m:t>𝛽</m:t>
                            </m:r>
                          </m:e>
                          <m:sub>
                            <m:r>
                              <a:rPr lang="cs-CZ" i="1"/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cs-CZ" i="1"/>
                          <m:t>𝜕𝜆</m:t>
                        </m:r>
                      </m:den>
                    </m:f>
                    <m:r>
                      <a:rPr lang="cs-CZ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cs-CZ" i="1"/>
                          <m:t>𝑚</m:t>
                        </m:r>
                      </m:num>
                      <m:den>
                        <m:r>
                          <a:rPr lang="cs-CZ" i="1"/>
                          <m:t>𝑎</m:t>
                        </m:r>
                        <m:r>
                          <m:rPr>
                            <m:sty m:val="p"/>
                          </m:rPr>
                          <a:rPr lang="cs-CZ"/>
                          <m:t>cos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cs-CZ" i="1"/>
                              <m:t>𝛽</m:t>
                            </m:r>
                          </m:e>
                          <m:sub>
                            <m:r>
                              <a:rPr lang="cs-CZ" i="1"/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cs-CZ" i="1"/>
                          <m:t>𝑅</m:t>
                        </m:r>
                      </m:e>
                      <m:sub>
                        <m:r>
                          <a:rPr lang="cs-CZ" i="1"/>
                          <m:t>𝑠</m:t>
                        </m:r>
                      </m:sub>
                    </m:sSub>
                    <m:r>
                      <a:rPr lang="cs-CZ" i="1"/>
                      <m:t>=</m:t>
                    </m:r>
                    <m:r>
                      <a:rPr lang="cs-CZ" i="1"/>
                      <m:t>𝑑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cs-CZ" i="1"/>
                          <m:t>∣</m:t>
                        </m:r>
                        <m:r>
                          <a:rPr lang="cs-CZ" i="1"/>
                          <m:t>𝑚</m:t>
                        </m:r>
                        <m:r>
                          <a:rPr lang="cs-CZ" i="1"/>
                          <m:t>∣</m:t>
                        </m:r>
                      </m:num>
                      <m:den>
                        <m:r>
                          <a:rPr lang="cs-CZ" i="1"/>
                          <m:t>𝑎</m:t>
                        </m:r>
                        <m:r>
                          <m:rPr>
                            <m:sty m:val="p"/>
                          </m:rPr>
                          <a:rPr lang="cs-CZ"/>
                          <m:t>cos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cs-CZ" i="1"/>
                              <m:t>𝜃</m:t>
                            </m:r>
                          </m:e>
                          <m:sub>
                            <m:r>
                              <a:rPr lang="cs-CZ" i="1"/>
                              <m:t>𝑚</m:t>
                            </m:r>
                          </m:sub>
                        </m:sSub>
                      </m:den>
                    </m:f>
                    <m:r>
                      <a:rPr lang="cs-CZ" i="1"/>
                      <m:t>=</m:t>
                    </m:r>
                    <m:r>
                      <a:rPr lang="cs-CZ" i="1"/>
                      <m:t>𝑁</m:t>
                    </m:r>
                    <m:r>
                      <a:rPr lang="cs-CZ" i="1"/>
                      <m:t>∣</m:t>
                    </m:r>
                    <m:r>
                      <a:rPr lang="cs-CZ" i="1"/>
                      <m:t>𝑚</m:t>
                    </m:r>
                    <m:r>
                      <a:rPr lang="cs-CZ" i="1"/>
                      <m:t>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</a:t>
                </a:r>
                <a:r>
                  <a:rPr lang="cs-CZ" dirty="0" smtClean="0"/>
                  <a:t>olný </a:t>
                </a:r>
                <a:r>
                  <a:rPr lang="cs-CZ" dirty="0"/>
                  <a:t>spektrální interval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cs-CZ" i="1"/>
                          <m:t>𝐹</m:t>
                        </m:r>
                      </m:e>
                      <m:sub>
                        <m:r>
                          <a:rPr lang="cs-CZ" i="1"/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cs-CZ" i="1"/>
                          <m:t>𝐹</m:t>
                        </m:r>
                      </m:e>
                      <m:sub>
                        <m:r>
                          <a:rPr lang="cs-CZ" i="1"/>
                          <m:t>𝑆𝑚</m:t>
                        </m:r>
                      </m:sub>
                    </m:sSub>
                    <m:r>
                      <a:rPr lang="cs-CZ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cs-CZ" i="1"/>
                          <m:t>𝜆</m:t>
                        </m:r>
                      </m:num>
                      <m:den>
                        <m:r>
                          <a:rPr lang="cs-CZ" i="1"/>
                          <m:t>𝑚</m:t>
                        </m:r>
                      </m:den>
                    </m:f>
                  </m:oMath>
                </a14:m>
                <a:r>
                  <a:rPr lang="cs-CZ" dirty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ky7"/>
          <p:cNvPicPr/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7827483" y="1994726"/>
            <a:ext cx="3033174" cy="3569312"/>
          </a:xfrm>
          <a:prstGeom prst="rect">
            <a:avLst/>
          </a:prstGeom>
          <a:ln>
            <a:noFill/>
            <a:prstDash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3854570" cy="365125"/>
          </a:xfrm>
        </p:spPr>
        <p:txBody>
          <a:bodyPr/>
          <a:lstStyle/>
          <a:p>
            <a:r>
              <a:rPr lang="en-US" dirty="0" smtClean="0"/>
              <a:t>Josef </a:t>
            </a:r>
            <a:r>
              <a:rPr lang="en-US" dirty="0" err="1" smtClean="0"/>
              <a:t>Fuka</a:t>
            </a:r>
            <a:r>
              <a:rPr lang="en-US" dirty="0" smtClean="0"/>
              <a:t>, </a:t>
            </a:r>
            <a:r>
              <a:rPr lang="en-US" dirty="0" err="1" smtClean="0"/>
              <a:t>Bedřich</a:t>
            </a:r>
            <a:r>
              <a:rPr lang="en-US" dirty="0" smtClean="0"/>
              <a:t> </a:t>
            </a:r>
            <a:r>
              <a:rPr lang="en-US" dirty="0" err="1" smtClean="0"/>
              <a:t>Havelka</a:t>
            </a:r>
            <a:r>
              <a:rPr lang="en-US" dirty="0" smtClean="0"/>
              <a:t>: </a:t>
            </a:r>
            <a:r>
              <a:rPr lang="en-US" dirty="0" err="1" smtClean="0"/>
              <a:t>Optika</a:t>
            </a:r>
            <a:r>
              <a:rPr lang="en-US" dirty="0" smtClean="0"/>
              <a:t> (</a:t>
            </a:r>
            <a:r>
              <a:rPr lang="en-US" dirty="0" err="1" smtClean="0"/>
              <a:t>fyzikální</a:t>
            </a:r>
            <a:r>
              <a:rPr lang="en-US" dirty="0" smtClean="0"/>
              <a:t> </a:t>
            </a:r>
            <a:r>
              <a:rPr lang="en-US" dirty="0" err="1" smtClean="0"/>
              <a:t>kompendium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3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Barevné souradnice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XYZ CIE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cs-CZ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cs-CZ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cs-CZ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cs-CZ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cs-CZ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 smtClean="0"/>
                  <a:t>Barevn</a:t>
                </a:r>
                <a:r>
                  <a:rPr lang="sk-SK" dirty="0" smtClean="0"/>
                  <a:t>é modely</a:t>
                </a:r>
              </a:p>
              <a:p>
                <a:pPr lvl="1"/>
                <a:r>
                  <a:rPr lang="sk-SK" dirty="0" smtClean="0"/>
                  <a:t>RGB</a:t>
                </a:r>
              </a:p>
              <a:p>
                <a:pPr lvl="1"/>
                <a:r>
                  <a:rPr lang="sk-SK" dirty="0" smtClean="0"/>
                  <a:t>HSV</a:t>
                </a:r>
              </a:p>
              <a:p>
                <a:pPr lvl="1"/>
                <a:r>
                  <a:rPr lang="sk-SK" dirty="0" smtClean="0"/>
                  <a:t>HSL</a:t>
                </a:r>
              </a:p>
              <a:p>
                <a:pPr lvl="1"/>
                <a:r>
                  <a:rPr lang="sk-SK" dirty="0" smtClean="0"/>
                  <a:t>CMYK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176963"/>
            <a:ext cx="3638909" cy="365125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en.wikipedia.org/wiki/CIE_1931_color_space</a:t>
            </a:r>
            <a:r>
              <a:rPr lang="sk-SK" dirty="0" smtClean="0"/>
              <a:t> </a:t>
            </a:r>
          </a:p>
          <a:p>
            <a:r>
              <a:rPr lang="en-US" dirty="0"/>
              <a:t>http://</a:t>
            </a:r>
            <a:r>
              <a:rPr lang="en-US" dirty="0" smtClean="0"/>
              <a:t>www.wisotop.de/hsv-und-hsl-farbmodell.shtml</a:t>
            </a:r>
            <a:r>
              <a:rPr lang="sk-SK" dirty="0" smtClean="0"/>
              <a:t>  </a:t>
            </a:r>
          </a:p>
          <a:p>
            <a:r>
              <a:rPr lang="en-US" dirty="0"/>
              <a:t>http://blog.thepapermillstore.com/cmyk-vs-rgb-color</a:t>
            </a:r>
          </a:p>
        </p:txBody>
      </p:sp>
      <p:pic>
        <p:nvPicPr>
          <p:cNvPr id="5124" name="Picture 4" descr="http://upload.wikimedia.org/wikipedia/commons/thumb/3/3b/CIE1931xy_blank.svg/300px-CIE1931xy_blan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10248"/>
            <a:ext cx="2857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wisotop.de/assets/farbmodelle-hsv-hsl-zylin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1" y="4094640"/>
            <a:ext cx="57245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dditive vs Subtractive Col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993" y="1836604"/>
            <a:ext cx="4140380" cy="20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128</Words>
  <Application>Microsoft Office PowerPoint</Application>
  <PresentationFormat>Widescreen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Spektrální analýza světelného svazku. Barevné souřadnice</vt:lpstr>
      <vt:lpstr>Spektrální analýza</vt:lpstr>
      <vt:lpstr>Typy spektier</vt:lpstr>
      <vt:lpstr>Typy spektier </vt:lpstr>
      <vt:lpstr>Spektroskopy</vt:lpstr>
      <vt:lpstr>Hranolový spektroskop</vt:lpstr>
      <vt:lpstr>Spektroskop s difrakčnou mriežkou</vt:lpstr>
      <vt:lpstr>Barevné souradnice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Spektrální analýza světelného svazku. Barevné souřadnice</dc:title>
  <dc:creator>Ján Ivanecký</dc:creator>
  <cp:lastModifiedBy>Ján Ivanecký</cp:lastModifiedBy>
  <cp:revision>22</cp:revision>
  <dcterms:created xsi:type="dcterms:W3CDTF">2015-04-15T15:42:57Z</dcterms:created>
  <dcterms:modified xsi:type="dcterms:W3CDTF">2015-04-20T15:54:11Z</dcterms:modified>
</cp:coreProperties>
</file>