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Default Extension="vsdx" ContentType="application/vnd.ms-visio.drawing"/>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79" r:id="rId5"/>
    <p:sldId id="280" r:id="rId6"/>
    <p:sldId id="281"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82" r:id="rId21"/>
    <p:sldId id="273" r:id="rId22"/>
    <p:sldId id="283" r:id="rId23"/>
    <p:sldId id="274" r:id="rId24"/>
    <p:sldId id="275" r:id="rId25"/>
    <p:sldId id="276" r:id="rId26"/>
    <p:sldId id="277" r:id="rId27"/>
    <p:sldId id="284" r:id="rId28"/>
    <p:sldId id="285" r:id="rId29"/>
    <p:sldId id="278" r:id="rId30"/>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24" autoAdjust="0"/>
    <p:restoredTop sz="94660"/>
  </p:normalViewPr>
  <p:slideViewPr>
    <p:cSldViewPr snapToGrid="0">
      <p:cViewPr>
        <p:scale>
          <a:sx n="110" d="100"/>
          <a:sy n="110" d="100"/>
        </p:scale>
        <p:origin x="270"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34FB6-A4AB-4ADE-BECD-5CEF57461223}" type="datetimeFigureOut">
              <a:rPr lang="id-ID" smtClean="0"/>
              <a:pPr/>
              <a:t>09/06/2017</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38BA32-0250-48F9-B553-BF81D48BE4B6}" type="slidenum">
              <a:rPr lang="id-ID" smtClean="0"/>
              <a:pPr/>
              <a:t>‹#›</a:t>
            </a:fld>
            <a:endParaRPr lang="id-ID"/>
          </a:p>
        </p:txBody>
      </p:sp>
    </p:spTree>
    <p:extLst>
      <p:ext uri="{BB962C8B-B14F-4D97-AF65-F5344CB8AC3E}">
        <p14:creationId xmlns="" xmlns:p14="http://schemas.microsoft.com/office/powerpoint/2010/main" val="1541550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dirty="0" smtClean="0">
                <a:solidFill>
                  <a:schemeClr val="tx1"/>
                </a:solidFill>
                <a:latin typeface="Arial" panose="020B0604020202020204" pitchFamily="34" charset="0"/>
                <a:cs typeface="Arial" panose="020B0604020202020204" pitchFamily="34" charset="0"/>
              </a:rPr>
              <a:t>Adapun tujuan dari Kerja Praktek di Kantor Pertanahan Kabupaten Garut ini adalah untuk </a:t>
            </a:r>
            <a:endParaRPr lang="id-ID" dirty="0"/>
          </a:p>
        </p:txBody>
      </p:sp>
      <p:sp>
        <p:nvSpPr>
          <p:cNvPr id="4" name="Slide Number Placeholder 3"/>
          <p:cNvSpPr>
            <a:spLocks noGrp="1"/>
          </p:cNvSpPr>
          <p:nvPr>
            <p:ph type="sldNum" sz="quarter" idx="10"/>
          </p:nvPr>
        </p:nvSpPr>
        <p:spPr/>
        <p:txBody>
          <a:bodyPr/>
          <a:lstStyle/>
          <a:p>
            <a:fld id="{3438BA32-0250-48F9-B553-BF81D48BE4B6}" type="slidenum">
              <a:rPr lang="id-ID" smtClean="0"/>
              <a:pPr/>
              <a:t>8</a:t>
            </a:fld>
            <a:endParaRPr lang="id-ID"/>
          </a:p>
        </p:txBody>
      </p:sp>
    </p:spTree>
    <p:extLst>
      <p:ext uri="{BB962C8B-B14F-4D97-AF65-F5344CB8AC3E}">
        <p14:creationId xmlns="" xmlns:p14="http://schemas.microsoft.com/office/powerpoint/2010/main" val="369252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smtClean="0"/>
              <a:t>Adapun batasan dari Kerja Praktek ini meliputi :</a:t>
            </a:r>
            <a:endParaRPr lang="id-ID" dirty="0"/>
          </a:p>
        </p:txBody>
      </p:sp>
      <p:sp>
        <p:nvSpPr>
          <p:cNvPr id="4" name="Slide Number Placeholder 3"/>
          <p:cNvSpPr>
            <a:spLocks noGrp="1"/>
          </p:cNvSpPr>
          <p:nvPr>
            <p:ph type="sldNum" sz="quarter" idx="10"/>
          </p:nvPr>
        </p:nvSpPr>
        <p:spPr/>
        <p:txBody>
          <a:bodyPr/>
          <a:lstStyle/>
          <a:p>
            <a:fld id="{3438BA32-0250-48F9-B553-BF81D48BE4B6}" type="slidenum">
              <a:rPr lang="id-ID" smtClean="0"/>
              <a:pPr/>
              <a:t>9</a:t>
            </a:fld>
            <a:endParaRPr lang="id-ID"/>
          </a:p>
        </p:txBody>
      </p:sp>
    </p:spTree>
    <p:extLst>
      <p:ext uri="{BB962C8B-B14F-4D97-AF65-F5344CB8AC3E}">
        <p14:creationId xmlns="" xmlns:p14="http://schemas.microsoft.com/office/powerpoint/2010/main" val="2868715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Dalam pengembangan sistem menggunakan metode UA, terdapat beberapa tahapan diantaranya Analisis Berorientasi Objek dan Desain Berorientasi Objek. Berikut merupakan tahapan-tahapan yang terdapat dalam UA.</a:t>
            </a:r>
            <a:endParaRPr lang="id-ID" dirty="0"/>
          </a:p>
        </p:txBody>
      </p:sp>
      <p:sp>
        <p:nvSpPr>
          <p:cNvPr id="4" name="Slide Number Placeholder 3"/>
          <p:cNvSpPr>
            <a:spLocks noGrp="1"/>
          </p:cNvSpPr>
          <p:nvPr>
            <p:ph type="sldNum" sz="quarter" idx="10"/>
          </p:nvPr>
        </p:nvSpPr>
        <p:spPr/>
        <p:txBody>
          <a:bodyPr/>
          <a:lstStyle/>
          <a:p>
            <a:fld id="{3438BA32-0250-48F9-B553-BF81D48BE4B6}" type="slidenum">
              <a:rPr lang="id-ID" smtClean="0"/>
              <a:pPr/>
              <a:t>10</a:t>
            </a:fld>
            <a:endParaRPr lang="id-ID"/>
          </a:p>
        </p:txBody>
      </p:sp>
    </p:spTree>
    <p:extLst>
      <p:ext uri="{BB962C8B-B14F-4D97-AF65-F5344CB8AC3E}">
        <p14:creationId xmlns="" xmlns:p14="http://schemas.microsoft.com/office/powerpoint/2010/main" val="1023416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Analisa</a:t>
            </a:r>
            <a:r>
              <a:rPr lang="en-US" sz="1200" kern="1200" dirty="0" smtClean="0">
                <a:solidFill>
                  <a:schemeClr val="tx1"/>
                </a:solidFill>
                <a:effectLst/>
                <a:latin typeface="+mn-lt"/>
                <a:ea typeface="+mn-ea"/>
                <a:cs typeface="+mn-cs"/>
              </a:rPr>
              <a:t> kebutuhan ini dilakukan dengan beberapa tahapan dalam penggunaan metode pemodelan </a:t>
            </a:r>
            <a:r>
              <a:rPr lang="en-US" sz="1200" i="1" kern="1200" dirty="0" smtClean="0">
                <a:solidFill>
                  <a:schemeClr val="tx1"/>
                </a:solidFill>
                <a:effectLst/>
                <a:latin typeface="+mn-lt"/>
                <a:ea typeface="+mn-ea"/>
                <a:cs typeface="+mn-cs"/>
              </a:rPr>
              <a:t>Objek Oriented </a:t>
            </a:r>
            <a:r>
              <a:rPr lang="en-US" sz="1200" kern="1200" dirty="0" smtClean="0">
                <a:solidFill>
                  <a:schemeClr val="tx1"/>
                </a:solidFill>
                <a:effectLst/>
                <a:latin typeface="+mn-lt"/>
                <a:ea typeface="+mn-ea"/>
                <a:cs typeface="+mn-cs"/>
              </a:rPr>
              <a:t>dalam UA dari </a:t>
            </a:r>
            <a:r>
              <a:rPr lang="id-ID" sz="1200" kern="1200" dirty="0" smtClean="0">
                <a:solidFill>
                  <a:schemeClr val="tx1"/>
                </a:solidFill>
                <a:effectLst/>
                <a:latin typeface="+mn-lt"/>
                <a:ea typeface="+mn-ea"/>
                <a:cs typeface="+mn-cs"/>
              </a:rPr>
              <a:t>(Bahrami, 1999)</a:t>
            </a:r>
            <a:r>
              <a:rPr lang="en-US" sz="1200" kern="1200" dirty="0" smtClean="0">
                <a:solidFill>
                  <a:schemeClr val="tx1"/>
                </a:solidFill>
                <a:effectLst/>
                <a:latin typeface="+mn-lt"/>
                <a:ea typeface="+mn-ea"/>
                <a:cs typeface="+mn-cs"/>
              </a:rPr>
              <a:t>, tahapan ini dilakukan dengan tujuan untuk mengetahui bagaimana sistem perangkat lunak peminjaman dan pengembalian buku tanah berjalan. Tahapan-tahapan ini akan menggambarkan kinerja sistem secara keseluruhan. Tahapan-tahapan tersebut diantaranya sebagai berikut :</a:t>
            </a:r>
            <a:endParaRPr lang="id-ID" sz="1200" kern="1200" dirty="0" smtClean="0">
              <a:solidFill>
                <a:schemeClr val="tx1"/>
              </a:solidFill>
              <a:effectLst/>
              <a:latin typeface="+mn-lt"/>
              <a:ea typeface="+mn-ea"/>
              <a:cs typeface="+mn-cs"/>
            </a:endParaRPr>
          </a:p>
          <a:p>
            <a:pPr lvl="0"/>
            <a:r>
              <a:rPr lang="id-ID" sz="1200" kern="1200" dirty="0" smtClean="0">
                <a:solidFill>
                  <a:schemeClr val="tx1"/>
                </a:solidFill>
                <a:effectLst/>
                <a:latin typeface="+mn-lt"/>
                <a:ea typeface="+mn-ea"/>
                <a:cs typeface="+mn-cs"/>
              </a:rPr>
              <a:t>1. </a:t>
            </a:r>
            <a:r>
              <a:rPr lang="en-US" sz="1200" kern="1200" dirty="0" smtClean="0">
                <a:solidFill>
                  <a:schemeClr val="tx1"/>
                </a:solidFill>
                <a:effectLst/>
                <a:latin typeface="+mn-lt"/>
                <a:ea typeface="+mn-ea"/>
                <a:cs typeface="+mn-cs"/>
              </a:rPr>
              <a:t>Identifikasi Aktor</a:t>
            </a:r>
            <a:endParaRPr lang="id-ID" sz="1200" kern="1200" dirty="0" smtClean="0">
              <a:solidFill>
                <a:schemeClr val="tx1"/>
              </a:solidFill>
              <a:effectLst/>
              <a:latin typeface="+mn-lt"/>
              <a:ea typeface="+mn-ea"/>
              <a:cs typeface="+mn-cs"/>
            </a:endParaRPr>
          </a:p>
          <a:p>
            <a:pPr lvl="0"/>
            <a:r>
              <a:rPr lang="id-ID" sz="1200" kern="1200" dirty="0" smtClean="0">
                <a:solidFill>
                  <a:schemeClr val="tx1"/>
                </a:solidFill>
                <a:effectLst/>
                <a:latin typeface="+mn-lt"/>
                <a:ea typeface="+mn-ea"/>
                <a:cs typeface="+mn-cs"/>
              </a:rPr>
              <a:t>2. </a:t>
            </a:r>
            <a:r>
              <a:rPr lang="en-US" sz="1200" kern="1200" dirty="0" smtClean="0">
                <a:solidFill>
                  <a:schemeClr val="tx1"/>
                </a:solidFill>
                <a:effectLst/>
                <a:latin typeface="+mn-lt"/>
                <a:ea typeface="+mn-ea"/>
                <a:cs typeface="+mn-cs"/>
              </a:rPr>
              <a:t>Pengembangan diagram aktivitas dan </a:t>
            </a:r>
            <a:r>
              <a:rPr lang="en-US" sz="1200" i="1" kern="1200" dirty="0" smtClean="0">
                <a:solidFill>
                  <a:schemeClr val="tx1"/>
                </a:solidFill>
                <a:effectLst/>
                <a:latin typeface="+mn-lt"/>
                <a:ea typeface="+mn-ea"/>
                <a:cs typeface="+mn-cs"/>
              </a:rPr>
              <a:t>use case</a:t>
            </a:r>
            <a:endParaRPr lang="id-ID" sz="1200" kern="1200" dirty="0" smtClean="0">
              <a:solidFill>
                <a:schemeClr val="tx1"/>
              </a:solidFill>
              <a:effectLst/>
              <a:latin typeface="+mn-lt"/>
              <a:ea typeface="+mn-ea"/>
              <a:cs typeface="+mn-cs"/>
            </a:endParaRPr>
          </a:p>
          <a:p>
            <a:pPr lvl="0"/>
            <a:r>
              <a:rPr lang="id-ID" sz="1200" kern="1200" dirty="0" smtClean="0">
                <a:solidFill>
                  <a:schemeClr val="tx1"/>
                </a:solidFill>
                <a:effectLst/>
                <a:latin typeface="+mn-lt"/>
                <a:ea typeface="+mn-ea"/>
                <a:cs typeface="+mn-cs"/>
              </a:rPr>
              <a:t>3. </a:t>
            </a:r>
            <a:r>
              <a:rPr lang="en-US" sz="1200" kern="1200" dirty="0" smtClean="0">
                <a:solidFill>
                  <a:schemeClr val="tx1"/>
                </a:solidFill>
                <a:effectLst/>
                <a:latin typeface="+mn-lt"/>
                <a:ea typeface="+mn-ea"/>
                <a:cs typeface="+mn-cs"/>
              </a:rPr>
              <a:t>Pengembangan diagram interaksi</a:t>
            </a:r>
            <a:endParaRPr lang="id-ID" sz="1200" kern="1200" dirty="0" smtClean="0">
              <a:solidFill>
                <a:schemeClr val="tx1"/>
              </a:solidFill>
              <a:effectLst/>
              <a:latin typeface="+mn-lt"/>
              <a:ea typeface="+mn-ea"/>
              <a:cs typeface="+mn-cs"/>
            </a:endParaRPr>
          </a:p>
          <a:p>
            <a:pPr lvl="0"/>
            <a:r>
              <a:rPr lang="id-ID" sz="1200" kern="1200" dirty="0" smtClean="0">
                <a:solidFill>
                  <a:schemeClr val="tx1"/>
                </a:solidFill>
                <a:effectLst/>
                <a:latin typeface="+mn-lt"/>
                <a:ea typeface="+mn-ea"/>
                <a:cs typeface="+mn-cs"/>
              </a:rPr>
              <a:t>4. </a:t>
            </a:r>
            <a:r>
              <a:rPr lang="en-US" sz="1200" kern="1200" dirty="0" smtClean="0">
                <a:solidFill>
                  <a:schemeClr val="tx1"/>
                </a:solidFill>
                <a:effectLst/>
                <a:latin typeface="+mn-lt"/>
                <a:ea typeface="+mn-ea"/>
                <a:cs typeface="+mn-cs"/>
              </a:rPr>
              <a:t>Identifikasi kelas, relasi, atribut, dan </a:t>
            </a:r>
            <a:r>
              <a:rPr lang="en-US" sz="1200" i="1" kern="1200" dirty="0" smtClean="0">
                <a:solidFill>
                  <a:schemeClr val="tx1"/>
                </a:solidFill>
                <a:effectLst/>
                <a:latin typeface="+mn-lt"/>
                <a:ea typeface="+mn-ea"/>
                <a:cs typeface="+mn-cs"/>
              </a:rPr>
              <a:t>method</a:t>
            </a:r>
            <a:endParaRPr lang="id-ID"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438BA32-0250-48F9-B553-BF81D48BE4B6}" type="slidenum">
              <a:rPr lang="id-ID" smtClean="0"/>
              <a:pPr/>
              <a:t>11</a:t>
            </a:fld>
            <a:endParaRPr lang="id-ID"/>
          </a:p>
        </p:txBody>
      </p:sp>
    </p:spTree>
    <p:extLst>
      <p:ext uri="{BB962C8B-B14F-4D97-AF65-F5344CB8AC3E}">
        <p14:creationId xmlns="" xmlns:p14="http://schemas.microsoft.com/office/powerpoint/2010/main" val="2762120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38BA32-0250-48F9-B553-BF81D48BE4B6}" type="slidenum">
              <a:rPr lang="id-ID" smtClean="0"/>
              <a:pPr/>
              <a:t>13</a:t>
            </a:fld>
            <a:endParaRPr lang="id-ID"/>
          </a:p>
        </p:txBody>
      </p:sp>
    </p:spTree>
    <p:extLst>
      <p:ext uri="{BB962C8B-B14F-4D97-AF65-F5344CB8AC3E}">
        <p14:creationId xmlns="" xmlns:p14="http://schemas.microsoft.com/office/powerpoint/2010/main" val="1963530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Analisa</a:t>
            </a:r>
            <a:r>
              <a:rPr lang="en-US" sz="1200" kern="1200" dirty="0" smtClean="0">
                <a:solidFill>
                  <a:schemeClr val="tx1"/>
                </a:solidFill>
                <a:effectLst/>
                <a:latin typeface="+mn-lt"/>
                <a:ea typeface="+mn-ea"/>
                <a:cs typeface="+mn-cs"/>
              </a:rPr>
              <a:t> kebutuhan ini dilakukan dengan beberapa tahapan dalam penggunaan metode pemodelan </a:t>
            </a:r>
            <a:r>
              <a:rPr lang="en-US" sz="1200" i="1" kern="1200" dirty="0" smtClean="0">
                <a:solidFill>
                  <a:schemeClr val="tx1"/>
                </a:solidFill>
                <a:effectLst/>
                <a:latin typeface="+mn-lt"/>
                <a:ea typeface="+mn-ea"/>
                <a:cs typeface="+mn-cs"/>
              </a:rPr>
              <a:t>Objek Oriented </a:t>
            </a:r>
            <a:r>
              <a:rPr lang="en-US" sz="1200" kern="1200" dirty="0" smtClean="0">
                <a:solidFill>
                  <a:schemeClr val="tx1"/>
                </a:solidFill>
                <a:effectLst/>
                <a:latin typeface="+mn-lt"/>
                <a:ea typeface="+mn-ea"/>
                <a:cs typeface="+mn-cs"/>
              </a:rPr>
              <a:t>dalam UA dari </a:t>
            </a:r>
            <a:r>
              <a:rPr lang="id-ID" sz="1200" kern="1200" dirty="0" smtClean="0">
                <a:solidFill>
                  <a:schemeClr val="tx1"/>
                </a:solidFill>
                <a:effectLst/>
                <a:latin typeface="+mn-lt"/>
                <a:ea typeface="+mn-ea"/>
                <a:cs typeface="+mn-cs"/>
              </a:rPr>
              <a:t>(Bahrami, 1999)</a:t>
            </a:r>
            <a:r>
              <a:rPr lang="en-US" sz="1200" kern="1200" dirty="0" smtClean="0">
                <a:solidFill>
                  <a:schemeClr val="tx1"/>
                </a:solidFill>
                <a:effectLst/>
                <a:latin typeface="+mn-lt"/>
                <a:ea typeface="+mn-ea"/>
                <a:cs typeface="+mn-cs"/>
              </a:rPr>
              <a:t>, tahapan ini dilakukan dengan tujuan untuk mengetahui bagaimana sistem perangkat lunak peminjaman dan pengembalian buku tanah berjalan. Tahapan-tahapan ini akan menggambarkan kinerja sistem secara keseluruhan. Tahapan-tahapan tersebut diantaranya sebagai berikut :</a:t>
            </a:r>
            <a:endParaRPr lang="id-ID" sz="1200" kern="1200" dirty="0" smtClean="0">
              <a:solidFill>
                <a:schemeClr val="tx1"/>
              </a:solidFill>
              <a:effectLst/>
              <a:latin typeface="+mn-lt"/>
              <a:ea typeface="+mn-ea"/>
              <a:cs typeface="+mn-cs"/>
            </a:endParaRPr>
          </a:p>
          <a:p>
            <a:pPr lvl="0"/>
            <a:r>
              <a:rPr lang="id-ID" sz="1200" kern="1200" dirty="0" smtClean="0">
                <a:solidFill>
                  <a:schemeClr val="tx1"/>
                </a:solidFill>
                <a:effectLst/>
                <a:latin typeface="+mn-lt"/>
                <a:ea typeface="+mn-ea"/>
                <a:cs typeface="+mn-cs"/>
              </a:rPr>
              <a:t>1. </a:t>
            </a:r>
            <a:r>
              <a:rPr lang="en-US" sz="1200" kern="1200" dirty="0" smtClean="0">
                <a:solidFill>
                  <a:schemeClr val="tx1"/>
                </a:solidFill>
                <a:effectLst/>
                <a:latin typeface="+mn-lt"/>
                <a:ea typeface="+mn-ea"/>
                <a:cs typeface="+mn-cs"/>
              </a:rPr>
              <a:t>Identifikasi Aktor</a:t>
            </a:r>
            <a:endParaRPr lang="id-ID" sz="1200" kern="1200" dirty="0" smtClean="0">
              <a:solidFill>
                <a:schemeClr val="tx1"/>
              </a:solidFill>
              <a:effectLst/>
              <a:latin typeface="+mn-lt"/>
              <a:ea typeface="+mn-ea"/>
              <a:cs typeface="+mn-cs"/>
            </a:endParaRPr>
          </a:p>
          <a:p>
            <a:pPr lvl="0"/>
            <a:r>
              <a:rPr lang="id-ID" sz="1200" kern="1200" dirty="0" smtClean="0">
                <a:solidFill>
                  <a:schemeClr val="tx1"/>
                </a:solidFill>
                <a:effectLst/>
                <a:latin typeface="+mn-lt"/>
                <a:ea typeface="+mn-ea"/>
                <a:cs typeface="+mn-cs"/>
              </a:rPr>
              <a:t>2. </a:t>
            </a:r>
            <a:r>
              <a:rPr lang="en-US" sz="1200" kern="1200" dirty="0" smtClean="0">
                <a:solidFill>
                  <a:schemeClr val="tx1"/>
                </a:solidFill>
                <a:effectLst/>
                <a:latin typeface="+mn-lt"/>
                <a:ea typeface="+mn-ea"/>
                <a:cs typeface="+mn-cs"/>
              </a:rPr>
              <a:t>Pengembangan diagram aktivitas dan </a:t>
            </a:r>
            <a:r>
              <a:rPr lang="en-US" sz="1200" i="1" kern="1200" dirty="0" smtClean="0">
                <a:solidFill>
                  <a:schemeClr val="tx1"/>
                </a:solidFill>
                <a:effectLst/>
                <a:latin typeface="+mn-lt"/>
                <a:ea typeface="+mn-ea"/>
                <a:cs typeface="+mn-cs"/>
              </a:rPr>
              <a:t>use case</a:t>
            </a:r>
            <a:endParaRPr lang="id-ID" sz="1200" kern="1200" dirty="0" smtClean="0">
              <a:solidFill>
                <a:schemeClr val="tx1"/>
              </a:solidFill>
              <a:effectLst/>
              <a:latin typeface="+mn-lt"/>
              <a:ea typeface="+mn-ea"/>
              <a:cs typeface="+mn-cs"/>
            </a:endParaRPr>
          </a:p>
          <a:p>
            <a:pPr lvl="0"/>
            <a:r>
              <a:rPr lang="id-ID" sz="1200" kern="1200" dirty="0" smtClean="0">
                <a:solidFill>
                  <a:schemeClr val="tx1"/>
                </a:solidFill>
                <a:effectLst/>
                <a:latin typeface="+mn-lt"/>
                <a:ea typeface="+mn-ea"/>
                <a:cs typeface="+mn-cs"/>
              </a:rPr>
              <a:t>3. </a:t>
            </a:r>
            <a:r>
              <a:rPr lang="en-US" sz="1200" kern="1200" dirty="0" smtClean="0">
                <a:solidFill>
                  <a:schemeClr val="tx1"/>
                </a:solidFill>
                <a:effectLst/>
                <a:latin typeface="+mn-lt"/>
                <a:ea typeface="+mn-ea"/>
                <a:cs typeface="+mn-cs"/>
              </a:rPr>
              <a:t>Pengembangan diagram interaksi</a:t>
            </a:r>
            <a:endParaRPr lang="id-ID" sz="1200" kern="1200" dirty="0" smtClean="0">
              <a:solidFill>
                <a:schemeClr val="tx1"/>
              </a:solidFill>
              <a:effectLst/>
              <a:latin typeface="+mn-lt"/>
              <a:ea typeface="+mn-ea"/>
              <a:cs typeface="+mn-cs"/>
            </a:endParaRPr>
          </a:p>
          <a:p>
            <a:pPr lvl="0"/>
            <a:r>
              <a:rPr lang="id-ID" sz="1200" kern="1200" dirty="0" smtClean="0">
                <a:solidFill>
                  <a:schemeClr val="tx1"/>
                </a:solidFill>
                <a:effectLst/>
                <a:latin typeface="+mn-lt"/>
                <a:ea typeface="+mn-ea"/>
                <a:cs typeface="+mn-cs"/>
              </a:rPr>
              <a:t>4. </a:t>
            </a:r>
            <a:r>
              <a:rPr lang="en-US" sz="1200" kern="1200" dirty="0" smtClean="0">
                <a:solidFill>
                  <a:schemeClr val="tx1"/>
                </a:solidFill>
                <a:effectLst/>
                <a:latin typeface="+mn-lt"/>
                <a:ea typeface="+mn-ea"/>
                <a:cs typeface="+mn-cs"/>
              </a:rPr>
              <a:t>Identifikasi kelas, relasi, atribut, dan </a:t>
            </a:r>
            <a:r>
              <a:rPr lang="en-US" sz="1200" i="1" kern="1200" dirty="0" smtClean="0">
                <a:solidFill>
                  <a:schemeClr val="tx1"/>
                </a:solidFill>
                <a:effectLst/>
                <a:latin typeface="+mn-lt"/>
                <a:ea typeface="+mn-ea"/>
                <a:cs typeface="+mn-cs"/>
              </a:rPr>
              <a:t>method</a:t>
            </a:r>
            <a:endParaRPr lang="id-ID"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438BA32-0250-48F9-B553-BF81D48BE4B6}" type="slidenum">
              <a:rPr lang="id-ID" smtClean="0">
                <a:solidFill>
                  <a:prstClr val="black"/>
                </a:solidFill>
              </a:rPr>
              <a:pPr/>
              <a:t>23</a:t>
            </a:fld>
            <a:endParaRPr lang="id-ID">
              <a:solidFill>
                <a:prstClr val="black"/>
              </a:solidFill>
            </a:endParaRPr>
          </a:p>
        </p:txBody>
      </p:sp>
    </p:spTree>
    <p:extLst>
      <p:ext uri="{BB962C8B-B14F-4D97-AF65-F5344CB8AC3E}">
        <p14:creationId xmlns="" xmlns:p14="http://schemas.microsoft.com/office/powerpoint/2010/main" val="509459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dirty="0" smtClean="0">
                <a:latin typeface="Arial" panose="020B0604020202020204" pitchFamily="34" charset="0"/>
                <a:cs typeface="Arial" panose="020B0604020202020204" pitchFamily="34" charset="0"/>
              </a:rPr>
              <a:t>Berdasarkan hasil pengamatan yang telah dilakukan dan pembahasan-pembahasan pada bab-bab sebelumnya, serta berdasarkan analisis dan pengujian yang telah dilakukan maka dapat diambil beberapa kesimpulan sebagai berikut :</a:t>
            </a:r>
          </a:p>
          <a:p>
            <a:endParaRPr lang="id-ID" dirty="0" smtClean="0"/>
          </a:p>
          <a:p>
            <a:r>
              <a:rPr lang="id-ID" sz="1200" dirty="0" smtClean="0">
                <a:latin typeface="Arial" panose="020B0604020202020204" pitchFamily="34" charset="0"/>
                <a:cs typeface="Arial" panose="020B0604020202020204" pitchFamily="34" charset="0"/>
              </a:rPr>
              <a:t>Berdasarkan kesimpulan diatas berikut merupakan saran untuk mengoptimalkan sistem yang dibuat untuk dipergunakan di Arsip pada Kantor Pertanahan Kabupaten Garut :</a:t>
            </a:r>
            <a:endParaRPr lang="id-ID" dirty="0"/>
          </a:p>
        </p:txBody>
      </p:sp>
      <p:sp>
        <p:nvSpPr>
          <p:cNvPr id="4" name="Slide Number Placeholder 3"/>
          <p:cNvSpPr>
            <a:spLocks noGrp="1"/>
          </p:cNvSpPr>
          <p:nvPr>
            <p:ph type="sldNum" sz="quarter" idx="10"/>
          </p:nvPr>
        </p:nvSpPr>
        <p:spPr/>
        <p:txBody>
          <a:bodyPr/>
          <a:lstStyle/>
          <a:p>
            <a:fld id="{3438BA32-0250-48F9-B553-BF81D48BE4B6}" type="slidenum">
              <a:rPr lang="id-ID" smtClean="0"/>
              <a:pPr/>
              <a:t>26</a:t>
            </a:fld>
            <a:endParaRPr lang="id-ID"/>
          </a:p>
        </p:txBody>
      </p:sp>
    </p:spTree>
    <p:extLst>
      <p:ext uri="{BB962C8B-B14F-4D97-AF65-F5344CB8AC3E}">
        <p14:creationId xmlns="" xmlns:p14="http://schemas.microsoft.com/office/powerpoint/2010/main" val="801483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12800" y="2667000"/>
            <a:ext cx="10668000" cy="1673352"/>
          </a:xfrm>
        </p:spPr>
        <p:txBody>
          <a:bodyPr tIns="0" bIns="0" anchor="t">
            <a:normAutofit/>
          </a:bodyPr>
          <a:lstStyle>
            <a:lvl1pPr algn="l">
              <a:defRPr sz="4700" b="1">
                <a:solidFill>
                  <a:srgbClr val="002060"/>
                </a:solidFill>
              </a:defRPr>
            </a:lvl1pPr>
            <a:extLst/>
          </a:lstStyle>
          <a:p>
            <a:r>
              <a:rPr lang="en-US" smtClean="0"/>
              <a:t>Click to edit Master title style</a:t>
            </a:r>
            <a:endParaRPr lang="en-US" dirty="0"/>
          </a:p>
        </p:txBody>
      </p:sp>
      <p:sp>
        <p:nvSpPr>
          <p:cNvPr id="3" name="Subtitle 2"/>
          <p:cNvSpPr>
            <a:spLocks noGrp="1"/>
          </p:cNvSpPr>
          <p:nvPr>
            <p:ph type="subTitle" idx="1"/>
          </p:nvPr>
        </p:nvSpPr>
        <p:spPr>
          <a:xfrm>
            <a:off x="812800" y="4340352"/>
            <a:ext cx="10668000" cy="612648"/>
          </a:xfrm>
        </p:spPr>
        <p:txBody>
          <a:bodyPr lIns="118872" tIns="0" rIns="45720" bIns="0" anchor="b"/>
          <a:lstStyle>
            <a:lvl1pPr marL="0" indent="0" algn="l">
              <a:buNone/>
              <a:defRPr sz="200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2EEDE64C-D029-47E5-A780-B995B1272744}" type="datetimeFigureOut">
              <a:rPr lang="id-ID" smtClean="0"/>
              <a:pPr/>
              <a:t>09/06/2017</a:t>
            </a:fld>
            <a:endParaRPr lang="id-ID"/>
          </a:p>
        </p:txBody>
      </p:sp>
      <p:sp>
        <p:nvSpPr>
          <p:cNvPr id="5" name="Footer Placeholder 4"/>
          <p:cNvSpPr>
            <a:spLocks noGrp="1"/>
          </p:cNvSpPr>
          <p:nvPr>
            <p:ph type="ftr" sz="quarter" idx="11"/>
          </p:nvPr>
        </p:nvSpPr>
        <p:spPr/>
        <p:txBody>
          <a:bodyPr/>
          <a:lstStyle>
            <a:lvl1pPr>
              <a:defRPr/>
            </a:lvl1pPr>
          </a:lstStyle>
          <a:p>
            <a:endParaRPr lang="id-ID"/>
          </a:p>
        </p:txBody>
      </p:sp>
      <p:sp>
        <p:nvSpPr>
          <p:cNvPr id="6" name="Slide Number Placeholder 5"/>
          <p:cNvSpPr>
            <a:spLocks noGrp="1"/>
          </p:cNvSpPr>
          <p:nvPr>
            <p:ph type="sldNum" sz="quarter" idx="12"/>
          </p:nvPr>
        </p:nvSpPr>
        <p:spPr/>
        <p:txBody>
          <a:bodyPr/>
          <a:lstStyle>
            <a:lvl1pPr>
              <a:defRPr/>
            </a:lvl1pPr>
          </a:lstStyle>
          <a:p>
            <a:fld id="{86A8A31C-E2A0-4C31-93E2-6B801B164C06}" type="slidenum">
              <a:rPr lang="id-ID" smtClean="0"/>
              <a:pPr/>
              <a:t>‹#›</a:t>
            </a:fld>
            <a:endParaRPr lang="id-ID"/>
          </a:p>
        </p:txBody>
      </p:sp>
    </p:spTree>
    <p:extLst>
      <p:ext uri="{BB962C8B-B14F-4D97-AF65-F5344CB8AC3E}">
        <p14:creationId xmlns="" xmlns:p14="http://schemas.microsoft.com/office/powerpoint/2010/main" val="3870680444"/>
      </p:ext>
    </p:extLst>
  </p:cSld>
  <p:clrMapOvr>
    <a:overrideClrMapping bg1="dk1" tx1="lt1" bg2="dk2" tx2="lt2" accent1="accent1" accent2="accent2" accent3="accent3" accent4="accent4" accent5="accent5" accent6="accent6" hlink="hlink" folHlink="folHlink"/>
  </p:clrMapOvr>
  <p:transition spd="slow">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EEDE64C-D029-47E5-A780-B995B1272744}" type="datetimeFigureOut">
              <a:rPr lang="id-ID" smtClean="0"/>
              <a:pPr/>
              <a:t>09/06/2017</a:t>
            </a:fld>
            <a:endParaRPr lang="id-ID"/>
          </a:p>
        </p:txBody>
      </p:sp>
      <p:sp>
        <p:nvSpPr>
          <p:cNvPr id="5" name="Footer Placeholder 4"/>
          <p:cNvSpPr>
            <a:spLocks noGrp="1"/>
          </p:cNvSpPr>
          <p:nvPr>
            <p:ph type="ftr" sz="quarter" idx="11"/>
          </p:nvPr>
        </p:nvSpPr>
        <p:spPr/>
        <p:txBody>
          <a:bodyPr/>
          <a:lstStyle>
            <a:lvl1pPr>
              <a:defRPr/>
            </a:lvl1pPr>
          </a:lstStyle>
          <a:p>
            <a:endParaRPr lang="id-ID"/>
          </a:p>
        </p:txBody>
      </p:sp>
      <p:sp>
        <p:nvSpPr>
          <p:cNvPr id="6" name="Slide Number Placeholder 5"/>
          <p:cNvSpPr>
            <a:spLocks noGrp="1"/>
          </p:cNvSpPr>
          <p:nvPr>
            <p:ph type="sldNum" sz="quarter" idx="12"/>
          </p:nvPr>
        </p:nvSpPr>
        <p:spPr/>
        <p:txBody>
          <a:bodyPr/>
          <a:lstStyle>
            <a:lvl1pPr>
              <a:defRPr/>
            </a:lvl1pPr>
          </a:lstStyle>
          <a:p>
            <a:fld id="{86A8A31C-E2A0-4C31-93E2-6B801B164C06}" type="slidenum">
              <a:rPr lang="id-ID" smtClean="0"/>
              <a:pPr/>
              <a:t>‹#›</a:t>
            </a:fld>
            <a:endParaRPr lang="id-ID"/>
          </a:p>
        </p:txBody>
      </p:sp>
    </p:spTree>
    <p:extLst>
      <p:ext uri="{BB962C8B-B14F-4D97-AF65-F5344CB8AC3E}">
        <p14:creationId xmlns="" xmlns:p14="http://schemas.microsoft.com/office/powerpoint/2010/main" val="725288317"/>
      </p:ext>
    </p:extLst>
  </p:cSld>
  <p:clrMapOvr>
    <a:masterClrMapping/>
  </p:clrMapOvr>
  <p:transition spd="slow">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invGray">
          <a:xfrm>
            <a:off x="8798985" y="0"/>
            <a:ext cx="61383"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sz="1800"/>
          </a:p>
        </p:txBody>
      </p:sp>
      <p:sp>
        <p:nvSpPr>
          <p:cNvPr id="5" name="Rectangle 4"/>
          <p:cNvSpPr/>
          <p:nvPr/>
        </p:nvSpPr>
        <p:spPr bwMode="ltGray">
          <a:xfrm>
            <a:off x="8864600" y="0"/>
            <a:ext cx="33528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sz="1800"/>
          </a:p>
        </p:txBody>
      </p:sp>
      <p:sp>
        <p:nvSpPr>
          <p:cNvPr id="2" name="Vertical Title 1"/>
          <p:cNvSpPr>
            <a:spLocks noGrp="1"/>
          </p:cNvSpPr>
          <p:nvPr>
            <p:ph type="title" orient="vert"/>
          </p:nvPr>
        </p:nvSpPr>
        <p:spPr>
          <a:xfrm>
            <a:off x="9042400" y="274641"/>
            <a:ext cx="25400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1"/>
            <a:ext cx="80264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fld id="{2EEDE64C-D029-47E5-A780-B995B1272744}" type="datetimeFigureOut">
              <a:rPr lang="id-ID" smtClean="0"/>
              <a:pPr/>
              <a:t>09/06/2017</a:t>
            </a:fld>
            <a:endParaRPr lang="id-ID"/>
          </a:p>
        </p:txBody>
      </p:sp>
      <p:sp>
        <p:nvSpPr>
          <p:cNvPr id="7" name="Footer Placeholder 4"/>
          <p:cNvSpPr>
            <a:spLocks noGrp="1"/>
          </p:cNvSpPr>
          <p:nvPr>
            <p:ph type="ftr" sz="quarter" idx="11"/>
          </p:nvPr>
        </p:nvSpPr>
        <p:spPr>
          <a:xfrm>
            <a:off x="3520018" y="6376989"/>
            <a:ext cx="5115983" cy="365125"/>
          </a:xfrm>
        </p:spPr>
        <p:txBody>
          <a:bodyPr/>
          <a:lstStyle>
            <a:lvl1pPr>
              <a:defRPr/>
            </a:lvl1pPr>
          </a:lstStyle>
          <a:p>
            <a:endParaRPr lang="id-ID"/>
          </a:p>
        </p:txBody>
      </p:sp>
      <p:sp>
        <p:nvSpPr>
          <p:cNvPr id="8" name="Slide Number Placeholder 5"/>
          <p:cNvSpPr>
            <a:spLocks noGrp="1"/>
          </p:cNvSpPr>
          <p:nvPr>
            <p:ph type="sldNum" sz="quarter" idx="12"/>
          </p:nvPr>
        </p:nvSpPr>
        <p:spPr/>
        <p:txBody>
          <a:bodyPr/>
          <a:lstStyle>
            <a:lvl1pPr>
              <a:defRPr/>
            </a:lvl1pPr>
          </a:lstStyle>
          <a:p>
            <a:fld id="{86A8A31C-E2A0-4C31-93E2-6B801B164C06}" type="slidenum">
              <a:rPr lang="id-ID" smtClean="0"/>
              <a:pPr/>
              <a:t>‹#›</a:t>
            </a:fld>
            <a:endParaRPr lang="id-ID"/>
          </a:p>
        </p:txBody>
      </p:sp>
    </p:spTree>
    <p:extLst>
      <p:ext uri="{BB962C8B-B14F-4D97-AF65-F5344CB8AC3E}">
        <p14:creationId xmlns="" xmlns:p14="http://schemas.microsoft.com/office/powerpoint/2010/main" val="1836994698"/>
      </p:ext>
    </p:extLst>
  </p:cSld>
  <p:clrMapOvr>
    <a:masterClrMapping/>
  </p:clrMapOvr>
  <p:transition spd="slow">
    <p:circl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12083" y="68853"/>
            <a:ext cx="9945804" cy="655534"/>
          </a:xfrm>
        </p:spPr>
        <p:txBody>
          <a:bodyPr tIns="41239" bIns="41239"/>
          <a:lstStyle/>
          <a:p>
            <a:r>
              <a:rPr lang="en-US" smtClean="0"/>
              <a:t>Click to edit Master title style</a:t>
            </a:r>
            <a:endParaRPr lang="id-ID"/>
          </a:p>
        </p:txBody>
      </p:sp>
      <p:sp>
        <p:nvSpPr>
          <p:cNvPr id="3" name="Text Placeholder 2"/>
          <p:cNvSpPr>
            <a:spLocks noGrp="1"/>
          </p:cNvSpPr>
          <p:nvPr>
            <p:ph type="body" sz="half" idx="1"/>
          </p:nvPr>
        </p:nvSpPr>
        <p:spPr>
          <a:xfrm>
            <a:off x="1512083" y="1170493"/>
            <a:ext cx="4881376" cy="4888530"/>
          </a:xfrm>
        </p:spPr>
        <p:txBody>
          <a:bodyPr rIns="82479" bIns="41239"/>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576511" y="1170493"/>
            <a:ext cx="4881376" cy="4888530"/>
          </a:xfrm>
        </p:spPr>
        <p:txBody>
          <a:bodyPr rIns="82479" bIns="41239"/>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Rectangle 4"/>
          <p:cNvSpPr>
            <a:spLocks noGrp="1" noChangeArrowheads="1"/>
          </p:cNvSpPr>
          <p:nvPr>
            <p:ph type="dt" sz="half" idx="10"/>
          </p:nvPr>
        </p:nvSpPr>
        <p:spPr/>
        <p:txBody>
          <a:bodyPr tIns="41239"/>
          <a:lstStyle>
            <a:lvl1pPr>
              <a:defRPr/>
            </a:lvl1pPr>
          </a:lstStyle>
          <a:p>
            <a:fld id="{2EEDE64C-D029-47E5-A780-B995B1272744}" type="datetimeFigureOut">
              <a:rPr lang="id-ID" smtClean="0"/>
              <a:pPr/>
              <a:t>09/06/2017</a:t>
            </a:fld>
            <a:endParaRPr lang="id-ID"/>
          </a:p>
        </p:txBody>
      </p:sp>
      <p:sp>
        <p:nvSpPr>
          <p:cNvPr id="6" name="Rectangle 5"/>
          <p:cNvSpPr>
            <a:spLocks noGrp="1" noChangeArrowheads="1"/>
          </p:cNvSpPr>
          <p:nvPr>
            <p:ph type="ftr" sz="quarter" idx="11"/>
          </p:nvPr>
        </p:nvSpPr>
        <p:spPr/>
        <p:txBody>
          <a:bodyPr tIns="41239"/>
          <a:lstStyle>
            <a:lvl1pPr>
              <a:defRPr/>
            </a:lvl1pPr>
          </a:lstStyle>
          <a:p>
            <a:endParaRPr lang="id-ID"/>
          </a:p>
        </p:txBody>
      </p:sp>
      <p:sp>
        <p:nvSpPr>
          <p:cNvPr id="7" name="Rectangle 6"/>
          <p:cNvSpPr>
            <a:spLocks noGrp="1" noChangeArrowheads="1"/>
          </p:cNvSpPr>
          <p:nvPr>
            <p:ph type="sldNum" sz="quarter" idx="12"/>
          </p:nvPr>
        </p:nvSpPr>
        <p:spPr/>
        <p:txBody>
          <a:bodyPr lIns="82479" tIns="41239" rIns="82479"/>
          <a:lstStyle>
            <a:lvl1pPr>
              <a:defRPr/>
            </a:lvl1pPr>
          </a:lstStyle>
          <a:p>
            <a:fld id="{86A8A31C-E2A0-4C31-93E2-6B801B164C06}" type="slidenum">
              <a:rPr lang="id-ID" smtClean="0"/>
              <a:pPr/>
              <a:t>‹#›</a:t>
            </a:fld>
            <a:endParaRPr lang="id-ID"/>
          </a:p>
        </p:txBody>
      </p:sp>
    </p:spTree>
    <p:extLst>
      <p:ext uri="{BB962C8B-B14F-4D97-AF65-F5344CB8AC3E}">
        <p14:creationId xmlns="" xmlns:p14="http://schemas.microsoft.com/office/powerpoint/2010/main" val="1600413467"/>
      </p:ext>
    </p:extLst>
  </p:cSld>
  <p:clrMapOvr>
    <a:masterClrMapping/>
  </p:clrMapOvr>
  <p:transition spd="slow">
    <p:check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0" y="152400"/>
            <a:ext cx="9144000" cy="1066800"/>
          </a:xfrm>
        </p:spPr>
        <p:txBody>
          <a:bodyPr/>
          <a:lstStyle>
            <a:lvl1pPr>
              <a:defRPr>
                <a:solidFill>
                  <a:schemeClr val="tx1"/>
                </a:solidFill>
              </a:defRPr>
            </a:lvl1pPr>
            <a:extLst/>
          </a:lstStyle>
          <a:p>
            <a:r>
              <a:rPr lang="en-US" smtClean="0"/>
              <a:t>Click to edit Master title style</a:t>
            </a:r>
            <a:endParaRPr lang="en-US" dirty="0"/>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EEDE64C-D029-47E5-A780-B995B1272744}" type="datetimeFigureOut">
              <a:rPr lang="id-ID" smtClean="0"/>
              <a:pPr/>
              <a:t>09/06/2017</a:t>
            </a:fld>
            <a:endParaRPr lang="id-ID"/>
          </a:p>
        </p:txBody>
      </p:sp>
      <p:sp>
        <p:nvSpPr>
          <p:cNvPr id="5" name="Footer Placeholder 4"/>
          <p:cNvSpPr>
            <a:spLocks noGrp="1"/>
          </p:cNvSpPr>
          <p:nvPr>
            <p:ph type="ftr" sz="quarter" idx="11"/>
          </p:nvPr>
        </p:nvSpPr>
        <p:spPr/>
        <p:txBody>
          <a:bodyPr/>
          <a:lstStyle>
            <a:lvl1pPr>
              <a:defRPr/>
            </a:lvl1pPr>
          </a:lstStyle>
          <a:p>
            <a:endParaRPr lang="id-ID"/>
          </a:p>
        </p:txBody>
      </p:sp>
      <p:sp>
        <p:nvSpPr>
          <p:cNvPr id="6" name="Slide Number Placeholder 5"/>
          <p:cNvSpPr>
            <a:spLocks noGrp="1"/>
          </p:cNvSpPr>
          <p:nvPr>
            <p:ph type="sldNum" sz="quarter" idx="12"/>
          </p:nvPr>
        </p:nvSpPr>
        <p:spPr/>
        <p:txBody>
          <a:bodyPr/>
          <a:lstStyle>
            <a:lvl1pPr>
              <a:defRPr/>
            </a:lvl1pPr>
          </a:lstStyle>
          <a:p>
            <a:fld id="{86A8A31C-E2A0-4C31-93E2-6B801B164C06}" type="slidenum">
              <a:rPr lang="id-ID" smtClean="0"/>
              <a:pPr/>
              <a:t>‹#›</a:t>
            </a:fld>
            <a:endParaRPr lang="id-ID"/>
          </a:p>
        </p:txBody>
      </p:sp>
    </p:spTree>
    <p:extLst>
      <p:ext uri="{BB962C8B-B14F-4D97-AF65-F5344CB8AC3E}">
        <p14:creationId xmlns="" xmlns:p14="http://schemas.microsoft.com/office/powerpoint/2010/main" val="913937060"/>
      </p:ext>
    </p:extLst>
  </p:cSld>
  <p:clrMapOvr>
    <a:masterClrMapping/>
  </p:clrMapOvr>
  <p:transition spd="slow">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0" y="2895600"/>
            <a:ext cx="8042656" cy="1636776"/>
          </a:xfrm>
        </p:spPr>
        <p:txBody>
          <a:bodyPr tIns="0" rIns="91440" bIns="0" anchor="b">
            <a:normAutofit/>
          </a:bodyPr>
          <a:lstStyle>
            <a:lvl1pPr algn="ctr">
              <a:defRPr sz="4700" b="1" cap="none" baseline="0">
                <a:solidFill>
                  <a:srgbClr val="002060"/>
                </a:solidFill>
              </a:defRPr>
            </a:lvl1pPr>
            <a:extLst/>
          </a:lstStyle>
          <a:p>
            <a:r>
              <a:rPr lang="en-US" smtClean="0"/>
              <a:t>Click to edit Master title style</a:t>
            </a:r>
            <a:endParaRPr lang="en-US" dirty="0"/>
          </a:p>
        </p:txBody>
      </p:sp>
      <p:sp>
        <p:nvSpPr>
          <p:cNvPr id="3" name="Text Placeholder 2"/>
          <p:cNvSpPr>
            <a:spLocks noGrp="1"/>
          </p:cNvSpPr>
          <p:nvPr>
            <p:ph type="body" idx="1"/>
          </p:nvPr>
        </p:nvSpPr>
        <p:spPr>
          <a:xfrm>
            <a:off x="3657600" y="4648200"/>
            <a:ext cx="8026400" cy="685800"/>
          </a:xfrm>
        </p:spPr>
        <p:txBody>
          <a:bodyPr lIns="146304" tIns="0" rIns="45720" bIns="0"/>
          <a:lstStyle>
            <a:lvl1pPr marL="0" indent="0" algn="ctr">
              <a:buNone/>
              <a:defRPr sz="2000">
                <a:solidFill>
                  <a:srgbClr val="00206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2EEDE64C-D029-47E5-A780-B995B1272744}" type="datetimeFigureOut">
              <a:rPr lang="id-ID" smtClean="0"/>
              <a:pPr/>
              <a:t>09/06/2017</a:t>
            </a:fld>
            <a:endParaRPr lang="id-ID"/>
          </a:p>
        </p:txBody>
      </p:sp>
      <p:sp>
        <p:nvSpPr>
          <p:cNvPr id="5" name="Footer Placeholder 4"/>
          <p:cNvSpPr>
            <a:spLocks noGrp="1"/>
          </p:cNvSpPr>
          <p:nvPr>
            <p:ph type="ftr" sz="quarter" idx="11"/>
          </p:nvPr>
        </p:nvSpPr>
        <p:spPr/>
        <p:txBody>
          <a:bodyPr/>
          <a:lstStyle>
            <a:lvl1pPr>
              <a:defRPr/>
            </a:lvl1pPr>
          </a:lstStyle>
          <a:p>
            <a:endParaRPr lang="id-ID"/>
          </a:p>
        </p:txBody>
      </p:sp>
      <p:sp>
        <p:nvSpPr>
          <p:cNvPr id="6" name="Slide Number Placeholder 5"/>
          <p:cNvSpPr>
            <a:spLocks noGrp="1"/>
          </p:cNvSpPr>
          <p:nvPr>
            <p:ph type="sldNum" sz="quarter" idx="12"/>
          </p:nvPr>
        </p:nvSpPr>
        <p:spPr/>
        <p:txBody>
          <a:bodyPr/>
          <a:lstStyle>
            <a:lvl1pPr>
              <a:defRPr/>
            </a:lvl1pPr>
          </a:lstStyle>
          <a:p>
            <a:fld id="{86A8A31C-E2A0-4C31-93E2-6B801B164C06}" type="slidenum">
              <a:rPr lang="id-ID" smtClean="0"/>
              <a:pPr/>
              <a:t>‹#›</a:t>
            </a:fld>
            <a:endParaRPr lang="id-ID"/>
          </a:p>
        </p:txBody>
      </p:sp>
    </p:spTree>
    <p:extLst>
      <p:ext uri="{BB962C8B-B14F-4D97-AF65-F5344CB8AC3E}">
        <p14:creationId xmlns="" xmlns:p14="http://schemas.microsoft.com/office/powerpoint/2010/main" val="515997392"/>
      </p:ext>
    </p:extLst>
  </p:cSld>
  <p:clrMapOvr>
    <a:overrideClrMapping bg1="dk1" tx1="lt1" bg2="dk2" tx2="lt2" accent1="accent1" accent2="accent2" accent3="accent3" accent4="accent4" accent5="accent5" accent6="accent6" hlink="hlink" folHlink="folHlink"/>
  </p:clrMapOvr>
  <p:transition spd="slow">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2EEDE64C-D029-47E5-A780-B995B1272744}" type="datetimeFigureOut">
              <a:rPr lang="id-ID" smtClean="0"/>
              <a:pPr/>
              <a:t>09/06/2017</a:t>
            </a:fld>
            <a:endParaRPr lang="id-ID"/>
          </a:p>
        </p:txBody>
      </p:sp>
      <p:sp>
        <p:nvSpPr>
          <p:cNvPr id="6" name="Footer Placeholder 4"/>
          <p:cNvSpPr>
            <a:spLocks noGrp="1"/>
          </p:cNvSpPr>
          <p:nvPr>
            <p:ph type="ftr" sz="quarter" idx="11"/>
          </p:nvPr>
        </p:nvSpPr>
        <p:spPr/>
        <p:txBody>
          <a:bodyPr/>
          <a:lstStyle>
            <a:lvl1pPr>
              <a:defRPr/>
            </a:lvl1pPr>
          </a:lstStyle>
          <a:p>
            <a:endParaRPr lang="id-ID"/>
          </a:p>
        </p:txBody>
      </p:sp>
      <p:sp>
        <p:nvSpPr>
          <p:cNvPr id="7" name="Slide Number Placeholder 5"/>
          <p:cNvSpPr>
            <a:spLocks noGrp="1"/>
          </p:cNvSpPr>
          <p:nvPr>
            <p:ph type="sldNum" sz="quarter" idx="12"/>
          </p:nvPr>
        </p:nvSpPr>
        <p:spPr/>
        <p:txBody>
          <a:bodyPr/>
          <a:lstStyle>
            <a:lvl1pPr>
              <a:defRPr/>
            </a:lvl1pPr>
          </a:lstStyle>
          <a:p>
            <a:fld id="{86A8A31C-E2A0-4C31-93E2-6B801B164C06}" type="slidenum">
              <a:rPr lang="id-ID" smtClean="0"/>
              <a:pPr/>
              <a:t>‹#›</a:t>
            </a:fld>
            <a:endParaRPr lang="id-ID"/>
          </a:p>
        </p:txBody>
      </p:sp>
    </p:spTree>
    <p:extLst>
      <p:ext uri="{BB962C8B-B14F-4D97-AF65-F5344CB8AC3E}">
        <p14:creationId xmlns="" xmlns:p14="http://schemas.microsoft.com/office/powerpoint/2010/main" val="1875503647"/>
      </p:ext>
    </p:extLst>
  </p:cSld>
  <p:clrMapOvr>
    <a:masterClrMapping/>
  </p:clrMapOvr>
  <p:transition spd="slow">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smtClean="0"/>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smtClean="0"/>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2EEDE64C-D029-47E5-A780-B995B1272744}" type="datetimeFigureOut">
              <a:rPr lang="id-ID" smtClean="0"/>
              <a:pPr/>
              <a:t>09/06/2017</a:t>
            </a:fld>
            <a:endParaRPr lang="id-ID"/>
          </a:p>
        </p:txBody>
      </p:sp>
      <p:sp>
        <p:nvSpPr>
          <p:cNvPr id="8" name="Footer Placeholder 4"/>
          <p:cNvSpPr>
            <a:spLocks noGrp="1"/>
          </p:cNvSpPr>
          <p:nvPr>
            <p:ph type="ftr" sz="quarter" idx="11"/>
          </p:nvPr>
        </p:nvSpPr>
        <p:spPr/>
        <p:txBody>
          <a:bodyPr/>
          <a:lstStyle>
            <a:lvl1pPr>
              <a:defRPr/>
            </a:lvl1pPr>
          </a:lstStyle>
          <a:p>
            <a:endParaRPr lang="id-ID"/>
          </a:p>
        </p:txBody>
      </p:sp>
      <p:sp>
        <p:nvSpPr>
          <p:cNvPr id="9" name="Slide Number Placeholder 5"/>
          <p:cNvSpPr>
            <a:spLocks noGrp="1"/>
          </p:cNvSpPr>
          <p:nvPr>
            <p:ph type="sldNum" sz="quarter" idx="12"/>
          </p:nvPr>
        </p:nvSpPr>
        <p:spPr/>
        <p:txBody>
          <a:bodyPr/>
          <a:lstStyle>
            <a:lvl1pPr>
              <a:defRPr/>
            </a:lvl1pPr>
          </a:lstStyle>
          <a:p>
            <a:fld id="{86A8A31C-E2A0-4C31-93E2-6B801B164C06}" type="slidenum">
              <a:rPr lang="id-ID" smtClean="0"/>
              <a:pPr/>
              <a:t>‹#›</a:t>
            </a:fld>
            <a:endParaRPr lang="id-ID"/>
          </a:p>
        </p:txBody>
      </p:sp>
    </p:spTree>
    <p:extLst>
      <p:ext uri="{BB962C8B-B14F-4D97-AF65-F5344CB8AC3E}">
        <p14:creationId xmlns="" xmlns:p14="http://schemas.microsoft.com/office/powerpoint/2010/main" val="127694558"/>
      </p:ext>
    </p:extLst>
  </p:cSld>
  <p:clrMapOvr>
    <a:masterClrMapping/>
  </p:clrMapOvr>
  <p:transition spd="slow">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EEDE64C-D029-47E5-A780-B995B1272744}" type="datetimeFigureOut">
              <a:rPr lang="id-ID" smtClean="0"/>
              <a:pPr/>
              <a:t>09/06/2017</a:t>
            </a:fld>
            <a:endParaRPr lang="id-ID"/>
          </a:p>
        </p:txBody>
      </p:sp>
      <p:sp>
        <p:nvSpPr>
          <p:cNvPr id="4" name="Footer Placeholder 4"/>
          <p:cNvSpPr>
            <a:spLocks noGrp="1"/>
          </p:cNvSpPr>
          <p:nvPr>
            <p:ph type="ftr" sz="quarter" idx="11"/>
          </p:nvPr>
        </p:nvSpPr>
        <p:spPr/>
        <p:txBody>
          <a:bodyPr/>
          <a:lstStyle>
            <a:lvl1pPr>
              <a:defRPr/>
            </a:lvl1pPr>
          </a:lstStyle>
          <a:p>
            <a:endParaRPr lang="id-ID"/>
          </a:p>
        </p:txBody>
      </p:sp>
      <p:sp>
        <p:nvSpPr>
          <p:cNvPr id="5" name="Slide Number Placeholder 5"/>
          <p:cNvSpPr>
            <a:spLocks noGrp="1"/>
          </p:cNvSpPr>
          <p:nvPr>
            <p:ph type="sldNum" sz="quarter" idx="12"/>
          </p:nvPr>
        </p:nvSpPr>
        <p:spPr/>
        <p:txBody>
          <a:bodyPr/>
          <a:lstStyle>
            <a:lvl1pPr>
              <a:defRPr/>
            </a:lvl1pPr>
          </a:lstStyle>
          <a:p>
            <a:fld id="{86A8A31C-E2A0-4C31-93E2-6B801B164C06}" type="slidenum">
              <a:rPr lang="id-ID" smtClean="0"/>
              <a:pPr/>
              <a:t>‹#›</a:t>
            </a:fld>
            <a:endParaRPr lang="id-ID"/>
          </a:p>
        </p:txBody>
      </p:sp>
    </p:spTree>
    <p:extLst>
      <p:ext uri="{BB962C8B-B14F-4D97-AF65-F5344CB8AC3E}">
        <p14:creationId xmlns="" xmlns:p14="http://schemas.microsoft.com/office/powerpoint/2010/main" val="103036662"/>
      </p:ext>
    </p:extLst>
  </p:cSld>
  <p:clrMapOvr>
    <a:masterClrMapping/>
  </p:clrMapOvr>
  <p:transition spd="slow">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918080948"/>
      </p:ext>
    </p:extLst>
  </p:cSld>
  <p:clrMapOvr>
    <a:masterClrMapping/>
  </p:clrMapOvr>
  <p:transition spd="slow">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bwMode="invGray">
          <a:xfrm>
            <a:off x="3807885" y="0"/>
            <a:ext cx="61383"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sz="1800"/>
          </a:p>
        </p:txBody>
      </p:sp>
      <p:sp>
        <p:nvSpPr>
          <p:cNvPr id="6" name="Rectangle 5"/>
          <p:cNvSpPr/>
          <p:nvPr/>
        </p:nvSpPr>
        <p:spPr bwMode="invGray">
          <a:xfrm>
            <a:off x="3807885" y="0"/>
            <a:ext cx="61383"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sz="1800"/>
          </a:p>
        </p:txBody>
      </p:sp>
      <p:sp>
        <p:nvSpPr>
          <p:cNvPr id="2" name="Title 1"/>
          <p:cNvSpPr>
            <a:spLocks noGrp="1"/>
          </p:cNvSpPr>
          <p:nvPr>
            <p:ph type="title"/>
          </p:nvPr>
        </p:nvSpPr>
        <p:spPr>
          <a:xfrm>
            <a:off x="223784" y="152400"/>
            <a:ext cx="3364992" cy="978408"/>
          </a:xfrm>
        </p:spPr>
        <p:txBody>
          <a:bodyPr lIns="73152" bIns="0" anchor="b">
            <a:normAutofit/>
            <a:sp3d prstMaterial="matte"/>
          </a:bodyPr>
          <a:lstStyle>
            <a:lvl1pPr algn="l">
              <a:defRPr sz="2000" b="0"/>
            </a:lvl1pPr>
            <a:extLst/>
          </a:lstStyle>
          <a:p>
            <a:r>
              <a:rPr lang="en-US" smtClean="0"/>
              <a:t>Click to edit Master title style</a:t>
            </a:r>
            <a:endParaRPr lang="en-US"/>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fld id="{2EEDE64C-D029-47E5-A780-B995B1272744}" type="datetimeFigureOut">
              <a:rPr lang="id-ID" smtClean="0"/>
              <a:pPr/>
              <a:t>09/06/2017</a:t>
            </a:fld>
            <a:endParaRPr lang="id-ID"/>
          </a:p>
        </p:txBody>
      </p:sp>
      <p:sp>
        <p:nvSpPr>
          <p:cNvPr id="8" name="Footer Placeholder 5"/>
          <p:cNvSpPr>
            <a:spLocks noGrp="1"/>
          </p:cNvSpPr>
          <p:nvPr>
            <p:ph type="ftr" sz="quarter" idx="11"/>
          </p:nvPr>
        </p:nvSpPr>
        <p:spPr/>
        <p:txBody>
          <a:bodyPr/>
          <a:lstStyle>
            <a:lvl1pPr>
              <a:defRPr/>
            </a:lvl1pPr>
          </a:lstStyle>
          <a:p>
            <a:endParaRPr lang="id-ID"/>
          </a:p>
        </p:txBody>
      </p:sp>
      <p:sp>
        <p:nvSpPr>
          <p:cNvPr id="9" name="Slide Number Placeholder 6"/>
          <p:cNvSpPr>
            <a:spLocks noGrp="1"/>
          </p:cNvSpPr>
          <p:nvPr>
            <p:ph type="sldNum" sz="quarter" idx="12"/>
          </p:nvPr>
        </p:nvSpPr>
        <p:spPr/>
        <p:txBody>
          <a:bodyPr/>
          <a:lstStyle>
            <a:lvl1pPr>
              <a:defRPr/>
            </a:lvl1pPr>
          </a:lstStyle>
          <a:p>
            <a:fld id="{86A8A31C-E2A0-4C31-93E2-6B801B164C06}" type="slidenum">
              <a:rPr lang="id-ID" smtClean="0"/>
              <a:pPr/>
              <a:t>‹#›</a:t>
            </a:fld>
            <a:endParaRPr lang="id-ID"/>
          </a:p>
        </p:txBody>
      </p:sp>
    </p:spTree>
    <p:extLst>
      <p:ext uri="{BB962C8B-B14F-4D97-AF65-F5344CB8AC3E}">
        <p14:creationId xmlns="" xmlns:p14="http://schemas.microsoft.com/office/powerpoint/2010/main" val="3130519801"/>
      </p:ext>
    </p:extLst>
  </p:cSld>
  <p:clrMapOvr>
    <a:masterClrMapping/>
  </p:clrMapOvr>
  <p:transition spd="slow">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272861310"/>
      </p:ext>
    </p:extLst>
  </p:cSld>
  <p:clrMapOvr>
    <a:overrideClrMapping bg1="lt1" tx1="dk1" bg2="lt2" tx2="dk2" accent1="accent1" accent2="accent2" accent3="accent3" accent4="accent4" accent5="accent5" accent6="accent6" hlink="hlink" folHlink="folHlink"/>
  </p:clrMapOvr>
  <p:transition spd="slow">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5200" y="228600"/>
            <a:ext cx="9347200" cy="990600"/>
          </a:xfrm>
          <a:prstGeom prst="rect">
            <a:avLst/>
          </a:prstGeom>
        </p:spPr>
        <p:txBody>
          <a:bodyPr vert="horz" lIns="91440" rIns="45720" rtlCol="0" anchor="ctr">
            <a:noAutofit/>
            <a:scene3d>
              <a:camera prst="orthographicFront"/>
              <a:lightRig rig="threePt" dir="t">
                <a:rot lat="0" lon="0" rev="4800000"/>
              </a:lightRig>
            </a:scene3d>
            <a:sp3d prstMaterial="matte">
              <a:bevelT w="50800" h="10160"/>
            </a:sp3d>
          </a:bodyPr>
          <a:lstStyle>
            <a:extLst/>
          </a:lstStyle>
          <a:p>
            <a:r>
              <a:rPr lang="en-US" smtClean="0"/>
              <a:t>Click to edit Master title style</a:t>
            </a:r>
            <a:endParaRPr lang="en-US"/>
          </a:p>
        </p:txBody>
      </p:sp>
      <p:sp>
        <p:nvSpPr>
          <p:cNvPr id="1027" name="Text Placeholder 2"/>
          <p:cNvSpPr>
            <a:spLocks noGrp="1"/>
          </p:cNvSpPr>
          <p:nvPr>
            <p:ph type="body" idx="1"/>
          </p:nvPr>
        </p:nvSpPr>
        <p:spPr bwMode="auto">
          <a:xfrm>
            <a:off x="609600" y="1774825"/>
            <a:ext cx="10972800" cy="4625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54864" tIns="9144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09600" y="6477000"/>
            <a:ext cx="2844800" cy="274638"/>
          </a:xfrm>
          <a:prstGeom prst="rect">
            <a:avLst/>
          </a:prstGeom>
        </p:spPr>
        <p:txBody>
          <a:bodyPr vert="horz" lIns="109728" rIns="45720" bIns="0" rtlCol="0" anchor="b"/>
          <a:lstStyle>
            <a:lvl1pPr algn="l" eaLnBrk="1" fontAlgn="auto" latinLnBrk="0" hangingPunct="1">
              <a:spcBef>
                <a:spcPts val="0"/>
              </a:spcBef>
              <a:spcAft>
                <a:spcPts val="0"/>
              </a:spcAft>
              <a:defRPr kumimoji="0" sz="1200" smtClean="0">
                <a:solidFill>
                  <a:schemeClr val="tx1">
                    <a:tint val="95000"/>
                  </a:schemeClr>
                </a:solidFill>
                <a:latin typeface="Times New Roman" panose="02020603050405020304" pitchFamily="18" charset="0"/>
                <a:cs typeface="Times New Roman" panose="02020603050405020304" pitchFamily="18" charset="0"/>
              </a:defRPr>
            </a:lvl1pPr>
            <a:extLst/>
          </a:lstStyle>
          <a:p>
            <a:fld id="{2EEDE64C-D029-47E5-A780-B995B1272744}" type="datetimeFigureOut">
              <a:rPr lang="id-ID" smtClean="0"/>
              <a:pPr/>
              <a:t>09/06/2017</a:t>
            </a:fld>
            <a:endParaRPr lang="id-ID"/>
          </a:p>
        </p:txBody>
      </p:sp>
      <p:sp>
        <p:nvSpPr>
          <p:cNvPr id="5" name="Footer Placeholder 4"/>
          <p:cNvSpPr>
            <a:spLocks noGrp="1"/>
          </p:cNvSpPr>
          <p:nvPr>
            <p:ph type="ftr" sz="quarter" idx="3"/>
          </p:nvPr>
        </p:nvSpPr>
        <p:spPr>
          <a:xfrm>
            <a:off x="3520018" y="6477000"/>
            <a:ext cx="7344833" cy="274638"/>
          </a:xfrm>
          <a:prstGeom prst="rect">
            <a:avLst/>
          </a:prstGeom>
        </p:spPr>
        <p:txBody>
          <a:bodyPr vert="horz" lIns="45720" rIns="45720" bIns="0" rtlCol="0" anchor="b"/>
          <a:lstStyle>
            <a:lvl1pPr algn="l" eaLnBrk="1" fontAlgn="auto" latinLnBrk="0" hangingPunct="1">
              <a:spcBef>
                <a:spcPts val="0"/>
              </a:spcBef>
              <a:spcAft>
                <a:spcPts val="0"/>
              </a:spcAft>
              <a:defRPr kumimoji="0" sz="1200">
                <a:solidFill>
                  <a:schemeClr val="tx1">
                    <a:tint val="95000"/>
                  </a:schemeClr>
                </a:solidFill>
                <a:latin typeface="Times New Roman" panose="02020603050405020304" pitchFamily="18" charset="0"/>
                <a:cs typeface="Times New Roman" panose="02020603050405020304" pitchFamily="18" charset="0"/>
              </a:defRPr>
            </a:lvl1pPr>
            <a:extLst/>
          </a:lstStyle>
          <a:p>
            <a:endParaRPr lang="id-ID"/>
          </a:p>
        </p:txBody>
      </p:sp>
      <p:sp>
        <p:nvSpPr>
          <p:cNvPr id="6" name="Slide Number Placeholder 5"/>
          <p:cNvSpPr>
            <a:spLocks noGrp="1"/>
          </p:cNvSpPr>
          <p:nvPr>
            <p:ph type="sldNum" sz="quarter" idx="4"/>
          </p:nvPr>
        </p:nvSpPr>
        <p:spPr>
          <a:xfrm>
            <a:off x="10938934" y="6477000"/>
            <a:ext cx="977900" cy="274638"/>
          </a:xfrm>
          <a:prstGeom prst="rect">
            <a:avLst/>
          </a:prstGeom>
        </p:spPr>
        <p:txBody>
          <a:bodyPr vert="horz" bIns="0" rtlCol="0" anchor="b"/>
          <a:lstStyle>
            <a:lvl1pPr algn="r" eaLnBrk="1" fontAlgn="auto" latinLnBrk="0" hangingPunct="1">
              <a:spcBef>
                <a:spcPts val="0"/>
              </a:spcBef>
              <a:spcAft>
                <a:spcPts val="0"/>
              </a:spcAft>
              <a:defRPr kumimoji="0" sz="1200" smtClean="0">
                <a:solidFill>
                  <a:schemeClr val="tx1">
                    <a:tint val="95000"/>
                  </a:schemeClr>
                </a:solidFill>
                <a:latin typeface="Times New Roman" panose="02020603050405020304" pitchFamily="18" charset="0"/>
                <a:cs typeface="Times New Roman" panose="02020603050405020304" pitchFamily="18" charset="0"/>
              </a:defRPr>
            </a:lvl1pPr>
            <a:extLst/>
          </a:lstStyle>
          <a:p>
            <a:fld id="{86A8A31C-E2A0-4C31-93E2-6B801B164C06}" type="slidenum">
              <a:rPr lang="id-ID" smtClean="0"/>
              <a:pPr/>
              <a:t>‹#›</a:t>
            </a:fld>
            <a:endParaRPr lang="id-ID"/>
          </a:p>
        </p:txBody>
      </p:sp>
    </p:spTree>
    <p:extLst>
      <p:ext uri="{BB962C8B-B14F-4D97-AF65-F5344CB8AC3E}">
        <p14:creationId xmlns="" xmlns:p14="http://schemas.microsoft.com/office/powerpoint/2010/main" val="3739200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p:circle/>
  </p:transition>
  <p:txStyles>
    <p:titleStyle>
      <a:lvl1pPr algn="ctr" rtl="0" eaLnBrk="1" fontAlgn="base" hangingPunct="1">
        <a:spcBef>
          <a:spcPct val="0"/>
        </a:spcBef>
        <a:spcAft>
          <a:spcPct val="0"/>
        </a:spcAft>
        <a:defRPr sz="3600" b="1" kern="1200">
          <a:solidFill>
            <a:srgbClr val="002060"/>
          </a:solidFill>
          <a:latin typeface="Times New Roman" panose="02020603050405020304" pitchFamily="18" charset="0"/>
          <a:ea typeface="+mj-ea"/>
          <a:cs typeface="Times New Roman" panose="02020603050405020304" pitchFamily="18" charset="0"/>
        </a:defRPr>
      </a:lvl1pPr>
      <a:lvl2pPr algn="ctr" rtl="0" eaLnBrk="1" fontAlgn="base" hangingPunct="1">
        <a:spcBef>
          <a:spcPct val="0"/>
        </a:spcBef>
        <a:spcAft>
          <a:spcPct val="0"/>
        </a:spcAft>
        <a:defRPr sz="3600" b="1">
          <a:solidFill>
            <a:srgbClr val="002060"/>
          </a:solidFill>
          <a:latin typeface="Times New Roman" panose="02020603050405020304" pitchFamily="18" charset="0"/>
          <a:cs typeface="Times New Roman" panose="02020603050405020304" pitchFamily="18" charset="0"/>
        </a:defRPr>
      </a:lvl2pPr>
      <a:lvl3pPr algn="ctr" rtl="0" eaLnBrk="1" fontAlgn="base" hangingPunct="1">
        <a:spcBef>
          <a:spcPct val="0"/>
        </a:spcBef>
        <a:spcAft>
          <a:spcPct val="0"/>
        </a:spcAft>
        <a:defRPr sz="3600" b="1">
          <a:solidFill>
            <a:srgbClr val="002060"/>
          </a:solidFill>
          <a:latin typeface="Times New Roman" panose="02020603050405020304" pitchFamily="18" charset="0"/>
          <a:cs typeface="Times New Roman" panose="02020603050405020304" pitchFamily="18" charset="0"/>
        </a:defRPr>
      </a:lvl3pPr>
      <a:lvl4pPr algn="ctr" rtl="0" eaLnBrk="1" fontAlgn="base" hangingPunct="1">
        <a:spcBef>
          <a:spcPct val="0"/>
        </a:spcBef>
        <a:spcAft>
          <a:spcPct val="0"/>
        </a:spcAft>
        <a:defRPr sz="3600" b="1">
          <a:solidFill>
            <a:srgbClr val="002060"/>
          </a:solidFill>
          <a:latin typeface="Times New Roman" panose="02020603050405020304" pitchFamily="18" charset="0"/>
          <a:cs typeface="Times New Roman" panose="02020603050405020304" pitchFamily="18" charset="0"/>
        </a:defRPr>
      </a:lvl4pPr>
      <a:lvl5pPr algn="ctr" rtl="0" eaLnBrk="1" fontAlgn="base" hangingPunct="1">
        <a:spcBef>
          <a:spcPct val="0"/>
        </a:spcBef>
        <a:spcAft>
          <a:spcPct val="0"/>
        </a:spcAft>
        <a:defRPr sz="3600" b="1">
          <a:solidFill>
            <a:srgbClr val="002060"/>
          </a:solidFill>
          <a:latin typeface="Times New Roman" panose="02020603050405020304" pitchFamily="18" charset="0"/>
          <a:cs typeface="Times New Roman" panose="02020603050405020304" pitchFamily="18" charset="0"/>
        </a:defRPr>
      </a:lvl5pPr>
      <a:lvl6pPr marL="457200" algn="ctr" rtl="0" eaLnBrk="1" fontAlgn="base" hangingPunct="1">
        <a:spcBef>
          <a:spcPct val="0"/>
        </a:spcBef>
        <a:spcAft>
          <a:spcPct val="0"/>
        </a:spcAft>
        <a:defRPr sz="3600" b="1">
          <a:solidFill>
            <a:srgbClr val="002060"/>
          </a:solidFill>
          <a:latin typeface="Times New Roman" panose="02020603050405020304" pitchFamily="18" charset="0"/>
          <a:cs typeface="Times New Roman" panose="02020603050405020304" pitchFamily="18" charset="0"/>
        </a:defRPr>
      </a:lvl6pPr>
      <a:lvl7pPr marL="914400" algn="ctr" rtl="0" eaLnBrk="1" fontAlgn="base" hangingPunct="1">
        <a:spcBef>
          <a:spcPct val="0"/>
        </a:spcBef>
        <a:spcAft>
          <a:spcPct val="0"/>
        </a:spcAft>
        <a:defRPr sz="3600" b="1">
          <a:solidFill>
            <a:srgbClr val="002060"/>
          </a:solidFill>
          <a:latin typeface="Times New Roman" panose="02020603050405020304" pitchFamily="18" charset="0"/>
          <a:cs typeface="Times New Roman" panose="02020603050405020304" pitchFamily="18" charset="0"/>
        </a:defRPr>
      </a:lvl7pPr>
      <a:lvl8pPr marL="1371600" algn="ctr" rtl="0" eaLnBrk="1" fontAlgn="base" hangingPunct="1">
        <a:spcBef>
          <a:spcPct val="0"/>
        </a:spcBef>
        <a:spcAft>
          <a:spcPct val="0"/>
        </a:spcAft>
        <a:defRPr sz="3600" b="1">
          <a:solidFill>
            <a:srgbClr val="002060"/>
          </a:solidFill>
          <a:latin typeface="Times New Roman" panose="02020603050405020304" pitchFamily="18" charset="0"/>
          <a:cs typeface="Times New Roman" panose="02020603050405020304" pitchFamily="18" charset="0"/>
        </a:defRPr>
      </a:lvl8pPr>
      <a:lvl9pPr marL="1828800" algn="ctr" rtl="0" eaLnBrk="1" fontAlgn="base" hangingPunct="1">
        <a:spcBef>
          <a:spcPct val="0"/>
        </a:spcBef>
        <a:spcAft>
          <a:spcPct val="0"/>
        </a:spcAft>
        <a:defRPr sz="3600" b="1">
          <a:solidFill>
            <a:srgbClr val="002060"/>
          </a:solidFill>
          <a:latin typeface="Times New Roman" panose="02020603050405020304" pitchFamily="18" charset="0"/>
          <a:cs typeface="Times New Roman" panose="02020603050405020304" pitchFamily="18" charset="0"/>
        </a:defRPr>
      </a:lvl9pPr>
      <a:extLst/>
    </p:titleStyle>
    <p:bodyStyle>
      <a:lvl1pPr marL="438150" indent="-319088" algn="l" rtl="0" eaLnBrk="1" fontAlgn="base" hangingPunct="1">
        <a:spcBef>
          <a:spcPct val="0"/>
        </a:spcBef>
        <a:spcAft>
          <a:spcPct val="0"/>
        </a:spcAft>
        <a:buClr>
          <a:schemeClr val="accent1"/>
        </a:buClr>
        <a:buSzPct val="80000"/>
        <a:buFont typeface="Wingdings 2" panose="05020102010507070707" pitchFamily="18" charset="2"/>
        <a:buChar char=""/>
        <a:defRPr sz="3200" kern="1200">
          <a:solidFill>
            <a:srgbClr val="002060"/>
          </a:solidFill>
          <a:latin typeface="Times New Roman" panose="02020603050405020304" pitchFamily="18" charset="0"/>
          <a:ea typeface="+mn-ea"/>
          <a:cs typeface="Times New Roman" panose="02020603050405020304" pitchFamily="18" charset="0"/>
        </a:defRPr>
      </a:lvl1pPr>
      <a:lvl2pPr marL="730250" indent="-273050" algn="l" rtl="0" eaLnBrk="1" fontAlgn="base" hangingPunct="1">
        <a:spcBef>
          <a:spcPct val="20000"/>
        </a:spcBef>
        <a:spcAft>
          <a:spcPct val="0"/>
        </a:spcAft>
        <a:buClr>
          <a:schemeClr val="accent2"/>
        </a:buClr>
        <a:buSzPct val="90000"/>
        <a:buFont typeface="Wingdings" panose="05000000000000000000" pitchFamily="2" charset="2"/>
        <a:buChar char=""/>
        <a:defRPr sz="2800" kern="1200">
          <a:solidFill>
            <a:srgbClr val="002060"/>
          </a:solidFill>
          <a:latin typeface="Times New Roman" panose="02020603050405020304" pitchFamily="18" charset="0"/>
          <a:ea typeface="+mn-ea"/>
          <a:cs typeface="Times New Roman" panose="02020603050405020304" pitchFamily="18" charset="0"/>
        </a:defRPr>
      </a:lvl2pPr>
      <a:lvl3pPr marL="995363" indent="-228600" algn="l" rtl="0" eaLnBrk="1" fontAlgn="base" hangingPunct="1">
        <a:spcBef>
          <a:spcPct val="20000"/>
        </a:spcBef>
        <a:spcAft>
          <a:spcPct val="0"/>
        </a:spcAft>
        <a:buClr>
          <a:srgbClr val="E66C7D"/>
        </a:buClr>
        <a:buFont typeface="Arial" panose="020B0604020202020204" pitchFamily="34" charset="0"/>
        <a:buChar char="▪"/>
        <a:defRPr sz="2400" kern="1200">
          <a:solidFill>
            <a:srgbClr val="002060"/>
          </a:solidFill>
          <a:latin typeface="Times New Roman" panose="02020603050405020304" pitchFamily="18" charset="0"/>
          <a:ea typeface="+mn-ea"/>
          <a:cs typeface="Times New Roman" panose="02020603050405020304" pitchFamily="18" charset="0"/>
        </a:defRPr>
      </a:lvl3pPr>
      <a:lvl4pPr marL="1216025" indent="-182563" algn="l" rtl="0" eaLnBrk="1" fontAlgn="base" hangingPunct="1">
        <a:spcBef>
          <a:spcPct val="20000"/>
        </a:spcBef>
        <a:spcAft>
          <a:spcPct val="0"/>
        </a:spcAft>
        <a:buClr>
          <a:srgbClr val="6BB76D"/>
        </a:buClr>
        <a:buFont typeface="Arial" panose="020B0604020202020204" pitchFamily="34" charset="0"/>
        <a:buChar char="▪"/>
        <a:defRPr sz="2000" kern="1200">
          <a:solidFill>
            <a:srgbClr val="002060"/>
          </a:solidFill>
          <a:latin typeface="Times New Roman" panose="02020603050405020304" pitchFamily="18" charset="0"/>
          <a:ea typeface="+mn-ea"/>
          <a:cs typeface="Times New Roman" panose="02020603050405020304" pitchFamily="18" charset="0"/>
        </a:defRPr>
      </a:lvl4pPr>
      <a:lvl5pPr marL="1425575" indent="-182563" algn="l" rtl="0" eaLnBrk="1" fontAlgn="base" hangingPunct="1">
        <a:spcBef>
          <a:spcPct val="20000"/>
        </a:spcBef>
        <a:spcAft>
          <a:spcPct val="0"/>
        </a:spcAft>
        <a:buClr>
          <a:srgbClr val="E88651"/>
        </a:buClr>
        <a:buFont typeface="Wingdings 3" panose="05040102010807070707" pitchFamily="18" charset="2"/>
        <a:buChar char=""/>
        <a:defRPr lang="en-US" sz="2000" kern="1200">
          <a:solidFill>
            <a:srgbClr val="002060"/>
          </a:solidFill>
          <a:latin typeface="Times New Roman" panose="02020603050405020304" pitchFamily="18" charset="0"/>
          <a:ea typeface="+mn-ea"/>
          <a:cs typeface="Times New Roman" panose="02020603050405020304" pitchFamily="18"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gif"/><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Visio_Drawing211111.vsd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2800" y="1863436"/>
            <a:ext cx="10668000" cy="1253647"/>
          </a:xfrm>
        </p:spPr>
        <p:txBody>
          <a:bodyPr>
            <a:noAutofit/>
          </a:bodyPr>
          <a:lstStyle/>
          <a:p>
            <a:r>
              <a:rPr lang="id-ID" sz="2800" dirty="0"/>
              <a:t>PENGEMBANGAN APLIKASI PENGOLAHAN DATA </a:t>
            </a:r>
            <a:r>
              <a:rPr lang="en-US" sz="2800" dirty="0"/>
              <a:t/>
            </a:r>
            <a:br>
              <a:rPr lang="en-US" sz="2800" dirty="0"/>
            </a:br>
            <a:r>
              <a:rPr lang="id-ID" sz="2800" dirty="0"/>
              <a:t>SIMPAN – PINJAM </a:t>
            </a:r>
            <a:r>
              <a:rPr lang="en-US" sz="2800" dirty="0"/>
              <a:t/>
            </a:r>
            <a:br>
              <a:rPr lang="en-US" sz="2800" dirty="0"/>
            </a:br>
            <a:r>
              <a:rPr lang="id-ID" sz="2800" dirty="0"/>
              <a:t>DI KOPERASI BALAI UJI TEKNOLOGI DAN PENGAMATAN ANTARIKSA DAN ATMOSFER GARUT</a:t>
            </a:r>
            <a:r>
              <a:rPr lang="en-US" sz="2800" dirty="0"/>
              <a:t/>
            </a:r>
            <a:br>
              <a:rPr lang="en-US" sz="2800" dirty="0"/>
            </a:br>
            <a:endParaRPr lang="id-ID" sz="28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0359025" y="5116966"/>
            <a:ext cx="1647868" cy="612648"/>
          </a:xfrm>
        </p:spPr>
        <p:txBody>
          <a:bodyPr/>
          <a:lstStyle/>
          <a:p>
            <a:r>
              <a:rPr lang="en-US" sz="1800" dirty="0" smtClean="0">
                <a:latin typeface="Arial" panose="020B0604020202020204" pitchFamily="34" charset="0"/>
                <a:cs typeface="Arial" panose="020B0604020202020204" pitchFamily="34" charset="0"/>
              </a:rPr>
              <a:t>J</a:t>
            </a:r>
            <a:r>
              <a:rPr lang="id-ID" sz="1800" dirty="0" smtClean="0">
                <a:latin typeface="Arial" panose="020B0604020202020204" pitchFamily="34" charset="0"/>
                <a:cs typeface="Arial" panose="020B0604020202020204" pitchFamily="34" charset="0"/>
              </a:rPr>
              <a:t>UNI, 20</a:t>
            </a:r>
            <a:r>
              <a:rPr lang="en-US" sz="1800" dirty="0" smtClean="0">
                <a:latin typeface="Arial" panose="020B0604020202020204" pitchFamily="34" charset="0"/>
                <a:cs typeface="Arial" panose="020B0604020202020204" pitchFamily="34" charset="0"/>
              </a:rPr>
              <a:t>17</a:t>
            </a:r>
            <a:endParaRPr lang="id-ID" sz="1800" dirty="0">
              <a:latin typeface="Arial" panose="020B0604020202020204" pitchFamily="34" charset="0"/>
              <a:cs typeface="Arial" panose="020B0604020202020204" pitchFamily="34" charset="0"/>
            </a:endParaRPr>
          </a:p>
        </p:txBody>
      </p:sp>
      <p:sp>
        <p:nvSpPr>
          <p:cNvPr id="4" name="Subtitle 2"/>
          <p:cNvSpPr txBox="1">
            <a:spLocks/>
          </p:cNvSpPr>
          <p:nvPr/>
        </p:nvSpPr>
        <p:spPr bwMode="auto">
          <a:xfrm>
            <a:off x="2486324" y="4105912"/>
            <a:ext cx="6599382" cy="15012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18872" tIns="0" rIns="45720" bIns="0" numCol="1" anchor="b" anchorCtr="0" compatLnSpc="1">
            <a:prstTxWarp prst="textNoShape">
              <a:avLst/>
            </a:prstTxWarp>
          </a:bodyPr>
          <a:lstStyle>
            <a:lvl1pPr marL="0" indent="0" algn="l" rtl="0" eaLnBrk="1" fontAlgn="base" hangingPunct="1">
              <a:spcBef>
                <a:spcPct val="0"/>
              </a:spcBef>
              <a:spcAft>
                <a:spcPct val="0"/>
              </a:spcAft>
              <a:buClr>
                <a:schemeClr val="accent1"/>
              </a:buClr>
              <a:buSzPct val="80000"/>
              <a:buFont typeface="Wingdings 2" panose="05020102010507070707" pitchFamily="18" charset="2"/>
              <a:buNone/>
              <a:defRPr sz="2000" kern="1200">
                <a:solidFill>
                  <a:srgbClr val="002060"/>
                </a:solidFill>
                <a:latin typeface="Times New Roman" panose="02020603050405020304" pitchFamily="18" charset="0"/>
                <a:ea typeface="+mn-ea"/>
                <a:cs typeface="Times New Roman" panose="02020603050405020304" pitchFamily="18" charset="0"/>
              </a:defRPr>
            </a:lvl1pPr>
            <a:lvl2pPr marL="457200" indent="0" algn="ctr" rtl="0" eaLnBrk="1" fontAlgn="base" hangingPunct="1">
              <a:spcBef>
                <a:spcPct val="20000"/>
              </a:spcBef>
              <a:spcAft>
                <a:spcPct val="0"/>
              </a:spcAft>
              <a:buClr>
                <a:schemeClr val="accent2"/>
              </a:buClr>
              <a:buSzPct val="90000"/>
              <a:buFont typeface="Wingdings" panose="05000000000000000000" pitchFamily="2" charset="2"/>
              <a:buNone/>
              <a:defRPr sz="2800" kern="1200">
                <a:solidFill>
                  <a:schemeClr val="tx1">
                    <a:tint val="75000"/>
                  </a:schemeClr>
                </a:solidFill>
                <a:latin typeface="Times New Roman" panose="02020603050405020304" pitchFamily="18" charset="0"/>
                <a:ea typeface="+mn-ea"/>
                <a:cs typeface="Times New Roman" panose="02020603050405020304" pitchFamily="18" charset="0"/>
              </a:defRPr>
            </a:lvl2pPr>
            <a:lvl3pPr marL="914400" indent="0" algn="ctr" rtl="0" eaLnBrk="1" fontAlgn="base" hangingPunct="1">
              <a:spcBef>
                <a:spcPct val="20000"/>
              </a:spcBef>
              <a:spcAft>
                <a:spcPct val="0"/>
              </a:spcAft>
              <a:buClr>
                <a:srgbClr val="E66C7D"/>
              </a:buClr>
              <a:buFont typeface="Arial" panose="020B0604020202020204" pitchFamily="34" charset="0"/>
              <a:buNone/>
              <a:defRPr sz="2400" kern="1200">
                <a:solidFill>
                  <a:schemeClr val="tx1">
                    <a:tint val="75000"/>
                  </a:schemeClr>
                </a:solidFill>
                <a:latin typeface="Times New Roman" panose="02020603050405020304" pitchFamily="18" charset="0"/>
                <a:ea typeface="+mn-ea"/>
                <a:cs typeface="Times New Roman" panose="02020603050405020304" pitchFamily="18" charset="0"/>
              </a:defRPr>
            </a:lvl3pPr>
            <a:lvl4pPr marL="1371600" indent="0" algn="ctr" rtl="0" eaLnBrk="1" fontAlgn="base" hangingPunct="1">
              <a:spcBef>
                <a:spcPct val="20000"/>
              </a:spcBef>
              <a:spcAft>
                <a:spcPct val="0"/>
              </a:spcAft>
              <a:buClr>
                <a:srgbClr val="6BB76D"/>
              </a:buClr>
              <a:buFont typeface="Arial" panose="020B0604020202020204" pitchFamily="34" charset="0"/>
              <a:buNone/>
              <a:defRPr sz="2000" kern="1200">
                <a:solidFill>
                  <a:schemeClr val="tx1">
                    <a:tint val="75000"/>
                  </a:schemeClr>
                </a:solidFill>
                <a:latin typeface="Times New Roman" panose="02020603050405020304" pitchFamily="18" charset="0"/>
                <a:ea typeface="+mn-ea"/>
                <a:cs typeface="Times New Roman" panose="02020603050405020304" pitchFamily="18" charset="0"/>
              </a:defRPr>
            </a:lvl4pPr>
            <a:lvl5pPr marL="1828800" indent="0" algn="ctr" rtl="0" eaLnBrk="1" fontAlgn="base" hangingPunct="1">
              <a:spcBef>
                <a:spcPct val="20000"/>
              </a:spcBef>
              <a:spcAft>
                <a:spcPct val="0"/>
              </a:spcAft>
              <a:buClr>
                <a:srgbClr val="E88651"/>
              </a:buClr>
              <a:buFont typeface="Wingdings 3" panose="05040102010807070707" pitchFamily="18" charset="2"/>
              <a:buNone/>
              <a:defRPr lang="en-US" sz="2000" kern="1200">
                <a:solidFill>
                  <a:schemeClr val="tx1">
                    <a:tint val="75000"/>
                  </a:schemeClr>
                </a:solidFill>
                <a:latin typeface="Times New Roman" panose="02020603050405020304" pitchFamily="18" charset="0"/>
                <a:ea typeface="+mn-ea"/>
                <a:cs typeface="Times New Roman" panose="02020603050405020304" pitchFamily="18" charset="0"/>
              </a:defRPr>
            </a:lvl5pPr>
            <a:lvl6pPr marL="2286000" indent="0" algn="ctr" rtl="0" eaLnBrk="1" latinLnBrk="0" hangingPunct="1">
              <a:spcBef>
                <a:spcPct val="20000"/>
              </a:spcBef>
              <a:buClr>
                <a:schemeClr val="accent6"/>
              </a:buClr>
              <a:buSzPct val="100000"/>
              <a:buFont typeface="Wingdings 2"/>
              <a:buNone/>
              <a:defRPr kumimoji="0" sz="2000" kern="1200">
                <a:solidFill>
                  <a:schemeClr val="tx1">
                    <a:tint val="75000"/>
                  </a:schemeClr>
                </a:solidFill>
                <a:latin typeface="+mn-lt"/>
                <a:ea typeface="+mn-ea"/>
                <a:cs typeface="+mn-cs"/>
              </a:defRPr>
            </a:lvl6pPr>
            <a:lvl7pPr marL="2743200" indent="0" algn="ctr" rtl="0" eaLnBrk="1" latinLnBrk="0" hangingPunct="1">
              <a:spcBef>
                <a:spcPct val="20000"/>
              </a:spcBef>
              <a:buClr>
                <a:schemeClr val="accent1"/>
              </a:buClr>
              <a:buSzPct val="100000"/>
              <a:buFont typeface="Wingdings 2"/>
              <a:buNone/>
              <a:defRPr kumimoji="0" sz="1800" kern="1200">
                <a:solidFill>
                  <a:schemeClr val="tx1">
                    <a:tint val="75000"/>
                  </a:schemeClr>
                </a:solidFill>
                <a:latin typeface="+mn-lt"/>
                <a:ea typeface="+mn-ea"/>
                <a:cs typeface="+mn-cs"/>
              </a:defRPr>
            </a:lvl7pPr>
            <a:lvl8pPr marL="3200400" indent="0" algn="ctr" rtl="0" eaLnBrk="1" latinLnBrk="0" hangingPunct="1">
              <a:spcBef>
                <a:spcPct val="20000"/>
              </a:spcBef>
              <a:buClr>
                <a:schemeClr val="accent2"/>
              </a:buClr>
              <a:buFont typeface="Wingdings 2" pitchFamily="18" charset="2"/>
              <a:buNone/>
              <a:defRPr kumimoji="0" sz="1800" kern="1200">
                <a:solidFill>
                  <a:schemeClr val="tx1">
                    <a:tint val="75000"/>
                  </a:schemeClr>
                </a:solidFill>
                <a:latin typeface="+mn-lt"/>
                <a:ea typeface="+mn-ea"/>
                <a:cs typeface="+mn-cs"/>
              </a:defRPr>
            </a:lvl8pPr>
            <a:lvl9pPr marL="3657600" indent="0" algn="ctr" rtl="0" eaLnBrk="1" latinLnBrk="0" hangingPunct="1">
              <a:spcBef>
                <a:spcPct val="20000"/>
              </a:spcBef>
              <a:buClr>
                <a:schemeClr val="accent3"/>
              </a:buClr>
              <a:buFont typeface="Wingdings 2" pitchFamily="18" charset="2"/>
              <a:buNone/>
              <a:defRPr kumimoji="0" sz="1800" kern="1200" baseline="0">
                <a:solidFill>
                  <a:schemeClr val="tx1">
                    <a:tint val="75000"/>
                  </a:schemeClr>
                </a:solidFill>
                <a:latin typeface="+mn-lt"/>
                <a:ea typeface="+mn-ea"/>
                <a:cs typeface="+mn-cs"/>
              </a:defRPr>
            </a:lvl9pPr>
            <a:extLst/>
          </a:lstStyle>
          <a:p>
            <a:pPr algn="ctr"/>
            <a:r>
              <a:rPr lang="en-US" b="1" dirty="0" smtClean="0">
                <a:latin typeface="Arial" panose="020B0604020202020204" pitchFamily="34" charset="0"/>
                <a:cs typeface="Arial" panose="020B0604020202020204" pitchFamily="34" charset="0"/>
              </a:rPr>
              <a:t>KELOMPOK : </a:t>
            </a:r>
            <a:r>
              <a:rPr lang="id-ID" b="1" dirty="0" smtClean="0">
                <a:latin typeface="Arial" panose="020B0604020202020204" pitchFamily="34" charset="0"/>
                <a:cs typeface="Arial" panose="020B0604020202020204" pitchFamily="34" charset="0"/>
              </a:rPr>
              <a:t>AGUNG KARYA GUMILAR</a:t>
            </a:r>
            <a:r>
              <a:rPr lang="en-US" b="1" dirty="0" smtClean="0">
                <a:latin typeface="Arial" panose="020B0604020202020204" pitchFamily="34" charset="0"/>
                <a:cs typeface="Arial" panose="020B0604020202020204" pitchFamily="34" charset="0"/>
              </a:rPr>
              <a:t> (</a:t>
            </a:r>
            <a:r>
              <a:rPr lang="id-ID" b="1" dirty="0" smtClean="0">
                <a:latin typeface="Arial" panose="020B0604020202020204" pitchFamily="34" charset="0"/>
                <a:cs typeface="Arial" panose="020B0604020202020204" pitchFamily="34" charset="0"/>
              </a:rPr>
              <a:t>1406007)</a:t>
            </a:r>
            <a:endParaRPr lang="en-US" b="1" dirty="0" smtClean="0">
              <a:latin typeface="Arial" panose="020B0604020202020204" pitchFamily="34" charset="0"/>
              <a:cs typeface="Arial" panose="020B0604020202020204" pitchFamily="34" charset="0"/>
            </a:endParaRPr>
          </a:p>
          <a:p>
            <a:pPr algn="ctr"/>
            <a:r>
              <a:rPr lang="en-US" b="1" dirty="0" smtClean="0">
                <a:latin typeface="Arial" panose="020B0604020202020204" pitchFamily="34" charset="0"/>
                <a:cs typeface="Arial" panose="020B0604020202020204" pitchFamily="34" charset="0"/>
              </a:rPr>
              <a:t>      	           </a:t>
            </a:r>
            <a:r>
              <a:rPr lang="id-ID" b="1" dirty="0" smtClean="0">
                <a:latin typeface="Arial" panose="020B0604020202020204" pitchFamily="34" charset="0"/>
                <a:cs typeface="Arial" panose="020B0604020202020204" pitchFamily="34" charset="0"/>
              </a:rPr>
              <a:t>MUHAMMAD SETYADI F.A (1406086)</a:t>
            </a:r>
          </a:p>
          <a:p>
            <a:pPr algn="ctr"/>
            <a:r>
              <a:rPr lang="id-ID" b="1" dirty="0" smtClean="0">
                <a:latin typeface="Arial" panose="020B0604020202020204" pitchFamily="34" charset="0"/>
                <a:cs typeface="Arial" panose="020B0604020202020204" pitchFamily="34" charset="0"/>
              </a:rPr>
              <a:t>          RIAN NURJAMAN (1406102)</a:t>
            </a:r>
          </a:p>
          <a:p>
            <a:pPr algn="ctr"/>
            <a:r>
              <a:rPr lang="id-ID" b="1" dirty="0" smtClean="0">
                <a:latin typeface="Arial" panose="020B0604020202020204" pitchFamily="34" charset="0"/>
                <a:cs typeface="Arial" panose="020B0604020202020204" pitchFamily="34" charset="0"/>
              </a:rPr>
              <a:t>      RIDWAN NUDIN (1406104)</a:t>
            </a:r>
          </a:p>
          <a:p>
            <a:pPr algn="ctr"/>
            <a:r>
              <a:rPr lang="id-ID" b="1" dirty="0" smtClean="0">
                <a:latin typeface="Arial" panose="020B0604020202020204" pitchFamily="34" charset="0"/>
                <a:cs typeface="Arial" panose="020B0604020202020204" pitchFamily="34" charset="0"/>
              </a:rPr>
              <a:t>           SONY JATIWIJAYA (1406118)</a:t>
            </a:r>
            <a:endParaRPr lang="en-US" b="1" dirty="0" smtClean="0">
              <a:latin typeface="Arial" panose="020B0604020202020204" pitchFamily="34" charset="0"/>
              <a:cs typeface="Arial" panose="020B0604020202020204" pitchFamily="34" charset="0"/>
            </a:endParaRPr>
          </a:p>
          <a:p>
            <a:pPr algn="ctr"/>
            <a:endParaRPr lang="id-ID" b="1" dirty="0">
              <a:latin typeface="Arial" panose="020B0604020202020204" pitchFamily="34" charset="0"/>
              <a:cs typeface="Arial" panose="020B0604020202020204" pitchFamily="34" charset="0"/>
            </a:endParaRPr>
          </a:p>
        </p:txBody>
      </p:sp>
      <p:pic>
        <p:nvPicPr>
          <p:cNvPr id="7" name="Picture 2"/>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14482" t="40909" r="50912" b="14015"/>
          <a:stretch/>
        </p:blipFill>
        <p:spPr bwMode="auto">
          <a:xfrm>
            <a:off x="616933" y="443344"/>
            <a:ext cx="1759469" cy="12884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560869991"/>
      </p:ext>
    </p:extLst>
  </p:cSld>
  <p:clrMapOvr>
    <a:masterClrMapping/>
  </p:clrMapOvr>
  <p:transition spd="slow">
    <p:circl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200" dirty="0" smtClean="0">
                <a:latin typeface="Arial" panose="020B0604020202020204" pitchFamily="34" charset="0"/>
                <a:cs typeface="Arial" panose="020B0604020202020204" pitchFamily="34" charset="0"/>
              </a:rPr>
              <a:t>METODE PENGEMBANGAN SISTEM</a:t>
            </a:r>
            <a:endParaRPr lang="id-ID"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1510749"/>
            <a:ext cx="10972800" cy="5234608"/>
          </a:xfrm>
        </p:spPr>
        <p:txBody>
          <a:bodyPr/>
          <a:lstStyle/>
          <a:p>
            <a:pPr marL="119062" indent="0">
              <a:buNone/>
            </a:pPr>
            <a:r>
              <a:rPr lang="id-ID" sz="1800" dirty="0">
                <a:solidFill>
                  <a:schemeClr val="tx1"/>
                </a:solidFill>
                <a:latin typeface="Arial" panose="020B0604020202020204" pitchFamily="34" charset="0"/>
                <a:cs typeface="Arial" panose="020B0604020202020204" pitchFamily="34" charset="0"/>
              </a:rPr>
              <a:t>Berdasarkan tujuan penelitian yang telah dipaparkan sebelumnya, untuk membuat perangkat lunak peminjaman dan pengembalian buku tanah diperlukan metode analisis dan desain dalam pembangunan perangkat lunak tersebut. Metode yang akan digunakan yaitu metode berorientasi objek Unified Approach (Bahrami, 1999</a:t>
            </a:r>
            <a:r>
              <a:rPr lang="id-ID" sz="1800" dirty="0" smtClean="0">
                <a:solidFill>
                  <a:schemeClr val="tx1"/>
                </a:solidFill>
                <a:latin typeface="Arial" panose="020B0604020202020204" pitchFamily="34" charset="0"/>
                <a:cs typeface="Arial" panose="020B0604020202020204" pitchFamily="34" charset="0"/>
              </a:rPr>
              <a:t>).</a:t>
            </a:r>
          </a:p>
          <a:p>
            <a:pPr marL="119062" indent="0">
              <a:buNone/>
            </a:pPr>
            <a:endParaRPr lang="id-ID" sz="1800" dirty="0" smtClean="0">
              <a:solidFill>
                <a:schemeClr val="tx1"/>
              </a:solidFill>
              <a:latin typeface="Arial" panose="020B0604020202020204" pitchFamily="34" charset="0"/>
              <a:cs typeface="Arial" panose="020B0604020202020204" pitchFamily="34" charset="0"/>
            </a:endParaRPr>
          </a:p>
          <a:p>
            <a:pPr marL="576262" indent="-457200">
              <a:buFont typeface="+mj-lt"/>
              <a:buAutoNum type="arabicPeriod"/>
            </a:pPr>
            <a:r>
              <a:rPr lang="id-ID" sz="1800" dirty="0" smtClean="0">
                <a:solidFill>
                  <a:schemeClr val="tx1"/>
                </a:solidFill>
                <a:latin typeface="Arial" panose="020B0604020202020204" pitchFamily="34" charset="0"/>
                <a:cs typeface="Arial" panose="020B0604020202020204" pitchFamily="34" charset="0"/>
              </a:rPr>
              <a:t>Analisis Berorientasi Objek</a:t>
            </a:r>
            <a:br>
              <a:rPr lang="id-ID" sz="1800" dirty="0" smtClean="0">
                <a:solidFill>
                  <a:schemeClr val="tx1"/>
                </a:solidFill>
                <a:latin typeface="Arial" panose="020B0604020202020204" pitchFamily="34" charset="0"/>
                <a:cs typeface="Arial" panose="020B0604020202020204" pitchFamily="34" charset="0"/>
              </a:rPr>
            </a:br>
            <a:r>
              <a:rPr lang="id-ID" sz="1800" dirty="0" smtClean="0">
                <a:solidFill>
                  <a:schemeClr val="tx1"/>
                </a:solidFill>
                <a:latin typeface="Arial" panose="020B0604020202020204" pitchFamily="34" charset="0"/>
                <a:cs typeface="Arial" panose="020B0604020202020204" pitchFamily="34" charset="0"/>
              </a:rPr>
              <a:t/>
            </a:r>
            <a:br>
              <a:rPr lang="id-ID" sz="1800" dirty="0" smtClean="0">
                <a:solidFill>
                  <a:schemeClr val="tx1"/>
                </a:solidFill>
                <a:latin typeface="Arial" panose="020B0604020202020204" pitchFamily="34" charset="0"/>
                <a:cs typeface="Arial" panose="020B0604020202020204" pitchFamily="34" charset="0"/>
              </a:rPr>
            </a:br>
            <a:r>
              <a:rPr lang="id-ID" sz="1800" dirty="0" smtClean="0">
                <a:solidFill>
                  <a:schemeClr val="tx1"/>
                </a:solidFill>
                <a:latin typeface="Arial" panose="020B0604020202020204" pitchFamily="34" charset="0"/>
                <a:cs typeface="Arial" panose="020B0604020202020204" pitchFamily="34" charset="0"/>
              </a:rPr>
              <a:t/>
            </a:r>
            <a:br>
              <a:rPr lang="id-ID" sz="1800" dirty="0" smtClean="0">
                <a:solidFill>
                  <a:schemeClr val="tx1"/>
                </a:solidFill>
                <a:latin typeface="Arial" panose="020B0604020202020204" pitchFamily="34" charset="0"/>
                <a:cs typeface="Arial" panose="020B0604020202020204" pitchFamily="34" charset="0"/>
              </a:rPr>
            </a:br>
            <a:r>
              <a:rPr lang="id-ID" sz="1800" dirty="0" smtClean="0">
                <a:solidFill>
                  <a:schemeClr val="tx1"/>
                </a:solidFill>
                <a:latin typeface="Arial" panose="020B0604020202020204" pitchFamily="34" charset="0"/>
                <a:cs typeface="Arial" panose="020B0604020202020204" pitchFamily="34" charset="0"/>
              </a:rPr>
              <a:t/>
            </a:r>
            <a:br>
              <a:rPr lang="id-ID" sz="1800" dirty="0" smtClean="0">
                <a:solidFill>
                  <a:schemeClr val="tx1"/>
                </a:solidFill>
                <a:latin typeface="Arial" panose="020B0604020202020204" pitchFamily="34" charset="0"/>
                <a:cs typeface="Arial" panose="020B0604020202020204" pitchFamily="34" charset="0"/>
              </a:rPr>
            </a:br>
            <a:r>
              <a:rPr lang="id-ID" sz="1800" dirty="0" smtClean="0">
                <a:solidFill>
                  <a:schemeClr val="tx1"/>
                </a:solidFill>
                <a:latin typeface="Arial" panose="020B0604020202020204" pitchFamily="34" charset="0"/>
                <a:cs typeface="Arial" panose="020B0604020202020204" pitchFamily="34" charset="0"/>
              </a:rPr>
              <a:t/>
            </a:r>
            <a:br>
              <a:rPr lang="id-ID" sz="1800" dirty="0" smtClean="0">
                <a:solidFill>
                  <a:schemeClr val="tx1"/>
                </a:solidFill>
                <a:latin typeface="Arial" panose="020B0604020202020204" pitchFamily="34" charset="0"/>
                <a:cs typeface="Arial" panose="020B0604020202020204" pitchFamily="34" charset="0"/>
              </a:rPr>
            </a:br>
            <a:r>
              <a:rPr lang="id-ID" sz="1800" dirty="0" smtClean="0">
                <a:solidFill>
                  <a:schemeClr val="tx1"/>
                </a:solidFill>
                <a:latin typeface="Arial" panose="020B0604020202020204" pitchFamily="34" charset="0"/>
                <a:cs typeface="Arial" panose="020B0604020202020204" pitchFamily="34" charset="0"/>
              </a:rPr>
              <a:t/>
            </a:r>
            <a:br>
              <a:rPr lang="id-ID" sz="1800" dirty="0" smtClean="0">
                <a:solidFill>
                  <a:schemeClr val="tx1"/>
                </a:solidFill>
                <a:latin typeface="Arial" panose="020B0604020202020204" pitchFamily="34" charset="0"/>
                <a:cs typeface="Arial" panose="020B0604020202020204" pitchFamily="34" charset="0"/>
              </a:rPr>
            </a:br>
            <a:endParaRPr lang="id-ID" sz="1800" dirty="0">
              <a:solidFill>
                <a:schemeClr val="tx1"/>
              </a:solidFill>
              <a:latin typeface="Arial" panose="020B0604020202020204" pitchFamily="34" charset="0"/>
              <a:cs typeface="Arial" panose="020B0604020202020204" pitchFamily="34" charset="0"/>
            </a:endParaRPr>
          </a:p>
          <a:p>
            <a:pPr marL="576262" indent="-457200">
              <a:buFont typeface="+mj-lt"/>
              <a:buAutoNum type="arabicPeriod"/>
            </a:pPr>
            <a:endParaRPr lang="id-ID" sz="1800" dirty="0">
              <a:solidFill>
                <a:schemeClr val="tx1"/>
              </a:solidFill>
              <a:latin typeface="Arial" panose="020B0604020202020204" pitchFamily="34" charset="0"/>
              <a:cs typeface="Arial" panose="020B0604020202020204" pitchFamily="34" charset="0"/>
            </a:endParaRPr>
          </a:p>
          <a:p>
            <a:pPr marL="576262" indent="-457200">
              <a:buFont typeface="+mj-lt"/>
              <a:buAutoNum type="arabicPeriod"/>
            </a:pPr>
            <a:r>
              <a:rPr lang="id-ID" sz="1800" dirty="0" smtClean="0">
                <a:solidFill>
                  <a:schemeClr val="tx1"/>
                </a:solidFill>
                <a:latin typeface="Arial" panose="020B0604020202020204" pitchFamily="34" charset="0"/>
                <a:cs typeface="Arial" panose="020B0604020202020204" pitchFamily="34" charset="0"/>
              </a:rPr>
              <a:t>Desain Berorientasi Objek</a:t>
            </a:r>
          </a:p>
          <a:p>
            <a:pPr marL="576262" indent="-457200">
              <a:buFont typeface="+mj-lt"/>
              <a:buAutoNum type="arabicPeriod"/>
            </a:pPr>
            <a:endParaRPr lang="id-ID" sz="1800" dirty="0">
              <a:solidFill>
                <a:schemeClr val="tx1"/>
              </a:solidFill>
              <a:latin typeface="Arial" panose="020B0604020202020204" pitchFamily="34" charset="0"/>
              <a:cs typeface="Arial" panose="020B0604020202020204" pitchFamily="34" charset="0"/>
            </a:endParaRPr>
          </a:p>
        </p:txBody>
      </p:sp>
      <p:pic>
        <p:nvPicPr>
          <p:cNvPr id="5" name="Picture 4"/>
          <p:cNvPicPr/>
          <p:nvPr/>
        </p:nvPicPr>
        <p:blipFill>
          <a:blip r:embed="rId3" cstate="print">
            <a:extLst>
              <a:ext uri="{28A0092B-C50C-407E-A947-70E740481C1C}">
                <a14:useLocalDpi xmlns="" xmlns:a14="http://schemas.microsoft.com/office/drawing/2010/main" val="0"/>
              </a:ext>
            </a:extLst>
          </a:blip>
          <a:stretch>
            <a:fillRect/>
          </a:stretch>
        </p:blipFill>
        <p:spPr>
          <a:xfrm>
            <a:off x="2438400" y="3324398"/>
            <a:ext cx="6559826" cy="1600309"/>
          </a:xfrm>
          <a:prstGeom prst="rect">
            <a:avLst/>
          </a:prstGeom>
        </p:spPr>
      </p:pic>
      <p:sp>
        <p:nvSpPr>
          <p:cNvPr id="10" name="Rectangle 6"/>
          <p:cNvSpPr>
            <a:spLocks noChangeArrowheads="1"/>
          </p:cNvSpPr>
          <p:nvPr/>
        </p:nvSpPr>
        <p:spPr bwMode="auto">
          <a:xfrm>
            <a:off x="0" y="0"/>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pic>
        <p:nvPicPr>
          <p:cNvPr id="12" name="Picture 11"/>
          <p:cNvPicPr>
            <a:picLocks noChangeAspect="1"/>
          </p:cNvPicPr>
          <p:nvPr/>
        </p:nvPicPr>
        <p:blipFill>
          <a:blip r:embed="rId4" cstate="print"/>
          <a:stretch>
            <a:fillRect/>
          </a:stretch>
        </p:blipFill>
        <p:spPr>
          <a:xfrm>
            <a:off x="2438401" y="5414615"/>
            <a:ext cx="6559826" cy="1450010"/>
          </a:xfrm>
          <a:prstGeom prst="rect">
            <a:avLst/>
          </a:prstGeom>
        </p:spPr>
      </p:pic>
      <p:pic>
        <p:nvPicPr>
          <p:cNvPr id="13" name="Picture 12"/>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10952508" y="5827850"/>
            <a:ext cx="1047750" cy="847725"/>
          </a:xfrm>
          <a:prstGeom prst="rect">
            <a:avLst/>
          </a:prstGeom>
        </p:spPr>
      </p:pic>
    </p:spTree>
    <p:extLst>
      <p:ext uri="{BB962C8B-B14F-4D97-AF65-F5344CB8AC3E}">
        <p14:creationId xmlns="" xmlns:p14="http://schemas.microsoft.com/office/powerpoint/2010/main" val="4131737915"/>
      </p:ext>
    </p:extLst>
  </p:cSld>
  <p:clrMapOvr>
    <a:masterClrMapping/>
  </p:clrMapOvr>
  <p:transition spd="slow">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1040296"/>
            <a:ext cx="8042656" cy="1636776"/>
          </a:xfrm>
        </p:spPr>
        <p:txBody>
          <a:bodyPr>
            <a:normAutofit/>
          </a:bodyPr>
          <a:lstStyle/>
          <a:p>
            <a:r>
              <a:rPr lang="id-ID" sz="4000" dirty="0" smtClean="0">
                <a:latin typeface="Arial" panose="020B0604020202020204" pitchFamily="34" charset="0"/>
                <a:cs typeface="Arial" panose="020B0604020202020204" pitchFamily="34" charset="0"/>
              </a:rPr>
              <a:t>Analisa Berorientasi Objek</a:t>
            </a:r>
            <a:endParaRPr lang="id-ID" sz="4000"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3673856" y="2845904"/>
            <a:ext cx="8026400" cy="1421296"/>
          </a:xfrm>
        </p:spPr>
        <p:txBody>
          <a:bodyPr/>
          <a:lstStyle/>
          <a:p>
            <a:pPr marL="342900" indent="-342900" algn="l">
              <a:buFont typeface="Arial" panose="020B0604020202020204" pitchFamily="34" charset="0"/>
              <a:buChar char="•"/>
            </a:pPr>
            <a:r>
              <a:rPr lang="id-ID" dirty="0">
                <a:latin typeface="Arial" panose="020B0604020202020204" pitchFamily="34" charset="0"/>
                <a:cs typeface="Arial" panose="020B0604020202020204" pitchFamily="34" charset="0"/>
              </a:rPr>
              <a:t>IDENTFIKASI </a:t>
            </a:r>
            <a:r>
              <a:rPr lang="id-ID" dirty="0" smtClean="0">
                <a:latin typeface="Arial" panose="020B0604020202020204" pitchFamily="34" charset="0"/>
                <a:cs typeface="Arial" panose="020B0604020202020204" pitchFamily="34" charset="0"/>
              </a:rPr>
              <a:t>AKTOR</a:t>
            </a:r>
          </a:p>
          <a:p>
            <a:pPr marL="342900" indent="-342900" algn="l">
              <a:buFont typeface="Arial" panose="020B0604020202020204" pitchFamily="34" charset="0"/>
              <a:buChar char="•"/>
            </a:pPr>
            <a:r>
              <a:rPr lang="id-ID" dirty="0">
                <a:latin typeface="Arial" panose="020B0604020202020204" pitchFamily="34" charset="0"/>
                <a:cs typeface="Arial" panose="020B0604020202020204" pitchFamily="34" charset="0"/>
              </a:rPr>
              <a:t>PENGEMBANGAN DIAGRAM </a:t>
            </a:r>
            <a:r>
              <a:rPr lang="id-ID" dirty="0" smtClean="0">
                <a:latin typeface="Arial" panose="020B0604020202020204" pitchFamily="34" charset="0"/>
                <a:cs typeface="Arial" panose="020B0604020202020204" pitchFamily="34" charset="0"/>
              </a:rPr>
              <a:t>AKTIVITAS</a:t>
            </a:r>
          </a:p>
          <a:p>
            <a:pPr marL="342900" indent="-342900" algn="l">
              <a:buFont typeface="Arial" panose="020B0604020202020204" pitchFamily="34" charset="0"/>
              <a:buChar char="•"/>
            </a:pPr>
            <a:r>
              <a:rPr lang="id-ID" dirty="0">
                <a:latin typeface="Arial" panose="020B0604020202020204" pitchFamily="34" charset="0"/>
                <a:cs typeface="Arial" panose="020B0604020202020204" pitchFamily="34" charset="0"/>
              </a:rPr>
              <a:t>PENGEMBANGAN DIAGRAM USE CASE</a:t>
            </a:r>
            <a:endParaRPr lang="id-ID"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id-ID" dirty="0">
                <a:latin typeface="Arial" panose="020B0604020202020204" pitchFamily="34" charset="0"/>
                <a:cs typeface="Arial" panose="020B0604020202020204" pitchFamily="34" charset="0"/>
              </a:rPr>
              <a:t>PENGEMBANGAN DIAGRAM INTERAKSI</a:t>
            </a:r>
          </a:p>
        </p:txBody>
      </p:sp>
    </p:spTree>
    <p:extLst>
      <p:ext uri="{BB962C8B-B14F-4D97-AF65-F5344CB8AC3E}">
        <p14:creationId xmlns="" xmlns:p14="http://schemas.microsoft.com/office/powerpoint/2010/main" val="1059632090"/>
      </p:ext>
    </p:extLst>
  </p:cSld>
  <p:clrMapOvr>
    <a:masterClrMapping/>
  </p:clrMapOvr>
  <p:transition spd="slow">
    <p:circl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200" dirty="0" smtClean="0">
                <a:latin typeface="Arial" panose="020B0604020202020204" pitchFamily="34" charset="0"/>
                <a:cs typeface="Arial" panose="020B0604020202020204" pitchFamily="34" charset="0"/>
              </a:rPr>
              <a:t>IDENTFIKASI AKTOR</a:t>
            </a:r>
            <a:endParaRPr lang="id-ID" sz="3200" dirty="0">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504081705"/>
              </p:ext>
            </p:extLst>
          </p:nvPr>
        </p:nvGraphicFramePr>
        <p:xfrm>
          <a:off x="439882" y="1787237"/>
          <a:ext cx="11475721" cy="4011044"/>
        </p:xfrm>
        <a:graphic>
          <a:graphicData uri="http://schemas.openxmlformats.org/drawingml/2006/table">
            <a:tbl>
              <a:tblPr firstRow="1" bandRow="1">
                <a:tableStyleId>{21E4AEA4-8DFA-4A89-87EB-49C32662AFE0}</a:tableStyleId>
              </a:tblPr>
              <a:tblGrid>
                <a:gridCol w="616303"/>
                <a:gridCol w="2316988"/>
                <a:gridCol w="3206336"/>
                <a:gridCol w="5336094"/>
              </a:tblGrid>
              <a:tr h="516016">
                <a:tc>
                  <a:txBody>
                    <a:bodyPr/>
                    <a:lstStyle/>
                    <a:p>
                      <a:pPr marL="0" marR="0" algn="just">
                        <a:lnSpc>
                          <a:spcPct val="150000"/>
                        </a:lnSpc>
                        <a:spcBef>
                          <a:spcPts val="0"/>
                        </a:spcBef>
                        <a:spcAft>
                          <a:spcPts val="0"/>
                        </a:spcAft>
                      </a:pPr>
                      <a:r>
                        <a:rPr lang="en-US" sz="1200" b="1" dirty="0">
                          <a:solidFill>
                            <a:srgbClr val="000000"/>
                          </a:solidFill>
                          <a:effectLst/>
                          <a:latin typeface="Times New Roman"/>
                          <a:ea typeface="Calibri"/>
                        </a:rPr>
                        <a:t>No</a:t>
                      </a:r>
                      <a:endParaRPr lang="en-US" sz="1200" dirty="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200" b="1">
                          <a:solidFill>
                            <a:srgbClr val="000000"/>
                          </a:solidFill>
                          <a:effectLst/>
                          <a:latin typeface="Times New Roman"/>
                          <a:ea typeface="Calibri"/>
                        </a:rPr>
                        <a:t>Aktor</a:t>
                      </a:r>
                      <a:endParaRPr lang="en-US" sz="12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200" b="1">
                          <a:solidFill>
                            <a:srgbClr val="000000"/>
                          </a:solidFill>
                          <a:effectLst/>
                          <a:latin typeface="Times New Roman"/>
                          <a:ea typeface="Calibri"/>
                        </a:rPr>
                        <a:t>Tipe Aktor</a:t>
                      </a:r>
                      <a:endParaRPr lang="en-US" sz="12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200" b="1">
                          <a:solidFill>
                            <a:srgbClr val="000000"/>
                          </a:solidFill>
                          <a:effectLst/>
                          <a:latin typeface="Times New Roman"/>
                          <a:ea typeface="Calibri"/>
                        </a:rPr>
                        <a:t>Deskripsi</a:t>
                      </a:r>
                      <a:endParaRPr lang="en-US" sz="1200">
                        <a:effectLst/>
                        <a:latin typeface="Times New Roman"/>
                        <a:ea typeface="Times New Roman"/>
                      </a:endParaRPr>
                    </a:p>
                  </a:txBody>
                  <a:tcPr marL="68580" marR="68580" marT="0" marB="0"/>
                </a:tc>
              </a:tr>
              <a:tr h="486903">
                <a:tc>
                  <a:txBody>
                    <a:bodyPr/>
                    <a:lstStyle/>
                    <a:p>
                      <a:pPr marL="0" marR="0" algn="just">
                        <a:lnSpc>
                          <a:spcPct val="150000"/>
                        </a:lnSpc>
                        <a:spcBef>
                          <a:spcPts val="0"/>
                        </a:spcBef>
                        <a:spcAft>
                          <a:spcPts val="0"/>
                        </a:spcAft>
                      </a:pPr>
                      <a:r>
                        <a:rPr lang="en-US" sz="1200">
                          <a:solidFill>
                            <a:srgbClr val="000000"/>
                          </a:solidFill>
                          <a:effectLst/>
                          <a:latin typeface="Times New Roman"/>
                          <a:ea typeface="Calibri"/>
                        </a:rPr>
                        <a:t>1 </a:t>
                      </a:r>
                      <a:endParaRPr lang="en-US" sz="12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200">
                          <a:solidFill>
                            <a:srgbClr val="000000"/>
                          </a:solidFill>
                          <a:effectLst/>
                          <a:latin typeface="Times New Roman"/>
                          <a:ea typeface="Calibri"/>
                        </a:rPr>
                        <a:t>Anggota Koperasi</a:t>
                      </a:r>
                      <a:endParaRPr lang="en-US" sz="12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200">
                          <a:solidFill>
                            <a:srgbClr val="000000"/>
                          </a:solidFill>
                          <a:effectLst/>
                          <a:latin typeface="Times New Roman"/>
                          <a:ea typeface="Times New Roman"/>
                        </a:rPr>
                        <a:t>PBA </a:t>
                      </a:r>
                      <a:r>
                        <a:rPr lang="en-US" sz="1200" i="1">
                          <a:solidFill>
                            <a:srgbClr val="000000"/>
                          </a:solidFill>
                          <a:effectLst/>
                          <a:latin typeface="Times New Roman"/>
                          <a:ea typeface="Times New Roman"/>
                        </a:rPr>
                        <a:t>(Primary Bussiness Actor)</a:t>
                      </a:r>
                      <a:endParaRPr lang="en-US" sz="12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200">
                          <a:solidFill>
                            <a:srgbClr val="000000"/>
                          </a:solidFill>
                          <a:effectLst/>
                          <a:latin typeface="Times New Roman"/>
                          <a:ea typeface="Calibri"/>
                        </a:rPr>
                        <a:t>Pihak yang melakukan proses transaksi simpan – pinjam</a:t>
                      </a:r>
                      <a:endParaRPr lang="en-US" sz="1200">
                        <a:effectLst/>
                        <a:latin typeface="Times New Roman"/>
                        <a:ea typeface="Times New Roman"/>
                      </a:endParaRPr>
                    </a:p>
                  </a:txBody>
                  <a:tcPr marL="68580" marR="68580" marT="0" marB="0"/>
                </a:tc>
              </a:tr>
              <a:tr h="720349">
                <a:tc>
                  <a:txBody>
                    <a:bodyPr/>
                    <a:lstStyle/>
                    <a:p>
                      <a:pPr marL="0" marR="0" algn="just">
                        <a:lnSpc>
                          <a:spcPct val="150000"/>
                        </a:lnSpc>
                        <a:spcBef>
                          <a:spcPts val="0"/>
                        </a:spcBef>
                        <a:spcAft>
                          <a:spcPts val="0"/>
                        </a:spcAft>
                      </a:pPr>
                      <a:r>
                        <a:rPr lang="en-US" sz="1200">
                          <a:solidFill>
                            <a:srgbClr val="000000"/>
                          </a:solidFill>
                          <a:effectLst/>
                          <a:latin typeface="Times New Roman"/>
                          <a:ea typeface="Calibri"/>
                        </a:rPr>
                        <a:t>2</a:t>
                      </a:r>
                      <a:endParaRPr lang="en-US" sz="12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200">
                          <a:solidFill>
                            <a:srgbClr val="000000"/>
                          </a:solidFill>
                          <a:effectLst/>
                          <a:latin typeface="Times New Roman"/>
                          <a:ea typeface="Calibri"/>
                        </a:rPr>
                        <a:t>Petugas</a:t>
                      </a:r>
                      <a:r>
                        <a:rPr lang="id-ID" sz="1200">
                          <a:solidFill>
                            <a:srgbClr val="000000"/>
                          </a:solidFill>
                          <a:effectLst/>
                          <a:latin typeface="Times New Roman"/>
                          <a:ea typeface="Calibri"/>
                        </a:rPr>
                        <a:t> Koperasi</a:t>
                      </a:r>
                      <a:endParaRPr lang="en-US" sz="12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200">
                          <a:solidFill>
                            <a:srgbClr val="000000"/>
                          </a:solidFill>
                          <a:effectLst/>
                          <a:latin typeface="Times New Roman"/>
                          <a:ea typeface="Times New Roman"/>
                        </a:rPr>
                        <a:t>PSA (</a:t>
                      </a:r>
                      <a:r>
                        <a:rPr lang="en-US" sz="1200" i="1">
                          <a:solidFill>
                            <a:srgbClr val="000000"/>
                          </a:solidFill>
                          <a:effectLst/>
                          <a:latin typeface="Times New Roman"/>
                          <a:ea typeface="Times New Roman"/>
                        </a:rPr>
                        <a:t>Primary Sistem Actor)</a:t>
                      </a:r>
                      <a:endParaRPr lang="en-US" sz="12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200">
                          <a:solidFill>
                            <a:srgbClr val="000000"/>
                          </a:solidFill>
                          <a:effectLst/>
                          <a:latin typeface="Times New Roman"/>
                          <a:ea typeface="Calibri"/>
                        </a:rPr>
                        <a:t>Pihak yang bertugas untuk melakukan pengelolaan data anggota serta  proses transaksi simpan – pinjam</a:t>
                      </a:r>
                      <a:endParaRPr lang="en-US" sz="1200">
                        <a:effectLst/>
                        <a:latin typeface="Times New Roman"/>
                        <a:ea typeface="Times New Roman"/>
                      </a:endParaRPr>
                    </a:p>
                  </a:txBody>
                  <a:tcPr marL="68580" marR="68580" marT="0" marB="0"/>
                </a:tc>
              </a:tr>
              <a:tr h="720349">
                <a:tc>
                  <a:txBody>
                    <a:bodyPr/>
                    <a:lstStyle/>
                    <a:p>
                      <a:pPr marL="0" marR="0" algn="just">
                        <a:lnSpc>
                          <a:spcPct val="150000"/>
                        </a:lnSpc>
                        <a:spcBef>
                          <a:spcPts val="0"/>
                        </a:spcBef>
                        <a:spcAft>
                          <a:spcPts val="0"/>
                        </a:spcAft>
                      </a:pPr>
                      <a:r>
                        <a:rPr lang="en-US" sz="1200">
                          <a:solidFill>
                            <a:srgbClr val="000000"/>
                          </a:solidFill>
                          <a:effectLst/>
                          <a:latin typeface="Times New Roman"/>
                          <a:ea typeface="Calibri"/>
                        </a:rPr>
                        <a:t>3</a:t>
                      </a:r>
                      <a:endParaRPr lang="en-US" sz="12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200">
                          <a:solidFill>
                            <a:srgbClr val="000000"/>
                          </a:solidFill>
                          <a:effectLst/>
                          <a:latin typeface="Times New Roman"/>
                          <a:ea typeface="Calibri"/>
                        </a:rPr>
                        <a:t>Ketua Koperasi Simpan – Pinjam</a:t>
                      </a:r>
                      <a:endParaRPr lang="en-US" sz="12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200">
                          <a:solidFill>
                            <a:srgbClr val="000000"/>
                          </a:solidFill>
                          <a:effectLst/>
                          <a:latin typeface="Times New Roman"/>
                          <a:ea typeface="Times New Roman"/>
                        </a:rPr>
                        <a:t>ESA (</a:t>
                      </a:r>
                      <a:r>
                        <a:rPr lang="en-US" sz="1200" i="1">
                          <a:solidFill>
                            <a:srgbClr val="000000"/>
                          </a:solidFill>
                          <a:effectLst/>
                          <a:latin typeface="Times New Roman"/>
                          <a:ea typeface="Times New Roman"/>
                        </a:rPr>
                        <a:t>External Sistem Actor)</a:t>
                      </a:r>
                      <a:endParaRPr lang="en-US" sz="12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200">
                          <a:solidFill>
                            <a:srgbClr val="000000"/>
                          </a:solidFill>
                          <a:effectLst/>
                          <a:latin typeface="Times New Roman"/>
                          <a:ea typeface="Calibri"/>
                        </a:rPr>
                        <a:t>Pihak yang bertugas sebagai penanggung jawab kegiatan proses kinerja koperasi simpan – pinjam.</a:t>
                      </a:r>
                      <a:endParaRPr lang="en-US" sz="1200">
                        <a:effectLst/>
                        <a:latin typeface="Times New Roman"/>
                        <a:ea typeface="Times New Roman"/>
                      </a:endParaRPr>
                    </a:p>
                  </a:txBody>
                  <a:tcPr marL="68580" marR="68580" marT="0" marB="0"/>
                </a:tc>
              </a:tr>
              <a:tr h="1080524">
                <a:tc>
                  <a:txBody>
                    <a:bodyPr/>
                    <a:lstStyle/>
                    <a:p>
                      <a:pPr marL="0" marR="0" algn="just">
                        <a:lnSpc>
                          <a:spcPct val="150000"/>
                        </a:lnSpc>
                        <a:spcBef>
                          <a:spcPts val="0"/>
                        </a:spcBef>
                        <a:spcAft>
                          <a:spcPts val="0"/>
                        </a:spcAft>
                      </a:pPr>
                      <a:r>
                        <a:rPr lang="en-US" sz="1200">
                          <a:solidFill>
                            <a:srgbClr val="000000"/>
                          </a:solidFill>
                          <a:effectLst/>
                          <a:latin typeface="Times New Roman"/>
                          <a:ea typeface="Calibri"/>
                        </a:rPr>
                        <a:t>4</a:t>
                      </a:r>
                      <a:endParaRPr lang="en-US" sz="12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200" dirty="0" err="1">
                          <a:solidFill>
                            <a:srgbClr val="000000"/>
                          </a:solidFill>
                          <a:effectLst/>
                          <a:latin typeface="Times New Roman"/>
                          <a:ea typeface="Calibri"/>
                        </a:rPr>
                        <a:t>Kepala</a:t>
                      </a:r>
                      <a:r>
                        <a:rPr lang="en-US" sz="1200" dirty="0">
                          <a:solidFill>
                            <a:srgbClr val="000000"/>
                          </a:solidFill>
                          <a:effectLst/>
                          <a:latin typeface="Times New Roman"/>
                          <a:ea typeface="Calibri"/>
                        </a:rPr>
                        <a:t> BUTPAAG</a:t>
                      </a:r>
                      <a:endParaRPr lang="en-US" sz="1200" dirty="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200">
                          <a:solidFill>
                            <a:srgbClr val="000000"/>
                          </a:solidFill>
                          <a:effectLst/>
                          <a:latin typeface="Times New Roman"/>
                          <a:ea typeface="Times New Roman"/>
                        </a:rPr>
                        <a:t>ERA (</a:t>
                      </a:r>
                      <a:r>
                        <a:rPr lang="en-US" sz="1200" i="1">
                          <a:solidFill>
                            <a:srgbClr val="000000"/>
                          </a:solidFill>
                          <a:effectLst/>
                          <a:latin typeface="Times New Roman"/>
                          <a:ea typeface="Times New Roman"/>
                        </a:rPr>
                        <a:t>External Receiving Actor)</a:t>
                      </a:r>
                      <a:endParaRPr lang="en-US" sz="12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200">
                          <a:solidFill>
                            <a:srgbClr val="000000"/>
                          </a:solidFill>
                          <a:effectLst/>
                          <a:latin typeface="Times New Roman"/>
                          <a:ea typeface="Calibri"/>
                        </a:rPr>
                        <a:t>Pihak yang bertugas</a:t>
                      </a:r>
                      <a:endParaRPr lang="en-US" sz="1200">
                        <a:effectLst/>
                        <a:latin typeface="Times New Roman"/>
                        <a:ea typeface="Times New Roman"/>
                      </a:endParaRPr>
                    </a:p>
                    <a:p>
                      <a:pPr marL="0" marR="0" algn="just">
                        <a:lnSpc>
                          <a:spcPct val="150000"/>
                        </a:lnSpc>
                        <a:spcBef>
                          <a:spcPts val="0"/>
                        </a:spcBef>
                        <a:spcAft>
                          <a:spcPts val="0"/>
                        </a:spcAft>
                      </a:pPr>
                      <a:r>
                        <a:rPr lang="en-US" sz="1200">
                          <a:solidFill>
                            <a:srgbClr val="000000"/>
                          </a:solidFill>
                          <a:effectLst/>
                          <a:latin typeface="Times New Roman"/>
                          <a:ea typeface="Calibri"/>
                        </a:rPr>
                        <a:t>Untuk memantau proses berjalannya koperasi simpan –pinjam</a:t>
                      </a:r>
                      <a:r>
                        <a:rPr lang="id-ID" sz="1200">
                          <a:solidFill>
                            <a:srgbClr val="000000"/>
                          </a:solidFill>
                          <a:effectLst/>
                          <a:latin typeface="Times New Roman"/>
                          <a:ea typeface="Calibri"/>
                        </a:rPr>
                        <a:t> sekaligus sebagai penasihat</a:t>
                      </a:r>
                      <a:endParaRPr lang="en-US" sz="1200">
                        <a:effectLst/>
                        <a:latin typeface="Times New Roman"/>
                        <a:ea typeface="Times New Roman"/>
                      </a:endParaRPr>
                    </a:p>
                  </a:txBody>
                  <a:tcPr marL="68580" marR="68580" marT="0" marB="0"/>
                </a:tc>
              </a:tr>
              <a:tr h="486903">
                <a:tc>
                  <a:txBody>
                    <a:bodyPr/>
                    <a:lstStyle/>
                    <a:p>
                      <a:pPr marL="0" marR="0" algn="just">
                        <a:lnSpc>
                          <a:spcPct val="150000"/>
                        </a:lnSpc>
                        <a:spcBef>
                          <a:spcPts val="0"/>
                        </a:spcBef>
                        <a:spcAft>
                          <a:spcPts val="0"/>
                        </a:spcAft>
                      </a:pPr>
                      <a:r>
                        <a:rPr lang="en-US" sz="1200" b="1">
                          <a:solidFill>
                            <a:srgbClr val="000000"/>
                          </a:solidFill>
                          <a:effectLst/>
                          <a:latin typeface="Times New Roman"/>
                          <a:ea typeface="Calibri"/>
                        </a:rPr>
                        <a:t>No</a:t>
                      </a:r>
                      <a:endParaRPr lang="en-US" sz="12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200" b="1">
                          <a:solidFill>
                            <a:srgbClr val="000000"/>
                          </a:solidFill>
                          <a:effectLst/>
                          <a:latin typeface="Times New Roman"/>
                          <a:ea typeface="Calibri"/>
                        </a:rPr>
                        <a:t>Aktor</a:t>
                      </a:r>
                      <a:endParaRPr lang="en-US" sz="12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200" b="1">
                          <a:solidFill>
                            <a:srgbClr val="000000"/>
                          </a:solidFill>
                          <a:effectLst/>
                          <a:latin typeface="Times New Roman"/>
                          <a:ea typeface="Calibri"/>
                        </a:rPr>
                        <a:t>Tipe Aktor</a:t>
                      </a:r>
                      <a:endParaRPr lang="en-US" sz="12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200" b="1" dirty="0" err="1">
                          <a:solidFill>
                            <a:srgbClr val="000000"/>
                          </a:solidFill>
                          <a:effectLst/>
                          <a:latin typeface="Times New Roman"/>
                          <a:ea typeface="Calibri"/>
                        </a:rPr>
                        <a:t>Deskripsi</a:t>
                      </a:r>
                      <a:endParaRPr lang="en-US" sz="1200" dirty="0">
                        <a:effectLst/>
                        <a:latin typeface="Times New Roman"/>
                        <a:ea typeface="Times New Roman"/>
                      </a:endParaRPr>
                    </a:p>
                  </a:txBody>
                  <a:tcPr marL="68580" marR="68580" marT="0" marB="0"/>
                </a:tc>
              </a:tr>
            </a:tbl>
          </a:graphicData>
        </a:graphic>
      </p:graphicFrame>
    </p:spTree>
    <p:extLst>
      <p:ext uri="{BB962C8B-B14F-4D97-AF65-F5344CB8AC3E}">
        <p14:creationId xmlns="" xmlns:p14="http://schemas.microsoft.com/office/powerpoint/2010/main" val="2932612987"/>
      </p:ext>
    </p:extLst>
  </p:cSld>
  <p:clrMapOvr>
    <a:masterClrMapping/>
  </p:clrMapOvr>
  <p:transition spd="slow">
    <p:circl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200" dirty="0" smtClean="0">
                <a:latin typeface="Arial" panose="020B0604020202020204" pitchFamily="34" charset="0"/>
                <a:cs typeface="Arial" panose="020B0604020202020204" pitchFamily="34" charset="0"/>
              </a:rPr>
              <a:t>PENGEMBANGAN DIAGRAM AKTIVITAS</a:t>
            </a:r>
            <a:endParaRPr lang="id-ID" sz="3200" dirty="0">
              <a:latin typeface="Arial" panose="020B0604020202020204" pitchFamily="34" charset="0"/>
              <a:cs typeface="Arial" panose="020B0604020202020204" pitchFamily="34" charset="0"/>
            </a:endParaRPr>
          </a:p>
        </p:txBody>
      </p:sp>
      <p:sp>
        <p:nvSpPr>
          <p:cNvPr id="4" name="Rectangle 2"/>
          <p:cNvSpPr>
            <a:spLocks noChangeArrowheads="1"/>
          </p:cNvSpPr>
          <p:nvPr/>
        </p:nvSpPr>
        <p:spPr bwMode="auto">
          <a:xfrm>
            <a:off x="2226365" y="457200"/>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pic>
        <p:nvPicPr>
          <p:cNvPr id="10242" name="Picture 2" descr="G:\aktifiti keseluruhan.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49425" y="1245888"/>
            <a:ext cx="8385175" cy="561211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620084379"/>
      </p:ext>
    </p:extLst>
  </p:cSld>
  <p:clrMapOvr>
    <a:masterClrMapping/>
  </p:clrMapOvr>
  <p:transition spd="slow">
    <p:circl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200" dirty="0" smtClean="0">
                <a:latin typeface="Arial" panose="020B0604020202020204" pitchFamily="34" charset="0"/>
                <a:cs typeface="Arial" panose="020B0604020202020204" pitchFamily="34" charset="0"/>
              </a:rPr>
              <a:t>PENGEMBANGAN DIAGRAM USE CASE</a:t>
            </a:r>
            <a:endParaRPr lang="id-ID"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119062" indent="0">
              <a:buNone/>
            </a:pPr>
            <a:endParaRPr lang="en-US" dirty="0"/>
          </a:p>
        </p:txBody>
      </p:sp>
      <p:pic>
        <p:nvPicPr>
          <p:cNvPr id="15362" name="Picture 2"/>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34475" t="31579" r="27625" b="25506"/>
          <a:stretch/>
        </p:blipFill>
        <p:spPr bwMode="auto">
          <a:xfrm>
            <a:off x="2208362" y="1828799"/>
            <a:ext cx="7798280" cy="41954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280720784"/>
      </p:ext>
    </p:extLst>
  </p:cSld>
  <p:clrMapOvr>
    <a:masterClrMapping/>
  </p:clrMapOvr>
  <p:transition spd="slow">
    <p:circl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4270"/>
            <a:ext cx="9144000" cy="768567"/>
          </a:xfrm>
        </p:spPr>
        <p:txBody>
          <a:bodyPr/>
          <a:lstStyle/>
          <a:p>
            <a:r>
              <a:rPr lang="id-ID" sz="3200" dirty="0" smtClean="0">
                <a:latin typeface="Arial" panose="020B0604020202020204" pitchFamily="34" charset="0"/>
                <a:cs typeface="Arial" panose="020B0604020202020204" pitchFamily="34" charset="0"/>
              </a:rPr>
              <a:t>PENGEMBANGAN DIAGRAM INTERAKSI</a:t>
            </a:r>
            <a:endParaRPr lang="id-ID" sz="3200" dirty="0">
              <a:latin typeface="Arial" panose="020B0604020202020204" pitchFamily="34" charset="0"/>
              <a:cs typeface="Arial" panose="020B0604020202020204" pitchFamily="34" charset="0"/>
            </a:endParaRPr>
          </a:p>
        </p:txBody>
      </p:sp>
      <p:sp>
        <p:nvSpPr>
          <p:cNvPr id="3" name="Content Placeholder 2"/>
          <p:cNvSpPr>
            <a:spLocks noGrp="1"/>
          </p:cNvSpPr>
          <p:nvPr>
            <p:ph idx="4294967295"/>
          </p:nvPr>
        </p:nvSpPr>
        <p:spPr>
          <a:xfrm>
            <a:off x="0" y="720436"/>
            <a:ext cx="10972800" cy="5402553"/>
          </a:xfrm>
        </p:spPr>
        <p:txBody>
          <a:bodyPr/>
          <a:lstStyle/>
          <a:p>
            <a:r>
              <a:rPr lang="id-ID" sz="2000" i="1" dirty="0" smtClean="0">
                <a:latin typeface="Arial" panose="020B0604020202020204" pitchFamily="34" charset="0"/>
                <a:cs typeface="Arial" panose="020B0604020202020204" pitchFamily="34" charset="0"/>
              </a:rPr>
              <a:t>Sequence Diagram Login</a:t>
            </a:r>
          </a:p>
          <a:p>
            <a:pPr marL="119062" indent="0">
              <a:buNone/>
            </a:pPr>
            <a:endParaRPr lang="id-ID" sz="2000" i="1" dirty="0">
              <a:latin typeface="Arial" panose="020B0604020202020204" pitchFamily="34" charset="0"/>
              <a:cs typeface="Arial" panose="020B0604020202020204" pitchFamily="34" charset="0"/>
            </a:endParaRPr>
          </a:p>
        </p:txBody>
      </p:sp>
      <p:pic>
        <p:nvPicPr>
          <p:cNvPr id="16386" name="Picture 2"/>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28628" t="23346" r="27861" b="31434"/>
          <a:stretch/>
        </p:blipFill>
        <p:spPr bwMode="auto">
          <a:xfrm>
            <a:off x="2474257" y="1398493"/>
            <a:ext cx="8238675" cy="48140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147809639"/>
      </p:ext>
    </p:extLst>
  </p:cSld>
  <p:clrMapOvr>
    <a:masterClrMapping/>
  </p:clrMapOvr>
  <p:transition spd="slow">
    <p:circl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734291"/>
          </a:xfrm>
        </p:spPr>
        <p:txBody>
          <a:bodyPr/>
          <a:lstStyle/>
          <a:p>
            <a:r>
              <a:rPr lang="id-ID" sz="3200" dirty="0" smtClean="0">
                <a:latin typeface="Arial" panose="020B0604020202020204" pitchFamily="34" charset="0"/>
                <a:cs typeface="Arial" panose="020B0604020202020204" pitchFamily="34" charset="0"/>
              </a:rPr>
              <a:t>PENGEMBANGAN DIAGRAM INTERAKSI</a:t>
            </a:r>
            <a:endParaRPr lang="id-ID" sz="3200" dirty="0">
              <a:latin typeface="Arial" panose="020B0604020202020204" pitchFamily="34" charset="0"/>
              <a:cs typeface="Arial" panose="020B0604020202020204" pitchFamily="34" charset="0"/>
            </a:endParaRPr>
          </a:p>
        </p:txBody>
      </p:sp>
      <p:sp>
        <p:nvSpPr>
          <p:cNvPr id="3" name="Content Placeholder 2"/>
          <p:cNvSpPr>
            <a:spLocks noGrp="1"/>
          </p:cNvSpPr>
          <p:nvPr>
            <p:ph idx="4294967295"/>
          </p:nvPr>
        </p:nvSpPr>
        <p:spPr>
          <a:xfrm>
            <a:off x="0" y="734292"/>
            <a:ext cx="10972800" cy="5776624"/>
          </a:xfrm>
        </p:spPr>
        <p:txBody>
          <a:bodyPr/>
          <a:lstStyle/>
          <a:p>
            <a:r>
              <a:rPr lang="id-ID" sz="2000" i="1" dirty="0" smtClean="0">
                <a:latin typeface="Arial" panose="020B0604020202020204" pitchFamily="34" charset="0"/>
                <a:cs typeface="Arial" panose="020B0604020202020204" pitchFamily="34" charset="0"/>
              </a:rPr>
              <a:t>Sequence Diagram </a:t>
            </a:r>
            <a:r>
              <a:rPr lang="en-US" sz="2000" i="1" dirty="0"/>
              <a:t>Input</a:t>
            </a:r>
            <a:r>
              <a:rPr lang="id-ID" sz="2000" i="1" dirty="0"/>
              <a:t> Data</a:t>
            </a:r>
            <a:r>
              <a:rPr lang="en-US" sz="2000" i="1" dirty="0"/>
              <a:t> </a:t>
            </a:r>
            <a:r>
              <a:rPr lang="en-US" sz="2000" i="1" dirty="0" err="1"/>
              <a:t>Anggota</a:t>
            </a:r>
            <a:endParaRPr lang="id-ID" sz="2000" i="1" dirty="0">
              <a:latin typeface="Arial" panose="020B0604020202020204" pitchFamily="34" charset="0"/>
              <a:cs typeface="Arial" panose="020B0604020202020204" pitchFamily="34" charset="0"/>
            </a:endParaRPr>
          </a:p>
        </p:txBody>
      </p:sp>
      <p:pic>
        <p:nvPicPr>
          <p:cNvPr id="17410" name="Picture 2"/>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26664" t="16728" r="23831" b="4043"/>
          <a:stretch/>
        </p:blipFill>
        <p:spPr bwMode="auto">
          <a:xfrm>
            <a:off x="1640540" y="1089212"/>
            <a:ext cx="8834719" cy="54998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27576134"/>
      </p:ext>
    </p:extLst>
  </p:cSld>
  <p:clrMapOvr>
    <a:masterClrMapping/>
  </p:clrMapOvr>
  <p:transition spd="slow">
    <p:circl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692727"/>
          </a:xfrm>
        </p:spPr>
        <p:txBody>
          <a:bodyPr/>
          <a:lstStyle/>
          <a:p>
            <a:r>
              <a:rPr lang="id-ID" sz="3200" dirty="0" smtClean="0">
                <a:latin typeface="Arial" panose="020B0604020202020204" pitchFamily="34" charset="0"/>
                <a:cs typeface="Arial" panose="020B0604020202020204" pitchFamily="34" charset="0"/>
              </a:rPr>
              <a:t>PENGEMBANGAN DIAGRAM INTERAKSI</a:t>
            </a:r>
            <a:endParaRPr lang="id-ID" sz="3200" dirty="0">
              <a:latin typeface="Arial" panose="020B0604020202020204" pitchFamily="34" charset="0"/>
              <a:cs typeface="Arial" panose="020B0604020202020204" pitchFamily="34" charset="0"/>
            </a:endParaRPr>
          </a:p>
        </p:txBody>
      </p:sp>
      <p:sp>
        <p:nvSpPr>
          <p:cNvPr id="3" name="Content Placeholder 2"/>
          <p:cNvSpPr>
            <a:spLocks noGrp="1"/>
          </p:cNvSpPr>
          <p:nvPr>
            <p:ph idx="4294967295"/>
          </p:nvPr>
        </p:nvSpPr>
        <p:spPr>
          <a:xfrm>
            <a:off x="0" y="692727"/>
            <a:ext cx="10972800" cy="5430261"/>
          </a:xfrm>
        </p:spPr>
        <p:txBody>
          <a:bodyPr/>
          <a:lstStyle/>
          <a:p>
            <a:r>
              <a:rPr lang="id-ID" sz="2000" i="1" dirty="0" smtClean="0">
                <a:latin typeface="Arial" panose="020B0604020202020204" pitchFamily="34" charset="0"/>
                <a:cs typeface="Arial" panose="020B0604020202020204" pitchFamily="34" charset="0"/>
              </a:rPr>
              <a:t>Sequence Diagram </a:t>
            </a:r>
            <a:r>
              <a:rPr lang="id-ID" sz="2000" b="1" i="1" dirty="0"/>
              <a:t>Simpanan</a:t>
            </a:r>
            <a:endParaRPr lang="id-ID" sz="2000" i="1" dirty="0">
              <a:latin typeface="Arial" panose="020B0604020202020204" pitchFamily="34" charset="0"/>
              <a:cs typeface="Arial" panose="020B0604020202020204" pitchFamily="34" charset="0"/>
            </a:endParaRPr>
          </a:p>
        </p:txBody>
      </p:sp>
      <p:pic>
        <p:nvPicPr>
          <p:cNvPr id="18434" name="Picture 2"/>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28214" t="14523" r="25174" b="6250"/>
          <a:stretch/>
        </p:blipFill>
        <p:spPr bwMode="auto">
          <a:xfrm>
            <a:off x="1627094" y="1169893"/>
            <a:ext cx="8148918" cy="54729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22059826"/>
      </p:ext>
    </p:extLst>
  </p:cSld>
  <p:clrMapOvr>
    <a:masterClrMapping/>
  </p:clrMapOvr>
  <p:transition spd="slow">
    <p:circl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651164"/>
          </a:xfrm>
        </p:spPr>
        <p:txBody>
          <a:bodyPr/>
          <a:lstStyle/>
          <a:p>
            <a:r>
              <a:rPr lang="id-ID" sz="3200" dirty="0" smtClean="0">
                <a:latin typeface="Arial" panose="020B0604020202020204" pitchFamily="34" charset="0"/>
                <a:cs typeface="Arial" panose="020B0604020202020204" pitchFamily="34" charset="0"/>
              </a:rPr>
              <a:t>PENGEMBANGAN DIAGRAM INTERAKSI</a:t>
            </a:r>
            <a:endParaRPr lang="id-ID" sz="3200" dirty="0">
              <a:latin typeface="Arial" panose="020B0604020202020204" pitchFamily="34" charset="0"/>
              <a:cs typeface="Arial" panose="020B0604020202020204" pitchFamily="34" charset="0"/>
            </a:endParaRPr>
          </a:p>
        </p:txBody>
      </p:sp>
      <p:sp>
        <p:nvSpPr>
          <p:cNvPr id="3" name="Content Placeholder 2"/>
          <p:cNvSpPr>
            <a:spLocks noGrp="1"/>
          </p:cNvSpPr>
          <p:nvPr>
            <p:ph idx="4294967295"/>
          </p:nvPr>
        </p:nvSpPr>
        <p:spPr>
          <a:xfrm>
            <a:off x="0" y="651165"/>
            <a:ext cx="10972800" cy="5471824"/>
          </a:xfrm>
        </p:spPr>
        <p:txBody>
          <a:bodyPr/>
          <a:lstStyle/>
          <a:p>
            <a:r>
              <a:rPr lang="id-ID" sz="2000" i="1" dirty="0" smtClean="0">
                <a:latin typeface="Arial" panose="020B0604020202020204" pitchFamily="34" charset="0"/>
                <a:cs typeface="Arial" panose="020B0604020202020204" pitchFamily="34" charset="0"/>
              </a:rPr>
              <a:t>Sequence Diagram </a:t>
            </a:r>
            <a:r>
              <a:rPr lang="id-ID" sz="2000" b="1" i="1" dirty="0"/>
              <a:t>Peminjaman</a:t>
            </a:r>
            <a:endParaRPr lang="id-ID" sz="2000" i="1" dirty="0">
              <a:latin typeface="Arial" panose="020B0604020202020204" pitchFamily="34" charset="0"/>
              <a:cs typeface="Arial" panose="020B0604020202020204" pitchFamily="34" charset="0"/>
            </a:endParaRPr>
          </a:p>
        </p:txBody>
      </p:sp>
      <p:pic>
        <p:nvPicPr>
          <p:cNvPr id="19458" name="Picture 2"/>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24288" t="14706" r="23726" b="6250"/>
          <a:stretch/>
        </p:blipFill>
        <p:spPr bwMode="auto">
          <a:xfrm>
            <a:off x="1869142" y="1064192"/>
            <a:ext cx="8875058" cy="57938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60166923"/>
      </p:ext>
    </p:extLst>
  </p:cSld>
  <p:clrMapOvr>
    <a:masterClrMapping/>
  </p:clrMapOvr>
  <p:transition spd="slow">
    <p:circl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651164"/>
          </a:xfrm>
        </p:spPr>
        <p:txBody>
          <a:bodyPr/>
          <a:lstStyle/>
          <a:p>
            <a:r>
              <a:rPr lang="id-ID" sz="3200" dirty="0" smtClean="0">
                <a:latin typeface="Arial" panose="020B0604020202020204" pitchFamily="34" charset="0"/>
                <a:cs typeface="Arial" panose="020B0604020202020204" pitchFamily="34" charset="0"/>
              </a:rPr>
              <a:t>PENGEMBANGAN DIAGRAM INTERAKSI</a:t>
            </a:r>
            <a:endParaRPr lang="id-ID" sz="3200" dirty="0">
              <a:latin typeface="Arial" panose="020B0604020202020204" pitchFamily="34" charset="0"/>
              <a:cs typeface="Arial" panose="020B0604020202020204" pitchFamily="34" charset="0"/>
            </a:endParaRPr>
          </a:p>
        </p:txBody>
      </p:sp>
      <p:sp>
        <p:nvSpPr>
          <p:cNvPr id="3" name="Content Placeholder 2"/>
          <p:cNvSpPr>
            <a:spLocks noGrp="1"/>
          </p:cNvSpPr>
          <p:nvPr>
            <p:ph idx="4294967295"/>
          </p:nvPr>
        </p:nvSpPr>
        <p:spPr>
          <a:xfrm>
            <a:off x="0" y="651165"/>
            <a:ext cx="10972800" cy="5471824"/>
          </a:xfrm>
        </p:spPr>
        <p:txBody>
          <a:bodyPr/>
          <a:lstStyle/>
          <a:p>
            <a:r>
              <a:rPr lang="id-ID" sz="2000" i="1" dirty="0" smtClean="0">
                <a:latin typeface="Arial" panose="020B0604020202020204" pitchFamily="34" charset="0"/>
                <a:cs typeface="Arial" panose="020B0604020202020204" pitchFamily="34" charset="0"/>
              </a:rPr>
              <a:t>Sequence Diagram </a:t>
            </a:r>
            <a:r>
              <a:rPr lang="id-ID" sz="2000" b="1" i="1" dirty="0"/>
              <a:t>Pembayaran</a:t>
            </a:r>
            <a:endParaRPr lang="en-US" sz="2000" i="1" dirty="0"/>
          </a:p>
          <a:p>
            <a:pPr marL="119062" indent="0">
              <a:buNone/>
            </a:pPr>
            <a:endParaRPr lang="id-ID" sz="2000" i="1" dirty="0">
              <a:latin typeface="Arial" panose="020B0604020202020204" pitchFamily="34" charset="0"/>
              <a:cs typeface="Arial" panose="020B0604020202020204" pitchFamily="34" charset="0"/>
            </a:endParaRPr>
          </a:p>
        </p:txBody>
      </p:sp>
      <p:pic>
        <p:nvPicPr>
          <p:cNvPr id="20482" name="Picture 2"/>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29649" t="16212" r="23296" b="9214"/>
          <a:stretch/>
        </p:blipFill>
        <p:spPr bwMode="auto">
          <a:xfrm>
            <a:off x="1734671" y="1169893"/>
            <a:ext cx="8592670" cy="5419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90994171"/>
      </p:ext>
    </p:extLst>
  </p:cSld>
  <p:clrMapOvr>
    <a:masterClrMapping/>
  </p:clrMapOvr>
  <p:transition spd="slow">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941540"/>
            <a:ext cx="8042656" cy="1636776"/>
          </a:xfrm>
        </p:spPr>
        <p:txBody>
          <a:bodyPr>
            <a:normAutofit/>
          </a:bodyPr>
          <a:lstStyle/>
          <a:p>
            <a:r>
              <a:rPr lang="id-ID" sz="3200" dirty="0" smtClean="0">
                <a:latin typeface="Arial" panose="020B0604020202020204" pitchFamily="34" charset="0"/>
                <a:cs typeface="Arial" panose="020B0604020202020204" pitchFamily="34" charset="0"/>
              </a:rPr>
              <a:t>PENDAHULUAN</a:t>
            </a:r>
            <a:endParaRPr lang="id-ID" sz="3200"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3673856" y="3007291"/>
            <a:ext cx="8026400" cy="1592418"/>
          </a:xfrm>
        </p:spPr>
        <p:txBody>
          <a:bodyPr/>
          <a:lstStyle/>
          <a:p>
            <a:pPr marL="342900" indent="-342900" algn="l">
              <a:buFont typeface="Arial" panose="020B0604020202020204" pitchFamily="34" charset="0"/>
              <a:buChar char="•"/>
            </a:pPr>
            <a:r>
              <a:rPr lang="id-ID" dirty="0" smtClean="0">
                <a:latin typeface="Arial" panose="020B0604020202020204" pitchFamily="34" charset="0"/>
                <a:cs typeface="Arial" panose="020B0604020202020204" pitchFamily="34" charset="0"/>
              </a:rPr>
              <a:t>LATAR BELAKANG</a:t>
            </a:r>
          </a:p>
          <a:p>
            <a:pPr marL="342900" indent="-342900" algn="l">
              <a:buFont typeface="Arial" panose="020B0604020202020204" pitchFamily="34" charset="0"/>
              <a:buChar char="•"/>
            </a:pPr>
            <a:r>
              <a:rPr lang="id-ID" dirty="0" smtClean="0">
                <a:latin typeface="Arial" panose="020B0604020202020204" pitchFamily="34" charset="0"/>
                <a:cs typeface="Arial" panose="020B0604020202020204" pitchFamily="34" charset="0"/>
              </a:rPr>
              <a:t>RUMUSN MASALAH</a:t>
            </a:r>
          </a:p>
          <a:p>
            <a:pPr marL="342900" indent="-342900" algn="l">
              <a:buFont typeface="Arial" panose="020B0604020202020204" pitchFamily="34" charset="0"/>
              <a:buChar char="•"/>
            </a:pPr>
            <a:r>
              <a:rPr lang="id-ID" dirty="0" smtClean="0">
                <a:latin typeface="Arial" panose="020B0604020202020204" pitchFamily="34" charset="0"/>
                <a:cs typeface="Arial" panose="020B0604020202020204" pitchFamily="34" charset="0"/>
              </a:rPr>
              <a:t>TUJUAN KERJA PRAKTEK</a:t>
            </a:r>
          </a:p>
          <a:p>
            <a:pPr marL="342900" indent="-342900" algn="l">
              <a:buFont typeface="Arial" panose="020B0604020202020204" pitchFamily="34" charset="0"/>
              <a:buChar char="•"/>
            </a:pPr>
            <a:r>
              <a:rPr lang="id-ID" dirty="0" smtClean="0">
                <a:latin typeface="Arial" panose="020B0604020202020204" pitchFamily="34" charset="0"/>
                <a:cs typeface="Arial" panose="020B0604020202020204" pitchFamily="34" charset="0"/>
              </a:rPr>
              <a:t>BATASAN KERJA PRAKTEK</a:t>
            </a:r>
          </a:p>
          <a:p>
            <a:pPr marL="342900" indent="-342900" algn="l">
              <a:buFont typeface="Arial" panose="020B0604020202020204" pitchFamily="34" charset="0"/>
              <a:buChar char="•"/>
            </a:pPr>
            <a:r>
              <a:rPr lang="id-ID" dirty="0" smtClean="0">
                <a:latin typeface="Arial" panose="020B0604020202020204" pitchFamily="34" charset="0"/>
                <a:cs typeface="Arial" panose="020B0604020202020204" pitchFamily="34" charset="0"/>
              </a:rPr>
              <a:t>METODE PENGEMBANGAN SISTEM</a:t>
            </a:r>
            <a:endParaRPr lang="id-ID"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261186849"/>
      </p:ext>
    </p:extLst>
  </p:cSld>
  <p:clrMapOvr>
    <a:masterClrMapping/>
  </p:clrMapOvr>
  <p:transition spd="slow">
    <p:circl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0"/>
            <a:ext cx="9144000" cy="651164"/>
          </a:xfrm>
          <a:prstGeom prst="rect">
            <a:avLst/>
          </a:prstGeom>
        </p:spPr>
        <p:txBody>
          <a:bodyPr vert="horz" lIns="91440" rIns="45720" rtlCol="0" anchor="ctr">
            <a:noAutofit/>
            <a:scene3d>
              <a:camera prst="orthographicFront"/>
              <a:lightRig rig="threePt" dir="t">
                <a:rot lat="0" lon="0" rev="4800000"/>
              </a:lightRig>
            </a:scene3d>
            <a:sp3d prstMaterial="matte">
              <a:bevelT w="50800" h="10160"/>
            </a:sp3d>
          </a:bodyPr>
          <a:lstStyle>
            <a:lvl1pPr algn="ctr" rtl="0" eaLnBrk="1" fontAlgn="base" hangingPunct="1">
              <a:spcBef>
                <a:spcPct val="0"/>
              </a:spcBef>
              <a:spcAft>
                <a:spcPct val="0"/>
              </a:spcAft>
              <a:defRPr sz="3600" b="1" kern="1200">
                <a:solidFill>
                  <a:srgbClr val="002060"/>
                </a:solidFill>
                <a:latin typeface="Times New Roman" panose="02020603050405020304" pitchFamily="18" charset="0"/>
                <a:ea typeface="+mj-ea"/>
                <a:cs typeface="Times New Roman" panose="02020603050405020304" pitchFamily="18" charset="0"/>
              </a:defRPr>
            </a:lvl1pPr>
            <a:lvl2pPr algn="ctr" rtl="0" eaLnBrk="1" fontAlgn="base" hangingPunct="1">
              <a:spcBef>
                <a:spcPct val="0"/>
              </a:spcBef>
              <a:spcAft>
                <a:spcPct val="0"/>
              </a:spcAft>
              <a:defRPr sz="3600" b="1">
                <a:solidFill>
                  <a:srgbClr val="002060"/>
                </a:solidFill>
                <a:latin typeface="Times New Roman" panose="02020603050405020304" pitchFamily="18" charset="0"/>
                <a:cs typeface="Times New Roman" panose="02020603050405020304" pitchFamily="18" charset="0"/>
              </a:defRPr>
            </a:lvl2pPr>
            <a:lvl3pPr algn="ctr" rtl="0" eaLnBrk="1" fontAlgn="base" hangingPunct="1">
              <a:spcBef>
                <a:spcPct val="0"/>
              </a:spcBef>
              <a:spcAft>
                <a:spcPct val="0"/>
              </a:spcAft>
              <a:defRPr sz="3600" b="1">
                <a:solidFill>
                  <a:srgbClr val="002060"/>
                </a:solidFill>
                <a:latin typeface="Times New Roman" panose="02020603050405020304" pitchFamily="18" charset="0"/>
                <a:cs typeface="Times New Roman" panose="02020603050405020304" pitchFamily="18" charset="0"/>
              </a:defRPr>
            </a:lvl3pPr>
            <a:lvl4pPr algn="ctr" rtl="0" eaLnBrk="1" fontAlgn="base" hangingPunct="1">
              <a:spcBef>
                <a:spcPct val="0"/>
              </a:spcBef>
              <a:spcAft>
                <a:spcPct val="0"/>
              </a:spcAft>
              <a:defRPr sz="3600" b="1">
                <a:solidFill>
                  <a:srgbClr val="002060"/>
                </a:solidFill>
                <a:latin typeface="Times New Roman" panose="02020603050405020304" pitchFamily="18" charset="0"/>
                <a:cs typeface="Times New Roman" panose="02020603050405020304" pitchFamily="18" charset="0"/>
              </a:defRPr>
            </a:lvl4pPr>
            <a:lvl5pPr algn="ctr" rtl="0" eaLnBrk="1" fontAlgn="base" hangingPunct="1">
              <a:spcBef>
                <a:spcPct val="0"/>
              </a:spcBef>
              <a:spcAft>
                <a:spcPct val="0"/>
              </a:spcAft>
              <a:defRPr sz="3600" b="1">
                <a:solidFill>
                  <a:srgbClr val="002060"/>
                </a:solidFill>
                <a:latin typeface="Times New Roman" panose="02020603050405020304" pitchFamily="18" charset="0"/>
                <a:cs typeface="Times New Roman" panose="02020603050405020304" pitchFamily="18" charset="0"/>
              </a:defRPr>
            </a:lvl5pPr>
            <a:lvl6pPr marL="457200" algn="ctr" rtl="0" eaLnBrk="1" fontAlgn="base" hangingPunct="1">
              <a:spcBef>
                <a:spcPct val="0"/>
              </a:spcBef>
              <a:spcAft>
                <a:spcPct val="0"/>
              </a:spcAft>
              <a:defRPr sz="3600" b="1">
                <a:solidFill>
                  <a:srgbClr val="002060"/>
                </a:solidFill>
                <a:latin typeface="Times New Roman" panose="02020603050405020304" pitchFamily="18" charset="0"/>
                <a:cs typeface="Times New Roman" panose="02020603050405020304" pitchFamily="18" charset="0"/>
              </a:defRPr>
            </a:lvl6pPr>
            <a:lvl7pPr marL="914400" algn="ctr" rtl="0" eaLnBrk="1" fontAlgn="base" hangingPunct="1">
              <a:spcBef>
                <a:spcPct val="0"/>
              </a:spcBef>
              <a:spcAft>
                <a:spcPct val="0"/>
              </a:spcAft>
              <a:defRPr sz="3600" b="1">
                <a:solidFill>
                  <a:srgbClr val="002060"/>
                </a:solidFill>
                <a:latin typeface="Times New Roman" panose="02020603050405020304" pitchFamily="18" charset="0"/>
                <a:cs typeface="Times New Roman" panose="02020603050405020304" pitchFamily="18" charset="0"/>
              </a:defRPr>
            </a:lvl7pPr>
            <a:lvl8pPr marL="1371600" algn="ctr" rtl="0" eaLnBrk="1" fontAlgn="base" hangingPunct="1">
              <a:spcBef>
                <a:spcPct val="0"/>
              </a:spcBef>
              <a:spcAft>
                <a:spcPct val="0"/>
              </a:spcAft>
              <a:defRPr sz="3600" b="1">
                <a:solidFill>
                  <a:srgbClr val="002060"/>
                </a:solidFill>
                <a:latin typeface="Times New Roman" panose="02020603050405020304" pitchFamily="18" charset="0"/>
                <a:cs typeface="Times New Roman" panose="02020603050405020304" pitchFamily="18" charset="0"/>
              </a:defRPr>
            </a:lvl8pPr>
            <a:lvl9pPr marL="1828800" algn="ctr" rtl="0" eaLnBrk="1" fontAlgn="base" hangingPunct="1">
              <a:spcBef>
                <a:spcPct val="0"/>
              </a:spcBef>
              <a:spcAft>
                <a:spcPct val="0"/>
              </a:spcAft>
              <a:defRPr sz="3600" b="1">
                <a:solidFill>
                  <a:srgbClr val="002060"/>
                </a:solidFill>
                <a:latin typeface="Times New Roman" panose="02020603050405020304" pitchFamily="18" charset="0"/>
                <a:cs typeface="Times New Roman" panose="02020603050405020304" pitchFamily="18" charset="0"/>
              </a:defRPr>
            </a:lvl9pPr>
            <a:extLst/>
          </a:lstStyle>
          <a:p>
            <a:r>
              <a:rPr lang="id-ID" sz="3200" smtClean="0">
                <a:latin typeface="Arial" panose="020B0604020202020204" pitchFamily="34" charset="0"/>
                <a:cs typeface="Arial" panose="020B0604020202020204" pitchFamily="34" charset="0"/>
              </a:rPr>
              <a:t>PENGEMBANGAN DIAGRAM INTERAKSI</a:t>
            </a:r>
            <a:endParaRPr lang="id-ID" sz="3200" dirty="0">
              <a:latin typeface="Arial" panose="020B0604020202020204" pitchFamily="34" charset="0"/>
              <a:cs typeface="Arial" panose="020B0604020202020204" pitchFamily="34" charset="0"/>
            </a:endParaRPr>
          </a:p>
        </p:txBody>
      </p:sp>
      <p:sp>
        <p:nvSpPr>
          <p:cNvPr id="4" name="Content Placeholder 2"/>
          <p:cNvSpPr txBox="1">
            <a:spLocks/>
          </p:cNvSpPr>
          <p:nvPr/>
        </p:nvSpPr>
        <p:spPr bwMode="auto">
          <a:xfrm>
            <a:off x="0" y="651165"/>
            <a:ext cx="10972800" cy="54718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54864" tIns="91440" rIns="91440" bIns="45720" numCol="1" anchor="t" anchorCtr="0" compatLnSpc="1">
            <a:prstTxWarp prst="textNoShape">
              <a:avLst/>
            </a:prstTxWarp>
          </a:bodyPr>
          <a:lstStyle>
            <a:lvl1pPr marL="438150" indent="-319088" algn="l" rtl="0" eaLnBrk="1" fontAlgn="base" hangingPunct="1">
              <a:spcBef>
                <a:spcPct val="0"/>
              </a:spcBef>
              <a:spcAft>
                <a:spcPct val="0"/>
              </a:spcAft>
              <a:buClr>
                <a:schemeClr val="accent1"/>
              </a:buClr>
              <a:buSzPct val="80000"/>
              <a:buFont typeface="Wingdings 2" panose="05020102010507070707" pitchFamily="18" charset="2"/>
              <a:buChar char=""/>
              <a:defRPr sz="3200" kern="1200">
                <a:solidFill>
                  <a:srgbClr val="002060"/>
                </a:solidFill>
                <a:latin typeface="Times New Roman" panose="02020603050405020304" pitchFamily="18" charset="0"/>
                <a:ea typeface="+mn-ea"/>
                <a:cs typeface="Times New Roman" panose="02020603050405020304" pitchFamily="18" charset="0"/>
              </a:defRPr>
            </a:lvl1pPr>
            <a:lvl2pPr marL="730250" indent="-273050" algn="l" rtl="0" eaLnBrk="1" fontAlgn="base" hangingPunct="1">
              <a:spcBef>
                <a:spcPct val="20000"/>
              </a:spcBef>
              <a:spcAft>
                <a:spcPct val="0"/>
              </a:spcAft>
              <a:buClr>
                <a:schemeClr val="accent2"/>
              </a:buClr>
              <a:buSzPct val="90000"/>
              <a:buFont typeface="Wingdings" panose="05000000000000000000" pitchFamily="2" charset="2"/>
              <a:buChar char=""/>
              <a:defRPr sz="2800" kern="1200">
                <a:solidFill>
                  <a:srgbClr val="002060"/>
                </a:solidFill>
                <a:latin typeface="Times New Roman" panose="02020603050405020304" pitchFamily="18" charset="0"/>
                <a:ea typeface="+mn-ea"/>
                <a:cs typeface="Times New Roman" panose="02020603050405020304" pitchFamily="18" charset="0"/>
              </a:defRPr>
            </a:lvl2pPr>
            <a:lvl3pPr marL="995363" indent="-228600" algn="l" rtl="0" eaLnBrk="1" fontAlgn="base" hangingPunct="1">
              <a:spcBef>
                <a:spcPct val="20000"/>
              </a:spcBef>
              <a:spcAft>
                <a:spcPct val="0"/>
              </a:spcAft>
              <a:buClr>
                <a:srgbClr val="E66C7D"/>
              </a:buClr>
              <a:buFont typeface="Arial" panose="020B0604020202020204" pitchFamily="34" charset="0"/>
              <a:buChar char="▪"/>
              <a:defRPr sz="2400" kern="1200">
                <a:solidFill>
                  <a:srgbClr val="002060"/>
                </a:solidFill>
                <a:latin typeface="Times New Roman" panose="02020603050405020304" pitchFamily="18" charset="0"/>
                <a:ea typeface="+mn-ea"/>
                <a:cs typeface="Times New Roman" panose="02020603050405020304" pitchFamily="18" charset="0"/>
              </a:defRPr>
            </a:lvl3pPr>
            <a:lvl4pPr marL="1216025" indent="-182563" algn="l" rtl="0" eaLnBrk="1" fontAlgn="base" hangingPunct="1">
              <a:spcBef>
                <a:spcPct val="20000"/>
              </a:spcBef>
              <a:spcAft>
                <a:spcPct val="0"/>
              </a:spcAft>
              <a:buClr>
                <a:srgbClr val="6BB76D"/>
              </a:buClr>
              <a:buFont typeface="Arial" panose="020B0604020202020204" pitchFamily="34" charset="0"/>
              <a:buChar char="▪"/>
              <a:defRPr sz="2000" kern="1200">
                <a:solidFill>
                  <a:srgbClr val="002060"/>
                </a:solidFill>
                <a:latin typeface="Times New Roman" panose="02020603050405020304" pitchFamily="18" charset="0"/>
                <a:ea typeface="+mn-ea"/>
                <a:cs typeface="Times New Roman" panose="02020603050405020304" pitchFamily="18" charset="0"/>
              </a:defRPr>
            </a:lvl4pPr>
            <a:lvl5pPr marL="1425575" indent="-182563" algn="l" rtl="0" eaLnBrk="1" fontAlgn="base" hangingPunct="1">
              <a:spcBef>
                <a:spcPct val="20000"/>
              </a:spcBef>
              <a:spcAft>
                <a:spcPct val="0"/>
              </a:spcAft>
              <a:buClr>
                <a:srgbClr val="E88651"/>
              </a:buClr>
              <a:buFont typeface="Wingdings 3" panose="05040102010807070707" pitchFamily="18" charset="2"/>
              <a:buChar char=""/>
              <a:defRPr lang="en-US" sz="2000" kern="1200">
                <a:solidFill>
                  <a:srgbClr val="002060"/>
                </a:solidFill>
                <a:latin typeface="Times New Roman" panose="02020603050405020304" pitchFamily="18" charset="0"/>
                <a:ea typeface="+mn-ea"/>
                <a:cs typeface="Times New Roman" panose="02020603050405020304" pitchFamily="18"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id-ID" sz="2000" i="1" dirty="0" smtClean="0">
                <a:latin typeface="Arial" panose="020B0604020202020204" pitchFamily="34" charset="0"/>
                <a:cs typeface="Arial" panose="020B0604020202020204" pitchFamily="34" charset="0"/>
              </a:rPr>
              <a:t>Sequence Diagram </a:t>
            </a:r>
            <a:r>
              <a:rPr lang="id-ID" sz="2000" b="1" i="1" dirty="0"/>
              <a:t>Laporan</a:t>
            </a:r>
            <a:endParaRPr lang="id-ID" sz="2000" i="1" dirty="0">
              <a:latin typeface="Arial" panose="020B0604020202020204" pitchFamily="34" charset="0"/>
              <a:cs typeface="Arial" panose="020B0604020202020204" pitchFamily="34" charset="0"/>
            </a:endParaRPr>
          </a:p>
        </p:txBody>
      </p:sp>
      <p:pic>
        <p:nvPicPr>
          <p:cNvPr id="21506" name="Picture 2"/>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28938" t="29780" r="23625" b="3861"/>
          <a:stretch/>
        </p:blipFill>
        <p:spPr bwMode="auto">
          <a:xfrm>
            <a:off x="2353235" y="1268601"/>
            <a:ext cx="7355541" cy="53473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1301454"/>
      </p:ext>
    </p:extLst>
  </p:cSld>
  <p:clrMapOvr>
    <a:masterClrMapping/>
  </p:clrMapOvr>
  <p:transition spd="slow">
    <p:circl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200" dirty="0">
                <a:latin typeface="Arial" panose="020B0604020202020204" pitchFamily="34" charset="0"/>
                <a:cs typeface="Arial" panose="020B0604020202020204" pitchFamily="34" charset="0"/>
              </a:rPr>
              <a:t>IDENTIFIKASI KELAS, RELASI, ATTRIBUT DAN </a:t>
            </a:r>
            <a:r>
              <a:rPr lang="id-ID" sz="3200" dirty="0" smtClean="0">
                <a:latin typeface="Arial" panose="020B0604020202020204" pitchFamily="34" charset="0"/>
                <a:cs typeface="Arial" panose="020B0604020202020204" pitchFamily="34" charset="0"/>
              </a:rPr>
              <a:t>METHOD</a:t>
            </a:r>
            <a:endParaRPr lang="id-ID" sz="3200" dirty="0">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2680412283"/>
              </p:ext>
            </p:extLst>
          </p:nvPr>
        </p:nvGraphicFramePr>
        <p:xfrm>
          <a:off x="1729624" y="1860395"/>
          <a:ext cx="8717927" cy="4719774"/>
        </p:xfrm>
        <a:graphic>
          <a:graphicData uri="http://schemas.openxmlformats.org/drawingml/2006/table">
            <a:tbl>
              <a:tblPr firstRow="1" firstCol="1" bandRow="1">
                <a:tableStyleId>{9DCAF9ED-07DC-4A11-8D7F-57B35C25682E}</a:tableStyleId>
              </a:tblPr>
              <a:tblGrid>
                <a:gridCol w="861331"/>
                <a:gridCol w="2355584"/>
                <a:gridCol w="2660712"/>
                <a:gridCol w="2840300"/>
              </a:tblGrid>
              <a:tr h="207925">
                <a:tc>
                  <a:txBody>
                    <a:bodyPr/>
                    <a:lstStyle/>
                    <a:p>
                      <a:pPr algn="ctr">
                        <a:lnSpc>
                          <a:spcPct val="150000"/>
                        </a:lnSpc>
                        <a:spcAft>
                          <a:spcPts val="0"/>
                        </a:spcAft>
                      </a:pPr>
                      <a:r>
                        <a:rPr lang="en-US" sz="1000" dirty="0">
                          <a:effectLst/>
                        </a:rPr>
                        <a:t>No</a:t>
                      </a:r>
                      <a:endParaRPr lang="id-ID"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187" marR="48187"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000">
                          <a:effectLst/>
                        </a:rPr>
                        <a:t>Nama Kelas</a:t>
                      </a:r>
                      <a:endParaRPr lang="id-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8187" marR="481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000">
                          <a:effectLst/>
                        </a:rPr>
                        <a:t>Identifikasi Attribute</a:t>
                      </a:r>
                      <a:endParaRPr lang="id-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8187" marR="481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1000">
                          <a:effectLst/>
                        </a:rPr>
                        <a:t>Identifikasi Method</a:t>
                      </a:r>
                      <a:endParaRPr lang="id-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8187" marR="48187"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864054">
                <a:tc>
                  <a:txBody>
                    <a:bodyPr/>
                    <a:lstStyle/>
                    <a:p>
                      <a:pPr algn="l">
                        <a:lnSpc>
                          <a:spcPct val="150000"/>
                        </a:lnSpc>
                        <a:spcAft>
                          <a:spcPts val="0"/>
                        </a:spcAft>
                      </a:pPr>
                      <a:r>
                        <a:rPr lang="en-US" sz="1000" dirty="0">
                          <a:effectLst/>
                        </a:rPr>
                        <a:t>1</a:t>
                      </a:r>
                      <a:endParaRPr lang="id-ID"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187" marR="48187"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1000" dirty="0" smtClean="0">
                          <a:effectLst/>
                        </a:rPr>
                        <a:t>Login</a:t>
                      </a:r>
                      <a:endParaRPr lang="id-ID"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187" marR="481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1100" kern="1200" dirty="0" smtClean="0">
                          <a:solidFill>
                            <a:schemeClr val="dk1"/>
                          </a:solidFill>
                          <a:effectLst/>
                          <a:latin typeface="+mn-lt"/>
                          <a:ea typeface="+mn-ea"/>
                          <a:cs typeface="+mn-cs"/>
                        </a:rPr>
                        <a:t>Id User</a:t>
                      </a:r>
                    </a:p>
                    <a:p>
                      <a:r>
                        <a:rPr kumimoji="0" lang="en-US" sz="1100" kern="1200" dirty="0" smtClean="0">
                          <a:solidFill>
                            <a:schemeClr val="dk1"/>
                          </a:solidFill>
                          <a:effectLst/>
                          <a:latin typeface="+mn-lt"/>
                          <a:ea typeface="+mn-ea"/>
                          <a:cs typeface="+mn-cs"/>
                        </a:rPr>
                        <a:t>Username</a:t>
                      </a:r>
                    </a:p>
                    <a:p>
                      <a:r>
                        <a:rPr kumimoji="0" lang="en-US" sz="1100" kern="1200" dirty="0" smtClean="0">
                          <a:solidFill>
                            <a:schemeClr val="dk1"/>
                          </a:solidFill>
                          <a:effectLst/>
                          <a:latin typeface="+mn-lt"/>
                          <a:ea typeface="+mn-ea"/>
                          <a:cs typeface="+mn-cs"/>
                        </a:rPr>
                        <a:t>Password</a:t>
                      </a:r>
                      <a:endParaRPr lang="id-ID"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187" marR="481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1100" kern="1200" dirty="0" err="1" smtClean="0">
                          <a:solidFill>
                            <a:schemeClr val="dk1"/>
                          </a:solidFill>
                          <a:effectLst/>
                          <a:latin typeface="+mn-lt"/>
                          <a:ea typeface="+mn-ea"/>
                          <a:cs typeface="+mn-cs"/>
                        </a:rPr>
                        <a:t>Simpan</a:t>
                      </a:r>
                      <a:r>
                        <a:rPr kumimoji="0" lang="en-US" sz="1100" kern="1200" dirty="0" smtClean="0">
                          <a:solidFill>
                            <a:schemeClr val="dk1"/>
                          </a:solidFill>
                          <a:effectLst/>
                          <a:latin typeface="+mn-lt"/>
                          <a:ea typeface="+mn-ea"/>
                          <a:cs typeface="+mn-cs"/>
                        </a:rPr>
                        <a:t>()</a:t>
                      </a:r>
                    </a:p>
                    <a:p>
                      <a:r>
                        <a:rPr kumimoji="0" lang="en-US" sz="1100" kern="1200" dirty="0" err="1" smtClean="0">
                          <a:solidFill>
                            <a:schemeClr val="dk1"/>
                          </a:solidFill>
                          <a:effectLst/>
                          <a:latin typeface="+mn-lt"/>
                          <a:ea typeface="+mn-ea"/>
                          <a:cs typeface="+mn-cs"/>
                        </a:rPr>
                        <a:t>Hapus</a:t>
                      </a:r>
                      <a:r>
                        <a:rPr lang="en-US" sz="600" dirty="0" smtClean="0">
                          <a:effectLst/>
                        </a:rPr>
                        <a:t> ()</a:t>
                      </a:r>
                      <a:endParaRPr lang="id-ID"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187" marR="48187"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0177">
                <a:tc>
                  <a:txBody>
                    <a:bodyPr/>
                    <a:lstStyle/>
                    <a:p>
                      <a:pPr algn="l">
                        <a:lnSpc>
                          <a:spcPct val="150000"/>
                        </a:lnSpc>
                        <a:spcAft>
                          <a:spcPts val="0"/>
                        </a:spcAft>
                      </a:pPr>
                      <a:r>
                        <a:rPr lang="en-US" sz="1000">
                          <a:effectLst/>
                        </a:rPr>
                        <a:t>2</a:t>
                      </a:r>
                      <a:endParaRPr lang="id-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8187" marR="48187"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lang="en-US" sz="1000" dirty="0" smtClean="0">
                          <a:effectLst/>
                        </a:rPr>
                        <a:t>Input data </a:t>
                      </a:r>
                      <a:r>
                        <a:rPr lang="en-US" sz="1000" dirty="0" err="1" smtClean="0">
                          <a:effectLst/>
                        </a:rPr>
                        <a:t>anggota</a:t>
                      </a:r>
                      <a:r>
                        <a:rPr lang="en-US" sz="1000" dirty="0" smtClean="0">
                          <a:effectLst/>
                        </a:rPr>
                        <a:t> </a:t>
                      </a:r>
                      <a:endParaRPr lang="id-ID"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187" marR="481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1000" kern="1200" dirty="0" smtClean="0">
                          <a:solidFill>
                            <a:schemeClr val="dk1"/>
                          </a:solidFill>
                          <a:effectLst/>
                          <a:latin typeface="+mn-lt"/>
                          <a:ea typeface="+mn-ea"/>
                          <a:cs typeface="+mn-cs"/>
                        </a:rPr>
                        <a:t>Id </a:t>
                      </a:r>
                      <a:r>
                        <a:rPr kumimoji="0" lang="en-US" sz="1000" kern="1200" dirty="0" err="1" smtClean="0">
                          <a:solidFill>
                            <a:schemeClr val="dk1"/>
                          </a:solidFill>
                          <a:effectLst/>
                          <a:latin typeface="+mn-lt"/>
                          <a:ea typeface="+mn-ea"/>
                          <a:cs typeface="+mn-cs"/>
                        </a:rPr>
                        <a:t>anggota</a:t>
                      </a:r>
                      <a:endParaRPr kumimoji="0" lang="en-US" sz="1000" kern="1200" dirty="0" smtClean="0">
                        <a:solidFill>
                          <a:schemeClr val="dk1"/>
                        </a:solidFill>
                        <a:effectLst/>
                        <a:latin typeface="+mn-lt"/>
                        <a:ea typeface="+mn-ea"/>
                        <a:cs typeface="+mn-cs"/>
                      </a:endParaRPr>
                    </a:p>
                    <a:p>
                      <a:r>
                        <a:rPr kumimoji="0" lang="en-US" sz="1000" kern="1200" dirty="0" err="1" smtClean="0">
                          <a:solidFill>
                            <a:schemeClr val="dk1"/>
                          </a:solidFill>
                          <a:effectLst/>
                          <a:latin typeface="+mn-lt"/>
                          <a:ea typeface="+mn-ea"/>
                          <a:cs typeface="+mn-cs"/>
                        </a:rPr>
                        <a:t>Nama</a:t>
                      </a:r>
                      <a:endParaRPr kumimoji="0" lang="en-US" sz="1000" kern="1200" dirty="0" smtClean="0">
                        <a:solidFill>
                          <a:schemeClr val="dk1"/>
                        </a:solidFill>
                        <a:effectLst/>
                        <a:latin typeface="+mn-lt"/>
                        <a:ea typeface="+mn-ea"/>
                        <a:cs typeface="+mn-cs"/>
                      </a:endParaRPr>
                    </a:p>
                    <a:p>
                      <a:r>
                        <a:rPr kumimoji="0" lang="en-US" sz="1000" kern="1200" dirty="0" err="1" smtClean="0">
                          <a:solidFill>
                            <a:schemeClr val="dk1"/>
                          </a:solidFill>
                          <a:effectLst/>
                          <a:latin typeface="+mn-lt"/>
                          <a:ea typeface="+mn-ea"/>
                          <a:cs typeface="+mn-cs"/>
                        </a:rPr>
                        <a:t>Tempat</a:t>
                      </a:r>
                      <a:r>
                        <a:rPr kumimoji="0" lang="en-US" sz="1000" kern="1200" dirty="0" smtClean="0">
                          <a:solidFill>
                            <a:schemeClr val="dk1"/>
                          </a:solidFill>
                          <a:effectLst/>
                          <a:latin typeface="+mn-lt"/>
                          <a:ea typeface="+mn-ea"/>
                          <a:cs typeface="+mn-cs"/>
                        </a:rPr>
                        <a:t> </a:t>
                      </a:r>
                      <a:r>
                        <a:rPr kumimoji="0" lang="en-US" sz="1000" kern="1200" dirty="0" err="1" smtClean="0">
                          <a:solidFill>
                            <a:schemeClr val="dk1"/>
                          </a:solidFill>
                          <a:effectLst/>
                          <a:latin typeface="+mn-lt"/>
                          <a:ea typeface="+mn-ea"/>
                          <a:cs typeface="+mn-cs"/>
                        </a:rPr>
                        <a:t>Lahir</a:t>
                      </a:r>
                      <a:endParaRPr kumimoji="0" lang="en-US" sz="1000" kern="1200" dirty="0" smtClean="0">
                        <a:solidFill>
                          <a:schemeClr val="dk1"/>
                        </a:solidFill>
                        <a:effectLst/>
                        <a:latin typeface="+mn-lt"/>
                        <a:ea typeface="+mn-ea"/>
                        <a:cs typeface="+mn-cs"/>
                      </a:endParaRPr>
                    </a:p>
                    <a:p>
                      <a:r>
                        <a:rPr kumimoji="0" lang="en-US" sz="1000" kern="1200" dirty="0" err="1" smtClean="0">
                          <a:solidFill>
                            <a:schemeClr val="dk1"/>
                          </a:solidFill>
                          <a:effectLst/>
                          <a:latin typeface="+mn-lt"/>
                          <a:ea typeface="+mn-ea"/>
                          <a:cs typeface="+mn-cs"/>
                        </a:rPr>
                        <a:t>Tanggal</a:t>
                      </a:r>
                      <a:r>
                        <a:rPr kumimoji="0" lang="en-US" sz="1000" kern="1200" dirty="0" smtClean="0">
                          <a:solidFill>
                            <a:schemeClr val="dk1"/>
                          </a:solidFill>
                          <a:effectLst/>
                          <a:latin typeface="+mn-lt"/>
                          <a:ea typeface="+mn-ea"/>
                          <a:cs typeface="+mn-cs"/>
                        </a:rPr>
                        <a:t> </a:t>
                      </a:r>
                      <a:r>
                        <a:rPr kumimoji="0" lang="en-US" sz="1000" kern="1200" dirty="0" err="1" smtClean="0">
                          <a:solidFill>
                            <a:schemeClr val="dk1"/>
                          </a:solidFill>
                          <a:effectLst/>
                          <a:latin typeface="+mn-lt"/>
                          <a:ea typeface="+mn-ea"/>
                          <a:cs typeface="+mn-cs"/>
                        </a:rPr>
                        <a:t>lahir</a:t>
                      </a:r>
                      <a:endParaRPr kumimoji="0" lang="en-US" sz="1000" kern="1200" dirty="0" smtClean="0">
                        <a:solidFill>
                          <a:schemeClr val="dk1"/>
                        </a:solidFill>
                        <a:effectLst/>
                        <a:latin typeface="+mn-lt"/>
                        <a:ea typeface="+mn-ea"/>
                        <a:cs typeface="+mn-cs"/>
                      </a:endParaRPr>
                    </a:p>
                    <a:p>
                      <a:r>
                        <a:rPr kumimoji="0" lang="en-US" sz="1000" kern="1200" dirty="0" err="1" smtClean="0">
                          <a:solidFill>
                            <a:schemeClr val="dk1"/>
                          </a:solidFill>
                          <a:effectLst/>
                          <a:latin typeface="+mn-lt"/>
                          <a:ea typeface="+mn-ea"/>
                          <a:cs typeface="+mn-cs"/>
                        </a:rPr>
                        <a:t>Jenis</a:t>
                      </a:r>
                      <a:r>
                        <a:rPr kumimoji="0" lang="en-US" sz="1000" kern="1200" dirty="0" smtClean="0">
                          <a:solidFill>
                            <a:schemeClr val="dk1"/>
                          </a:solidFill>
                          <a:effectLst/>
                          <a:latin typeface="+mn-lt"/>
                          <a:ea typeface="+mn-ea"/>
                          <a:cs typeface="+mn-cs"/>
                        </a:rPr>
                        <a:t> </a:t>
                      </a:r>
                      <a:r>
                        <a:rPr kumimoji="0" lang="en-US" sz="1000" kern="1200" dirty="0" err="1" smtClean="0">
                          <a:solidFill>
                            <a:schemeClr val="dk1"/>
                          </a:solidFill>
                          <a:effectLst/>
                          <a:latin typeface="+mn-lt"/>
                          <a:ea typeface="+mn-ea"/>
                          <a:cs typeface="+mn-cs"/>
                        </a:rPr>
                        <a:t>kelamin</a:t>
                      </a:r>
                      <a:endParaRPr kumimoji="0" lang="en-US" sz="1000" kern="1200" dirty="0" smtClean="0">
                        <a:solidFill>
                          <a:schemeClr val="dk1"/>
                        </a:solidFill>
                        <a:effectLst/>
                        <a:latin typeface="+mn-lt"/>
                        <a:ea typeface="+mn-ea"/>
                        <a:cs typeface="+mn-cs"/>
                      </a:endParaRPr>
                    </a:p>
                    <a:p>
                      <a:r>
                        <a:rPr kumimoji="0" lang="en-US" sz="1000" kern="1200" dirty="0" smtClean="0">
                          <a:solidFill>
                            <a:schemeClr val="dk1"/>
                          </a:solidFill>
                          <a:effectLst/>
                          <a:latin typeface="+mn-lt"/>
                          <a:ea typeface="+mn-ea"/>
                          <a:cs typeface="+mn-cs"/>
                        </a:rPr>
                        <a:t>Agama </a:t>
                      </a:r>
                    </a:p>
                    <a:p>
                      <a:r>
                        <a:rPr kumimoji="0" lang="en-US" sz="1000" kern="1200" dirty="0" err="1" smtClean="0">
                          <a:solidFill>
                            <a:schemeClr val="dk1"/>
                          </a:solidFill>
                          <a:effectLst/>
                          <a:latin typeface="+mn-lt"/>
                          <a:ea typeface="+mn-ea"/>
                          <a:cs typeface="+mn-cs"/>
                        </a:rPr>
                        <a:t>Alamat</a:t>
                      </a:r>
                      <a:r>
                        <a:rPr kumimoji="0" lang="en-US" sz="1000" kern="1200" dirty="0" smtClean="0">
                          <a:solidFill>
                            <a:schemeClr val="dk1"/>
                          </a:solidFill>
                          <a:effectLst/>
                          <a:latin typeface="+mn-lt"/>
                          <a:ea typeface="+mn-ea"/>
                          <a:cs typeface="+mn-cs"/>
                        </a:rPr>
                        <a:t> </a:t>
                      </a:r>
                      <a:r>
                        <a:rPr kumimoji="0" lang="en-US" sz="1000" kern="1200" dirty="0" err="1" smtClean="0">
                          <a:solidFill>
                            <a:schemeClr val="dk1"/>
                          </a:solidFill>
                          <a:effectLst/>
                          <a:latin typeface="+mn-lt"/>
                          <a:ea typeface="+mn-ea"/>
                          <a:cs typeface="+mn-cs"/>
                        </a:rPr>
                        <a:t>lengkap</a:t>
                      </a:r>
                      <a:r>
                        <a:rPr kumimoji="0" lang="en-US" sz="1000" kern="1200" dirty="0" smtClean="0">
                          <a:solidFill>
                            <a:schemeClr val="dk1"/>
                          </a:solidFill>
                          <a:effectLst/>
                          <a:latin typeface="+mn-lt"/>
                          <a:ea typeface="+mn-ea"/>
                          <a:cs typeface="+mn-cs"/>
                        </a:rPr>
                        <a:t> </a:t>
                      </a:r>
                    </a:p>
                    <a:p>
                      <a:r>
                        <a:rPr kumimoji="0" lang="en-US" sz="1000" kern="1200" dirty="0" smtClean="0">
                          <a:solidFill>
                            <a:schemeClr val="dk1"/>
                          </a:solidFill>
                          <a:effectLst/>
                          <a:latin typeface="+mn-lt"/>
                          <a:ea typeface="+mn-ea"/>
                          <a:cs typeface="+mn-cs"/>
                        </a:rPr>
                        <a:t>No </a:t>
                      </a:r>
                      <a:r>
                        <a:rPr kumimoji="0" lang="en-US" sz="1000" kern="1200" dirty="0" err="1" smtClean="0">
                          <a:solidFill>
                            <a:schemeClr val="dk1"/>
                          </a:solidFill>
                          <a:effectLst/>
                          <a:latin typeface="+mn-lt"/>
                          <a:ea typeface="+mn-ea"/>
                          <a:cs typeface="+mn-cs"/>
                        </a:rPr>
                        <a:t>telepon</a:t>
                      </a:r>
                      <a:endParaRPr kumimoji="0" lang="en-US" sz="1000" kern="1200" dirty="0" smtClean="0">
                        <a:solidFill>
                          <a:schemeClr val="dk1"/>
                        </a:solidFill>
                        <a:effectLst/>
                        <a:latin typeface="+mn-lt"/>
                        <a:ea typeface="+mn-ea"/>
                        <a:cs typeface="+mn-cs"/>
                      </a:endParaRPr>
                    </a:p>
                    <a:p>
                      <a:r>
                        <a:rPr kumimoji="0" lang="en-US" sz="1000" kern="1200" dirty="0" smtClean="0">
                          <a:solidFill>
                            <a:schemeClr val="dk1"/>
                          </a:solidFill>
                          <a:effectLst/>
                          <a:latin typeface="+mn-lt"/>
                          <a:ea typeface="+mn-ea"/>
                          <a:cs typeface="+mn-cs"/>
                        </a:rPr>
                        <a:t>Email</a:t>
                      </a:r>
                    </a:p>
                    <a:p>
                      <a:r>
                        <a:rPr kumimoji="0" lang="en-US" sz="1000" kern="1200" dirty="0" smtClean="0">
                          <a:solidFill>
                            <a:schemeClr val="dk1"/>
                          </a:solidFill>
                          <a:effectLst/>
                          <a:latin typeface="+mn-lt"/>
                          <a:ea typeface="+mn-ea"/>
                          <a:cs typeface="+mn-cs"/>
                        </a:rPr>
                        <a:t>Id </a:t>
                      </a:r>
                      <a:r>
                        <a:rPr kumimoji="0" lang="id-ID" sz="1000" kern="1200" dirty="0" smtClean="0">
                          <a:solidFill>
                            <a:schemeClr val="dk1"/>
                          </a:solidFill>
                          <a:effectLst/>
                          <a:latin typeface="+mn-lt"/>
                          <a:ea typeface="+mn-ea"/>
                          <a:cs typeface="+mn-cs"/>
                        </a:rPr>
                        <a:t>Unit</a:t>
                      </a:r>
                      <a:endParaRPr kumimoji="0" lang="en-US" sz="1000" kern="1200" dirty="0" smtClean="0">
                        <a:solidFill>
                          <a:schemeClr val="dk1"/>
                        </a:solidFill>
                        <a:effectLst/>
                        <a:latin typeface="+mn-lt"/>
                        <a:ea typeface="+mn-ea"/>
                        <a:cs typeface="+mn-cs"/>
                      </a:endParaRPr>
                    </a:p>
                    <a:p>
                      <a:r>
                        <a:rPr kumimoji="0" lang="en-US" sz="1000" kern="1200" dirty="0" err="1" smtClean="0">
                          <a:solidFill>
                            <a:schemeClr val="dk1"/>
                          </a:solidFill>
                          <a:effectLst/>
                          <a:latin typeface="+mn-lt"/>
                          <a:ea typeface="+mn-ea"/>
                          <a:cs typeface="+mn-cs"/>
                        </a:rPr>
                        <a:t>Simpanan</a:t>
                      </a:r>
                      <a:r>
                        <a:rPr kumimoji="0" lang="en-US" sz="1000" kern="1200" dirty="0" smtClean="0">
                          <a:solidFill>
                            <a:schemeClr val="dk1"/>
                          </a:solidFill>
                          <a:effectLst/>
                          <a:latin typeface="+mn-lt"/>
                          <a:ea typeface="+mn-ea"/>
                          <a:cs typeface="+mn-cs"/>
                        </a:rPr>
                        <a:t> </a:t>
                      </a:r>
                      <a:r>
                        <a:rPr kumimoji="0" lang="en-US" sz="1000" kern="1200" dirty="0" err="1" smtClean="0">
                          <a:solidFill>
                            <a:schemeClr val="dk1"/>
                          </a:solidFill>
                          <a:effectLst/>
                          <a:latin typeface="+mn-lt"/>
                          <a:ea typeface="+mn-ea"/>
                          <a:cs typeface="+mn-cs"/>
                        </a:rPr>
                        <a:t>wajib</a:t>
                      </a:r>
                      <a:endParaRPr kumimoji="0" lang="en-US" sz="1000" kern="1200" dirty="0" smtClean="0">
                        <a:solidFill>
                          <a:schemeClr val="dk1"/>
                        </a:solidFill>
                        <a:effectLst/>
                        <a:latin typeface="+mn-lt"/>
                        <a:ea typeface="+mn-ea"/>
                        <a:cs typeface="+mn-cs"/>
                      </a:endParaRPr>
                    </a:p>
                    <a:p>
                      <a:r>
                        <a:rPr kumimoji="0" lang="en-US" sz="1000" kern="1200" dirty="0" err="1" smtClean="0">
                          <a:solidFill>
                            <a:schemeClr val="dk1"/>
                          </a:solidFill>
                          <a:effectLst/>
                          <a:latin typeface="+mn-lt"/>
                          <a:ea typeface="+mn-ea"/>
                          <a:cs typeface="+mn-cs"/>
                        </a:rPr>
                        <a:t>Simpanan</a:t>
                      </a:r>
                      <a:r>
                        <a:rPr kumimoji="0" lang="en-US" sz="1000" kern="1200" dirty="0" smtClean="0">
                          <a:solidFill>
                            <a:schemeClr val="dk1"/>
                          </a:solidFill>
                          <a:effectLst/>
                          <a:latin typeface="+mn-lt"/>
                          <a:ea typeface="+mn-ea"/>
                          <a:cs typeface="+mn-cs"/>
                        </a:rPr>
                        <a:t> </a:t>
                      </a:r>
                      <a:r>
                        <a:rPr kumimoji="0" lang="en-US" sz="1000" kern="1200" dirty="0" err="1" smtClean="0">
                          <a:solidFill>
                            <a:schemeClr val="dk1"/>
                          </a:solidFill>
                          <a:effectLst/>
                          <a:latin typeface="+mn-lt"/>
                          <a:ea typeface="+mn-ea"/>
                          <a:cs typeface="+mn-cs"/>
                        </a:rPr>
                        <a:t>khusus</a:t>
                      </a:r>
                      <a:endParaRPr kumimoji="0" lang="en-US" sz="1000" kern="1200" dirty="0" smtClean="0">
                        <a:solidFill>
                          <a:schemeClr val="dk1"/>
                        </a:solidFill>
                        <a:effectLst/>
                        <a:latin typeface="+mn-lt"/>
                        <a:ea typeface="+mn-ea"/>
                        <a:cs typeface="+mn-cs"/>
                      </a:endParaRPr>
                    </a:p>
                    <a:p>
                      <a:r>
                        <a:rPr kumimoji="0" lang="en-US" sz="1000" kern="1200" dirty="0" err="1" smtClean="0">
                          <a:solidFill>
                            <a:schemeClr val="dk1"/>
                          </a:solidFill>
                          <a:effectLst/>
                          <a:latin typeface="+mn-lt"/>
                          <a:ea typeface="+mn-ea"/>
                          <a:cs typeface="+mn-cs"/>
                        </a:rPr>
                        <a:t>Simpanan</a:t>
                      </a:r>
                      <a:r>
                        <a:rPr kumimoji="0" lang="en-US" sz="1000" kern="1200" dirty="0" smtClean="0">
                          <a:solidFill>
                            <a:schemeClr val="dk1"/>
                          </a:solidFill>
                          <a:effectLst/>
                          <a:latin typeface="+mn-lt"/>
                          <a:ea typeface="+mn-ea"/>
                          <a:cs typeface="+mn-cs"/>
                        </a:rPr>
                        <a:t> </a:t>
                      </a:r>
                      <a:r>
                        <a:rPr kumimoji="0" lang="en-US" sz="1000" kern="1200" dirty="0" err="1" smtClean="0">
                          <a:solidFill>
                            <a:schemeClr val="dk1"/>
                          </a:solidFill>
                          <a:effectLst/>
                          <a:latin typeface="+mn-lt"/>
                          <a:ea typeface="+mn-ea"/>
                          <a:cs typeface="+mn-cs"/>
                        </a:rPr>
                        <a:t>sukarela</a:t>
                      </a:r>
                      <a:r>
                        <a:rPr kumimoji="0" lang="en-US" sz="1000" kern="1200" dirty="0" smtClean="0">
                          <a:solidFill>
                            <a:schemeClr val="dk1"/>
                          </a:solidFill>
                          <a:effectLst/>
                          <a:latin typeface="+mn-lt"/>
                          <a:ea typeface="+mn-ea"/>
                          <a:cs typeface="+mn-cs"/>
                        </a:rPr>
                        <a:t>.</a:t>
                      </a:r>
                      <a:endParaRPr lang="id-ID" sz="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187" marR="481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1100" kern="1200" dirty="0" err="1" smtClean="0">
                          <a:solidFill>
                            <a:schemeClr val="dk1"/>
                          </a:solidFill>
                          <a:effectLst/>
                          <a:latin typeface="+mn-lt"/>
                          <a:ea typeface="+mn-ea"/>
                          <a:cs typeface="+mn-cs"/>
                        </a:rPr>
                        <a:t>Simpan</a:t>
                      </a:r>
                      <a:r>
                        <a:rPr kumimoji="0" lang="en-US" sz="1100" kern="1200" dirty="0" smtClean="0">
                          <a:solidFill>
                            <a:schemeClr val="dk1"/>
                          </a:solidFill>
                          <a:effectLst/>
                          <a:latin typeface="+mn-lt"/>
                          <a:ea typeface="+mn-ea"/>
                          <a:cs typeface="+mn-cs"/>
                        </a:rPr>
                        <a:t>()</a:t>
                      </a:r>
                    </a:p>
                    <a:p>
                      <a:r>
                        <a:rPr kumimoji="0" lang="en-US" sz="1100" kern="1200" dirty="0" err="1" smtClean="0">
                          <a:solidFill>
                            <a:schemeClr val="dk1"/>
                          </a:solidFill>
                          <a:effectLst/>
                          <a:latin typeface="+mn-lt"/>
                          <a:ea typeface="+mn-ea"/>
                          <a:cs typeface="+mn-cs"/>
                        </a:rPr>
                        <a:t>Cari</a:t>
                      </a:r>
                      <a:r>
                        <a:rPr kumimoji="0" lang="en-US" sz="1100" kern="1200" dirty="0" smtClean="0">
                          <a:solidFill>
                            <a:schemeClr val="dk1"/>
                          </a:solidFill>
                          <a:effectLst/>
                          <a:latin typeface="+mn-lt"/>
                          <a:ea typeface="+mn-ea"/>
                          <a:cs typeface="+mn-cs"/>
                        </a:rPr>
                        <a:t>()</a:t>
                      </a:r>
                    </a:p>
                    <a:p>
                      <a:r>
                        <a:rPr kumimoji="0" lang="en-US" sz="1100" kern="1200" dirty="0" smtClean="0">
                          <a:solidFill>
                            <a:schemeClr val="dk1"/>
                          </a:solidFill>
                          <a:effectLst/>
                          <a:latin typeface="+mn-lt"/>
                          <a:ea typeface="+mn-ea"/>
                          <a:cs typeface="+mn-cs"/>
                        </a:rPr>
                        <a:t>Edit()</a:t>
                      </a:r>
                    </a:p>
                    <a:p>
                      <a:r>
                        <a:rPr kumimoji="0" lang="en-US" sz="1100" kern="1200" dirty="0" err="1" smtClean="0">
                          <a:solidFill>
                            <a:schemeClr val="dk1"/>
                          </a:solidFill>
                          <a:effectLst/>
                          <a:latin typeface="+mn-lt"/>
                          <a:ea typeface="+mn-ea"/>
                          <a:cs typeface="+mn-cs"/>
                        </a:rPr>
                        <a:t>Hapus</a:t>
                      </a:r>
                      <a:r>
                        <a:rPr kumimoji="0" lang="en-US" sz="1100" kern="1200" dirty="0" smtClean="0">
                          <a:solidFill>
                            <a:schemeClr val="dk1"/>
                          </a:solidFill>
                          <a:effectLst/>
                          <a:latin typeface="+mn-lt"/>
                          <a:ea typeface="+mn-ea"/>
                          <a:cs typeface="+mn-cs"/>
                        </a:rPr>
                        <a:t>()</a:t>
                      </a:r>
                      <a:endParaRPr lang="id-ID"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187" marR="48187"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29870">
                <a:tc>
                  <a:txBody>
                    <a:bodyPr/>
                    <a:lstStyle/>
                    <a:p>
                      <a:pPr algn="l">
                        <a:lnSpc>
                          <a:spcPct val="150000"/>
                        </a:lnSpc>
                        <a:spcAft>
                          <a:spcPts val="0"/>
                        </a:spcAft>
                      </a:pPr>
                      <a:r>
                        <a:rPr lang="en-US" sz="1000">
                          <a:effectLst/>
                        </a:rPr>
                        <a:t>3</a:t>
                      </a:r>
                      <a:endParaRPr lang="id-ID"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48187" marR="48187"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kumimoji="0" lang="en-US" sz="1000" b="1" kern="1200" dirty="0" err="1" smtClean="0">
                          <a:solidFill>
                            <a:schemeClr val="dk1"/>
                          </a:solidFill>
                          <a:effectLst/>
                          <a:latin typeface="+mn-lt"/>
                          <a:ea typeface="+mn-ea"/>
                          <a:cs typeface="+mn-cs"/>
                        </a:rPr>
                        <a:t>Simpanan</a:t>
                      </a:r>
                      <a:endParaRPr lang="id-ID" sz="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187" marR="481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dirty="0">
                          <a:effectLst/>
                          <a:latin typeface="Times New Roman"/>
                          <a:ea typeface="Times New Roman"/>
                        </a:rPr>
                        <a:t>Id </a:t>
                      </a:r>
                      <a:r>
                        <a:rPr lang="en-US" sz="1200" dirty="0" err="1">
                          <a:effectLst/>
                          <a:latin typeface="Times New Roman"/>
                          <a:ea typeface="Times New Roman"/>
                        </a:rPr>
                        <a:t>trx</a:t>
                      </a:r>
                      <a:r>
                        <a:rPr lang="en-US" sz="1200" dirty="0">
                          <a:effectLst/>
                          <a:latin typeface="Times New Roman"/>
                          <a:ea typeface="Times New Roman"/>
                        </a:rPr>
                        <a:t> </a:t>
                      </a:r>
                      <a:r>
                        <a:rPr lang="en-US" sz="1200" dirty="0" err="1">
                          <a:effectLst/>
                          <a:latin typeface="Times New Roman"/>
                          <a:ea typeface="Times New Roman"/>
                        </a:rPr>
                        <a:t>Simpanan</a:t>
                      </a:r>
                      <a:endParaRPr lang="en-US" sz="1200" dirty="0">
                        <a:effectLst/>
                        <a:latin typeface="Times New Roman"/>
                        <a:ea typeface="Times New Roman"/>
                      </a:endParaRPr>
                    </a:p>
                    <a:p>
                      <a:pPr marL="0" marR="0" algn="just">
                        <a:lnSpc>
                          <a:spcPct val="150000"/>
                        </a:lnSpc>
                        <a:spcBef>
                          <a:spcPts val="0"/>
                        </a:spcBef>
                        <a:spcAft>
                          <a:spcPts val="0"/>
                        </a:spcAft>
                      </a:pPr>
                      <a:r>
                        <a:rPr lang="en-US" sz="1200" dirty="0" err="1">
                          <a:effectLst/>
                          <a:latin typeface="Times New Roman"/>
                          <a:ea typeface="Times New Roman"/>
                        </a:rPr>
                        <a:t>Anggota</a:t>
                      </a:r>
                      <a:endParaRPr lang="en-US" sz="1200" dirty="0">
                        <a:effectLst/>
                        <a:latin typeface="Times New Roman"/>
                        <a:ea typeface="Times New Roman"/>
                      </a:endParaRPr>
                    </a:p>
                    <a:p>
                      <a:pPr marL="0" marR="0" algn="just">
                        <a:lnSpc>
                          <a:spcPct val="150000"/>
                        </a:lnSpc>
                        <a:spcBef>
                          <a:spcPts val="0"/>
                        </a:spcBef>
                        <a:spcAft>
                          <a:spcPts val="0"/>
                        </a:spcAft>
                      </a:pPr>
                      <a:r>
                        <a:rPr lang="en-US" sz="1200" dirty="0" err="1">
                          <a:effectLst/>
                          <a:latin typeface="Times New Roman"/>
                          <a:ea typeface="Times New Roman"/>
                        </a:rPr>
                        <a:t>TempatLahir</a:t>
                      </a:r>
                      <a:endParaRPr lang="en-US" sz="1200" dirty="0">
                        <a:effectLst/>
                        <a:latin typeface="Times New Roman"/>
                        <a:ea typeface="Times New Roman"/>
                      </a:endParaRPr>
                    </a:p>
                    <a:p>
                      <a:pPr marL="0" marR="0" algn="just">
                        <a:lnSpc>
                          <a:spcPct val="150000"/>
                        </a:lnSpc>
                        <a:spcBef>
                          <a:spcPts val="0"/>
                        </a:spcBef>
                        <a:spcAft>
                          <a:spcPts val="0"/>
                        </a:spcAft>
                      </a:pPr>
                      <a:r>
                        <a:rPr lang="en-US" sz="1200" dirty="0" err="1">
                          <a:effectLst/>
                          <a:latin typeface="Times New Roman"/>
                          <a:ea typeface="Times New Roman"/>
                        </a:rPr>
                        <a:t>Simpananwajib</a:t>
                      </a:r>
                      <a:endParaRPr lang="en-US" sz="1200" dirty="0">
                        <a:effectLst/>
                        <a:latin typeface="Times New Roman"/>
                        <a:ea typeface="Times New Roman"/>
                      </a:endParaRPr>
                    </a:p>
                    <a:p>
                      <a:pPr marL="0" marR="0" algn="just">
                        <a:lnSpc>
                          <a:spcPct val="150000"/>
                        </a:lnSpc>
                        <a:spcBef>
                          <a:spcPts val="0"/>
                        </a:spcBef>
                        <a:spcAft>
                          <a:spcPts val="0"/>
                        </a:spcAft>
                      </a:pPr>
                      <a:r>
                        <a:rPr lang="en-US" sz="1200" dirty="0" err="1">
                          <a:effectLst/>
                          <a:latin typeface="Times New Roman"/>
                          <a:ea typeface="Times New Roman"/>
                        </a:rPr>
                        <a:t>Simpanan</a:t>
                      </a:r>
                      <a:r>
                        <a:rPr lang="en-US" sz="1200" dirty="0">
                          <a:effectLst/>
                          <a:latin typeface="Times New Roman"/>
                          <a:ea typeface="Times New Roman"/>
                        </a:rPr>
                        <a:t> </a:t>
                      </a:r>
                      <a:r>
                        <a:rPr lang="en-US" sz="1200" dirty="0" err="1">
                          <a:effectLst/>
                          <a:latin typeface="Times New Roman"/>
                          <a:ea typeface="Times New Roman"/>
                        </a:rPr>
                        <a:t>khusus</a:t>
                      </a:r>
                      <a:endParaRPr lang="en-US" sz="1200" dirty="0">
                        <a:effectLst/>
                        <a:latin typeface="Times New Roman"/>
                        <a:ea typeface="Times New Roman"/>
                      </a:endParaRPr>
                    </a:p>
                    <a:p>
                      <a:pPr marL="0" marR="0" algn="just">
                        <a:lnSpc>
                          <a:spcPct val="150000"/>
                        </a:lnSpc>
                        <a:spcBef>
                          <a:spcPts val="0"/>
                        </a:spcBef>
                        <a:spcAft>
                          <a:spcPts val="0"/>
                        </a:spcAft>
                      </a:pPr>
                      <a:r>
                        <a:rPr lang="en-US" sz="1200" dirty="0" err="1">
                          <a:effectLst/>
                          <a:latin typeface="Times New Roman"/>
                          <a:ea typeface="Times New Roman"/>
                        </a:rPr>
                        <a:t>Simpanansukarela</a:t>
                      </a:r>
                      <a:r>
                        <a:rPr lang="en-US" sz="1200" dirty="0">
                          <a:effectLst/>
                          <a:latin typeface="Times New Roman"/>
                          <a:ea typeface="Times New Roman"/>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1100" kern="1200" dirty="0" err="1" smtClean="0">
                          <a:solidFill>
                            <a:schemeClr val="dk1"/>
                          </a:solidFill>
                          <a:effectLst/>
                          <a:latin typeface="+mn-lt"/>
                          <a:ea typeface="+mn-ea"/>
                          <a:cs typeface="+mn-cs"/>
                        </a:rPr>
                        <a:t>Simpan</a:t>
                      </a:r>
                      <a:r>
                        <a:rPr kumimoji="0" lang="en-US" sz="1100" kern="1200" dirty="0" smtClean="0">
                          <a:solidFill>
                            <a:schemeClr val="dk1"/>
                          </a:solidFill>
                          <a:effectLst/>
                          <a:latin typeface="+mn-lt"/>
                          <a:ea typeface="+mn-ea"/>
                          <a:cs typeface="+mn-cs"/>
                        </a:rPr>
                        <a:t>()</a:t>
                      </a:r>
                    </a:p>
                    <a:p>
                      <a:r>
                        <a:rPr kumimoji="0" lang="en-US" sz="1100" kern="1200" dirty="0" err="1" smtClean="0">
                          <a:solidFill>
                            <a:schemeClr val="dk1"/>
                          </a:solidFill>
                          <a:effectLst/>
                          <a:latin typeface="+mn-lt"/>
                          <a:ea typeface="+mn-ea"/>
                          <a:cs typeface="+mn-cs"/>
                        </a:rPr>
                        <a:t>Cari</a:t>
                      </a:r>
                      <a:r>
                        <a:rPr kumimoji="0" lang="en-US" sz="1100" kern="1200" dirty="0" smtClean="0">
                          <a:solidFill>
                            <a:schemeClr val="dk1"/>
                          </a:solidFill>
                          <a:effectLst/>
                          <a:latin typeface="+mn-lt"/>
                          <a:ea typeface="+mn-ea"/>
                          <a:cs typeface="+mn-cs"/>
                        </a:rPr>
                        <a:t>()</a:t>
                      </a:r>
                    </a:p>
                    <a:p>
                      <a:r>
                        <a:rPr kumimoji="0" lang="en-US" sz="1100" kern="1200" dirty="0" smtClean="0">
                          <a:solidFill>
                            <a:schemeClr val="dk1"/>
                          </a:solidFill>
                          <a:effectLst/>
                          <a:latin typeface="+mn-lt"/>
                          <a:ea typeface="+mn-ea"/>
                          <a:cs typeface="+mn-cs"/>
                        </a:rPr>
                        <a:t>Edit()</a:t>
                      </a:r>
                    </a:p>
                    <a:p>
                      <a:r>
                        <a:rPr kumimoji="0" lang="en-US" sz="1100" kern="1200" dirty="0" err="1" smtClean="0">
                          <a:solidFill>
                            <a:schemeClr val="dk1"/>
                          </a:solidFill>
                          <a:effectLst/>
                          <a:latin typeface="+mn-lt"/>
                          <a:ea typeface="+mn-ea"/>
                          <a:cs typeface="+mn-cs"/>
                        </a:rPr>
                        <a:t>Hapus</a:t>
                      </a:r>
                      <a:r>
                        <a:rPr kumimoji="0" lang="en-US" sz="1100" kern="1200" dirty="0" smtClean="0">
                          <a:solidFill>
                            <a:schemeClr val="dk1"/>
                          </a:solidFill>
                          <a:effectLst/>
                          <a:latin typeface="+mn-lt"/>
                          <a:ea typeface="+mn-ea"/>
                          <a:cs typeface="+mn-cs"/>
                        </a:rPr>
                        <a:t>()</a:t>
                      </a:r>
                      <a:endParaRPr lang="id-ID"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187" marR="48187"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3111452600"/>
      </p:ext>
    </p:extLst>
  </p:cSld>
  <p:clrMapOvr>
    <a:masterClrMapping/>
  </p:clrMapOvr>
  <p:transition spd="slow">
    <p:circl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latin typeface="Arial" panose="020B0604020202020204" pitchFamily="34" charset="0"/>
                <a:cs typeface="Arial" panose="020B0604020202020204" pitchFamily="34" charset="0"/>
              </a:rPr>
              <a:t>IDENTIFIKASI KELAS, RELASI, ATTRIBUT DAN METHOD</a:t>
            </a:r>
            <a:endParaRPr lang="en-US" dirty="0"/>
          </a:p>
        </p:txBody>
      </p:sp>
      <p:sp>
        <p:nvSpPr>
          <p:cNvPr id="3" name="Content Placeholder 2"/>
          <p:cNvSpPr>
            <a:spLocks noGrp="1"/>
          </p:cNvSpPr>
          <p:nvPr>
            <p:ph idx="1"/>
          </p:nvPr>
        </p:nvSpPr>
        <p:spPr/>
        <p:txBody>
          <a:bodyPr/>
          <a:lstStyle/>
          <a:p>
            <a:pPr marL="119062" indent="0">
              <a:buNone/>
            </a:pP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2554087148"/>
              </p:ext>
            </p:extLst>
          </p:nvPr>
        </p:nvGraphicFramePr>
        <p:xfrm>
          <a:off x="1685365" y="2460626"/>
          <a:ext cx="8717927" cy="3269266"/>
        </p:xfrm>
        <a:graphic>
          <a:graphicData uri="http://schemas.openxmlformats.org/drawingml/2006/table">
            <a:tbl>
              <a:tblPr firstRow="1" firstCol="1" bandRow="1">
                <a:tableStyleId>{9DCAF9ED-07DC-4A11-8D7F-57B35C25682E}</a:tableStyleId>
              </a:tblPr>
              <a:tblGrid>
                <a:gridCol w="861331"/>
                <a:gridCol w="2355584"/>
                <a:gridCol w="2660712"/>
                <a:gridCol w="2840300"/>
              </a:tblGrid>
              <a:tr h="1307932">
                <a:tc>
                  <a:txBody>
                    <a:bodyPr/>
                    <a:lstStyle/>
                    <a:p>
                      <a:pPr algn="l">
                        <a:lnSpc>
                          <a:spcPct val="150000"/>
                        </a:lnSpc>
                        <a:spcAft>
                          <a:spcPts val="0"/>
                        </a:spcAft>
                      </a:pPr>
                      <a:r>
                        <a:rPr lang="en-US" sz="1000" dirty="0">
                          <a:effectLst/>
                        </a:rPr>
                        <a:t>4</a:t>
                      </a:r>
                      <a:endParaRPr lang="id-ID"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187" marR="48187"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kumimoji="0" lang="en-US" sz="1100" b="1" kern="1200" dirty="0" err="1" smtClean="0">
                          <a:solidFill>
                            <a:schemeClr val="lt1"/>
                          </a:solidFill>
                          <a:effectLst/>
                          <a:latin typeface="+mn-lt"/>
                          <a:ea typeface="+mn-ea"/>
                          <a:cs typeface="+mn-cs"/>
                        </a:rPr>
                        <a:t>Pinjaman</a:t>
                      </a:r>
                      <a:endParaRPr lang="id-ID"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187" marR="481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1100" b="1" kern="1200" dirty="0" smtClean="0">
                          <a:solidFill>
                            <a:schemeClr val="lt1"/>
                          </a:solidFill>
                          <a:effectLst/>
                          <a:latin typeface="+mn-lt"/>
                          <a:ea typeface="+mn-ea"/>
                          <a:cs typeface="+mn-cs"/>
                        </a:rPr>
                        <a:t>Id </a:t>
                      </a:r>
                      <a:r>
                        <a:rPr kumimoji="0" lang="en-US" sz="1100" b="1" kern="1200" dirty="0" err="1" smtClean="0">
                          <a:solidFill>
                            <a:schemeClr val="lt1"/>
                          </a:solidFill>
                          <a:effectLst/>
                          <a:latin typeface="+mn-lt"/>
                          <a:ea typeface="+mn-ea"/>
                          <a:cs typeface="+mn-cs"/>
                        </a:rPr>
                        <a:t>Pinjaman</a:t>
                      </a:r>
                      <a:endParaRPr kumimoji="0" lang="en-US" sz="1100" b="1" kern="1200" dirty="0" smtClean="0">
                        <a:solidFill>
                          <a:schemeClr val="lt1"/>
                        </a:solidFill>
                        <a:effectLst/>
                        <a:latin typeface="+mn-lt"/>
                        <a:ea typeface="+mn-ea"/>
                        <a:cs typeface="+mn-cs"/>
                      </a:endParaRPr>
                    </a:p>
                    <a:p>
                      <a:r>
                        <a:rPr kumimoji="0" lang="en-US" sz="1100" b="1" kern="1200" dirty="0" smtClean="0">
                          <a:solidFill>
                            <a:schemeClr val="lt1"/>
                          </a:solidFill>
                          <a:effectLst/>
                          <a:latin typeface="+mn-lt"/>
                          <a:ea typeface="+mn-ea"/>
                          <a:cs typeface="+mn-cs"/>
                        </a:rPr>
                        <a:t>Id </a:t>
                      </a:r>
                      <a:r>
                        <a:rPr kumimoji="0" lang="en-US" sz="1100" b="1" kern="1200" dirty="0" err="1" smtClean="0">
                          <a:solidFill>
                            <a:schemeClr val="lt1"/>
                          </a:solidFill>
                          <a:effectLst/>
                          <a:latin typeface="+mn-lt"/>
                          <a:ea typeface="+mn-ea"/>
                          <a:cs typeface="+mn-cs"/>
                        </a:rPr>
                        <a:t>anggota</a:t>
                      </a:r>
                      <a:endParaRPr kumimoji="0" lang="en-US" sz="1100" b="1" kern="1200" dirty="0" smtClean="0">
                        <a:solidFill>
                          <a:schemeClr val="lt1"/>
                        </a:solidFill>
                        <a:effectLst/>
                        <a:latin typeface="+mn-lt"/>
                        <a:ea typeface="+mn-ea"/>
                        <a:cs typeface="+mn-cs"/>
                      </a:endParaRPr>
                    </a:p>
                    <a:p>
                      <a:r>
                        <a:rPr kumimoji="0" lang="en-US" sz="1100" b="1" kern="1200" dirty="0" err="1" smtClean="0">
                          <a:solidFill>
                            <a:schemeClr val="lt1"/>
                          </a:solidFill>
                          <a:effectLst/>
                          <a:latin typeface="+mn-lt"/>
                          <a:ea typeface="+mn-ea"/>
                          <a:cs typeface="+mn-cs"/>
                        </a:rPr>
                        <a:t>Jumlah</a:t>
                      </a:r>
                      <a:r>
                        <a:rPr kumimoji="0" lang="en-US" sz="1100" b="1" kern="1200" dirty="0" smtClean="0">
                          <a:solidFill>
                            <a:schemeClr val="lt1"/>
                          </a:solidFill>
                          <a:effectLst/>
                          <a:latin typeface="+mn-lt"/>
                          <a:ea typeface="+mn-ea"/>
                          <a:cs typeface="+mn-cs"/>
                        </a:rPr>
                        <a:t> </a:t>
                      </a:r>
                      <a:r>
                        <a:rPr kumimoji="0" lang="en-US" sz="1100" b="1" kern="1200" dirty="0" err="1" smtClean="0">
                          <a:solidFill>
                            <a:schemeClr val="lt1"/>
                          </a:solidFill>
                          <a:effectLst/>
                          <a:latin typeface="+mn-lt"/>
                          <a:ea typeface="+mn-ea"/>
                          <a:cs typeface="+mn-cs"/>
                        </a:rPr>
                        <a:t>pinjaman</a:t>
                      </a:r>
                      <a:r>
                        <a:rPr kumimoji="0" lang="en-US" sz="1100" b="1" kern="1200" dirty="0" smtClean="0">
                          <a:solidFill>
                            <a:schemeClr val="lt1"/>
                          </a:solidFill>
                          <a:effectLst/>
                          <a:latin typeface="+mn-lt"/>
                          <a:ea typeface="+mn-ea"/>
                          <a:cs typeface="+mn-cs"/>
                        </a:rPr>
                        <a:t> </a:t>
                      </a:r>
                    </a:p>
                    <a:p>
                      <a:r>
                        <a:rPr kumimoji="0" lang="en-US" sz="1100" b="1" kern="1200" dirty="0" smtClean="0">
                          <a:solidFill>
                            <a:schemeClr val="lt1"/>
                          </a:solidFill>
                          <a:effectLst/>
                          <a:latin typeface="+mn-lt"/>
                          <a:ea typeface="+mn-ea"/>
                          <a:cs typeface="+mn-cs"/>
                        </a:rPr>
                        <a:t>Lama </a:t>
                      </a:r>
                      <a:r>
                        <a:rPr kumimoji="0" lang="en-US" sz="1100" b="1" kern="1200" dirty="0" err="1" smtClean="0">
                          <a:solidFill>
                            <a:schemeClr val="lt1"/>
                          </a:solidFill>
                          <a:effectLst/>
                          <a:latin typeface="+mn-lt"/>
                          <a:ea typeface="+mn-ea"/>
                          <a:cs typeface="+mn-cs"/>
                        </a:rPr>
                        <a:t>pinjaman</a:t>
                      </a:r>
                      <a:endParaRPr kumimoji="0" lang="en-US" sz="1100" b="1" kern="1200" dirty="0" smtClean="0">
                        <a:solidFill>
                          <a:schemeClr val="lt1"/>
                        </a:solidFill>
                        <a:effectLst/>
                        <a:latin typeface="+mn-lt"/>
                        <a:ea typeface="+mn-ea"/>
                        <a:cs typeface="+mn-cs"/>
                      </a:endParaRPr>
                    </a:p>
                    <a:p>
                      <a:r>
                        <a:rPr kumimoji="0" lang="en-US" sz="1100" b="1" kern="1200" dirty="0" err="1" smtClean="0">
                          <a:solidFill>
                            <a:schemeClr val="lt1"/>
                          </a:solidFill>
                          <a:effectLst/>
                          <a:latin typeface="+mn-lt"/>
                          <a:ea typeface="+mn-ea"/>
                          <a:cs typeface="+mn-cs"/>
                        </a:rPr>
                        <a:t>Jasa</a:t>
                      </a:r>
                      <a:r>
                        <a:rPr kumimoji="0" lang="en-US" sz="1100" b="1" kern="1200" dirty="0" smtClean="0">
                          <a:solidFill>
                            <a:schemeClr val="lt1"/>
                          </a:solidFill>
                          <a:effectLst/>
                          <a:latin typeface="+mn-lt"/>
                          <a:ea typeface="+mn-ea"/>
                          <a:cs typeface="+mn-cs"/>
                        </a:rPr>
                        <a:t> </a:t>
                      </a:r>
                      <a:r>
                        <a:rPr kumimoji="0" lang="en-US" sz="1100" b="1" kern="1200" dirty="0" err="1" smtClean="0">
                          <a:solidFill>
                            <a:schemeClr val="lt1"/>
                          </a:solidFill>
                          <a:effectLst/>
                          <a:latin typeface="+mn-lt"/>
                          <a:ea typeface="+mn-ea"/>
                          <a:cs typeface="+mn-cs"/>
                        </a:rPr>
                        <a:t>pinjaman</a:t>
                      </a:r>
                      <a:endParaRPr kumimoji="0" lang="en-US" sz="1100" b="1" kern="1200" dirty="0" smtClean="0">
                        <a:solidFill>
                          <a:schemeClr val="lt1"/>
                        </a:solidFill>
                        <a:effectLst/>
                        <a:latin typeface="+mn-lt"/>
                        <a:ea typeface="+mn-ea"/>
                        <a:cs typeface="+mn-cs"/>
                      </a:endParaRPr>
                    </a:p>
                    <a:p>
                      <a:r>
                        <a:rPr kumimoji="0" lang="en-US" sz="1100" b="1" kern="1200" dirty="0" err="1" smtClean="0">
                          <a:solidFill>
                            <a:schemeClr val="lt1"/>
                          </a:solidFill>
                          <a:effectLst/>
                          <a:latin typeface="+mn-lt"/>
                          <a:ea typeface="+mn-ea"/>
                          <a:cs typeface="+mn-cs"/>
                        </a:rPr>
                        <a:t>Jumlah</a:t>
                      </a:r>
                      <a:r>
                        <a:rPr kumimoji="0" lang="en-US" sz="1100" b="1" kern="1200" dirty="0" smtClean="0">
                          <a:solidFill>
                            <a:schemeClr val="lt1"/>
                          </a:solidFill>
                          <a:effectLst/>
                          <a:latin typeface="+mn-lt"/>
                          <a:ea typeface="+mn-ea"/>
                          <a:cs typeface="+mn-cs"/>
                        </a:rPr>
                        <a:t>  </a:t>
                      </a:r>
                      <a:r>
                        <a:rPr kumimoji="0" lang="en-US" sz="1100" b="1" kern="1200" dirty="0" err="1" smtClean="0">
                          <a:solidFill>
                            <a:schemeClr val="lt1"/>
                          </a:solidFill>
                          <a:effectLst/>
                          <a:latin typeface="+mn-lt"/>
                          <a:ea typeface="+mn-ea"/>
                          <a:cs typeface="+mn-cs"/>
                        </a:rPr>
                        <a:t>cicilan</a:t>
                      </a:r>
                      <a:r>
                        <a:rPr kumimoji="0" lang="en-US" sz="1100" b="1" kern="1200" dirty="0" smtClean="0">
                          <a:solidFill>
                            <a:schemeClr val="lt1"/>
                          </a:solidFill>
                          <a:effectLst/>
                          <a:latin typeface="+mn-lt"/>
                          <a:ea typeface="+mn-ea"/>
                          <a:cs typeface="+mn-cs"/>
                        </a:rPr>
                        <a:t>.</a:t>
                      </a:r>
                      <a:endParaRPr kumimoji="0" lang="en-US" sz="1100" b="1" kern="1200" dirty="0">
                        <a:solidFill>
                          <a:schemeClr val="lt1"/>
                        </a:solidFill>
                        <a:effectLst/>
                        <a:latin typeface="+mn-lt"/>
                        <a:ea typeface="+mn-ea"/>
                        <a:cs typeface="+mn-cs"/>
                      </a:endParaRPr>
                    </a:p>
                  </a:txBody>
                  <a:tcPr marL="48187" marR="481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1100" b="1" kern="1200" dirty="0" err="1" smtClean="0">
                          <a:solidFill>
                            <a:schemeClr val="lt1"/>
                          </a:solidFill>
                          <a:effectLst/>
                          <a:latin typeface="+mn-lt"/>
                          <a:ea typeface="+mn-ea"/>
                          <a:cs typeface="+mn-cs"/>
                        </a:rPr>
                        <a:t>Simpan</a:t>
                      </a:r>
                      <a:r>
                        <a:rPr kumimoji="0" lang="en-US" sz="1100" b="1" kern="1200" dirty="0" smtClean="0">
                          <a:solidFill>
                            <a:schemeClr val="lt1"/>
                          </a:solidFill>
                          <a:effectLst/>
                          <a:latin typeface="+mn-lt"/>
                          <a:ea typeface="+mn-ea"/>
                          <a:cs typeface="+mn-cs"/>
                        </a:rPr>
                        <a:t>()</a:t>
                      </a:r>
                    </a:p>
                    <a:p>
                      <a:r>
                        <a:rPr kumimoji="0" lang="en-US" sz="1100" b="1" kern="1200" dirty="0" err="1" smtClean="0">
                          <a:solidFill>
                            <a:schemeClr val="lt1"/>
                          </a:solidFill>
                          <a:effectLst/>
                          <a:latin typeface="+mn-lt"/>
                          <a:ea typeface="+mn-ea"/>
                          <a:cs typeface="+mn-cs"/>
                        </a:rPr>
                        <a:t>Cari</a:t>
                      </a:r>
                      <a:r>
                        <a:rPr kumimoji="0" lang="en-US" sz="1100" b="1" kern="1200" dirty="0" smtClean="0">
                          <a:solidFill>
                            <a:schemeClr val="lt1"/>
                          </a:solidFill>
                          <a:effectLst/>
                          <a:latin typeface="+mn-lt"/>
                          <a:ea typeface="+mn-ea"/>
                          <a:cs typeface="+mn-cs"/>
                        </a:rPr>
                        <a:t>()</a:t>
                      </a:r>
                    </a:p>
                    <a:p>
                      <a:r>
                        <a:rPr kumimoji="0" lang="en-US" sz="1100" b="1" kern="1200" dirty="0" smtClean="0">
                          <a:solidFill>
                            <a:schemeClr val="lt1"/>
                          </a:solidFill>
                          <a:effectLst/>
                          <a:latin typeface="+mn-lt"/>
                          <a:ea typeface="+mn-ea"/>
                          <a:cs typeface="+mn-cs"/>
                        </a:rPr>
                        <a:t>Edit()</a:t>
                      </a:r>
                    </a:p>
                    <a:p>
                      <a:r>
                        <a:rPr kumimoji="0" lang="en-US" sz="1100" b="1" kern="1200" dirty="0" err="1" smtClean="0">
                          <a:solidFill>
                            <a:schemeClr val="lt1"/>
                          </a:solidFill>
                          <a:effectLst/>
                          <a:latin typeface="+mn-lt"/>
                          <a:ea typeface="+mn-ea"/>
                          <a:cs typeface="+mn-cs"/>
                        </a:rPr>
                        <a:t>Hapus</a:t>
                      </a:r>
                      <a:r>
                        <a:rPr kumimoji="0" lang="en-US" sz="1100" b="1" kern="1200" dirty="0" smtClean="0">
                          <a:solidFill>
                            <a:schemeClr val="lt1"/>
                          </a:solidFill>
                          <a:effectLst/>
                          <a:latin typeface="+mn-lt"/>
                          <a:ea typeface="+mn-ea"/>
                          <a:cs typeface="+mn-cs"/>
                        </a:rPr>
                        <a:t>()</a:t>
                      </a:r>
                      <a:endParaRPr lang="id-ID"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187" marR="48187"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64054">
                <a:tc>
                  <a:txBody>
                    <a:bodyPr/>
                    <a:lstStyle/>
                    <a:p>
                      <a:pPr algn="l">
                        <a:lnSpc>
                          <a:spcPct val="150000"/>
                        </a:lnSpc>
                        <a:spcAft>
                          <a:spcPts val="0"/>
                        </a:spcAft>
                      </a:pPr>
                      <a:r>
                        <a:rPr lang="en-US" sz="1000" dirty="0">
                          <a:effectLst/>
                        </a:rPr>
                        <a:t>5</a:t>
                      </a:r>
                      <a:endParaRPr lang="id-ID"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187" marR="48187"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spcAft>
                          <a:spcPts val="0"/>
                        </a:spcAft>
                      </a:pPr>
                      <a:r>
                        <a:rPr kumimoji="0" lang="en-US" sz="1100" b="1" kern="1200" dirty="0" err="1" smtClean="0">
                          <a:solidFill>
                            <a:schemeClr val="dk1"/>
                          </a:solidFill>
                          <a:effectLst/>
                          <a:latin typeface="+mn-lt"/>
                          <a:ea typeface="+mn-ea"/>
                          <a:cs typeface="+mn-cs"/>
                        </a:rPr>
                        <a:t>Pembayaran</a:t>
                      </a:r>
                      <a:endParaRPr lang="id-ID"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187" marR="481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1200" kern="1200" dirty="0" err="1" smtClean="0">
                          <a:solidFill>
                            <a:schemeClr val="dk1"/>
                          </a:solidFill>
                          <a:effectLst/>
                          <a:latin typeface="+mn-lt"/>
                          <a:ea typeface="+mn-ea"/>
                          <a:cs typeface="+mn-cs"/>
                        </a:rPr>
                        <a:t>Kd</a:t>
                      </a:r>
                      <a:r>
                        <a:rPr kumimoji="0" lang="en-US" sz="1200" kern="1200" dirty="0" smtClean="0">
                          <a:solidFill>
                            <a:schemeClr val="dk1"/>
                          </a:solidFill>
                          <a:effectLst/>
                          <a:latin typeface="+mn-lt"/>
                          <a:ea typeface="+mn-ea"/>
                          <a:cs typeface="+mn-cs"/>
                        </a:rPr>
                        <a:t> </a:t>
                      </a:r>
                      <a:r>
                        <a:rPr kumimoji="0" lang="en-US" sz="1200" kern="1200" dirty="0" err="1" smtClean="0">
                          <a:solidFill>
                            <a:schemeClr val="dk1"/>
                          </a:solidFill>
                          <a:effectLst/>
                          <a:latin typeface="+mn-lt"/>
                          <a:ea typeface="+mn-ea"/>
                          <a:cs typeface="+mn-cs"/>
                        </a:rPr>
                        <a:t>pinjaman</a:t>
                      </a:r>
                      <a:endParaRPr kumimoji="0" lang="en-US" sz="1200" kern="1200" dirty="0" smtClean="0">
                        <a:solidFill>
                          <a:schemeClr val="dk1"/>
                        </a:solidFill>
                        <a:effectLst/>
                        <a:latin typeface="+mn-lt"/>
                        <a:ea typeface="+mn-ea"/>
                        <a:cs typeface="+mn-cs"/>
                      </a:endParaRPr>
                    </a:p>
                    <a:p>
                      <a:r>
                        <a:rPr kumimoji="0" lang="en-US" sz="1200" kern="1200" dirty="0" err="1" smtClean="0">
                          <a:solidFill>
                            <a:schemeClr val="dk1"/>
                          </a:solidFill>
                          <a:effectLst/>
                          <a:latin typeface="+mn-lt"/>
                          <a:ea typeface="+mn-ea"/>
                          <a:cs typeface="+mn-cs"/>
                        </a:rPr>
                        <a:t>Anggota</a:t>
                      </a:r>
                      <a:endParaRPr kumimoji="0" lang="en-US" sz="1200" kern="1200" dirty="0" smtClean="0">
                        <a:solidFill>
                          <a:schemeClr val="dk1"/>
                        </a:solidFill>
                        <a:effectLst/>
                        <a:latin typeface="+mn-lt"/>
                        <a:ea typeface="+mn-ea"/>
                        <a:cs typeface="+mn-cs"/>
                      </a:endParaRPr>
                    </a:p>
                    <a:p>
                      <a:r>
                        <a:rPr kumimoji="0" lang="en-US" sz="1200" kern="1200" dirty="0" err="1" smtClean="0">
                          <a:solidFill>
                            <a:schemeClr val="dk1"/>
                          </a:solidFill>
                          <a:effectLst/>
                          <a:latin typeface="+mn-lt"/>
                          <a:ea typeface="+mn-ea"/>
                          <a:cs typeface="+mn-cs"/>
                        </a:rPr>
                        <a:t>Angsuran</a:t>
                      </a:r>
                      <a:r>
                        <a:rPr kumimoji="0" lang="en-US" sz="1200" kern="1200" dirty="0" smtClean="0">
                          <a:solidFill>
                            <a:schemeClr val="dk1"/>
                          </a:solidFill>
                          <a:effectLst/>
                          <a:latin typeface="+mn-lt"/>
                          <a:ea typeface="+mn-ea"/>
                          <a:cs typeface="+mn-cs"/>
                        </a:rPr>
                        <a:t> </a:t>
                      </a:r>
                      <a:r>
                        <a:rPr kumimoji="0" lang="en-US" sz="1200" kern="1200" dirty="0" err="1" smtClean="0">
                          <a:solidFill>
                            <a:schemeClr val="dk1"/>
                          </a:solidFill>
                          <a:effectLst/>
                          <a:latin typeface="+mn-lt"/>
                          <a:ea typeface="+mn-ea"/>
                          <a:cs typeface="+mn-cs"/>
                        </a:rPr>
                        <a:t>ke</a:t>
                      </a:r>
                      <a:endParaRPr kumimoji="0" lang="en-US" sz="1200" kern="1200" dirty="0" smtClean="0">
                        <a:solidFill>
                          <a:schemeClr val="dk1"/>
                        </a:solidFill>
                        <a:effectLst/>
                        <a:latin typeface="+mn-lt"/>
                        <a:ea typeface="+mn-ea"/>
                        <a:cs typeface="+mn-cs"/>
                      </a:endParaRPr>
                    </a:p>
                    <a:p>
                      <a:r>
                        <a:rPr kumimoji="0" lang="en-US" sz="1200" kern="1200" dirty="0" err="1" smtClean="0">
                          <a:solidFill>
                            <a:schemeClr val="dk1"/>
                          </a:solidFill>
                          <a:effectLst/>
                          <a:latin typeface="+mn-lt"/>
                          <a:ea typeface="+mn-ea"/>
                          <a:cs typeface="+mn-cs"/>
                        </a:rPr>
                        <a:t>Jumlah</a:t>
                      </a:r>
                      <a:r>
                        <a:rPr kumimoji="0" lang="en-US" sz="1200" kern="1200" dirty="0" smtClean="0">
                          <a:solidFill>
                            <a:schemeClr val="dk1"/>
                          </a:solidFill>
                          <a:effectLst/>
                          <a:latin typeface="+mn-lt"/>
                          <a:ea typeface="+mn-ea"/>
                          <a:cs typeface="+mn-cs"/>
                        </a:rPr>
                        <a:t> </a:t>
                      </a:r>
                      <a:r>
                        <a:rPr kumimoji="0" lang="en-US" sz="1200" kern="1200" dirty="0" err="1" smtClean="0">
                          <a:solidFill>
                            <a:schemeClr val="dk1"/>
                          </a:solidFill>
                          <a:effectLst/>
                          <a:latin typeface="+mn-lt"/>
                          <a:ea typeface="+mn-ea"/>
                          <a:cs typeface="+mn-cs"/>
                        </a:rPr>
                        <a:t>angsura</a:t>
                      </a:r>
                      <a:endParaRPr kumimoji="0" lang="en-US" sz="1200" kern="1200" dirty="0" smtClean="0">
                        <a:solidFill>
                          <a:schemeClr val="dk1"/>
                        </a:solidFill>
                        <a:effectLst/>
                        <a:latin typeface="+mn-lt"/>
                        <a:ea typeface="+mn-ea"/>
                        <a:cs typeface="+mn-cs"/>
                      </a:endParaRPr>
                    </a:p>
                    <a:p>
                      <a:r>
                        <a:rPr kumimoji="0" lang="en-US" sz="1200" kern="1200" dirty="0" err="1" smtClean="0">
                          <a:solidFill>
                            <a:schemeClr val="dk1"/>
                          </a:solidFill>
                          <a:effectLst/>
                          <a:latin typeface="+mn-lt"/>
                          <a:ea typeface="+mn-ea"/>
                          <a:cs typeface="+mn-cs"/>
                        </a:rPr>
                        <a:t>Jasa</a:t>
                      </a:r>
                      <a:r>
                        <a:rPr kumimoji="0" lang="en-US" sz="1200" kern="1200" dirty="0" smtClean="0">
                          <a:solidFill>
                            <a:schemeClr val="dk1"/>
                          </a:solidFill>
                          <a:effectLst/>
                          <a:latin typeface="+mn-lt"/>
                          <a:ea typeface="+mn-ea"/>
                          <a:cs typeface="+mn-cs"/>
                        </a:rPr>
                        <a:t> </a:t>
                      </a:r>
                      <a:r>
                        <a:rPr kumimoji="0" lang="en-US" sz="1200" kern="1200" dirty="0" err="1" smtClean="0">
                          <a:solidFill>
                            <a:schemeClr val="dk1"/>
                          </a:solidFill>
                          <a:effectLst/>
                          <a:latin typeface="+mn-lt"/>
                          <a:ea typeface="+mn-ea"/>
                          <a:cs typeface="+mn-cs"/>
                        </a:rPr>
                        <a:t>pinjaman</a:t>
                      </a:r>
                      <a:endParaRPr kumimoji="0" lang="en-US" sz="1200" kern="1200" dirty="0" smtClean="0">
                        <a:solidFill>
                          <a:schemeClr val="dk1"/>
                        </a:solidFill>
                        <a:effectLst/>
                        <a:latin typeface="+mn-lt"/>
                        <a:ea typeface="+mn-ea"/>
                        <a:cs typeface="+mn-cs"/>
                      </a:endParaRPr>
                    </a:p>
                    <a:p>
                      <a:r>
                        <a:rPr kumimoji="0" lang="en-US" sz="1200" kern="1200" dirty="0" err="1" smtClean="0">
                          <a:solidFill>
                            <a:schemeClr val="dk1"/>
                          </a:solidFill>
                          <a:effectLst/>
                          <a:latin typeface="+mn-lt"/>
                          <a:ea typeface="+mn-ea"/>
                          <a:cs typeface="+mn-cs"/>
                        </a:rPr>
                        <a:t>Totalangsuran</a:t>
                      </a:r>
                      <a:r>
                        <a:rPr kumimoji="0" lang="en-US" sz="1200" kern="1200" dirty="0" smtClean="0">
                          <a:solidFill>
                            <a:schemeClr val="dk1"/>
                          </a:solidFill>
                          <a:effectLst/>
                          <a:latin typeface="+mn-lt"/>
                          <a:ea typeface="+mn-ea"/>
                          <a:cs typeface="+mn-cs"/>
                        </a:rPr>
                        <a:t>.</a:t>
                      </a:r>
                      <a:endParaRPr kumimoji="0" lang="en-US" sz="1200" kern="1200" dirty="0">
                        <a:solidFill>
                          <a:schemeClr val="dk1"/>
                        </a:solidFill>
                        <a:effectLst/>
                        <a:latin typeface="+mn-lt"/>
                        <a:ea typeface="+mn-ea"/>
                        <a:cs typeface="+mn-cs"/>
                      </a:endParaRPr>
                    </a:p>
                  </a:txBody>
                  <a:tcPr marL="48187" marR="481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sz="1050" kern="1200" dirty="0" err="1" smtClean="0">
                          <a:solidFill>
                            <a:schemeClr val="dk1"/>
                          </a:solidFill>
                          <a:effectLst/>
                          <a:latin typeface="+mn-lt"/>
                          <a:ea typeface="+mn-ea"/>
                          <a:cs typeface="+mn-cs"/>
                        </a:rPr>
                        <a:t>Simpan</a:t>
                      </a:r>
                      <a:r>
                        <a:rPr kumimoji="0" lang="en-US" sz="1050" kern="1200" dirty="0" smtClean="0">
                          <a:solidFill>
                            <a:schemeClr val="dk1"/>
                          </a:solidFill>
                          <a:effectLst/>
                          <a:latin typeface="+mn-lt"/>
                          <a:ea typeface="+mn-ea"/>
                          <a:cs typeface="+mn-cs"/>
                        </a:rPr>
                        <a:t>()</a:t>
                      </a:r>
                    </a:p>
                    <a:p>
                      <a:r>
                        <a:rPr kumimoji="0" lang="en-US" sz="1050" kern="1200" dirty="0" err="1" smtClean="0">
                          <a:solidFill>
                            <a:schemeClr val="dk1"/>
                          </a:solidFill>
                          <a:effectLst/>
                          <a:latin typeface="+mn-lt"/>
                          <a:ea typeface="+mn-ea"/>
                          <a:cs typeface="+mn-cs"/>
                        </a:rPr>
                        <a:t>Cari</a:t>
                      </a:r>
                      <a:r>
                        <a:rPr kumimoji="0" lang="en-US" sz="1050" kern="1200" dirty="0" smtClean="0">
                          <a:solidFill>
                            <a:schemeClr val="dk1"/>
                          </a:solidFill>
                          <a:effectLst/>
                          <a:latin typeface="+mn-lt"/>
                          <a:ea typeface="+mn-ea"/>
                          <a:cs typeface="+mn-cs"/>
                        </a:rPr>
                        <a:t>()</a:t>
                      </a:r>
                    </a:p>
                    <a:p>
                      <a:r>
                        <a:rPr kumimoji="0" lang="en-US" sz="1050" kern="1200" dirty="0" smtClean="0">
                          <a:solidFill>
                            <a:schemeClr val="dk1"/>
                          </a:solidFill>
                          <a:effectLst/>
                          <a:latin typeface="+mn-lt"/>
                          <a:ea typeface="+mn-ea"/>
                          <a:cs typeface="+mn-cs"/>
                        </a:rPr>
                        <a:t>Edit()</a:t>
                      </a:r>
                    </a:p>
                    <a:p>
                      <a:r>
                        <a:rPr kumimoji="0" lang="en-US" sz="1050" kern="1200" dirty="0" err="1" smtClean="0">
                          <a:solidFill>
                            <a:schemeClr val="dk1"/>
                          </a:solidFill>
                          <a:effectLst/>
                          <a:latin typeface="+mn-lt"/>
                          <a:ea typeface="+mn-ea"/>
                          <a:cs typeface="+mn-cs"/>
                        </a:rPr>
                        <a:t>Hapus</a:t>
                      </a:r>
                      <a:r>
                        <a:rPr kumimoji="0" lang="en-US" sz="1050" kern="1200" dirty="0" smtClean="0">
                          <a:solidFill>
                            <a:schemeClr val="dk1"/>
                          </a:solidFill>
                          <a:effectLst/>
                          <a:latin typeface="+mn-lt"/>
                          <a:ea typeface="+mn-ea"/>
                          <a:cs typeface="+mn-cs"/>
                        </a:rPr>
                        <a:t>()</a:t>
                      </a:r>
                      <a:endParaRPr lang="id-ID" sz="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187" marR="48187"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64054">
                <a:tc>
                  <a:txBody>
                    <a:bodyPr/>
                    <a:lstStyle/>
                    <a:p>
                      <a:pPr algn="l">
                        <a:lnSpc>
                          <a:spcPct val="150000"/>
                        </a:lnSpc>
                        <a:spcAft>
                          <a:spcPts val="0"/>
                        </a:spcAft>
                      </a:pPr>
                      <a:r>
                        <a:rPr lang="en-US" sz="1000" dirty="0" smtClean="0">
                          <a:effectLst/>
                          <a:latin typeface="Times New Roman" panose="02020603050405020304" pitchFamily="18" charset="0"/>
                          <a:ea typeface="Calibri" panose="020F0502020204030204" pitchFamily="34" charset="0"/>
                          <a:cs typeface="Times New Roman" panose="02020603050405020304" pitchFamily="18" charset="0"/>
                        </a:rPr>
                        <a:t>6</a:t>
                      </a:r>
                      <a:endParaRPr lang="id-ID"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187" marR="48187"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a:lnSpc>
                          <a:spcPct val="150000"/>
                        </a:lnSpc>
                        <a:spcAft>
                          <a:spcPts val="0"/>
                        </a:spcAft>
                      </a:pPr>
                      <a:r>
                        <a:rPr kumimoji="0" lang="en-US" sz="1200" b="1" kern="1200" dirty="0" err="1" smtClean="0">
                          <a:solidFill>
                            <a:schemeClr val="dk1"/>
                          </a:solidFill>
                          <a:effectLst/>
                          <a:latin typeface="+mn-lt"/>
                          <a:ea typeface="+mn-ea"/>
                          <a:cs typeface="+mn-cs"/>
                        </a:rPr>
                        <a:t>Laporan</a:t>
                      </a:r>
                      <a:endParaRPr lang="id-ID" sz="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187" marR="481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0" lang="en-US" sz="1100" kern="1200" dirty="0" smtClean="0">
                          <a:solidFill>
                            <a:schemeClr val="dk1"/>
                          </a:solidFill>
                          <a:effectLst/>
                          <a:latin typeface="+mn-lt"/>
                          <a:ea typeface="+mn-ea"/>
                          <a:cs typeface="+mn-cs"/>
                        </a:rPr>
                        <a:t>Id </a:t>
                      </a:r>
                      <a:r>
                        <a:rPr kumimoji="0" lang="en-US" sz="1100" kern="1200" dirty="0" err="1" smtClean="0">
                          <a:solidFill>
                            <a:schemeClr val="dk1"/>
                          </a:solidFill>
                          <a:effectLst/>
                          <a:latin typeface="+mn-lt"/>
                          <a:ea typeface="+mn-ea"/>
                          <a:cs typeface="+mn-cs"/>
                        </a:rPr>
                        <a:t>Laporan</a:t>
                      </a:r>
                      <a:endParaRPr kumimoji="0" lang="en-US" sz="1100" kern="1200" dirty="0" smtClean="0">
                        <a:solidFill>
                          <a:schemeClr val="dk1"/>
                        </a:solidFill>
                        <a:effectLst/>
                        <a:latin typeface="+mn-lt"/>
                        <a:ea typeface="+mn-ea"/>
                        <a:cs typeface="+mn-cs"/>
                      </a:endParaRPr>
                    </a:p>
                    <a:p>
                      <a:pPr algn="l">
                        <a:lnSpc>
                          <a:spcPct val="150000"/>
                        </a:lnSpc>
                        <a:spcAft>
                          <a:spcPts val="0"/>
                        </a:spcAft>
                      </a:pPr>
                      <a:endParaRPr lang="id-ID"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187" marR="4818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kumimoji="0" lang="en-US" sz="1200" kern="1200" dirty="0" err="1" smtClean="0">
                          <a:solidFill>
                            <a:schemeClr val="dk1"/>
                          </a:solidFill>
                          <a:effectLst/>
                          <a:latin typeface="+mn-lt"/>
                          <a:ea typeface="+mn-ea"/>
                          <a:cs typeface="+mn-cs"/>
                        </a:rPr>
                        <a:t>Simpan</a:t>
                      </a:r>
                      <a:r>
                        <a:rPr kumimoji="0" lang="en-US" sz="1200" kern="1200" dirty="0" smtClean="0">
                          <a:solidFill>
                            <a:schemeClr val="dk1"/>
                          </a:solidFill>
                          <a:effectLst/>
                          <a:latin typeface="+mn-lt"/>
                          <a:ea typeface="+mn-ea"/>
                          <a:cs typeface="+mn-cs"/>
                        </a:rPr>
                        <a:t>()</a:t>
                      </a:r>
                    </a:p>
                    <a:p>
                      <a:r>
                        <a:rPr kumimoji="0" lang="en-US" sz="1200" kern="1200" dirty="0" err="1" smtClean="0">
                          <a:solidFill>
                            <a:schemeClr val="dk1"/>
                          </a:solidFill>
                          <a:effectLst/>
                          <a:latin typeface="+mn-lt"/>
                          <a:ea typeface="+mn-ea"/>
                          <a:cs typeface="+mn-cs"/>
                        </a:rPr>
                        <a:t>Cetak</a:t>
                      </a:r>
                      <a:r>
                        <a:rPr kumimoji="0" lang="en-US" sz="1200" kern="1200" dirty="0" smtClean="0">
                          <a:solidFill>
                            <a:schemeClr val="dk1"/>
                          </a:solidFill>
                          <a:effectLst/>
                          <a:latin typeface="+mn-lt"/>
                          <a:ea typeface="+mn-ea"/>
                          <a:cs typeface="+mn-cs"/>
                        </a:rPr>
                        <a:t>()</a:t>
                      </a:r>
                      <a:endParaRPr lang="id-ID" sz="7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187" marR="48187"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 xmlns:p14="http://schemas.microsoft.com/office/powerpoint/2010/main" val="4248622790"/>
      </p:ext>
    </p:extLst>
  </p:cSld>
  <p:clrMapOvr>
    <a:masterClrMapping/>
  </p:clrMapOvr>
  <p:transition spd="slow">
    <p:circl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1040296"/>
            <a:ext cx="8042656" cy="1636776"/>
          </a:xfrm>
        </p:spPr>
        <p:txBody>
          <a:bodyPr>
            <a:normAutofit/>
          </a:bodyPr>
          <a:lstStyle/>
          <a:p>
            <a:r>
              <a:rPr lang="id-ID" sz="4000" dirty="0" smtClean="0">
                <a:latin typeface="Arial" panose="020B0604020202020204" pitchFamily="34" charset="0"/>
                <a:cs typeface="Arial" panose="020B0604020202020204" pitchFamily="34" charset="0"/>
              </a:rPr>
              <a:t>Desain Berorientasi Objek</a:t>
            </a:r>
            <a:endParaRPr lang="id-ID" sz="4000"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3673856" y="2845904"/>
            <a:ext cx="8026400" cy="797841"/>
          </a:xfrm>
        </p:spPr>
        <p:txBody>
          <a:bodyPr/>
          <a:lstStyle/>
          <a:p>
            <a:pPr marL="342900" indent="-342900" algn="l">
              <a:buFont typeface="Arial" panose="020B0604020202020204" pitchFamily="34" charset="0"/>
              <a:buChar char="•"/>
            </a:pPr>
            <a:r>
              <a:rPr lang="id-ID" dirty="0">
                <a:latin typeface="Arial" panose="020B0604020202020204" pitchFamily="34" charset="0"/>
                <a:cs typeface="Arial" panose="020B0604020202020204" pitchFamily="34" charset="0"/>
              </a:rPr>
              <a:t>PERANCANGAN KELAS, METHOD, ATTRIBUT DAN ASOSIASI</a:t>
            </a:r>
            <a:endParaRPr lang="id-ID"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id-ID" dirty="0">
                <a:latin typeface="Arial" panose="020B0604020202020204" pitchFamily="34" charset="0"/>
                <a:cs typeface="Arial" panose="020B0604020202020204" pitchFamily="34" charset="0"/>
              </a:rPr>
              <a:t>PERANCANGAN LAYER </a:t>
            </a:r>
            <a:r>
              <a:rPr lang="id-ID" dirty="0" smtClean="0">
                <a:latin typeface="Arial" panose="020B0604020202020204" pitchFamily="34" charset="0"/>
                <a:cs typeface="Arial" panose="020B0604020202020204" pitchFamily="34" charset="0"/>
              </a:rPr>
              <a:t>AKSES</a:t>
            </a:r>
            <a:endParaRPr lang="id-ID"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665535046"/>
      </p:ext>
    </p:extLst>
  </p:cSld>
  <p:clrMapOvr>
    <a:masterClrMapping/>
  </p:clrMapOvr>
  <p:transition spd="slow">
    <p:circl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200" dirty="0">
                <a:latin typeface="Arial" panose="020B0604020202020204" pitchFamily="34" charset="0"/>
                <a:cs typeface="Arial" panose="020B0604020202020204" pitchFamily="34" charset="0"/>
              </a:rPr>
              <a:t>PERANCANGAN KELAS, METHOD, ATTRIBUT DAN ASOSIASI</a:t>
            </a:r>
          </a:p>
        </p:txBody>
      </p:sp>
      <p:sp>
        <p:nvSpPr>
          <p:cNvPr id="7" name="Rectangle 4"/>
          <p:cNvSpPr>
            <a:spLocks noChangeArrowheads="1"/>
          </p:cNvSpPr>
          <p:nvPr/>
        </p:nvSpPr>
        <p:spPr bwMode="auto">
          <a:xfrm>
            <a:off x="3131127" y="1510146"/>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aphicFrame>
        <p:nvGraphicFramePr>
          <p:cNvPr id="8" name="Object 7"/>
          <p:cNvGraphicFramePr>
            <a:graphicFrameLocks noChangeAspect="1"/>
          </p:cNvGraphicFramePr>
          <p:nvPr>
            <p:extLst>
              <p:ext uri="{D42A27DB-BD31-4B8C-83A1-F6EECF244321}">
                <p14:modId xmlns="" xmlns:p14="http://schemas.microsoft.com/office/powerpoint/2010/main" val="3558181253"/>
              </p:ext>
            </p:extLst>
          </p:nvPr>
        </p:nvGraphicFramePr>
        <p:xfrm>
          <a:off x="2842764" y="1225475"/>
          <a:ext cx="6548265" cy="5140036"/>
        </p:xfrm>
        <a:graphic>
          <a:graphicData uri="http://schemas.openxmlformats.org/presentationml/2006/ole">
            <p:oleObj spid="_x0000_s9276" name="Visio" r:id="rId3" imgW="5162619" imgH="4048194" progId="">
              <p:embed/>
            </p:oleObj>
          </a:graphicData>
        </a:graphic>
      </p:graphicFrame>
    </p:spTree>
    <p:extLst>
      <p:ext uri="{BB962C8B-B14F-4D97-AF65-F5344CB8AC3E}">
        <p14:creationId xmlns="" xmlns:p14="http://schemas.microsoft.com/office/powerpoint/2010/main" val="1448669497"/>
      </p:ext>
    </p:extLst>
  </p:cSld>
  <p:clrMapOvr>
    <a:masterClrMapping/>
  </p:clrMapOvr>
  <p:transition spd="slow">
    <p:circl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200" dirty="0">
                <a:latin typeface="Arial" panose="020B0604020202020204" pitchFamily="34" charset="0"/>
                <a:cs typeface="Arial" panose="020B0604020202020204" pitchFamily="34" charset="0"/>
              </a:rPr>
              <a:t>PERANCANGAN </a:t>
            </a:r>
            <a:r>
              <a:rPr lang="id-ID" sz="3200" dirty="0" smtClean="0">
                <a:latin typeface="Arial" panose="020B0604020202020204" pitchFamily="34" charset="0"/>
                <a:cs typeface="Arial" panose="020B0604020202020204" pitchFamily="34" charset="0"/>
              </a:rPr>
              <a:t>LAYER AKSES</a:t>
            </a:r>
            <a:endParaRPr lang="id-ID" sz="3200" dirty="0">
              <a:latin typeface="Arial" panose="020B0604020202020204" pitchFamily="34" charset="0"/>
              <a:cs typeface="Arial" panose="020B0604020202020204" pitchFamily="34" charset="0"/>
            </a:endParaRPr>
          </a:p>
        </p:txBody>
      </p:sp>
      <p:sp>
        <p:nvSpPr>
          <p:cNvPr id="7" name="Rectangle 4"/>
          <p:cNvSpPr>
            <a:spLocks noChangeArrowheads="1"/>
          </p:cNvSpPr>
          <p:nvPr/>
        </p:nvSpPr>
        <p:spPr bwMode="auto">
          <a:xfrm>
            <a:off x="3131127" y="1510146"/>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3" name="Rectangle 2"/>
          <p:cNvSpPr>
            <a:spLocks noChangeArrowheads="1"/>
          </p:cNvSpPr>
          <p:nvPr/>
        </p:nvSpPr>
        <p:spPr bwMode="auto">
          <a:xfrm>
            <a:off x="3629891" y="1510146"/>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pic>
        <p:nvPicPr>
          <p:cNvPr id="8" name="Picture 7"/>
          <p:cNvPicPr/>
          <p:nvPr/>
        </p:nvPicPr>
        <p:blipFill>
          <a:blip r:embed="rId2" cstate="print">
            <a:extLst>
              <a:ext uri="{28A0092B-C50C-407E-A947-70E740481C1C}">
                <a14:useLocalDpi xmlns="" xmlns:a14="http://schemas.microsoft.com/office/drawing/2010/main" val="0"/>
              </a:ext>
            </a:extLst>
          </a:blip>
          <a:stretch>
            <a:fillRect/>
          </a:stretch>
        </p:blipFill>
        <p:spPr>
          <a:xfrm>
            <a:off x="2841549" y="1510146"/>
            <a:ext cx="6884341" cy="5384800"/>
          </a:xfrm>
          <a:prstGeom prst="rect">
            <a:avLst/>
          </a:prstGeom>
        </p:spPr>
      </p:pic>
    </p:spTree>
    <p:extLst>
      <p:ext uri="{BB962C8B-B14F-4D97-AF65-F5344CB8AC3E}">
        <p14:creationId xmlns="" xmlns:p14="http://schemas.microsoft.com/office/powerpoint/2010/main" val="3900084531"/>
      </p:ext>
    </p:extLst>
  </p:cSld>
  <p:clrMapOvr>
    <a:masterClrMapping/>
  </p:clrMapOvr>
  <p:transition spd="slow">
    <p:circl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200" dirty="0" smtClean="0">
                <a:latin typeface="Arial" panose="020B0604020202020204" pitchFamily="34" charset="0"/>
                <a:cs typeface="Arial" panose="020B0604020202020204" pitchFamily="34" charset="0"/>
              </a:rPr>
              <a:t>KESIMPULAN DAN SARAN</a:t>
            </a:r>
            <a:endParaRPr lang="id-ID"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1482437"/>
            <a:ext cx="10972800" cy="5140036"/>
          </a:xfrm>
        </p:spPr>
        <p:txBody>
          <a:bodyPr/>
          <a:lstStyle/>
          <a:p>
            <a:r>
              <a:rPr lang="id-ID" sz="1800" dirty="0" smtClean="0">
                <a:latin typeface="Arial" panose="020B0604020202020204" pitchFamily="34" charset="0"/>
                <a:cs typeface="Arial" panose="020B0604020202020204" pitchFamily="34" charset="0"/>
              </a:rPr>
              <a:t>Kesimpulan</a:t>
            </a:r>
          </a:p>
          <a:p>
            <a:pPr marL="119062" indent="0">
              <a:buNone/>
            </a:pPr>
            <a:r>
              <a:rPr lang="id-ID" sz="1800" dirty="0" smtClean="0">
                <a:latin typeface="Arial" panose="020B0604020202020204" pitchFamily="34" charset="0"/>
                <a:cs typeface="Arial" panose="020B0604020202020204" pitchFamily="34" charset="0"/>
              </a:rPr>
              <a:t>	</a:t>
            </a:r>
          </a:p>
          <a:p>
            <a:r>
              <a:rPr lang="en-US" sz="1800" dirty="0" err="1"/>
              <a:t>Bedasaarkan</a:t>
            </a:r>
            <a:r>
              <a:rPr lang="en-US" sz="1800" dirty="0"/>
              <a:t> </a:t>
            </a:r>
            <a:r>
              <a:rPr lang="en-US" sz="1800" dirty="0" err="1"/>
              <a:t>hasil</a:t>
            </a:r>
            <a:r>
              <a:rPr lang="en-US" sz="1800" dirty="0"/>
              <a:t> </a:t>
            </a:r>
            <a:r>
              <a:rPr lang="en-US" sz="1800" dirty="0" err="1"/>
              <a:t>pengamatan</a:t>
            </a:r>
            <a:r>
              <a:rPr lang="en-US" sz="1800" dirty="0"/>
              <a:t> yang </a:t>
            </a:r>
            <a:r>
              <a:rPr lang="en-US" sz="1800" dirty="0" err="1"/>
              <a:t>telah</a:t>
            </a:r>
            <a:r>
              <a:rPr lang="en-US" sz="1800" dirty="0"/>
              <a:t> </a:t>
            </a:r>
            <a:r>
              <a:rPr lang="en-US" sz="1800" dirty="0" err="1"/>
              <a:t>dilakukan</a:t>
            </a:r>
            <a:r>
              <a:rPr lang="en-US" sz="1800" dirty="0"/>
              <a:t> </a:t>
            </a:r>
            <a:r>
              <a:rPr lang="en-US" sz="1800" dirty="0" err="1"/>
              <a:t>dan</a:t>
            </a:r>
            <a:r>
              <a:rPr lang="en-US" sz="1800" dirty="0"/>
              <a:t> </a:t>
            </a:r>
            <a:r>
              <a:rPr lang="en-US" sz="1800" dirty="0" err="1"/>
              <a:t>pembahasan</a:t>
            </a:r>
            <a:r>
              <a:rPr lang="en-US" sz="1800" dirty="0"/>
              <a:t> – </a:t>
            </a:r>
            <a:r>
              <a:rPr lang="en-US" sz="1800" dirty="0" err="1"/>
              <a:t>pembahasan</a:t>
            </a:r>
            <a:r>
              <a:rPr lang="en-US" sz="1800" dirty="0"/>
              <a:t> </a:t>
            </a:r>
            <a:r>
              <a:rPr lang="en-US" sz="1800" dirty="0" err="1"/>
              <a:t>pada</a:t>
            </a:r>
            <a:r>
              <a:rPr lang="en-US" sz="1800" dirty="0"/>
              <a:t> </a:t>
            </a:r>
            <a:r>
              <a:rPr lang="en-US" sz="1800" dirty="0" err="1"/>
              <a:t>bab</a:t>
            </a:r>
            <a:r>
              <a:rPr lang="en-US" sz="1800" dirty="0"/>
              <a:t> </a:t>
            </a:r>
            <a:r>
              <a:rPr lang="en-US" sz="1800" dirty="0" err="1"/>
              <a:t>sebelumnya</a:t>
            </a:r>
            <a:r>
              <a:rPr lang="en-US" sz="1800" dirty="0"/>
              <a:t>, </a:t>
            </a:r>
            <a:r>
              <a:rPr lang="en-US" sz="1800" dirty="0" err="1"/>
              <a:t>serta</a:t>
            </a:r>
            <a:r>
              <a:rPr lang="en-US" sz="1800" dirty="0"/>
              <a:t> </a:t>
            </a:r>
            <a:r>
              <a:rPr lang="en-US" sz="1800" dirty="0" err="1"/>
              <a:t>berdasakan</a:t>
            </a:r>
            <a:r>
              <a:rPr lang="en-US" sz="1800" dirty="0"/>
              <a:t> </a:t>
            </a:r>
            <a:r>
              <a:rPr lang="en-US" sz="1800" dirty="0" err="1"/>
              <a:t>pengujian</a:t>
            </a:r>
            <a:r>
              <a:rPr lang="en-US" sz="1800" dirty="0"/>
              <a:t> da</a:t>
            </a:r>
            <a:r>
              <a:rPr lang="id-ID" sz="1800" dirty="0"/>
              <a:t>n</a:t>
            </a:r>
            <a:r>
              <a:rPr lang="en-US" sz="1800" dirty="0"/>
              <a:t> </a:t>
            </a:r>
            <a:r>
              <a:rPr lang="en-US" sz="1800" dirty="0" err="1"/>
              <a:t>analisis</a:t>
            </a:r>
            <a:r>
              <a:rPr lang="en-US" sz="1800" dirty="0"/>
              <a:t> yang </a:t>
            </a:r>
            <a:r>
              <a:rPr lang="en-US" sz="1800" dirty="0" err="1"/>
              <a:t>telah</a:t>
            </a:r>
            <a:r>
              <a:rPr lang="en-US" sz="1800" dirty="0"/>
              <a:t> </a:t>
            </a:r>
            <a:r>
              <a:rPr lang="en-US" sz="1800" dirty="0" err="1"/>
              <a:t>dilakukan</a:t>
            </a:r>
            <a:r>
              <a:rPr lang="en-US" sz="1800" dirty="0"/>
              <a:t> </a:t>
            </a:r>
            <a:r>
              <a:rPr lang="en-US" sz="1800" dirty="0" err="1"/>
              <a:t>maka</a:t>
            </a:r>
            <a:r>
              <a:rPr lang="en-US" sz="1800" dirty="0"/>
              <a:t> </a:t>
            </a:r>
            <a:r>
              <a:rPr lang="en-US" sz="1800" dirty="0" err="1"/>
              <a:t>dapat</a:t>
            </a:r>
            <a:r>
              <a:rPr lang="en-US" sz="1800" dirty="0"/>
              <a:t> </a:t>
            </a:r>
            <a:r>
              <a:rPr lang="en-US" sz="1800" dirty="0" err="1"/>
              <a:t>diambil</a:t>
            </a:r>
            <a:r>
              <a:rPr lang="en-US" sz="1800" dirty="0"/>
              <a:t> </a:t>
            </a:r>
            <a:r>
              <a:rPr lang="en-US" sz="1800" dirty="0" err="1"/>
              <a:t>beberapa</a:t>
            </a:r>
            <a:r>
              <a:rPr lang="en-US" sz="1800" dirty="0"/>
              <a:t> </a:t>
            </a:r>
            <a:r>
              <a:rPr lang="en-US" sz="1800" dirty="0" err="1"/>
              <a:t>kesimpulan</a:t>
            </a:r>
            <a:r>
              <a:rPr lang="en-US" sz="1800" dirty="0"/>
              <a:t> </a:t>
            </a:r>
            <a:r>
              <a:rPr lang="en-US" sz="1800" dirty="0" err="1"/>
              <a:t>sebagai</a:t>
            </a:r>
            <a:r>
              <a:rPr lang="en-US" sz="1800" dirty="0"/>
              <a:t> </a:t>
            </a:r>
            <a:r>
              <a:rPr lang="en-US" sz="1800" dirty="0" err="1"/>
              <a:t>berikut</a:t>
            </a:r>
            <a:r>
              <a:rPr lang="en-US" sz="1800" dirty="0"/>
              <a:t> :</a:t>
            </a:r>
            <a:endParaRPr lang="en-US" sz="1600" dirty="0"/>
          </a:p>
          <a:p>
            <a:pPr lvl="0"/>
            <a:r>
              <a:rPr lang="en-US" sz="1800" dirty="0" err="1"/>
              <a:t>Dengan</a:t>
            </a:r>
            <a:r>
              <a:rPr lang="en-US" sz="1800" dirty="0"/>
              <a:t> </a:t>
            </a:r>
            <a:r>
              <a:rPr lang="en-US" sz="1800" dirty="0" err="1"/>
              <a:t>adanya</a:t>
            </a:r>
            <a:r>
              <a:rPr lang="en-US" sz="1800" dirty="0"/>
              <a:t> </a:t>
            </a:r>
            <a:r>
              <a:rPr lang="id-ID" sz="1800" dirty="0"/>
              <a:t>pengembangan </a:t>
            </a:r>
            <a:r>
              <a:rPr lang="en-US" sz="1800" dirty="0" err="1"/>
              <a:t>aplikasi</a:t>
            </a:r>
            <a:r>
              <a:rPr lang="id-ID" sz="1800" dirty="0"/>
              <a:t> pengolahan data</a:t>
            </a:r>
            <a:r>
              <a:rPr lang="en-US" sz="1800" dirty="0"/>
              <a:t> </a:t>
            </a:r>
            <a:r>
              <a:rPr lang="en-US" sz="1800" dirty="0" err="1"/>
              <a:t>Simpan</a:t>
            </a:r>
            <a:r>
              <a:rPr lang="en-US" sz="1800" dirty="0"/>
              <a:t> – </a:t>
            </a:r>
            <a:r>
              <a:rPr lang="en-US" sz="1800" dirty="0" err="1"/>
              <a:t>pinjam</a:t>
            </a:r>
            <a:r>
              <a:rPr lang="en-US" sz="1800" dirty="0"/>
              <a:t> di </a:t>
            </a:r>
            <a:r>
              <a:rPr lang="id-ID" sz="1800" dirty="0"/>
              <a:t>KOPERASI </a:t>
            </a:r>
            <a:r>
              <a:rPr lang="en-US" sz="1800" dirty="0"/>
              <a:t>B</a:t>
            </a:r>
            <a:r>
              <a:rPr lang="id-ID" sz="1800" dirty="0"/>
              <a:t>alai </a:t>
            </a:r>
            <a:r>
              <a:rPr lang="en-US" sz="1800" dirty="0"/>
              <a:t>U</a:t>
            </a:r>
            <a:r>
              <a:rPr lang="id-ID" sz="1800" dirty="0"/>
              <a:t>ji </a:t>
            </a:r>
            <a:r>
              <a:rPr lang="en-US" sz="1800" dirty="0"/>
              <a:t>T</a:t>
            </a:r>
            <a:r>
              <a:rPr lang="id-ID" sz="1800" dirty="0"/>
              <a:t>eknologi dan </a:t>
            </a:r>
            <a:r>
              <a:rPr lang="en-US" sz="1800" dirty="0"/>
              <a:t>P</a:t>
            </a:r>
            <a:r>
              <a:rPr lang="id-ID" sz="1800" dirty="0"/>
              <a:t>engamatan </a:t>
            </a:r>
            <a:r>
              <a:rPr lang="en-US" sz="1800" dirty="0"/>
              <a:t>A</a:t>
            </a:r>
            <a:r>
              <a:rPr lang="id-ID" sz="1800" dirty="0"/>
              <a:t>ntariksa dan </a:t>
            </a:r>
            <a:r>
              <a:rPr lang="en-US" sz="1800" dirty="0"/>
              <a:t>A</a:t>
            </a:r>
            <a:r>
              <a:rPr lang="id-ID" sz="1800" dirty="0"/>
              <a:t>tmosfer </a:t>
            </a:r>
            <a:r>
              <a:rPr lang="en-US" sz="1800" dirty="0"/>
              <a:t>G</a:t>
            </a:r>
            <a:r>
              <a:rPr lang="id-ID" sz="1800" dirty="0"/>
              <a:t>arut (BUTPAAG) </a:t>
            </a:r>
            <a:r>
              <a:rPr lang="en-US" sz="1800" dirty="0" err="1"/>
              <a:t>mengakibatkan</a:t>
            </a:r>
            <a:r>
              <a:rPr lang="en-US" sz="1800" dirty="0"/>
              <a:t> </a:t>
            </a:r>
            <a:r>
              <a:rPr lang="en-US" sz="1800" dirty="0" err="1"/>
              <a:t>peng</a:t>
            </a:r>
            <a:r>
              <a:rPr lang="id-ID" sz="1800" dirty="0"/>
              <a:t>e</a:t>
            </a:r>
            <a:r>
              <a:rPr lang="en-US" sz="1800" dirty="0" err="1"/>
              <a:t>lolaan</a:t>
            </a:r>
            <a:r>
              <a:rPr lang="en-US" sz="1800" dirty="0"/>
              <a:t> </a:t>
            </a:r>
            <a:r>
              <a:rPr lang="en-US" sz="1800" dirty="0" err="1"/>
              <a:t>dalam</a:t>
            </a:r>
            <a:r>
              <a:rPr lang="en-US" sz="1800" dirty="0"/>
              <a:t> </a:t>
            </a:r>
            <a:r>
              <a:rPr lang="en-US" sz="1800" dirty="0" err="1"/>
              <a:t>setiap</a:t>
            </a:r>
            <a:r>
              <a:rPr lang="en-US" sz="1800" dirty="0"/>
              <a:t> </a:t>
            </a:r>
            <a:r>
              <a:rPr lang="en-US" sz="1800" dirty="0" err="1"/>
              <a:t>transaksi</a:t>
            </a:r>
            <a:r>
              <a:rPr lang="en-US" sz="1800" dirty="0"/>
              <a:t> </a:t>
            </a:r>
            <a:r>
              <a:rPr lang="en-US" sz="1800" dirty="0" err="1"/>
              <a:t>menjadi</a:t>
            </a:r>
            <a:r>
              <a:rPr lang="en-US" sz="1800" dirty="0"/>
              <a:t> </a:t>
            </a:r>
            <a:r>
              <a:rPr lang="en-US" sz="1800" dirty="0" err="1"/>
              <a:t>lebih</a:t>
            </a:r>
            <a:r>
              <a:rPr lang="en-US" sz="1800" dirty="0"/>
              <a:t> </a:t>
            </a:r>
            <a:r>
              <a:rPr lang="id-ID" sz="1800" dirty="0"/>
              <a:t>mudah, </a:t>
            </a:r>
            <a:r>
              <a:rPr lang="en-US" sz="1800" dirty="0" err="1"/>
              <a:t>cepat</a:t>
            </a:r>
            <a:r>
              <a:rPr lang="en-US" sz="1800" dirty="0"/>
              <a:t> </a:t>
            </a:r>
            <a:r>
              <a:rPr lang="en-US" sz="1800" dirty="0" err="1"/>
              <a:t>dan</a:t>
            </a:r>
            <a:r>
              <a:rPr lang="en-US" sz="1800" dirty="0"/>
              <a:t> </a:t>
            </a:r>
            <a:r>
              <a:rPr lang="en-US" sz="1800" dirty="0" err="1"/>
              <a:t>efisien</a:t>
            </a:r>
            <a:r>
              <a:rPr lang="en-US" sz="1800" dirty="0"/>
              <a:t>.</a:t>
            </a:r>
            <a:endParaRPr lang="en-US" sz="1600" dirty="0"/>
          </a:p>
          <a:p>
            <a:pPr lvl="0"/>
            <a:r>
              <a:rPr lang="en-US" sz="1800" dirty="0" err="1"/>
              <a:t>Dengan</a:t>
            </a:r>
            <a:r>
              <a:rPr lang="en-US" sz="1800" dirty="0"/>
              <a:t> </a:t>
            </a:r>
            <a:r>
              <a:rPr lang="en-US" sz="1800" dirty="0" err="1"/>
              <a:t>adanya</a:t>
            </a:r>
            <a:r>
              <a:rPr lang="en-US" sz="1800" dirty="0"/>
              <a:t> </a:t>
            </a:r>
            <a:r>
              <a:rPr lang="en-US" sz="1800" dirty="0" err="1"/>
              <a:t>aplikasi</a:t>
            </a:r>
            <a:r>
              <a:rPr lang="en-US" sz="1800" dirty="0"/>
              <a:t> </a:t>
            </a:r>
            <a:r>
              <a:rPr lang="en-US" sz="1800" dirty="0" err="1"/>
              <a:t>ini</a:t>
            </a:r>
            <a:r>
              <a:rPr lang="en-US" sz="1800" dirty="0"/>
              <a:t> </a:t>
            </a:r>
            <a:r>
              <a:rPr lang="id-ID" sz="1800" dirty="0"/>
              <a:t>dapat mengurangi kemungkinan </a:t>
            </a:r>
            <a:r>
              <a:rPr lang="en-US" sz="1800" dirty="0" err="1"/>
              <a:t>terjadi</a:t>
            </a:r>
            <a:r>
              <a:rPr lang="id-ID" sz="1800" dirty="0"/>
              <a:t>nya</a:t>
            </a:r>
            <a:r>
              <a:rPr lang="en-US" sz="1800" dirty="0"/>
              <a:t> </a:t>
            </a:r>
            <a:r>
              <a:rPr lang="en-US" sz="1800" dirty="0" err="1"/>
              <a:t>kesalahan</a:t>
            </a:r>
            <a:r>
              <a:rPr lang="en-US" sz="1800" dirty="0"/>
              <a:t> </a:t>
            </a:r>
            <a:r>
              <a:rPr lang="en-US" sz="1800" dirty="0" err="1"/>
              <a:t>dalam</a:t>
            </a:r>
            <a:r>
              <a:rPr lang="en-US" sz="1800" dirty="0"/>
              <a:t> </a:t>
            </a:r>
            <a:r>
              <a:rPr lang="en-US" sz="1800" dirty="0" err="1"/>
              <a:t>pembuatan</a:t>
            </a:r>
            <a:r>
              <a:rPr lang="en-US" sz="1800" dirty="0"/>
              <a:t> data </a:t>
            </a:r>
            <a:r>
              <a:rPr lang="en-US" sz="1800" dirty="0" err="1"/>
              <a:t>jamak</a:t>
            </a:r>
            <a:r>
              <a:rPr lang="en-US" sz="1800" dirty="0"/>
              <a:t> </a:t>
            </a:r>
            <a:r>
              <a:rPr lang="en-US" sz="1800" dirty="0" err="1"/>
              <a:t>atau</a:t>
            </a:r>
            <a:r>
              <a:rPr lang="en-US" sz="1800" dirty="0"/>
              <a:t> </a:t>
            </a:r>
            <a:r>
              <a:rPr lang="en-US" sz="1800" dirty="0" err="1"/>
              <a:t>duplikat</a:t>
            </a:r>
            <a:r>
              <a:rPr lang="en-US" sz="1800" dirty="0"/>
              <a:t> yang </a:t>
            </a:r>
            <a:r>
              <a:rPr lang="en-US" sz="1800" dirty="0" err="1"/>
              <a:t>bisa</a:t>
            </a:r>
            <a:r>
              <a:rPr lang="en-US" sz="1800" dirty="0"/>
              <a:t> </a:t>
            </a:r>
            <a:r>
              <a:rPr lang="en-US" sz="1800" dirty="0" err="1"/>
              <a:t>menimbulkan</a:t>
            </a:r>
            <a:r>
              <a:rPr lang="en-US" sz="1800" dirty="0"/>
              <a:t> </a:t>
            </a:r>
            <a:r>
              <a:rPr lang="en-US" sz="1800" dirty="0" err="1"/>
              <a:t>kerugian</a:t>
            </a:r>
            <a:r>
              <a:rPr lang="en-US" sz="1800" dirty="0"/>
              <a:t>.</a:t>
            </a:r>
            <a:endParaRPr lang="en-US" sz="1600" dirty="0"/>
          </a:p>
          <a:p>
            <a:pPr lvl="0"/>
            <a:r>
              <a:rPr lang="en-US" sz="1800" dirty="0" err="1"/>
              <a:t>Pada</a:t>
            </a:r>
            <a:r>
              <a:rPr lang="en-US" sz="1800" dirty="0"/>
              <a:t> </a:t>
            </a:r>
            <a:r>
              <a:rPr lang="id-ID" sz="1800" dirty="0"/>
              <a:t>pengembangan </a:t>
            </a:r>
            <a:r>
              <a:rPr lang="en-US" sz="1800" dirty="0" err="1"/>
              <a:t>apliaksi</a:t>
            </a:r>
            <a:r>
              <a:rPr lang="en-US" sz="1800" dirty="0"/>
              <a:t> </a:t>
            </a:r>
            <a:r>
              <a:rPr lang="id-ID" sz="1800" dirty="0"/>
              <a:t>pengolahan data</a:t>
            </a:r>
            <a:r>
              <a:rPr lang="en-US" sz="1800" dirty="0"/>
              <a:t> </a:t>
            </a:r>
            <a:r>
              <a:rPr lang="en-US" sz="1800" dirty="0" err="1"/>
              <a:t>simpan</a:t>
            </a:r>
            <a:r>
              <a:rPr lang="en-US" sz="1800" dirty="0"/>
              <a:t> – </a:t>
            </a:r>
            <a:r>
              <a:rPr lang="en-US" sz="1800" dirty="0" err="1"/>
              <a:t>pinjam</a:t>
            </a:r>
            <a:r>
              <a:rPr lang="en-US" sz="1800" dirty="0"/>
              <a:t> di </a:t>
            </a:r>
            <a:r>
              <a:rPr lang="id-ID" sz="1800" dirty="0"/>
              <a:t>KOPERASI </a:t>
            </a:r>
            <a:r>
              <a:rPr lang="en-US" sz="1800" dirty="0"/>
              <a:t>B</a:t>
            </a:r>
            <a:r>
              <a:rPr lang="id-ID" sz="1800" dirty="0"/>
              <a:t>alai </a:t>
            </a:r>
            <a:r>
              <a:rPr lang="en-US" sz="1800" dirty="0"/>
              <a:t>U</a:t>
            </a:r>
            <a:r>
              <a:rPr lang="id-ID" sz="1800" dirty="0"/>
              <a:t>ji </a:t>
            </a:r>
            <a:r>
              <a:rPr lang="en-US" sz="1800" dirty="0"/>
              <a:t>T</a:t>
            </a:r>
            <a:r>
              <a:rPr lang="id-ID" sz="1800" dirty="0"/>
              <a:t>eknologi dan </a:t>
            </a:r>
            <a:r>
              <a:rPr lang="en-US" sz="1800" dirty="0"/>
              <a:t>P</a:t>
            </a:r>
            <a:r>
              <a:rPr lang="id-ID" sz="1800" dirty="0"/>
              <a:t>engamatan </a:t>
            </a:r>
            <a:r>
              <a:rPr lang="en-US" sz="1800" dirty="0"/>
              <a:t>A</a:t>
            </a:r>
            <a:r>
              <a:rPr lang="id-ID" sz="1800" dirty="0"/>
              <a:t>ntariksa dan </a:t>
            </a:r>
            <a:r>
              <a:rPr lang="en-US" sz="1800" dirty="0"/>
              <a:t>A</a:t>
            </a:r>
            <a:r>
              <a:rPr lang="id-ID" sz="1800" dirty="0"/>
              <a:t>tmosfer Garut (</a:t>
            </a:r>
            <a:r>
              <a:rPr lang="en-US" sz="1800" dirty="0"/>
              <a:t>BUTPAAG</a:t>
            </a:r>
            <a:r>
              <a:rPr lang="id-ID" sz="1800" dirty="0"/>
              <a:t>)</a:t>
            </a:r>
            <a:r>
              <a:rPr lang="en-US" sz="1800" dirty="0"/>
              <a:t> </a:t>
            </a:r>
            <a:r>
              <a:rPr lang="en-US" sz="1800" dirty="0" err="1"/>
              <a:t>ditambahkan</a:t>
            </a:r>
            <a:r>
              <a:rPr lang="en-US" sz="1800" dirty="0"/>
              <a:t> </a:t>
            </a:r>
            <a:r>
              <a:rPr lang="en-US" sz="1800" dirty="0" err="1"/>
              <a:t>dengan</a:t>
            </a:r>
            <a:r>
              <a:rPr lang="en-US" sz="1800" dirty="0"/>
              <a:t> </a:t>
            </a:r>
            <a:r>
              <a:rPr lang="en-US" sz="1800" dirty="0" err="1"/>
              <a:t>beberapa</a:t>
            </a:r>
            <a:r>
              <a:rPr lang="en-US" sz="1800" dirty="0"/>
              <a:t> </a:t>
            </a:r>
            <a:r>
              <a:rPr lang="en-US" sz="1800" dirty="0" err="1"/>
              <a:t>fitur</a:t>
            </a:r>
            <a:r>
              <a:rPr lang="en-US" sz="1800" dirty="0"/>
              <a:t> </a:t>
            </a:r>
            <a:r>
              <a:rPr lang="en-US" sz="1800" dirty="0" err="1"/>
              <a:t>diantaranya</a:t>
            </a:r>
            <a:r>
              <a:rPr lang="en-US" sz="1800" dirty="0"/>
              <a:t> </a:t>
            </a:r>
            <a:r>
              <a:rPr lang="en-US" sz="1800" dirty="0" err="1"/>
              <a:t>fitur</a:t>
            </a:r>
            <a:r>
              <a:rPr lang="en-US" sz="1800" dirty="0"/>
              <a:t> </a:t>
            </a:r>
            <a:r>
              <a:rPr lang="en-US" sz="1800" dirty="0" err="1"/>
              <a:t>cari</a:t>
            </a:r>
            <a:r>
              <a:rPr lang="en-US" sz="1800" dirty="0"/>
              <a:t> ( </a:t>
            </a:r>
            <a:r>
              <a:rPr lang="en-US" sz="1800" i="1" dirty="0"/>
              <a:t>search</a:t>
            </a:r>
            <a:r>
              <a:rPr lang="en-US" sz="1800" dirty="0"/>
              <a:t> ), </a:t>
            </a:r>
            <a:r>
              <a:rPr lang="en-US" sz="1800" dirty="0" err="1"/>
              <a:t>untuk</a:t>
            </a:r>
            <a:r>
              <a:rPr lang="en-US" sz="1800" dirty="0"/>
              <a:t> </a:t>
            </a:r>
            <a:r>
              <a:rPr lang="en-US" sz="1800" dirty="0" err="1"/>
              <a:t>memudahkan</a:t>
            </a:r>
            <a:r>
              <a:rPr lang="en-US" sz="1800" dirty="0"/>
              <a:t> </a:t>
            </a:r>
            <a:r>
              <a:rPr lang="en-US" sz="1800" dirty="0" err="1"/>
              <a:t>tiap</a:t>
            </a:r>
            <a:r>
              <a:rPr lang="en-US" sz="1800" dirty="0"/>
              <a:t> </a:t>
            </a:r>
            <a:r>
              <a:rPr lang="en-US" sz="1800" dirty="0" err="1"/>
              <a:t>pembaharuan</a:t>
            </a:r>
            <a:r>
              <a:rPr lang="en-US" sz="1800" dirty="0"/>
              <a:t> data.</a:t>
            </a:r>
            <a:endParaRPr lang="en-US" sz="1600" dirty="0"/>
          </a:p>
          <a:p>
            <a:pPr marL="119062" indent="0">
              <a:buNone/>
            </a:pPr>
            <a:endParaRPr lang="id-ID" sz="1100" dirty="0">
              <a:latin typeface="Arial" panose="020B0604020202020204" pitchFamily="34" charset="0"/>
              <a:cs typeface="Arial" panose="020B0604020202020204" pitchFamily="34" charset="0"/>
            </a:endParaRPr>
          </a:p>
          <a:p>
            <a:pPr marL="119062" indent="0">
              <a:buNone/>
            </a:pPr>
            <a:endParaRPr lang="id-ID" sz="18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649289355"/>
      </p:ext>
    </p:extLst>
  </p:cSld>
  <p:clrMapOvr>
    <a:masterClrMapping/>
  </p:clrMapOvr>
  <p:transition spd="slow">
    <p:circl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latin typeface="Arial" panose="020B0604020202020204" pitchFamily="34" charset="0"/>
                <a:cs typeface="Arial" panose="020B0604020202020204" pitchFamily="34" charset="0"/>
              </a:rPr>
              <a:t>KESIMPULAN DAN SARAN</a:t>
            </a:r>
            <a:endParaRPr lang="en-US" dirty="0"/>
          </a:p>
        </p:txBody>
      </p:sp>
      <p:sp>
        <p:nvSpPr>
          <p:cNvPr id="3" name="Content Placeholder 2"/>
          <p:cNvSpPr>
            <a:spLocks noGrp="1"/>
          </p:cNvSpPr>
          <p:nvPr>
            <p:ph idx="1"/>
          </p:nvPr>
        </p:nvSpPr>
        <p:spPr/>
        <p:txBody>
          <a:bodyPr/>
          <a:lstStyle/>
          <a:p>
            <a:pPr lvl="0"/>
            <a:r>
              <a:rPr lang="en-US" sz="1800" dirty="0" err="1"/>
              <a:t>Sistem</a:t>
            </a:r>
            <a:r>
              <a:rPr lang="en-US" sz="1800" dirty="0"/>
              <a:t>  </a:t>
            </a:r>
            <a:r>
              <a:rPr lang="en-US" sz="1800" dirty="0" err="1"/>
              <a:t>telah</a:t>
            </a:r>
            <a:r>
              <a:rPr lang="en-US" sz="1800" dirty="0"/>
              <a:t> </a:t>
            </a:r>
            <a:r>
              <a:rPr lang="en-US" sz="1800" dirty="0" err="1"/>
              <a:t>berfungsi</a:t>
            </a:r>
            <a:r>
              <a:rPr lang="en-US" sz="1800" dirty="0"/>
              <a:t> </a:t>
            </a:r>
            <a:r>
              <a:rPr lang="en-US" sz="1800" dirty="0" err="1"/>
              <a:t>dengan</a:t>
            </a:r>
            <a:r>
              <a:rPr lang="en-US" sz="1800" dirty="0"/>
              <a:t> </a:t>
            </a:r>
            <a:r>
              <a:rPr lang="en-US" sz="1800" dirty="0" err="1"/>
              <a:t>baik</a:t>
            </a:r>
            <a:r>
              <a:rPr lang="en-US" sz="1800" dirty="0"/>
              <a:t> </a:t>
            </a:r>
            <a:r>
              <a:rPr lang="en-US" sz="1800" dirty="0" err="1"/>
              <a:t>dilihat</a:t>
            </a:r>
            <a:r>
              <a:rPr lang="en-US" sz="1800" dirty="0"/>
              <a:t> </a:t>
            </a:r>
            <a:r>
              <a:rPr lang="en-US" sz="1800" dirty="0" err="1"/>
              <a:t>dari</a:t>
            </a:r>
            <a:r>
              <a:rPr lang="en-US" sz="1800" dirty="0"/>
              <a:t> :</a:t>
            </a:r>
            <a:endParaRPr lang="en-US" sz="1600" dirty="0"/>
          </a:p>
          <a:p>
            <a:pPr lvl="1"/>
            <a:r>
              <a:rPr lang="en-US" sz="1600" dirty="0" err="1"/>
              <a:t>Pelayanan</a:t>
            </a:r>
            <a:r>
              <a:rPr lang="en-US" sz="1600" dirty="0"/>
              <a:t> </a:t>
            </a:r>
            <a:br>
              <a:rPr lang="en-US" sz="1600" dirty="0"/>
            </a:br>
            <a:r>
              <a:rPr lang="en-US" sz="1600" dirty="0" err="1"/>
              <a:t>Pelayanan</a:t>
            </a:r>
            <a:r>
              <a:rPr lang="en-US" sz="1600" dirty="0"/>
              <a:t> </a:t>
            </a:r>
            <a:r>
              <a:rPr lang="en-US" sz="1600" dirty="0" err="1"/>
              <a:t>transaksi</a:t>
            </a:r>
            <a:r>
              <a:rPr lang="en-US" sz="1600" dirty="0"/>
              <a:t>  </a:t>
            </a:r>
            <a:r>
              <a:rPr lang="en-US" sz="1600" dirty="0" err="1"/>
              <a:t>berjalan</a:t>
            </a:r>
            <a:r>
              <a:rPr lang="en-US" sz="1600" dirty="0"/>
              <a:t> </a:t>
            </a:r>
            <a:r>
              <a:rPr lang="en-US" sz="1600" dirty="0" err="1"/>
              <a:t>dengan</a:t>
            </a:r>
            <a:r>
              <a:rPr lang="id-ID" sz="1600" dirty="0"/>
              <a:t> mudah, cepat dan</a:t>
            </a:r>
            <a:r>
              <a:rPr lang="en-US" sz="1600" dirty="0"/>
              <a:t> </a:t>
            </a:r>
            <a:r>
              <a:rPr lang="en-US" sz="1600" dirty="0" err="1"/>
              <a:t>efisien</a:t>
            </a:r>
            <a:r>
              <a:rPr lang="en-US" sz="1600" dirty="0"/>
              <a:t>, </a:t>
            </a:r>
            <a:r>
              <a:rPr lang="en-US" sz="1600" dirty="0" err="1"/>
              <a:t>ka</a:t>
            </a:r>
            <a:r>
              <a:rPr lang="id-ID" sz="1600" dirty="0"/>
              <a:t>r</a:t>
            </a:r>
            <a:r>
              <a:rPr lang="en-US" sz="1600" dirty="0" err="1"/>
              <a:t>ena</a:t>
            </a:r>
            <a:r>
              <a:rPr lang="en-US" sz="1600" dirty="0"/>
              <a:t> </a:t>
            </a:r>
            <a:r>
              <a:rPr lang="en-US" sz="1600" dirty="0" err="1"/>
              <a:t>dilakukan</a:t>
            </a:r>
            <a:r>
              <a:rPr lang="en-US" sz="1600" dirty="0"/>
              <a:t> </a:t>
            </a:r>
            <a:r>
              <a:rPr lang="en-US" sz="1600" dirty="0" err="1"/>
              <a:t>secara</a:t>
            </a:r>
            <a:r>
              <a:rPr lang="en-US" sz="1600" dirty="0"/>
              <a:t> </a:t>
            </a:r>
            <a:r>
              <a:rPr lang="en-US" sz="1600" dirty="0" err="1"/>
              <a:t>langsung</a:t>
            </a:r>
            <a:r>
              <a:rPr lang="en-US" sz="1600" dirty="0"/>
              <a:t> </a:t>
            </a:r>
            <a:r>
              <a:rPr lang="en-US" sz="1600" dirty="0" err="1"/>
              <a:t>dengan</a:t>
            </a:r>
            <a:r>
              <a:rPr lang="en-US" sz="1600" dirty="0"/>
              <a:t> </a:t>
            </a:r>
            <a:r>
              <a:rPr lang="en-US" sz="1600" dirty="0" err="1"/>
              <a:t>menggunakan</a:t>
            </a:r>
            <a:r>
              <a:rPr lang="en-US" sz="1600" dirty="0"/>
              <a:t>  s</a:t>
            </a:r>
            <a:r>
              <a:rPr lang="id-ID" sz="1600" dirty="0"/>
              <a:t>i</a:t>
            </a:r>
            <a:r>
              <a:rPr lang="en-US" sz="1600" dirty="0"/>
              <a:t>stem yang </a:t>
            </a:r>
            <a:r>
              <a:rPr lang="en-US" sz="1600" dirty="0" err="1"/>
              <a:t>dibuat</a:t>
            </a:r>
            <a:r>
              <a:rPr lang="en-US" sz="1600" dirty="0"/>
              <a:t>.</a:t>
            </a:r>
            <a:endParaRPr lang="en-US" sz="1400" dirty="0"/>
          </a:p>
          <a:p>
            <a:pPr lvl="1"/>
            <a:r>
              <a:rPr lang="en-US" sz="1600" dirty="0" err="1"/>
              <a:t>Penyimpanan</a:t>
            </a:r>
            <a:r>
              <a:rPr lang="en-US" sz="1600" dirty="0"/>
              <a:t> </a:t>
            </a:r>
            <a:endParaRPr lang="en-US" sz="1400" dirty="0"/>
          </a:p>
          <a:p>
            <a:pPr marL="119062" indent="0">
              <a:buNone/>
            </a:pPr>
            <a:r>
              <a:rPr lang="en-US" sz="1800" dirty="0"/>
              <a:t>	</a:t>
            </a:r>
            <a:r>
              <a:rPr lang="en-US" sz="1800" dirty="0" err="1"/>
              <a:t>Penyimpanan</a:t>
            </a:r>
            <a:r>
              <a:rPr lang="en-US" sz="1800" dirty="0"/>
              <a:t> data </a:t>
            </a:r>
            <a:r>
              <a:rPr lang="en-US" sz="1800" dirty="0" err="1"/>
              <a:t>dilakukan</a:t>
            </a:r>
            <a:r>
              <a:rPr lang="en-US" sz="1800" dirty="0"/>
              <a:t> </a:t>
            </a:r>
            <a:r>
              <a:rPr lang="en-US" sz="1800" dirty="0" err="1"/>
              <a:t>dengan</a:t>
            </a:r>
            <a:r>
              <a:rPr lang="en-US" sz="1800" dirty="0"/>
              <a:t> </a:t>
            </a:r>
            <a:r>
              <a:rPr lang="en-US" sz="1800" dirty="0" err="1"/>
              <a:t>mengunakan</a:t>
            </a:r>
            <a:r>
              <a:rPr lang="en-US" sz="1800" dirty="0"/>
              <a:t> </a:t>
            </a:r>
            <a:r>
              <a:rPr lang="en-US" sz="1800" dirty="0" err="1"/>
              <a:t>perangkat</a:t>
            </a:r>
            <a:r>
              <a:rPr lang="en-US" sz="1800" dirty="0"/>
              <a:t> </a:t>
            </a:r>
            <a:r>
              <a:rPr lang="en-US" sz="1800" dirty="0" err="1"/>
              <a:t>lunak</a:t>
            </a:r>
            <a:r>
              <a:rPr lang="en-US" sz="1800" dirty="0"/>
              <a:t> yang </a:t>
            </a:r>
            <a:r>
              <a:rPr lang="en-US" sz="1800" dirty="0" err="1"/>
              <a:t>terhubung</a:t>
            </a:r>
            <a:r>
              <a:rPr lang="en-US" sz="1800" dirty="0"/>
              <a:t> </a:t>
            </a:r>
            <a:r>
              <a:rPr lang="en-US" sz="1800" dirty="0" err="1"/>
              <a:t>langsung</a:t>
            </a:r>
            <a:r>
              <a:rPr lang="en-US" sz="1800" dirty="0"/>
              <a:t> </a:t>
            </a:r>
            <a:r>
              <a:rPr lang="en-US" sz="1800" dirty="0" err="1"/>
              <a:t>terhadap</a:t>
            </a:r>
            <a:r>
              <a:rPr lang="en-US" sz="1800" dirty="0"/>
              <a:t> s</a:t>
            </a:r>
            <a:r>
              <a:rPr lang="id-ID" sz="1800" dirty="0"/>
              <a:t>i</a:t>
            </a:r>
            <a:r>
              <a:rPr lang="en-US" sz="1800" dirty="0"/>
              <a:t>stem. </a:t>
            </a:r>
            <a:endParaRPr lang="en-US" sz="1600" dirty="0"/>
          </a:p>
          <a:p>
            <a:pPr lvl="1"/>
            <a:r>
              <a:rPr lang="en-US" sz="1600" dirty="0" err="1"/>
              <a:t>Kualitas</a:t>
            </a:r>
            <a:r>
              <a:rPr lang="en-US" sz="1600" dirty="0"/>
              <a:t> </a:t>
            </a:r>
            <a:r>
              <a:rPr lang="en-US" sz="1600" dirty="0" err="1"/>
              <a:t>informasi</a:t>
            </a:r>
            <a:r>
              <a:rPr lang="en-US" sz="1600" dirty="0"/>
              <a:t> </a:t>
            </a:r>
            <a:endParaRPr lang="en-US" sz="1400" dirty="0"/>
          </a:p>
          <a:p>
            <a:pPr marL="119062" indent="0">
              <a:buNone/>
            </a:pPr>
            <a:r>
              <a:rPr lang="en-US" sz="1800" dirty="0"/>
              <a:t>	</a:t>
            </a:r>
            <a:r>
              <a:rPr lang="en-US" sz="1800" dirty="0" err="1"/>
              <a:t>Informasi</a:t>
            </a:r>
            <a:r>
              <a:rPr lang="en-US" sz="1800" dirty="0"/>
              <a:t> yang </a:t>
            </a:r>
            <a:r>
              <a:rPr lang="en-US" sz="1800" dirty="0" err="1"/>
              <a:t>dihasilkan</a:t>
            </a:r>
            <a:r>
              <a:rPr lang="en-US" sz="1800" dirty="0"/>
              <a:t> </a:t>
            </a:r>
            <a:r>
              <a:rPr lang="en-US" sz="1800" dirty="0" err="1"/>
              <a:t>oleh</a:t>
            </a:r>
            <a:r>
              <a:rPr lang="en-US" sz="1800" dirty="0"/>
              <a:t> s</a:t>
            </a:r>
            <a:r>
              <a:rPr lang="id-ID" sz="1800" dirty="0"/>
              <a:t>i</a:t>
            </a:r>
            <a:r>
              <a:rPr lang="en-US" sz="1800" dirty="0"/>
              <a:t>stem </a:t>
            </a:r>
            <a:r>
              <a:rPr lang="en-US" sz="1800" dirty="0" err="1"/>
              <a:t>telah</a:t>
            </a:r>
            <a:r>
              <a:rPr lang="en-US" sz="1800" dirty="0"/>
              <a:t> </a:t>
            </a:r>
            <a:r>
              <a:rPr lang="en-US" sz="1800" dirty="0" err="1"/>
              <a:t>bersifat</a:t>
            </a:r>
            <a:r>
              <a:rPr lang="en-US" sz="1800" dirty="0"/>
              <a:t> :</a:t>
            </a:r>
            <a:endParaRPr lang="en-US" sz="1600" dirty="0"/>
          </a:p>
          <a:p>
            <a:pPr marL="119062" lvl="0" indent="0">
              <a:buNone/>
            </a:pPr>
            <a:r>
              <a:rPr lang="en-US" sz="1800" dirty="0"/>
              <a:t>	</a:t>
            </a:r>
            <a:r>
              <a:rPr lang="en-US" sz="1800" dirty="0" err="1"/>
              <a:t>Akurat</a:t>
            </a:r>
            <a:r>
              <a:rPr lang="en-US" sz="1800" dirty="0"/>
              <a:t>, </a:t>
            </a:r>
            <a:r>
              <a:rPr lang="en-US" sz="1800" dirty="0" err="1"/>
              <a:t>Terhindar</a:t>
            </a:r>
            <a:r>
              <a:rPr lang="en-US" sz="1800" dirty="0"/>
              <a:t> </a:t>
            </a:r>
            <a:r>
              <a:rPr lang="en-US" sz="1800" dirty="0" err="1"/>
              <a:t>dari</a:t>
            </a:r>
            <a:r>
              <a:rPr lang="en-US" sz="1800" dirty="0"/>
              <a:t> </a:t>
            </a:r>
            <a:r>
              <a:rPr lang="id-ID" sz="1800" dirty="0"/>
              <a:t>kemungkinan adanya </a:t>
            </a:r>
            <a:r>
              <a:rPr lang="en-US" sz="1800" dirty="0" err="1"/>
              <a:t>kesalahaan</a:t>
            </a:r>
            <a:r>
              <a:rPr lang="id-ID" sz="1800" dirty="0"/>
              <a:t> input atau manipulasi data</a:t>
            </a:r>
            <a:r>
              <a:rPr lang="en-US" sz="1800" dirty="0"/>
              <a:t>.</a:t>
            </a:r>
            <a:endParaRPr lang="en-US" sz="1600" dirty="0"/>
          </a:p>
          <a:p>
            <a:pPr marL="119062" lvl="0" indent="0">
              <a:buNone/>
            </a:pPr>
            <a:r>
              <a:rPr lang="en-US" sz="1800" dirty="0"/>
              <a:t>	</a:t>
            </a:r>
            <a:r>
              <a:rPr lang="en-US" sz="1800" dirty="0" err="1"/>
              <a:t>Tepat</a:t>
            </a:r>
            <a:r>
              <a:rPr lang="en-US" sz="1800" dirty="0"/>
              <a:t> </a:t>
            </a:r>
            <a:r>
              <a:rPr lang="en-US" sz="1800" dirty="0" err="1"/>
              <a:t>pada</a:t>
            </a:r>
            <a:r>
              <a:rPr lang="en-US" sz="1800" dirty="0"/>
              <a:t> </a:t>
            </a:r>
            <a:r>
              <a:rPr lang="en-US" sz="1800" dirty="0" err="1"/>
              <a:t>wakt</a:t>
            </a:r>
            <a:r>
              <a:rPr lang="id-ID" sz="1800" dirty="0"/>
              <a:t>u</a:t>
            </a:r>
            <a:r>
              <a:rPr lang="en-US" sz="1800" dirty="0" err="1"/>
              <a:t>nya</a:t>
            </a:r>
            <a:r>
              <a:rPr lang="en-US" sz="1800" dirty="0"/>
              <a:t>, </a:t>
            </a:r>
            <a:r>
              <a:rPr lang="en-US" sz="1800" dirty="0" err="1"/>
              <a:t>informasi</a:t>
            </a:r>
            <a:r>
              <a:rPr lang="en-US" sz="1800" dirty="0"/>
              <a:t> </a:t>
            </a:r>
            <a:r>
              <a:rPr lang="en-US" sz="1800" dirty="0" err="1"/>
              <a:t>dapa</a:t>
            </a:r>
            <a:r>
              <a:rPr lang="en-US" sz="1800" dirty="0"/>
              <a:t> </a:t>
            </a:r>
            <a:r>
              <a:rPr lang="en-US" sz="1800" dirty="0" err="1"/>
              <a:t>diambil</a:t>
            </a:r>
            <a:r>
              <a:rPr lang="en-US" sz="1800" dirty="0"/>
              <a:t> </a:t>
            </a:r>
            <a:r>
              <a:rPr lang="en-US" sz="1800" dirty="0" err="1"/>
              <a:t>tepat</a:t>
            </a:r>
            <a:r>
              <a:rPr lang="en-US" sz="1800" dirty="0"/>
              <a:t> </a:t>
            </a:r>
            <a:r>
              <a:rPr lang="en-US" sz="1800" dirty="0" err="1"/>
              <a:t>waktu</a:t>
            </a:r>
            <a:r>
              <a:rPr lang="en-US" sz="1800" dirty="0"/>
              <a:t>.</a:t>
            </a:r>
            <a:endParaRPr lang="en-US" sz="1600" dirty="0"/>
          </a:p>
          <a:p>
            <a:pPr marL="119062" lvl="0" indent="0">
              <a:buNone/>
            </a:pPr>
            <a:r>
              <a:rPr lang="en-US" sz="1800" dirty="0"/>
              <a:t>	</a:t>
            </a:r>
            <a:r>
              <a:rPr lang="en-US" sz="1800" dirty="0" err="1"/>
              <a:t>Relevan</a:t>
            </a:r>
            <a:r>
              <a:rPr lang="id-ID" sz="1800" dirty="0"/>
              <a:t>,</a:t>
            </a:r>
            <a:r>
              <a:rPr lang="en-US" sz="1800" dirty="0"/>
              <a:t> </a:t>
            </a:r>
            <a:r>
              <a:rPr lang="en-US" sz="1800" dirty="0" err="1"/>
              <a:t>infromasi</a:t>
            </a:r>
            <a:r>
              <a:rPr lang="en-US" sz="1800" dirty="0"/>
              <a:t> </a:t>
            </a:r>
            <a:r>
              <a:rPr lang="en-US" sz="1800" dirty="0" err="1"/>
              <a:t>mempuyai</a:t>
            </a:r>
            <a:r>
              <a:rPr lang="en-US" sz="1800" dirty="0"/>
              <a:t> </a:t>
            </a:r>
            <a:r>
              <a:rPr lang="en-US" sz="1800" dirty="0" err="1"/>
              <a:t>manfaat</a:t>
            </a:r>
            <a:r>
              <a:rPr lang="en-US" sz="1800" dirty="0"/>
              <a:t> </a:t>
            </a:r>
            <a:r>
              <a:rPr lang="en-US" sz="1800" dirty="0" err="1"/>
              <a:t>dalam</a:t>
            </a:r>
            <a:r>
              <a:rPr lang="en-US" sz="1800" dirty="0"/>
              <a:t> </a:t>
            </a:r>
            <a:r>
              <a:rPr lang="en-US" sz="1800" dirty="0" err="1"/>
              <a:t>kegiatan</a:t>
            </a:r>
            <a:r>
              <a:rPr lang="en-US" sz="1800" dirty="0"/>
              <a:t> </a:t>
            </a:r>
            <a:r>
              <a:rPr lang="en-US" sz="1800" dirty="0" err="1"/>
              <a:t>peng</a:t>
            </a:r>
            <a:r>
              <a:rPr lang="id-ID" sz="1800" dirty="0"/>
              <a:t>e</a:t>
            </a:r>
            <a:r>
              <a:rPr lang="en-US" sz="1800" dirty="0" err="1"/>
              <a:t>lolaan</a:t>
            </a:r>
            <a:r>
              <a:rPr lang="en-US" sz="1800" dirty="0"/>
              <a:t> </a:t>
            </a:r>
            <a:r>
              <a:rPr lang="en-US" sz="1800" dirty="0" err="1"/>
              <a:t>transaksi</a:t>
            </a:r>
            <a:r>
              <a:rPr lang="en-US" sz="1800" dirty="0"/>
              <a:t> </a:t>
            </a:r>
            <a:r>
              <a:rPr lang="en-US" sz="1800" dirty="0" err="1"/>
              <a:t>simpan-pinjam</a:t>
            </a:r>
            <a:r>
              <a:rPr lang="en-US" sz="1800" dirty="0"/>
              <a:t>.</a:t>
            </a:r>
            <a:endParaRPr lang="en-US" sz="1600" dirty="0"/>
          </a:p>
          <a:p>
            <a:endParaRPr lang="en-US" dirty="0"/>
          </a:p>
        </p:txBody>
      </p:sp>
    </p:spTree>
    <p:extLst>
      <p:ext uri="{BB962C8B-B14F-4D97-AF65-F5344CB8AC3E}">
        <p14:creationId xmlns="" xmlns:p14="http://schemas.microsoft.com/office/powerpoint/2010/main" val="1570018451"/>
      </p:ext>
    </p:extLst>
  </p:cSld>
  <p:clrMapOvr>
    <a:masterClrMapping/>
  </p:clrMapOvr>
  <p:transition spd="slow">
    <p:circl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latin typeface="Arial" panose="020B0604020202020204" pitchFamily="34" charset="0"/>
                <a:cs typeface="Arial" panose="020B0604020202020204" pitchFamily="34" charset="0"/>
              </a:rPr>
              <a:t>KESIMPULAN DAN SARAN</a:t>
            </a:r>
            <a:endParaRPr lang="en-US" dirty="0"/>
          </a:p>
        </p:txBody>
      </p:sp>
      <p:sp>
        <p:nvSpPr>
          <p:cNvPr id="3" name="Content Placeholder 2"/>
          <p:cNvSpPr>
            <a:spLocks noGrp="1"/>
          </p:cNvSpPr>
          <p:nvPr>
            <p:ph idx="1"/>
          </p:nvPr>
        </p:nvSpPr>
        <p:spPr/>
        <p:txBody>
          <a:bodyPr/>
          <a:lstStyle/>
          <a:p>
            <a:r>
              <a:rPr lang="en-US" dirty="0" smtClean="0"/>
              <a:t>Saran</a:t>
            </a:r>
          </a:p>
          <a:p>
            <a:pPr marL="119062" indent="0">
              <a:buNone/>
            </a:pPr>
            <a:r>
              <a:rPr lang="en-US" dirty="0" err="1"/>
              <a:t>Bedasarkan</a:t>
            </a:r>
            <a:r>
              <a:rPr lang="en-US" dirty="0"/>
              <a:t> </a:t>
            </a:r>
            <a:r>
              <a:rPr lang="en-US" dirty="0" err="1"/>
              <a:t>hasil</a:t>
            </a:r>
            <a:r>
              <a:rPr lang="en-US" dirty="0"/>
              <a:t> p</a:t>
            </a:r>
            <a:r>
              <a:rPr lang="id-ID" dirty="0"/>
              <a:t>engamatan</a:t>
            </a:r>
            <a:r>
              <a:rPr lang="en-US" dirty="0"/>
              <a:t> yang </a:t>
            </a:r>
            <a:r>
              <a:rPr lang="en-US" dirty="0" err="1"/>
              <a:t>telah</a:t>
            </a:r>
            <a:r>
              <a:rPr lang="en-US" dirty="0"/>
              <a:t> </a:t>
            </a:r>
            <a:r>
              <a:rPr lang="en-US" dirty="0" err="1"/>
              <a:t>dilakukan</a:t>
            </a:r>
            <a:r>
              <a:rPr lang="en-US" dirty="0"/>
              <a:t>, saran yang </a:t>
            </a:r>
            <a:r>
              <a:rPr lang="en-US" dirty="0" err="1"/>
              <a:t>dapat</a:t>
            </a:r>
            <a:r>
              <a:rPr lang="en-US" dirty="0"/>
              <a:t> </a:t>
            </a:r>
            <a:r>
              <a:rPr lang="en-US" dirty="0" err="1"/>
              <a:t>disamp</a:t>
            </a:r>
            <a:r>
              <a:rPr lang="id-ID" dirty="0"/>
              <a:t>a</a:t>
            </a:r>
            <a:r>
              <a:rPr lang="en-US" dirty="0" err="1"/>
              <a:t>ikan</a:t>
            </a:r>
            <a:r>
              <a:rPr lang="en-US" dirty="0"/>
              <a:t> </a:t>
            </a:r>
            <a:r>
              <a:rPr lang="en-US" dirty="0" err="1"/>
              <a:t>mengenai</a:t>
            </a:r>
            <a:r>
              <a:rPr lang="en-US" dirty="0"/>
              <a:t> </a:t>
            </a:r>
            <a:r>
              <a:rPr lang="id-ID" dirty="0"/>
              <a:t>Pengembangan aplikasi pengolahan data</a:t>
            </a:r>
            <a:r>
              <a:rPr lang="en-US" dirty="0"/>
              <a:t> </a:t>
            </a:r>
            <a:r>
              <a:rPr lang="en-US" dirty="0" err="1"/>
              <a:t>simpan-pinjam</a:t>
            </a:r>
            <a:r>
              <a:rPr lang="en-US" dirty="0"/>
              <a:t> di </a:t>
            </a:r>
            <a:r>
              <a:rPr lang="id-ID" dirty="0"/>
              <a:t>KOPERASI </a:t>
            </a:r>
            <a:r>
              <a:rPr lang="en-US" dirty="0"/>
              <a:t>B</a:t>
            </a:r>
            <a:r>
              <a:rPr lang="id-ID" dirty="0"/>
              <a:t>alai </a:t>
            </a:r>
            <a:r>
              <a:rPr lang="en-US" dirty="0"/>
              <a:t>U</a:t>
            </a:r>
            <a:r>
              <a:rPr lang="id-ID" dirty="0"/>
              <a:t>ji </a:t>
            </a:r>
            <a:r>
              <a:rPr lang="en-US" dirty="0"/>
              <a:t>T</a:t>
            </a:r>
            <a:r>
              <a:rPr lang="id-ID" dirty="0"/>
              <a:t>eknologi dan </a:t>
            </a:r>
            <a:r>
              <a:rPr lang="en-US" dirty="0"/>
              <a:t>P</a:t>
            </a:r>
            <a:r>
              <a:rPr lang="id-ID" dirty="0"/>
              <a:t>engamatan </a:t>
            </a:r>
            <a:r>
              <a:rPr lang="en-US" dirty="0"/>
              <a:t>A</a:t>
            </a:r>
            <a:r>
              <a:rPr lang="id-ID" dirty="0"/>
              <a:t>ntariksa dan </a:t>
            </a:r>
            <a:r>
              <a:rPr lang="en-US" dirty="0"/>
              <a:t>A</a:t>
            </a:r>
            <a:r>
              <a:rPr lang="id-ID" dirty="0"/>
              <a:t>tmosfer Garut (</a:t>
            </a:r>
            <a:r>
              <a:rPr lang="en-US" dirty="0"/>
              <a:t>BUTPAAG</a:t>
            </a:r>
            <a:r>
              <a:rPr lang="id-ID" dirty="0"/>
              <a:t>)</a:t>
            </a:r>
            <a:r>
              <a:rPr lang="en-US" dirty="0"/>
              <a:t> </a:t>
            </a:r>
            <a:r>
              <a:rPr lang="en-US" dirty="0" err="1"/>
              <a:t>adalah</a:t>
            </a:r>
            <a:r>
              <a:rPr lang="en-US" dirty="0"/>
              <a:t> :</a:t>
            </a:r>
          </a:p>
          <a:p>
            <a:pPr lvl="0"/>
            <a:r>
              <a:rPr lang="en-US" dirty="0" err="1"/>
              <a:t>Untuk</a:t>
            </a:r>
            <a:r>
              <a:rPr lang="en-US" dirty="0"/>
              <a:t> </a:t>
            </a:r>
            <a:r>
              <a:rPr lang="en-US" dirty="0" err="1"/>
              <a:t>pengaksesan</a:t>
            </a:r>
            <a:r>
              <a:rPr lang="en-US" dirty="0"/>
              <a:t> </a:t>
            </a:r>
            <a:r>
              <a:rPr lang="en-US" dirty="0" err="1"/>
              <a:t>aplikasi</a:t>
            </a:r>
            <a:r>
              <a:rPr lang="en-US" dirty="0"/>
              <a:t>, </a:t>
            </a:r>
            <a:r>
              <a:rPr lang="en-US" dirty="0" err="1"/>
              <a:t>disarankan</a:t>
            </a:r>
            <a:r>
              <a:rPr lang="en-US" dirty="0"/>
              <a:t> </a:t>
            </a:r>
            <a:r>
              <a:rPr lang="en-US" dirty="0" err="1"/>
              <a:t>dikembangkan</a:t>
            </a:r>
            <a:r>
              <a:rPr lang="en-US" dirty="0"/>
              <a:t> </a:t>
            </a:r>
            <a:r>
              <a:rPr lang="en-US" dirty="0" err="1"/>
              <a:t>lagi</a:t>
            </a:r>
            <a:r>
              <a:rPr lang="en-US" dirty="0"/>
              <a:t> agar </a:t>
            </a:r>
            <a:r>
              <a:rPr lang="en-US" dirty="0" err="1"/>
              <a:t>bisa</a:t>
            </a:r>
            <a:r>
              <a:rPr lang="en-US" dirty="0"/>
              <a:t> </a:t>
            </a:r>
            <a:r>
              <a:rPr lang="en-US" dirty="0" err="1"/>
              <a:t>diakses</a:t>
            </a:r>
            <a:r>
              <a:rPr lang="en-US" dirty="0"/>
              <a:t> </a:t>
            </a:r>
            <a:r>
              <a:rPr lang="en-US" dirty="0" err="1"/>
              <a:t>dibeberapa</a:t>
            </a:r>
            <a:r>
              <a:rPr lang="en-US" dirty="0"/>
              <a:t> </a:t>
            </a:r>
            <a:r>
              <a:rPr lang="en-US" dirty="0" err="1"/>
              <a:t>tempat</a:t>
            </a:r>
            <a:r>
              <a:rPr lang="en-US" dirty="0"/>
              <a:t>, </a:t>
            </a:r>
            <a:r>
              <a:rPr lang="en-US" dirty="0" err="1"/>
              <a:t>artinya</a:t>
            </a:r>
            <a:r>
              <a:rPr lang="en-US" dirty="0"/>
              <a:t> </a:t>
            </a:r>
            <a:r>
              <a:rPr lang="en-US" dirty="0" err="1"/>
              <a:t>aplikasi</a:t>
            </a:r>
            <a:r>
              <a:rPr lang="en-US" dirty="0"/>
              <a:t> </a:t>
            </a:r>
            <a:r>
              <a:rPr lang="en-US" dirty="0" err="1"/>
              <a:t>tersebut</a:t>
            </a:r>
            <a:r>
              <a:rPr lang="en-US" dirty="0"/>
              <a:t> </a:t>
            </a:r>
            <a:r>
              <a:rPr lang="en-US" dirty="0" err="1"/>
              <a:t>dihostingkan</a:t>
            </a:r>
            <a:r>
              <a:rPr lang="en-US" dirty="0"/>
              <a:t>.</a:t>
            </a:r>
          </a:p>
          <a:p>
            <a:pPr lvl="0"/>
            <a:r>
              <a:rPr lang="en-US" dirty="0" err="1"/>
              <a:t>Untuk</a:t>
            </a:r>
            <a:r>
              <a:rPr lang="en-US" dirty="0"/>
              <a:t> proses </a:t>
            </a:r>
            <a:r>
              <a:rPr lang="en-US" dirty="0" err="1"/>
              <a:t>cetak</a:t>
            </a:r>
            <a:r>
              <a:rPr lang="en-US" dirty="0"/>
              <a:t> </a:t>
            </a:r>
            <a:r>
              <a:rPr lang="en-US" dirty="0" err="1"/>
              <a:t>laporan</a:t>
            </a:r>
            <a:r>
              <a:rPr lang="en-US" dirty="0"/>
              <a:t>, </a:t>
            </a:r>
            <a:r>
              <a:rPr lang="en-US" dirty="0" err="1"/>
              <a:t>disarankan</a:t>
            </a:r>
            <a:r>
              <a:rPr lang="en-US" dirty="0"/>
              <a:t> </a:t>
            </a:r>
            <a:r>
              <a:rPr lang="en-US" dirty="0" err="1"/>
              <a:t>dikembangkan</a:t>
            </a:r>
            <a:r>
              <a:rPr lang="en-US" dirty="0"/>
              <a:t> </a:t>
            </a:r>
            <a:r>
              <a:rPr lang="en-US" dirty="0" err="1"/>
              <a:t>lagi</a:t>
            </a:r>
            <a:r>
              <a:rPr lang="en-US" dirty="0"/>
              <a:t> </a:t>
            </a:r>
            <a:r>
              <a:rPr lang="en-US" dirty="0" err="1"/>
              <a:t>ke</a:t>
            </a:r>
            <a:r>
              <a:rPr lang="en-US" dirty="0"/>
              <a:t> </a:t>
            </a:r>
            <a:r>
              <a:rPr lang="en-US" dirty="0" err="1"/>
              <a:t>pembuat</a:t>
            </a:r>
            <a:r>
              <a:rPr lang="en-US" dirty="0"/>
              <a:t> </a:t>
            </a:r>
            <a:r>
              <a:rPr lang="en-US" dirty="0" err="1"/>
              <a:t>laporan</a:t>
            </a:r>
            <a:r>
              <a:rPr lang="en-US" dirty="0"/>
              <a:t> </a:t>
            </a:r>
            <a:r>
              <a:rPr lang="en-US" dirty="0" err="1"/>
              <a:t>petahun</a:t>
            </a:r>
            <a:r>
              <a:rPr lang="id-ID" dirty="0"/>
              <a:t> serta adanya neraca koperasi</a:t>
            </a:r>
            <a:r>
              <a:rPr lang="en-US" dirty="0"/>
              <a:t>.</a:t>
            </a:r>
          </a:p>
          <a:p>
            <a:pPr marL="119062" indent="0">
              <a:buNone/>
            </a:pPr>
            <a:endParaRPr lang="en-US" dirty="0"/>
          </a:p>
        </p:txBody>
      </p:sp>
    </p:spTree>
    <p:extLst>
      <p:ext uri="{BB962C8B-B14F-4D97-AF65-F5344CB8AC3E}">
        <p14:creationId xmlns="" xmlns:p14="http://schemas.microsoft.com/office/powerpoint/2010/main" val="2703478919"/>
      </p:ext>
    </p:extLst>
  </p:cSld>
  <p:clrMapOvr>
    <a:masterClrMapping/>
  </p:clrMapOvr>
  <p:transition spd="slow">
    <p:circl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37854" y="1742536"/>
            <a:ext cx="9144000" cy="2746336"/>
          </a:xfrm>
          <a:prstGeom prst="rect">
            <a:avLst/>
          </a:prstGeom>
        </p:spPr>
        <p:txBody>
          <a:bodyPr/>
          <a:lstStyle>
            <a:lvl1pPr algn="ctr" rtl="0" eaLnBrk="1" fontAlgn="base" hangingPunct="1">
              <a:spcBef>
                <a:spcPct val="0"/>
              </a:spcBef>
              <a:spcAft>
                <a:spcPct val="0"/>
              </a:spcAft>
              <a:defRPr sz="3600" b="1" kern="1200">
                <a:solidFill>
                  <a:srgbClr val="002060"/>
                </a:solidFill>
                <a:latin typeface="Times New Roman" panose="02020603050405020304" pitchFamily="18" charset="0"/>
                <a:ea typeface="+mj-ea"/>
                <a:cs typeface="Times New Roman" panose="02020603050405020304" pitchFamily="18" charset="0"/>
              </a:defRPr>
            </a:lvl1pPr>
            <a:lvl2pPr algn="ctr" rtl="0" eaLnBrk="1" fontAlgn="base" hangingPunct="1">
              <a:spcBef>
                <a:spcPct val="0"/>
              </a:spcBef>
              <a:spcAft>
                <a:spcPct val="0"/>
              </a:spcAft>
              <a:defRPr sz="3600" b="1">
                <a:solidFill>
                  <a:srgbClr val="002060"/>
                </a:solidFill>
                <a:latin typeface="Times New Roman" panose="02020603050405020304" pitchFamily="18" charset="0"/>
                <a:cs typeface="Times New Roman" panose="02020603050405020304" pitchFamily="18" charset="0"/>
              </a:defRPr>
            </a:lvl2pPr>
            <a:lvl3pPr algn="ctr" rtl="0" eaLnBrk="1" fontAlgn="base" hangingPunct="1">
              <a:spcBef>
                <a:spcPct val="0"/>
              </a:spcBef>
              <a:spcAft>
                <a:spcPct val="0"/>
              </a:spcAft>
              <a:defRPr sz="3600" b="1">
                <a:solidFill>
                  <a:srgbClr val="002060"/>
                </a:solidFill>
                <a:latin typeface="Times New Roman" panose="02020603050405020304" pitchFamily="18" charset="0"/>
                <a:cs typeface="Times New Roman" panose="02020603050405020304" pitchFamily="18" charset="0"/>
              </a:defRPr>
            </a:lvl3pPr>
            <a:lvl4pPr algn="ctr" rtl="0" eaLnBrk="1" fontAlgn="base" hangingPunct="1">
              <a:spcBef>
                <a:spcPct val="0"/>
              </a:spcBef>
              <a:spcAft>
                <a:spcPct val="0"/>
              </a:spcAft>
              <a:defRPr sz="3600" b="1">
                <a:solidFill>
                  <a:srgbClr val="002060"/>
                </a:solidFill>
                <a:latin typeface="Times New Roman" panose="02020603050405020304" pitchFamily="18" charset="0"/>
                <a:cs typeface="Times New Roman" panose="02020603050405020304" pitchFamily="18" charset="0"/>
              </a:defRPr>
            </a:lvl4pPr>
            <a:lvl5pPr algn="ctr" rtl="0" eaLnBrk="1" fontAlgn="base" hangingPunct="1">
              <a:spcBef>
                <a:spcPct val="0"/>
              </a:spcBef>
              <a:spcAft>
                <a:spcPct val="0"/>
              </a:spcAft>
              <a:defRPr sz="3600" b="1">
                <a:solidFill>
                  <a:srgbClr val="002060"/>
                </a:solidFill>
                <a:latin typeface="Times New Roman" panose="02020603050405020304" pitchFamily="18" charset="0"/>
                <a:cs typeface="Times New Roman" panose="02020603050405020304" pitchFamily="18" charset="0"/>
              </a:defRPr>
            </a:lvl5pPr>
            <a:lvl6pPr marL="457200" algn="ctr" rtl="0" eaLnBrk="1" fontAlgn="base" hangingPunct="1">
              <a:spcBef>
                <a:spcPct val="0"/>
              </a:spcBef>
              <a:spcAft>
                <a:spcPct val="0"/>
              </a:spcAft>
              <a:defRPr sz="3600" b="1">
                <a:solidFill>
                  <a:srgbClr val="002060"/>
                </a:solidFill>
                <a:latin typeface="Times New Roman" panose="02020603050405020304" pitchFamily="18" charset="0"/>
                <a:cs typeface="Times New Roman" panose="02020603050405020304" pitchFamily="18" charset="0"/>
              </a:defRPr>
            </a:lvl6pPr>
            <a:lvl7pPr marL="914400" algn="ctr" rtl="0" eaLnBrk="1" fontAlgn="base" hangingPunct="1">
              <a:spcBef>
                <a:spcPct val="0"/>
              </a:spcBef>
              <a:spcAft>
                <a:spcPct val="0"/>
              </a:spcAft>
              <a:defRPr sz="3600" b="1">
                <a:solidFill>
                  <a:srgbClr val="002060"/>
                </a:solidFill>
                <a:latin typeface="Times New Roman" panose="02020603050405020304" pitchFamily="18" charset="0"/>
                <a:cs typeface="Times New Roman" panose="02020603050405020304" pitchFamily="18" charset="0"/>
              </a:defRPr>
            </a:lvl7pPr>
            <a:lvl8pPr marL="1371600" algn="ctr" rtl="0" eaLnBrk="1" fontAlgn="base" hangingPunct="1">
              <a:spcBef>
                <a:spcPct val="0"/>
              </a:spcBef>
              <a:spcAft>
                <a:spcPct val="0"/>
              </a:spcAft>
              <a:defRPr sz="3600" b="1">
                <a:solidFill>
                  <a:srgbClr val="002060"/>
                </a:solidFill>
                <a:latin typeface="Times New Roman" panose="02020603050405020304" pitchFamily="18" charset="0"/>
                <a:cs typeface="Times New Roman" panose="02020603050405020304" pitchFamily="18" charset="0"/>
              </a:defRPr>
            </a:lvl8pPr>
            <a:lvl9pPr marL="1828800" algn="ctr" rtl="0" eaLnBrk="1" fontAlgn="base" hangingPunct="1">
              <a:spcBef>
                <a:spcPct val="0"/>
              </a:spcBef>
              <a:spcAft>
                <a:spcPct val="0"/>
              </a:spcAft>
              <a:defRPr sz="3600" b="1">
                <a:solidFill>
                  <a:srgbClr val="002060"/>
                </a:solidFill>
                <a:latin typeface="Times New Roman" panose="02020603050405020304" pitchFamily="18" charset="0"/>
                <a:cs typeface="Times New Roman" panose="02020603050405020304" pitchFamily="18" charset="0"/>
              </a:defRPr>
            </a:lvl9pPr>
            <a:extLst/>
          </a:lstStyle>
          <a:p>
            <a:r>
              <a:rPr lang="id-ID" sz="8800" dirty="0" smtClean="0">
                <a:latin typeface="Cooper Black" pitchFamily="18" charset="0"/>
                <a:cs typeface="Arial" panose="020B0604020202020204" pitchFamily="34" charset="0"/>
              </a:rPr>
              <a:t>TERIMA KASIH</a:t>
            </a:r>
            <a:endParaRPr lang="id-ID" sz="8800" dirty="0">
              <a:latin typeface="Cooper Black" pitchFamily="18" charset="0"/>
              <a:cs typeface="Arial" panose="020B0604020202020204" pitchFamily="34" charset="0"/>
            </a:endParaRPr>
          </a:p>
        </p:txBody>
      </p:sp>
    </p:spTree>
    <p:extLst>
      <p:ext uri="{BB962C8B-B14F-4D97-AF65-F5344CB8AC3E}">
        <p14:creationId xmlns="" xmlns:p14="http://schemas.microsoft.com/office/powerpoint/2010/main" val="2673708580"/>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200" dirty="0" smtClean="0">
                <a:latin typeface="Arial" panose="020B0604020202020204" pitchFamily="34" charset="0"/>
                <a:cs typeface="Arial" panose="020B0604020202020204" pitchFamily="34" charset="0"/>
              </a:rPr>
              <a:t>LATAR BELAKANG</a:t>
            </a:r>
            <a:endParaRPr lang="id-ID"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119062" indent="0" algn="just">
              <a:buNone/>
            </a:pPr>
            <a:r>
              <a:rPr lang="en-US" dirty="0" err="1"/>
              <a:t>Koperasi</a:t>
            </a:r>
            <a:r>
              <a:rPr lang="en-US" dirty="0"/>
              <a:t> </a:t>
            </a:r>
            <a:r>
              <a:rPr lang="en-US" dirty="0" err="1"/>
              <a:t>simpan</a:t>
            </a:r>
            <a:r>
              <a:rPr lang="en-US" dirty="0"/>
              <a:t> </a:t>
            </a:r>
            <a:r>
              <a:rPr lang="en-US" dirty="0" err="1"/>
              <a:t>pinjam</a:t>
            </a:r>
            <a:r>
              <a:rPr lang="en-US" dirty="0"/>
              <a:t> </a:t>
            </a:r>
            <a:r>
              <a:rPr lang="en-US" dirty="0" err="1"/>
              <a:t>adalah</a:t>
            </a:r>
            <a:r>
              <a:rPr lang="en-US" dirty="0"/>
              <a:t> </a:t>
            </a:r>
            <a:r>
              <a:rPr lang="en-US" dirty="0" err="1"/>
              <a:t>badan</a:t>
            </a:r>
            <a:r>
              <a:rPr lang="en-US" dirty="0"/>
              <a:t> </a:t>
            </a:r>
            <a:r>
              <a:rPr lang="en-US" dirty="0" err="1"/>
              <a:t>usaha</a:t>
            </a:r>
            <a:r>
              <a:rPr lang="en-US" dirty="0"/>
              <a:t> yang </a:t>
            </a:r>
            <a:r>
              <a:rPr lang="en-US" dirty="0" err="1"/>
              <a:t>beranggotakan</a:t>
            </a:r>
            <a:r>
              <a:rPr lang="en-US" dirty="0"/>
              <a:t> orang, </a:t>
            </a:r>
            <a:r>
              <a:rPr lang="en-US" dirty="0" err="1"/>
              <a:t>seorang</a:t>
            </a:r>
            <a:r>
              <a:rPr lang="en-US" dirty="0"/>
              <a:t> </a:t>
            </a:r>
            <a:r>
              <a:rPr lang="en-US" dirty="0" err="1"/>
              <a:t>atau</a:t>
            </a:r>
            <a:r>
              <a:rPr lang="en-US" dirty="0"/>
              <a:t> </a:t>
            </a:r>
            <a:r>
              <a:rPr lang="en-US" dirty="0" err="1"/>
              <a:t>badan</a:t>
            </a:r>
            <a:r>
              <a:rPr lang="en-US" dirty="0"/>
              <a:t> </a:t>
            </a:r>
            <a:r>
              <a:rPr lang="en-US" dirty="0" err="1"/>
              <a:t>hukum</a:t>
            </a:r>
            <a:r>
              <a:rPr lang="en-US" dirty="0"/>
              <a:t> </a:t>
            </a:r>
            <a:r>
              <a:rPr lang="en-US" dirty="0" err="1"/>
              <a:t>koperasi</a:t>
            </a:r>
            <a:r>
              <a:rPr lang="en-US" dirty="0"/>
              <a:t> </a:t>
            </a:r>
            <a:r>
              <a:rPr lang="en-US" dirty="0" err="1"/>
              <a:t>dengan</a:t>
            </a:r>
            <a:r>
              <a:rPr lang="en-US" dirty="0"/>
              <a:t> </a:t>
            </a:r>
            <a:r>
              <a:rPr lang="en-US" dirty="0" err="1"/>
              <a:t>kegiatannya</a:t>
            </a:r>
            <a:r>
              <a:rPr lang="en-US" dirty="0"/>
              <a:t> </a:t>
            </a:r>
            <a:r>
              <a:rPr lang="en-US" dirty="0" err="1"/>
              <a:t>berdasarkan</a:t>
            </a:r>
            <a:r>
              <a:rPr lang="en-US" dirty="0"/>
              <a:t> </a:t>
            </a:r>
            <a:r>
              <a:rPr lang="en-US" dirty="0" err="1"/>
              <a:t>prinsip</a:t>
            </a:r>
            <a:r>
              <a:rPr lang="en-US" dirty="0"/>
              <a:t> </a:t>
            </a:r>
            <a:r>
              <a:rPr lang="en-US" dirty="0" err="1"/>
              <a:t>koperasi</a:t>
            </a:r>
            <a:r>
              <a:rPr lang="en-US" dirty="0"/>
              <a:t> </a:t>
            </a:r>
            <a:r>
              <a:rPr lang="en-US" dirty="0" err="1"/>
              <a:t>sebagai</a:t>
            </a:r>
            <a:r>
              <a:rPr lang="en-US" dirty="0"/>
              <a:t> </a:t>
            </a:r>
            <a:r>
              <a:rPr lang="en-US" dirty="0" err="1"/>
              <a:t>gerakan</a:t>
            </a:r>
            <a:r>
              <a:rPr lang="en-US" dirty="0"/>
              <a:t> </a:t>
            </a:r>
            <a:r>
              <a:rPr lang="en-US" dirty="0" err="1"/>
              <a:t>ekonomi</a:t>
            </a:r>
            <a:r>
              <a:rPr lang="en-US" dirty="0"/>
              <a:t> </a:t>
            </a:r>
            <a:r>
              <a:rPr lang="en-US" dirty="0" err="1"/>
              <a:t>rakyat</a:t>
            </a:r>
            <a:r>
              <a:rPr lang="en-US" dirty="0"/>
              <a:t> yang </a:t>
            </a:r>
            <a:r>
              <a:rPr lang="en-US" dirty="0" err="1"/>
              <a:t>berdassarkan</a:t>
            </a:r>
            <a:r>
              <a:rPr lang="en-US" dirty="0"/>
              <a:t> </a:t>
            </a:r>
            <a:r>
              <a:rPr lang="en-US" dirty="0" err="1"/>
              <a:t>azas</a:t>
            </a:r>
            <a:r>
              <a:rPr lang="en-US" dirty="0"/>
              <a:t> </a:t>
            </a:r>
            <a:r>
              <a:rPr lang="en-US" dirty="0" err="1"/>
              <a:t>kekeluargaan</a:t>
            </a:r>
            <a:r>
              <a:rPr lang="en-US" dirty="0"/>
              <a:t>. Di era </a:t>
            </a:r>
            <a:r>
              <a:rPr lang="en-US" dirty="0" err="1"/>
              <a:t>globalisasi</a:t>
            </a:r>
            <a:r>
              <a:rPr lang="en-US" dirty="0"/>
              <a:t> </a:t>
            </a:r>
            <a:r>
              <a:rPr lang="en-US" dirty="0" err="1"/>
              <a:t>seperti</a:t>
            </a:r>
            <a:r>
              <a:rPr lang="en-US" dirty="0"/>
              <a:t> </a:t>
            </a:r>
            <a:r>
              <a:rPr lang="en-US" dirty="0" err="1"/>
              <a:t>sekarang</a:t>
            </a:r>
            <a:r>
              <a:rPr lang="en-US" dirty="0"/>
              <a:t> </a:t>
            </a:r>
            <a:r>
              <a:rPr lang="en-US" dirty="0" err="1"/>
              <a:t>ini</a:t>
            </a:r>
            <a:r>
              <a:rPr lang="en-US" dirty="0"/>
              <a:t> </a:t>
            </a:r>
            <a:r>
              <a:rPr lang="en-US" dirty="0" err="1"/>
              <a:t>persaingan</a:t>
            </a:r>
            <a:r>
              <a:rPr lang="en-US" dirty="0"/>
              <a:t> </a:t>
            </a:r>
            <a:r>
              <a:rPr lang="en-US" dirty="0" err="1"/>
              <a:t>bisnis</a:t>
            </a:r>
            <a:r>
              <a:rPr lang="en-US" dirty="0"/>
              <a:t> </a:t>
            </a:r>
            <a:r>
              <a:rPr lang="en-US" dirty="0" err="1"/>
              <a:t>makin</a:t>
            </a:r>
            <a:r>
              <a:rPr lang="en-US" dirty="0"/>
              <a:t> </a:t>
            </a:r>
            <a:r>
              <a:rPr lang="en-US" dirty="0" err="1"/>
              <a:t>ketat</a:t>
            </a:r>
            <a:r>
              <a:rPr lang="en-US" dirty="0"/>
              <a:t>, </a:t>
            </a:r>
            <a:r>
              <a:rPr lang="en-US" dirty="0" err="1"/>
              <a:t>sehingga</a:t>
            </a:r>
            <a:r>
              <a:rPr lang="en-US" dirty="0"/>
              <a:t> </a:t>
            </a:r>
            <a:r>
              <a:rPr lang="en-US" dirty="0" err="1"/>
              <a:t>semua</a:t>
            </a:r>
            <a:r>
              <a:rPr lang="en-US" dirty="0"/>
              <a:t> </a:t>
            </a:r>
            <a:r>
              <a:rPr lang="en-US" dirty="0" err="1"/>
              <a:t>perusahaan</a:t>
            </a:r>
            <a:r>
              <a:rPr lang="en-US" dirty="0"/>
              <a:t>, </a:t>
            </a:r>
            <a:r>
              <a:rPr lang="en-US" dirty="0" err="1"/>
              <a:t>badan</a:t>
            </a:r>
            <a:r>
              <a:rPr lang="en-US" dirty="0"/>
              <a:t> </a:t>
            </a:r>
            <a:r>
              <a:rPr lang="en-US" dirty="0" err="1"/>
              <a:t>usaha</a:t>
            </a:r>
            <a:r>
              <a:rPr lang="en-US" dirty="0"/>
              <a:t> </a:t>
            </a:r>
            <a:r>
              <a:rPr lang="en-US" dirty="0" err="1"/>
              <a:t>dan</a:t>
            </a:r>
            <a:r>
              <a:rPr lang="en-US" dirty="0"/>
              <a:t> </a:t>
            </a:r>
            <a:r>
              <a:rPr lang="en-US" dirty="0" err="1"/>
              <a:t>pendidikan</a:t>
            </a:r>
            <a:r>
              <a:rPr lang="en-US" dirty="0"/>
              <a:t> </a:t>
            </a:r>
            <a:r>
              <a:rPr lang="en-US" dirty="0" err="1"/>
              <a:t>harus</a:t>
            </a:r>
            <a:r>
              <a:rPr lang="en-US" dirty="0"/>
              <a:t> </a:t>
            </a:r>
            <a:r>
              <a:rPr lang="en-US" dirty="0" err="1"/>
              <a:t>terus</a:t>
            </a:r>
            <a:r>
              <a:rPr lang="en-US" dirty="0"/>
              <a:t> </a:t>
            </a:r>
            <a:r>
              <a:rPr lang="en-US" dirty="0" err="1"/>
              <a:t>mengikuti</a:t>
            </a:r>
            <a:r>
              <a:rPr lang="en-US" dirty="0"/>
              <a:t> </a:t>
            </a:r>
            <a:r>
              <a:rPr lang="en-US" dirty="0" err="1"/>
              <a:t>perkembangan</a:t>
            </a:r>
            <a:r>
              <a:rPr lang="en-US" dirty="0"/>
              <a:t> </a:t>
            </a:r>
            <a:r>
              <a:rPr lang="en-US" dirty="0" err="1"/>
              <a:t>teknologi</a:t>
            </a:r>
            <a:r>
              <a:rPr lang="en-US" dirty="0"/>
              <a:t> </a:t>
            </a:r>
            <a:r>
              <a:rPr lang="en-US" dirty="0" err="1"/>
              <a:t>informasi</a:t>
            </a:r>
            <a:r>
              <a:rPr lang="en-US" dirty="0"/>
              <a:t> yang </a:t>
            </a:r>
            <a:r>
              <a:rPr lang="en-US" dirty="0" err="1"/>
              <a:t>sangat</a:t>
            </a:r>
            <a:r>
              <a:rPr lang="en-US" dirty="0"/>
              <a:t> </a:t>
            </a:r>
            <a:r>
              <a:rPr lang="en-US" dirty="0" err="1"/>
              <a:t>berperan</a:t>
            </a:r>
            <a:r>
              <a:rPr lang="en-US" dirty="0"/>
              <a:t> </a:t>
            </a:r>
            <a:r>
              <a:rPr lang="en-US" dirty="0" err="1"/>
              <a:t>dalam</a:t>
            </a:r>
            <a:r>
              <a:rPr lang="en-US" dirty="0"/>
              <a:t> </a:t>
            </a:r>
            <a:r>
              <a:rPr lang="en-US" dirty="0" err="1"/>
              <a:t>kelancaran</a:t>
            </a:r>
            <a:r>
              <a:rPr lang="en-US" dirty="0"/>
              <a:t> </a:t>
            </a:r>
            <a:r>
              <a:rPr lang="en-US" dirty="0" err="1"/>
              <a:t>aktivitas</a:t>
            </a:r>
            <a:r>
              <a:rPr lang="en-US" dirty="0"/>
              <a:t> </a:t>
            </a:r>
            <a:r>
              <a:rPr lang="en-US" dirty="0" err="1"/>
              <a:t>perusahaan</a:t>
            </a:r>
            <a:r>
              <a:rPr lang="en-US" dirty="0"/>
              <a:t> ( Sukamdiyo,1996 ).</a:t>
            </a:r>
          </a:p>
          <a:p>
            <a:pPr marL="119062" indent="0" algn="just">
              <a:buNone/>
            </a:pPr>
            <a:endParaRPr lang="id-ID"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086350085"/>
      </p:ext>
    </p:extLst>
  </p:cSld>
  <p:clrMapOvr>
    <a:masterClrMapping/>
  </p:clrMapOvr>
  <p:transition spd="slow">
    <p:circl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Data Anggota yang masuk Tahun </a:t>
            </a:r>
            <a:r>
              <a:rPr lang="id-ID" dirty="0" smtClean="0"/>
              <a:t>2011-2016</a:t>
            </a:r>
            <a:endParaRPr lang="en-US" dirty="0"/>
          </a:p>
        </p:txBody>
      </p:sp>
      <p:sp>
        <p:nvSpPr>
          <p:cNvPr id="4" name="Content Placeholder 3"/>
          <p:cNvSpPr>
            <a:spLocks noGrp="1"/>
          </p:cNvSpPr>
          <p:nvPr>
            <p:ph idx="1"/>
          </p:nvPr>
        </p:nvSpPr>
        <p:spPr/>
        <p:txBody>
          <a:bodyPr/>
          <a:lstStyle/>
          <a:p>
            <a:pPr marL="119062" indent="0">
              <a:buNone/>
            </a:pPr>
            <a:endParaRPr lang="en-US" dirty="0"/>
          </a:p>
        </p:txBody>
      </p:sp>
      <p:pic>
        <p:nvPicPr>
          <p:cNvPr id="12291" name="Picture 3"/>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28986" t="61213" r="23577" b="9926"/>
          <a:stretch/>
        </p:blipFill>
        <p:spPr bwMode="auto">
          <a:xfrm>
            <a:off x="931271" y="2326340"/>
            <a:ext cx="10418047" cy="35634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722637109"/>
      </p:ext>
    </p:extLst>
  </p:cSld>
  <p:clrMapOvr>
    <a:masterClrMapping/>
  </p:clrMapOvr>
  <p:transition spd="slow">
    <p:circl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4023" y="138952"/>
            <a:ext cx="11044518" cy="1636059"/>
          </a:xfrm>
        </p:spPr>
        <p:txBody>
          <a:bodyPr/>
          <a:lstStyle/>
          <a:p>
            <a:r>
              <a:rPr lang="id-ID" dirty="0" smtClean="0"/>
              <a:t>Diagram </a:t>
            </a:r>
            <a:r>
              <a:rPr lang="id-ID" dirty="0"/>
              <a:t>data peningkatan Jumlah </a:t>
            </a:r>
            <a:r>
              <a:rPr lang="id-ID" dirty="0" smtClean="0"/>
              <a:t>Anggota</a:t>
            </a:r>
            <a:r>
              <a:rPr lang="en-US" dirty="0"/>
              <a:t/>
            </a:r>
            <a:br>
              <a:rPr lang="en-US" dirty="0"/>
            </a:br>
            <a:endParaRPr lang="en-US" dirty="0"/>
          </a:p>
        </p:txBody>
      </p:sp>
      <p:pic>
        <p:nvPicPr>
          <p:cNvPr id="13314" name="Picture 2"/>
          <p:cNvPicPr>
            <a:picLocks noGrp="1" noChangeAspect="1" noChangeArrowheads="1"/>
          </p:cNvPicPr>
          <p:nvPr>
            <p:ph idx="1"/>
          </p:nvPr>
        </p:nvPicPr>
        <p:blipFill rotWithShape="1">
          <a:blip r:embed="rId2" cstate="print">
            <a:extLst>
              <a:ext uri="{28A0092B-C50C-407E-A947-70E740481C1C}">
                <a14:useLocalDpi xmlns="" xmlns:a14="http://schemas.microsoft.com/office/drawing/2010/main" val="0"/>
              </a:ext>
            </a:extLst>
          </a:blip>
          <a:srcRect l="25757" t="35468" r="25376" b="30231"/>
          <a:stretch/>
        </p:blipFill>
        <p:spPr bwMode="auto">
          <a:xfrm>
            <a:off x="923026" y="2218765"/>
            <a:ext cx="9721970" cy="3966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0437760"/>
      </p:ext>
    </p:extLst>
  </p:cSld>
  <p:clrMapOvr>
    <a:masterClrMapping/>
  </p:clrMapOvr>
  <p:transition spd="slow">
    <p:circl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Data Anggota di Koperasi</a:t>
            </a:r>
            <a:endParaRPr lang="en-US" dirty="0"/>
          </a:p>
        </p:txBody>
      </p:sp>
      <p:pic>
        <p:nvPicPr>
          <p:cNvPr id="14338" name="Picture 2"/>
          <p:cNvPicPr>
            <a:picLocks noGrp="1" noChangeAspect="1" noChangeArrowheads="1"/>
          </p:cNvPicPr>
          <p:nvPr>
            <p:ph idx="1"/>
          </p:nvPr>
        </p:nvPicPr>
        <p:blipFill rotWithShape="1">
          <a:blip r:embed="rId2" cstate="print">
            <a:extLst>
              <a:ext uri="{28A0092B-C50C-407E-A947-70E740481C1C}">
                <a14:useLocalDpi xmlns="" xmlns:a14="http://schemas.microsoft.com/office/drawing/2010/main" val="0"/>
              </a:ext>
            </a:extLst>
          </a:blip>
          <a:srcRect l="24941" t="30236" r="23742" b="7267"/>
          <a:stretch/>
        </p:blipFill>
        <p:spPr bwMode="auto">
          <a:xfrm>
            <a:off x="2568387" y="1586752"/>
            <a:ext cx="7409330" cy="50732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79055384"/>
      </p:ext>
    </p:extLst>
  </p:cSld>
  <p:clrMapOvr>
    <a:masterClrMapping/>
  </p:clrMapOvr>
  <p:transition spd="slow">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200" dirty="0" smtClean="0">
                <a:latin typeface="Arial" panose="020B0604020202020204" pitchFamily="34" charset="0"/>
                <a:cs typeface="Arial" panose="020B0604020202020204" pitchFamily="34" charset="0"/>
              </a:rPr>
              <a:t>RUMUSAN MASALAH</a:t>
            </a:r>
            <a:endParaRPr lang="id-ID"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119062" indent="0">
              <a:buNone/>
            </a:pPr>
            <a:r>
              <a:rPr lang="en-US" dirty="0" err="1"/>
              <a:t>Rumusan</a:t>
            </a:r>
            <a:r>
              <a:rPr lang="en-US" dirty="0"/>
              <a:t> </a:t>
            </a:r>
            <a:r>
              <a:rPr lang="en-US" dirty="0" err="1"/>
              <a:t>masalah</a:t>
            </a:r>
            <a:r>
              <a:rPr lang="en-US" dirty="0"/>
              <a:t> </a:t>
            </a:r>
            <a:r>
              <a:rPr lang="en-US" dirty="0" err="1"/>
              <a:t>untuk</a:t>
            </a:r>
            <a:r>
              <a:rPr lang="en-US" dirty="0"/>
              <a:t> </a:t>
            </a:r>
            <a:r>
              <a:rPr lang="en-US" dirty="0" err="1"/>
              <a:t>pengembangan</a:t>
            </a:r>
            <a:r>
              <a:rPr lang="en-US" dirty="0"/>
              <a:t> </a:t>
            </a:r>
            <a:r>
              <a:rPr lang="en-US" dirty="0" err="1"/>
              <a:t>aplikasi</a:t>
            </a:r>
            <a:r>
              <a:rPr lang="en-US" dirty="0"/>
              <a:t> </a:t>
            </a:r>
            <a:r>
              <a:rPr lang="en-US" dirty="0" err="1"/>
              <a:t>pada</a:t>
            </a:r>
            <a:r>
              <a:rPr lang="en-US" dirty="0"/>
              <a:t> </a:t>
            </a:r>
            <a:r>
              <a:rPr lang="en-US" dirty="0" err="1"/>
              <a:t>pembuatan</a:t>
            </a:r>
            <a:r>
              <a:rPr lang="en-US" dirty="0"/>
              <a:t> </a:t>
            </a:r>
            <a:r>
              <a:rPr lang="en-US" dirty="0" err="1"/>
              <a:t>koperasi</a:t>
            </a:r>
            <a:r>
              <a:rPr lang="en-US" dirty="0"/>
              <a:t> </a:t>
            </a:r>
            <a:r>
              <a:rPr lang="en-US" dirty="0" err="1"/>
              <a:t>Lembaga</a:t>
            </a:r>
            <a:r>
              <a:rPr lang="en-US" dirty="0"/>
              <a:t> </a:t>
            </a:r>
            <a:r>
              <a:rPr lang="en-US" dirty="0" err="1"/>
              <a:t>Penerbangan</a:t>
            </a:r>
            <a:r>
              <a:rPr lang="en-US" dirty="0"/>
              <a:t> </a:t>
            </a:r>
            <a:r>
              <a:rPr lang="en-US" dirty="0" err="1"/>
              <a:t>dan</a:t>
            </a:r>
            <a:r>
              <a:rPr lang="en-US" dirty="0"/>
              <a:t> </a:t>
            </a:r>
            <a:r>
              <a:rPr lang="en-US" dirty="0" err="1"/>
              <a:t>Antariksa</a:t>
            </a:r>
            <a:r>
              <a:rPr lang="en-US" dirty="0"/>
              <a:t> </a:t>
            </a:r>
            <a:r>
              <a:rPr lang="en-US" dirty="0" err="1"/>
              <a:t>Nasional</a:t>
            </a:r>
            <a:r>
              <a:rPr lang="en-US" dirty="0"/>
              <a:t> </a:t>
            </a:r>
            <a:r>
              <a:rPr lang="en-US" dirty="0" err="1"/>
              <a:t>Garut</a:t>
            </a:r>
            <a:r>
              <a:rPr lang="en-US" dirty="0"/>
              <a:t> </a:t>
            </a:r>
            <a:r>
              <a:rPr lang="en-US" dirty="0" err="1"/>
              <a:t>yaitu</a:t>
            </a:r>
            <a:r>
              <a:rPr lang="en-US" dirty="0"/>
              <a:t>:</a:t>
            </a:r>
          </a:p>
          <a:p>
            <a:pPr lvl="0"/>
            <a:r>
              <a:rPr lang="id-ID" dirty="0"/>
              <a:t>Apa saja kendala yang dihadapi Koperasi </a:t>
            </a:r>
            <a:r>
              <a:rPr lang="en-US" dirty="0" err="1"/>
              <a:t>Lembaga</a:t>
            </a:r>
            <a:r>
              <a:rPr lang="en-US" dirty="0"/>
              <a:t> </a:t>
            </a:r>
            <a:r>
              <a:rPr lang="en-US" dirty="0" err="1"/>
              <a:t>Penerbangan</a:t>
            </a:r>
            <a:r>
              <a:rPr lang="en-US" dirty="0"/>
              <a:t> </a:t>
            </a:r>
            <a:r>
              <a:rPr lang="en-US" dirty="0" err="1"/>
              <a:t>dan</a:t>
            </a:r>
            <a:r>
              <a:rPr lang="en-US" dirty="0"/>
              <a:t> </a:t>
            </a:r>
            <a:r>
              <a:rPr lang="en-US" dirty="0" err="1"/>
              <a:t>Antariksa</a:t>
            </a:r>
            <a:r>
              <a:rPr lang="en-US" dirty="0"/>
              <a:t> </a:t>
            </a:r>
            <a:r>
              <a:rPr lang="en-US" dirty="0" err="1"/>
              <a:t>Nasional</a:t>
            </a:r>
            <a:r>
              <a:rPr lang="en-US" dirty="0"/>
              <a:t> ?</a:t>
            </a:r>
          </a:p>
          <a:p>
            <a:pPr lvl="0"/>
            <a:r>
              <a:rPr lang="en-US" dirty="0" err="1"/>
              <a:t>Bagaimana</a:t>
            </a:r>
            <a:r>
              <a:rPr lang="en-US" dirty="0"/>
              <a:t> </a:t>
            </a:r>
            <a:r>
              <a:rPr lang="en-US" dirty="0" err="1"/>
              <a:t>cara</a:t>
            </a:r>
            <a:r>
              <a:rPr lang="en-US" dirty="0"/>
              <a:t> </a:t>
            </a:r>
            <a:r>
              <a:rPr lang="en-US" dirty="0" err="1"/>
              <a:t>mengatasi</a:t>
            </a:r>
            <a:r>
              <a:rPr lang="en-US" dirty="0"/>
              <a:t> </a:t>
            </a:r>
            <a:r>
              <a:rPr lang="en-US" dirty="0" err="1"/>
              <a:t>keterlambatan</a:t>
            </a:r>
            <a:r>
              <a:rPr lang="en-US" dirty="0"/>
              <a:t> </a:t>
            </a:r>
            <a:r>
              <a:rPr lang="en-US" dirty="0" err="1"/>
              <a:t>dalam</a:t>
            </a:r>
            <a:r>
              <a:rPr lang="en-US" dirty="0"/>
              <a:t> </a:t>
            </a:r>
            <a:r>
              <a:rPr lang="id-ID" dirty="0"/>
              <a:t>Koperasi </a:t>
            </a:r>
            <a:r>
              <a:rPr lang="en-US" dirty="0" err="1"/>
              <a:t>Lembaga</a:t>
            </a:r>
            <a:r>
              <a:rPr lang="en-US" dirty="0"/>
              <a:t> </a:t>
            </a:r>
            <a:r>
              <a:rPr lang="en-US" dirty="0" err="1"/>
              <a:t>Penerbangan</a:t>
            </a:r>
            <a:r>
              <a:rPr lang="en-US" dirty="0"/>
              <a:t> </a:t>
            </a:r>
            <a:r>
              <a:rPr lang="en-US" dirty="0" err="1"/>
              <a:t>dan</a:t>
            </a:r>
            <a:r>
              <a:rPr lang="en-US" dirty="0"/>
              <a:t> </a:t>
            </a:r>
            <a:r>
              <a:rPr lang="en-US" dirty="0" err="1"/>
              <a:t>Antariksa</a:t>
            </a:r>
            <a:r>
              <a:rPr lang="en-US" dirty="0"/>
              <a:t> </a:t>
            </a:r>
            <a:r>
              <a:rPr lang="en-US" dirty="0" err="1"/>
              <a:t>Nasional</a:t>
            </a:r>
            <a:r>
              <a:rPr lang="en-US" dirty="0"/>
              <a:t>?</a:t>
            </a: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952508" y="5827850"/>
            <a:ext cx="1047750" cy="847725"/>
          </a:xfrm>
          <a:prstGeom prst="rect">
            <a:avLst/>
          </a:prstGeom>
        </p:spPr>
      </p:pic>
    </p:spTree>
    <p:extLst>
      <p:ext uri="{BB962C8B-B14F-4D97-AF65-F5344CB8AC3E}">
        <p14:creationId xmlns="" xmlns:p14="http://schemas.microsoft.com/office/powerpoint/2010/main" val="1791278252"/>
      </p:ext>
    </p:extLst>
  </p:cSld>
  <p:clrMapOvr>
    <a:masterClrMapping/>
  </p:clrMapOvr>
  <p:transition spd="slow">
    <p:circl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200" dirty="0" smtClean="0">
                <a:latin typeface="Arial" panose="020B0604020202020204" pitchFamily="34" charset="0"/>
                <a:cs typeface="Arial" panose="020B0604020202020204" pitchFamily="34" charset="0"/>
              </a:rPr>
              <a:t>TUJUAN KERJA PRAKTEK</a:t>
            </a:r>
            <a:endParaRPr lang="id-ID"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119062" indent="0">
              <a:buNone/>
            </a:pPr>
            <a:endParaRPr lang="en-US" sz="3600" dirty="0" smtClean="0"/>
          </a:p>
          <a:p>
            <a:pPr marL="119062" indent="0">
              <a:buNone/>
            </a:pPr>
            <a:endParaRPr lang="en-US" sz="3600" dirty="0"/>
          </a:p>
          <a:p>
            <a:pPr marL="119062" indent="0">
              <a:buNone/>
            </a:pPr>
            <a:r>
              <a:rPr lang="id-ID" sz="3600" dirty="0" smtClean="0"/>
              <a:t>Adapun </a:t>
            </a:r>
            <a:r>
              <a:rPr lang="id-ID" sz="3600" dirty="0"/>
              <a:t>tujuan dari Kerja Praktek Di Balai Uji Teknologi dan Pengamatan Antariksa dan Atmosfer</a:t>
            </a:r>
            <a:r>
              <a:rPr lang="en-US" sz="3600" dirty="0"/>
              <a:t> </a:t>
            </a:r>
            <a:r>
              <a:rPr lang="en-US" sz="3600" dirty="0" err="1"/>
              <a:t>ini</a:t>
            </a:r>
            <a:r>
              <a:rPr lang="id-ID" sz="3600" dirty="0"/>
              <a:t> adalah untuk mengembangkan aplikasi pengolahan data simpan – pinjam (Koperasi)</a:t>
            </a:r>
            <a:r>
              <a:rPr lang="en-US" sz="3600" dirty="0"/>
              <a:t>.</a:t>
            </a:r>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952508" y="5827850"/>
            <a:ext cx="1047750" cy="847725"/>
          </a:xfrm>
          <a:prstGeom prst="rect">
            <a:avLst/>
          </a:prstGeom>
        </p:spPr>
      </p:pic>
    </p:spTree>
    <p:extLst>
      <p:ext uri="{BB962C8B-B14F-4D97-AF65-F5344CB8AC3E}">
        <p14:creationId xmlns="" xmlns:p14="http://schemas.microsoft.com/office/powerpoint/2010/main" val="618123187"/>
      </p:ext>
    </p:extLst>
  </p:cSld>
  <p:clrMapOvr>
    <a:masterClrMapping/>
  </p:clrMapOvr>
  <p:transition spd="slow">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200" dirty="0" smtClean="0">
                <a:latin typeface="Arial" panose="020B0604020202020204" pitchFamily="34" charset="0"/>
                <a:cs typeface="Arial" panose="020B0604020202020204" pitchFamily="34" charset="0"/>
              </a:rPr>
              <a:t>BATASAN KERJA PRAKTEK</a:t>
            </a:r>
            <a:endParaRPr lang="id-ID"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119062" indent="0">
              <a:buNone/>
            </a:pPr>
            <a:endParaRPr lang="en-US" sz="2000" dirty="0" smtClean="0"/>
          </a:p>
          <a:p>
            <a:pPr marL="119062" indent="0">
              <a:buNone/>
            </a:pPr>
            <a:endParaRPr lang="en-US" sz="2000" dirty="0"/>
          </a:p>
          <a:p>
            <a:pPr marL="119062" indent="0">
              <a:buNone/>
            </a:pPr>
            <a:r>
              <a:rPr lang="en-US" sz="2000" dirty="0" err="1" smtClean="0"/>
              <a:t>Adapun</a:t>
            </a:r>
            <a:r>
              <a:rPr lang="en-US" sz="2000" dirty="0" smtClean="0"/>
              <a:t> </a:t>
            </a:r>
            <a:r>
              <a:rPr lang="en-US" sz="2000" dirty="0" err="1"/>
              <a:t>batasan</a:t>
            </a:r>
            <a:r>
              <a:rPr lang="en-US" sz="2000" dirty="0"/>
              <a:t> </a:t>
            </a:r>
            <a:r>
              <a:rPr lang="en-US" sz="2000" dirty="0" err="1"/>
              <a:t>masalah</a:t>
            </a:r>
            <a:r>
              <a:rPr lang="en-US" sz="2000" dirty="0"/>
              <a:t> </a:t>
            </a:r>
            <a:r>
              <a:rPr lang="en-US" sz="2000" dirty="0" err="1"/>
              <a:t>dari</a:t>
            </a:r>
            <a:r>
              <a:rPr lang="en-US" sz="2000" dirty="0"/>
              <a:t> </a:t>
            </a:r>
            <a:r>
              <a:rPr lang="en-US" sz="2000" dirty="0" err="1"/>
              <a:t>laporan</a:t>
            </a:r>
            <a:r>
              <a:rPr lang="en-US" sz="2000" dirty="0"/>
              <a:t> </a:t>
            </a:r>
            <a:r>
              <a:rPr lang="en-US" sz="2000" dirty="0" err="1"/>
              <a:t>ini</a:t>
            </a:r>
            <a:r>
              <a:rPr lang="en-US" sz="2000" dirty="0"/>
              <a:t> </a:t>
            </a:r>
            <a:r>
              <a:rPr lang="en-US" sz="2000" dirty="0" err="1"/>
              <a:t>meliputi</a:t>
            </a:r>
            <a:r>
              <a:rPr lang="en-US" sz="2000" dirty="0"/>
              <a:t> </a:t>
            </a:r>
            <a:r>
              <a:rPr lang="en-US" sz="2000" dirty="0" err="1"/>
              <a:t>beberapa</a:t>
            </a:r>
            <a:r>
              <a:rPr lang="en-US" sz="2000" dirty="0"/>
              <a:t> </a:t>
            </a:r>
            <a:r>
              <a:rPr lang="en-US" sz="2000" dirty="0" err="1"/>
              <a:t>poin</a:t>
            </a:r>
            <a:r>
              <a:rPr lang="en-US" sz="2000" dirty="0"/>
              <a:t> </a:t>
            </a:r>
            <a:r>
              <a:rPr lang="en-US" sz="2000" dirty="0" err="1"/>
              <a:t>penting</a:t>
            </a:r>
            <a:r>
              <a:rPr lang="en-US" sz="2000" dirty="0"/>
              <a:t> </a:t>
            </a:r>
            <a:r>
              <a:rPr lang="en-US" sz="2000" dirty="0" err="1"/>
              <a:t>yaitu</a:t>
            </a:r>
            <a:r>
              <a:rPr lang="en-US" sz="2000" dirty="0"/>
              <a:t>:</a:t>
            </a:r>
          </a:p>
          <a:p>
            <a:pPr lvl="0"/>
            <a:r>
              <a:rPr lang="id-ID" sz="2000" dirty="0"/>
              <a:t>Pengembangan sistem mengikuti aturan bisnis yang terjadi di Koperasi Balai Uji Teknologi dan Pengamatan Antariksa dan Atmosfer Garut.</a:t>
            </a:r>
            <a:endParaRPr lang="en-US" sz="2000" dirty="0"/>
          </a:p>
          <a:p>
            <a:pPr lvl="0"/>
            <a:r>
              <a:rPr lang="id-ID" sz="2000" dirty="0"/>
              <a:t>Mengelola simpan – pinjam berupa data anggota, transaksi simpanan, transaksi pinjaman, angsuran, dan pelaporan.</a:t>
            </a:r>
            <a:endParaRPr lang="en-US" sz="2000" dirty="0"/>
          </a:p>
          <a:p>
            <a:pPr lvl="0"/>
            <a:r>
              <a:rPr lang="id-ID" sz="2000" dirty="0"/>
              <a:t>Sedangkan untuk Sisa Hasil Usaha (SHU) dan laporan Neraca tidak di bahas.</a:t>
            </a:r>
            <a:endParaRPr lang="en-US" sz="2000" dirty="0"/>
          </a:p>
          <a:p>
            <a:pPr lvl="0"/>
            <a:r>
              <a:rPr lang="id-ID" sz="2000" dirty="0"/>
              <a:t>Bahasa pemrograman yang digunakan Visual Basic 6.0 untuk interface dan Microsoft Access untuk database.</a:t>
            </a:r>
            <a:endParaRPr lang="en-US" sz="2000" dirty="0"/>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952508" y="5827850"/>
            <a:ext cx="1047750" cy="847725"/>
          </a:xfrm>
          <a:prstGeom prst="rect">
            <a:avLst/>
          </a:prstGeom>
        </p:spPr>
      </p:pic>
    </p:spTree>
    <p:extLst>
      <p:ext uri="{BB962C8B-B14F-4D97-AF65-F5344CB8AC3E}">
        <p14:creationId xmlns="" xmlns:p14="http://schemas.microsoft.com/office/powerpoint/2010/main" val="1571366627"/>
      </p:ext>
    </p:extLst>
  </p:cSld>
  <p:clrMapOvr>
    <a:masterClrMapping/>
  </p:clrMapOvr>
  <p:transition spd="slow">
    <p:circl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TG-TEMP">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extLst>
    <a:ext uri="{05A4C25C-085E-4340-85A3-A5531E510DB2}">
      <thm15:themeFamily xmlns:thm15="http://schemas.microsoft.com/office/thememl/2012/main" xmlns="" name="STTG-TEMP" id="{71CEC7AA-3067-4C61-8B8D-B340D11C94A8}" vid="{6E8D802F-CFE5-4E79-95C7-17D2DE8C33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STTG-TEMP</Template>
  <TotalTime>3435</TotalTime>
  <Words>1013</Words>
  <Application>Microsoft Office PowerPoint</Application>
  <PresentationFormat>Custom</PresentationFormat>
  <Paragraphs>209</Paragraphs>
  <Slides>29</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STTG-TEMP</vt:lpstr>
      <vt:lpstr>Visio</vt:lpstr>
      <vt:lpstr>PENGEMBANGAN APLIKASI PENGOLAHAN DATA  SIMPAN – PINJAM  DI KOPERASI BALAI UJI TEKNOLOGI DAN PENGAMATAN ANTARIKSA DAN ATMOSFER GARUT </vt:lpstr>
      <vt:lpstr>PENDAHULUAN</vt:lpstr>
      <vt:lpstr>LATAR BELAKANG</vt:lpstr>
      <vt:lpstr>Data Anggota yang masuk Tahun 2011-2016</vt:lpstr>
      <vt:lpstr>Diagram data peningkatan Jumlah Anggota </vt:lpstr>
      <vt:lpstr>Data Anggota di Koperasi</vt:lpstr>
      <vt:lpstr>RUMUSAN MASALAH</vt:lpstr>
      <vt:lpstr>TUJUAN KERJA PRAKTEK</vt:lpstr>
      <vt:lpstr>BATASAN KERJA PRAKTEK</vt:lpstr>
      <vt:lpstr>METODE PENGEMBANGAN SISTEM</vt:lpstr>
      <vt:lpstr>Analisa Berorientasi Objek</vt:lpstr>
      <vt:lpstr>IDENTFIKASI AKTOR</vt:lpstr>
      <vt:lpstr>PENGEMBANGAN DIAGRAM AKTIVITAS</vt:lpstr>
      <vt:lpstr>PENGEMBANGAN DIAGRAM USE CASE</vt:lpstr>
      <vt:lpstr>PENGEMBANGAN DIAGRAM INTERAKSI</vt:lpstr>
      <vt:lpstr>PENGEMBANGAN DIAGRAM INTERAKSI</vt:lpstr>
      <vt:lpstr>PENGEMBANGAN DIAGRAM INTERAKSI</vt:lpstr>
      <vt:lpstr>PENGEMBANGAN DIAGRAM INTERAKSI</vt:lpstr>
      <vt:lpstr>PENGEMBANGAN DIAGRAM INTERAKSI</vt:lpstr>
      <vt:lpstr>Slide 20</vt:lpstr>
      <vt:lpstr>IDENTIFIKASI KELAS, RELASI, ATTRIBUT DAN METHOD</vt:lpstr>
      <vt:lpstr>IDENTIFIKASI KELAS, RELASI, ATTRIBUT DAN METHOD</vt:lpstr>
      <vt:lpstr>Desain Berorientasi Objek</vt:lpstr>
      <vt:lpstr>PERANCANGAN KELAS, METHOD, ATTRIBUT DAN ASOSIASI</vt:lpstr>
      <vt:lpstr>PERANCANGAN LAYER AKSES</vt:lpstr>
      <vt:lpstr>KESIMPULAN DAN SARAN</vt:lpstr>
      <vt:lpstr>KESIMPULAN DAN SARAN</vt:lpstr>
      <vt:lpstr>KESIMPULAN DAN SARAN</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rahman putra</dc:creator>
  <cp:lastModifiedBy>YAN</cp:lastModifiedBy>
  <cp:revision>74</cp:revision>
  <dcterms:created xsi:type="dcterms:W3CDTF">2016-08-30T09:36:45Z</dcterms:created>
  <dcterms:modified xsi:type="dcterms:W3CDTF">2017-06-08T17:59:00Z</dcterms:modified>
</cp:coreProperties>
</file>