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481" r:id="rId1"/>
  </p:sldMasterIdLst>
  <p:notesMasterIdLst>
    <p:notesMasterId r:id="rId15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5FF"/>
    <a:srgbClr val="E5F5FF"/>
    <a:srgbClr val="CCFFFF"/>
    <a:srgbClr val="FFF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870" y="114"/>
      </p:cViewPr>
      <p:guideLst>
        <p:guide orient="horz" pos="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26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A6D7E-ECCE-497C-AB4A-3C283DAEC386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A427C-C4CB-40F8-B379-245EB00AC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64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19666-8569-4F0B-A96E-D256B71ABC5D}" type="datetime1">
              <a:rPr lang="en-US" altLang="ko-KR" smtClean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8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E9BB-8159-45E7-A737-6998F130E796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7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031CD-8ABF-465F-AB89-2A3B9C67805E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2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548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0650"/>
            <a:ext cx="7886700" cy="478631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9A90-6DF9-4EB1-A976-FE7843EFD3A0}" type="datetime1">
              <a:rPr lang="en-US" altLang="ko-KR" smtClean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21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AC105-E097-48B6-A0CF-FD5164D9C244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0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19225"/>
            <a:ext cx="3886200" cy="47577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19225"/>
            <a:ext cx="3886200" cy="47577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F9E0-D2C0-4133-900C-548E1024CBC7}" type="datetime1">
              <a:rPr lang="en-US" altLang="ko-KR" smtClean="0"/>
              <a:t>3/4/2019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36FDF-7C67-4E0B-A1B5-154F9917C928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2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99C00-BE30-417B-86AD-01B95B55BF26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659F-1219-4649-8403-51F7C0A2238C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59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E196-1A15-423C-B638-7959E5E7B829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8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F11A0-14C9-4DBB-8864-8FD664AA95B6}" type="datetime1">
              <a:rPr lang="en-US" altLang="ko-KR" smtClean="0"/>
              <a:t>3/4/2019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7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85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3025"/>
            <a:ext cx="7886700" cy="483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CB37-215F-4506-AB6E-ADB2499CE67D}" type="datetime1">
              <a:rPr lang="en-US" altLang="ko-KR" smtClean="0"/>
              <a:t>3/4/2019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752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28446A2-0B54-48F5-BBEB-C99DC269DB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2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82" r:id="rId1"/>
    <p:sldLayoutId id="2147485483" r:id="rId2"/>
    <p:sldLayoutId id="2147485484" r:id="rId3"/>
    <p:sldLayoutId id="2147485485" r:id="rId4"/>
    <p:sldLayoutId id="2147485486" r:id="rId5"/>
    <p:sldLayoutId id="2147485487" r:id="rId6"/>
    <p:sldLayoutId id="2147485488" r:id="rId7"/>
    <p:sldLayoutId id="2147485489" r:id="rId8"/>
    <p:sldLayoutId id="2147485490" r:id="rId9"/>
    <p:sldLayoutId id="2147485491" r:id="rId10"/>
    <p:sldLayoutId id="2147485492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5">
              <a:lumMod val="75000"/>
            </a:schemeClr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log.naver.com/prologue/PrologueList.nhn?blogId=with_ms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3962611-DFD5-4092-AAFD-559E3DFCE2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56616" y="0"/>
            <a:ext cx="818271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70F1FA-0425-408F-9861-80BF5AFB27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284C02F-6EDB-4EE8-A1C5-9AC7D9BE7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2043663"/>
            <a:ext cx="4578895" cy="2031055"/>
          </a:xfrm>
        </p:spPr>
        <p:txBody>
          <a:bodyPr>
            <a:normAutofit/>
          </a:bodyPr>
          <a:lstStyle/>
          <a:p>
            <a:r>
              <a:rPr lang="en-US" altLang="ko-KR" sz="4700">
                <a:solidFill>
                  <a:srgbClr val="FFFFFF"/>
                </a:solidFill>
                <a:latin typeface="+mj-ea"/>
              </a:rPr>
              <a:t>C</a:t>
            </a:r>
            <a:r>
              <a:rPr lang="ko-KR" altLang="en-US" sz="4700">
                <a:solidFill>
                  <a:srgbClr val="FFFFFF"/>
                </a:solidFill>
                <a:latin typeface="+mj-ea"/>
              </a:rPr>
              <a:t> 언어와</a:t>
            </a:r>
            <a:r>
              <a:rPr lang="en-US" altLang="ko-KR" sz="4700">
                <a:solidFill>
                  <a:srgbClr val="FFFFFF"/>
                </a:solidFill>
                <a:latin typeface="+mj-ea"/>
              </a:rPr>
              <a:t/>
            </a:r>
            <a:br>
              <a:rPr lang="en-US" altLang="ko-KR" sz="4700">
                <a:solidFill>
                  <a:srgbClr val="FFFFFF"/>
                </a:solidFill>
                <a:latin typeface="+mj-ea"/>
              </a:rPr>
            </a:br>
            <a:r>
              <a:rPr lang="ko-KR" altLang="en-US" sz="4700">
                <a:solidFill>
                  <a:srgbClr val="FFFFFF"/>
                </a:solidFill>
                <a:latin typeface="+mj-ea"/>
              </a:rPr>
              <a:t>프로그래밍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E0773E-8DEA-407C-938C-60A4E8A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4074718"/>
            <a:ext cx="4578895" cy="682079"/>
          </a:xfrm>
        </p:spPr>
        <p:txBody>
          <a:bodyPr>
            <a:normAutofit/>
          </a:bodyPr>
          <a:lstStyle/>
          <a:p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3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B39595-FDA2-4973-9C5A-2F6CE19DE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언어의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2DC75C1-99B1-473C-9316-997739A1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="" xmlns:a16="http://schemas.microsoft.com/office/drawing/2014/main" id="{6D7DF542-3463-4527-BAE9-AD3E1A90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="" xmlns:a16="http://schemas.microsoft.com/office/drawing/2014/main" id="{4D6FCF4A-5237-46D5-A870-E49191C52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85925"/>
            <a:ext cx="7875614" cy="40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D8CEB7D-648E-4F0E-804D-52E461B2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언어를 배워야 하는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5425E35-B303-4904-88CD-C59C1EDA7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프로그래머들 사이에서 일종의 공용어 역할</a:t>
            </a:r>
            <a:endParaRPr lang="en-US" altLang="ko-KR" dirty="0"/>
          </a:p>
          <a:p>
            <a:r>
              <a:rPr lang="ko-KR" altLang="en-US" dirty="0"/>
              <a:t>대부분의 최신 언어</a:t>
            </a:r>
            <a:r>
              <a:rPr lang="en-US" altLang="ko-KR" dirty="0"/>
              <a:t>(C++, Java, C#, </a:t>
            </a:r>
            <a:r>
              <a:rPr lang="en-US" altLang="ko-KR" dirty="0" err="1"/>
              <a:t>Javascript</a:t>
            </a:r>
            <a:r>
              <a:rPr lang="en-US" altLang="ko-KR" dirty="0"/>
              <a:t>, Perl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C </a:t>
            </a:r>
            <a:r>
              <a:rPr lang="ko-KR" altLang="en-US" dirty="0"/>
              <a:t>언어로부터 파생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언어를 알면 다른 언어를 배우는 것이 쉬워진다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프로그래밍의 기본 개념을 이해하는 데도 유용</a:t>
            </a:r>
            <a:endParaRPr lang="en-US" altLang="ko-KR" dirty="0"/>
          </a:p>
          <a:p>
            <a:pPr lvl="1"/>
            <a:r>
              <a:rPr lang="ko-KR" altLang="en-US" dirty="0"/>
              <a:t>메모리 구조나 함수의 개념</a:t>
            </a:r>
            <a:r>
              <a:rPr lang="en-US" altLang="ko-KR" dirty="0"/>
              <a:t>, </a:t>
            </a:r>
            <a:r>
              <a:rPr lang="ko-KR" altLang="en-US" dirty="0"/>
              <a:t>사용자 정의형</a:t>
            </a:r>
            <a:r>
              <a:rPr lang="en-US" altLang="ko-KR" dirty="0"/>
              <a:t>, </a:t>
            </a:r>
            <a:r>
              <a:rPr lang="ko-KR" altLang="en-US" dirty="0"/>
              <a:t>제어 구조 이해</a:t>
            </a:r>
            <a:endParaRPr lang="en-US" altLang="ko-KR" dirty="0"/>
          </a:p>
          <a:p>
            <a:pPr lvl="1"/>
            <a:r>
              <a:rPr lang="ko-KR" altLang="en-US" dirty="0"/>
              <a:t>프로그램의 내부 동작 원리 이해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370870CD-FCA0-4CB5-B206-83DFB0B7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62B5840-C2CA-4BB3-A737-FC52578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언어의 활용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B5536B6-CF93-4103-B9C2-6ABE0CA3D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슬라이드 번호 개체 틀 22">
            <a:extLst>
              <a:ext uri="{FF2B5EF4-FFF2-40B4-BE49-F238E27FC236}">
                <a16:creationId xmlns="" xmlns:a16="http://schemas.microsoft.com/office/drawing/2014/main" id="{BC391DC7-81B0-41AD-A36F-4C555BADB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="" xmlns:a16="http://schemas.microsoft.com/office/drawing/2014/main" id="{5ED85726-BF7F-4BB3-AD9E-A92BC8397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02" y="1499393"/>
            <a:ext cx="8063548" cy="47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9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5FF35B-6AF9-4881-9A2D-463DF4B2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20749"/>
          </a:xfrm>
        </p:spPr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 </a:t>
            </a:r>
            <a:r>
              <a:rPr lang="ko-KR" altLang="en-US" dirty="0"/>
              <a:t>프로그램 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105256F-2B43-405B-ACEF-A9C15B0F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="" xmlns:a16="http://schemas.microsoft.com/office/drawing/2014/main" id="{F381A818-F371-4100-A664-9B2D2138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="" xmlns:a16="http://schemas.microsoft.com/office/drawing/2014/main" id="{981A8DFD-B9D4-423C-986E-E6DA72651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21" y="1737426"/>
            <a:ext cx="5870957" cy="43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15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="" xmlns:a16="http://schemas.microsoft.com/office/drawing/2014/main" id="{EB71F294-6064-407F-807F-6FC98D98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="" xmlns:a16="http://schemas.microsoft.com/office/drawing/2014/main" id="{6676CFE3-D964-4318-846C-BD46A4DE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소개</a:t>
            </a:r>
            <a:endParaRPr lang="en-US" altLang="ko-KR" dirty="0"/>
          </a:p>
          <a:p>
            <a:pPr lvl="1"/>
            <a:r>
              <a:rPr lang="ko-KR" altLang="en-US" dirty="0"/>
              <a:t>프로그래밍의 개념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언어의 특징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 프로그램 개발</a:t>
            </a:r>
            <a:endParaRPr lang="en-US" altLang="ko-KR" dirty="0"/>
          </a:p>
          <a:p>
            <a:pPr lvl="1"/>
            <a:r>
              <a:rPr lang="ko-KR" altLang="en-US" dirty="0"/>
              <a:t>일반적인 </a:t>
            </a:r>
            <a:r>
              <a:rPr lang="en-US" altLang="ko-KR" dirty="0"/>
              <a:t>C </a:t>
            </a:r>
            <a:r>
              <a:rPr lang="ko-KR" altLang="en-US" dirty="0"/>
              <a:t>프로그램 개발 과정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  <a:r>
              <a:rPr lang="ko-KR" altLang="en-US" dirty="0"/>
              <a:t>를 이용한 </a:t>
            </a:r>
            <a:r>
              <a:rPr lang="en-US" altLang="ko-KR" dirty="0"/>
              <a:t>C </a:t>
            </a:r>
            <a:r>
              <a:rPr lang="ko-KR" altLang="en-US" dirty="0"/>
              <a:t>프로그램 개발 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D5E66CAA-E7B8-45D3-AA08-95759101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5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BD6C58-BA18-4F17-A045-346E20F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F139D21-84AE-4ED9-9888-BA48E5613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85800" y="1391922"/>
            <a:ext cx="10515600" cy="47850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EA76A804-B841-4610-8A8C-49F6E549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3" name="말풍선: 모서리가 둥근 사각형 42">
            <a:extLst>
              <a:ext uri="{FF2B5EF4-FFF2-40B4-BE49-F238E27FC236}">
                <a16:creationId xmlns="" xmlns:a16="http://schemas.microsoft.com/office/drawing/2014/main" id="{B021C390-D15F-4391-AC1B-239C4515C3A9}"/>
              </a:ext>
            </a:extLst>
          </p:cNvPr>
          <p:cNvSpPr/>
          <p:nvPr/>
        </p:nvSpPr>
        <p:spPr>
          <a:xfrm>
            <a:off x="6558411" y="2394460"/>
            <a:ext cx="2495251" cy="646332"/>
          </a:xfrm>
          <a:prstGeom prst="wedgeRoundRectCallout">
            <a:avLst>
              <a:gd name="adj1" fmla="val -39831"/>
              <a:gd name="adj2" fmla="val 99746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컴퓨터 하드웨어를 작동할 수 있게 만든다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E4129AC-27EE-40D6-9226-26E36AEEA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825" y="2394460"/>
            <a:ext cx="7610475" cy="40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8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59822A-1E92-401F-A15D-7B97DF67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지능정보기술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EDAC439-1744-447E-87EC-E24EDF78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사물 인터넷</a:t>
            </a:r>
            <a:r>
              <a:rPr lang="en-US" altLang="ko-KR" dirty="0"/>
              <a:t>, </a:t>
            </a:r>
            <a:r>
              <a:rPr lang="ko-KR" altLang="en-US" dirty="0"/>
              <a:t>클라우드 컴퓨팅</a:t>
            </a:r>
            <a:r>
              <a:rPr lang="en-US" altLang="ko-KR" dirty="0"/>
              <a:t>, </a:t>
            </a:r>
            <a:r>
              <a:rPr lang="ko-KR" altLang="en-US" dirty="0"/>
              <a:t>빅데이터</a:t>
            </a:r>
            <a:r>
              <a:rPr lang="en-US" altLang="ko-KR" dirty="0"/>
              <a:t>, </a:t>
            </a:r>
            <a:r>
              <a:rPr lang="ko-KR" altLang="en-US" dirty="0"/>
              <a:t>모바일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D5CC600-CF6A-46A9-A9D8-538D41BF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4" name="그림 3" descr="과학기술정보통신부 블로그">
            <a:hlinkClick r:id="rId2" tgtFrame="&quot;_new&quot;"/>
            <a:extLst>
              <a:ext uri="{FF2B5EF4-FFF2-40B4-BE49-F238E27FC236}">
                <a16:creationId xmlns="" xmlns:a16="http://schemas.microsoft.com/office/drawing/2014/main" id="{2D83416E-FE65-4D11-8F1D-8D2E3EE8CD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3438493"/>
            <a:ext cx="6773844" cy="291785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말풍선: 모서리가 둥근 사각형 4">
            <a:extLst>
              <a:ext uri="{FF2B5EF4-FFF2-40B4-BE49-F238E27FC236}">
                <a16:creationId xmlns="" xmlns:a16="http://schemas.microsoft.com/office/drawing/2014/main" id="{26EB5E07-C26B-45AB-BE0C-A636AEB8C00C}"/>
              </a:ext>
            </a:extLst>
          </p:cNvPr>
          <p:cNvSpPr/>
          <p:nvPr/>
        </p:nvSpPr>
        <p:spPr>
          <a:xfrm>
            <a:off x="6208694" y="2410861"/>
            <a:ext cx="2459056" cy="679938"/>
          </a:xfrm>
          <a:prstGeom prst="wedgeRoundRectCallout">
            <a:avLst>
              <a:gd name="adj1" fmla="val -44275"/>
              <a:gd name="adj2" fmla="val 91431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소프트웨어의 중요성이 강조된다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4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B8F8BAD-8277-4E22-9A9D-297215644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프로그래밍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E15CA6-FC57-4878-B6B2-5EA89757A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="" xmlns:a16="http://schemas.microsoft.com/office/drawing/2014/main" id="{F1730CFC-A0F7-4CE4-B8F6-3C417DA1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="" xmlns:a16="http://schemas.microsoft.com/office/drawing/2014/main" id="{53D28F58-45C4-4853-8D11-8EBEAC72B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6" y="2346807"/>
            <a:ext cx="7328027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E1D404C-8B43-4124-B663-8E6B30CF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저급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0C3A27E-EE30-4A79-A4D5-9CD886F4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기계어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진으로 된 </a:t>
            </a:r>
            <a:r>
              <a:rPr lang="en-US" altLang="ko-KR" dirty="0"/>
              <a:t>CPU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ko-KR" altLang="en-US" b="1" dirty="0"/>
              <a:t>어셈블리어</a:t>
            </a:r>
            <a:r>
              <a:rPr lang="en-US" altLang="ko-KR" dirty="0"/>
              <a:t> : </a:t>
            </a:r>
            <a:r>
              <a:rPr lang="ko-KR" altLang="en-US" dirty="0"/>
              <a:t>기계어와  </a:t>
            </a:r>
            <a:r>
              <a:rPr lang="en-US" altLang="ko-KR" dirty="0"/>
              <a:t>1:1</a:t>
            </a:r>
            <a:r>
              <a:rPr lang="ko-KR" altLang="en-US" dirty="0"/>
              <a:t>로 대응되는  </a:t>
            </a:r>
            <a:r>
              <a:rPr lang="ko-KR" altLang="en-US" dirty="0" err="1"/>
              <a:t>니모닉</a:t>
            </a:r>
            <a:r>
              <a:rPr lang="ko-KR" altLang="en-US" dirty="0"/>
              <a:t> 기호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="" xmlns:a16="http://schemas.microsoft.com/office/drawing/2014/main" id="{078187BA-A493-4B81-A5D0-E9CC370E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말풍선: 모서리가 둥근 사각형 12">
            <a:extLst>
              <a:ext uri="{FF2B5EF4-FFF2-40B4-BE49-F238E27FC236}">
                <a16:creationId xmlns="" xmlns:a16="http://schemas.microsoft.com/office/drawing/2014/main" id="{61CB1CB5-6288-4021-BE69-DE0D3D290BD4}"/>
              </a:ext>
            </a:extLst>
          </p:cNvPr>
          <p:cNvSpPr/>
          <p:nvPr/>
        </p:nvSpPr>
        <p:spPr>
          <a:xfrm>
            <a:off x="2117550" y="2606777"/>
            <a:ext cx="1635999" cy="566462"/>
          </a:xfrm>
          <a:prstGeom prst="wedgeRoundRectCallout">
            <a:avLst>
              <a:gd name="adj1" fmla="val -44896"/>
              <a:gd name="adj2" fmla="val -86787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</a:rPr>
              <a:t>기계종속적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D0A9C4BD-B7A7-4FE4-BB6A-5FA2D747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19" y="3684761"/>
            <a:ext cx="6959356" cy="24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00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F6B8659-D914-4878-B7EF-CEA954B8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C0873FBE-F8CD-463B-B793-3A6E6FB3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CPU</a:t>
            </a:r>
            <a:r>
              <a:rPr lang="ko-KR" altLang="en-US" dirty="0"/>
              <a:t>의 종류나 하드웨어의 특성에 얽매이지 않는 프로그램을 작성</a:t>
            </a:r>
            <a:endParaRPr lang="en-US" altLang="ko-KR" dirty="0"/>
          </a:p>
          <a:p>
            <a:r>
              <a:rPr lang="en-US" altLang="ko-KR" dirty="0"/>
              <a:t>C</a:t>
            </a:r>
            <a:r>
              <a:rPr lang="ko-KR" altLang="en-US" dirty="0"/>
              <a:t>나 </a:t>
            </a:r>
            <a:r>
              <a:rPr lang="en-US" altLang="ko-KR" dirty="0"/>
              <a:t>C++, Java, Python </a:t>
            </a:r>
            <a:r>
              <a:rPr lang="ko-KR" altLang="en-US" dirty="0"/>
              <a:t>등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="" xmlns:a16="http://schemas.microsoft.com/office/drawing/2014/main" id="{D698B793-2672-4168-84FC-3F9E54E3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="" xmlns:a16="http://schemas.microsoft.com/office/drawing/2014/main" id="{5200B620-F54B-494B-A142-772C795F4A13}"/>
              </a:ext>
            </a:extLst>
          </p:cNvPr>
          <p:cNvSpPr/>
          <p:nvPr/>
        </p:nvSpPr>
        <p:spPr>
          <a:xfrm>
            <a:off x="5504112" y="2257598"/>
            <a:ext cx="1635999" cy="581618"/>
          </a:xfrm>
          <a:prstGeom prst="wedgeRoundRectCallout">
            <a:avLst>
              <a:gd name="adj1" fmla="val -43033"/>
              <a:gd name="adj2" fmla="val -98456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</a:rPr>
              <a:t>기계독립적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4072FC35-F887-4012-BD77-CA7047167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687113"/>
            <a:ext cx="7993753" cy="25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31266-C843-447B-9408-B5F8B1A5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 언어의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49EFB0C-BACE-4193-8628-BC052BDF0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="" xmlns:a16="http://schemas.microsoft.com/office/drawing/2014/main" id="{6FE6519A-BC14-4854-B37C-2DF4C617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90AADACD-79CE-4F63-9B05-113148624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86" y="1898970"/>
            <a:ext cx="7623828" cy="4639942"/>
          </a:xfrm>
          <a:prstGeom prst="rect">
            <a:avLst/>
          </a:prstGeom>
        </p:spPr>
      </p:pic>
      <p:sp>
        <p:nvSpPr>
          <p:cNvPr id="37" name="말풍선: 모서리가 둥근 사각형 36">
            <a:extLst>
              <a:ext uri="{FF2B5EF4-FFF2-40B4-BE49-F238E27FC236}">
                <a16:creationId xmlns="" xmlns:a16="http://schemas.microsoft.com/office/drawing/2014/main" id="{6E44E2AA-B5F5-459B-88F8-FF6E2BDE0694}"/>
              </a:ext>
            </a:extLst>
          </p:cNvPr>
          <p:cNvSpPr/>
          <p:nvPr/>
        </p:nvSpPr>
        <p:spPr>
          <a:xfrm>
            <a:off x="1609725" y="3500645"/>
            <a:ext cx="1538423" cy="585371"/>
          </a:xfrm>
          <a:prstGeom prst="wedgeRoundRectCallout">
            <a:avLst>
              <a:gd name="adj1" fmla="val 78067"/>
              <a:gd name="adj2" fmla="val 36392"/>
              <a:gd name="adj3" fmla="val 16667"/>
            </a:avLst>
          </a:prstGeom>
          <a:solidFill>
            <a:schemeClr val="bg1"/>
          </a:solidFill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YDVYMjOStd32"/>
              </a:rPr>
              <a:t>데니스</a:t>
            </a:r>
            <a:r>
              <a:rPr lang="ko-KR" altLang="en-US" dirty="0">
                <a:solidFill>
                  <a:schemeClr val="tx1"/>
                </a:solidFill>
                <a:latin typeface="YDVYMjOStd32"/>
              </a:rPr>
              <a:t> 리치</a:t>
            </a:r>
            <a:endParaRPr lang="en-US" altLang="ko-KR" dirty="0">
              <a:solidFill>
                <a:schemeClr val="tx1"/>
              </a:solidFill>
              <a:latin typeface="YDVYMjOStd32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YDVYMjOStd32"/>
              </a:rPr>
              <a:t>켄 톰슨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44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1C8663B-9D66-4F33-9743-07C9F3F3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C++ </a:t>
            </a:r>
            <a:r>
              <a:rPr lang="ko-KR" altLang="en-US" dirty="0"/>
              <a:t>언어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06A1C1E-057C-476A-AF2B-E8DFD035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01" y="1447811"/>
            <a:ext cx="7886700" cy="4785043"/>
          </a:xfrm>
        </p:spPr>
        <p:txBody>
          <a:bodyPr/>
          <a:lstStyle/>
          <a:p>
            <a:r>
              <a:rPr lang="en-US" altLang="ko-KR" dirty="0"/>
              <a:t>C/C++ </a:t>
            </a:r>
            <a:r>
              <a:rPr lang="ko-KR" altLang="en-US" dirty="0"/>
              <a:t>컴파일러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파일 확장자에 따라 </a:t>
            </a:r>
            <a:r>
              <a:rPr lang="en-US" altLang="ko-KR" dirty="0"/>
              <a:t>C </a:t>
            </a:r>
            <a:r>
              <a:rPr lang="ko-KR" altLang="en-US" dirty="0"/>
              <a:t>또는 </a:t>
            </a:r>
            <a:r>
              <a:rPr lang="en-US" altLang="ko-KR" dirty="0"/>
              <a:t>C++ </a:t>
            </a:r>
            <a:r>
              <a:rPr lang="ko-KR" altLang="en-US" dirty="0"/>
              <a:t>컴파일 수행</a:t>
            </a:r>
            <a:endParaRPr lang="en-US" altLang="ko-KR" dirty="0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="" xmlns:a16="http://schemas.microsoft.com/office/drawing/2014/main" id="{411B4FF7-151B-4675-9DBF-798F258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446A2-0B54-48F5-BBEB-C99DC269DB72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3A7D7209-7883-403A-89C0-95A6E038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59" y="2013112"/>
            <a:ext cx="5184082" cy="128043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="" xmlns:a16="http://schemas.microsoft.com/office/drawing/2014/main" id="{983AE40D-85DE-44AE-8CC8-0A73C224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357" y="3995512"/>
            <a:ext cx="5817856" cy="239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199</Words>
  <Application>Microsoft Office PowerPoint</Application>
  <PresentationFormat>화면 슬라이드 쇼(4:3)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YDVYMjOStd32</vt:lpstr>
      <vt:lpstr>나눔고딕</vt:lpstr>
      <vt:lpstr>맑은 고딕</vt:lpstr>
      <vt:lpstr>Arial</vt:lpstr>
      <vt:lpstr>Calibri</vt:lpstr>
      <vt:lpstr>Office Theme</vt:lpstr>
      <vt:lpstr>C 언어와 프로그래밍 개요</vt:lpstr>
      <vt:lpstr>목차</vt:lpstr>
      <vt:lpstr>소프트웨어의 중요성</vt:lpstr>
      <vt:lpstr>지능정보기술</vt:lpstr>
      <vt:lpstr>프로그래밍 언어</vt:lpstr>
      <vt:lpstr>저급 언어</vt:lpstr>
      <vt:lpstr>고급 언어</vt:lpstr>
      <vt:lpstr>C 언어의 역사</vt:lpstr>
      <vt:lpstr>C++ 언어</vt:lpstr>
      <vt:lpstr>C 언어의 특징</vt:lpstr>
      <vt:lpstr>C 언어를 배워야 하는 이유</vt:lpstr>
      <vt:lpstr>C 언어의 활용 분야</vt:lpstr>
      <vt:lpstr>일반적인 C 프로그램 개발 과정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언어와 프로그래밍 개요</dc:title>
  <dc:creator>JOUNGAH CHUN</dc:creator>
  <cp:lastModifiedBy>Windows 사용자</cp:lastModifiedBy>
  <cp:revision>20</cp:revision>
  <dcterms:created xsi:type="dcterms:W3CDTF">2019-01-17T08:28:51Z</dcterms:created>
  <dcterms:modified xsi:type="dcterms:W3CDTF">2019-03-04T03:50:05Z</dcterms:modified>
</cp:coreProperties>
</file>