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4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1" r:id="rId12"/>
    <p:sldId id="277" r:id="rId13"/>
    <p:sldId id="279" r:id="rId14"/>
    <p:sldId id="280" r:id="rId15"/>
    <p:sldId id="278" r:id="rId16"/>
    <p:sldId id="281" r:id="rId17"/>
    <p:sldId id="308" r:id="rId18"/>
    <p:sldId id="284" r:id="rId19"/>
    <p:sldId id="285" r:id="rId20"/>
    <p:sldId id="310" r:id="rId21"/>
    <p:sldId id="286" r:id="rId22"/>
    <p:sldId id="287" r:id="rId23"/>
    <p:sldId id="288" r:id="rId24"/>
    <p:sldId id="289" r:id="rId25"/>
    <p:sldId id="312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13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E5"/>
    <a:srgbClr val="9900FF"/>
    <a:srgbClr val="EBF5FF"/>
    <a:srgbClr val="E5F5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870" y="114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0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xmlns="" id="{C15AA8DE-EE8B-4CE6-881A-6BF12B96D476}"/>
              </a:ext>
            </a:extLst>
          </p:cNvPr>
          <p:cNvSpPr txBox="1">
            <a:spLocks/>
          </p:cNvSpPr>
          <p:nvPr userDrawn="1"/>
        </p:nvSpPr>
        <p:spPr>
          <a:xfrm>
            <a:off x="5029200" y="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Core C Programming</a:t>
            </a:r>
            <a:endParaRPr lang="ko-KR" altLang="en-US" sz="1400" b="1" i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+mj-ea"/>
              </a:rPr>
              <a:t>연산자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AEAEB-3566-4383-8313-AB8BEA5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6DF9B0B-D793-4528-9787-0BDAA2BB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암시적인 형 변환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dirty="0"/>
              <a:t>정수와 실수의 혼합 연산 시 수행되는 형 변환은 자동으로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9FDEA2-F02D-47E1-BB3A-D655AD2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979534-7F35-4355-A6CF-92AFEC92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2734750"/>
            <a:ext cx="4838702" cy="31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AEAEB-3566-4383-8313-AB8BEA5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5174A34-DE76-4A0B-B2F2-3E4F8A50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연산자에서는 항상 정수의 승격이 일어난다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형보다 크기가 작은 경우에는 항상 </a:t>
            </a:r>
            <a:r>
              <a:rPr lang="en-US" altLang="ko-KR" dirty="0"/>
              <a:t>int</a:t>
            </a:r>
            <a:r>
              <a:rPr lang="ko-KR" altLang="en-US" dirty="0"/>
              <a:t>형으로 승격된다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9FDEA2-F02D-47E1-BB3A-D655AD2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417BAB8-511F-45E7-8E7D-C398F0C13B0E}"/>
              </a:ext>
            </a:extLst>
          </p:cNvPr>
          <p:cNvSpPr/>
          <p:nvPr/>
        </p:nvSpPr>
        <p:spPr>
          <a:xfrm>
            <a:off x="2376487" y="2175091"/>
            <a:ext cx="4391025" cy="7788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1341FF"/>
                </a:solidFill>
                <a:latin typeface="Consolas" panose="020B0609020204030204" pitchFamily="49" charset="0"/>
              </a:rPr>
              <a:t>short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 = 10;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ko-KR" dirty="0">
                <a:solidFill>
                  <a:srgbClr val="7D0000"/>
                </a:solidFill>
                <a:latin typeface="Consolas" panose="020B0609020204030204" pitchFamily="49" charset="0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1341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xmlns="" id="{C6BDBF18-74DC-4A0E-BF1B-D32854CF40BF}"/>
              </a:ext>
            </a:extLst>
          </p:cNvPr>
          <p:cNvSpPr/>
          <p:nvPr/>
        </p:nvSpPr>
        <p:spPr>
          <a:xfrm>
            <a:off x="5265013" y="1912900"/>
            <a:ext cx="738048" cy="434406"/>
          </a:xfrm>
          <a:prstGeom prst="wedgeRoundRectCallout">
            <a:avLst>
              <a:gd name="adj1" fmla="val -44464"/>
              <a:gd name="adj2" fmla="val 94044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35F94BA-0EAC-4092-90FE-F8C75A6484FE}"/>
              </a:ext>
            </a:extLst>
          </p:cNvPr>
          <p:cNvSpPr/>
          <p:nvPr/>
        </p:nvSpPr>
        <p:spPr>
          <a:xfrm>
            <a:off x="2340698" y="4929246"/>
            <a:ext cx="4391025" cy="7788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1341FF"/>
                </a:solidFill>
                <a:latin typeface="Consolas" panose="020B0609020204030204" pitchFamily="49" charset="0"/>
              </a:rPr>
              <a:t>short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 = 1000, b = 2000;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ko-KR" dirty="0">
                <a:solidFill>
                  <a:srgbClr val="7D0000"/>
                </a:solidFill>
                <a:latin typeface="Consolas" panose="020B0609020204030204" pitchFamily="49" charset="0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1341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* 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xmlns="" id="{5BEF842E-659E-42B4-82DD-0556D42D6E3F}"/>
              </a:ext>
            </a:extLst>
          </p:cNvPr>
          <p:cNvSpPr/>
          <p:nvPr/>
        </p:nvSpPr>
        <p:spPr>
          <a:xfrm>
            <a:off x="5350598" y="5611874"/>
            <a:ext cx="738048" cy="434406"/>
          </a:xfrm>
          <a:prstGeom prst="wedgeRoundRectCallout">
            <a:avLst>
              <a:gd name="adj1" fmla="val -44464"/>
              <a:gd name="adj2" fmla="val -85753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8564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61755C-B4CE-47DB-BCF0-B9A73D1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FE4525-C1E4-44FA-AC0A-B7F53A52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값을 </a:t>
            </a:r>
            <a:r>
              <a:rPr lang="en-US" altLang="ko-KR" dirty="0"/>
              <a:t>1</a:t>
            </a:r>
            <a:r>
              <a:rPr lang="ko-KR" altLang="en-US" dirty="0"/>
              <a:t>만큼 증가시키거나 감소시키는 </a:t>
            </a: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endParaRPr lang="en-US" altLang="ko-KR" dirty="0"/>
          </a:p>
          <a:p>
            <a:r>
              <a:rPr lang="ko-KR" altLang="en-US" dirty="0"/>
              <a:t>증감 연산자의 의미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BFF3AC5-1292-4EF3-A982-459125C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7F8D607-881D-4780-B580-FEB863A60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3" r="10786"/>
          <a:stretch/>
        </p:blipFill>
        <p:spPr>
          <a:xfrm>
            <a:off x="495300" y="2874808"/>
            <a:ext cx="8176775" cy="25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61755C-B4CE-47DB-BCF0-B9A73D1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FE4525-C1E4-44FA-AC0A-B7F53A52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전위형과 후위형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BFF3AC5-1292-4EF3-A982-459125C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2606E01-A04C-4027-9654-895DF906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6" y="4410776"/>
            <a:ext cx="8882408" cy="2012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74CA7FF-FCEB-413F-B86D-9D7DC252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40" y="1652224"/>
            <a:ext cx="6831410" cy="22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D7AD41-38F4-4CCC-977B-653DE893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81C0F5-2C5F-4B89-A44A-4B209A0A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연산자의 좌변에 있는 변수</a:t>
            </a:r>
            <a:r>
              <a:rPr lang="en-US" altLang="ko-KR" dirty="0"/>
              <a:t>(l-value)</a:t>
            </a:r>
            <a:r>
              <a:rPr lang="ko-KR" altLang="en-US" dirty="0"/>
              <a:t>에 우변의 값</a:t>
            </a:r>
            <a:r>
              <a:rPr lang="en-US" altLang="ko-KR" dirty="0"/>
              <a:t>(</a:t>
            </a:r>
            <a:r>
              <a:rPr lang="en-US" altLang="ko-KR" dirty="0" err="1"/>
              <a:t>r-value</a:t>
            </a:r>
            <a:r>
              <a:rPr lang="en-US" altLang="ko-KR" dirty="0"/>
              <a:t>)</a:t>
            </a:r>
            <a:r>
              <a:rPr lang="ko-KR" altLang="en-US" dirty="0"/>
              <a:t>을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대입</a:t>
            </a:r>
            <a:r>
              <a:rPr lang="en-US" altLang="ko-KR" dirty="0"/>
              <a:t> </a:t>
            </a:r>
            <a:r>
              <a:rPr lang="ko-KR" altLang="en-US" dirty="0"/>
              <a:t>연산자의 좌변에는 변수만 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9C95907-2C07-48EE-ABAA-F2203C56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F8765E3-A96B-44F4-9D70-70A8B492F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6" b="3682"/>
          <a:stretch/>
        </p:blipFill>
        <p:spPr>
          <a:xfrm>
            <a:off x="658495" y="2229856"/>
            <a:ext cx="8256905" cy="1792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63A163-35B1-41E7-82AA-1F59FE836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4" b="5182"/>
          <a:stretch/>
        </p:blipFill>
        <p:spPr>
          <a:xfrm>
            <a:off x="714375" y="4710168"/>
            <a:ext cx="8256905" cy="1821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96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FDF420-C4FA-42E7-B470-10546D17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연산식의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6F6CF-EA46-433B-82ED-BE493B14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대입 연산자의 좌변에 있는 변수의 값이 대입 연산식의 값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E888A7E-FE3D-4095-969C-6915136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F85881-C06E-4195-B590-44F7B8D7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4" y="2750186"/>
            <a:ext cx="8592852" cy="31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F14CF6-C41A-4769-AD71-4BAEEE09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A7213D-3550-4399-890C-6DA5923D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700" cy="5212080"/>
          </a:xfrm>
        </p:spPr>
        <p:txBody>
          <a:bodyPr/>
          <a:lstStyle/>
          <a:p>
            <a:r>
              <a:rPr lang="ko-KR" altLang="en-US" dirty="0"/>
              <a:t>좌변의 변수를 피연산자로 이용해서 연산을 수행하고 연산의 결과를 다시 좌변의 변수에 대입한다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38824F6-3652-46BF-AF79-312B0751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B461E9-F000-434E-AC8B-37E684D4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98" y="3115522"/>
            <a:ext cx="6211202" cy="27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F14CF6-C41A-4769-AD71-4BAEEE09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A7213D-3550-4399-890C-6DA5923D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700" cy="521208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38824F6-3652-46BF-AF79-312B0751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BB2F50-C7F3-4FDF-AEB7-EBDF09A5C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" r="2739"/>
          <a:stretch/>
        </p:blipFill>
        <p:spPr>
          <a:xfrm>
            <a:off x="342900" y="1582867"/>
            <a:ext cx="8643319" cy="28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DDD105-55A2-480A-869C-B9D82BAD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1B2CD7-D12F-4780-BA3A-87087B2D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수의 값을 비교하기 위한 연산자</a:t>
            </a:r>
            <a:endParaRPr lang="en-US" altLang="ko-KR" dirty="0"/>
          </a:p>
          <a:p>
            <a:r>
              <a:rPr lang="ko-KR" altLang="en-US" dirty="0"/>
              <a:t>관계 연산식의 값은 항상 참 또는 거짓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에서 참</a:t>
            </a:r>
            <a:r>
              <a:rPr lang="en-US" altLang="ko-KR" dirty="0"/>
              <a:t>(true)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(false)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FF099BE-D301-4D42-BB98-50FE4F6E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BF3CF2-3A72-4E5C-9DE5-97F26B14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r="4121"/>
          <a:stretch/>
        </p:blipFill>
        <p:spPr>
          <a:xfrm>
            <a:off x="323850" y="2965179"/>
            <a:ext cx="8495399" cy="31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2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AC4EF8-DC8D-428B-9895-38A640E1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1798"/>
            <a:ext cx="7886700" cy="832156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관계 연산자 사용 시 주의 사항 </a:t>
            </a:r>
            <a:r>
              <a:rPr lang="en-US" altLang="ko-KR" sz="3600" dirty="0"/>
              <a:t>(1/2)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DEFDA9-224B-4910-BF59-62D06C8E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52575"/>
            <a:ext cx="7886699" cy="5051426"/>
          </a:xfrm>
        </p:spPr>
        <p:txBody>
          <a:bodyPr/>
          <a:lstStyle/>
          <a:p>
            <a:r>
              <a:rPr lang="ko-KR" altLang="en-US" dirty="0"/>
              <a:t>두 값이 </a:t>
            </a:r>
            <a:r>
              <a:rPr lang="ko-KR" altLang="en-US" dirty="0" err="1"/>
              <a:t>같은지</a:t>
            </a:r>
            <a:r>
              <a:rPr lang="ko-KR" altLang="en-US" dirty="0"/>
              <a:t> 비교할 때는 </a:t>
            </a:r>
            <a:r>
              <a:rPr lang="en-US" altLang="ko-KR" dirty="0"/>
              <a:t>=</a:t>
            </a:r>
            <a:r>
              <a:rPr lang="ko-KR" altLang="en-US" dirty="0"/>
              <a:t>가 아니라 </a:t>
            </a:r>
            <a:r>
              <a:rPr lang="en-US" altLang="ko-KR" dirty="0"/>
              <a:t>==</a:t>
            </a:r>
            <a:r>
              <a:rPr lang="ko-KR" altLang="en-US" dirty="0"/>
              <a:t>를 이용해야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실수를 비교할 때는 오차를 고려해야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DAC5B97-FBDC-4B25-8174-D8B583D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A3C029F-AE30-4AC4-ABA4-C9F7BB2D82E4}"/>
              </a:ext>
            </a:extLst>
          </p:cNvPr>
          <p:cNvSpPr/>
          <p:nvPr/>
        </p:nvSpPr>
        <p:spPr>
          <a:xfrm>
            <a:off x="1047269" y="2448240"/>
            <a:ext cx="5677381" cy="8235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1341F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(num = 1) </a:t>
            </a:r>
            <a:r>
              <a:rPr lang="en-US" altLang="ko-KR" dirty="0">
                <a:solidFill>
                  <a:srgbClr val="229B00"/>
                </a:solidFill>
                <a:latin typeface="Consolas" panose="020B0609020204030204" pitchFamily="49" charset="0"/>
              </a:rPr>
              <a:t>// num</a:t>
            </a:r>
            <a:r>
              <a:rPr lang="ko-KR" altLang="en-US" dirty="0">
                <a:solidFill>
                  <a:srgbClr val="229B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229B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229B00"/>
                </a:solidFill>
                <a:latin typeface="Consolas" panose="020B0609020204030204" pitchFamily="49" charset="0"/>
              </a:rPr>
              <a:t>을 대입하므로 항상 참</a:t>
            </a:r>
            <a:endParaRPr lang="en-US" altLang="ko-KR" dirty="0">
              <a:solidFill>
                <a:srgbClr val="229B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29B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ko-KR" dirty="0">
                <a:solidFill>
                  <a:srgbClr val="7D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7D0000"/>
                </a:solidFill>
                <a:latin typeface="Consolas" panose="020B0609020204030204" pitchFamily="49" charset="0"/>
              </a:rPr>
              <a:t>이 문장은 항상 출력됩니다</a:t>
            </a:r>
            <a:r>
              <a:rPr lang="en-US" altLang="ko-KR" dirty="0">
                <a:solidFill>
                  <a:srgbClr val="7D0000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5854AFA-697E-47DD-8DA9-9E37059D0087}"/>
              </a:ext>
            </a:extLst>
          </p:cNvPr>
          <p:cNvSpPr/>
          <p:nvPr/>
        </p:nvSpPr>
        <p:spPr>
          <a:xfrm>
            <a:off x="1047269" y="4526120"/>
            <a:ext cx="5677381" cy="8235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1341F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(fabs(result - expected) &lt;=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FLT_EPSILON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ko-KR" dirty="0">
                <a:solidFill>
                  <a:srgbClr val="7D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7D0000"/>
                </a:solidFill>
                <a:latin typeface="Consolas" panose="020B0609020204030204" pitchFamily="49" charset="0"/>
              </a:rPr>
              <a:t>두 수가 같습니다</a:t>
            </a:r>
            <a:r>
              <a:rPr lang="en-US" altLang="ko-KR" dirty="0">
                <a:solidFill>
                  <a:srgbClr val="7D0000"/>
                </a:solidFill>
                <a:latin typeface="Consolas" panose="020B0609020204030204" pitchFamily="49" charset="0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5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연산자의 기본 개념</a:t>
            </a:r>
            <a:endParaRPr lang="en-US" altLang="ko-KR" dirty="0"/>
          </a:p>
          <a:p>
            <a:pPr lvl="1"/>
            <a:r>
              <a:rPr lang="ko-KR" altLang="en-US" dirty="0"/>
              <a:t>수식</a:t>
            </a:r>
            <a:endParaRPr lang="en-US" altLang="ko-KR" dirty="0"/>
          </a:p>
          <a:p>
            <a:pPr lvl="1"/>
            <a:r>
              <a:rPr lang="ko-KR" altLang="en-US" dirty="0"/>
              <a:t>연산자와 피연산자</a:t>
            </a:r>
            <a:endParaRPr lang="en-US" altLang="ko-KR" dirty="0"/>
          </a:p>
          <a:p>
            <a:r>
              <a:rPr lang="ko-KR" altLang="en-US" dirty="0"/>
              <a:t>연산자의 종류</a:t>
            </a:r>
            <a:endParaRPr lang="en-US" altLang="ko-KR" dirty="0"/>
          </a:p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/>
              <a:t>증감 연산자</a:t>
            </a:r>
            <a:endParaRPr lang="en-US" altLang="ko-KR" dirty="0"/>
          </a:p>
          <a:p>
            <a:pPr lvl="1"/>
            <a:r>
              <a:rPr lang="ko-KR" altLang="en-US" dirty="0"/>
              <a:t>대입 연산자</a:t>
            </a:r>
            <a:endParaRPr lang="en-US" altLang="ko-KR" dirty="0"/>
          </a:p>
          <a:p>
            <a:pPr lvl="1"/>
            <a:r>
              <a:rPr lang="ko-KR" altLang="en-US" dirty="0"/>
              <a:t>관계 연산자</a:t>
            </a:r>
            <a:endParaRPr lang="en-US" altLang="ko-KR" dirty="0"/>
          </a:p>
          <a:p>
            <a:pPr lvl="1"/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비트 연산자</a:t>
            </a:r>
            <a:endParaRPr lang="en-US" altLang="ko-KR" dirty="0"/>
          </a:p>
          <a:p>
            <a:pPr lvl="1"/>
            <a:r>
              <a:rPr lang="ko-KR" altLang="en-US" dirty="0"/>
              <a:t>그 밖의 연산자</a:t>
            </a:r>
            <a:endParaRPr lang="en-US" altLang="ko-KR" dirty="0"/>
          </a:p>
          <a:p>
            <a:r>
              <a:rPr lang="ko-KR" altLang="en-US" dirty="0"/>
              <a:t>연산자의 우선순위와 결합 규칙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AC4EF8-DC8D-428B-9895-38A640E1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8777"/>
            <a:ext cx="7886700" cy="838198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관계 연산자 사용 시 주의 사항 </a:t>
            </a:r>
            <a:r>
              <a:rPr lang="en-US" altLang="ko-KR" sz="3600" dirty="0"/>
              <a:t>(2/2)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DEFDA9-224B-4910-BF59-62D06C8E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52575"/>
            <a:ext cx="7886699" cy="5051426"/>
          </a:xfrm>
        </p:spPr>
        <p:txBody>
          <a:bodyPr/>
          <a:lstStyle/>
          <a:p>
            <a:r>
              <a:rPr lang="en-US" altLang="ko-KR" dirty="0"/>
              <a:t>10 &lt; x &lt; 20</a:t>
            </a:r>
            <a:r>
              <a:rPr lang="ko-KR" altLang="en-US" dirty="0"/>
              <a:t>과 같은 수식을 사용해서는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DAC5B97-FBDC-4B25-8174-D8B583D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E7C5B3A-EDF6-4583-BBDA-AD693251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42" y="2509537"/>
            <a:ext cx="7270134" cy="32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B4F557-02F9-471E-9988-DA3D9A2D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거짓의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E423DD-95D7-45D1-AE13-02BAFB11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에서는 수식이 참인지 거짓인지 판단할 때</a:t>
            </a:r>
            <a:r>
              <a:rPr lang="en-US" altLang="ko-KR" dirty="0"/>
              <a:t>, 0</a:t>
            </a:r>
            <a:r>
              <a:rPr lang="ko-KR" altLang="en-US" dirty="0"/>
              <a:t>이 아닌 값은 참으로 간주한다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1245DFA-8B14-4B2A-82AA-C16A30C5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185E4D6-E5FC-4203-96C9-B7710C52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8" y="2519086"/>
            <a:ext cx="7246704" cy="3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4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C2778-E52F-4446-885B-3E46FE76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E6C71D-83E6-4D5B-BA4C-3847B002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4981786" cy="48053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참과 거짓을 이용한 논리 연산 기능</a:t>
            </a:r>
            <a:endParaRPr lang="en-US" altLang="ko-KR" dirty="0"/>
          </a:p>
          <a:p>
            <a:r>
              <a:rPr lang="ko-KR" altLang="en-US" dirty="0"/>
              <a:t>연산의 결과가 항상 참</a:t>
            </a:r>
            <a:r>
              <a:rPr lang="en-US" altLang="ko-KR" dirty="0"/>
              <a:t>(1) </a:t>
            </a:r>
            <a:r>
              <a:rPr lang="ko-KR" altLang="en-US" dirty="0"/>
              <a:t>또는 거짓</a:t>
            </a:r>
            <a:r>
              <a:rPr lang="en-US" altLang="ko-KR" dirty="0"/>
              <a:t>(0)</a:t>
            </a:r>
          </a:p>
          <a:p>
            <a:r>
              <a:rPr lang="ko-KR" altLang="en-US" dirty="0"/>
              <a:t>피연산자가 </a:t>
            </a:r>
            <a:r>
              <a:rPr lang="en-US" altLang="ko-KR" dirty="0"/>
              <a:t>0</a:t>
            </a:r>
            <a:r>
              <a:rPr lang="ko-KR" altLang="en-US" dirty="0"/>
              <a:t>이 아니면 참으로 간주한다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55533DC-82DC-4D61-A581-19A41B27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06CC25-056C-4816-B3A5-9580DEA0F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" r="10836"/>
          <a:stretch/>
        </p:blipFill>
        <p:spPr>
          <a:xfrm>
            <a:off x="628648" y="4104617"/>
            <a:ext cx="7886701" cy="25425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0406237-03F1-4335-8645-18BBE225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60" y="1389018"/>
            <a:ext cx="3266440" cy="20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6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221D36-A365-4F90-B616-3B2FF946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48BDA3-3978-43C3-B1B6-D9BA2193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1A3B3A6-4B99-4B44-A371-4818A77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C607DC-D25C-4517-99B5-8F62CDE9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r="3355"/>
          <a:stretch/>
        </p:blipFill>
        <p:spPr>
          <a:xfrm>
            <a:off x="314325" y="1391921"/>
            <a:ext cx="8515350" cy="21389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5D66237-8D6E-46D1-9822-6A8CD01AB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2486" b="15755"/>
          <a:stretch/>
        </p:blipFill>
        <p:spPr>
          <a:xfrm>
            <a:off x="514350" y="3815436"/>
            <a:ext cx="3095625" cy="591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80D7BD5-97DA-4083-8482-2B3C798D2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346" b="3305"/>
          <a:stretch/>
        </p:blipFill>
        <p:spPr>
          <a:xfrm>
            <a:off x="514350" y="4746817"/>
            <a:ext cx="3095625" cy="591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29F4981D-C419-4366-B0B7-19AA7DF008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692" b="3305"/>
          <a:stretch/>
        </p:blipFill>
        <p:spPr>
          <a:xfrm>
            <a:off x="514350" y="5398587"/>
            <a:ext cx="3095625" cy="591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xmlns="" id="{DFB35B8F-3E9A-4994-9EAA-817B4B585AB7}"/>
              </a:ext>
            </a:extLst>
          </p:cNvPr>
          <p:cNvSpPr/>
          <p:nvPr/>
        </p:nvSpPr>
        <p:spPr>
          <a:xfrm>
            <a:off x="3924299" y="3815436"/>
            <a:ext cx="2638425" cy="569188"/>
          </a:xfrm>
          <a:prstGeom prst="wedgeRoundRectCallout">
            <a:avLst>
              <a:gd name="adj1" fmla="val -66050"/>
              <a:gd name="adj2" fmla="val -31464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</a:t>
            </a:r>
            <a:r>
              <a:rPr lang="ko-KR" altLang="en-US" dirty="0">
                <a:solidFill>
                  <a:schemeClr val="tx1"/>
                </a:solidFill>
              </a:rPr>
              <a:t>가 성수기</a:t>
            </a:r>
            <a:r>
              <a:rPr lang="en-US" altLang="ko-KR" dirty="0">
                <a:solidFill>
                  <a:schemeClr val="tx1"/>
                </a:solidFill>
              </a:rPr>
              <a:t>(6~8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해당하는지 검사한다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xmlns="" id="{8DC3264E-28F8-4BCC-B4CF-7A992B720CBF}"/>
              </a:ext>
            </a:extLst>
          </p:cNvPr>
          <p:cNvSpPr/>
          <p:nvPr/>
        </p:nvSpPr>
        <p:spPr>
          <a:xfrm>
            <a:off x="3771900" y="4746817"/>
            <a:ext cx="276225" cy="1220959"/>
          </a:xfrm>
          <a:prstGeom prst="rightBrace">
            <a:avLst>
              <a:gd name="adj1" fmla="val 6005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xmlns="" id="{5DC8E0DA-06E5-48A2-B6F7-A472A8F72276}"/>
              </a:ext>
            </a:extLst>
          </p:cNvPr>
          <p:cNvSpPr/>
          <p:nvPr/>
        </p:nvSpPr>
        <p:spPr>
          <a:xfrm>
            <a:off x="4219575" y="5201806"/>
            <a:ext cx="2638425" cy="569188"/>
          </a:xfrm>
          <a:prstGeom prst="wedgeRoundRectCallout">
            <a:avLst>
              <a:gd name="adj1" fmla="val -66050"/>
              <a:gd name="adj2" fmla="val -31464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</a:t>
            </a:r>
            <a:r>
              <a:rPr lang="ko-KR" altLang="en-US" dirty="0">
                <a:solidFill>
                  <a:schemeClr val="tx1"/>
                </a:solidFill>
              </a:rPr>
              <a:t>가 성수기</a:t>
            </a:r>
            <a:r>
              <a:rPr lang="en-US" altLang="ko-KR" dirty="0">
                <a:solidFill>
                  <a:schemeClr val="tx1"/>
                </a:solidFill>
              </a:rPr>
              <a:t>(6~8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가 아닌지 검사한다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06E5A71-1685-445C-96EF-4CEFB62C1F49}"/>
              </a:ext>
            </a:extLst>
          </p:cNvPr>
          <p:cNvSpPr txBox="1"/>
          <p:nvPr/>
        </p:nvSpPr>
        <p:spPr>
          <a:xfrm>
            <a:off x="4143375" y="5781603"/>
            <a:ext cx="3203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month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이거나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month &gt; 12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인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경우는 없다고 가정</a:t>
            </a:r>
          </a:p>
        </p:txBody>
      </p:sp>
    </p:spTree>
    <p:extLst>
      <p:ext uri="{BB962C8B-B14F-4D97-AF65-F5344CB8AC3E}">
        <p14:creationId xmlns:p14="http://schemas.microsoft.com/office/powerpoint/2010/main" val="257910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B1F2DA-E4CD-444E-8FB3-ABD5CC9A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 연산자 사용시 주의 사항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C09EAD-8787-4F5A-9259-C0D34C9D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 연산자과 함께 사용하면 관계 연산자부터 수행된다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28ACEAD-C48E-4C6A-B87D-ADB97E27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C9055B-DD20-43FC-AB0A-9861ADD6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527412"/>
            <a:ext cx="5467350" cy="32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B1F2DA-E4CD-444E-8FB3-ABD5CC9A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 연산자 사용시 주의 사항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9EEFF40-C6AF-45C8-B629-82B4FE2F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&amp;&amp; </a:t>
            </a:r>
            <a:r>
              <a:rPr lang="ko-KR" altLang="en-US" dirty="0"/>
              <a:t>연산자가 </a:t>
            </a:r>
            <a:r>
              <a:rPr lang="en-US" altLang="ko-KR" dirty="0"/>
              <a:t>|| </a:t>
            </a:r>
            <a:r>
              <a:rPr lang="ko-KR" altLang="en-US" dirty="0"/>
              <a:t>연산자보다 우선순위가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28ACEAD-C48E-4C6A-B87D-ADB97E27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6FF4BE8-663E-49E9-9029-137A1A4B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2366301"/>
            <a:ext cx="6686552" cy="35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6E8049-8E87-4E5E-A9A4-BB22CE21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연산자의 단축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E603EC-FDB6-49D2-9DEF-116D8DF8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'expr1 &amp;&amp; expr2'</a:t>
            </a:r>
            <a:r>
              <a:rPr lang="ko-KR" altLang="en-US" dirty="0"/>
              <a:t>에서 </a:t>
            </a:r>
            <a:r>
              <a:rPr lang="en-US" altLang="ko-KR" dirty="0"/>
              <a:t>expr1</a:t>
            </a:r>
            <a:r>
              <a:rPr lang="ko-KR" altLang="en-US" dirty="0"/>
              <a:t>이 거짓이면 </a:t>
            </a:r>
            <a:r>
              <a:rPr lang="en-US" altLang="ko-KR" dirty="0"/>
              <a:t>expr2</a:t>
            </a:r>
            <a:r>
              <a:rPr lang="ko-KR" altLang="en-US" dirty="0"/>
              <a:t>는 평가되지 않는다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expr2</a:t>
            </a:r>
            <a:r>
              <a:rPr lang="ko-KR" altLang="en-US" dirty="0"/>
              <a:t>는 </a:t>
            </a:r>
            <a:r>
              <a:rPr lang="en-US" altLang="ko-KR" dirty="0"/>
              <a:t>expr1</a:t>
            </a:r>
            <a:r>
              <a:rPr lang="ko-KR" altLang="en-US" dirty="0"/>
              <a:t>이 참일 때만 평가된다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'expr1 || expr2'</a:t>
            </a:r>
            <a:r>
              <a:rPr lang="ko-KR" altLang="en-US" dirty="0"/>
              <a:t>에서 </a:t>
            </a:r>
            <a:r>
              <a:rPr lang="en-US" altLang="ko-KR" dirty="0"/>
              <a:t>expr1</a:t>
            </a:r>
            <a:r>
              <a:rPr lang="ko-KR" altLang="en-US" dirty="0"/>
              <a:t>이 참이면 </a:t>
            </a:r>
            <a:r>
              <a:rPr lang="en-US" altLang="ko-KR" dirty="0"/>
              <a:t>expr2</a:t>
            </a:r>
            <a:r>
              <a:rPr lang="ko-KR" altLang="en-US" dirty="0"/>
              <a:t>는 평가되지 않는다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expr2</a:t>
            </a:r>
            <a:r>
              <a:rPr lang="ko-KR" altLang="en-US" dirty="0"/>
              <a:t>는 </a:t>
            </a:r>
            <a:r>
              <a:rPr lang="en-US" altLang="ko-KR" dirty="0"/>
              <a:t>expr1</a:t>
            </a:r>
            <a:r>
              <a:rPr lang="ko-KR" altLang="en-US" dirty="0"/>
              <a:t>이 거짓일 때만 평가된다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8A715C1-A47B-4BB7-978A-42F4C65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4A71EC-AC72-400D-9869-8AFC95361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60"/>
          <a:stretch/>
        </p:blipFill>
        <p:spPr>
          <a:xfrm>
            <a:off x="909637" y="2731135"/>
            <a:ext cx="3214688" cy="640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AC3FA76-7F68-4F5A-BD44-7157F4002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014"/>
          <a:stretch/>
        </p:blipFill>
        <p:spPr>
          <a:xfrm>
            <a:off x="909637" y="5000625"/>
            <a:ext cx="3214688" cy="640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xmlns="" id="{40C528F9-B911-49D6-AF69-170809FCB922}"/>
              </a:ext>
            </a:extLst>
          </p:cNvPr>
          <p:cNvSpPr/>
          <p:nvPr/>
        </p:nvSpPr>
        <p:spPr>
          <a:xfrm>
            <a:off x="4495097" y="2802662"/>
            <a:ext cx="3214688" cy="569188"/>
          </a:xfrm>
          <a:prstGeom prst="wedgeRoundRectCallout">
            <a:avLst>
              <a:gd name="adj1" fmla="val -66050"/>
              <a:gd name="adj2" fmla="val -31464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&lt;= 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>
                <a:solidFill>
                  <a:schemeClr val="tx1"/>
                </a:solidFill>
              </a:rPr>
              <a:t>printf("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en-US" altLang="ko-KR" dirty="0">
                <a:solidFill>
                  <a:schemeClr val="tx1"/>
                </a:solidFill>
              </a:rPr>
              <a:t>") == 3</a:t>
            </a:r>
            <a:r>
              <a:rPr lang="ko-KR" altLang="en-US" dirty="0">
                <a:solidFill>
                  <a:schemeClr val="tx1"/>
                </a:solidFill>
              </a:rPr>
              <a:t>은 평가되지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xmlns="" id="{D68930CC-C74B-43B2-82DF-2A012C6D0B61}"/>
              </a:ext>
            </a:extLst>
          </p:cNvPr>
          <p:cNvSpPr/>
          <p:nvPr/>
        </p:nvSpPr>
        <p:spPr>
          <a:xfrm>
            <a:off x="4495097" y="5072152"/>
            <a:ext cx="3214688" cy="569188"/>
          </a:xfrm>
          <a:prstGeom prst="wedgeRoundRectCallout">
            <a:avLst>
              <a:gd name="adj1" fmla="val -66050"/>
              <a:gd name="adj2" fmla="val -31464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&gt; 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>
                <a:solidFill>
                  <a:schemeClr val="tx1"/>
                </a:solidFill>
              </a:rPr>
              <a:t>–b &lt; 0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0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EE673C-1735-4BC8-BC89-5BE13E2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E4C453-AB17-4A9E-ABF8-9E673695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피연산자의 각 비트 단위로 수행되는 연산자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79BC703-1E2A-4195-83C1-1F192F51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B2DD41-EC6F-4CC1-BE80-000DA23D9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7" r="6521"/>
          <a:stretch/>
        </p:blipFill>
        <p:spPr>
          <a:xfrm>
            <a:off x="315105" y="2020695"/>
            <a:ext cx="8476470" cy="31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8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E9974D-DE6E-4C27-B607-C27D6406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901BB3-6691-490C-945B-2F426443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연산자가 피연산자의 전체 값으로 연산을 수행하는 반면에</a:t>
            </a:r>
            <a:r>
              <a:rPr lang="en-US" altLang="ko-KR" dirty="0"/>
              <a:t>, </a:t>
            </a:r>
            <a:r>
              <a:rPr lang="ko-KR" altLang="en-US" dirty="0"/>
              <a:t>비트 논리 연산자는 각 비트에 대하여 연산을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&amp;, |, ^ </a:t>
            </a:r>
            <a:r>
              <a:rPr lang="ko-KR" altLang="en-US" dirty="0"/>
              <a:t>연산자는 피연산자의 데이터형이 일치하지 않으면 형 변환을 수행하여 같은 형으로 만든 후</a:t>
            </a:r>
            <a:r>
              <a:rPr lang="en-US" altLang="ko-KR" dirty="0"/>
              <a:t>, </a:t>
            </a:r>
            <a:r>
              <a:rPr lang="ko-KR" altLang="en-US" dirty="0"/>
              <a:t>피연산자의 각 비트에 대하여 비트 논리 연산을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375DC60-1F9A-465D-9A8B-01D6BC8A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3BC00EE-AD30-463F-8422-82F51A26D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7" t="-2" r="1997" b="1"/>
          <a:stretch/>
        </p:blipFill>
        <p:spPr>
          <a:xfrm>
            <a:off x="256177" y="4296464"/>
            <a:ext cx="8631645" cy="20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82F456-B243-47FA-8039-C5A48E0E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AND </a:t>
            </a:r>
            <a:r>
              <a:rPr lang="ko-KR" altLang="en-US" dirty="0"/>
              <a:t>연산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90C4A4-E0A2-4CB8-81D0-0FC3EE95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24F6723-81BE-440B-A5BD-D909A2D8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9F44C4-8B7D-40A4-A7E5-B854CD9B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2" y="1824133"/>
            <a:ext cx="8845735" cy="39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19EF66-67EC-4EF4-9D2F-15E3957D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수식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(expression)</a:t>
            </a:r>
            <a:r>
              <a:rPr lang="en-US" altLang="ko-KR" dirty="0"/>
              <a:t> : </a:t>
            </a:r>
            <a:r>
              <a:rPr lang="ko-KR" altLang="en-US" dirty="0"/>
              <a:t>연산자와 피연산자의 조합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(operator)</a:t>
            </a:r>
            <a:r>
              <a:rPr lang="en-US" altLang="ko-KR" dirty="0"/>
              <a:t> : </a:t>
            </a:r>
            <a:r>
              <a:rPr lang="ko-KR" altLang="en-US" dirty="0"/>
              <a:t>연산에 사용되는 기호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피연산자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(operand)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연산의 대상이 되는 값</a:t>
            </a:r>
            <a:endParaRPr lang="en-US" altLang="ko-KR" dirty="0"/>
          </a:p>
          <a:p>
            <a:pPr lvl="1"/>
            <a:r>
              <a:rPr lang="ko-KR" altLang="en-US" dirty="0"/>
              <a:t>모든 수식에는 반드시 값이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수식의 평가</a:t>
            </a:r>
            <a:r>
              <a:rPr lang="en-US" altLang="ko-KR" dirty="0"/>
              <a:t> : </a:t>
            </a:r>
            <a:r>
              <a:rPr lang="ko-KR" altLang="en-US" dirty="0"/>
              <a:t>수식의 값을 구하는 것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B2DBD3F-D96F-4F8E-8FFB-19814C34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4343260"/>
            <a:ext cx="7813674" cy="246772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C1291F7-7C85-416B-B23D-32EB15147475}"/>
              </a:ext>
            </a:extLst>
          </p:cNvPr>
          <p:cNvSpPr/>
          <p:nvPr/>
        </p:nvSpPr>
        <p:spPr>
          <a:xfrm>
            <a:off x="5842308" y="3608388"/>
            <a:ext cx="2817187" cy="618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amount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price</a:t>
            </a:r>
            <a:endParaRPr lang="ko-KR" altLang="en-US" sz="2400" dirty="0"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xmlns="" id="{D4C78534-2D94-4DAE-AD11-45FABC36781C}"/>
              </a:ext>
            </a:extLst>
          </p:cNvPr>
          <p:cNvSpPr/>
          <p:nvPr/>
        </p:nvSpPr>
        <p:spPr>
          <a:xfrm>
            <a:off x="7250901" y="3115474"/>
            <a:ext cx="885826" cy="434935"/>
          </a:xfrm>
          <a:prstGeom prst="wedgeRoundRectCallout">
            <a:avLst>
              <a:gd name="adj1" fmla="val -43457"/>
              <a:gd name="adj2" fmla="val 90325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연산자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xmlns="" id="{9E910048-5F8D-4F9D-8607-6875F622BCB4}"/>
              </a:ext>
            </a:extLst>
          </p:cNvPr>
          <p:cNvSpPr/>
          <p:nvPr/>
        </p:nvSpPr>
        <p:spPr>
          <a:xfrm>
            <a:off x="7891462" y="4245084"/>
            <a:ext cx="1023938" cy="434935"/>
          </a:xfrm>
          <a:prstGeom prst="wedgeRoundRectCallout">
            <a:avLst>
              <a:gd name="adj1" fmla="val -41597"/>
              <a:gd name="adj2" fmla="val -89253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피연산자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xmlns="" id="{5DAFD4D5-868C-4347-92CC-1DE88576593C}"/>
              </a:ext>
            </a:extLst>
          </p:cNvPr>
          <p:cNvSpPr/>
          <p:nvPr/>
        </p:nvSpPr>
        <p:spPr>
          <a:xfrm>
            <a:off x="6511607" y="4245084"/>
            <a:ext cx="1023938" cy="434935"/>
          </a:xfrm>
          <a:prstGeom prst="wedgeRoundRectCallout">
            <a:avLst>
              <a:gd name="adj1" fmla="val -41597"/>
              <a:gd name="adj2" fmla="val -89253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피연산자</a:t>
            </a:r>
          </a:p>
        </p:txBody>
      </p:sp>
    </p:spTree>
    <p:extLst>
      <p:ext uri="{BB962C8B-B14F-4D97-AF65-F5344CB8AC3E}">
        <p14:creationId xmlns:p14="http://schemas.microsoft.com/office/powerpoint/2010/main" val="164043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568CEF-7635-48AF-9037-0A990529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AND </a:t>
            </a:r>
            <a:r>
              <a:rPr lang="ko-KR" altLang="en-US" dirty="0"/>
              <a:t>연산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A22F1A-7A5E-4B7F-861E-B4BC9144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비트마스크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(bitmask) </a:t>
            </a:r>
            <a:r>
              <a:rPr lang="ko-KR" altLang="en-US" dirty="0"/>
              <a:t>또는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마스크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(mask)</a:t>
            </a:r>
          </a:p>
          <a:p>
            <a:pPr lvl="1"/>
            <a:r>
              <a:rPr lang="ko-KR" altLang="en-US" dirty="0"/>
              <a:t>비트 논리 연산에서 이용되어 특정 비트 값을 조작하기 위한 목적의 데이터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비트 </a:t>
            </a:r>
            <a:r>
              <a:rPr lang="en-US" altLang="ko-KR" dirty="0"/>
              <a:t>AND </a:t>
            </a:r>
            <a:r>
              <a:rPr lang="ko-KR" altLang="en-US" dirty="0"/>
              <a:t>연산하면 </a:t>
            </a:r>
            <a:r>
              <a:rPr lang="en-US" altLang="ko-KR" dirty="0"/>
              <a:t>x</a:t>
            </a:r>
            <a:r>
              <a:rPr lang="ko-KR" altLang="en-US" dirty="0"/>
              <a:t>의 값 중에 </a:t>
            </a:r>
            <a:r>
              <a:rPr lang="en-US" altLang="ko-KR" dirty="0"/>
              <a:t>y</a:t>
            </a:r>
            <a:r>
              <a:rPr lang="ko-KR" altLang="en-US" dirty="0"/>
              <a:t>의 비트가 </a:t>
            </a:r>
            <a:r>
              <a:rPr lang="en-US" altLang="ko-KR" dirty="0"/>
              <a:t>1</a:t>
            </a:r>
            <a:r>
              <a:rPr lang="ko-KR" altLang="en-US" dirty="0"/>
              <a:t>인 부분의 값만 유지되고</a:t>
            </a:r>
            <a:r>
              <a:rPr lang="en-US" altLang="ko-KR" dirty="0"/>
              <a:t>, </a:t>
            </a:r>
            <a:r>
              <a:rPr lang="ko-KR" altLang="en-US" dirty="0"/>
              <a:t>나머지 비트는 모두 </a:t>
            </a:r>
            <a:r>
              <a:rPr lang="en-US" altLang="ko-KR" dirty="0"/>
              <a:t>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14E30D-B9FA-4A6A-8BDF-0DF1373D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119923-6FDC-45D2-9B77-BCECDDA8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29" y="3456943"/>
            <a:ext cx="6477742" cy="30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49EA15-A7F4-46AF-9F62-FE64D111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OR </a:t>
            </a:r>
            <a:r>
              <a:rPr lang="ko-KR" altLang="en-US" dirty="0"/>
              <a:t>연산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B37FF2-B025-4E4E-BE74-817F5217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E3E41E-6BAF-4F65-9B49-4D27052A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6FAE2E-A5B5-4C16-A158-C0BF2E8C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8" y="1849654"/>
            <a:ext cx="8815423" cy="38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52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91AB40-81FB-4B39-8C55-D0DD5D5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OR </a:t>
            </a:r>
            <a:r>
              <a:rPr lang="ko-KR" altLang="en-US" dirty="0"/>
              <a:t>연산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99F05B-3049-4FCB-9423-BA64E7A7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비트 </a:t>
            </a:r>
            <a:r>
              <a:rPr lang="en-US" altLang="ko-KR" dirty="0"/>
              <a:t>OR </a:t>
            </a:r>
            <a:r>
              <a:rPr lang="ko-KR" altLang="en-US" dirty="0"/>
              <a:t>연산하면 </a:t>
            </a:r>
            <a:r>
              <a:rPr lang="en-US" altLang="ko-KR" dirty="0"/>
              <a:t>x</a:t>
            </a:r>
            <a:r>
              <a:rPr lang="ko-KR" altLang="en-US" dirty="0"/>
              <a:t>의 값 중에 </a:t>
            </a:r>
            <a:r>
              <a:rPr lang="en-US" altLang="ko-KR" dirty="0"/>
              <a:t>y</a:t>
            </a:r>
            <a:r>
              <a:rPr lang="ko-KR" altLang="en-US" dirty="0"/>
              <a:t>의 비트가 </a:t>
            </a:r>
            <a:r>
              <a:rPr lang="en-US" altLang="ko-KR" dirty="0"/>
              <a:t>0</a:t>
            </a:r>
            <a:r>
              <a:rPr lang="ko-KR" altLang="en-US" dirty="0"/>
              <a:t>인 부분의 값만 유지되고</a:t>
            </a:r>
            <a:r>
              <a:rPr lang="en-US" altLang="ko-KR" dirty="0"/>
              <a:t>, </a:t>
            </a:r>
            <a:r>
              <a:rPr lang="ko-KR" altLang="en-US" dirty="0"/>
              <a:t>나머지 비트는 모두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F871B65-2F04-4924-9A08-E2C2A173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B084AD0-5B6A-468D-A2AA-CA2DFC66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1" y="2677015"/>
            <a:ext cx="899237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8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400435-7BB0-48DD-8538-D6770800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XOR </a:t>
            </a:r>
            <a:r>
              <a:rPr lang="ko-KR" altLang="en-US" dirty="0"/>
              <a:t>연산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654D58-93ED-4D61-AA4D-FA56E177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998408-C546-4DC0-B6F2-C217A9E4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3E827A-A85D-4890-B7AC-C7B4696D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8" y="1812408"/>
            <a:ext cx="8846763" cy="38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7F961D-7186-4047-9CD3-237A0A10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XOR </a:t>
            </a:r>
            <a:r>
              <a:rPr lang="ko-KR" altLang="en-US" dirty="0"/>
              <a:t>연산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CF403AD-AEB9-4D7A-94B3-73530507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비트 </a:t>
            </a:r>
            <a:r>
              <a:rPr lang="en-US" altLang="ko-KR" dirty="0"/>
              <a:t>XOR </a:t>
            </a:r>
            <a:r>
              <a:rPr lang="ko-KR" altLang="en-US" dirty="0"/>
              <a:t>연산하면 </a:t>
            </a:r>
            <a:r>
              <a:rPr lang="en-US" altLang="ko-KR" dirty="0"/>
              <a:t>x</a:t>
            </a:r>
            <a:r>
              <a:rPr lang="ko-KR" altLang="en-US" dirty="0"/>
              <a:t>의 값 중에 </a:t>
            </a:r>
            <a:r>
              <a:rPr lang="en-US" altLang="ko-KR" dirty="0"/>
              <a:t>y</a:t>
            </a:r>
            <a:r>
              <a:rPr lang="ko-KR" altLang="en-US" dirty="0"/>
              <a:t>의 비트가 </a:t>
            </a:r>
            <a:r>
              <a:rPr lang="en-US" altLang="ko-KR" dirty="0"/>
              <a:t>1</a:t>
            </a:r>
            <a:r>
              <a:rPr lang="ko-KR" altLang="en-US" dirty="0"/>
              <a:t>인 부분은</a:t>
            </a:r>
            <a:r>
              <a:rPr lang="en-US" altLang="ko-KR" dirty="0"/>
              <a:t> </a:t>
            </a:r>
            <a:r>
              <a:rPr lang="ko-KR" altLang="en-US" dirty="0" err="1"/>
              <a:t>토글되고</a:t>
            </a:r>
            <a:r>
              <a:rPr lang="en-US" altLang="ko-KR" dirty="0"/>
              <a:t>, y</a:t>
            </a:r>
            <a:r>
              <a:rPr lang="ko-KR" altLang="en-US" dirty="0"/>
              <a:t>의 비트가 </a:t>
            </a:r>
            <a:r>
              <a:rPr lang="en-US" altLang="ko-KR" dirty="0"/>
              <a:t>0</a:t>
            </a:r>
            <a:r>
              <a:rPr lang="ko-KR" altLang="en-US" dirty="0"/>
              <a:t>인 부분의 값은 유지된다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56840E-D386-4F43-B911-A64B94EE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F23DD2-A42D-42D4-A7A5-C50C5DF6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1" y="2886075"/>
            <a:ext cx="8715998" cy="30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5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5DD6F4-5891-4ED9-9678-DE7621D6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3595"/>
          </a:xfrm>
        </p:spPr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3B1661-F44B-440B-B127-75507208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반전한다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A20DB51-981B-42BC-B40B-42FC4D18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8680" y="6268721"/>
            <a:ext cx="751840" cy="479425"/>
          </a:xfrm>
        </p:spPr>
        <p:txBody>
          <a:bodyPr/>
          <a:lstStyle/>
          <a:p>
            <a:fld id="{928446A2-0B54-48F5-BBEB-C99DC269DB7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0C4C90-64B2-4A3B-9CA6-425831A6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8" y="2085270"/>
            <a:ext cx="8763404" cy="30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1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2E82B8-A68B-4EA3-BB4D-C876773F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5FEBFB4-BE19-47C8-913C-5DCAD1BE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좌변에 있는 피연산자의 비트들을 우변의 피연산자가 지정하는 만큼 왼쪽으로 또는 오른쪽으로 이동</a:t>
            </a:r>
            <a:r>
              <a:rPr lang="en-US" altLang="ko-KR" dirty="0"/>
              <a:t>(shift)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3976A3-A9B9-4EF3-B7C5-5C7B51AB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084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2E82B8-A68B-4EA3-BB4D-C876773F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5FEBFB4-BE19-47C8-913C-5DCAD1BE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 왼쪽 이동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(&lt;&lt;)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dirty="0"/>
              <a:t>비트들을 왼쪽으로 이동한다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왼쪽으로 밀려난 비트는 사라지고 오른쪽 빈 자리에 </a:t>
            </a:r>
            <a:r>
              <a:rPr lang="en-US" altLang="ko-KR" dirty="0"/>
              <a:t>0</a:t>
            </a:r>
            <a:r>
              <a:rPr lang="ko-KR" altLang="en-US" dirty="0"/>
              <a:t>을 채운다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</a:t>
            </a:r>
            <a:r>
              <a:rPr lang="ko-KR" altLang="en-US" dirty="0"/>
              <a:t>비트 왼쪽 이동은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곱하는 것과 같다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 오른쪽 이동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(&gt;&gt;)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dirty="0"/>
              <a:t>비트들을 오른쪽으로 이동</a:t>
            </a:r>
            <a:endParaRPr lang="en-US" altLang="ko-KR" dirty="0"/>
          </a:p>
          <a:p>
            <a:pPr lvl="1"/>
            <a:r>
              <a:rPr lang="ko-KR" altLang="en-US" dirty="0"/>
              <a:t>오른쪽으로 밀려난 비트는 사라지고 왼쪽 빈 자리에 부호 비트를 채운다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연산자의 좌변이 부호 없는 </a:t>
            </a:r>
            <a:r>
              <a:rPr lang="ko-KR" altLang="en-US" dirty="0" err="1"/>
              <a:t>정수형이면</a:t>
            </a:r>
            <a:r>
              <a:rPr lang="ko-KR" altLang="en-US" dirty="0"/>
              <a:t> 왼쪽 빈 자리를 </a:t>
            </a:r>
            <a:r>
              <a:rPr lang="en-US" altLang="ko-KR" dirty="0"/>
              <a:t>0</a:t>
            </a:r>
            <a:r>
              <a:rPr lang="ko-KR" altLang="en-US" dirty="0"/>
              <a:t>으로 채운다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</a:t>
            </a:r>
            <a:r>
              <a:rPr lang="ko-KR" altLang="en-US" dirty="0"/>
              <a:t>비트 오른쪽 이동은 </a:t>
            </a:r>
            <a:r>
              <a:rPr lang="en-US" altLang="ko-KR" dirty="0"/>
              <a:t>2</a:t>
            </a:r>
            <a:r>
              <a:rPr lang="en-US" altLang="ko-KR" baseline="30000" dirty="0"/>
              <a:t>n </a:t>
            </a:r>
            <a:r>
              <a:rPr lang="ko-KR" altLang="en-US" dirty="0"/>
              <a:t>으로 나누는 것과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03976A3-A9B9-4EF3-B7C5-5C7B51AB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506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8FF57E-E1A8-43F8-8B26-66EE470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왼쪽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D8382A7-42BA-485E-A3C0-CE3281F0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D8CE92E-EB06-4534-85BA-92C87D41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xmlns="" id="{5716D533-5E38-4AFE-820F-6AE3BFAF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90871"/>
            <a:ext cx="8696860" cy="35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8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2B6200-46F8-4400-A043-351FD589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오른쪽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6F7BBC-C44C-4F01-98AD-EC95E171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26F1E28-99EA-4DB8-875B-E250A833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xmlns="" id="{2BB0C185-CD13-4B01-85AF-62E09ED6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09749"/>
            <a:ext cx="8968616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7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151A26-8691-4B33-B962-40B892AB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피연산자의 개수에 의한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ED01B210-9CE9-4691-BD6B-D0E39F7B7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2" r="12697"/>
          <a:stretch/>
        </p:blipFill>
        <p:spPr>
          <a:xfrm>
            <a:off x="333376" y="1554846"/>
            <a:ext cx="8445960" cy="40739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C2706E9-0079-4735-BA5C-D823E054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86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02A9FD-4B7D-4762-906A-6AB84D74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E4B513-BD2A-4398-A052-F13D3495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피연산자가 </a:t>
            </a:r>
            <a:r>
              <a:rPr lang="en-US" altLang="ko-KR" dirty="0"/>
              <a:t>3</a:t>
            </a:r>
            <a:r>
              <a:rPr lang="ko-KR" altLang="en-US" dirty="0"/>
              <a:t>개인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10008E4-8AC3-41A0-BEBE-D409A944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0C38D40-643B-4D9C-A546-DD5B6C10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95" y="1855501"/>
            <a:ext cx="5188981" cy="1573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354ADA1-11C7-4E4A-B7B7-6FD80CE3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57" y="3774281"/>
            <a:ext cx="4855685" cy="30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12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6B1F93-9BFD-4959-8E1A-750A5B2B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콤마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BBCAB4-3907-4F10-BF30-E8AB7707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수식의 값을 왼쪽부터 계산해서 마지막으로 계산한 오른쪽 수식의 값이 연산의 결과가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수식을 한 문장으로 연결할 때 주로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D7DF14-CEE7-4DA1-BF41-D1C419C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075F6A-ECEC-4266-B7BC-AE1032F8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79" y="3031394"/>
            <a:ext cx="6543042" cy="35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41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4D6F5F-DEAF-4E72-89AB-F5E4C48D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9D7DD8-E1D5-40C9-B69C-D20E0368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명시적인 형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59E70B-68F9-43B8-9DE0-CBCDADBD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EB807E-6F59-4DAB-8017-4866D453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884363"/>
            <a:ext cx="5724525" cy="1831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2355C8-0FC0-4675-85D0-5031BDF0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7" r="62959" b="1"/>
          <a:stretch/>
        </p:blipFill>
        <p:spPr>
          <a:xfrm>
            <a:off x="628650" y="4269349"/>
            <a:ext cx="4859184" cy="178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xmlns="" id="{2D4C4460-0D76-49D1-A147-9EFFC0493BAF}"/>
              </a:ext>
            </a:extLst>
          </p:cNvPr>
          <p:cNvSpPr/>
          <p:nvPr/>
        </p:nvSpPr>
        <p:spPr>
          <a:xfrm>
            <a:off x="5357812" y="4308476"/>
            <a:ext cx="2605088" cy="901367"/>
          </a:xfrm>
          <a:prstGeom prst="wedgeRoundRectCallout">
            <a:avLst>
              <a:gd name="adj1" fmla="val -71478"/>
              <a:gd name="adj2" fmla="val 43228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(1.5 + 3.8)</a:t>
            </a:r>
            <a:r>
              <a:rPr lang="ko-KR" altLang="en-US" dirty="0">
                <a:solidFill>
                  <a:schemeClr val="tx1"/>
                </a:solidFill>
              </a:rPr>
              <a:t>을 먼저 계산한 다음에 </a:t>
            </a:r>
            <a:r>
              <a:rPr lang="en-US" altLang="ko-KR" dirty="0">
                <a:solidFill>
                  <a:schemeClr val="tx1"/>
                </a:solidFill>
              </a:rPr>
              <a:t>(int) 5.3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수행하므로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가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xmlns="" id="{C7BAA1E9-1232-4B3E-8725-9E6B8D9B571E}"/>
              </a:ext>
            </a:extLst>
          </p:cNvPr>
          <p:cNvSpPr/>
          <p:nvPr/>
        </p:nvSpPr>
        <p:spPr>
          <a:xfrm>
            <a:off x="5737147" y="5464509"/>
            <a:ext cx="2605088" cy="901367"/>
          </a:xfrm>
          <a:prstGeom prst="wedgeRoundRectCallout">
            <a:avLst>
              <a:gd name="adj1" fmla="val -69706"/>
              <a:gd name="adj2" fmla="val -37804"/>
              <a:gd name="adj3" fmla="val 16667"/>
            </a:avLst>
          </a:prstGeom>
          <a:solidFill>
            <a:srgbClr val="FFFFFF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(int)1.5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(int)3.8</a:t>
            </a:r>
            <a:r>
              <a:rPr lang="ko-KR" altLang="en-US" dirty="0">
                <a:solidFill>
                  <a:schemeClr val="tx1"/>
                </a:solidFill>
              </a:rPr>
              <a:t>을 먼저 수행한 다음 </a:t>
            </a:r>
            <a:r>
              <a:rPr lang="en-US" altLang="ko-KR" dirty="0">
                <a:solidFill>
                  <a:schemeClr val="tx1"/>
                </a:solidFill>
              </a:rPr>
              <a:t>1 + 3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계산하므로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가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10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DFC4D7-09C1-4BA9-89CA-9CF073F7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F6E092-3E54-407F-AC23-B7AAA2EA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1" y="1422401"/>
            <a:ext cx="7840782" cy="521208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수식</a:t>
            </a:r>
            <a:r>
              <a:rPr lang="en-US" altLang="ko-KR" dirty="0"/>
              <a:t>'</a:t>
            </a:r>
            <a:r>
              <a:rPr lang="ko-KR" altLang="en-US" dirty="0"/>
              <a:t>의 형태인 경우 항상 수식의 값을 먼저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관계 연산자는 논리 연산자보다 우선순위가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산술 연산자는 관계 연산자나 논리 연산자보다 우선순위가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34965AD-79C2-43E2-A90D-7507900E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D04808C-D1AA-457C-AC54-9B0B7500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1" y="1374901"/>
            <a:ext cx="7870618" cy="9327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19590A-49EB-4388-93C1-C27B5D602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61" b="16409"/>
          <a:stretch/>
        </p:blipFill>
        <p:spPr>
          <a:xfrm>
            <a:off x="674569" y="3285446"/>
            <a:ext cx="7840781" cy="398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E7F2D56-C0A6-491E-AB3E-157116072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42" r="1311" b="21199"/>
          <a:stretch/>
        </p:blipFill>
        <p:spPr>
          <a:xfrm>
            <a:off x="666527" y="4359490"/>
            <a:ext cx="7840781" cy="333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91C139C-E3A4-446A-A867-E98DA987C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995" r="660" b="21046"/>
          <a:stretch/>
        </p:blipFill>
        <p:spPr>
          <a:xfrm>
            <a:off x="674569" y="5778962"/>
            <a:ext cx="7840781" cy="333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71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DA4169-850B-425C-A66B-95CDCB02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결합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AC0568-F8F4-4C1D-AB02-53FA5B19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연산자는 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우 방향으로 결합하고 </a:t>
            </a:r>
            <a:r>
              <a:rPr lang="ko-KR" altLang="en-US" dirty="0" err="1"/>
              <a:t>단항</a:t>
            </a:r>
            <a:r>
              <a:rPr lang="ko-KR" altLang="en-US" dirty="0"/>
              <a:t> 연산자와 대입 연산자는 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좌 방향으로 결합한다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CAAA86E-4042-4CE9-81C1-84C99DFB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19B7BA-877D-4487-BD06-A67745AF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44" y="2603676"/>
            <a:ext cx="4897312" cy="39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E55888-26B0-4C82-A745-E3AECDEA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연산자의 기능에 의한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86BB86-FA1B-49CD-AFF0-A0233AA5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84DD6A0-CB19-4D70-94FC-D656C95B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E476BB-883C-4C5A-989E-5B1577699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r="24310"/>
          <a:stretch/>
        </p:blipFill>
        <p:spPr>
          <a:xfrm>
            <a:off x="616831" y="1572539"/>
            <a:ext cx="7898519" cy="49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AA774C-5BC6-4465-B15B-B3B853D2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00028F-E141-4DFD-A62F-32C97530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D548C78-B623-4095-8498-9E4D691E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FAC579-1984-4E5E-9F3C-E0FC59286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8" r="3484"/>
          <a:stretch/>
        </p:blipFill>
        <p:spPr>
          <a:xfrm>
            <a:off x="381001" y="1472857"/>
            <a:ext cx="8430816" cy="34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9BCD90-238F-4B14-915B-D0B4AAD2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DC7D0E-8912-4C60-A172-ABBB20EC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부호 연산자 </a:t>
            </a:r>
            <a:r>
              <a:rPr lang="en-US" altLang="ko-KR" dirty="0"/>
              <a:t>+, - : </a:t>
            </a: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나누기 연산자</a:t>
            </a:r>
            <a:r>
              <a:rPr lang="en-US" altLang="ko-KR" dirty="0"/>
              <a:t>(/)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피연산자가 둘 다 정수인 경우</a:t>
            </a:r>
            <a:r>
              <a:rPr lang="en-US" altLang="ko-KR" dirty="0"/>
              <a:t>, </a:t>
            </a:r>
            <a:r>
              <a:rPr lang="ko-KR" altLang="en-US" dirty="0"/>
              <a:t>몫도 정수가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나머지 연산자</a:t>
            </a:r>
            <a:r>
              <a:rPr lang="en-US" altLang="ko-KR" dirty="0"/>
              <a:t>(%)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피연산자가 모두 정수인 경우에만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B2104B5-065B-40A3-A1F4-E7682F82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7293F1D-1D80-4827-B4F1-A3187C3E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0" b="6579"/>
          <a:stretch/>
        </p:blipFill>
        <p:spPr>
          <a:xfrm>
            <a:off x="971550" y="1882457"/>
            <a:ext cx="5949360" cy="962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2F53A3-1F39-4D92-8F6D-D5E4AEBCC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9"/>
          <a:stretch/>
        </p:blipFill>
        <p:spPr>
          <a:xfrm>
            <a:off x="971550" y="3976209"/>
            <a:ext cx="5964160" cy="7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16A1081-22F0-4E7A-AA64-D5091237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50" y="5767703"/>
            <a:ext cx="5993760" cy="725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0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AA1B51-B357-476C-8380-FBB47F67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연산자의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3BA47B-C447-4177-B493-9A902966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0695CC4-27B0-4D44-AF05-3A2AAA0C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D13E9D5-5FCD-414F-AFDE-AABBB0C5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0" y="2532544"/>
            <a:ext cx="8314460" cy="41521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AA1BF9-7588-44A1-B175-9F0C3CC5EEF7}"/>
              </a:ext>
            </a:extLst>
          </p:cNvPr>
          <p:cNvSpPr/>
          <p:nvPr/>
        </p:nvSpPr>
        <p:spPr>
          <a:xfrm>
            <a:off x="2165439" y="1370013"/>
            <a:ext cx="481312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000" kern="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pages = items </a:t>
            </a:r>
            <a:r>
              <a:rPr lang="en-US" altLang="ko-KR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/</a:t>
            </a:r>
            <a:r>
              <a:rPr lang="en-US" altLang="ko-KR" sz="2000" kern="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items_per_page</a:t>
            </a:r>
            <a:r>
              <a:rPr lang="en-US" altLang="ko-KR" sz="2000" kern="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; </a:t>
            </a:r>
          </a:p>
          <a:p>
            <a:r>
              <a:rPr lang="en-US" altLang="ko-KR" sz="2000" kern="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left = items </a:t>
            </a:r>
            <a:r>
              <a:rPr lang="en-US" altLang="ko-KR" sz="2000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%</a:t>
            </a:r>
            <a:r>
              <a:rPr lang="en-US" altLang="ko-KR" sz="2000" kern="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items_per_page</a:t>
            </a:r>
            <a:r>
              <a:rPr lang="en-US" altLang="ko-KR" sz="2000" kern="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돋움체" panose="020B0609000101010101" pitchFamily="49" charset="-127"/>
              </a:rPr>
              <a:t>; </a:t>
            </a:r>
            <a:endParaRPr lang="ko-KR" altLang="en-US" sz="2000" dirty="0"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1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90B8E5-1310-42E8-B8D9-BB45149A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피연산자의 형 변환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3175CE-A3E2-454B-B08A-FD44A9AF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700" cy="521208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피연산자 중에 </a:t>
            </a:r>
            <a:r>
              <a:rPr lang="en-US" altLang="ko-KR" dirty="0"/>
              <a:t>double</a:t>
            </a:r>
            <a:r>
              <a:rPr lang="ko-KR" altLang="en-US" dirty="0"/>
              <a:t>형이 있으면</a:t>
            </a:r>
            <a:r>
              <a:rPr lang="en-US" altLang="ko-KR" dirty="0"/>
              <a:t>, </a:t>
            </a:r>
            <a:r>
              <a:rPr lang="ko-KR" altLang="en-US" dirty="0"/>
              <a:t>나머지 피연산자를 </a:t>
            </a:r>
            <a:r>
              <a:rPr lang="en-US" altLang="ko-KR" dirty="0"/>
              <a:t>double</a:t>
            </a:r>
            <a:r>
              <a:rPr lang="ko-KR" altLang="en-US" dirty="0"/>
              <a:t>형으로 변환한다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피연산자 중에 </a:t>
            </a:r>
            <a:r>
              <a:rPr lang="en-US" altLang="ko-KR" dirty="0"/>
              <a:t>float</a:t>
            </a:r>
            <a:r>
              <a:rPr lang="ko-KR" altLang="en-US" dirty="0"/>
              <a:t>형이 있으면</a:t>
            </a:r>
            <a:r>
              <a:rPr lang="en-US" altLang="ko-KR" dirty="0"/>
              <a:t>, </a:t>
            </a:r>
            <a:r>
              <a:rPr lang="ko-KR" altLang="en-US" dirty="0"/>
              <a:t>나머지 피연산자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float</a:t>
            </a:r>
            <a:r>
              <a:rPr lang="ko-KR" altLang="en-US" dirty="0"/>
              <a:t>형으로 변환한다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피연산자 중에 </a:t>
            </a:r>
            <a:r>
              <a:rPr lang="en-US" altLang="ko-KR" dirty="0"/>
              <a:t>float</a:t>
            </a:r>
            <a:r>
              <a:rPr lang="ko-KR" altLang="en-US" dirty="0"/>
              <a:t>형이 있으면</a:t>
            </a:r>
            <a:r>
              <a:rPr lang="en-US" altLang="ko-KR" dirty="0"/>
              <a:t>, </a:t>
            </a:r>
            <a:r>
              <a:rPr lang="ko-KR" altLang="en-US" dirty="0"/>
              <a:t>나머지 피연산자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float</a:t>
            </a:r>
            <a:r>
              <a:rPr lang="ko-KR" altLang="en-US" dirty="0"/>
              <a:t>형으로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6637AAB-4257-46FF-B9EB-9805CE7B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BC8331-60F2-4FF7-99A2-22777BE60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5" r="988" b="14740"/>
          <a:stretch/>
        </p:blipFill>
        <p:spPr>
          <a:xfrm>
            <a:off x="1246161" y="2292418"/>
            <a:ext cx="5108618" cy="739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F697C9-E747-433C-825A-9C6B12A0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1" b="12946"/>
          <a:stretch/>
        </p:blipFill>
        <p:spPr>
          <a:xfrm>
            <a:off x="1246161" y="4152900"/>
            <a:ext cx="5108621" cy="468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E2757CE-5392-4198-A26E-7CC043C53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11" r="8238" b="14018"/>
          <a:stretch/>
        </p:blipFill>
        <p:spPr>
          <a:xfrm>
            <a:off x="1246164" y="5645082"/>
            <a:ext cx="5108615" cy="790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82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1145</Words>
  <Application>Microsoft Office PowerPoint</Application>
  <PresentationFormat>화면 슬라이드 쇼(4:3)</PresentationFormat>
  <Paragraphs>214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5" baseType="lpstr">
      <vt:lpstr>HY헤드라인M</vt:lpstr>
      <vt:lpstr>굴림체</vt:lpstr>
      <vt:lpstr>나눔고딕</vt:lpstr>
      <vt:lpstr>돋움체</vt:lpstr>
      <vt:lpstr>맑은 고딕</vt:lpstr>
      <vt:lpstr>Arial</vt:lpstr>
      <vt:lpstr>Calibri</vt:lpstr>
      <vt:lpstr>Consolas</vt:lpstr>
      <vt:lpstr>Verdana</vt:lpstr>
      <vt:lpstr>Wingdings</vt:lpstr>
      <vt:lpstr>Office Theme</vt:lpstr>
      <vt:lpstr>연산자</vt:lpstr>
      <vt:lpstr>목차</vt:lpstr>
      <vt:lpstr>연산자의 기본 개념</vt:lpstr>
      <vt:lpstr>피연산자의 개수에 의한 분류</vt:lpstr>
      <vt:lpstr>연산자의 기능에 의한 분류</vt:lpstr>
      <vt:lpstr>산술 연산자 (1/2)</vt:lpstr>
      <vt:lpstr>산술 연산자 (2/2)</vt:lpstr>
      <vt:lpstr>나머지 연산자의 활용</vt:lpstr>
      <vt:lpstr>피연산자의 형 변환 규칙</vt:lpstr>
      <vt:lpstr>자동 형 변환 (1/2)</vt:lpstr>
      <vt:lpstr>자동 형 변환 (2/2)</vt:lpstr>
      <vt:lpstr>증감 연산자 (1/2)</vt:lpstr>
      <vt:lpstr>증감 연산자 (2/2)</vt:lpstr>
      <vt:lpstr>대입 연산자</vt:lpstr>
      <vt:lpstr>대입 연산식의 값</vt:lpstr>
      <vt:lpstr>복합 대입 연산자 (1/2)</vt:lpstr>
      <vt:lpstr>복합 대입 연산자 (2/2)</vt:lpstr>
      <vt:lpstr>관계 연산자</vt:lpstr>
      <vt:lpstr>관계 연산자 사용 시 주의 사항 (1/2)</vt:lpstr>
      <vt:lpstr>관계 연산자 사용 시 주의 사항 (2/2)</vt:lpstr>
      <vt:lpstr>참, 거짓의 판단</vt:lpstr>
      <vt:lpstr>논리 연산자</vt:lpstr>
      <vt:lpstr>논리 연산의 결과</vt:lpstr>
      <vt:lpstr>논리 연산자 사용시 주의 사항 (1/2)</vt:lpstr>
      <vt:lpstr>논리 연산자 사용시 주의 사항 (2/2)</vt:lpstr>
      <vt:lpstr>논리 연산자의 단축 계산</vt:lpstr>
      <vt:lpstr>비트 연산자</vt:lpstr>
      <vt:lpstr>비트 논리 연산자</vt:lpstr>
      <vt:lpstr>비트 AND 연산 (1/2)</vt:lpstr>
      <vt:lpstr>비트 AND 연산 (2/2)</vt:lpstr>
      <vt:lpstr>비트 OR 연산 (1/2)</vt:lpstr>
      <vt:lpstr>비트 OR 연산 (2/2)</vt:lpstr>
      <vt:lpstr>비트 XOR 연산 (1/2)</vt:lpstr>
      <vt:lpstr>비트 XOR 연산 (2/2)</vt:lpstr>
      <vt:lpstr>비트 NOT 연산</vt:lpstr>
      <vt:lpstr>비트 이동 연산자 (1/2)</vt:lpstr>
      <vt:lpstr>비트 이동 연산자 (2/2)</vt:lpstr>
      <vt:lpstr>비트 왼쪽 이동</vt:lpstr>
      <vt:lpstr>비트 오른쪽 이동</vt:lpstr>
      <vt:lpstr>조건 연산자</vt:lpstr>
      <vt:lpstr>콤마 연산자</vt:lpstr>
      <vt:lpstr>형 변환 연산자</vt:lpstr>
      <vt:lpstr>연산자의 우선순위</vt:lpstr>
      <vt:lpstr>연산자의 결합 규칙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연산자</dc:title>
  <dc:creator>JOUNGAH CHUN</dc:creator>
  <cp:lastModifiedBy>Windows 사용자</cp:lastModifiedBy>
  <cp:revision>41</cp:revision>
  <dcterms:created xsi:type="dcterms:W3CDTF">2019-01-17T09:26:30Z</dcterms:created>
  <dcterms:modified xsi:type="dcterms:W3CDTF">2019-03-20T04:55:35Z</dcterms:modified>
</cp:coreProperties>
</file>