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5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A3E"/>
    <a:srgbClr val="DE6D2E"/>
    <a:srgbClr val="FCAE9E"/>
    <a:srgbClr val="FFFFCC"/>
    <a:srgbClr val="EAEAEA"/>
    <a:srgbClr val="FF9933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7" autoAdjust="0"/>
  </p:normalViewPr>
  <p:slideViewPr>
    <p:cSldViewPr>
      <p:cViewPr varScale="1">
        <p:scale>
          <a:sx n="130" d="100"/>
          <a:sy n="130" d="100"/>
        </p:scale>
        <p:origin x="10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E8F81-B594-4DAD-AA0A-99AAD7A7AEB5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D63EE-5232-4598-9FBB-E5CA53EA65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9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10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0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5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7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7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D63EE-5232-4598-9FBB-E5CA53EA65E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8012-D5A3-4547-B4AC-56C122569FD3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F2B0-8BE2-4CE5-A0E1-3D3786A550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smtClean="0"/>
              <a:t>C</a:t>
            </a:r>
            <a:r>
              <a:rPr lang="ko-KR" altLang="en-US" sz="7200" b="1" dirty="0" smtClean="0"/>
              <a:t>프로그래밍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r>
              <a:rPr lang="ko-KR" altLang="en-US" dirty="0" smtClean="0"/>
              <a:t>허봉식</a:t>
            </a:r>
            <a:endParaRPr lang="en-US" altLang="ko-KR" dirty="0" smtClean="0"/>
          </a:p>
          <a:p>
            <a:r>
              <a:rPr lang="ko-KR" altLang="en-US" dirty="0" err="1" smtClean="0"/>
              <a:t>컴퓨터정보과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64278" y="1323238"/>
            <a:ext cx="479330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struct 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student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[100]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[0]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.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50;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[0]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.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60;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[0]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.math = 100;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strcpy(</a:t>
            </a:r>
            <a:r>
              <a:rPr lang="en-US" altLang="ko-K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st[0]</a:t>
            </a:r>
            <a:r>
              <a:rPr lang="en-US" altLang="ko-KR" sz="2400" smtClean="0">
                <a:latin typeface="Source Code Pro" panose="020B0509030403020204" pitchFamily="49" charset="0"/>
              </a:rPr>
              <a:t>.name,”DIT”);</a:t>
            </a:r>
            <a:endParaRPr lang="en-US" altLang="ko-KR" sz="2400" dirty="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Source Code Pro" panose="020B0509030403020204" pitchFamily="49" charset="0"/>
              </a:rPr>
              <a:t>scanf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(“%s”,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[0]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.name);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gets(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[0]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.name);</a:t>
            </a:r>
            <a:endParaRPr lang="en-US" altLang="ko-KR" sz="2400" dirty="0">
              <a:latin typeface="Source Code Pro" panose="020B0509030403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927" y="1630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문제</a:t>
            </a:r>
            <a:endParaRPr lang="ko-KR" alt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3246" y="159670"/>
            <a:ext cx="81707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학생의 </a:t>
            </a:r>
            <a:r>
              <a:rPr lang="en-US" altLang="ko-KR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 연꽃 L" pitchFamily="2" charset="-127"/>
                <a:ea typeface="Yoon 연꽃 L" pitchFamily="2" charset="-127"/>
              </a:rPr>
              <a:t>100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명의 이름</a:t>
            </a:r>
            <a:r>
              <a:rPr lang="en-US" altLang="ko-KR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국영수 성적을 </a:t>
            </a:r>
            <a:r>
              <a:rPr lang="ko-KR" altLang="en-US" sz="2800" dirty="0" err="1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입력받아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 합계</a:t>
            </a:r>
            <a:r>
              <a:rPr lang="en-US" altLang="ko-KR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평균을 계산하시오</a:t>
            </a:r>
            <a:r>
              <a:rPr lang="en-US" altLang="ko-KR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.</a:t>
            </a:r>
            <a:endParaRPr lang="en-US" altLang="ko-KR" sz="2800" dirty="0">
              <a:solidFill>
                <a:srgbClr val="0000FF"/>
              </a:solidFill>
              <a:latin typeface="Yoon 연꽃 L" pitchFamily="2" charset="-127"/>
              <a:ea typeface="Yoon 연꽃 L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689" y="1412776"/>
            <a:ext cx="368883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struct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char name[20];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math;	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Source Code Pro" panose="020B0509030403020204" pitchFamily="49" charset="0"/>
              </a:rPr>
              <a:t>	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  float average;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}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  <a:endParaRPr lang="en-US" altLang="ko-KR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47974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84927" y="163034"/>
            <a:ext cx="4778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구조체의 초기화</a:t>
            </a:r>
            <a:r>
              <a:rPr lang="en-US" altLang="ko-KR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,</a:t>
            </a:r>
            <a:r>
              <a:rPr lang="ko-KR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대입</a:t>
            </a:r>
            <a:r>
              <a:rPr lang="en-US" altLang="ko-KR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,</a:t>
            </a:r>
            <a:r>
              <a:rPr lang="ko-KR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비교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01008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Source Code Pro" panose="020B0509030403020204" pitchFamily="49" charset="0"/>
              </a:rPr>
              <a:t>struct student s1 = { “</a:t>
            </a:r>
            <a:r>
              <a:rPr lang="ko-KR" altLang="en-US" sz="2400" smtClean="0">
                <a:latin typeface="Source Code Pro" panose="020B0509030403020204" pitchFamily="49" charset="0"/>
              </a:rPr>
              <a:t>홍길동</a:t>
            </a:r>
            <a:r>
              <a:rPr lang="en-US" altLang="ko-KR" sz="2400" smtClean="0">
                <a:latin typeface="Source Code Pro" panose="020B0509030403020204" pitchFamily="49" charset="0"/>
              </a:rPr>
              <a:t>”, 60, 90, 100};</a:t>
            </a:r>
          </a:p>
          <a:p>
            <a:endParaRPr lang="en-US" altLang="ko-KR" sz="2400" smtClean="0">
              <a:latin typeface="Source Code Pro" panose="020B0509030403020204" pitchFamily="49" charset="0"/>
            </a:endParaRPr>
          </a:p>
          <a:p>
            <a:r>
              <a:rPr lang="en-US" altLang="ko-KR" sz="2400" smtClean="0">
                <a:latin typeface="Source Code Pro" panose="020B0509030403020204" pitchFamily="49" charset="0"/>
              </a:rPr>
              <a:t>struct student s2;</a:t>
            </a:r>
          </a:p>
          <a:p>
            <a:r>
              <a:rPr lang="en-US" altLang="ko-KR" sz="2400" smtClean="0">
                <a:latin typeface="Source Code Pro" panose="020B0509030403020204" pitchFamily="49" charset="0"/>
              </a:rPr>
              <a:t>s2 = s1; 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대입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대응되는 멤버들 간의 복사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 </a:t>
            </a:r>
          </a:p>
          <a:p>
            <a:endParaRPr lang="en-US" altLang="ko-KR" sz="2400" smtClean="0">
              <a:latin typeface="Source Code Pro" panose="020B0509030403020204" pitchFamily="49" charset="0"/>
            </a:endParaRPr>
          </a:p>
          <a:p>
            <a:r>
              <a:rPr lang="en-US" altLang="ko-KR" sz="2400" smtClean="0">
                <a:latin typeface="Source Code Pro" panose="020B0509030403020204" pitchFamily="49" charset="0"/>
              </a:rPr>
              <a:t>if(s1 == s2)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구조체끼리의 비교는 허용되지 않음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.</a:t>
            </a:r>
            <a:endParaRPr lang="en-US" altLang="ko-KR" sz="2400" dirty="0" smtClean="0">
              <a:solidFill>
                <a:srgbClr val="008A3E"/>
              </a:solidFill>
              <a:latin typeface="Yoon 연꽃 L" pitchFamily="2" charset="-127"/>
              <a:ea typeface="Yoon 연꽃 L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836712"/>
            <a:ext cx="3038011" cy="2339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struct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char name[20];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math;	</a:t>
            </a:r>
          </a:p>
          <a:p>
            <a:r>
              <a:rPr lang="en-US" altLang="ko-KR" dirty="0">
                <a:latin typeface="Source Code Pro" panose="020B0509030403020204" pitchFamily="49" charset="0"/>
              </a:rPr>
              <a:t>	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sum;</a:t>
            </a:r>
          </a:p>
          <a:p>
            <a:r>
              <a:rPr lang="en-US" altLang="ko-KR" dirty="0">
                <a:latin typeface="Source Code Pro" panose="020B0509030403020204" pitchFamily="49" charset="0"/>
              </a:rPr>
              <a:t> </a:t>
            </a:r>
            <a:r>
              <a:rPr lang="en-US" altLang="ko-KR" dirty="0" smtClean="0">
                <a:latin typeface="Source Code Pro" panose="020B0509030403020204" pitchFamily="49" charset="0"/>
              </a:rPr>
              <a:t>   float average;</a:t>
            </a:r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}</a:t>
            </a:r>
            <a:r>
              <a:rPr lang="en-US" altLang="ko-KR" dirty="0" smtClean="0">
                <a:latin typeface="Source Code Pro" panose="020B0509030403020204" pitchFamily="49" charset="0"/>
              </a:rPr>
              <a:t>;</a:t>
            </a:r>
            <a:endParaRPr lang="en-US" altLang="ko-KR" dirty="0">
              <a:latin typeface="Source Code Pro" panose="020B0509030403020204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5589240"/>
            <a:ext cx="20882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908720"/>
            <a:ext cx="8712968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ko-KR" sz="2400" smtClean="0">
                <a:latin typeface="Source Code Pro" panose="020B0509030403020204" pitchFamily="49" charset="0"/>
              </a:rPr>
              <a:t> </a:t>
            </a:r>
            <a:r>
              <a:rPr lang="ko-KR" altLang="en-US" sz="2400" smtClean="0">
                <a:latin typeface="Source Code Pro" panose="020B0509030403020204" pitchFamily="49" charset="0"/>
              </a:rPr>
              <a:t>기존의유형 </a:t>
            </a:r>
            <a:r>
              <a:rPr lang="ko-KR" altLang="en-US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새이름</a:t>
            </a:r>
            <a:r>
              <a:rPr lang="en-US" altLang="ko-KR" sz="240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900" smtClean="0"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typedef int </a:t>
            </a:r>
            <a:r>
              <a:rPr lang="en-US" altLang="ko-KR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integer</a:t>
            </a:r>
            <a:r>
              <a:rPr lang="en-US" altLang="ko-KR" sz="2400" smtClean="0">
                <a:latin typeface="Source Code Pro" panose="020B0509030403020204" pitchFamily="49" charset="0"/>
              </a:rPr>
              <a:t>; 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int -&gt; integer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integer</a:t>
            </a:r>
            <a:r>
              <a:rPr lang="en-US" altLang="ko-KR" sz="2400" smtClean="0">
                <a:latin typeface="Source Code Pro" panose="020B0509030403020204" pitchFamily="49" charset="0"/>
              </a:rPr>
              <a:t> i;  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integer 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유형이 새로 생긴 것과 같음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int j;      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기존의 유형이 없어지는 것은 아님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if(</a:t>
            </a:r>
            <a:r>
              <a:rPr lang="en-US" altLang="ko-KR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i == j</a:t>
            </a:r>
            <a:r>
              <a:rPr lang="en-US" altLang="ko-KR" sz="2400" smtClean="0">
                <a:latin typeface="Source Code Pro" panose="020B0509030403020204" pitchFamily="49" charset="0"/>
              </a:rPr>
              <a:t>)  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내부적으로 같으므로 비교 가능함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구조체도 새 이름으로 정의 가능</a:t>
            </a:r>
            <a:endParaRPr lang="en-US" altLang="ko-KR" sz="2400" smtClean="0">
              <a:solidFill>
                <a:srgbClr val="008A3E"/>
              </a:solidFill>
              <a:latin typeface="Yoon 연꽃 L" pitchFamily="2" charset="-127"/>
              <a:ea typeface="Yoon 연꽃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typedef </a:t>
            </a:r>
            <a:r>
              <a:rPr lang="en-US" altLang="ko-KR" sz="2400" smtClean="0">
                <a:solidFill>
                  <a:srgbClr val="DE6D2E"/>
                </a:solidFill>
                <a:latin typeface="Source Code Pro" panose="020B0509030403020204" pitchFamily="49" charset="0"/>
              </a:rPr>
              <a:t>struct student </a:t>
            </a:r>
            <a:r>
              <a:rPr lang="en-US" altLang="ko-KR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sz="240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sz="2400" smtClean="0">
                <a:latin typeface="Source Code Pro" panose="020B0509030403020204" pitchFamily="49" charset="0"/>
              </a:rPr>
              <a:t> s1;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latin typeface="Source Code Pro" panose="020B0509030403020204" pitchFamily="49" charset="0"/>
              </a:rPr>
              <a:t>struct student s2;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0000FF"/>
                </a:solidFill>
                <a:latin typeface="Source Code Pro" panose="020B0509030403020204" pitchFamily="49" charset="0"/>
              </a:rPr>
              <a:t>s1 = s2</a:t>
            </a:r>
            <a:r>
              <a:rPr lang="en-US" altLang="ko-KR" sz="2400" smtClean="0">
                <a:latin typeface="Source Code Pro" panose="020B0509030403020204" pitchFamily="49" charset="0"/>
              </a:rPr>
              <a:t>;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내부적으로 같으므로 대입 가능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(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구조체이므로  비교는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X)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927" y="163034"/>
            <a:ext cx="8148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typedef</a:t>
            </a:r>
            <a:r>
              <a:rPr lang="en-US" altLang="ko-KR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: </a:t>
            </a:r>
            <a:r>
              <a:rPr lang="ko-KR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기존의 유형을 새이름으로 정의가능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2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84927" y="163034"/>
            <a:ext cx="2912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구조체의 포인터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9792" y="836712"/>
            <a:ext cx="3717684" cy="23391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ko-KR" sz="2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r>
              <a:rPr lang="en-US" altLang="ko-KR" sz="2000" smtClean="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ko-KR" smtClean="0">
                <a:latin typeface="Source Code Pro" panose="020B050903040302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{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char name[20];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altLang="ko-KR" dirty="0" smtClean="0">
                <a:latin typeface="Source Code Pro" panose="020B0509030403020204" pitchFamily="49" charset="0"/>
              </a:rPr>
              <a:t>	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math;	</a:t>
            </a:r>
          </a:p>
          <a:p>
            <a:r>
              <a:rPr lang="en-US" altLang="ko-KR" dirty="0">
                <a:latin typeface="Source Code Pro" panose="020B0509030403020204" pitchFamily="49" charset="0"/>
              </a:rPr>
              <a:t>	</a:t>
            </a:r>
            <a:r>
              <a:rPr lang="en-US" altLang="ko-KR" dirty="0" smtClean="0">
                <a:latin typeface="Source Code Pro" panose="020B0509030403020204" pitchFamily="49" charset="0"/>
              </a:rPr>
              <a:t> </a:t>
            </a:r>
            <a:r>
              <a:rPr lang="en-US" altLang="ko-KR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dirty="0" smtClean="0">
                <a:latin typeface="Source Code Pro" panose="020B0509030403020204" pitchFamily="49" charset="0"/>
              </a:rPr>
              <a:t> sum;</a:t>
            </a:r>
          </a:p>
          <a:p>
            <a:r>
              <a:rPr lang="en-US" altLang="ko-KR" dirty="0">
                <a:latin typeface="Source Code Pro" panose="020B0509030403020204" pitchFamily="49" charset="0"/>
              </a:rPr>
              <a:t> </a:t>
            </a:r>
            <a:r>
              <a:rPr lang="en-US" altLang="ko-KR" dirty="0" smtClean="0">
                <a:latin typeface="Source Code Pro" panose="020B0509030403020204" pitchFamily="49" charset="0"/>
              </a:rPr>
              <a:t>   float average;</a:t>
            </a:r>
          </a:p>
          <a:p>
            <a:r>
              <a:rPr lang="en-US" altLang="ko-KR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} </a:t>
            </a:r>
            <a:r>
              <a:rPr lang="en-US" altLang="ko-KR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Student</a:t>
            </a:r>
            <a:r>
              <a:rPr lang="en-US" altLang="ko-KR" smtClean="0">
                <a:latin typeface="Source Code Pro" panose="020B0509030403020204" pitchFamily="49" charset="0"/>
              </a:rPr>
              <a:t>;</a:t>
            </a:r>
            <a:endParaRPr lang="en-US" altLang="ko-KR" dirty="0">
              <a:latin typeface="Source Code Pro" panose="020B05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3501008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Source Code Pro" panose="020B0509030403020204" pitchFamily="49" charset="0"/>
              </a:rPr>
              <a:t>Student s1 = {“</a:t>
            </a:r>
            <a:r>
              <a:rPr lang="ko-KR" altLang="en-US" sz="2400" smtClean="0">
                <a:latin typeface="Source Code Pro" panose="020B0509030403020204" pitchFamily="49" charset="0"/>
              </a:rPr>
              <a:t>홍길동</a:t>
            </a:r>
            <a:r>
              <a:rPr lang="en-US" altLang="ko-KR" sz="2400" smtClean="0">
                <a:latin typeface="Source Code Pro" panose="020B0509030403020204" pitchFamily="49" charset="0"/>
              </a:rPr>
              <a:t>”,50,60,70};</a:t>
            </a:r>
          </a:p>
          <a:p>
            <a:r>
              <a:rPr lang="en-US" altLang="ko-KR" sz="2400" smtClean="0">
                <a:latin typeface="Source Code Pro" panose="020B0509030403020204" pitchFamily="49" charset="0"/>
              </a:rPr>
              <a:t>Student *ps;</a:t>
            </a:r>
          </a:p>
          <a:p>
            <a:r>
              <a:rPr lang="en-US" altLang="ko-KR" sz="2400" smtClean="0">
                <a:latin typeface="Source Code Pro" panose="020B0509030403020204" pitchFamily="49" charset="0"/>
              </a:rPr>
              <a:t>ps = &amp;s1;  // ps → s1;</a:t>
            </a:r>
          </a:p>
          <a:p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구조체 포인터를 통해 구조체의 멤버에 접근하는 방법</a:t>
            </a:r>
            <a:endParaRPr lang="en-US" altLang="ko-KR" sz="2400" smtClean="0">
              <a:solidFill>
                <a:srgbClr val="008A3E"/>
              </a:solidFill>
              <a:latin typeface="Yoon 연꽃 L" pitchFamily="2" charset="-127"/>
              <a:ea typeface="Yoon 연꽃 L" pitchFamily="2" charset="-127"/>
            </a:endParaRPr>
          </a:p>
          <a:p>
            <a:r>
              <a:rPr lang="en-US" altLang="ko-KR" sz="24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(*</a:t>
            </a:r>
            <a:r>
              <a:rPr lang="en-US" altLang="ko-KR" sz="2400" smtClean="0">
                <a:latin typeface="Source Code Pro" panose="020B0509030403020204" pitchFamily="49" charset="0"/>
              </a:rPr>
              <a:t>ps</a:t>
            </a:r>
            <a:r>
              <a:rPr lang="en-US" altLang="ko-KR" sz="24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)</a:t>
            </a:r>
            <a:r>
              <a:rPr lang="en-US" altLang="ko-KR" sz="2400" smtClean="0">
                <a:latin typeface="Source Code Pro" panose="020B0509030403020204" pitchFamily="49" charset="0"/>
              </a:rPr>
              <a:t>.kor = 20;</a:t>
            </a:r>
          </a:p>
          <a:p>
            <a:r>
              <a:rPr lang="en-US" altLang="ko-KR" sz="2400" smtClean="0">
                <a:latin typeface="Source Code Pro" panose="020B0509030403020204" pitchFamily="49" charset="0"/>
              </a:rPr>
              <a:t>ps</a:t>
            </a:r>
            <a:r>
              <a:rPr lang="en-US" altLang="ko-KR" sz="24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-&gt;</a:t>
            </a:r>
            <a:r>
              <a:rPr lang="en-US" altLang="ko-KR" sz="2400" smtClean="0">
                <a:latin typeface="Source Code Pro" panose="020B0509030403020204" pitchFamily="49" charset="0"/>
              </a:rPr>
              <a:t>eng = 50;</a:t>
            </a:r>
            <a:r>
              <a:rPr lang="ko-KR" altLang="en-US" sz="2400" smtClean="0">
                <a:latin typeface="Source Code Pro" panose="020B0509030403020204" pitchFamily="49" charset="0"/>
              </a:rPr>
              <a:t>  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// ps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가 변수라면 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ps.eng</a:t>
            </a:r>
            <a:r>
              <a:rPr lang="ko-KR" altLang="en-US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로 해야 함</a:t>
            </a:r>
            <a:r>
              <a:rPr lang="en-US" altLang="ko-KR" sz="2400" smtClean="0">
                <a:solidFill>
                  <a:srgbClr val="008A3E"/>
                </a:solidFill>
                <a:latin typeface="Yoon 연꽃 L" pitchFamily="2" charset="-127"/>
                <a:ea typeface="Yoon 연꽃 L" pitchFamily="2" charset="-127"/>
              </a:rPr>
              <a:t>.</a:t>
            </a:r>
            <a:endParaRPr lang="en-US" altLang="ko-KR" sz="2400" dirty="0" smtClean="0">
              <a:solidFill>
                <a:srgbClr val="008A3E"/>
              </a:solidFill>
              <a:latin typeface="Yoon 연꽃 L" pitchFamily="2" charset="-127"/>
              <a:ea typeface="Yoon 연꽃 L" pitchFamily="2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579126" y="740702"/>
            <a:ext cx="4009098" cy="2429406"/>
          </a:xfrm>
          <a:custGeom>
            <a:avLst/>
            <a:gdLst>
              <a:gd name="connsiteX0" fmla="*/ 1423386 w 4098524"/>
              <a:gd name="connsiteY0" fmla="*/ 75461 h 2667740"/>
              <a:gd name="connsiteX1" fmla="*/ 1414509 w 4098524"/>
              <a:gd name="connsiteY1" fmla="*/ 457200 h 2667740"/>
              <a:gd name="connsiteX2" fmla="*/ 713173 w 4098524"/>
              <a:gd name="connsiteY2" fmla="*/ 590365 h 2667740"/>
              <a:gd name="connsiteX3" fmla="*/ 1139301 w 4098524"/>
              <a:gd name="connsiteY3" fmla="*/ 901084 h 2667740"/>
              <a:gd name="connsiteX4" fmla="*/ 1165934 w 4098524"/>
              <a:gd name="connsiteY4" fmla="*/ 1744463 h 2667740"/>
              <a:gd name="connsiteX5" fmla="*/ 180513 w 4098524"/>
              <a:gd name="connsiteY5" fmla="*/ 1939771 h 2667740"/>
              <a:gd name="connsiteX6" fmla="*/ 82858 w 4098524"/>
              <a:gd name="connsiteY6" fmla="*/ 2570086 h 2667740"/>
              <a:gd name="connsiteX7" fmla="*/ 437965 w 4098524"/>
              <a:gd name="connsiteY7" fmla="*/ 2525697 h 2667740"/>
              <a:gd name="connsiteX8" fmla="*/ 437965 w 4098524"/>
              <a:gd name="connsiteY8" fmla="*/ 2232734 h 2667740"/>
              <a:gd name="connsiteX9" fmla="*/ 970625 w 4098524"/>
              <a:gd name="connsiteY9" fmla="*/ 2161713 h 2667740"/>
              <a:gd name="connsiteX10" fmla="*/ 2506462 w 4098524"/>
              <a:gd name="connsiteY10" fmla="*/ 2206101 h 2667740"/>
              <a:gd name="connsiteX11" fmla="*/ 3429740 w 4098524"/>
              <a:gd name="connsiteY11" fmla="*/ 2108447 h 2667740"/>
              <a:gd name="connsiteX12" fmla="*/ 2621872 w 4098524"/>
              <a:gd name="connsiteY12" fmla="*/ 980983 h 2667740"/>
              <a:gd name="connsiteX13" fmla="*/ 3926889 w 4098524"/>
              <a:gd name="connsiteY13" fmla="*/ 759041 h 2667740"/>
              <a:gd name="connsiteX14" fmla="*/ 3651682 w 4098524"/>
              <a:gd name="connsiteY14" fmla="*/ 110971 h 2667740"/>
              <a:gd name="connsiteX15" fmla="*/ 1423386 w 4098524"/>
              <a:gd name="connsiteY15" fmla="*/ 75461 h 2667740"/>
              <a:gd name="connsiteX0" fmla="*/ 1423386 w 4098524"/>
              <a:gd name="connsiteY0" fmla="*/ 75461 h 2667740"/>
              <a:gd name="connsiteX1" fmla="*/ 1414509 w 4098524"/>
              <a:gd name="connsiteY1" fmla="*/ 457200 h 2667740"/>
              <a:gd name="connsiteX2" fmla="*/ 713173 w 4098524"/>
              <a:gd name="connsiteY2" fmla="*/ 590365 h 2667740"/>
              <a:gd name="connsiteX3" fmla="*/ 1139301 w 4098524"/>
              <a:gd name="connsiteY3" fmla="*/ 901084 h 2667740"/>
              <a:gd name="connsiteX4" fmla="*/ 1165934 w 4098524"/>
              <a:gd name="connsiteY4" fmla="*/ 1744463 h 2667740"/>
              <a:gd name="connsiteX5" fmla="*/ 180513 w 4098524"/>
              <a:gd name="connsiteY5" fmla="*/ 1939771 h 2667740"/>
              <a:gd name="connsiteX6" fmla="*/ 82858 w 4098524"/>
              <a:gd name="connsiteY6" fmla="*/ 2570086 h 2667740"/>
              <a:gd name="connsiteX7" fmla="*/ 437965 w 4098524"/>
              <a:gd name="connsiteY7" fmla="*/ 2525697 h 2667740"/>
              <a:gd name="connsiteX8" fmla="*/ 437965 w 4098524"/>
              <a:gd name="connsiteY8" fmla="*/ 2232734 h 2667740"/>
              <a:gd name="connsiteX9" fmla="*/ 970625 w 4098524"/>
              <a:gd name="connsiteY9" fmla="*/ 2161713 h 2667740"/>
              <a:gd name="connsiteX10" fmla="*/ 2506462 w 4098524"/>
              <a:gd name="connsiteY10" fmla="*/ 2206101 h 2667740"/>
              <a:gd name="connsiteX11" fmla="*/ 2792523 w 4098524"/>
              <a:gd name="connsiteY11" fmla="*/ 1975526 h 2667740"/>
              <a:gd name="connsiteX12" fmla="*/ 2621872 w 4098524"/>
              <a:gd name="connsiteY12" fmla="*/ 980983 h 2667740"/>
              <a:gd name="connsiteX13" fmla="*/ 3926889 w 4098524"/>
              <a:gd name="connsiteY13" fmla="*/ 759041 h 2667740"/>
              <a:gd name="connsiteX14" fmla="*/ 3651682 w 4098524"/>
              <a:gd name="connsiteY14" fmla="*/ 110971 h 2667740"/>
              <a:gd name="connsiteX15" fmla="*/ 1423386 w 4098524"/>
              <a:gd name="connsiteY15" fmla="*/ 75461 h 2667740"/>
              <a:gd name="connsiteX0" fmla="*/ 1423386 w 4023887"/>
              <a:gd name="connsiteY0" fmla="*/ 77145 h 2669424"/>
              <a:gd name="connsiteX1" fmla="*/ 1414509 w 4023887"/>
              <a:gd name="connsiteY1" fmla="*/ 458884 h 2669424"/>
              <a:gd name="connsiteX2" fmla="*/ 713173 w 4023887"/>
              <a:gd name="connsiteY2" fmla="*/ 592049 h 2669424"/>
              <a:gd name="connsiteX3" fmla="*/ 1139301 w 4023887"/>
              <a:gd name="connsiteY3" fmla="*/ 902768 h 2669424"/>
              <a:gd name="connsiteX4" fmla="*/ 1165934 w 4023887"/>
              <a:gd name="connsiteY4" fmla="*/ 1746147 h 2669424"/>
              <a:gd name="connsiteX5" fmla="*/ 180513 w 4023887"/>
              <a:gd name="connsiteY5" fmla="*/ 1941455 h 2669424"/>
              <a:gd name="connsiteX6" fmla="*/ 82858 w 4023887"/>
              <a:gd name="connsiteY6" fmla="*/ 2571770 h 2669424"/>
              <a:gd name="connsiteX7" fmla="*/ 437965 w 4023887"/>
              <a:gd name="connsiteY7" fmla="*/ 2527381 h 2669424"/>
              <a:gd name="connsiteX8" fmla="*/ 437965 w 4023887"/>
              <a:gd name="connsiteY8" fmla="*/ 2234418 h 2669424"/>
              <a:gd name="connsiteX9" fmla="*/ 970625 w 4023887"/>
              <a:gd name="connsiteY9" fmla="*/ 2163397 h 2669424"/>
              <a:gd name="connsiteX10" fmla="*/ 2506462 w 4023887"/>
              <a:gd name="connsiteY10" fmla="*/ 2207785 h 2669424"/>
              <a:gd name="connsiteX11" fmla="*/ 2792523 w 4023887"/>
              <a:gd name="connsiteY11" fmla="*/ 1977210 h 2669424"/>
              <a:gd name="connsiteX12" fmla="*/ 2621872 w 4023887"/>
              <a:gd name="connsiteY12" fmla="*/ 982667 h 2669424"/>
              <a:gd name="connsiteX13" fmla="*/ 3656619 w 4023887"/>
              <a:gd name="connsiteY13" fmla="*/ 753074 h 2669424"/>
              <a:gd name="connsiteX14" fmla="*/ 3651682 w 4023887"/>
              <a:gd name="connsiteY14" fmla="*/ 112655 h 2669424"/>
              <a:gd name="connsiteX15" fmla="*/ 1423386 w 4023887"/>
              <a:gd name="connsiteY15" fmla="*/ 77145 h 2669424"/>
              <a:gd name="connsiteX0" fmla="*/ 1423386 w 4023887"/>
              <a:gd name="connsiteY0" fmla="*/ 77145 h 2669424"/>
              <a:gd name="connsiteX1" fmla="*/ 1352364 w 4023887"/>
              <a:gd name="connsiteY1" fmla="*/ 465042 h 2669424"/>
              <a:gd name="connsiteX2" fmla="*/ 713173 w 4023887"/>
              <a:gd name="connsiteY2" fmla="*/ 592049 h 2669424"/>
              <a:gd name="connsiteX3" fmla="*/ 1139301 w 4023887"/>
              <a:gd name="connsiteY3" fmla="*/ 902768 h 2669424"/>
              <a:gd name="connsiteX4" fmla="*/ 1165934 w 4023887"/>
              <a:gd name="connsiteY4" fmla="*/ 1746147 h 2669424"/>
              <a:gd name="connsiteX5" fmla="*/ 180513 w 4023887"/>
              <a:gd name="connsiteY5" fmla="*/ 1941455 h 2669424"/>
              <a:gd name="connsiteX6" fmla="*/ 82858 w 4023887"/>
              <a:gd name="connsiteY6" fmla="*/ 2571770 h 2669424"/>
              <a:gd name="connsiteX7" fmla="*/ 437965 w 4023887"/>
              <a:gd name="connsiteY7" fmla="*/ 2527381 h 2669424"/>
              <a:gd name="connsiteX8" fmla="*/ 437965 w 4023887"/>
              <a:gd name="connsiteY8" fmla="*/ 2234418 h 2669424"/>
              <a:gd name="connsiteX9" fmla="*/ 970625 w 4023887"/>
              <a:gd name="connsiteY9" fmla="*/ 2163397 h 2669424"/>
              <a:gd name="connsiteX10" fmla="*/ 2506462 w 4023887"/>
              <a:gd name="connsiteY10" fmla="*/ 2207785 h 2669424"/>
              <a:gd name="connsiteX11" fmla="*/ 2792523 w 4023887"/>
              <a:gd name="connsiteY11" fmla="*/ 1977210 h 2669424"/>
              <a:gd name="connsiteX12" fmla="*/ 2621872 w 4023887"/>
              <a:gd name="connsiteY12" fmla="*/ 982667 h 2669424"/>
              <a:gd name="connsiteX13" fmla="*/ 3656619 w 4023887"/>
              <a:gd name="connsiteY13" fmla="*/ 753074 h 2669424"/>
              <a:gd name="connsiteX14" fmla="*/ 3651682 w 4023887"/>
              <a:gd name="connsiteY14" fmla="*/ 112655 h 2669424"/>
              <a:gd name="connsiteX15" fmla="*/ 1423386 w 4023887"/>
              <a:gd name="connsiteY15" fmla="*/ 77145 h 2669424"/>
              <a:gd name="connsiteX0" fmla="*/ 1496380 w 4011722"/>
              <a:gd name="connsiteY0" fmla="*/ 58731 h 2695161"/>
              <a:gd name="connsiteX1" fmla="*/ 1352364 w 4011722"/>
              <a:gd name="connsiteY1" fmla="*/ 490779 h 2695161"/>
              <a:gd name="connsiteX2" fmla="*/ 713173 w 4011722"/>
              <a:gd name="connsiteY2" fmla="*/ 617786 h 2695161"/>
              <a:gd name="connsiteX3" fmla="*/ 1139301 w 4011722"/>
              <a:gd name="connsiteY3" fmla="*/ 928505 h 2695161"/>
              <a:gd name="connsiteX4" fmla="*/ 1165934 w 4011722"/>
              <a:gd name="connsiteY4" fmla="*/ 1771884 h 2695161"/>
              <a:gd name="connsiteX5" fmla="*/ 180513 w 4011722"/>
              <a:gd name="connsiteY5" fmla="*/ 1967192 h 2695161"/>
              <a:gd name="connsiteX6" fmla="*/ 82858 w 4011722"/>
              <a:gd name="connsiteY6" fmla="*/ 2597507 h 2695161"/>
              <a:gd name="connsiteX7" fmla="*/ 437965 w 4011722"/>
              <a:gd name="connsiteY7" fmla="*/ 2553118 h 2695161"/>
              <a:gd name="connsiteX8" fmla="*/ 437965 w 4011722"/>
              <a:gd name="connsiteY8" fmla="*/ 2260155 h 2695161"/>
              <a:gd name="connsiteX9" fmla="*/ 970625 w 4011722"/>
              <a:gd name="connsiteY9" fmla="*/ 2189134 h 2695161"/>
              <a:gd name="connsiteX10" fmla="*/ 2506462 w 4011722"/>
              <a:gd name="connsiteY10" fmla="*/ 2233522 h 2695161"/>
              <a:gd name="connsiteX11" fmla="*/ 2792523 w 4011722"/>
              <a:gd name="connsiteY11" fmla="*/ 2002947 h 2695161"/>
              <a:gd name="connsiteX12" fmla="*/ 2621872 w 4011722"/>
              <a:gd name="connsiteY12" fmla="*/ 1008404 h 2695161"/>
              <a:gd name="connsiteX13" fmla="*/ 3656619 w 4011722"/>
              <a:gd name="connsiteY13" fmla="*/ 778811 h 2695161"/>
              <a:gd name="connsiteX14" fmla="*/ 3651682 w 4011722"/>
              <a:gd name="connsiteY14" fmla="*/ 138392 h 2695161"/>
              <a:gd name="connsiteX15" fmla="*/ 1496380 w 4011722"/>
              <a:gd name="connsiteY15" fmla="*/ 58731 h 2695161"/>
              <a:gd name="connsiteX0" fmla="*/ 1496380 w 4011722"/>
              <a:gd name="connsiteY0" fmla="*/ 160366 h 2652779"/>
              <a:gd name="connsiteX1" fmla="*/ 1352364 w 4011722"/>
              <a:gd name="connsiteY1" fmla="*/ 448397 h 2652779"/>
              <a:gd name="connsiteX2" fmla="*/ 713173 w 4011722"/>
              <a:gd name="connsiteY2" fmla="*/ 575404 h 2652779"/>
              <a:gd name="connsiteX3" fmla="*/ 1139301 w 4011722"/>
              <a:gd name="connsiteY3" fmla="*/ 886123 h 2652779"/>
              <a:gd name="connsiteX4" fmla="*/ 1165934 w 4011722"/>
              <a:gd name="connsiteY4" fmla="*/ 1729502 h 2652779"/>
              <a:gd name="connsiteX5" fmla="*/ 180513 w 4011722"/>
              <a:gd name="connsiteY5" fmla="*/ 1924810 h 2652779"/>
              <a:gd name="connsiteX6" fmla="*/ 82858 w 4011722"/>
              <a:gd name="connsiteY6" fmla="*/ 2555125 h 2652779"/>
              <a:gd name="connsiteX7" fmla="*/ 437965 w 4011722"/>
              <a:gd name="connsiteY7" fmla="*/ 2510736 h 2652779"/>
              <a:gd name="connsiteX8" fmla="*/ 437965 w 4011722"/>
              <a:gd name="connsiteY8" fmla="*/ 2217773 h 2652779"/>
              <a:gd name="connsiteX9" fmla="*/ 970625 w 4011722"/>
              <a:gd name="connsiteY9" fmla="*/ 2146752 h 2652779"/>
              <a:gd name="connsiteX10" fmla="*/ 2506462 w 4011722"/>
              <a:gd name="connsiteY10" fmla="*/ 2191140 h 2652779"/>
              <a:gd name="connsiteX11" fmla="*/ 2792523 w 4011722"/>
              <a:gd name="connsiteY11" fmla="*/ 1960565 h 2652779"/>
              <a:gd name="connsiteX12" fmla="*/ 2621872 w 4011722"/>
              <a:gd name="connsiteY12" fmla="*/ 966022 h 2652779"/>
              <a:gd name="connsiteX13" fmla="*/ 3656619 w 4011722"/>
              <a:gd name="connsiteY13" fmla="*/ 736429 h 2652779"/>
              <a:gd name="connsiteX14" fmla="*/ 3651682 w 4011722"/>
              <a:gd name="connsiteY14" fmla="*/ 96010 h 2652779"/>
              <a:gd name="connsiteX15" fmla="*/ 1496380 w 4011722"/>
              <a:gd name="connsiteY15" fmla="*/ 160366 h 2652779"/>
              <a:gd name="connsiteX0" fmla="*/ 1496380 w 4016660"/>
              <a:gd name="connsiteY0" fmla="*/ 96010 h 2588423"/>
              <a:gd name="connsiteX1" fmla="*/ 1352364 w 4016660"/>
              <a:gd name="connsiteY1" fmla="*/ 384041 h 2588423"/>
              <a:gd name="connsiteX2" fmla="*/ 713173 w 4016660"/>
              <a:gd name="connsiteY2" fmla="*/ 511048 h 2588423"/>
              <a:gd name="connsiteX3" fmla="*/ 1139301 w 4016660"/>
              <a:gd name="connsiteY3" fmla="*/ 821767 h 2588423"/>
              <a:gd name="connsiteX4" fmla="*/ 1165934 w 4016660"/>
              <a:gd name="connsiteY4" fmla="*/ 1665146 h 2588423"/>
              <a:gd name="connsiteX5" fmla="*/ 180513 w 4016660"/>
              <a:gd name="connsiteY5" fmla="*/ 1860454 h 2588423"/>
              <a:gd name="connsiteX6" fmla="*/ 82858 w 4016660"/>
              <a:gd name="connsiteY6" fmla="*/ 2490769 h 2588423"/>
              <a:gd name="connsiteX7" fmla="*/ 437965 w 4016660"/>
              <a:gd name="connsiteY7" fmla="*/ 2446380 h 2588423"/>
              <a:gd name="connsiteX8" fmla="*/ 437965 w 4016660"/>
              <a:gd name="connsiteY8" fmla="*/ 2153417 h 2588423"/>
              <a:gd name="connsiteX9" fmla="*/ 970625 w 4016660"/>
              <a:gd name="connsiteY9" fmla="*/ 2082396 h 2588423"/>
              <a:gd name="connsiteX10" fmla="*/ 2506462 w 4016660"/>
              <a:gd name="connsiteY10" fmla="*/ 2126784 h 2588423"/>
              <a:gd name="connsiteX11" fmla="*/ 2792523 w 4016660"/>
              <a:gd name="connsiteY11" fmla="*/ 1896209 h 2588423"/>
              <a:gd name="connsiteX12" fmla="*/ 2621872 w 4016660"/>
              <a:gd name="connsiteY12" fmla="*/ 901666 h 2588423"/>
              <a:gd name="connsiteX13" fmla="*/ 3656619 w 4016660"/>
              <a:gd name="connsiteY13" fmla="*/ 672073 h 2588423"/>
              <a:gd name="connsiteX14" fmla="*/ 3656620 w 4016660"/>
              <a:gd name="connsiteY14" fmla="*/ 96010 h 2588423"/>
              <a:gd name="connsiteX15" fmla="*/ 1496380 w 4016660"/>
              <a:gd name="connsiteY15" fmla="*/ 96010 h 2588423"/>
              <a:gd name="connsiteX0" fmla="*/ 1488818 w 4009098"/>
              <a:gd name="connsiteY0" fmla="*/ 96010 h 2475520"/>
              <a:gd name="connsiteX1" fmla="*/ 1344802 w 4009098"/>
              <a:gd name="connsiteY1" fmla="*/ 384041 h 2475520"/>
              <a:gd name="connsiteX2" fmla="*/ 705611 w 4009098"/>
              <a:gd name="connsiteY2" fmla="*/ 511048 h 2475520"/>
              <a:gd name="connsiteX3" fmla="*/ 1131739 w 4009098"/>
              <a:gd name="connsiteY3" fmla="*/ 821767 h 2475520"/>
              <a:gd name="connsiteX4" fmla="*/ 1158372 w 4009098"/>
              <a:gd name="connsiteY4" fmla="*/ 1665146 h 2475520"/>
              <a:gd name="connsiteX5" fmla="*/ 172951 w 4009098"/>
              <a:gd name="connsiteY5" fmla="*/ 1860454 h 2475520"/>
              <a:gd name="connsiteX6" fmla="*/ 120666 w 4009098"/>
              <a:gd name="connsiteY6" fmla="*/ 2328258 h 2475520"/>
              <a:gd name="connsiteX7" fmla="*/ 430403 w 4009098"/>
              <a:gd name="connsiteY7" fmla="*/ 2446380 h 2475520"/>
              <a:gd name="connsiteX8" fmla="*/ 430403 w 4009098"/>
              <a:gd name="connsiteY8" fmla="*/ 2153417 h 2475520"/>
              <a:gd name="connsiteX9" fmla="*/ 963063 w 4009098"/>
              <a:gd name="connsiteY9" fmla="*/ 2082396 h 2475520"/>
              <a:gd name="connsiteX10" fmla="*/ 2498900 w 4009098"/>
              <a:gd name="connsiteY10" fmla="*/ 2126784 h 2475520"/>
              <a:gd name="connsiteX11" fmla="*/ 2784961 w 4009098"/>
              <a:gd name="connsiteY11" fmla="*/ 1896209 h 2475520"/>
              <a:gd name="connsiteX12" fmla="*/ 2614310 w 4009098"/>
              <a:gd name="connsiteY12" fmla="*/ 901666 h 2475520"/>
              <a:gd name="connsiteX13" fmla="*/ 3649057 w 4009098"/>
              <a:gd name="connsiteY13" fmla="*/ 672073 h 2475520"/>
              <a:gd name="connsiteX14" fmla="*/ 3649058 w 4009098"/>
              <a:gd name="connsiteY14" fmla="*/ 96010 h 2475520"/>
              <a:gd name="connsiteX15" fmla="*/ 1488818 w 4009098"/>
              <a:gd name="connsiteY15" fmla="*/ 96010 h 2475520"/>
              <a:gd name="connsiteX0" fmla="*/ 1488818 w 4009098"/>
              <a:gd name="connsiteY0" fmla="*/ 96010 h 2429406"/>
              <a:gd name="connsiteX1" fmla="*/ 1344802 w 4009098"/>
              <a:gd name="connsiteY1" fmla="*/ 384041 h 2429406"/>
              <a:gd name="connsiteX2" fmla="*/ 705611 w 4009098"/>
              <a:gd name="connsiteY2" fmla="*/ 511048 h 2429406"/>
              <a:gd name="connsiteX3" fmla="*/ 1131739 w 4009098"/>
              <a:gd name="connsiteY3" fmla="*/ 821767 h 2429406"/>
              <a:gd name="connsiteX4" fmla="*/ 1158372 w 4009098"/>
              <a:gd name="connsiteY4" fmla="*/ 1665146 h 2429406"/>
              <a:gd name="connsiteX5" fmla="*/ 172951 w 4009098"/>
              <a:gd name="connsiteY5" fmla="*/ 1860454 h 2429406"/>
              <a:gd name="connsiteX6" fmla="*/ 120666 w 4009098"/>
              <a:gd name="connsiteY6" fmla="*/ 2328258 h 2429406"/>
              <a:gd name="connsiteX7" fmla="*/ 336690 w 4009098"/>
              <a:gd name="connsiteY7" fmla="*/ 2400266 h 2429406"/>
              <a:gd name="connsiteX8" fmla="*/ 430403 w 4009098"/>
              <a:gd name="connsiteY8" fmla="*/ 2153417 h 2429406"/>
              <a:gd name="connsiteX9" fmla="*/ 963063 w 4009098"/>
              <a:gd name="connsiteY9" fmla="*/ 2082396 h 2429406"/>
              <a:gd name="connsiteX10" fmla="*/ 2498900 w 4009098"/>
              <a:gd name="connsiteY10" fmla="*/ 2126784 h 2429406"/>
              <a:gd name="connsiteX11" fmla="*/ 2784961 w 4009098"/>
              <a:gd name="connsiteY11" fmla="*/ 1896209 h 2429406"/>
              <a:gd name="connsiteX12" fmla="*/ 2614310 w 4009098"/>
              <a:gd name="connsiteY12" fmla="*/ 901666 h 2429406"/>
              <a:gd name="connsiteX13" fmla="*/ 3649057 w 4009098"/>
              <a:gd name="connsiteY13" fmla="*/ 672073 h 2429406"/>
              <a:gd name="connsiteX14" fmla="*/ 3649058 w 4009098"/>
              <a:gd name="connsiteY14" fmla="*/ 96010 h 2429406"/>
              <a:gd name="connsiteX15" fmla="*/ 1488818 w 4009098"/>
              <a:gd name="connsiteY15" fmla="*/ 96010 h 242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9098" h="2429406">
                <a:moveTo>
                  <a:pt x="1488818" y="96010"/>
                </a:moveTo>
                <a:cubicBezTo>
                  <a:pt x="1104775" y="144015"/>
                  <a:pt x="1475336" y="314868"/>
                  <a:pt x="1344802" y="384041"/>
                </a:cubicBezTo>
                <a:cubicBezTo>
                  <a:pt x="1214268" y="453214"/>
                  <a:pt x="741122" y="438094"/>
                  <a:pt x="705611" y="511048"/>
                </a:cubicBezTo>
                <a:cubicBezTo>
                  <a:pt x="670101" y="584002"/>
                  <a:pt x="1056279" y="629417"/>
                  <a:pt x="1131739" y="821767"/>
                </a:cubicBezTo>
                <a:cubicBezTo>
                  <a:pt x="1207199" y="1014117"/>
                  <a:pt x="1318170" y="1492032"/>
                  <a:pt x="1158372" y="1665146"/>
                </a:cubicBezTo>
                <a:cubicBezTo>
                  <a:pt x="998574" y="1838260"/>
                  <a:pt x="345902" y="1749935"/>
                  <a:pt x="172951" y="1860454"/>
                </a:cubicBezTo>
                <a:cubicBezTo>
                  <a:pt x="0" y="1970973"/>
                  <a:pt x="93376" y="2238289"/>
                  <a:pt x="120666" y="2328258"/>
                </a:cubicBezTo>
                <a:cubicBezTo>
                  <a:pt x="147956" y="2418227"/>
                  <a:pt x="285067" y="2429406"/>
                  <a:pt x="336690" y="2400266"/>
                </a:cubicBezTo>
                <a:cubicBezTo>
                  <a:pt x="388313" y="2371126"/>
                  <a:pt x="326008" y="2206395"/>
                  <a:pt x="430403" y="2153417"/>
                </a:cubicBezTo>
                <a:cubicBezTo>
                  <a:pt x="534799" y="2100439"/>
                  <a:pt x="618314" y="2086835"/>
                  <a:pt x="963063" y="2082396"/>
                </a:cubicBezTo>
                <a:cubicBezTo>
                  <a:pt x="1307812" y="2077957"/>
                  <a:pt x="2195250" y="2157815"/>
                  <a:pt x="2498900" y="2126784"/>
                </a:cubicBezTo>
                <a:cubicBezTo>
                  <a:pt x="2802550" y="2095753"/>
                  <a:pt x="2765726" y="2100395"/>
                  <a:pt x="2784961" y="1896209"/>
                </a:cubicBezTo>
                <a:cubicBezTo>
                  <a:pt x="2804196" y="1692023"/>
                  <a:pt x="2470294" y="1105689"/>
                  <a:pt x="2614310" y="901666"/>
                </a:cubicBezTo>
                <a:cubicBezTo>
                  <a:pt x="2758326" y="697643"/>
                  <a:pt x="3476599" y="806349"/>
                  <a:pt x="3649057" y="672073"/>
                </a:cubicBezTo>
                <a:cubicBezTo>
                  <a:pt x="3821515" y="537797"/>
                  <a:pt x="4009098" y="192020"/>
                  <a:pt x="3649058" y="96010"/>
                </a:cubicBezTo>
                <a:cubicBezTo>
                  <a:pt x="3289018" y="0"/>
                  <a:pt x="1872861" y="48005"/>
                  <a:pt x="1488818" y="96010"/>
                </a:cubicBezTo>
                <a:close/>
              </a:path>
            </a:pathLst>
          </a:custGeom>
          <a:solidFill>
            <a:srgbClr val="FFFF00">
              <a:alpha val="14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11" grpId="0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5536" y="332656"/>
            <a:ext cx="85619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ko-KR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ko-KR" sz="28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 node </a:t>
            </a:r>
            <a:r>
              <a:rPr lang="en-US" altLang="ko-KR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       char name[10];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value;</a:t>
            </a:r>
          </a:p>
          <a:p>
            <a:r>
              <a:rPr lang="en-US" altLang="ko-KR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ko-KR" sz="2800" dirty="0" err="1" smtClean="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ko-KR" sz="28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 node </a:t>
            </a:r>
            <a:r>
              <a:rPr lang="en-US" altLang="ko-KR" sz="2800" dirty="0" smtClean="0">
                <a:latin typeface="Source Code Pro" panose="020B0509030403020204" pitchFamily="49" charset="0"/>
              </a:rPr>
              <a:t>*</a:t>
            </a:r>
            <a:r>
              <a:rPr lang="en-US" altLang="ko-KR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next</a:t>
            </a:r>
            <a:r>
              <a:rPr lang="en-US" altLang="ko-KR" sz="2800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altLang="ko-KR" sz="2800" dirty="0" smtClean="0">
                <a:latin typeface="Source Code Pro" panose="020B0509030403020204" pitchFamily="49" charset="0"/>
              </a:rPr>
              <a:t>}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Node</a:t>
            </a:r>
            <a:r>
              <a:rPr lang="en-US" altLang="ko-KR" sz="2800" dirty="0" smtClean="0">
                <a:latin typeface="Source Code Pro" panose="020B0509030403020204" pitchFamily="49" charset="0"/>
              </a:rPr>
              <a:t>;</a:t>
            </a:r>
          </a:p>
          <a:p>
            <a:endParaRPr lang="en-US" altLang="ko-KR" sz="2800" dirty="0">
              <a:latin typeface="Source Code Pro" panose="020B0509030403020204" pitchFamily="49" charset="0"/>
            </a:endParaRPr>
          </a:p>
          <a:p>
            <a:r>
              <a:rPr lang="en-US" altLang="ko-KR" sz="2800" dirty="0" smtClean="0">
                <a:latin typeface="Source Code Pro" panose="020B0509030403020204" pitchFamily="49" charset="0"/>
              </a:rPr>
              <a:t>Node *n;</a:t>
            </a:r>
            <a:endParaRPr lang="en-US" altLang="ko-KR" sz="2800" dirty="0">
              <a:latin typeface="Source Code Pro" panose="020B0509030403020204" pitchFamily="49" charset="0"/>
            </a:endParaRPr>
          </a:p>
          <a:p>
            <a:r>
              <a:rPr lang="en-US" altLang="ko-KR" sz="2800" dirty="0" smtClean="0">
                <a:latin typeface="Source Code Pro" panose="020B0509030403020204" pitchFamily="49" charset="0"/>
              </a:rPr>
              <a:t>n = (Node *)</a:t>
            </a:r>
            <a:r>
              <a:rPr lang="en-US" altLang="ko-KR" sz="2800" dirty="0" err="1" smtClean="0">
                <a:latin typeface="Source Code Pro" panose="020B0509030403020204" pitchFamily="49" charset="0"/>
              </a:rPr>
              <a:t>malloc</a:t>
            </a:r>
            <a:r>
              <a:rPr lang="en-US" altLang="ko-KR" sz="2800" dirty="0" smtClean="0">
                <a:latin typeface="Source Code Pro" panose="020B0509030403020204" pitchFamily="49" charset="0"/>
              </a:rPr>
              <a:t>(</a:t>
            </a:r>
            <a:r>
              <a:rPr lang="en-US" altLang="ko-KR" sz="2800" dirty="0" err="1" smtClean="0">
                <a:latin typeface="Source Code Pro" panose="020B0509030403020204" pitchFamily="49" charset="0"/>
              </a:rPr>
              <a:t>sizeof</a:t>
            </a:r>
            <a:r>
              <a:rPr lang="en-US" altLang="ko-KR" sz="2800" dirty="0" smtClean="0">
                <a:latin typeface="Source Code Pro" panose="020B0509030403020204" pitchFamily="49" charset="0"/>
              </a:rPr>
              <a:t>(Node));</a:t>
            </a:r>
          </a:p>
          <a:p>
            <a:r>
              <a:rPr lang="en-US" altLang="ko-KR" sz="2800" dirty="0" smtClean="0">
                <a:latin typeface="Source Code Pro" panose="020B0509030403020204" pitchFamily="49" charset="0"/>
              </a:rPr>
              <a:t>n-&gt;next = </a:t>
            </a:r>
            <a:r>
              <a:rPr lang="en-US" altLang="ko-KR" sz="2800" dirty="0">
                <a:latin typeface="Source Code Pro" panose="020B0509030403020204" pitchFamily="49" charset="0"/>
              </a:rPr>
              <a:t>(Node *)</a:t>
            </a:r>
            <a:r>
              <a:rPr lang="en-US" altLang="ko-KR" sz="2800" dirty="0" err="1">
                <a:latin typeface="Source Code Pro" panose="020B0509030403020204" pitchFamily="49" charset="0"/>
              </a:rPr>
              <a:t>malloc</a:t>
            </a:r>
            <a:r>
              <a:rPr lang="en-US" altLang="ko-KR" sz="2800" dirty="0">
                <a:latin typeface="Source Code Pro" panose="020B0509030403020204" pitchFamily="49" charset="0"/>
              </a:rPr>
              <a:t>(</a:t>
            </a:r>
            <a:r>
              <a:rPr lang="en-US" altLang="ko-KR" sz="2800" dirty="0" err="1">
                <a:latin typeface="Source Code Pro" panose="020B0509030403020204" pitchFamily="49" charset="0"/>
              </a:rPr>
              <a:t>sizeof</a:t>
            </a:r>
            <a:r>
              <a:rPr lang="en-US" altLang="ko-KR" sz="2800" dirty="0">
                <a:latin typeface="Source Code Pro" panose="020B0509030403020204" pitchFamily="49" charset="0"/>
              </a:rPr>
              <a:t>(Node));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09193" y="4982965"/>
            <a:ext cx="504056" cy="51564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262811" y="4950415"/>
            <a:ext cx="1665514" cy="368590"/>
          </a:xfrm>
          <a:custGeom>
            <a:avLst/>
            <a:gdLst>
              <a:gd name="connsiteX0" fmla="*/ 0 w 1186543"/>
              <a:gd name="connsiteY0" fmla="*/ 283598 h 368590"/>
              <a:gd name="connsiteX1" fmla="*/ 870857 w 1186543"/>
              <a:gd name="connsiteY1" fmla="*/ 569 h 368590"/>
              <a:gd name="connsiteX2" fmla="*/ 718457 w 1186543"/>
              <a:gd name="connsiteY2" fmla="*/ 348912 h 368590"/>
              <a:gd name="connsiteX3" fmla="*/ 1186543 w 1186543"/>
              <a:gd name="connsiteY3" fmla="*/ 294484 h 368590"/>
              <a:gd name="connsiteX0" fmla="*/ 0 w 1665514"/>
              <a:gd name="connsiteY0" fmla="*/ 283598 h 368590"/>
              <a:gd name="connsiteX1" fmla="*/ 870857 w 1665514"/>
              <a:gd name="connsiteY1" fmla="*/ 569 h 368590"/>
              <a:gd name="connsiteX2" fmla="*/ 718457 w 1665514"/>
              <a:gd name="connsiteY2" fmla="*/ 348912 h 368590"/>
              <a:gd name="connsiteX3" fmla="*/ 1665514 w 1665514"/>
              <a:gd name="connsiteY3" fmla="*/ 294484 h 36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5514" h="368590">
                <a:moveTo>
                  <a:pt x="0" y="283598"/>
                </a:moveTo>
                <a:cubicBezTo>
                  <a:pt x="375557" y="136640"/>
                  <a:pt x="751114" y="-10317"/>
                  <a:pt x="870857" y="569"/>
                </a:cubicBezTo>
                <a:cubicBezTo>
                  <a:pt x="990600" y="11455"/>
                  <a:pt x="586014" y="299926"/>
                  <a:pt x="718457" y="348912"/>
                </a:cubicBezTo>
                <a:cubicBezTo>
                  <a:pt x="850900" y="397898"/>
                  <a:pt x="1457778" y="346191"/>
                  <a:pt x="1665514" y="294484"/>
                </a:cubicBezTo>
              </a:path>
            </a:pathLst>
          </a:custGeom>
          <a:noFill/>
          <a:ln>
            <a:solidFill>
              <a:srgbClr val="0000FF"/>
            </a:solidFill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3945" y="4406901"/>
            <a:ext cx="409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0243" y="5016142"/>
            <a:ext cx="3891528" cy="450087"/>
            <a:chOff x="2920243" y="5016142"/>
            <a:chExt cx="3891528" cy="450087"/>
          </a:xfrm>
        </p:grpSpPr>
        <p:sp>
          <p:nvSpPr>
            <p:cNvPr id="20" name="직사각형 19"/>
            <p:cNvSpPr/>
            <p:nvPr/>
          </p:nvSpPr>
          <p:spPr>
            <a:xfrm>
              <a:off x="2920243" y="5016142"/>
              <a:ext cx="2223730" cy="4492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143973" y="5016942"/>
              <a:ext cx="1111865" cy="4492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55839" y="5016423"/>
              <a:ext cx="555932" cy="4492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자유형 22"/>
          <p:cNvSpPr/>
          <p:nvPr/>
        </p:nvSpPr>
        <p:spPr>
          <a:xfrm>
            <a:off x="6552398" y="5001147"/>
            <a:ext cx="1186543" cy="368590"/>
          </a:xfrm>
          <a:custGeom>
            <a:avLst/>
            <a:gdLst>
              <a:gd name="connsiteX0" fmla="*/ 0 w 1186543"/>
              <a:gd name="connsiteY0" fmla="*/ 283598 h 368590"/>
              <a:gd name="connsiteX1" fmla="*/ 870857 w 1186543"/>
              <a:gd name="connsiteY1" fmla="*/ 569 h 368590"/>
              <a:gd name="connsiteX2" fmla="*/ 718457 w 1186543"/>
              <a:gd name="connsiteY2" fmla="*/ 348912 h 368590"/>
              <a:gd name="connsiteX3" fmla="*/ 1186543 w 1186543"/>
              <a:gd name="connsiteY3" fmla="*/ 294484 h 36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543" h="368590">
                <a:moveTo>
                  <a:pt x="0" y="283598"/>
                </a:moveTo>
                <a:cubicBezTo>
                  <a:pt x="375557" y="136640"/>
                  <a:pt x="751114" y="-10317"/>
                  <a:pt x="870857" y="569"/>
                </a:cubicBezTo>
                <a:cubicBezTo>
                  <a:pt x="990600" y="11455"/>
                  <a:pt x="665843" y="299926"/>
                  <a:pt x="718457" y="348912"/>
                </a:cubicBezTo>
                <a:cubicBezTo>
                  <a:pt x="771071" y="397898"/>
                  <a:pt x="978807" y="346191"/>
                  <a:pt x="1186543" y="294484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43808" y="5375824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8A3E"/>
                </a:solidFill>
                <a:latin typeface="+mj-ea"/>
                <a:ea typeface="+mj-ea"/>
              </a:rPr>
              <a:t>name</a:t>
            </a:r>
            <a:endParaRPr lang="ko-KR" altLang="en-US" sz="2400" b="1" dirty="0">
              <a:solidFill>
                <a:srgbClr val="008A3E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91589" y="5382949"/>
            <a:ext cx="953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8A3E"/>
                </a:solidFill>
                <a:latin typeface="+mj-ea"/>
                <a:ea typeface="+mj-ea"/>
              </a:rPr>
              <a:t>value</a:t>
            </a:r>
            <a:endParaRPr lang="ko-KR" altLang="en-US" sz="2400" b="1" dirty="0">
              <a:solidFill>
                <a:srgbClr val="008A3E"/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64043" y="5388203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8A3E"/>
                </a:solidFill>
                <a:latin typeface="+mj-ea"/>
                <a:ea typeface="+mj-ea"/>
              </a:rPr>
              <a:t>next</a:t>
            </a:r>
            <a:endParaRPr lang="ko-KR" altLang="en-US" sz="2400" b="1" dirty="0">
              <a:solidFill>
                <a:srgbClr val="008A3E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635896" y="2327059"/>
            <a:ext cx="3891528" cy="450087"/>
            <a:chOff x="3635896" y="2327059"/>
            <a:chExt cx="3891528" cy="450087"/>
          </a:xfrm>
        </p:grpSpPr>
        <p:sp>
          <p:nvSpPr>
            <p:cNvPr id="34" name="직사각형 33"/>
            <p:cNvSpPr/>
            <p:nvPr/>
          </p:nvSpPr>
          <p:spPr>
            <a:xfrm>
              <a:off x="3635896" y="2327059"/>
              <a:ext cx="2223730" cy="4492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59626" y="2327859"/>
              <a:ext cx="1111865" cy="4492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71492" y="2327340"/>
              <a:ext cx="555932" cy="44928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자유형 36"/>
          <p:cNvSpPr/>
          <p:nvPr/>
        </p:nvSpPr>
        <p:spPr>
          <a:xfrm>
            <a:off x="7268051" y="2312064"/>
            <a:ext cx="1186543" cy="368590"/>
          </a:xfrm>
          <a:custGeom>
            <a:avLst/>
            <a:gdLst>
              <a:gd name="connsiteX0" fmla="*/ 0 w 1186543"/>
              <a:gd name="connsiteY0" fmla="*/ 283598 h 368590"/>
              <a:gd name="connsiteX1" fmla="*/ 870857 w 1186543"/>
              <a:gd name="connsiteY1" fmla="*/ 569 h 368590"/>
              <a:gd name="connsiteX2" fmla="*/ 718457 w 1186543"/>
              <a:gd name="connsiteY2" fmla="*/ 348912 h 368590"/>
              <a:gd name="connsiteX3" fmla="*/ 1186543 w 1186543"/>
              <a:gd name="connsiteY3" fmla="*/ 294484 h 36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6543" h="368590">
                <a:moveTo>
                  <a:pt x="0" y="283598"/>
                </a:moveTo>
                <a:cubicBezTo>
                  <a:pt x="375557" y="136640"/>
                  <a:pt x="751114" y="-10317"/>
                  <a:pt x="870857" y="569"/>
                </a:cubicBezTo>
                <a:cubicBezTo>
                  <a:pt x="990600" y="11455"/>
                  <a:pt x="665843" y="299926"/>
                  <a:pt x="718457" y="348912"/>
                </a:cubicBezTo>
                <a:cubicBezTo>
                  <a:pt x="771071" y="397898"/>
                  <a:pt x="978807" y="346191"/>
                  <a:pt x="1186543" y="294484"/>
                </a:cubicBezTo>
              </a:path>
            </a:pathLst>
          </a:custGeom>
          <a:noFill/>
          <a:ln>
            <a:solidFill>
              <a:srgbClr val="00B050"/>
            </a:solidFill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59461" y="2686741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8A3E"/>
                </a:solidFill>
                <a:latin typeface="+mj-ea"/>
                <a:ea typeface="+mj-ea"/>
              </a:rPr>
              <a:t>name</a:t>
            </a:r>
            <a:endParaRPr lang="ko-KR" altLang="en-US" sz="2400" b="1" dirty="0">
              <a:solidFill>
                <a:srgbClr val="008A3E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807242" y="2693866"/>
            <a:ext cx="953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8A3E"/>
                </a:solidFill>
                <a:latin typeface="+mj-ea"/>
                <a:ea typeface="+mj-ea"/>
              </a:rPr>
              <a:t>value</a:t>
            </a:r>
            <a:endParaRPr lang="ko-KR" altLang="en-US" sz="2400" b="1" dirty="0">
              <a:solidFill>
                <a:srgbClr val="008A3E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79696" y="2699120"/>
            <a:ext cx="825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8A3E"/>
                </a:solidFill>
                <a:latin typeface="+mj-ea"/>
                <a:ea typeface="+mj-ea"/>
              </a:rPr>
              <a:t>next</a:t>
            </a:r>
            <a:endParaRPr lang="ko-KR" altLang="en-US" sz="2400" b="1" dirty="0">
              <a:solidFill>
                <a:srgbClr val="008A3E"/>
              </a:solidFill>
              <a:latin typeface="+mj-ea"/>
              <a:ea typeface="+mj-ea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2799797" y="2519854"/>
            <a:ext cx="6229404" cy="2765768"/>
          </a:xfrm>
          <a:custGeom>
            <a:avLst/>
            <a:gdLst>
              <a:gd name="connsiteX0" fmla="*/ 0 w 1186543"/>
              <a:gd name="connsiteY0" fmla="*/ 283598 h 368590"/>
              <a:gd name="connsiteX1" fmla="*/ 870857 w 1186543"/>
              <a:gd name="connsiteY1" fmla="*/ 569 h 368590"/>
              <a:gd name="connsiteX2" fmla="*/ 718457 w 1186543"/>
              <a:gd name="connsiteY2" fmla="*/ 348912 h 368590"/>
              <a:gd name="connsiteX3" fmla="*/ 1186543 w 1186543"/>
              <a:gd name="connsiteY3" fmla="*/ 294484 h 368590"/>
              <a:gd name="connsiteX0" fmla="*/ 0 w 1186543"/>
              <a:gd name="connsiteY0" fmla="*/ 985658 h 1122355"/>
              <a:gd name="connsiteX1" fmla="*/ 112574 w 1186543"/>
              <a:gd name="connsiteY1" fmla="*/ 103 h 1122355"/>
              <a:gd name="connsiteX2" fmla="*/ 718457 w 1186543"/>
              <a:gd name="connsiteY2" fmla="*/ 1050972 h 1122355"/>
              <a:gd name="connsiteX3" fmla="*/ 1186543 w 1186543"/>
              <a:gd name="connsiteY3" fmla="*/ 996544 h 1122355"/>
              <a:gd name="connsiteX0" fmla="*/ 2569426 w 3755969"/>
              <a:gd name="connsiteY0" fmla="*/ 1628741 h 1640939"/>
              <a:gd name="connsiteX1" fmla="*/ 2682000 w 3755969"/>
              <a:gd name="connsiteY1" fmla="*/ 643186 h 1640939"/>
              <a:gd name="connsiteX2" fmla="*/ 9424 w 3755969"/>
              <a:gd name="connsiteY2" fmla="*/ 32524 h 1640939"/>
              <a:gd name="connsiteX3" fmla="*/ 3755969 w 3755969"/>
              <a:gd name="connsiteY3" fmla="*/ 1639627 h 1640939"/>
              <a:gd name="connsiteX0" fmla="*/ 3029271 w 3395082"/>
              <a:gd name="connsiteY0" fmla="*/ 2765768 h 2765768"/>
              <a:gd name="connsiteX1" fmla="*/ 3141845 w 3395082"/>
              <a:gd name="connsiteY1" fmla="*/ 1780213 h 2765768"/>
              <a:gd name="connsiteX2" fmla="*/ 469269 w 3395082"/>
              <a:gd name="connsiteY2" fmla="*/ 1169551 h 2765768"/>
              <a:gd name="connsiteX3" fmla="*/ 112166 w 3395082"/>
              <a:gd name="connsiteY3" fmla="*/ 0 h 2765768"/>
              <a:gd name="connsiteX0" fmla="*/ 3740195 w 4180335"/>
              <a:gd name="connsiteY0" fmla="*/ 2765768 h 2765768"/>
              <a:gd name="connsiteX1" fmla="*/ 3852769 w 4180335"/>
              <a:gd name="connsiteY1" fmla="*/ 1780213 h 2765768"/>
              <a:gd name="connsiteX2" fmla="*/ 143129 w 4180335"/>
              <a:gd name="connsiteY2" fmla="*/ 723502 h 2765768"/>
              <a:gd name="connsiteX3" fmla="*/ 823090 w 4180335"/>
              <a:gd name="connsiteY3" fmla="*/ 0 h 2765768"/>
              <a:gd name="connsiteX0" fmla="*/ 3894874 w 6392964"/>
              <a:gd name="connsiteY0" fmla="*/ 2765768 h 2765768"/>
              <a:gd name="connsiteX1" fmla="*/ 6304599 w 6392964"/>
              <a:gd name="connsiteY1" fmla="*/ 1244954 h 2765768"/>
              <a:gd name="connsiteX2" fmla="*/ 297808 w 6392964"/>
              <a:gd name="connsiteY2" fmla="*/ 723502 h 2765768"/>
              <a:gd name="connsiteX3" fmla="*/ 977769 w 6392964"/>
              <a:gd name="connsiteY3" fmla="*/ 0 h 2765768"/>
              <a:gd name="connsiteX0" fmla="*/ 3754012 w 6165617"/>
              <a:gd name="connsiteY0" fmla="*/ 2765768 h 2765768"/>
              <a:gd name="connsiteX1" fmla="*/ 6163737 w 6165617"/>
              <a:gd name="connsiteY1" fmla="*/ 1244954 h 2765768"/>
              <a:gd name="connsiteX2" fmla="*/ 4080505 w 6165617"/>
              <a:gd name="connsiteY2" fmla="*/ 792058 h 2765768"/>
              <a:gd name="connsiteX3" fmla="*/ 156946 w 6165617"/>
              <a:gd name="connsiteY3" fmla="*/ 723502 h 2765768"/>
              <a:gd name="connsiteX4" fmla="*/ 836907 w 6165617"/>
              <a:gd name="connsiteY4" fmla="*/ 0 h 2765768"/>
              <a:gd name="connsiteX0" fmla="*/ 3754012 w 6229404"/>
              <a:gd name="connsiteY0" fmla="*/ 2765768 h 2765768"/>
              <a:gd name="connsiteX1" fmla="*/ 5530165 w 6229404"/>
              <a:gd name="connsiteY1" fmla="*/ 2141356 h 2765768"/>
              <a:gd name="connsiteX2" fmla="*/ 6163737 w 6229404"/>
              <a:gd name="connsiteY2" fmla="*/ 1244954 h 2765768"/>
              <a:gd name="connsiteX3" fmla="*/ 4080505 w 6229404"/>
              <a:gd name="connsiteY3" fmla="*/ 792058 h 2765768"/>
              <a:gd name="connsiteX4" fmla="*/ 156946 w 6229404"/>
              <a:gd name="connsiteY4" fmla="*/ 723502 h 2765768"/>
              <a:gd name="connsiteX5" fmla="*/ 836907 w 6229404"/>
              <a:gd name="connsiteY5" fmla="*/ 0 h 276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9404" h="2765768">
                <a:moveTo>
                  <a:pt x="3754012" y="2765768"/>
                </a:moveTo>
                <a:cubicBezTo>
                  <a:pt x="4005433" y="2631963"/>
                  <a:pt x="5128544" y="2394825"/>
                  <a:pt x="5530165" y="2141356"/>
                </a:cubicBezTo>
                <a:cubicBezTo>
                  <a:pt x="5931786" y="1887887"/>
                  <a:pt x="6405347" y="1469837"/>
                  <a:pt x="6163737" y="1244954"/>
                </a:cubicBezTo>
                <a:cubicBezTo>
                  <a:pt x="5922127" y="1020071"/>
                  <a:pt x="5081637" y="878967"/>
                  <a:pt x="4080505" y="792058"/>
                </a:cubicBezTo>
                <a:cubicBezTo>
                  <a:pt x="3079373" y="705149"/>
                  <a:pt x="697546" y="855512"/>
                  <a:pt x="156946" y="723502"/>
                </a:cubicBezTo>
                <a:cubicBezTo>
                  <a:pt x="-383654" y="591492"/>
                  <a:pt x="629171" y="51707"/>
                  <a:pt x="836907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oval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4994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7" grpId="0" animBg="1"/>
      <p:bldP spid="18" grpId="0" animBg="1"/>
      <p:bldP spid="19" grpId="0"/>
      <p:bldP spid="23" grpId="0" animBg="1"/>
      <p:bldP spid="23" grpId="1" animBg="1"/>
      <p:bldP spid="24" grpId="0"/>
      <p:bldP spid="25" grpId="0"/>
      <p:bldP spid="26" grpId="0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99792" y="980728"/>
            <a:ext cx="1728192" cy="12961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source.c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04048" y="2564904"/>
            <a:ext cx="1512168" cy="792088"/>
          </a:xfrm>
          <a:prstGeom prst="roundRect">
            <a:avLst>
              <a:gd name="adj" fmla="val 99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stdio.obj</a:t>
            </a:r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5004048" y="1916832"/>
            <a:ext cx="1512168" cy="36004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stdio.h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43808" y="2564904"/>
            <a:ext cx="1440160" cy="792088"/>
          </a:xfrm>
          <a:prstGeom prst="roundRect">
            <a:avLst>
              <a:gd name="adj" fmla="val 994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source.obj</a:t>
            </a:r>
            <a:endParaRPr lang="ko-KR" altLang="en-US"/>
          </a:p>
        </p:txBody>
      </p:sp>
      <p:sp>
        <p:nvSpPr>
          <p:cNvPr id="15" name="순서도: 페이지 연결자 14"/>
          <p:cNvSpPr/>
          <p:nvPr/>
        </p:nvSpPr>
        <p:spPr>
          <a:xfrm>
            <a:off x="2527312" y="4077072"/>
            <a:ext cx="2160240" cy="936104"/>
          </a:xfrm>
          <a:prstGeom prst="flowChartOffpage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linker</a:t>
            </a:r>
            <a:endParaRPr lang="ko-KR" altLang="en-US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321450" y="1895585"/>
            <a:ext cx="674703" cy="337516"/>
          </a:xfrm>
          <a:custGeom>
            <a:avLst/>
            <a:gdLst>
              <a:gd name="connsiteX0" fmla="*/ 674703 w 674703"/>
              <a:gd name="connsiteY0" fmla="*/ 189390 h 239696"/>
              <a:gd name="connsiteX1" fmla="*/ 399495 w 674703"/>
              <a:gd name="connsiteY1" fmla="*/ 2959 h 239696"/>
              <a:gd name="connsiteX2" fmla="*/ 408373 w 674703"/>
              <a:gd name="connsiteY2" fmla="*/ 207145 h 239696"/>
              <a:gd name="connsiteX3" fmla="*/ 0 w 674703"/>
              <a:gd name="connsiteY3" fmla="*/ 198267 h 239696"/>
              <a:gd name="connsiteX0" fmla="*/ 674703 w 674703"/>
              <a:gd name="connsiteY0" fmla="*/ 207679 h 367719"/>
              <a:gd name="connsiteX1" fmla="*/ 399495 w 674703"/>
              <a:gd name="connsiteY1" fmla="*/ 21248 h 367719"/>
              <a:gd name="connsiteX2" fmla="*/ 466574 w 674703"/>
              <a:gd name="connsiteY2" fmla="*/ 335168 h 367719"/>
              <a:gd name="connsiteX3" fmla="*/ 0 w 674703"/>
              <a:gd name="connsiteY3" fmla="*/ 216556 h 367719"/>
              <a:gd name="connsiteX0" fmla="*/ 674703 w 674703"/>
              <a:gd name="connsiteY0" fmla="*/ 181790 h 337516"/>
              <a:gd name="connsiteX1" fmla="*/ 322558 w 674703"/>
              <a:gd name="connsiteY1" fmla="*/ 21248 h 337516"/>
              <a:gd name="connsiteX2" fmla="*/ 466574 w 674703"/>
              <a:gd name="connsiteY2" fmla="*/ 309279 h 337516"/>
              <a:gd name="connsiteX3" fmla="*/ 0 w 674703"/>
              <a:gd name="connsiteY3" fmla="*/ 190667 h 3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703" h="337516">
                <a:moveTo>
                  <a:pt x="674703" y="181790"/>
                </a:moveTo>
                <a:cubicBezTo>
                  <a:pt x="559293" y="87095"/>
                  <a:pt x="357246" y="0"/>
                  <a:pt x="322558" y="21248"/>
                </a:cubicBezTo>
                <a:cubicBezTo>
                  <a:pt x="287870" y="42496"/>
                  <a:pt x="520334" y="281043"/>
                  <a:pt x="466574" y="309279"/>
                </a:cubicBezTo>
                <a:cubicBezTo>
                  <a:pt x="412814" y="337516"/>
                  <a:pt x="170895" y="211381"/>
                  <a:pt x="0" y="190667"/>
                </a:cubicBezTo>
              </a:path>
            </a:pathLst>
          </a:custGeom>
          <a:ln w="28575">
            <a:solidFill>
              <a:srgbClr val="0000FF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2564904"/>
            <a:ext cx="1512168" cy="792088"/>
          </a:xfrm>
          <a:prstGeom prst="roundRect">
            <a:avLst>
              <a:gd name="adj" fmla="val 99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string.obj</a:t>
            </a:r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683568" y="1916832"/>
            <a:ext cx="1512168" cy="36004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string.h</a:t>
            </a:r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199687" y="1908699"/>
            <a:ext cx="648070" cy="338831"/>
          </a:xfrm>
          <a:custGeom>
            <a:avLst/>
            <a:gdLst>
              <a:gd name="connsiteX0" fmla="*/ 0 w 648070"/>
              <a:gd name="connsiteY0" fmla="*/ 195309 h 338831"/>
              <a:gd name="connsiteX1" fmla="*/ 248575 w 648070"/>
              <a:gd name="connsiteY1" fmla="*/ 8878 h 338831"/>
              <a:gd name="connsiteX2" fmla="*/ 435006 w 648070"/>
              <a:gd name="connsiteY2" fmla="*/ 142043 h 338831"/>
              <a:gd name="connsiteX3" fmla="*/ 221942 w 648070"/>
              <a:gd name="connsiteY3" fmla="*/ 230819 h 338831"/>
              <a:gd name="connsiteX4" fmla="*/ 390617 w 648070"/>
              <a:gd name="connsiteY4" fmla="*/ 337351 h 338831"/>
              <a:gd name="connsiteX5" fmla="*/ 648070 w 648070"/>
              <a:gd name="connsiteY5" fmla="*/ 239697 h 33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70" h="338831">
                <a:moveTo>
                  <a:pt x="0" y="195309"/>
                </a:moveTo>
                <a:cubicBezTo>
                  <a:pt x="88037" y="106532"/>
                  <a:pt x="176074" y="17756"/>
                  <a:pt x="248575" y="8878"/>
                </a:cubicBezTo>
                <a:cubicBezTo>
                  <a:pt x="321076" y="0"/>
                  <a:pt x="439445" y="105053"/>
                  <a:pt x="435006" y="142043"/>
                </a:cubicBezTo>
                <a:cubicBezTo>
                  <a:pt x="430567" y="179033"/>
                  <a:pt x="229340" y="198268"/>
                  <a:pt x="221942" y="230819"/>
                </a:cubicBezTo>
                <a:cubicBezTo>
                  <a:pt x="214544" y="263370"/>
                  <a:pt x="319596" y="335871"/>
                  <a:pt x="390617" y="337351"/>
                </a:cubicBezTo>
                <a:cubicBezTo>
                  <a:pt x="461638" y="338831"/>
                  <a:pt x="554854" y="289264"/>
                  <a:pt x="648070" y="239697"/>
                </a:cubicBezTo>
              </a:path>
            </a:pathLst>
          </a:custGeom>
          <a:ln w="28575">
            <a:solidFill>
              <a:srgbClr val="0000FF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49776" y="3295095"/>
            <a:ext cx="4500979" cy="779755"/>
            <a:chOff x="2041864" y="3295095"/>
            <a:chExt cx="4500979" cy="779755"/>
          </a:xfrm>
        </p:grpSpPr>
        <p:sp>
          <p:nvSpPr>
            <p:cNvPr id="17" name="자유형 16"/>
            <p:cNvSpPr/>
            <p:nvPr/>
          </p:nvSpPr>
          <p:spPr>
            <a:xfrm>
              <a:off x="4358936" y="3295095"/>
              <a:ext cx="26633" cy="762000"/>
            </a:xfrm>
            <a:custGeom>
              <a:avLst/>
              <a:gdLst>
                <a:gd name="connsiteX0" fmla="*/ 0 w 26633"/>
                <a:gd name="connsiteY0" fmla="*/ 25154 h 762000"/>
                <a:gd name="connsiteX1" fmla="*/ 17755 w 26633"/>
                <a:gd name="connsiteY1" fmla="*/ 122808 h 762000"/>
                <a:gd name="connsiteX2" fmla="*/ 26633 w 26633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33" h="762000">
                  <a:moveTo>
                    <a:pt x="0" y="25154"/>
                  </a:moveTo>
                  <a:cubicBezTo>
                    <a:pt x="6658" y="12577"/>
                    <a:pt x="13316" y="0"/>
                    <a:pt x="17755" y="122808"/>
                  </a:cubicBezTo>
                  <a:cubicBezTo>
                    <a:pt x="22194" y="245616"/>
                    <a:pt x="24413" y="503808"/>
                    <a:pt x="26633" y="762000"/>
                  </a:cubicBezTo>
                </a:path>
              </a:pathLst>
            </a:custGeom>
            <a:ln w="38100">
              <a:solidFill>
                <a:srgbClr val="0000FF"/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619348" y="3382392"/>
              <a:ext cx="1923495" cy="692458"/>
            </a:xfrm>
            <a:custGeom>
              <a:avLst/>
              <a:gdLst>
                <a:gd name="connsiteX0" fmla="*/ 1923495 w 1923495"/>
                <a:gd name="connsiteY0" fmla="*/ 0 h 692458"/>
                <a:gd name="connsiteX1" fmla="*/ 1639409 w 1923495"/>
                <a:gd name="connsiteY1" fmla="*/ 319596 h 692458"/>
                <a:gd name="connsiteX2" fmla="*/ 272248 w 1923495"/>
                <a:gd name="connsiteY2" fmla="*/ 363985 h 692458"/>
                <a:gd name="connsiteX3" fmla="*/ 5918 w 1923495"/>
                <a:gd name="connsiteY3" fmla="*/ 692458 h 69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495" h="692458">
                  <a:moveTo>
                    <a:pt x="1923495" y="0"/>
                  </a:moveTo>
                  <a:cubicBezTo>
                    <a:pt x="1919056" y="129466"/>
                    <a:pt x="1914617" y="258932"/>
                    <a:pt x="1639409" y="319596"/>
                  </a:cubicBezTo>
                  <a:cubicBezTo>
                    <a:pt x="1364201" y="380260"/>
                    <a:pt x="544496" y="301841"/>
                    <a:pt x="272248" y="363985"/>
                  </a:cubicBezTo>
                  <a:cubicBezTo>
                    <a:pt x="0" y="426129"/>
                    <a:pt x="5918" y="692458"/>
                    <a:pt x="5918" y="692458"/>
                  </a:cubicBezTo>
                </a:path>
              </a:pathLst>
            </a:custGeom>
            <a:ln w="38100">
              <a:solidFill>
                <a:srgbClr val="0000FF"/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041864" y="3373515"/>
              <a:ext cx="2038905" cy="692458"/>
            </a:xfrm>
            <a:custGeom>
              <a:avLst/>
              <a:gdLst>
                <a:gd name="connsiteX0" fmla="*/ 150920 w 2038905"/>
                <a:gd name="connsiteY0" fmla="*/ 0 h 692458"/>
                <a:gd name="connsiteX1" fmla="*/ 266330 w 2038905"/>
                <a:gd name="connsiteY1" fmla="*/ 346229 h 692458"/>
                <a:gd name="connsiteX2" fmla="*/ 1748901 w 2038905"/>
                <a:gd name="connsiteY2" fmla="*/ 337351 h 692458"/>
                <a:gd name="connsiteX3" fmla="*/ 2006353 w 2038905"/>
                <a:gd name="connsiteY3" fmla="*/ 692458 h 69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8905" h="692458">
                  <a:moveTo>
                    <a:pt x="150920" y="0"/>
                  </a:moveTo>
                  <a:cubicBezTo>
                    <a:pt x="75460" y="145002"/>
                    <a:pt x="0" y="290004"/>
                    <a:pt x="266330" y="346229"/>
                  </a:cubicBezTo>
                  <a:cubicBezTo>
                    <a:pt x="532660" y="402454"/>
                    <a:pt x="1458897" y="279646"/>
                    <a:pt x="1748901" y="337351"/>
                  </a:cubicBezTo>
                  <a:cubicBezTo>
                    <a:pt x="2038905" y="395056"/>
                    <a:pt x="2022629" y="543757"/>
                    <a:pt x="2006353" y="692458"/>
                  </a:cubicBezTo>
                </a:path>
              </a:pathLst>
            </a:custGeom>
            <a:ln w="38100">
              <a:solidFill>
                <a:srgbClr val="0000FF"/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851840" y="5013176"/>
            <a:ext cx="1512168" cy="1152128"/>
            <a:chOff x="3744400" y="5013176"/>
            <a:chExt cx="1512168" cy="1152128"/>
          </a:xfrm>
        </p:grpSpPr>
        <p:sp>
          <p:nvSpPr>
            <p:cNvPr id="24" name="빗면 23"/>
            <p:cNvSpPr/>
            <p:nvPr/>
          </p:nvSpPr>
          <p:spPr>
            <a:xfrm>
              <a:off x="3744400" y="5517232"/>
              <a:ext cx="1512168" cy="648072"/>
            </a:xfrm>
            <a:prstGeom prst="bevel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실행 파일</a:t>
              </a:r>
              <a:endParaRPr lang="ko-KR" altLang="en-US"/>
            </a:p>
          </p:txBody>
        </p:sp>
        <p:cxnSp>
          <p:nvCxnSpPr>
            <p:cNvPr id="26" name="구부러진 연결선 25"/>
            <p:cNvCxnSpPr>
              <a:stCxn id="15" idx="2"/>
              <a:endCxn id="24" idx="6"/>
            </p:cNvCxnSpPr>
            <p:nvPr/>
          </p:nvCxnSpPr>
          <p:spPr>
            <a:xfrm rot="16200000" flipH="1">
              <a:off x="4248210" y="5264958"/>
              <a:ext cx="504056" cy="4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00FF"/>
              </a:solidFill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699792" y="980728"/>
            <a:ext cx="163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#include &lt;stdio.h&gt;</a:t>
            </a:r>
          </a:p>
          <a:p>
            <a:r>
              <a:rPr lang="en-US" altLang="ko-KR" sz="1200" b="1" smtClean="0"/>
              <a:t>#include &lt;string.h&gt;</a:t>
            </a:r>
            <a:endParaRPr lang="ko-KR" altLang="en-US" sz="1200" b="1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20272" y="2564904"/>
            <a:ext cx="1512168" cy="792088"/>
          </a:xfrm>
          <a:prstGeom prst="roundRect">
            <a:avLst>
              <a:gd name="adj" fmla="val 994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student.obj</a:t>
            </a:r>
            <a:endParaRPr lang="ko-KR" altLang="en-US"/>
          </a:p>
        </p:txBody>
      </p:sp>
      <p:sp>
        <p:nvSpPr>
          <p:cNvPr id="34" name="한쪽 모서리가 잘린 사각형 33"/>
          <p:cNvSpPr/>
          <p:nvPr/>
        </p:nvSpPr>
        <p:spPr>
          <a:xfrm>
            <a:off x="7020272" y="1916832"/>
            <a:ext cx="1512168" cy="36004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student.h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697953" y="1340768"/>
            <a:ext cx="168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</a:rPr>
              <a:t>#include “student.h”</a:t>
            </a:r>
          </a:p>
        </p:txBody>
      </p:sp>
      <p:sp>
        <p:nvSpPr>
          <p:cNvPr id="38" name="자유형 37"/>
          <p:cNvSpPr/>
          <p:nvPr/>
        </p:nvSpPr>
        <p:spPr>
          <a:xfrm>
            <a:off x="4463143" y="1345647"/>
            <a:ext cx="3254828" cy="559353"/>
          </a:xfrm>
          <a:custGeom>
            <a:avLst/>
            <a:gdLst>
              <a:gd name="connsiteX0" fmla="*/ 3254828 w 3254828"/>
              <a:gd name="connsiteY0" fmla="*/ 1195614 h 1195614"/>
              <a:gd name="connsiteX1" fmla="*/ 2144486 w 3254828"/>
              <a:gd name="connsiteY1" fmla="*/ 107043 h 1195614"/>
              <a:gd name="connsiteX2" fmla="*/ 1317171 w 3254828"/>
              <a:gd name="connsiteY2" fmla="*/ 553357 h 1195614"/>
              <a:gd name="connsiteX3" fmla="*/ 1709057 w 3254828"/>
              <a:gd name="connsiteY3" fmla="*/ 792843 h 1195614"/>
              <a:gd name="connsiteX4" fmla="*/ 0 w 3254828"/>
              <a:gd name="connsiteY4" fmla="*/ 879928 h 1195614"/>
              <a:gd name="connsiteX0" fmla="*/ 3254828 w 3254828"/>
              <a:gd name="connsiteY0" fmla="*/ 1155700 h 1155700"/>
              <a:gd name="connsiteX1" fmla="*/ 2144486 w 3254828"/>
              <a:gd name="connsiteY1" fmla="*/ 67129 h 1155700"/>
              <a:gd name="connsiteX2" fmla="*/ 1709057 w 3254828"/>
              <a:gd name="connsiteY2" fmla="*/ 752929 h 1155700"/>
              <a:gd name="connsiteX3" fmla="*/ 0 w 3254828"/>
              <a:gd name="connsiteY3" fmla="*/ 840014 h 1155700"/>
              <a:gd name="connsiteX0" fmla="*/ 3254828 w 3254828"/>
              <a:gd name="connsiteY0" fmla="*/ 1135417 h 1135417"/>
              <a:gd name="connsiteX1" fmla="*/ 2125081 w 3254828"/>
              <a:gd name="connsiteY1" fmla="*/ 67129 h 1135417"/>
              <a:gd name="connsiteX2" fmla="*/ 1709057 w 3254828"/>
              <a:gd name="connsiteY2" fmla="*/ 732646 h 1135417"/>
              <a:gd name="connsiteX3" fmla="*/ 0 w 3254828"/>
              <a:gd name="connsiteY3" fmla="*/ 819731 h 1135417"/>
              <a:gd name="connsiteX0" fmla="*/ 3254828 w 3254828"/>
              <a:gd name="connsiteY0" fmla="*/ 559353 h 559353"/>
              <a:gd name="connsiteX1" fmla="*/ 2701145 w 3254828"/>
              <a:gd name="connsiteY1" fmla="*/ 67129 h 559353"/>
              <a:gd name="connsiteX2" fmla="*/ 1709057 w 3254828"/>
              <a:gd name="connsiteY2" fmla="*/ 156582 h 559353"/>
              <a:gd name="connsiteX3" fmla="*/ 0 w 3254828"/>
              <a:gd name="connsiteY3" fmla="*/ 243667 h 55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4828" h="559353">
                <a:moveTo>
                  <a:pt x="3254828" y="559353"/>
                </a:moveTo>
                <a:cubicBezTo>
                  <a:pt x="2861128" y="68589"/>
                  <a:pt x="2958774" y="134258"/>
                  <a:pt x="2701145" y="67129"/>
                </a:cubicBezTo>
                <a:cubicBezTo>
                  <a:pt x="2443516" y="0"/>
                  <a:pt x="2066471" y="27768"/>
                  <a:pt x="1709057" y="156582"/>
                </a:cubicBezTo>
                <a:cubicBezTo>
                  <a:pt x="1489529" y="211011"/>
                  <a:pt x="744764" y="227339"/>
                  <a:pt x="0" y="243667"/>
                </a:cubicBezTo>
              </a:path>
            </a:pathLst>
          </a:custGeom>
          <a:ln w="28575">
            <a:solidFill>
              <a:srgbClr val="0000FF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4278086" y="3284984"/>
            <a:ext cx="3534274" cy="753616"/>
          </a:xfrm>
          <a:custGeom>
            <a:avLst/>
            <a:gdLst>
              <a:gd name="connsiteX0" fmla="*/ 3483428 w 3483428"/>
              <a:gd name="connsiteY0" fmla="*/ 0 h 631371"/>
              <a:gd name="connsiteX1" fmla="*/ 1371600 w 3483428"/>
              <a:gd name="connsiteY1" fmla="*/ 478971 h 631371"/>
              <a:gd name="connsiteX2" fmla="*/ 272143 w 3483428"/>
              <a:gd name="connsiteY2" fmla="*/ 468085 h 631371"/>
              <a:gd name="connsiteX3" fmla="*/ 0 w 3483428"/>
              <a:gd name="connsiteY3" fmla="*/ 631371 h 631371"/>
              <a:gd name="connsiteX0" fmla="*/ 3483428 w 3526205"/>
              <a:gd name="connsiteY0" fmla="*/ 0 h 631371"/>
              <a:gd name="connsiteX1" fmla="*/ 3174234 w 3526205"/>
              <a:gd name="connsiteY1" fmla="*/ 453819 h 631371"/>
              <a:gd name="connsiteX2" fmla="*/ 1371600 w 3526205"/>
              <a:gd name="connsiteY2" fmla="*/ 478971 h 631371"/>
              <a:gd name="connsiteX3" fmla="*/ 272143 w 3526205"/>
              <a:gd name="connsiteY3" fmla="*/ 468085 h 631371"/>
              <a:gd name="connsiteX4" fmla="*/ 0 w 3526205"/>
              <a:gd name="connsiteY4" fmla="*/ 631371 h 631371"/>
              <a:gd name="connsiteX0" fmla="*/ 3483428 w 3483428"/>
              <a:gd name="connsiteY0" fmla="*/ 0 h 631371"/>
              <a:gd name="connsiteX1" fmla="*/ 3102226 w 3483428"/>
              <a:gd name="connsiteY1" fmla="*/ 237795 h 631371"/>
              <a:gd name="connsiteX2" fmla="*/ 1371600 w 3483428"/>
              <a:gd name="connsiteY2" fmla="*/ 478971 h 631371"/>
              <a:gd name="connsiteX3" fmla="*/ 272143 w 3483428"/>
              <a:gd name="connsiteY3" fmla="*/ 468085 h 631371"/>
              <a:gd name="connsiteX4" fmla="*/ 0 w 3483428"/>
              <a:gd name="connsiteY4" fmla="*/ 631371 h 631371"/>
              <a:gd name="connsiteX0" fmla="*/ 3534274 w 3534274"/>
              <a:gd name="connsiteY0" fmla="*/ 0 h 753616"/>
              <a:gd name="connsiteX1" fmla="*/ 3102226 w 3534274"/>
              <a:gd name="connsiteY1" fmla="*/ 360040 h 753616"/>
              <a:gd name="connsiteX2" fmla="*/ 1371600 w 3534274"/>
              <a:gd name="connsiteY2" fmla="*/ 601216 h 753616"/>
              <a:gd name="connsiteX3" fmla="*/ 272143 w 3534274"/>
              <a:gd name="connsiteY3" fmla="*/ 590330 h 753616"/>
              <a:gd name="connsiteX4" fmla="*/ 0 w 3534274"/>
              <a:gd name="connsiteY4" fmla="*/ 753616 h 75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274" h="753616">
                <a:moveTo>
                  <a:pt x="3534274" y="0"/>
                </a:moveTo>
                <a:cubicBezTo>
                  <a:pt x="3532460" y="1814"/>
                  <a:pt x="3462672" y="259837"/>
                  <a:pt x="3102226" y="360040"/>
                </a:cubicBezTo>
                <a:cubicBezTo>
                  <a:pt x="2741780" y="460243"/>
                  <a:pt x="1843280" y="562834"/>
                  <a:pt x="1371600" y="601216"/>
                </a:cubicBezTo>
                <a:cubicBezTo>
                  <a:pt x="899920" y="639598"/>
                  <a:pt x="500743" y="564930"/>
                  <a:pt x="272143" y="590330"/>
                </a:cubicBezTo>
                <a:cubicBezTo>
                  <a:pt x="43543" y="615730"/>
                  <a:pt x="21771" y="684673"/>
                  <a:pt x="0" y="753616"/>
                </a:cubicBezTo>
              </a:path>
            </a:pathLst>
          </a:custGeom>
          <a:ln w="38100">
            <a:solidFill>
              <a:srgbClr val="0000FF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32" grpId="0"/>
      <p:bldP spid="33" grpId="0" animBg="1"/>
      <p:bldP spid="34" grpId="0" animBg="1"/>
      <p:bldP spid="37" grpId="0"/>
      <p:bldP spid="38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>
            <a:off x="4644008" y="2132856"/>
            <a:ext cx="576064" cy="72008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dk1"/>
                </a:solidFill>
              </a:rPr>
              <a:t>fp</a:t>
            </a:r>
            <a:endParaRPr lang="ko-KR" altLang="en-US" dirty="0" smtClean="0">
              <a:solidFill>
                <a:schemeClr val="dk1"/>
              </a:solidFill>
            </a:endParaRPr>
          </a:p>
        </p:txBody>
      </p:sp>
      <p:sp>
        <p:nvSpPr>
          <p:cNvPr id="3" name="순서도: 문서 2"/>
          <p:cNvSpPr/>
          <p:nvPr/>
        </p:nvSpPr>
        <p:spPr>
          <a:xfrm>
            <a:off x="6372200" y="2060848"/>
            <a:ext cx="2376264" cy="194421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설명선 5"/>
          <p:cNvSpPr/>
          <p:nvPr/>
        </p:nvSpPr>
        <p:spPr>
          <a:xfrm>
            <a:off x="4644008" y="2132856"/>
            <a:ext cx="1728192" cy="72008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3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fp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73558" y="1745768"/>
            <a:ext cx="959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나눔고딕 ExtraBold" pitchFamily="50" charset="-127"/>
                <a:ea typeface="나눔고딕 ExtraBold" pitchFamily="50" charset="-127"/>
              </a:rPr>
              <a:t>test.txt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539552" y="2132856"/>
            <a:ext cx="4104456" cy="237626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FILE *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fopen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(“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itchFamily="49" charset="0"/>
              </a:rPr>
              <a:t>test.txt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”, “</a:t>
            </a:r>
            <a:r>
              <a:rPr lang="en-US" altLang="ko-KR" b="1" dirty="0" smtClean="0">
                <a:solidFill>
                  <a:schemeClr val="tx1"/>
                </a:solidFill>
                <a:latin typeface="Source Code Pro" pitchFamily="49" charset="0"/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”);</a:t>
            </a:r>
          </a:p>
          <a:p>
            <a:endParaRPr lang="en-US" altLang="ko-KR" dirty="0" smtClean="0">
              <a:solidFill>
                <a:schemeClr val="tx1"/>
              </a:solidFill>
              <a:latin typeface="Source Code Pro" pitchFamily="49" charset="0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fprintf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,”Hello\n”);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fprintf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,”%d”, 123);</a:t>
            </a:r>
          </a:p>
          <a:p>
            <a:endParaRPr lang="en-US" altLang="ko-KR" dirty="0" smtClean="0">
              <a:solidFill>
                <a:schemeClr val="tx1"/>
              </a:solidFill>
              <a:latin typeface="Source Code Pro" pitchFamily="49" charset="0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fclose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  <a:latin typeface="Source Code Pro" pitchFamily="49" charset="0"/>
              </a:rPr>
              <a:t>fp</a:t>
            </a:r>
            <a:r>
              <a:rPr lang="en-US" altLang="ko-KR" dirty="0" smtClean="0">
                <a:solidFill>
                  <a:schemeClr val="tx1"/>
                </a:solidFill>
                <a:latin typeface="Source Code Pro" pitchFamily="49" charset="0"/>
              </a:rPr>
              <a:t>);</a:t>
            </a:r>
            <a:endParaRPr lang="ko-KR" altLang="en-US" dirty="0" smtClean="0">
              <a:solidFill>
                <a:schemeClr val="tx1"/>
              </a:solidFill>
              <a:latin typeface="Source Code Pro" pitchFamily="49" charset="0"/>
            </a:endParaRPr>
          </a:p>
          <a:p>
            <a:endParaRPr lang="ko-KR" altLang="en-US" dirty="0" smtClean="0">
              <a:solidFill>
                <a:schemeClr val="tx1"/>
              </a:solidFill>
              <a:latin typeface="Source Code Pro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206084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Source Code Pro" pitchFamily="49" charset="0"/>
              </a:rPr>
              <a:t>Hello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72200" y="23488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Source Code Pro" pitchFamily="49" charset="0"/>
              </a:rPr>
              <a:t>123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4927" y="163034"/>
            <a:ext cx="2194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파일 입출력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908720"/>
            <a:ext cx="183575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파일 열기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96281" y="908720"/>
            <a:ext cx="183575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입력</a:t>
            </a:r>
            <a:r>
              <a:rPr lang="en-US" altLang="ko-KR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/</a:t>
            </a:r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출력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78086" y="908720"/>
            <a:ext cx="183575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파일 닫기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368873" y="1024272"/>
            <a:ext cx="716522" cy="2616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946484" y="1030964"/>
            <a:ext cx="716522" cy="2616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8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 animBg="1"/>
      <p:bldP spid="6" grpId="0" animBg="1"/>
      <p:bldP spid="6" grpId="1" animBg="1"/>
      <p:bldP spid="7" grpId="0"/>
      <p:bldP spid="8" grpId="0" build="p" animBg="1"/>
      <p:bldP spid="9" grpId="0"/>
      <p:bldP spid="10" grpId="0"/>
      <p:bldP spid="12" grpId="0"/>
      <p:bldP spid="13" grpId="0" animBg="1"/>
      <p:bldP spid="14" grpId="0" animBg="1"/>
      <p:bldP spid="15" grpId="0" animBg="1"/>
      <p:bldP spid="2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31774" y="284918"/>
            <a:ext cx="8712968" cy="4176464"/>
          </a:xfrm>
          <a:prstGeom prst="roundRect">
            <a:avLst>
              <a:gd name="adj" fmla="val 728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0" y="620688"/>
            <a:ext cx="8712968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학생의 </a:t>
            </a:r>
            <a:r>
              <a:rPr lang="ko-KR" altLang="en-US" sz="3200" dirty="0" smtClean="0">
                <a:solidFill>
                  <a:srgbClr val="0000FF"/>
                </a:solidFill>
                <a:latin typeface="Yoon 연꽃 L" panose="02000503000000020003" pitchFamily="2" charset="-127"/>
                <a:ea typeface="Yoon 연꽃 L" panose="02000503000000020003" pitchFamily="2" charset="-127"/>
              </a:rPr>
              <a:t>이름</a:t>
            </a:r>
            <a:r>
              <a:rPr lang="ko-KR" altLang="en-US" sz="32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과 </a:t>
            </a:r>
            <a:r>
              <a:rPr lang="ko-KR" altLang="en-US" sz="3200" dirty="0" smtClean="0">
                <a:solidFill>
                  <a:srgbClr val="0000FF"/>
                </a:solidFill>
                <a:latin typeface="Yoon 연꽃 L" panose="02000503000000020003" pitchFamily="2" charset="-127"/>
                <a:ea typeface="Yoon 연꽃 L" panose="02000503000000020003" pitchFamily="2" charset="-127"/>
              </a:rPr>
              <a:t>시험 점수</a:t>
            </a:r>
            <a:r>
              <a:rPr lang="en-US" altLang="ko-KR" sz="32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(0~100)</a:t>
            </a:r>
            <a:r>
              <a:rPr lang="ko-KR" altLang="en-US" sz="32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를 </a:t>
            </a:r>
            <a:r>
              <a:rPr lang="ko-KR" altLang="en-US" sz="3200" dirty="0" err="1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입력받아</a:t>
            </a:r>
            <a:r>
              <a:rPr lang="ko-KR" altLang="en-US" sz="32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 다음과 같이 출력하는 프로그램을 작성하시오</a:t>
            </a:r>
            <a:r>
              <a:rPr lang="en-US" altLang="ko-KR" sz="32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.</a:t>
            </a:r>
          </a:p>
          <a:p>
            <a:endParaRPr lang="en-US" altLang="ko-KR" sz="3200" dirty="0">
              <a:latin typeface="Yoon 연꽃 L" panose="02000503000000020003" pitchFamily="2" charset="-127"/>
              <a:ea typeface="Yoon 연꽃 L" panose="02000503000000020003" pitchFamily="2" charset="-127"/>
            </a:endParaRPr>
          </a:p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sz="3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씨의 학점은 </a:t>
            </a:r>
            <a:r>
              <a:rPr lang="en-US" altLang="ko-KR" sz="3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입니다</a:t>
            </a:r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3200" dirty="0">
              <a:latin typeface="Yoon 연꽃 L" panose="02000503000000020003" pitchFamily="2" charset="-127"/>
              <a:ea typeface="Yoon 연꽃 L" panose="02000503000000020003" pitchFamily="2" charset="-127"/>
            </a:endParaRPr>
          </a:p>
          <a:p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학점 구간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: A: 90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이상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, B: 80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이상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, C: 70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이상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, D: 60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이상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, F: 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나머지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.</a:t>
            </a:r>
          </a:p>
          <a:p>
            <a:endParaRPr lang="en-US" altLang="ko-KR" sz="1100" dirty="0">
              <a:latin typeface="Yoon 연꽃 L" panose="02000503000000020003" pitchFamily="2" charset="-127"/>
              <a:ea typeface="Yoon 연꽃 L" panose="02000503000000020003" pitchFamily="2" charset="-127"/>
            </a:endParaRPr>
          </a:p>
          <a:p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(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단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, </a:t>
            </a:r>
            <a:r>
              <a:rPr lang="ko-KR" altLang="en-US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점수를 학점으로 환산해주는 처리는 반드시 함수로 만들 것</a:t>
            </a:r>
            <a:r>
              <a:rPr lang="en-US" altLang="ko-KR" sz="2800" dirty="0" smtClean="0">
                <a:latin typeface="Yoon 연꽃 L" panose="02000503000000020003" pitchFamily="2" charset="-127"/>
                <a:ea typeface="Yoon 연꽃 L" panose="02000503000000020003" pitchFamily="2" charset="-127"/>
              </a:rPr>
              <a:t>.)</a:t>
            </a:r>
          </a:p>
          <a:p>
            <a:endParaRPr lang="en-US" altLang="ko-KR" sz="2800" dirty="0">
              <a:latin typeface="Yoon 연꽃 L" panose="02000503000000020003" pitchFamily="2" charset="-127"/>
              <a:ea typeface="Yoon 연꽃 L" panose="02000503000000020003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제출기한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18</a:t>
            </a:r>
            <a:r>
              <a:rPr lang="ko-KR" altLang="en-US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24:00</a:t>
            </a:r>
            <a:r>
              <a:rPr lang="ko-KR" altLang="en-US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이후 제출은 무효처리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제출방법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pshonature@gmail.com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제출</a:t>
            </a: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(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소스코드는 반드시 </a:t>
            </a:r>
            <a:r>
              <a:rPr lang="ko-KR" altLang="en-US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본문에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…, </a:t>
            </a:r>
            <a:r>
              <a:rPr lang="ko-KR" altLang="en-US" sz="2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첨부파일 안됨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lang="ko-KR" altLang="en-US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이메일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제목 형식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 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ko-KR" altLang="en-US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]-</a:t>
            </a:r>
            <a:r>
              <a:rPr lang="ko-KR" altLang="en-US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홍길동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과제</a:t>
            </a:r>
            <a:r>
              <a:rPr lang="en-US" altLang="ko-KR" sz="2200" dirty="0" smtClean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200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50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496" y="764704"/>
            <a:ext cx="922079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Source Code Pro" panose="020B0509030403020204" pitchFamily="49" charset="0"/>
              </a:rPr>
              <a:t>char name[20];</a:t>
            </a: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,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, math, sum;</a:t>
            </a:r>
          </a:p>
          <a:p>
            <a:r>
              <a:rPr lang="en-US" altLang="ko-KR" sz="2400" dirty="0" smtClean="0">
                <a:latin typeface="Source Code Pro" panose="020B0509030403020204" pitchFamily="49" charset="0"/>
              </a:rPr>
              <a:t>float average;</a:t>
            </a:r>
          </a:p>
          <a:p>
            <a:endParaRPr lang="en-US" altLang="ko-KR" sz="2400" dirty="0">
              <a:latin typeface="Source Code Pro" panose="020B0509030403020204" pitchFamily="49" charset="0"/>
            </a:endParaRP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printf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이름과 국어 영어 수학 점수 입력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:”);</a:t>
            </a: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scanf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(“%s %d %d %d”,name,&amp;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,&amp;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,&amp;math);</a:t>
            </a:r>
          </a:p>
          <a:p>
            <a:endParaRPr lang="en-US" altLang="ko-KR" sz="2400" dirty="0">
              <a:latin typeface="Source Code Pro" panose="020B0509030403020204" pitchFamily="49" charset="0"/>
            </a:endParaRPr>
          </a:p>
          <a:p>
            <a:r>
              <a:rPr lang="en-US" altLang="ko-KR" sz="2400" dirty="0" smtClean="0">
                <a:latin typeface="Source Code Pro" panose="020B0509030403020204" pitchFamily="49" charset="0"/>
              </a:rPr>
              <a:t>sum =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+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+ math;</a:t>
            </a:r>
          </a:p>
          <a:p>
            <a:r>
              <a:rPr lang="en-US" altLang="ko-KR" sz="2400" dirty="0" smtClean="0">
                <a:latin typeface="Source Code Pro" panose="020B0509030403020204" pitchFamily="49" charset="0"/>
              </a:rPr>
              <a:t>average = sum / 3.0;</a:t>
            </a:r>
          </a:p>
          <a:p>
            <a:endParaRPr lang="en-US" altLang="ko-KR" sz="2400" dirty="0">
              <a:latin typeface="Source Code Pro" panose="020B0509030403020204" pitchFamily="49" charset="0"/>
            </a:endParaRP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printf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성명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:”,name);</a:t>
            </a: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printf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국어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:%d\n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영어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:%d\n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수학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:%d\n”,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kor,eng,math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);</a:t>
            </a:r>
          </a:p>
          <a:p>
            <a:r>
              <a:rPr lang="en-US" altLang="ko-KR" sz="2400" err="1" smtClean="0">
                <a:latin typeface="Source Code Pro" panose="020B0509030403020204" pitchFamily="49" charset="0"/>
              </a:rPr>
              <a:t>printf</a:t>
            </a:r>
            <a:r>
              <a:rPr lang="en-US" altLang="ko-KR" sz="2400" smtClean="0">
                <a:latin typeface="Source Code Pro" panose="020B0509030403020204" pitchFamily="49" charset="0"/>
              </a:rPr>
              <a:t>(“-------------------\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n”);</a:t>
            </a: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printf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합계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:%d\n</a:t>
            </a:r>
            <a:r>
              <a:rPr lang="ko-KR" altLang="en-US" sz="2400" dirty="0" smtClean="0">
                <a:latin typeface="Source Code Pro" panose="020B0509030403020204" pitchFamily="49" charset="0"/>
              </a:rPr>
              <a:t>평균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:%.1f\n”,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sum,average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);</a:t>
            </a:r>
            <a:endParaRPr lang="en-US" altLang="ko-KR" sz="2400" dirty="0">
              <a:latin typeface="Source Code Pro" panose="020B0509030403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927" y="1630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문제</a:t>
            </a:r>
            <a:endParaRPr lang="ko-KR" alt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3246" y="159670"/>
            <a:ext cx="8170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학생의 이름</a:t>
            </a:r>
            <a:r>
              <a:rPr lang="en-US" altLang="ko-KR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국영수 성적을 </a:t>
            </a:r>
            <a:r>
              <a:rPr lang="ko-KR" altLang="en-US" sz="2800" b="1" dirty="0" err="1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입력받아</a:t>
            </a:r>
            <a:r>
              <a:rPr lang="ko-KR" altLang="en-US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 합계</a:t>
            </a:r>
            <a:r>
              <a:rPr lang="en-US" altLang="ko-KR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평균을 계산하시오</a:t>
            </a:r>
            <a:r>
              <a:rPr lang="en-US" altLang="ko-KR" sz="2800" b="1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.</a:t>
            </a:r>
            <a:endParaRPr lang="en-US" altLang="ko-KR" sz="2800" b="1" dirty="0">
              <a:solidFill>
                <a:srgbClr val="0000FF"/>
              </a:solidFill>
              <a:latin typeface="Yoon 연꽃 L" pitchFamily="2" charset="-127"/>
              <a:ea typeface="Yoon 연꽃 L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54293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944037" y="1113777"/>
            <a:ext cx="4875053" cy="444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Source Code Pro" panose="020B0509030403020204" pitchFamily="49" charset="0"/>
              </a:rPr>
              <a:t>char name</a:t>
            </a:r>
            <a:r>
              <a:rPr lang="en-US" altLang="ko-KR" sz="32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[100]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[20];</a:t>
            </a:r>
          </a:p>
          <a:p>
            <a:pPr>
              <a:lnSpc>
                <a:spcPct val="150000"/>
              </a:lnSpc>
            </a:pPr>
            <a:r>
              <a:rPr lang="en-US" altLang="ko-KR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32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[100</a:t>
            </a:r>
            <a:r>
              <a:rPr lang="en-US" altLang="ko-KR" sz="32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]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32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[100</a:t>
            </a:r>
            <a:r>
              <a:rPr lang="en-US" altLang="ko-KR" sz="32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]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 math</a:t>
            </a:r>
            <a:r>
              <a:rPr lang="en-US" altLang="ko-KR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[100</a:t>
            </a:r>
            <a:r>
              <a:rPr lang="en-US" altLang="ko-KR" sz="32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]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 sum</a:t>
            </a:r>
            <a:r>
              <a:rPr lang="en-US" altLang="ko-KR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[100]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Source Code Pro" panose="020B0509030403020204" pitchFamily="49" charset="0"/>
              </a:rPr>
              <a:t>float average</a:t>
            </a:r>
            <a:r>
              <a:rPr lang="en-US" altLang="ko-KR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[100]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;</a:t>
            </a:r>
            <a:endParaRPr lang="en-US" altLang="ko-KR" sz="3200" dirty="0">
              <a:latin typeface="Source Code Pro" panose="020B0509030403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927" y="1630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문제</a:t>
            </a:r>
            <a:endParaRPr lang="ko-KR" alt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3246" y="159670"/>
            <a:ext cx="81707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학생의 </a:t>
            </a:r>
            <a:r>
              <a:rPr lang="en-US" altLang="ko-KR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oon 연꽃 L" pitchFamily="2" charset="-127"/>
                <a:ea typeface="Yoon 연꽃 L" pitchFamily="2" charset="-127"/>
              </a:rPr>
              <a:t>100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명의 이름</a:t>
            </a:r>
            <a:r>
              <a:rPr lang="en-US" altLang="ko-KR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국영수 성적을 </a:t>
            </a:r>
            <a:r>
              <a:rPr lang="ko-KR" altLang="en-US" sz="2800" dirty="0" err="1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입력받아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 합계</a:t>
            </a:r>
            <a:r>
              <a:rPr lang="en-US" altLang="ko-KR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, </a:t>
            </a:r>
            <a:r>
              <a:rPr lang="ko-KR" altLang="en-US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평균을 계산하시오</a:t>
            </a:r>
            <a:r>
              <a:rPr lang="en-US" altLang="ko-KR" sz="2800" dirty="0" smtClean="0">
                <a:solidFill>
                  <a:srgbClr val="0000FF"/>
                </a:solidFill>
                <a:latin typeface="Yoon 연꽃 L" pitchFamily="2" charset="-127"/>
                <a:ea typeface="Yoon 연꽃 L" pitchFamily="2" charset="-127"/>
              </a:rPr>
              <a:t>.</a:t>
            </a:r>
            <a:endParaRPr lang="en-US" altLang="ko-KR" sz="2800" dirty="0">
              <a:solidFill>
                <a:srgbClr val="0000FF"/>
              </a:solidFill>
              <a:latin typeface="Yoon 연꽃 L" pitchFamily="2" charset="-127"/>
              <a:ea typeface="Yoon 연꽃 L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329157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034275" y="1504437"/>
            <a:ext cx="2366802" cy="3714937"/>
            <a:chOff x="1034275" y="1504437"/>
            <a:chExt cx="2366802" cy="3714937"/>
          </a:xfrm>
        </p:grpSpPr>
        <p:sp>
          <p:nvSpPr>
            <p:cNvPr id="2" name="직사각형 1"/>
            <p:cNvSpPr/>
            <p:nvPr/>
          </p:nvSpPr>
          <p:spPr>
            <a:xfrm>
              <a:off x="1034278" y="150443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34278" y="192665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34278" y="234888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34276" y="277110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4277" y="366467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34277" y="408689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34277" y="450912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34275" y="493134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32605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60106" y="1485844"/>
            <a:ext cx="504058" cy="3714937"/>
            <a:chOff x="560106" y="1485844"/>
            <a:chExt cx="504058" cy="3714937"/>
          </a:xfrm>
        </p:grpSpPr>
        <p:sp>
          <p:nvSpPr>
            <p:cNvPr id="21" name="직사각형 20"/>
            <p:cNvSpPr/>
            <p:nvPr/>
          </p:nvSpPr>
          <p:spPr>
            <a:xfrm>
              <a:off x="560109" y="148584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0109" y="190806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0109" y="233028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107" y="275250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0108" y="364608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96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0108" y="406830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97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0108" y="449052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98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0106" y="491274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99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502756" y="3201325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46567" y="1052736"/>
            <a:ext cx="1424322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name</a:t>
            </a:r>
            <a:endParaRPr lang="ko-KR" altLang="en-US" sz="24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3620193" y="1052736"/>
            <a:ext cx="771787" cy="4166638"/>
            <a:chOff x="3620193" y="1052736"/>
            <a:chExt cx="771787" cy="4166638"/>
          </a:xfrm>
        </p:grpSpPr>
        <p:grpSp>
          <p:nvGrpSpPr>
            <p:cNvPr id="83" name="그룹 82"/>
            <p:cNvGrpSpPr/>
            <p:nvPr/>
          </p:nvGrpSpPr>
          <p:grpSpPr>
            <a:xfrm>
              <a:off x="3635896" y="1504437"/>
              <a:ext cx="756084" cy="3714937"/>
              <a:chOff x="3635896" y="1504437"/>
              <a:chExt cx="756084" cy="3714937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707905" y="1504437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707905" y="1926659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07905" y="2348881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707903" y="2771102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707904" y="3664677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3707904" y="4086899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707904" y="4509121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707902" y="4931342"/>
                <a:ext cx="624450" cy="2880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635896" y="3192941"/>
                <a:ext cx="756084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∙∙∙∙</a:t>
                </a:r>
                <a:endParaRPr lang="ko-KR" altLang="en-US" dirty="0"/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3620193" y="1052736"/>
              <a:ext cx="71215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400" dirty="0" err="1" smtClean="0"/>
                <a:t>kor</a:t>
              </a:r>
              <a:endParaRPr lang="ko-KR" altLang="en-US" sz="24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517605" y="1052736"/>
            <a:ext cx="771787" cy="4166638"/>
            <a:chOff x="4517605" y="1052736"/>
            <a:chExt cx="771787" cy="4166638"/>
          </a:xfrm>
        </p:grpSpPr>
        <p:grpSp>
          <p:nvGrpSpPr>
            <p:cNvPr id="6" name="그룹 5"/>
            <p:cNvGrpSpPr/>
            <p:nvPr/>
          </p:nvGrpSpPr>
          <p:grpSpPr>
            <a:xfrm>
              <a:off x="4533308" y="1504437"/>
              <a:ext cx="756084" cy="3714937"/>
              <a:chOff x="4533308" y="1504437"/>
              <a:chExt cx="756084" cy="371493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605317" y="1504437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605317" y="1926659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605317" y="2348881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605315" y="2771102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605316" y="3664677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05316" y="4086899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605316" y="4509121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605314" y="4931342"/>
                <a:ext cx="624450" cy="2880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533308" y="3192941"/>
                <a:ext cx="756084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∙∙∙∙</a:t>
                </a:r>
                <a:endParaRPr lang="ko-KR" altLang="en-US" dirty="0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517605" y="1052736"/>
              <a:ext cx="71215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400" dirty="0" err="1" smtClean="0"/>
                <a:t>eng</a:t>
              </a:r>
              <a:endParaRPr lang="ko-KR" altLang="en-US" sz="2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390735" y="1042573"/>
            <a:ext cx="3141705" cy="4176801"/>
            <a:chOff x="5390735" y="1042573"/>
            <a:chExt cx="3141705" cy="4176801"/>
          </a:xfrm>
        </p:grpSpPr>
        <p:grpSp>
          <p:nvGrpSpPr>
            <p:cNvPr id="5" name="그룹 4"/>
            <p:cNvGrpSpPr/>
            <p:nvPr/>
          </p:nvGrpSpPr>
          <p:grpSpPr>
            <a:xfrm>
              <a:off x="5406438" y="1494274"/>
              <a:ext cx="756084" cy="3714937"/>
              <a:chOff x="5406438" y="1494274"/>
              <a:chExt cx="756084" cy="371493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5478447" y="1494274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478447" y="1916496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478447" y="2338718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478445" y="2760939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478446" y="3654514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478446" y="4076736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478446" y="4498958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478444" y="4921179"/>
                <a:ext cx="624450" cy="288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406438" y="3182778"/>
                <a:ext cx="756084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∙∙∙∙</a:t>
                </a:r>
                <a:endParaRPr lang="ko-KR" altLang="en-US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390735" y="1042573"/>
              <a:ext cx="90945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400" dirty="0" smtClean="0"/>
                <a:t>math</a:t>
              </a:r>
              <a:endParaRPr lang="ko-KR" altLang="en-US" sz="2400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01561" y="1504437"/>
              <a:ext cx="756084" cy="3714937"/>
              <a:chOff x="6301561" y="1504437"/>
              <a:chExt cx="756084" cy="371493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6373570" y="1504437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373570" y="1926659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373570" y="2348881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373568" y="2771102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373569" y="3664677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6373569" y="4086899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6373569" y="4509121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6373567" y="4931342"/>
                <a:ext cx="624450" cy="288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6301561" y="3192941"/>
                <a:ext cx="756084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∙∙∙∙</a:t>
                </a:r>
                <a:endParaRPr lang="ko-KR" altLang="en-US" dirty="0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6285858" y="1052736"/>
              <a:ext cx="90945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400" dirty="0" smtClean="0"/>
                <a:t>sum</a:t>
              </a:r>
              <a:endParaRPr lang="ko-KR" altLang="en-US" sz="24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7211018" y="1494274"/>
              <a:ext cx="756084" cy="3714937"/>
              <a:chOff x="7211018" y="1494274"/>
              <a:chExt cx="756084" cy="371493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7283027" y="1494274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283027" y="1916496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283027" y="2338718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83025" y="2760939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283026" y="3654514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283026" y="4076736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283026" y="4498958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7283024" y="4921179"/>
                <a:ext cx="624450" cy="2880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211018" y="3182778"/>
                <a:ext cx="756084" cy="2880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∙∙∙∙</a:t>
                </a:r>
                <a:endParaRPr lang="ko-KR" altLang="en-US" dirty="0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7195315" y="1042573"/>
              <a:ext cx="1337125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400" dirty="0" smtClean="0"/>
                <a:t>average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6186166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034275" y="1504437"/>
            <a:ext cx="2366802" cy="3714937"/>
            <a:chOff x="1034275" y="1504437"/>
            <a:chExt cx="2366802" cy="3714937"/>
          </a:xfrm>
        </p:grpSpPr>
        <p:sp>
          <p:nvSpPr>
            <p:cNvPr id="2" name="직사각형 1"/>
            <p:cNvSpPr/>
            <p:nvPr/>
          </p:nvSpPr>
          <p:spPr>
            <a:xfrm>
              <a:off x="1034278" y="150443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홍길</a:t>
              </a:r>
              <a:r>
                <a:rPr lang="ko-KR" altLang="en-US" dirty="0"/>
                <a:t>동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34278" y="192665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34278" y="234888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34276" y="277110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4277" y="366467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34277" y="408689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34277" y="450912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34275" y="493134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32605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60106" y="1485844"/>
            <a:ext cx="504058" cy="3714937"/>
            <a:chOff x="560106" y="1485844"/>
            <a:chExt cx="504058" cy="3714937"/>
          </a:xfrm>
        </p:grpSpPr>
        <p:sp>
          <p:nvSpPr>
            <p:cNvPr id="21" name="직사각형 20"/>
            <p:cNvSpPr/>
            <p:nvPr/>
          </p:nvSpPr>
          <p:spPr>
            <a:xfrm>
              <a:off x="560109" y="148584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0109" y="190806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0109" y="233028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107" y="275250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0108" y="364608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96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0108" y="406830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97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0108" y="449052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98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0106" y="491274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99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502756" y="3201325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46567" y="1052736"/>
            <a:ext cx="1424322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name</a:t>
            </a:r>
            <a:endParaRPr lang="ko-KR" altLang="en-US" sz="24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635896" y="1504437"/>
            <a:ext cx="756084" cy="3714937"/>
            <a:chOff x="3635896" y="1504437"/>
            <a:chExt cx="756084" cy="3714937"/>
          </a:xfrm>
        </p:grpSpPr>
        <p:sp>
          <p:nvSpPr>
            <p:cNvPr id="33" name="직사각형 32"/>
            <p:cNvSpPr/>
            <p:nvPr/>
          </p:nvSpPr>
          <p:spPr>
            <a:xfrm>
              <a:off x="3707905" y="1504437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07905" y="1926659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07905" y="2348881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07903" y="2771102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7904" y="3664677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07904" y="4086899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7904" y="4509121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7902" y="4931342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35896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620193" y="1052736"/>
            <a:ext cx="712159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kor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533308" y="1504437"/>
            <a:ext cx="756084" cy="3714937"/>
            <a:chOff x="4533308" y="1504437"/>
            <a:chExt cx="756084" cy="3714937"/>
          </a:xfrm>
        </p:grpSpPr>
        <p:sp>
          <p:nvSpPr>
            <p:cNvPr id="43" name="직사각형 42"/>
            <p:cNvSpPr/>
            <p:nvPr/>
          </p:nvSpPr>
          <p:spPr>
            <a:xfrm>
              <a:off x="4605317" y="1504437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05317" y="1926659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05317" y="2348881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05315" y="2771102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05316" y="3664677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05316" y="4086899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05316" y="4509121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05314" y="4931342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33308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517605" y="1052736"/>
            <a:ext cx="712159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eng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06438" y="1494274"/>
            <a:ext cx="756084" cy="3714937"/>
            <a:chOff x="5406438" y="1494274"/>
            <a:chExt cx="756084" cy="3714937"/>
          </a:xfrm>
        </p:grpSpPr>
        <p:sp>
          <p:nvSpPr>
            <p:cNvPr id="53" name="직사각형 52"/>
            <p:cNvSpPr/>
            <p:nvPr/>
          </p:nvSpPr>
          <p:spPr>
            <a:xfrm>
              <a:off x="5478447" y="1494274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78447" y="1916496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78447" y="2338718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78445" y="2760939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478446" y="3654514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478446" y="4076736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478446" y="4498958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478444" y="4921179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06438" y="3182778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5390735" y="1042573"/>
            <a:ext cx="909457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math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301561" y="1504437"/>
            <a:ext cx="756084" cy="3714937"/>
            <a:chOff x="6301561" y="1504437"/>
            <a:chExt cx="756084" cy="3714937"/>
          </a:xfrm>
        </p:grpSpPr>
        <p:sp>
          <p:nvSpPr>
            <p:cNvPr id="63" name="직사각형 62"/>
            <p:cNvSpPr/>
            <p:nvPr/>
          </p:nvSpPr>
          <p:spPr>
            <a:xfrm>
              <a:off x="6373570" y="1504437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373570" y="1926659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570" y="2348881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73568" y="2771102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73569" y="3664677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73569" y="4086899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73569" y="4509121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373567" y="4931342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1561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6285858" y="1052736"/>
            <a:ext cx="909457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sum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211018" y="1494274"/>
            <a:ext cx="756084" cy="3714937"/>
            <a:chOff x="7211018" y="1494274"/>
            <a:chExt cx="756084" cy="3714937"/>
          </a:xfrm>
        </p:grpSpPr>
        <p:sp>
          <p:nvSpPr>
            <p:cNvPr id="73" name="직사각형 72"/>
            <p:cNvSpPr/>
            <p:nvPr/>
          </p:nvSpPr>
          <p:spPr>
            <a:xfrm>
              <a:off x="7283027" y="1494274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283027" y="1916496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283027" y="2338718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83025" y="2760939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283026" y="3654514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83026" y="4076736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83026" y="4498958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83024" y="4921179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11018" y="3182778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7195315" y="1042573"/>
            <a:ext cx="1337125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average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6567" y="1052736"/>
            <a:ext cx="2545313" cy="4392488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601027" y="1042573"/>
            <a:ext cx="829459" cy="4392488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496620" y="1042573"/>
            <a:ext cx="829459" cy="4392488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5406438" y="1042573"/>
            <a:ext cx="829459" cy="4392488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300192" y="1042573"/>
            <a:ext cx="829459" cy="4392488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7195315" y="1042573"/>
            <a:ext cx="1265117" cy="4392488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9399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034275" y="1504437"/>
            <a:ext cx="2366802" cy="3714937"/>
            <a:chOff x="1034275" y="1504437"/>
            <a:chExt cx="2366802" cy="3714937"/>
          </a:xfrm>
        </p:grpSpPr>
        <p:sp>
          <p:nvSpPr>
            <p:cNvPr id="2" name="직사각형 1"/>
            <p:cNvSpPr/>
            <p:nvPr/>
          </p:nvSpPr>
          <p:spPr>
            <a:xfrm>
              <a:off x="1034278" y="150443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홍길</a:t>
              </a:r>
              <a:r>
                <a:rPr lang="ko-KR" altLang="en-US" dirty="0"/>
                <a:t>동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34278" y="192665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34278" y="234888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34276" y="277110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4277" y="366467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34277" y="408689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34277" y="450912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34275" y="493134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32605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60106" y="1485844"/>
            <a:ext cx="504058" cy="3714937"/>
            <a:chOff x="560106" y="1485844"/>
            <a:chExt cx="504058" cy="3714937"/>
          </a:xfrm>
        </p:grpSpPr>
        <p:sp>
          <p:nvSpPr>
            <p:cNvPr id="21" name="직사각형 20"/>
            <p:cNvSpPr/>
            <p:nvPr/>
          </p:nvSpPr>
          <p:spPr>
            <a:xfrm>
              <a:off x="560109" y="148584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0109" y="190806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0109" y="233028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107" y="275250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0108" y="364608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96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0108" y="406830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97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0108" y="449052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98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0106" y="491274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99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502756" y="3201325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46567" y="1052736"/>
            <a:ext cx="1424322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name</a:t>
            </a:r>
            <a:endParaRPr lang="ko-KR" altLang="en-US" sz="24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635896" y="1504437"/>
            <a:ext cx="756084" cy="3714937"/>
            <a:chOff x="3635896" y="1504437"/>
            <a:chExt cx="756084" cy="3714937"/>
          </a:xfrm>
        </p:grpSpPr>
        <p:sp>
          <p:nvSpPr>
            <p:cNvPr id="33" name="직사각형 32"/>
            <p:cNvSpPr/>
            <p:nvPr/>
          </p:nvSpPr>
          <p:spPr>
            <a:xfrm>
              <a:off x="3707905" y="1504437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07905" y="1926659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07905" y="2348881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07903" y="2771102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7904" y="3664677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07904" y="4086899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7904" y="4509121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7902" y="4931342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35896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620193" y="1052736"/>
            <a:ext cx="712159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kor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4533308" y="1504437"/>
            <a:ext cx="756084" cy="3714937"/>
            <a:chOff x="4533308" y="1504437"/>
            <a:chExt cx="756084" cy="3714937"/>
          </a:xfrm>
        </p:grpSpPr>
        <p:sp>
          <p:nvSpPr>
            <p:cNvPr id="43" name="직사각형 42"/>
            <p:cNvSpPr/>
            <p:nvPr/>
          </p:nvSpPr>
          <p:spPr>
            <a:xfrm>
              <a:off x="4605317" y="1504437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05317" y="1926659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05317" y="2348881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05315" y="2771102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05316" y="3664677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05316" y="4086899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05316" y="4509121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05314" y="4931342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33308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517605" y="1052736"/>
            <a:ext cx="712159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eng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06438" y="1494274"/>
            <a:ext cx="756084" cy="3714937"/>
            <a:chOff x="5406438" y="1494274"/>
            <a:chExt cx="756084" cy="3714937"/>
          </a:xfrm>
        </p:grpSpPr>
        <p:sp>
          <p:nvSpPr>
            <p:cNvPr id="53" name="직사각형 52"/>
            <p:cNvSpPr/>
            <p:nvPr/>
          </p:nvSpPr>
          <p:spPr>
            <a:xfrm>
              <a:off x="5478447" y="1494274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78447" y="1916496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78447" y="2338718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78445" y="2760939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478446" y="3654514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478446" y="4076736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478446" y="4498958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478444" y="4921179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06438" y="3182778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5390735" y="1042573"/>
            <a:ext cx="909457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math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301561" y="1504437"/>
            <a:ext cx="756084" cy="3714937"/>
            <a:chOff x="6301561" y="1504437"/>
            <a:chExt cx="756084" cy="3714937"/>
          </a:xfrm>
        </p:grpSpPr>
        <p:sp>
          <p:nvSpPr>
            <p:cNvPr id="63" name="직사각형 62"/>
            <p:cNvSpPr/>
            <p:nvPr/>
          </p:nvSpPr>
          <p:spPr>
            <a:xfrm>
              <a:off x="6373570" y="1504437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373570" y="1926659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570" y="2348881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73568" y="2771102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73569" y="3664677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73569" y="4086899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73569" y="4509121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373567" y="4931342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1561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6285858" y="1052736"/>
            <a:ext cx="909457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sum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211018" y="1494274"/>
            <a:ext cx="756084" cy="3714937"/>
            <a:chOff x="7211018" y="1494274"/>
            <a:chExt cx="756084" cy="3714937"/>
          </a:xfrm>
        </p:grpSpPr>
        <p:sp>
          <p:nvSpPr>
            <p:cNvPr id="73" name="직사각형 72"/>
            <p:cNvSpPr/>
            <p:nvPr/>
          </p:nvSpPr>
          <p:spPr>
            <a:xfrm>
              <a:off x="7283027" y="1494274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283027" y="1916496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283027" y="2338718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83025" y="2760939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283026" y="3654514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83026" y="4076736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83026" y="4498958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83024" y="4921179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11018" y="3182778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7195315" y="1042573"/>
            <a:ext cx="1337125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average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6567" y="1063622"/>
            <a:ext cx="7555176" cy="797835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17204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4278" y="1504437"/>
            <a:ext cx="2366799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홍길</a:t>
            </a:r>
            <a:r>
              <a:rPr lang="ko-KR" altLang="en-US" dirty="0"/>
              <a:t>동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0109" y="1485844"/>
            <a:ext cx="504055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46567" y="1052736"/>
            <a:ext cx="1424322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name</a:t>
            </a:r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3707905" y="1504437"/>
            <a:ext cx="62445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620193" y="1052736"/>
            <a:ext cx="712159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kor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4605317" y="1504437"/>
            <a:ext cx="62445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517605" y="1052736"/>
            <a:ext cx="712159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err="1" smtClean="0"/>
              <a:t>eng</a:t>
            </a:r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5478447" y="1494274"/>
            <a:ext cx="624450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390735" y="1042573"/>
            <a:ext cx="909457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math</a:t>
            </a:r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6373570" y="1504437"/>
            <a:ext cx="624450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210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285858" y="1052736"/>
            <a:ext cx="909457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sum</a:t>
            </a:r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7283027" y="1494274"/>
            <a:ext cx="624450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60106" y="1908066"/>
            <a:ext cx="7406996" cy="3311308"/>
            <a:chOff x="560106" y="1908066"/>
            <a:chExt cx="7406996" cy="3311308"/>
          </a:xfrm>
        </p:grpSpPr>
        <p:sp>
          <p:nvSpPr>
            <p:cNvPr id="8" name="직사각형 7"/>
            <p:cNvSpPr/>
            <p:nvPr/>
          </p:nvSpPr>
          <p:spPr>
            <a:xfrm>
              <a:off x="1034278" y="192665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34278" y="234888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34276" y="277110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34277" y="3664677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34277" y="4086899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34277" y="4509121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34275" y="493134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32605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0109" y="190806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0109" y="233028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107" y="275250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0108" y="3646084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96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60108" y="4068306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97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60108" y="4490528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98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0106" y="4912749"/>
              <a:ext cx="504055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/>
                <a:t>99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502756" y="3201325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∙∙∙∙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07905" y="1926659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07905" y="2348881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707903" y="2771102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07904" y="3664677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07904" y="4086899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707904" y="4509121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7902" y="4931342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35896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05317" y="1926659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05317" y="2348881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605315" y="2771102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05316" y="3664677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605316" y="4086899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05316" y="4509121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05314" y="4931342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33308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78447" y="1916496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78447" y="2338718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78445" y="2760939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478446" y="3654514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478446" y="4076736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478446" y="4498958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478444" y="4921179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406438" y="3182778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373570" y="1926659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73570" y="2348881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73568" y="2771102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73569" y="3664677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73569" y="4086899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73569" y="4509121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373567" y="4931342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1561" y="3192941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283027" y="1916496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283027" y="2338718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83025" y="2760939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283026" y="3654514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83026" y="4076736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83026" y="4498958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83024" y="4921179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211018" y="3182778"/>
              <a:ext cx="756084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∙∙∙∙</a:t>
              </a:r>
              <a:endParaRPr lang="ko-KR" altLang="en-US" dirty="0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7195315" y="1042573"/>
            <a:ext cx="1337125" cy="43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/>
              <a:t>average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46567" y="1063622"/>
            <a:ext cx="7555176" cy="797835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68343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707190" y="393390"/>
            <a:ext cx="368883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struct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char name[20];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math;	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Source Code Pro" panose="020B0509030403020204" pitchFamily="49" charset="0"/>
              </a:rPr>
              <a:t>	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  float average;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}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  <a:endParaRPr lang="en-US" altLang="ko-KR" sz="2400" dirty="0">
              <a:latin typeface="Source Code Pro" panose="020B0509030403020204" pitchFamily="49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52175" y="822814"/>
            <a:ext cx="3471808" cy="432048"/>
            <a:chOff x="952175" y="822814"/>
            <a:chExt cx="3471808" cy="432048"/>
          </a:xfrm>
        </p:grpSpPr>
        <p:sp>
          <p:nvSpPr>
            <p:cNvPr id="2" name="직사각형 1"/>
            <p:cNvSpPr/>
            <p:nvPr/>
          </p:nvSpPr>
          <p:spPr>
            <a:xfrm>
              <a:off x="2057184" y="894822"/>
              <a:ext cx="2366799" cy="2880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홍길</a:t>
              </a:r>
              <a:r>
                <a:rPr lang="ko-KR" altLang="en-US" dirty="0"/>
                <a:t>동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52175" y="822814"/>
              <a:ext cx="106413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 smtClean="0"/>
                <a:t>name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04154" y="1398878"/>
            <a:ext cx="1377480" cy="432048"/>
            <a:chOff x="1304154" y="1398878"/>
            <a:chExt cx="1377480" cy="432048"/>
          </a:xfrm>
        </p:grpSpPr>
        <p:sp>
          <p:nvSpPr>
            <p:cNvPr id="33" name="직사각형 32"/>
            <p:cNvSpPr/>
            <p:nvPr/>
          </p:nvSpPr>
          <p:spPr>
            <a:xfrm>
              <a:off x="2057184" y="1470886"/>
              <a:ext cx="624450" cy="2880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304154" y="1398878"/>
              <a:ext cx="71215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 err="1" smtClean="0"/>
                <a:t>kor</a:t>
              </a:r>
              <a:endParaRPr lang="ko-KR" altLang="en-US" sz="2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79188" y="1974942"/>
            <a:ext cx="2002446" cy="2160240"/>
            <a:chOff x="679188" y="1974942"/>
            <a:chExt cx="2002446" cy="2160240"/>
          </a:xfrm>
        </p:grpSpPr>
        <p:sp>
          <p:nvSpPr>
            <p:cNvPr id="43" name="직사각형 42"/>
            <p:cNvSpPr/>
            <p:nvPr/>
          </p:nvSpPr>
          <p:spPr>
            <a:xfrm>
              <a:off x="2057184" y="2046950"/>
              <a:ext cx="624450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60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04154" y="1974942"/>
              <a:ext cx="712159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 err="1" smtClean="0"/>
                <a:t>eng</a:t>
              </a:r>
              <a:endParaRPr lang="ko-KR" altLang="en-US" sz="24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057184" y="2623014"/>
              <a:ext cx="624450" cy="288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106856" y="2551006"/>
              <a:ext cx="90945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 smtClean="0"/>
                <a:t>math</a:t>
              </a:r>
              <a:endParaRPr lang="ko-KR" altLang="en-US" sz="24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57184" y="3199078"/>
              <a:ext cx="624450" cy="2880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210</a:t>
              </a:r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106856" y="3127070"/>
              <a:ext cx="909457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 smtClean="0"/>
                <a:t>sum</a:t>
              </a:r>
              <a:endParaRPr lang="ko-KR" altLang="en-US" sz="24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057184" y="3775142"/>
              <a:ext cx="624450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70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9188" y="3703134"/>
              <a:ext cx="1337125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dirty="0" smtClean="0"/>
                <a:t>average</a:t>
              </a:r>
              <a:endParaRPr lang="ko-KR" altLang="en-US" sz="2400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679188" y="833700"/>
            <a:ext cx="3885051" cy="3334207"/>
          </a:xfrm>
          <a:prstGeom prst="roundRect">
            <a:avLst>
              <a:gd name="adj" fmla="val 554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83568" y="4869160"/>
            <a:ext cx="5632328" cy="720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 smtClean="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ko-KR" sz="3200" b="1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32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sz="3200" b="1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3200" b="1" dirty="0" err="1" smtClean="0">
                <a:latin typeface="Source Code Pro" panose="020B0509030403020204" pitchFamily="49" charset="0"/>
              </a:rPr>
              <a:t>st</a:t>
            </a:r>
            <a:r>
              <a:rPr lang="en-US" altLang="ko-KR" sz="3200" b="1" dirty="0" smtClean="0">
                <a:latin typeface="Source Code Pro" panose="020B0509030403020204" pitchFamily="49" charset="0"/>
              </a:rPr>
              <a:t>;</a:t>
            </a:r>
            <a:endParaRPr lang="ko-KR" altLang="en-US" sz="3200" b="1" dirty="0">
              <a:latin typeface="Source Code Pro" panose="020B050903040302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9188" y="5517232"/>
            <a:ext cx="5632328" cy="720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 smtClean="0">
                <a:latin typeface="Source Code Pro" panose="020B0509030403020204" pitchFamily="49" charset="0"/>
              </a:rPr>
              <a:t>st</a:t>
            </a:r>
            <a:r>
              <a:rPr lang="en-US" altLang="ko-KR" sz="4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ko-KR" sz="32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3200" dirty="0" smtClean="0">
                <a:latin typeface="Source Code Pro" panose="020B0509030403020204" pitchFamily="49" charset="0"/>
              </a:rPr>
              <a:t> = 50;</a:t>
            </a:r>
            <a:endParaRPr lang="ko-KR" altLang="en-US" sz="3200" b="1" dirty="0">
              <a:latin typeface="Source Code Pro" panose="020B050903040302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927" y="163034"/>
            <a:ext cx="3624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구조체</a:t>
            </a:r>
            <a:r>
              <a:rPr lang="en-US" altLang="ko-KR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itchFamily="49" charset="0"/>
              </a:rPr>
              <a:t>(structure)</a:t>
            </a:r>
            <a:endParaRPr lang="ko-KR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Code Pro" pitchFamily="49" charset="0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718077" y="423391"/>
            <a:ext cx="2889146" cy="514976"/>
          </a:xfrm>
          <a:prstGeom prst="roundRect">
            <a:avLst>
              <a:gd name="adj" fmla="val 5547"/>
            </a:avLst>
          </a:prstGeom>
          <a:solidFill>
            <a:schemeClr val="tx2">
              <a:lumMod val="20000"/>
              <a:lumOff val="80000"/>
              <a:alpha val="30000"/>
            </a:schemeClr>
          </a:solidFill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932040" y="620688"/>
            <a:ext cx="3779913" cy="4645000"/>
          </a:xfrm>
          <a:custGeom>
            <a:avLst/>
            <a:gdLst>
              <a:gd name="connsiteX0" fmla="*/ 0 w 3862615"/>
              <a:gd name="connsiteY0" fmla="*/ 4377871 h 4671785"/>
              <a:gd name="connsiteX1" fmla="*/ 544286 w 3862615"/>
              <a:gd name="connsiteY1" fmla="*/ 3790043 h 4671785"/>
              <a:gd name="connsiteX2" fmla="*/ 664029 w 3862615"/>
              <a:gd name="connsiteY2" fmla="*/ 567871 h 4671785"/>
              <a:gd name="connsiteX3" fmla="*/ 3472543 w 3862615"/>
              <a:gd name="connsiteY3" fmla="*/ 382814 h 4671785"/>
              <a:gd name="connsiteX4" fmla="*/ 3004458 w 3862615"/>
              <a:gd name="connsiteY4" fmla="*/ 1155700 h 4671785"/>
              <a:gd name="connsiteX5" fmla="*/ 2950029 w 3862615"/>
              <a:gd name="connsiteY5" fmla="*/ 2853871 h 4671785"/>
              <a:gd name="connsiteX6" fmla="*/ 3298372 w 3862615"/>
              <a:gd name="connsiteY6" fmla="*/ 3180443 h 4671785"/>
              <a:gd name="connsiteX7" fmla="*/ 3167743 w 3862615"/>
              <a:gd name="connsiteY7" fmla="*/ 3735614 h 4671785"/>
              <a:gd name="connsiteX8" fmla="*/ 859972 w 3862615"/>
              <a:gd name="connsiteY8" fmla="*/ 3692071 h 4671785"/>
              <a:gd name="connsiteX9" fmla="*/ 653143 w 3862615"/>
              <a:gd name="connsiteY9" fmla="*/ 4410528 h 4671785"/>
              <a:gd name="connsiteX10" fmla="*/ 76200 w 3862615"/>
              <a:gd name="connsiteY10" fmla="*/ 4671785 h 4671785"/>
              <a:gd name="connsiteX0" fmla="*/ 29277 w 3786415"/>
              <a:gd name="connsiteY0" fmla="*/ 4621414 h 4671785"/>
              <a:gd name="connsiteX1" fmla="*/ 468086 w 3786415"/>
              <a:gd name="connsiteY1" fmla="*/ 3790043 h 4671785"/>
              <a:gd name="connsiteX2" fmla="*/ 587829 w 3786415"/>
              <a:gd name="connsiteY2" fmla="*/ 567871 h 4671785"/>
              <a:gd name="connsiteX3" fmla="*/ 3396343 w 3786415"/>
              <a:gd name="connsiteY3" fmla="*/ 382814 h 4671785"/>
              <a:gd name="connsiteX4" fmla="*/ 2928258 w 3786415"/>
              <a:gd name="connsiteY4" fmla="*/ 1155700 h 4671785"/>
              <a:gd name="connsiteX5" fmla="*/ 2873829 w 3786415"/>
              <a:gd name="connsiteY5" fmla="*/ 2853871 h 4671785"/>
              <a:gd name="connsiteX6" fmla="*/ 3222172 w 3786415"/>
              <a:gd name="connsiteY6" fmla="*/ 3180443 h 4671785"/>
              <a:gd name="connsiteX7" fmla="*/ 3091543 w 3786415"/>
              <a:gd name="connsiteY7" fmla="*/ 3735614 h 4671785"/>
              <a:gd name="connsiteX8" fmla="*/ 783772 w 3786415"/>
              <a:gd name="connsiteY8" fmla="*/ 3692071 h 4671785"/>
              <a:gd name="connsiteX9" fmla="*/ 576943 w 3786415"/>
              <a:gd name="connsiteY9" fmla="*/ 4410528 h 4671785"/>
              <a:gd name="connsiteX10" fmla="*/ 0 w 3786415"/>
              <a:gd name="connsiteY10" fmla="*/ 4671785 h 4671785"/>
              <a:gd name="connsiteX0" fmla="*/ 22774 w 3779912"/>
              <a:gd name="connsiteY0" fmla="*/ 4621414 h 4645000"/>
              <a:gd name="connsiteX1" fmla="*/ 461583 w 3779912"/>
              <a:gd name="connsiteY1" fmla="*/ 3790043 h 4645000"/>
              <a:gd name="connsiteX2" fmla="*/ 581326 w 3779912"/>
              <a:gd name="connsiteY2" fmla="*/ 567871 h 4645000"/>
              <a:gd name="connsiteX3" fmla="*/ 3389840 w 3779912"/>
              <a:gd name="connsiteY3" fmla="*/ 382814 h 4645000"/>
              <a:gd name="connsiteX4" fmla="*/ 2921755 w 3779912"/>
              <a:gd name="connsiteY4" fmla="*/ 1155700 h 4645000"/>
              <a:gd name="connsiteX5" fmla="*/ 2867326 w 3779912"/>
              <a:gd name="connsiteY5" fmla="*/ 2853871 h 4645000"/>
              <a:gd name="connsiteX6" fmla="*/ 3215669 w 3779912"/>
              <a:gd name="connsiteY6" fmla="*/ 3180443 h 4645000"/>
              <a:gd name="connsiteX7" fmla="*/ 3085040 w 3779912"/>
              <a:gd name="connsiteY7" fmla="*/ 3735614 h 4645000"/>
              <a:gd name="connsiteX8" fmla="*/ 777269 w 3779912"/>
              <a:gd name="connsiteY8" fmla="*/ 3692071 h 4645000"/>
              <a:gd name="connsiteX9" fmla="*/ 570440 w 3779912"/>
              <a:gd name="connsiteY9" fmla="*/ 4410528 h 4645000"/>
              <a:gd name="connsiteX10" fmla="*/ 0 w 3779912"/>
              <a:gd name="connsiteY10" fmla="*/ 4608512 h 4645000"/>
              <a:gd name="connsiteX0" fmla="*/ 22775 w 3779913"/>
              <a:gd name="connsiteY0" fmla="*/ 4621414 h 4645000"/>
              <a:gd name="connsiteX1" fmla="*/ 461584 w 3779913"/>
              <a:gd name="connsiteY1" fmla="*/ 3790043 h 4645000"/>
              <a:gd name="connsiteX2" fmla="*/ 581327 w 3779913"/>
              <a:gd name="connsiteY2" fmla="*/ 567871 h 4645000"/>
              <a:gd name="connsiteX3" fmla="*/ 3389841 w 3779913"/>
              <a:gd name="connsiteY3" fmla="*/ 382814 h 4645000"/>
              <a:gd name="connsiteX4" fmla="*/ 2921756 w 3779913"/>
              <a:gd name="connsiteY4" fmla="*/ 1155700 h 4645000"/>
              <a:gd name="connsiteX5" fmla="*/ 2867327 w 3779913"/>
              <a:gd name="connsiteY5" fmla="*/ 2853871 h 4645000"/>
              <a:gd name="connsiteX6" fmla="*/ 3215670 w 3779913"/>
              <a:gd name="connsiteY6" fmla="*/ 3180443 h 4645000"/>
              <a:gd name="connsiteX7" fmla="*/ 3085041 w 3779913"/>
              <a:gd name="connsiteY7" fmla="*/ 3735614 h 4645000"/>
              <a:gd name="connsiteX8" fmla="*/ 777270 w 3779913"/>
              <a:gd name="connsiteY8" fmla="*/ 3692071 h 4645000"/>
              <a:gd name="connsiteX9" fmla="*/ 570441 w 3779913"/>
              <a:gd name="connsiteY9" fmla="*/ 4410528 h 4645000"/>
              <a:gd name="connsiteX10" fmla="*/ 0 w 3779913"/>
              <a:gd name="connsiteY10" fmla="*/ 4608512 h 4645000"/>
              <a:gd name="connsiteX0" fmla="*/ 0 w 3757138"/>
              <a:gd name="connsiteY0" fmla="*/ 4621414 h 4824536"/>
              <a:gd name="connsiteX1" fmla="*/ 438809 w 3757138"/>
              <a:gd name="connsiteY1" fmla="*/ 3790043 h 4824536"/>
              <a:gd name="connsiteX2" fmla="*/ 558552 w 3757138"/>
              <a:gd name="connsiteY2" fmla="*/ 567871 h 4824536"/>
              <a:gd name="connsiteX3" fmla="*/ 3367066 w 3757138"/>
              <a:gd name="connsiteY3" fmla="*/ 382814 h 4824536"/>
              <a:gd name="connsiteX4" fmla="*/ 2898981 w 3757138"/>
              <a:gd name="connsiteY4" fmla="*/ 1155700 h 4824536"/>
              <a:gd name="connsiteX5" fmla="*/ 2844552 w 3757138"/>
              <a:gd name="connsiteY5" fmla="*/ 2853871 h 4824536"/>
              <a:gd name="connsiteX6" fmla="*/ 3192895 w 3757138"/>
              <a:gd name="connsiteY6" fmla="*/ 3180443 h 4824536"/>
              <a:gd name="connsiteX7" fmla="*/ 3062266 w 3757138"/>
              <a:gd name="connsiteY7" fmla="*/ 3735614 h 4824536"/>
              <a:gd name="connsiteX8" fmla="*/ 754495 w 3757138"/>
              <a:gd name="connsiteY8" fmla="*/ 3692071 h 4824536"/>
              <a:gd name="connsiteX9" fmla="*/ 547666 w 3757138"/>
              <a:gd name="connsiteY9" fmla="*/ 4410528 h 4824536"/>
              <a:gd name="connsiteX10" fmla="*/ 409274 w 3757138"/>
              <a:gd name="connsiteY10" fmla="*/ 4824536 h 4824536"/>
              <a:gd name="connsiteX0" fmla="*/ 22775 w 3779913"/>
              <a:gd name="connsiteY0" fmla="*/ 4621414 h 4645000"/>
              <a:gd name="connsiteX1" fmla="*/ 461584 w 3779913"/>
              <a:gd name="connsiteY1" fmla="*/ 3790043 h 4645000"/>
              <a:gd name="connsiteX2" fmla="*/ 581327 w 3779913"/>
              <a:gd name="connsiteY2" fmla="*/ 567871 h 4645000"/>
              <a:gd name="connsiteX3" fmla="*/ 3389841 w 3779913"/>
              <a:gd name="connsiteY3" fmla="*/ 382814 h 4645000"/>
              <a:gd name="connsiteX4" fmla="*/ 2921756 w 3779913"/>
              <a:gd name="connsiteY4" fmla="*/ 1155700 h 4645000"/>
              <a:gd name="connsiteX5" fmla="*/ 2867327 w 3779913"/>
              <a:gd name="connsiteY5" fmla="*/ 2853871 h 4645000"/>
              <a:gd name="connsiteX6" fmla="*/ 3215670 w 3779913"/>
              <a:gd name="connsiteY6" fmla="*/ 3180443 h 4645000"/>
              <a:gd name="connsiteX7" fmla="*/ 3085041 w 3779913"/>
              <a:gd name="connsiteY7" fmla="*/ 3735614 h 4645000"/>
              <a:gd name="connsiteX8" fmla="*/ 777270 w 3779913"/>
              <a:gd name="connsiteY8" fmla="*/ 3692071 h 4645000"/>
              <a:gd name="connsiteX9" fmla="*/ 570441 w 3779913"/>
              <a:gd name="connsiteY9" fmla="*/ 4410528 h 4645000"/>
              <a:gd name="connsiteX10" fmla="*/ 0 w 3779913"/>
              <a:gd name="connsiteY10" fmla="*/ 4608512 h 46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9913" h="4645000">
                <a:moveTo>
                  <a:pt x="22775" y="4621414"/>
                </a:moveTo>
                <a:cubicBezTo>
                  <a:pt x="239582" y="4645000"/>
                  <a:pt x="368492" y="4465634"/>
                  <a:pt x="461584" y="3790043"/>
                </a:cubicBezTo>
                <a:cubicBezTo>
                  <a:pt x="554676" y="3114453"/>
                  <a:pt x="93284" y="1135742"/>
                  <a:pt x="581327" y="567871"/>
                </a:cubicBezTo>
                <a:cubicBezTo>
                  <a:pt x="1069370" y="0"/>
                  <a:pt x="2999770" y="284843"/>
                  <a:pt x="3389841" y="382814"/>
                </a:cubicBezTo>
                <a:cubicBezTo>
                  <a:pt x="3779913" y="480786"/>
                  <a:pt x="3008842" y="743857"/>
                  <a:pt x="2921756" y="1155700"/>
                </a:cubicBezTo>
                <a:cubicBezTo>
                  <a:pt x="2834670" y="1567543"/>
                  <a:pt x="2818341" y="2516414"/>
                  <a:pt x="2867327" y="2853871"/>
                </a:cubicBezTo>
                <a:cubicBezTo>
                  <a:pt x="2916313" y="3191328"/>
                  <a:pt x="3179384" y="3033486"/>
                  <a:pt x="3215670" y="3180443"/>
                </a:cubicBezTo>
                <a:cubicBezTo>
                  <a:pt x="3251956" y="3327400"/>
                  <a:pt x="3491441" y="3650343"/>
                  <a:pt x="3085041" y="3735614"/>
                </a:cubicBezTo>
                <a:cubicBezTo>
                  <a:pt x="2678641" y="3820885"/>
                  <a:pt x="1196370" y="3579585"/>
                  <a:pt x="777270" y="3692071"/>
                </a:cubicBezTo>
                <a:cubicBezTo>
                  <a:pt x="358170" y="3804557"/>
                  <a:pt x="699986" y="4257788"/>
                  <a:pt x="570441" y="4410528"/>
                </a:cubicBezTo>
                <a:cubicBezTo>
                  <a:pt x="440896" y="4563268"/>
                  <a:pt x="223157" y="4559526"/>
                  <a:pt x="0" y="4608512"/>
                </a:cubicBezTo>
              </a:path>
            </a:pathLst>
          </a:custGeom>
          <a:solidFill>
            <a:srgbClr val="FFFF00">
              <a:alpha val="12000"/>
            </a:srgbClr>
          </a:solidFill>
          <a:ln w="19050">
            <a:solidFill>
              <a:srgbClr val="FF000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72414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 animBg="1"/>
      <p:bldP spid="7" grpId="0" animBg="1"/>
      <p:bldP spid="85" grpId="0"/>
      <p:bldP spid="87" grpId="0"/>
      <p:bldP spid="20" grpId="0"/>
      <p:bldP spid="84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4707190" y="393390"/>
            <a:ext cx="368883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struct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Source Code Pro" panose="020B0509030403020204" pitchFamily="49" charset="0"/>
              </a:rPr>
              <a:t>student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char name[20];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Source Code Pro" panose="020B0509030403020204" pitchFamily="49" charset="0"/>
              </a:rPr>
              <a:t>	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math;	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Source Code Pro" panose="020B0509030403020204" pitchFamily="49" charset="0"/>
              </a:rPr>
              <a:t>	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sum;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  float average;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}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  <a:endParaRPr lang="en-US" altLang="ko-KR" sz="2400" dirty="0">
              <a:latin typeface="Source Code Pro" panose="020B050903040302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82294" y="388739"/>
            <a:ext cx="4245690" cy="7200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ko-KR" sz="2400" b="1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student</a:t>
            </a:r>
            <a:r>
              <a:rPr lang="en-US" altLang="ko-KR" sz="2400" b="1" dirty="0" smtClean="0">
                <a:latin typeface="Source Code Pro" panose="020B0509030403020204" pitchFamily="49" charset="0"/>
              </a:rPr>
              <a:t> </a:t>
            </a:r>
            <a:r>
              <a:rPr lang="en-US" altLang="ko-KR" sz="2400" b="1" dirty="0" err="1" smtClean="0">
                <a:latin typeface="Source Code Pro" panose="020B0509030403020204" pitchFamily="49" charset="0"/>
              </a:rPr>
              <a:t>st</a:t>
            </a:r>
            <a:r>
              <a:rPr lang="en-US" altLang="ko-KR" sz="2400" b="1" dirty="0" smtClean="0">
                <a:latin typeface="Source Code Pro" panose="020B0509030403020204" pitchFamily="49" charset="0"/>
              </a:rPr>
              <a:t>;</a:t>
            </a:r>
            <a:endParaRPr lang="ko-KR" alt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46089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50;</a:t>
            </a: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60;</a:t>
            </a: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.math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100;</a:t>
            </a: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.sum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+ </a:t>
            </a:r>
            <a:br>
              <a:rPr lang="en-US" altLang="ko-KR" sz="2400" dirty="0" smtClean="0">
                <a:latin typeface="Source Code Pro" panose="020B0509030403020204" pitchFamily="49" charset="0"/>
              </a:rPr>
            </a:br>
            <a:r>
              <a:rPr lang="en-US" altLang="ko-KR" sz="2400" dirty="0" smtClean="0">
                <a:latin typeface="Source Code Pro" panose="020B0509030403020204" pitchFamily="49" charset="0"/>
              </a:rPr>
              <a:t>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.eng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+</a:t>
            </a:r>
          </a:p>
          <a:p>
            <a:r>
              <a:rPr lang="en-US" altLang="ko-KR" sz="2400" dirty="0">
                <a:latin typeface="Source Code Pro" panose="020B0509030403020204" pitchFamily="49" charset="0"/>
              </a:rPr>
              <a:t> 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.math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;</a:t>
            </a:r>
          </a:p>
          <a:p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.average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=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.sum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 / 3;</a:t>
            </a: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strcpy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.name,”DIT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”);</a:t>
            </a:r>
          </a:p>
          <a:p>
            <a:endParaRPr lang="en-US" altLang="ko-KR" sz="2400" dirty="0">
              <a:latin typeface="Source Code Pro" panose="020B0509030403020204" pitchFamily="49" charset="0"/>
            </a:endParaRPr>
          </a:p>
          <a:p>
            <a:endParaRPr lang="en-US" altLang="ko-KR" sz="2400" dirty="0" smtClean="0">
              <a:latin typeface="Source Code Pro" panose="020B0509030403020204" pitchFamily="49" charset="0"/>
            </a:endParaRP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scanf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(“%s”,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.name);</a:t>
            </a:r>
          </a:p>
          <a:p>
            <a:r>
              <a:rPr lang="en-US" altLang="ko-KR" sz="2400" dirty="0" err="1" smtClean="0">
                <a:latin typeface="Source Code Pro" panose="020B0509030403020204" pitchFamily="49" charset="0"/>
              </a:rPr>
              <a:t>scanf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(“%d”, &amp;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Code Pro" panose="020B0509030403020204" pitchFamily="49" charset="0"/>
              </a:rPr>
              <a:t>st</a:t>
            </a:r>
            <a:r>
              <a:rPr lang="en-US" altLang="ko-KR" sz="2400" dirty="0" err="1" smtClean="0">
                <a:latin typeface="Source Code Pro" panose="020B0509030403020204" pitchFamily="49" charset="0"/>
              </a:rPr>
              <a:t>.kor</a:t>
            </a:r>
            <a:r>
              <a:rPr lang="en-US" altLang="ko-KR" sz="2400" dirty="0" smtClean="0">
                <a:latin typeface="Source Code Pro" panose="020B0509030403020204" pitchFamily="49" charset="0"/>
              </a:rPr>
              <a:t>);</a:t>
            </a:r>
            <a:endParaRPr lang="ko-KR" alt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32449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/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5731</TotalTime>
  <Words>762</Words>
  <Application>Microsoft Office PowerPoint</Application>
  <PresentationFormat>화면 슬라이드 쇼(4:3)</PresentationFormat>
  <Paragraphs>300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Yoon 연꽃 L</vt:lpstr>
      <vt:lpstr>나눔고딕 ExtraBold</vt:lpstr>
      <vt:lpstr>맑은 고딕</vt:lpstr>
      <vt:lpstr>Arial</vt:lpstr>
      <vt:lpstr>Source Code Pro</vt:lpstr>
      <vt:lpstr>Office 테마</vt:lpstr>
      <vt:lpstr>C프로그래밍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허봉식</dc:creator>
  <cp:lastModifiedBy>Windows 사용자</cp:lastModifiedBy>
  <cp:revision>312</cp:revision>
  <dcterms:created xsi:type="dcterms:W3CDTF">2015-03-09T10:52:36Z</dcterms:created>
  <dcterms:modified xsi:type="dcterms:W3CDTF">2019-05-20T03:54:54Z</dcterms:modified>
</cp:coreProperties>
</file>