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88" r:id="rId1"/>
  </p:sldMasterIdLst>
  <p:notesMasterIdLst>
    <p:notesMasterId r:id="rId73"/>
  </p:notesMasterIdLst>
  <p:handoutMasterIdLst>
    <p:handoutMasterId r:id="rId74"/>
  </p:handoutMasterIdLst>
  <p:sldIdLst>
    <p:sldId id="480" r:id="rId2"/>
    <p:sldId id="481" r:id="rId3"/>
    <p:sldId id="482" r:id="rId4"/>
    <p:sldId id="414" r:id="rId5"/>
    <p:sldId id="415" r:id="rId6"/>
    <p:sldId id="416" r:id="rId7"/>
    <p:sldId id="417" r:id="rId8"/>
    <p:sldId id="418" r:id="rId9"/>
    <p:sldId id="419" r:id="rId10"/>
    <p:sldId id="420" r:id="rId11"/>
    <p:sldId id="491" r:id="rId12"/>
    <p:sldId id="483" r:id="rId13"/>
    <p:sldId id="422" r:id="rId14"/>
    <p:sldId id="424" r:id="rId15"/>
    <p:sldId id="425" r:id="rId16"/>
    <p:sldId id="497" r:id="rId17"/>
    <p:sldId id="498" r:id="rId18"/>
    <p:sldId id="426" r:id="rId19"/>
    <p:sldId id="484" r:id="rId20"/>
    <p:sldId id="428" r:id="rId21"/>
    <p:sldId id="485" r:id="rId22"/>
    <p:sldId id="432" r:id="rId23"/>
    <p:sldId id="433" r:id="rId24"/>
    <p:sldId id="434" r:id="rId25"/>
    <p:sldId id="435" r:id="rId26"/>
    <p:sldId id="436" r:id="rId27"/>
    <p:sldId id="437" r:id="rId28"/>
    <p:sldId id="493" r:id="rId29"/>
    <p:sldId id="438" r:id="rId30"/>
    <p:sldId id="439" r:id="rId31"/>
    <p:sldId id="440" r:id="rId32"/>
    <p:sldId id="441" r:id="rId33"/>
    <p:sldId id="443" r:id="rId34"/>
    <p:sldId id="376" r:id="rId35"/>
    <p:sldId id="445" r:id="rId36"/>
    <p:sldId id="377" r:id="rId37"/>
    <p:sldId id="446" r:id="rId38"/>
    <p:sldId id="479" r:id="rId39"/>
    <p:sldId id="447" r:id="rId40"/>
    <p:sldId id="448" r:id="rId41"/>
    <p:sldId id="449" r:id="rId42"/>
    <p:sldId id="450" r:id="rId43"/>
    <p:sldId id="494" r:id="rId44"/>
    <p:sldId id="452" r:id="rId45"/>
    <p:sldId id="454" r:id="rId46"/>
    <p:sldId id="453" r:id="rId47"/>
    <p:sldId id="455" r:id="rId48"/>
    <p:sldId id="456" r:id="rId49"/>
    <p:sldId id="457" r:id="rId50"/>
    <p:sldId id="458" r:id="rId51"/>
    <p:sldId id="459" r:id="rId52"/>
    <p:sldId id="495" r:id="rId53"/>
    <p:sldId id="460" r:id="rId54"/>
    <p:sldId id="461" r:id="rId55"/>
    <p:sldId id="462" r:id="rId56"/>
    <p:sldId id="463" r:id="rId57"/>
    <p:sldId id="464" r:id="rId58"/>
    <p:sldId id="465" r:id="rId59"/>
    <p:sldId id="467" r:id="rId60"/>
    <p:sldId id="496" r:id="rId61"/>
    <p:sldId id="469" r:id="rId62"/>
    <p:sldId id="470" r:id="rId63"/>
    <p:sldId id="471" r:id="rId64"/>
    <p:sldId id="472" r:id="rId65"/>
    <p:sldId id="405" r:id="rId66"/>
    <p:sldId id="473" r:id="rId67"/>
    <p:sldId id="474" r:id="rId68"/>
    <p:sldId id="475" r:id="rId69"/>
    <p:sldId id="476" r:id="rId70"/>
    <p:sldId id="477" r:id="rId71"/>
    <p:sldId id="478" r:id="rId72"/>
  </p:sldIdLst>
  <p:sldSz cx="12192000" cy="6858000"/>
  <p:notesSz cx="9874250" cy="6797675"/>
  <p:kinsoku lang="ko-KR" invalStChars="!%),.:;?]}’”〕〉》」』】°′″℃￠！％），．：；？］｝" invalEndChars="([\{‘“〔〈《「『【＄（［￦｛"/>
  <p:defaultTextStyle>
    <a:defPPr>
      <a:defRPr lang="ko-KR"/>
    </a:defPPr>
    <a:lvl1pPr algn="l" rtl="0" fontAlgn="base">
      <a:lnSpc>
        <a:spcPct val="13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1pPr>
    <a:lvl2pPr marL="457200" algn="l" rtl="0" fontAlgn="base">
      <a:lnSpc>
        <a:spcPct val="13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2pPr>
    <a:lvl3pPr marL="914400" algn="l" rtl="0" fontAlgn="base">
      <a:lnSpc>
        <a:spcPct val="13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3pPr>
    <a:lvl4pPr marL="1371600" algn="l" rtl="0" fontAlgn="base">
      <a:lnSpc>
        <a:spcPct val="13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4pPr>
    <a:lvl5pPr marL="1828800" algn="l" rtl="0" fontAlgn="base">
      <a:lnSpc>
        <a:spcPct val="13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1490">
          <p15:clr>
            <a:srgbClr val="A4A3A4"/>
          </p15:clr>
        </p15:guide>
        <p15:guide id="2" pos="419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474747"/>
    <a:srgbClr val="000099"/>
    <a:srgbClr val="663300"/>
    <a:srgbClr val="FF3300"/>
    <a:srgbClr val="CCE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55" autoAdjust="0"/>
    <p:restoredTop sz="94599" autoAdjust="0"/>
  </p:normalViewPr>
  <p:slideViewPr>
    <p:cSldViewPr snapToGrid="0">
      <p:cViewPr varScale="1">
        <p:scale>
          <a:sx n="84" d="100"/>
          <a:sy n="84" d="100"/>
        </p:scale>
        <p:origin x="-900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974"/>
    </p:cViewPr>
  </p:sorterViewPr>
  <p:notesViewPr>
    <p:cSldViewPr snapToGrid="0">
      <p:cViewPr varScale="1">
        <p:scale>
          <a:sx n="51" d="100"/>
          <a:sy n="51" d="100"/>
        </p:scale>
        <p:origin x="-1980" y="-96"/>
      </p:cViewPr>
      <p:guideLst>
        <p:guide orient="horz" pos="1490"/>
        <p:guide pos="419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7.xml"/><Relationship Id="rId13" Type="http://schemas.openxmlformats.org/officeDocument/2006/relationships/slide" Target="slides/slide63.xml"/><Relationship Id="rId3" Type="http://schemas.openxmlformats.org/officeDocument/2006/relationships/slide" Target="slides/slide23.xml"/><Relationship Id="rId7" Type="http://schemas.openxmlformats.org/officeDocument/2006/relationships/slide" Target="slides/slide44.xml"/><Relationship Id="rId12" Type="http://schemas.openxmlformats.org/officeDocument/2006/relationships/slide" Target="slides/slide61.xml"/><Relationship Id="rId2" Type="http://schemas.openxmlformats.org/officeDocument/2006/relationships/slide" Target="slides/slide8.xml"/><Relationship Id="rId1" Type="http://schemas.openxmlformats.org/officeDocument/2006/relationships/slide" Target="slides/slide4.xml"/><Relationship Id="rId6" Type="http://schemas.openxmlformats.org/officeDocument/2006/relationships/slide" Target="slides/slide40.xml"/><Relationship Id="rId11" Type="http://schemas.openxmlformats.org/officeDocument/2006/relationships/slide" Target="slides/slide58.xml"/><Relationship Id="rId5" Type="http://schemas.openxmlformats.org/officeDocument/2006/relationships/slide" Target="slides/slide31.xml"/><Relationship Id="rId10" Type="http://schemas.openxmlformats.org/officeDocument/2006/relationships/slide" Target="slides/slide55.xml"/><Relationship Id="rId4" Type="http://schemas.openxmlformats.org/officeDocument/2006/relationships/slide" Target="slides/slide25.xml"/><Relationship Id="rId9" Type="http://schemas.openxmlformats.org/officeDocument/2006/relationships/slide" Target="slides/slide53.xml"/><Relationship Id="rId14" Type="http://schemas.openxmlformats.org/officeDocument/2006/relationships/slide" Target="slides/slide6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4278313" cy="33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82" tIns="0" rIns="19082" bIns="0" numCol="1" anchor="t" anchorCtr="0" compatLnSpc="1">
            <a:prstTxWarp prst="textNoShape">
              <a:avLst/>
            </a:prstTxWarp>
          </a:bodyPr>
          <a:lstStyle>
            <a:lvl1pPr defTabSz="925513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97525" y="-1588"/>
            <a:ext cx="4278313" cy="33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82" tIns="0" rIns="19082" bIns="0" numCol="1" anchor="t" anchorCtr="0" compatLnSpc="1">
            <a:prstTxWarp prst="textNoShape">
              <a:avLst/>
            </a:prstTxWarp>
          </a:bodyPr>
          <a:lstStyle>
            <a:lvl1pPr algn="r" defTabSz="925513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6457950"/>
            <a:ext cx="42783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82" tIns="0" rIns="19082" bIns="0" numCol="1" anchor="b" anchorCtr="0" compatLnSpc="1">
            <a:prstTxWarp prst="textNoShape">
              <a:avLst/>
            </a:prstTxWarp>
          </a:bodyPr>
          <a:lstStyle>
            <a:lvl1pPr defTabSz="925513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97525" y="6457950"/>
            <a:ext cx="42783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82" tIns="0" rIns="19082" bIns="0" numCol="1" anchor="b" anchorCtr="0" compatLnSpc="1">
            <a:prstTxWarp prst="textNoShape">
              <a:avLst/>
            </a:prstTxWarp>
          </a:bodyPr>
          <a:lstStyle>
            <a:lvl1pPr algn="r" defTabSz="925513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434A38A1-FAFC-4A7B-AD67-71D12C02C8D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0696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4278313" cy="33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82" tIns="0" rIns="19082" bIns="0" numCol="1" anchor="t" anchorCtr="0" compatLnSpc="1">
            <a:prstTxWarp prst="textNoShape">
              <a:avLst/>
            </a:prstTxWarp>
          </a:bodyPr>
          <a:lstStyle>
            <a:lvl1pPr defTabSz="925513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7525" y="-1588"/>
            <a:ext cx="4278313" cy="339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82" tIns="0" rIns="19082" bIns="0" numCol="1" anchor="t" anchorCtr="0" compatLnSpc="1">
            <a:prstTxWarp prst="textNoShape">
              <a:avLst/>
            </a:prstTxWarp>
          </a:bodyPr>
          <a:lstStyle>
            <a:lvl1pPr algn="r" defTabSz="925513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6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79700" y="515938"/>
            <a:ext cx="4514850" cy="2540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16038" y="3228975"/>
            <a:ext cx="7242175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32" tIns="47706" rIns="92232" bIns="47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6457950"/>
            <a:ext cx="42783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82" tIns="0" rIns="19082" bIns="0" numCol="1" anchor="b" anchorCtr="0" compatLnSpc="1">
            <a:prstTxWarp prst="textNoShape">
              <a:avLst/>
            </a:prstTxWarp>
          </a:bodyPr>
          <a:lstStyle>
            <a:lvl1pPr defTabSz="925513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7525" y="6457950"/>
            <a:ext cx="4278313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82" tIns="0" rIns="19082" bIns="0" numCol="1" anchor="b" anchorCtr="0" compatLnSpc="1">
            <a:prstTxWarp prst="textNoShape">
              <a:avLst/>
            </a:prstTxWarp>
          </a:bodyPr>
          <a:lstStyle>
            <a:lvl1pPr algn="r" defTabSz="925513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AD470F0A-1B2F-4814-90EC-BBB0D001F17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99290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60375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9163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81125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39913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A4DF69EC-BBDD-490B-86C1-6DAAA60FF5B3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ko-KR" sz="1000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68299C26-C700-4970-B334-39B9DEBA9B81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15</a:t>
            </a:fld>
            <a:endParaRPr lang="en-US" altLang="ko-KR" sz="1000" smtClean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27F0275E-52B5-4973-8EB2-19F1F566B1EA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ko-KR" sz="1000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408EF223-0BE9-4487-98CC-EB75C7D76385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20</a:t>
            </a:fld>
            <a:endParaRPr lang="en-US" altLang="ko-KR" sz="1000" smtClean="0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0B10FF75-E4F2-417A-94FE-09B96D343600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22</a:t>
            </a:fld>
            <a:endParaRPr lang="en-US" altLang="ko-KR" sz="1000" smtClean="0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0E46959D-371D-45CC-A290-87D1E0E2EA4A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23</a:t>
            </a:fld>
            <a:endParaRPr lang="en-US" altLang="ko-KR" sz="1000" smtClean="0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4D6CEF03-FDE4-4FCD-92A9-B158D52109B3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24</a:t>
            </a:fld>
            <a:endParaRPr lang="en-US" altLang="ko-KR" sz="1000" smtClean="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9B08F212-6A4B-42B1-9C61-20443D1375E3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25</a:t>
            </a:fld>
            <a:endParaRPr lang="en-US" altLang="ko-KR" sz="1000" smtClean="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1F0EB074-984B-426F-9B43-84CA7A7D1810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26</a:t>
            </a:fld>
            <a:endParaRPr lang="en-US" altLang="ko-KR" sz="1000" smtClean="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F0C52E8E-73FC-4499-81AD-6D43430CD868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27</a:t>
            </a:fld>
            <a:endParaRPr lang="en-US" altLang="ko-KR" sz="1000" smtClean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06197781-1DCE-440D-9FE5-7473E9414C12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29</a:t>
            </a:fld>
            <a:endParaRPr lang="en-US" altLang="ko-KR" sz="1000" smtClean="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0ED3065E-4454-4F43-B8B7-6643B61128DC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ko-KR" sz="1000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1E613EB2-6ED5-422B-B789-A01528687952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30</a:t>
            </a:fld>
            <a:endParaRPr lang="en-US" altLang="ko-KR" sz="1000" smtClean="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F47AB6BF-4832-4CA3-9558-365185E98EF3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31</a:t>
            </a:fld>
            <a:endParaRPr lang="en-US" altLang="ko-KR" sz="1000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2A39B116-686F-482B-8B5D-5AE4B6AEE120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32</a:t>
            </a:fld>
            <a:endParaRPr lang="en-US" altLang="ko-KR" sz="1000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34BD4CB9-69B0-4103-9007-54F67B71C176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33</a:t>
            </a:fld>
            <a:endParaRPr lang="en-US" altLang="ko-KR" sz="1000" smtClean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8DC381E3-0E80-4215-9517-70BA75BF5A92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34</a:t>
            </a:fld>
            <a:endParaRPr lang="en-US" altLang="ko-KR" sz="1000" smtClean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9700" y="515938"/>
            <a:ext cx="4514850" cy="254000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C9C6C794-7922-4453-BF4A-37C668E3B51F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35</a:t>
            </a:fld>
            <a:endParaRPr lang="en-US" altLang="ko-KR" sz="1000" smtClean="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FB2FAB45-B313-4F9A-8EEA-17CDB2909B1C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36</a:t>
            </a:fld>
            <a:endParaRPr lang="en-US" altLang="ko-KR" sz="1000" smtClean="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9700" y="515938"/>
            <a:ext cx="4514850" cy="2540000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3D866A95-ABFC-4BFA-A50A-C0AFD4E9DD83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37</a:t>
            </a:fld>
            <a:endParaRPr lang="en-US" altLang="ko-KR" sz="1000" smtClean="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0B49AE8C-7BA8-4F71-96F3-11A5931B54ED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38</a:t>
            </a:fld>
            <a:endParaRPr lang="en-US" altLang="ko-KR" sz="1000" smtClean="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B803B8DA-2CB2-441C-887A-0F3B705BFC59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39</a:t>
            </a:fld>
            <a:endParaRPr lang="en-US" altLang="ko-KR" sz="1000" smtClean="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36ED9C8B-1053-4E39-8987-6BA939BDF609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ko-KR" sz="1000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79D8A962-E4F8-4057-A88C-6060BBEC235F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40</a:t>
            </a:fld>
            <a:endParaRPr lang="en-US" altLang="ko-KR" sz="1000" smtClean="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241AE4E6-81B1-4FB7-BB29-EAA17D6FC094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41</a:t>
            </a:fld>
            <a:endParaRPr lang="en-US" altLang="ko-KR" sz="1000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E498DBA0-41B5-4D9B-8A74-0AAE06EDED39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42</a:t>
            </a:fld>
            <a:endParaRPr lang="en-US" altLang="ko-KR" sz="1000" smtClean="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F889262-CF2D-43CD-AD21-A208FA5698BB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44</a:t>
            </a:fld>
            <a:endParaRPr lang="en-US" altLang="ko-KR" sz="1000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12F9EE1C-D4EE-4938-B583-2F129AA39E59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45</a:t>
            </a:fld>
            <a:endParaRPr lang="en-US" altLang="ko-KR" sz="1000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77798936-B1A9-4450-BE47-79ECEB256306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46</a:t>
            </a:fld>
            <a:endParaRPr lang="en-US" altLang="ko-KR" sz="1000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227A78CD-7151-44CB-8008-539A592636C8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47</a:t>
            </a:fld>
            <a:endParaRPr lang="en-US" altLang="ko-KR" sz="1000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8ED4C955-8B00-4A61-A0A8-5C11F51CC92E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48</a:t>
            </a:fld>
            <a:endParaRPr lang="en-US" altLang="ko-KR" sz="1000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738333DC-6F3B-4183-A721-F8A30C1E4B87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49</a:t>
            </a:fld>
            <a:endParaRPr lang="en-US" altLang="ko-KR" sz="1000" smtClean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05862219-550F-4580-B229-69E8B8B0DE7E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50</a:t>
            </a:fld>
            <a:endParaRPr lang="en-US" altLang="ko-KR" sz="1000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348EF244-6325-42A4-94C8-78DE3B097D94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ko-KR" sz="1000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E634A014-D490-45C9-B999-B30BA183447E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51</a:t>
            </a:fld>
            <a:endParaRPr lang="en-US" altLang="ko-KR" sz="1000" smtClean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4428D50-CBE0-4478-BBB2-94B7ED29761E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53</a:t>
            </a:fld>
            <a:endParaRPr lang="en-US" altLang="ko-KR" sz="1000" smtClean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7BF42DD8-0920-4912-A137-827DFF98FD27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54</a:t>
            </a:fld>
            <a:endParaRPr lang="en-US" altLang="ko-KR" sz="1000" smtClean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7641969E-ABBC-44AB-B45C-9CC9274438CA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55</a:t>
            </a:fld>
            <a:endParaRPr lang="en-US" altLang="ko-KR" sz="1000" smtClean="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830DBF7B-CAC9-4E46-905E-611E000F4EAE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56</a:t>
            </a:fld>
            <a:endParaRPr lang="en-US" altLang="ko-KR" sz="1000" smtClean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0855C61A-E879-4F8C-B5F5-07028C3004F6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57</a:t>
            </a:fld>
            <a:endParaRPr lang="en-US" altLang="ko-KR" sz="1000" smtClean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BE18DEED-B823-494F-9790-844D68915542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58</a:t>
            </a:fld>
            <a:endParaRPr lang="en-US" altLang="ko-KR" sz="1000" smtClean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FE26FE25-41FA-4E25-9F81-90CAA88A3C32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59</a:t>
            </a:fld>
            <a:endParaRPr lang="en-US" altLang="ko-KR" sz="1000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9BCFC530-A250-46C8-A635-C3FB97A7A03D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61</a:t>
            </a:fld>
            <a:endParaRPr lang="en-US" altLang="ko-KR" sz="1000" smtClean="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94DD0A03-3CF3-448C-89CA-19FA1D3489BF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62</a:t>
            </a:fld>
            <a:endParaRPr lang="en-US" altLang="ko-KR" sz="1000" smtClean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D636645D-C156-473E-B55B-9B20EA724520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8</a:t>
            </a:fld>
            <a:endParaRPr lang="en-US" altLang="ko-KR" sz="1000" smtClean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BA70D117-63B0-4A6C-A3C4-2DA63AA8CCCA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63</a:t>
            </a:fld>
            <a:endParaRPr lang="en-US" altLang="ko-KR" sz="1000" smtClean="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815BBBC0-7285-42D1-A5CA-90D51511113E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64</a:t>
            </a:fld>
            <a:endParaRPr lang="en-US" altLang="ko-KR" sz="1000" smtClean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2EE8927-A251-4E7E-8FDD-D60090E812CE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65</a:t>
            </a:fld>
            <a:endParaRPr lang="en-US" altLang="ko-KR" sz="1000" smtClean="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9700" y="515938"/>
            <a:ext cx="4514850" cy="2540000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1688E1D3-2E30-4505-AFB6-7E267E672CCB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66</a:t>
            </a:fld>
            <a:endParaRPr lang="en-US" altLang="ko-KR" sz="1000" smtClean="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7739F8F5-1350-4782-A944-63D2B2A7513F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67</a:t>
            </a:fld>
            <a:endParaRPr lang="en-US" altLang="ko-KR" sz="1000" smtClean="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2EA61CA7-125C-4E1D-B73A-8F53C3AB99A7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68</a:t>
            </a:fld>
            <a:endParaRPr lang="en-US" altLang="ko-KR" sz="1000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3D646C34-4FEC-4099-A81A-3C0ECA7A42B8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69</a:t>
            </a:fld>
            <a:endParaRPr lang="en-US" altLang="ko-KR" sz="1000" smtClean="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D818D46E-8B74-49BF-A1A1-A91D55F91D69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70</a:t>
            </a:fld>
            <a:endParaRPr lang="en-US" altLang="ko-KR" sz="1000" smtClean="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9C962EB1-7335-4B30-8A20-FB0E22258EA1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71</a:t>
            </a:fld>
            <a:endParaRPr lang="en-US" altLang="ko-KR" sz="1000" smtClean="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0517DEEC-BA59-44A8-9183-670A25BDECB9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9</a:t>
            </a:fld>
            <a:endParaRPr lang="en-US" altLang="ko-KR" sz="1000" smtClean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1A1FFAD6-DCB0-4502-B053-765ECFCD8D4D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ko-KR" sz="1000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7C2A1749-6421-4BC2-A606-C36974D12D35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13</a:t>
            </a:fld>
            <a:endParaRPr lang="en-US" altLang="ko-KR" sz="1000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42950" indent="-28575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430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002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57400" indent="-228600" defTabSz="9255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defTabSz="9255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C6372F64-F291-47B0-AC22-A671329C4443}" type="slidenum">
              <a:rPr lang="en-US" altLang="ko-KR" sz="1000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ko-KR" sz="1000" smtClean="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81288" y="515938"/>
            <a:ext cx="4511675" cy="2538412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7625" y="3228975"/>
            <a:ext cx="7239000" cy="3057525"/>
          </a:xfrm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September 8,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1장. 데이터베이스 시스템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48A57E-EF66-4BFD-99D9-C41BCBE3327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1장. 데이터베이스 시스템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BA5C5E-5EB4-4BD7-94D7-D0A131F9B84D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내용 개체 틀 4"/>
          <p:cNvSpPr>
            <a:spLocks noGrp="1"/>
          </p:cNvSpPr>
          <p:nvPr>
            <p:ph sz="quarter" idx="14"/>
          </p:nvPr>
        </p:nvSpPr>
        <p:spPr>
          <a:xfrm>
            <a:off x="431800" y="1268884"/>
            <a:ext cx="11328400" cy="48244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455084" y="134938"/>
            <a:ext cx="11326283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0"/>
            <a:r>
              <a:rPr lang="ko-KR" altLang="en-US" dirty="0" smtClean="0"/>
              <a:t>마스터 제목 스타일 편집</a:t>
            </a:r>
            <a:endParaRPr lang="ko-KR" altLang="ko-KR" dirty="0" smtClean="0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5"/>
          </p:nvPr>
        </p:nvSpPr>
        <p:spPr>
          <a:xfrm>
            <a:off x="9359900" y="6519864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BF121B-6F42-47FC-9611-6CF3041B89A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624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508000" y="274638"/>
            <a:ext cx="11277600" cy="60499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D66028-4A19-443A-B141-4B6DE1FE123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4079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508000" y="1600200"/>
            <a:ext cx="5537200" cy="472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537200" cy="472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12F47-E151-4B37-A8F6-B4041A0E344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1장. 데이터베이스 시스템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367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1장. 데이터베이스 시스템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6AE4BD-2105-4C3B-99FF-BF6C9F52983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September 8,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1장. 데이터베이스 시스템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85758C-5523-43A5-B4F8-1E60BC816DE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1장. 데이터베이스 시스템</a:t>
            </a:r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4C54B6-91A4-4C26-8F85-9A6E8BEC1D37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1장. 데이터베이스 시스템</a:t>
            </a: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D824C5-9B4B-4C22-B2E0-F6EC0C363E0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1장. 데이터베이스 시스템</a:t>
            </a: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1F9454-C2F2-46EC-B406-1C05AF192AB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1장. 데이터베이스 시스템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69DDAB8F-AC3C-4E55-B53B-405AFE4D2E7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1장. 데이터베이스 시스템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DF5773-C39F-45A0-8DEE-27A04230CEE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548745"/>
            <a:ext cx="4765676" cy="1309256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548745"/>
            <a:ext cx="12195173" cy="1309257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42818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375758" y="6158060"/>
            <a:ext cx="1944022" cy="2314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1장. 데이터베이스 시스템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C3FE9D6-D8BA-4AF3-9ED6-A362046B2AA3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" name="Rectangle 1"/>
          <p:cNvSpPr>
            <a:spLocks noChangeArrowheads="1"/>
          </p:cNvSpPr>
          <p:nvPr userDrawn="1"/>
        </p:nvSpPr>
        <p:spPr bwMode="auto">
          <a:xfrm>
            <a:off x="5803900" y="11001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4002" r:id="rId14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4722814" y="1752600"/>
            <a:ext cx="5684837" cy="1828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</a:rPr>
              <a:t>장</a:t>
            </a:r>
            <a:r>
              <a:rPr lang="en-US" altLang="ko-KR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en-US" altLang="ko-KR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ko-KR" altLang="en-US" dirty="0" smtClean="0">
                <a:solidFill>
                  <a:schemeClr val="tx1">
                    <a:lumMod val="50000"/>
                  </a:schemeClr>
                </a:solidFill>
              </a:rPr>
              <a:t>데이터베이스 시스템</a:t>
            </a:r>
            <a:endParaRPr lang="ko-KR" alt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11267" name="부제목 2"/>
          <p:cNvSpPr>
            <a:spLocks noGrp="1"/>
          </p:cNvSpPr>
          <p:nvPr>
            <p:ph type="subTitle" idx="1"/>
          </p:nvPr>
        </p:nvSpPr>
        <p:spPr>
          <a:xfrm>
            <a:off x="4722813" y="3733800"/>
            <a:ext cx="5143500" cy="9144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ko-KR" altLang="en-US" dirty="0" err="1" smtClean="0"/>
              <a:t>컴퓨터정보과</a:t>
            </a:r>
            <a:endParaRPr lang="en-US" altLang="ko-KR" dirty="0"/>
          </a:p>
          <a:p>
            <a:pPr eaLnBrk="1" hangingPunct="1">
              <a:spcBef>
                <a:spcPct val="0"/>
              </a:spcBef>
            </a:pPr>
            <a:r>
              <a:rPr lang="ko-KR" altLang="en-US" dirty="0" smtClean="0"/>
              <a:t>김 계 </a:t>
            </a:r>
            <a:r>
              <a:rPr lang="ko-KR" altLang="en-US" dirty="0" err="1" smtClean="0"/>
              <a:t>숙</a:t>
            </a:r>
            <a:endParaRPr lang="ko-KR" altLang="en-US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1962150" y="225425"/>
            <a:ext cx="8458200" cy="49022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ko-KR" sz="2800" b="1" dirty="0"/>
              <a:t>DB</a:t>
            </a:r>
            <a:endParaRPr lang="ko-KR" altLang="en-US" sz="2800" b="1" dirty="0"/>
          </a:p>
          <a:p>
            <a:pPr lvl="1" eaLnBrk="1" hangingPunct="1">
              <a:lnSpc>
                <a:spcPct val="14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조직체의 응용 시스템들이 공유해서 사용하는 운영 데이터들이 구조적으로 통합된 모임</a:t>
            </a:r>
          </a:p>
          <a:p>
            <a:pPr lvl="1" eaLnBrk="1" hangingPunct="1">
              <a:lnSpc>
                <a:spcPct val="14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데이터베이스 </a:t>
            </a:r>
            <a:r>
              <a:rPr lang="en-US" altLang="ko-KR" b="1" dirty="0" smtClean="0"/>
              <a:t>= </a:t>
            </a:r>
            <a:r>
              <a:rPr lang="ko-KR" altLang="en-US" b="1" dirty="0" smtClean="0"/>
              <a:t>시스템 카탈로그</a:t>
            </a:r>
            <a:r>
              <a:rPr lang="en-US" altLang="ko-KR" b="1" dirty="0" smtClean="0"/>
              <a:t>(metadata)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+</a:t>
            </a:r>
            <a:r>
              <a:rPr lang="ko-KR" altLang="en-US" b="1" dirty="0" smtClean="0"/>
              <a:t> 저장된 데이터베이스</a:t>
            </a:r>
            <a:r>
              <a:rPr lang="en-US" altLang="ko-KR" b="1" dirty="0" smtClean="0"/>
              <a:t>(user data)</a:t>
            </a:r>
            <a:endParaRPr lang="ko-KR" altLang="en-US" b="1" dirty="0" smtClean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DD8DC6-4E8B-47E8-AF4A-77D8B904E39C}" type="slidenum">
              <a:rPr lang="en-US" altLang="ko-KR"/>
              <a:pPr>
                <a:defRPr/>
              </a:pPr>
              <a:t>10</a:t>
            </a:fld>
            <a:endParaRPr lang="en-US" altLang="ko-KR"/>
          </a:p>
        </p:txBody>
      </p:sp>
      <p:pic>
        <p:nvPicPr>
          <p:cNvPr id="20484" name="Picture 3" descr="1_p_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582" y="3174878"/>
            <a:ext cx="5830887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카탈로그</a:t>
            </a:r>
          </a:p>
        </p:txBody>
      </p:sp>
      <p:sp>
        <p:nvSpPr>
          <p:cNvPr id="21507" name="내용 개체 틀 2"/>
          <p:cNvSpPr>
            <a:spLocks noGrp="1"/>
          </p:cNvSpPr>
          <p:nvPr>
            <p:ph idx="1"/>
          </p:nvPr>
        </p:nvSpPr>
        <p:spPr>
          <a:xfrm>
            <a:off x="455084" y="1039812"/>
            <a:ext cx="5080325" cy="5130800"/>
          </a:xfrm>
        </p:spPr>
        <p:txBody>
          <a:bodyPr/>
          <a:lstStyle/>
          <a:p>
            <a:r>
              <a:rPr lang="ko-KR" altLang="en-US" sz="2000" b="1" dirty="0" smtClean="0"/>
              <a:t>시스템 카탈로그</a:t>
            </a:r>
            <a:r>
              <a:rPr lang="en-US" altLang="ko-KR" sz="2000" b="1" dirty="0" smtClean="0"/>
              <a:t>=</a:t>
            </a:r>
            <a:r>
              <a:rPr lang="ko-KR" altLang="en-US" sz="2000" b="1" dirty="0" smtClean="0"/>
              <a:t>메타 데이터</a:t>
            </a:r>
            <a:r>
              <a:rPr lang="en-US" altLang="ko-KR" sz="2000" b="1" dirty="0" smtClean="0"/>
              <a:t>=</a:t>
            </a:r>
            <a:r>
              <a:rPr lang="ko-KR" altLang="en-US" sz="2000" b="1" dirty="0"/>
              <a:t>데이터 사전</a:t>
            </a:r>
            <a:endParaRPr lang="en-US" altLang="ko-KR" sz="2000" b="1" dirty="0" smtClean="0"/>
          </a:p>
          <a:p>
            <a:r>
              <a:rPr lang="ko-KR" altLang="en-US" sz="2000" b="1" dirty="0" err="1" smtClean="0"/>
              <a:t>기본테이블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뷰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인덱스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접근권한 등의 정보 저장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시스템 테이블로 구성됨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SQL</a:t>
            </a:r>
            <a:r>
              <a:rPr lang="ko-KR" altLang="en-US" sz="2000" b="1" dirty="0" smtClean="0"/>
              <a:t>로 검색은 가능하나 수정 불가능</a:t>
            </a:r>
            <a:endParaRPr lang="en-US" altLang="ko-KR" sz="2000" b="1" dirty="0" smtClean="0"/>
          </a:p>
          <a:p>
            <a:r>
              <a:rPr lang="ko-KR" altLang="en-US" sz="2000" b="1" dirty="0" smtClean="0"/>
              <a:t>사용자가 </a:t>
            </a:r>
            <a:r>
              <a:rPr lang="en-US" altLang="ko-KR" sz="2000" b="1" dirty="0"/>
              <a:t>SQL(DDL, DML, </a:t>
            </a:r>
            <a:r>
              <a:rPr lang="en-US" altLang="ko-KR" sz="2000" b="1" dirty="0" smtClean="0"/>
              <a:t>DCL)</a:t>
            </a:r>
            <a:r>
              <a:rPr lang="ko-KR" altLang="en-US" sz="2000" b="1" dirty="0" smtClean="0"/>
              <a:t>을 실행하면 시스템이 자동적으로 관련된 시스템 카탈로그를 갱신</a:t>
            </a:r>
            <a:endParaRPr lang="en-US" altLang="ko-KR" sz="2000" b="1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439B39-B55B-42A4-83F9-24E385D347CC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569" y="1722560"/>
            <a:ext cx="6230315" cy="35762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내용 개체 틀 2"/>
          <p:cNvSpPr>
            <a:spLocks noGrp="1"/>
          </p:cNvSpPr>
          <p:nvPr>
            <p:ph sz="quarter" idx="14"/>
          </p:nvPr>
        </p:nvSpPr>
        <p:spPr>
          <a:xfrm>
            <a:off x="1981200" y="1123951"/>
            <a:ext cx="8944708" cy="5548313"/>
          </a:xfrm>
        </p:spPr>
        <p:txBody>
          <a:bodyPr/>
          <a:lstStyle/>
          <a:p>
            <a:r>
              <a:rPr lang="ko-KR" altLang="en-US" b="1" dirty="0" smtClean="0"/>
              <a:t>실시간 접근성</a:t>
            </a:r>
            <a:r>
              <a:rPr lang="en-US" altLang="ko-KR" b="1" dirty="0" smtClean="0"/>
              <a:t>(Real-time Accessibility)</a:t>
            </a:r>
          </a:p>
          <a:p>
            <a:pPr lvl="1"/>
            <a:r>
              <a:rPr lang="ko-KR" altLang="en-US" dirty="0" smtClean="0"/>
              <a:t>실시간 처리</a:t>
            </a:r>
            <a:r>
              <a:rPr lang="en-US" altLang="ko-KR" dirty="0" smtClean="0"/>
              <a:t>(real-time processing)</a:t>
            </a:r>
            <a:r>
              <a:rPr lang="ko-KR" altLang="en-US" dirty="0" smtClean="0"/>
              <a:t>에 의한 응답 </a:t>
            </a:r>
            <a:endParaRPr lang="en-US" altLang="ko-KR" dirty="0" smtClean="0"/>
          </a:p>
          <a:p>
            <a:r>
              <a:rPr lang="ko-KR" altLang="en-US" b="1" dirty="0" smtClean="0"/>
              <a:t>계속적인 변화</a:t>
            </a:r>
            <a:r>
              <a:rPr lang="en-US" altLang="ko-KR" b="1" dirty="0" smtClean="0"/>
              <a:t>(Continuous Evolution)</a:t>
            </a:r>
          </a:p>
          <a:p>
            <a:pPr lvl="1"/>
            <a:r>
              <a:rPr lang="ko-KR" altLang="en-US" dirty="0" smtClean="0"/>
              <a:t>삽입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갱신을 통해 항상 최신의 상태 유지</a:t>
            </a:r>
            <a:endParaRPr lang="en-US" altLang="ko-KR" dirty="0" smtClean="0"/>
          </a:p>
          <a:p>
            <a:r>
              <a:rPr lang="ko-KR" altLang="en-US" b="1" dirty="0" smtClean="0"/>
              <a:t>동시 공유</a:t>
            </a:r>
            <a:r>
              <a:rPr lang="en-US" altLang="ko-KR" b="1" dirty="0" smtClean="0"/>
              <a:t>(Concurrent Sharing)</a:t>
            </a:r>
          </a:p>
          <a:p>
            <a:pPr lvl="1"/>
            <a:r>
              <a:rPr lang="ko-KR" altLang="en-US" dirty="0" smtClean="0"/>
              <a:t>다수의 사용자가 동시에 같은 데이터 이용 가능</a:t>
            </a:r>
            <a:endParaRPr lang="en-US" altLang="ko-KR" dirty="0" smtClean="0"/>
          </a:p>
          <a:p>
            <a:r>
              <a:rPr lang="ko-KR" altLang="en-US" b="1" dirty="0" smtClean="0"/>
              <a:t>내용에 의한 참조</a:t>
            </a:r>
            <a:r>
              <a:rPr lang="en-US" altLang="ko-KR" b="1" dirty="0" smtClean="0"/>
              <a:t>(Content Reference)</a:t>
            </a:r>
          </a:p>
          <a:p>
            <a:pPr lvl="1"/>
            <a:r>
              <a:rPr lang="ko-KR" altLang="en-US" dirty="0" smtClean="0"/>
              <a:t>레코드 주소 같은 물리적 위치가 아니라 사용자가 요구하는 내용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값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데이터 검색</a:t>
            </a:r>
          </a:p>
        </p:txBody>
      </p:sp>
      <p:sp>
        <p:nvSpPr>
          <p:cNvPr id="23557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데이터베이스 시스템의 특징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5"/>
          </p:nvPr>
        </p:nvSpPr>
        <p:spPr>
          <a:xfrm>
            <a:off x="10128251" y="6492876"/>
            <a:ext cx="404813" cy="365125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fld id="{4D67F8F1-721D-450C-85F2-037A77ABA060}" type="slidenum">
              <a:rPr lang="ko-KR" altLang="en-US"/>
              <a:pPr>
                <a:defRPr/>
              </a:pPr>
              <a:t>12</a:t>
            </a:fld>
            <a:endParaRPr lang="ko-KR" altLang="en-US"/>
          </a:p>
        </p:txBody>
      </p:sp>
      <p:sp>
        <p:nvSpPr>
          <p:cNvPr id="23556" name="Title Placeholder 1"/>
          <p:cNvSpPr txBox="1">
            <a:spLocks/>
          </p:cNvSpPr>
          <p:nvPr/>
        </p:nvSpPr>
        <p:spPr bwMode="auto">
          <a:xfrm>
            <a:off x="1898651" y="765175"/>
            <a:ext cx="8494713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latinLnBrk="1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39775" indent="-282575" eaLnBrk="0" latinLnBrk="1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latinLnBrk="1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kumimoji="0" lang="ko-KR" altLang="ko-KR" sz="3600">
              <a:solidFill>
                <a:srgbClr val="4D290B"/>
              </a:solidFill>
              <a:latin typeface="서울한강체 EB" pitchFamily="18" charset="-127"/>
              <a:ea typeface="서울한강체 EB" pitchFamily="18" charset="-12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205153" y="243497"/>
            <a:ext cx="7907215" cy="563245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ko-KR" sz="2800" b="1" dirty="0"/>
              <a:t>DBMS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en-US" altLang="ko-KR" b="1" dirty="0" smtClean="0"/>
              <a:t>DB</a:t>
            </a:r>
            <a:r>
              <a:rPr lang="ko-KR" altLang="en-US" b="1" dirty="0" smtClean="0"/>
              <a:t>를 관리하는 소프트웨어 패키지로 </a:t>
            </a:r>
            <a:r>
              <a:rPr lang="ko-KR" altLang="en-US" b="1" dirty="0" smtClean="0">
                <a:solidFill>
                  <a:srgbClr val="FF0000"/>
                </a:solidFill>
              </a:rPr>
              <a:t>사용 환경 제공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b="1" dirty="0" smtClean="0"/>
              <a:t>사용자가 새로운 데이터베이스를 </a:t>
            </a:r>
            <a:r>
              <a:rPr lang="ko-KR" altLang="en-US" b="1" dirty="0" smtClean="0">
                <a:solidFill>
                  <a:srgbClr val="FF0000"/>
                </a:solidFill>
              </a:rPr>
              <a:t>생성</a:t>
            </a:r>
            <a:r>
              <a:rPr lang="ko-KR" altLang="en-US" b="1" dirty="0" smtClean="0"/>
              <a:t>하고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데이터베이스의 구조를 명시할 수 있게 함</a:t>
            </a:r>
            <a:endParaRPr lang="en-US" altLang="ko-KR" b="1" dirty="0" smtClean="0"/>
          </a:p>
          <a:p>
            <a:pPr lvl="1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b="1" dirty="0" smtClean="0"/>
              <a:t>사용자가 데이터를 효율적으로 </a:t>
            </a:r>
            <a:r>
              <a:rPr lang="ko-KR" altLang="en-US" b="1" dirty="0" smtClean="0">
                <a:solidFill>
                  <a:srgbClr val="FF0000"/>
                </a:solidFill>
              </a:rPr>
              <a:t>질의</a:t>
            </a:r>
            <a:r>
              <a:rPr lang="ko-KR" altLang="en-US" b="1" dirty="0" smtClean="0"/>
              <a:t>하고 수정할 수 있도록 함</a:t>
            </a:r>
            <a:endParaRPr lang="en-US" altLang="ko-KR" b="1" dirty="0" smtClean="0"/>
          </a:p>
          <a:p>
            <a:pPr lvl="1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b="1" dirty="0" smtClean="0"/>
              <a:t>시스템의 고장이나 권한이 없는 사용자로부터 데이터를 안전하게 보호함</a:t>
            </a:r>
            <a:endParaRPr lang="en-US" altLang="ko-KR" b="1" dirty="0" smtClean="0"/>
          </a:p>
          <a:p>
            <a:pPr lvl="1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b="1" dirty="0" smtClean="0"/>
              <a:t>동시에 여러 사용자가 데이터베이스를 접근하는 것을 제어함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b="1" dirty="0" smtClean="0"/>
              <a:t>데이터베이스언어라고 부르는 특별한 언어를 한 개 이상 제공</a:t>
            </a:r>
          </a:p>
          <a:p>
            <a:pPr lvl="2" algn="just" eaLnBrk="1" hangingPunct="1">
              <a:lnSpc>
                <a:spcPct val="140000"/>
              </a:lnSpc>
            </a:pPr>
            <a:r>
              <a:rPr lang="en-US" altLang="ko-KR" b="1" dirty="0" smtClean="0"/>
              <a:t>SQL</a:t>
            </a:r>
            <a:r>
              <a:rPr lang="ko-KR" altLang="en-US" b="1" dirty="0" smtClean="0"/>
              <a:t>은 여러 </a:t>
            </a:r>
            <a:r>
              <a:rPr lang="en-US" altLang="ko-KR" b="1" dirty="0" smtClean="0"/>
              <a:t>DBMS</a:t>
            </a:r>
            <a:r>
              <a:rPr lang="ko-KR" altLang="en-US" b="1" dirty="0" smtClean="0"/>
              <a:t>에서 제공되는 사실상의 표준 데이터베이스 언어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Char char="ü"/>
            </a:pPr>
            <a:endParaRPr lang="en-US" altLang="ko-KR" b="1" dirty="0" smtClean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0A7954-1BA2-40CA-8D91-E704501A0F92}" type="slidenum">
              <a:rPr lang="en-US" altLang="ko-KR"/>
              <a:pPr>
                <a:defRPr/>
              </a:pPr>
              <a:t>13</a:t>
            </a:fld>
            <a:endParaRPr lang="en-US" altLang="ko-KR"/>
          </a:p>
        </p:txBody>
      </p:sp>
      <p:pic>
        <p:nvPicPr>
          <p:cNvPr id="5" name="Picture 3" descr="1_p_0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368" y="2060747"/>
            <a:ext cx="3959346" cy="264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idx="1"/>
          </p:nvPr>
        </p:nvSpPr>
        <p:spPr>
          <a:xfrm>
            <a:off x="1189892" y="470755"/>
            <a:ext cx="9983992" cy="4902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ko-KR" altLang="en-US" b="1" dirty="0" smtClean="0"/>
              <a:t>사용자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데이터베이스 관리자</a:t>
            </a:r>
            <a:r>
              <a:rPr lang="en-US" altLang="ko-KR" b="1" dirty="0" smtClean="0"/>
              <a:t>(DBA)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응용 프로그래머</a:t>
            </a:r>
            <a:endParaRPr lang="en-US" altLang="ko-KR" b="1" dirty="0" smtClean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최종 사용자</a:t>
            </a:r>
            <a:endParaRPr lang="en-US" altLang="ko-KR" b="1" dirty="0" smtClean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데이터베이스 설계자</a:t>
            </a:r>
            <a:endParaRPr lang="en-US" altLang="ko-KR" b="1" dirty="0" smtClean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오퍼레이터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ko-KR" altLang="en-US" b="1" dirty="0" smtClean="0"/>
              <a:t> 하드웨어</a:t>
            </a:r>
            <a:r>
              <a:rPr lang="ko-KR" altLang="en-US" sz="2800" b="1" dirty="0"/>
              <a:t> 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데이터베이스는 디스크와 같은 보조 기억 장치에 저장되며</a:t>
            </a:r>
            <a:r>
              <a:rPr lang="en-US" altLang="ko-KR" b="1" dirty="0" smtClean="0"/>
              <a:t>, DBMS</a:t>
            </a:r>
            <a:r>
              <a:rPr lang="ko-KR" altLang="en-US" b="1" dirty="0" smtClean="0"/>
              <a:t>에서 원하는 정보를 찾기 위해서는 디스크의 블록들을 주기억장치로 읽어 들여야 하며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계산이나 비교 연산들을 수행하기 위해 중앙 처리 장치가 사용됨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 dirty="0" smtClean="0"/>
              <a:t>DBMS </a:t>
            </a:r>
            <a:r>
              <a:rPr lang="ko-KR" altLang="en-US" b="1" dirty="0" smtClean="0"/>
              <a:t>자체도 주기억장치에 적재되어 실행되어야 함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Char char="ü"/>
            </a:pPr>
            <a:endParaRPr lang="en-US" altLang="ko-KR" b="1" dirty="0" smtClean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887727-AD18-4127-831A-DE840C13B127}" type="slidenum">
              <a:rPr lang="en-US" altLang="ko-KR"/>
              <a:pPr>
                <a:defRPr/>
              </a:pPr>
              <a:t>14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576263"/>
            <a:ext cx="8458200" cy="5734050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lnSpc>
                <a:spcPct val="140000"/>
              </a:lnSpc>
              <a:spcAft>
                <a:spcPts val="0"/>
              </a:spcAft>
              <a:defRPr/>
            </a:pPr>
            <a:r>
              <a:rPr lang="ko-KR" altLang="en-US" sz="3300" b="1" dirty="0">
                <a:solidFill>
                  <a:schemeClr val="bg2">
                    <a:lumMod val="10000"/>
                  </a:schemeClr>
                </a:solidFill>
              </a:rPr>
              <a:t>데이터베이스 시스템의 요구사항</a:t>
            </a:r>
          </a:p>
          <a:p>
            <a:pPr marL="740664" lvl="1" indent="-283464" algn="just" eaLnBrk="1" fontAlgn="auto" hangingPunct="1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데이터 독립성</a:t>
            </a:r>
            <a:endParaRPr lang="en-US" altLang="ko-KR" sz="2400" b="1" dirty="0">
              <a:solidFill>
                <a:schemeClr val="bg2">
                  <a:lumMod val="10000"/>
                </a:schemeClr>
              </a:solidFill>
            </a:endParaRPr>
          </a:p>
          <a:p>
            <a:pPr marL="740664" lvl="1" indent="-283464" algn="just" eaLnBrk="1" fontAlgn="auto" hangingPunct="1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융통성</a:t>
            </a:r>
          </a:p>
          <a:p>
            <a:pPr marL="740664" lvl="1" indent="-283464" algn="just" eaLnBrk="1" fontAlgn="auto" hangingPunct="1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효율적인 데이터 접근</a:t>
            </a:r>
          </a:p>
          <a:p>
            <a:pPr marL="740664" lvl="1" indent="-283464" algn="just" eaLnBrk="1" fontAlgn="auto" hangingPunct="1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데이터에 대한 동시 접근</a:t>
            </a:r>
          </a:p>
          <a:p>
            <a:pPr marL="740664" lvl="1" indent="-283464" algn="just" eaLnBrk="1" fontAlgn="auto" hangingPunct="1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백업과 회복</a:t>
            </a:r>
          </a:p>
          <a:p>
            <a:pPr marL="740664" lvl="1" indent="-283464" algn="just" eaLnBrk="1" fontAlgn="auto" hangingPunct="1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중복을 줄이거나 제어하며 일관성 유지</a:t>
            </a:r>
          </a:p>
          <a:p>
            <a:pPr marL="740664" lvl="1" indent="-283464" algn="just" eaLnBrk="1" fontAlgn="auto" hangingPunct="1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데이터 </a:t>
            </a:r>
            <a:r>
              <a:rPr lang="ko-KR" altLang="en-US" sz="2400" b="1" dirty="0" err="1">
                <a:solidFill>
                  <a:schemeClr val="bg2">
                    <a:lumMod val="10000"/>
                  </a:schemeClr>
                </a:solidFill>
              </a:rPr>
              <a:t>무결성</a:t>
            </a:r>
            <a:endParaRPr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  <a:p>
            <a:pPr marL="740664" lvl="1" indent="-283464" algn="just" eaLnBrk="1" fontAlgn="auto" hangingPunct="1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데이터 보안</a:t>
            </a:r>
          </a:p>
          <a:p>
            <a:pPr marL="740664" lvl="1" indent="-283464" algn="just" eaLnBrk="1" fontAlgn="auto" hangingPunct="1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쉬운 </a:t>
            </a:r>
            <a:r>
              <a:rPr lang="ko-KR" altLang="en-US" sz="2400" b="1" dirty="0" err="1">
                <a:solidFill>
                  <a:schemeClr val="bg2">
                    <a:lumMod val="10000"/>
                  </a:schemeClr>
                </a:solidFill>
              </a:rPr>
              <a:t>질의어</a:t>
            </a:r>
            <a:endParaRPr lang="ko-KR" altLang="en-US" sz="2400" b="1" dirty="0">
              <a:solidFill>
                <a:schemeClr val="bg2">
                  <a:lumMod val="10000"/>
                </a:schemeClr>
              </a:solidFill>
            </a:endParaRPr>
          </a:p>
          <a:p>
            <a:pPr marL="740664" lvl="1" indent="-283464" algn="just" eaLnBrk="1" fontAlgn="auto" hangingPunct="1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다양한 사용자 인터페이스</a:t>
            </a:r>
          </a:p>
          <a:p>
            <a:pPr marL="740664" lvl="1" indent="-283464" eaLnBrk="1" fontAlgn="auto" hangingPunct="1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endParaRPr lang="en-US" altLang="ko-KR" sz="1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D31A96-9CC1-4138-92AB-D9387BEE9D10}" type="slidenum">
              <a:rPr lang="en-US" altLang="ko-KR"/>
              <a:pPr>
                <a:defRPr/>
              </a:pPr>
              <a:t>15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6AE4BD-2105-4C3B-99FF-BF6C9F529836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406693" y="169621"/>
            <a:ext cx="5396848" cy="33178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현실세계로부터 단순한 관찰이나 측정을 통해 수집된 사실이나 값을 무엇이라 하는가</a:t>
            </a:r>
            <a:r>
              <a:rPr lang="en-US" altLang="ko-KR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ko-KR" altLang="en-US" sz="2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</a:t>
            </a:r>
            <a:endParaRPr lang="en-US" altLang="ko-KR" sz="24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ko-KR" altLang="en-US" sz="2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지식</a:t>
            </a:r>
            <a:endParaRPr lang="en-US" altLang="ko-KR" sz="24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ko-KR" altLang="en-US" sz="2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보고서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ko-KR" altLang="en-US" sz="2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302476" y="241809"/>
            <a:ext cx="5396848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6075" lvl="0" indent="-346075" eaLnBrk="0" latinLnBrk="1" hangingPunct="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400" dirty="0" smtClean="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정보의 </a:t>
            </a:r>
            <a:r>
              <a:rPr kumimoji="0" lang="ko-KR" altLang="en-US" sz="2400" dirty="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의미로 거리가 먼 것은</a:t>
            </a:r>
            <a:r>
              <a:rPr kumimoji="0" lang="en-US" altLang="ko-KR" sz="2400" dirty="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L="457200" lvl="0" indent="-457200" eaLnBrk="0" latinLnBrk="1" hangingPunct="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0" lang="ko-KR" altLang="en-US" sz="2400" dirty="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자료를 처리하여 얻은 결과</a:t>
            </a:r>
            <a:endParaRPr kumimoji="0" lang="en-US" altLang="ko-KR" sz="2400" dirty="0">
              <a:solidFill>
                <a:srgbClr val="05172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457200" eaLnBrk="0" latinLnBrk="1" hangingPunct="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0" lang="ko-KR" altLang="en-US" sz="2400" dirty="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사용자가 목적하는 값</a:t>
            </a:r>
            <a:endParaRPr kumimoji="0" lang="en-US" altLang="ko-KR" sz="2400" dirty="0">
              <a:solidFill>
                <a:srgbClr val="05172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457200" eaLnBrk="0" latinLnBrk="1" hangingPunct="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0" lang="ko-KR" altLang="en-US" sz="2400" dirty="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현실세계에서 관찰을 통해 얻은 값</a:t>
            </a:r>
            <a:endParaRPr kumimoji="0" lang="en-US" altLang="ko-KR" sz="2400" dirty="0">
              <a:solidFill>
                <a:srgbClr val="05172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457200" eaLnBrk="0" latinLnBrk="1" hangingPunct="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0" lang="ko-KR" altLang="en-US" sz="2400" dirty="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의사결정을 위한 </a:t>
            </a:r>
            <a:r>
              <a:rPr kumimoji="0" lang="ko-KR" altLang="en-US" sz="2400" dirty="0" smtClean="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</a:t>
            </a:r>
            <a:endParaRPr kumimoji="0" lang="en-US" altLang="ko-KR" sz="2400" dirty="0">
              <a:solidFill>
                <a:srgbClr val="05172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06693" y="3883367"/>
            <a:ext cx="5396848" cy="22467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6075" lvl="0" indent="-346075" eaLnBrk="0" latinLnBrk="1" hangingPunct="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400" dirty="0" smtClean="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데이터베이스의 특성이 아닌 것은</a:t>
            </a:r>
            <a:r>
              <a:rPr kumimoji="0" lang="en-US" altLang="ko-KR" sz="2400" dirty="0" smtClean="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0" lang="en-US" altLang="ko-KR" sz="2400" dirty="0">
              <a:solidFill>
                <a:srgbClr val="05172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457200" eaLnBrk="0" latinLnBrk="1" hangingPunct="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0" lang="ko-KR" altLang="en-US" sz="2400" dirty="0" smtClean="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실시간 접근성</a:t>
            </a:r>
            <a:endParaRPr kumimoji="0" lang="en-US" altLang="ko-KR" sz="2400" dirty="0">
              <a:solidFill>
                <a:srgbClr val="05172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457200" eaLnBrk="0" latinLnBrk="1" hangingPunct="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0" lang="ko-KR" altLang="en-US" sz="2400" dirty="0" smtClean="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내용에</a:t>
            </a:r>
            <a:r>
              <a:rPr kumimoji="0" lang="en-US" altLang="ko-KR" sz="2400" dirty="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en-US" sz="2400" dirty="0" smtClean="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의한 참조</a:t>
            </a:r>
            <a:endParaRPr kumimoji="0" lang="en-US" altLang="ko-KR" sz="2400" dirty="0" smtClean="0">
              <a:solidFill>
                <a:srgbClr val="05172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457200" eaLnBrk="0" latinLnBrk="1" hangingPunct="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0" lang="ko-KR" altLang="en-US" sz="2400" dirty="0" smtClean="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 공유</a:t>
            </a:r>
            <a:endParaRPr kumimoji="0" lang="en-US" altLang="ko-KR" sz="2400" dirty="0">
              <a:solidFill>
                <a:srgbClr val="05172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457200" eaLnBrk="0" latinLnBrk="1" hangingPunct="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0" lang="ko-KR" altLang="en-US" sz="2400" dirty="0" smtClean="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이산적 변화</a:t>
            </a:r>
            <a:endParaRPr kumimoji="0" lang="en-US" altLang="ko-KR" sz="2400" dirty="0">
              <a:solidFill>
                <a:srgbClr val="05172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921476" y="2590705"/>
            <a:ext cx="6014408" cy="40934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6075" lvl="0" indent="-346075" eaLnBrk="0" latinLnBrk="1" hangingPunct="0">
              <a:lnSpc>
                <a:spcPct val="100000"/>
              </a:lnSpc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kumimoji="0" lang="ko-KR" altLang="en-US" sz="2400" dirty="0" smtClean="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데이터베이스의 특성으로 옳지 않은 것은</a:t>
            </a:r>
            <a:r>
              <a:rPr kumimoji="0" lang="en-US" altLang="ko-KR" sz="2400" dirty="0" smtClean="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kumimoji="0" lang="en-US" altLang="ko-KR" sz="2400" dirty="0">
              <a:solidFill>
                <a:srgbClr val="05172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457200" eaLnBrk="0" latinLnBrk="1" hangingPunct="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0" lang="ko-KR" altLang="en-US" sz="2400" dirty="0" smtClean="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같은 데이터를 여러 사람이 동시에 공유할 수 있다</a:t>
            </a:r>
            <a:r>
              <a:rPr kumimoji="0" lang="en-US" altLang="ko-KR" sz="2400" dirty="0" smtClean="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2400" dirty="0">
              <a:solidFill>
                <a:srgbClr val="05172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457200" eaLnBrk="0" latinLnBrk="1" hangingPunct="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0" lang="ko-KR" altLang="en-US" sz="2400" dirty="0" smtClean="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데이터베이스는 데이터의 삽입</a:t>
            </a:r>
            <a:r>
              <a:rPr kumimoji="0" lang="en-US" altLang="ko-KR" sz="2400" dirty="0" smtClean="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2400" dirty="0" smtClean="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r>
              <a:rPr kumimoji="0" lang="en-US" altLang="ko-KR" sz="2400" dirty="0" smtClean="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2400" dirty="0" smtClean="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갱신으로 내용이 계속적으로 변한다</a:t>
            </a:r>
            <a:r>
              <a:rPr kumimoji="0" lang="en-US" altLang="ko-KR" sz="2400" dirty="0" smtClean="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lvl="0" indent="-457200" eaLnBrk="0" latinLnBrk="1" hangingPunct="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0" lang="ko-KR" altLang="en-US" sz="2400" dirty="0" smtClean="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수시로 비정형적인 질의에 대해 실시간 처리로 응답할 수 있어야 한다</a:t>
            </a:r>
            <a:r>
              <a:rPr kumimoji="0" lang="en-US" altLang="ko-KR" sz="2400" dirty="0" smtClean="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2400" dirty="0">
              <a:solidFill>
                <a:srgbClr val="05172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lvl="0" indent="-457200" eaLnBrk="0" latinLnBrk="1" hangingPunct="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kumimoji="0" lang="ko-KR" altLang="en-US" sz="2400" dirty="0" smtClean="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데이터의 참조는 저장되어 있는 레코드의 주소나 위치에 의해 이루어진다</a:t>
            </a:r>
            <a:r>
              <a:rPr kumimoji="0" lang="en-US" altLang="ko-KR" sz="2400" dirty="0" smtClean="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en-US" altLang="ko-KR" sz="2400" dirty="0">
              <a:solidFill>
                <a:srgbClr val="051729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669674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6AE4BD-2105-4C3B-99FF-BF6C9F529836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5" name="직사각형 4"/>
          <p:cNvSpPr/>
          <p:nvPr/>
        </p:nvSpPr>
        <p:spPr>
          <a:xfrm>
            <a:off x="594261" y="345467"/>
            <a:ext cx="9675153" cy="2837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데이터베이스의 정의 중 데이터베이스는 </a:t>
            </a:r>
            <a:r>
              <a:rPr lang="en-US" altLang="ko-KR" sz="2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어떤 조직의 고유기능을 수행하기 위해 반드시 필요한 데이터를 의미한다</a:t>
            </a:r>
            <a:r>
              <a:rPr lang="en-US" altLang="ko-KR" sz="2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해당되는 것은</a:t>
            </a:r>
            <a:r>
              <a:rPr lang="en-US" altLang="ko-KR" sz="2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ko-KR" altLang="en-US" sz="2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통합 데이터 </a:t>
            </a:r>
            <a:endParaRPr lang="en-US" altLang="ko-KR" sz="24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ko-KR" altLang="en-US" sz="2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 데이터</a:t>
            </a:r>
            <a:endParaRPr lang="en-US" altLang="ko-KR" sz="24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ko-KR" altLang="en-US" sz="2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데이터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indent="-457200">
              <a:lnSpc>
                <a:spcPct val="10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ko-KR" altLang="en-US" sz="2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공용 데이터</a:t>
            </a:r>
            <a:endParaRPr lang="en-US" altLang="ko-KR" sz="2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34298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422400"/>
            <a:ext cx="8458200" cy="49022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ko-KR" altLang="en-US" b="1" smtClean="0"/>
              <a:t>파일 시스템을 사용한 기존의 데이터 관리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smtClean="0"/>
              <a:t>파일 시스템은 </a:t>
            </a:r>
            <a:r>
              <a:rPr lang="en-US" altLang="ko-KR" b="1" smtClean="0"/>
              <a:t>DBMS</a:t>
            </a:r>
            <a:r>
              <a:rPr lang="ko-KR" altLang="en-US" b="1" smtClean="0"/>
              <a:t>가 등장하지 않았을 때인 </a:t>
            </a:r>
            <a:r>
              <a:rPr lang="en-US" altLang="ko-KR" b="1" smtClean="0"/>
              <a:t>1960</a:t>
            </a:r>
            <a:r>
              <a:rPr lang="ko-KR" altLang="en-US" b="1" smtClean="0"/>
              <a:t>년대부터 사용되어 왔음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smtClean="0"/>
              <a:t>파일의 기본적인 구성요소는 순차적인 레코드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smtClean="0"/>
              <a:t>한 레코드는 연관된 필드들의 모임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smtClean="0"/>
              <a:t>파일을 접근하는 방식이 응용 프로그램 내에 상세하게 표현되므로 데이터에 대한 응용 프로그램의 의존도가 높음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BA860D-2320-4B96-B6A1-9685EF00BE66}" type="slidenum">
              <a:rPr lang="en-US" altLang="ko-KR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2838450" y="206375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 eaLnBrk="0" latinLnBrk="1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latinLnBrk="1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latinLnBrk="1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울릉도M" panose="02030600000101010101" pitchFamily="18" charset="-127"/>
                <a:ea typeface="HY울릉도M" panose="02030600000101010101" pitchFamily="18" charset="-127"/>
              </a:rPr>
              <a:t>1.2 </a:t>
            </a:r>
            <a:r>
              <a:rPr lang="ko-KR" altLang="en-US" sz="3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울릉도M" panose="02030600000101010101" pitchFamily="18" charset="-127"/>
                <a:ea typeface="HY울릉도M" panose="02030600000101010101" pitchFamily="18" charset="-127"/>
              </a:rPr>
              <a:t>파일 시스템 </a:t>
            </a:r>
            <a:r>
              <a:rPr lang="en-US" altLang="ko-KR" sz="3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울릉도M" panose="02030600000101010101" pitchFamily="18" charset="-127"/>
                <a:ea typeface="HY울릉도M" panose="02030600000101010101" pitchFamily="18" charset="-127"/>
              </a:rPr>
              <a:t>vs. DBMS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4BEC6E-40EF-47E5-8B33-32FD0A515F76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grpSp>
        <p:nvGrpSpPr>
          <p:cNvPr id="2" name="그룹 1"/>
          <p:cNvGrpSpPr/>
          <p:nvPr/>
        </p:nvGrpSpPr>
        <p:grpSpPr>
          <a:xfrm>
            <a:off x="1786426" y="1235442"/>
            <a:ext cx="9948374" cy="4157173"/>
            <a:chOff x="2782888" y="2020889"/>
            <a:chExt cx="7602538" cy="2816225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782888" y="2525714"/>
              <a:ext cx="1719262" cy="719137"/>
            </a:xfrm>
            <a:prstGeom prst="roundRect">
              <a:avLst/>
            </a:prstGeom>
            <a:solidFill>
              <a:srgbClr val="9933FF"/>
            </a:solidFill>
            <a:ln>
              <a:solidFill>
                <a:srgbClr val="66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72000" bIns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고객관리</a:t>
              </a:r>
            </a:p>
          </p:txBody>
        </p:sp>
        <p:sp>
          <p:nvSpPr>
            <p:cNvPr id="29701" name="TextBox 5"/>
            <p:cNvSpPr txBox="1">
              <a:spLocks noChangeArrowheads="1"/>
            </p:cNvSpPr>
            <p:nvPr/>
          </p:nvSpPr>
          <p:spPr bwMode="auto">
            <a:xfrm>
              <a:off x="3259139" y="2020889"/>
              <a:ext cx="1108075" cy="45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latinLnBrk="1" hangingPunct="0">
                <a:spcBef>
                  <a:spcPts val="1800"/>
                </a:spcBef>
                <a:buFont typeface="Arial" pitchFamily="34" charset="0"/>
                <a:buChar char="•"/>
                <a:defRPr sz="2400"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39775" indent="-282575" eaLnBrk="0" latinLnBrk="1" hangingPunct="0">
                <a:spcBef>
                  <a:spcPts val="1200"/>
                </a:spcBef>
                <a:buFont typeface="Arial" pitchFamily="34" charset="0"/>
                <a:buChar char="•"/>
                <a:defRPr sz="2000"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latinLnBrk="1" hangingPunct="0">
                <a:spcBef>
                  <a:spcPts val="800"/>
                </a:spcBef>
                <a:buFont typeface="Arial" pitchFamily="34" charset="0"/>
                <a:buChar char="•"/>
                <a:defRPr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latinLnBrk="1" hangingPunct="0">
                <a:spcBef>
                  <a:spcPts val="600"/>
                </a:spcBef>
                <a:buFont typeface="Arial" pitchFamily="34" charset="0"/>
                <a:buChar char="•"/>
                <a:defRPr sz="1600"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latinLnBrk="1" hangingPunct="0">
                <a:spcBef>
                  <a:spcPts val="600"/>
                </a:spcBef>
                <a:buFont typeface="Arial" pitchFamily="34" charset="0"/>
                <a:buChar char="•"/>
                <a:defRPr sz="1600"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800" b="1" u="sng" dirty="0">
                  <a:solidFill>
                    <a:srgbClr val="0000FF"/>
                  </a:solidFill>
                </a:rPr>
                <a:t>처리업무</a:t>
              </a:r>
            </a:p>
          </p:txBody>
        </p:sp>
        <p:sp>
          <p:nvSpPr>
            <p:cNvPr id="29702" name="TextBox 6"/>
            <p:cNvSpPr txBox="1">
              <a:spLocks noChangeArrowheads="1"/>
            </p:cNvSpPr>
            <p:nvPr/>
          </p:nvSpPr>
          <p:spPr bwMode="auto">
            <a:xfrm>
              <a:off x="5802313" y="2024064"/>
              <a:ext cx="646112" cy="45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latinLnBrk="1" hangingPunct="0">
                <a:spcBef>
                  <a:spcPts val="1800"/>
                </a:spcBef>
                <a:buFont typeface="Arial" pitchFamily="34" charset="0"/>
                <a:buChar char="•"/>
                <a:defRPr sz="2400"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39775" indent="-282575" eaLnBrk="0" latinLnBrk="1" hangingPunct="0">
                <a:spcBef>
                  <a:spcPts val="1200"/>
                </a:spcBef>
                <a:buFont typeface="Arial" pitchFamily="34" charset="0"/>
                <a:buChar char="•"/>
                <a:defRPr sz="2000"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latinLnBrk="1" hangingPunct="0">
                <a:spcBef>
                  <a:spcPts val="800"/>
                </a:spcBef>
                <a:buFont typeface="Arial" pitchFamily="34" charset="0"/>
                <a:buChar char="•"/>
                <a:defRPr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latinLnBrk="1" hangingPunct="0">
                <a:spcBef>
                  <a:spcPts val="600"/>
                </a:spcBef>
                <a:buFont typeface="Arial" pitchFamily="34" charset="0"/>
                <a:buChar char="•"/>
                <a:defRPr sz="1600"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latinLnBrk="1" hangingPunct="0">
                <a:spcBef>
                  <a:spcPts val="600"/>
                </a:spcBef>
                <a:buFont typeface="Arial" pitchFamily="34" charset="0"/>
                <a:buChar char="•"/>
                <a:defRPr sz="1600"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800" b="1" u="sng">
                  <a:solidFill>
                    <a:srgbClr val="0000FF"/>
                  </a:solidFill>
                </a:rPr>
                <a:t>파일</a:t>
              </a:r>
            </a:p>
          </p:txBody>
        </p:sp>
        <p:sp>
          <p:nvSpPr>
            <p:cNvPr id="29703" name="TextBox 7"/>
            <p:cNvSpPr txBox="1">
              <a:spLocks noChangeArrowheads="1"/>
            </p:cNvSpPr>
            <p:nvPr/>
          </p:nvSpPr>
          <p:spPr bwMode="auto">
            <a:xfrm>
              <a:off x="7229476" y="2020889"/>
              <a:ext cx="2360613" cy="452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latinLnBrk="1" hangingPunct="0">
                <a:spcBef>
                  <a:spcPts val="1800"/>
                </a:spcBef>
                <a:buFont typeface="Arial" pitchFamily="34" charset="0"/>
                <a:buChar char="•"/>
                <a:defRPr sz="2400"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39775" indent="-282575" eaLnBrk="0" latinLnBrk="1" hangingPunct="0">
                <a:spcBef>
                  <a:spcPts val="1200"/>
                </a:spcBef>
                <a:buFont typeface="Arial" pitchFamily="34" charset="0"/>
                <a:buChar char="•"/>
                <a:defRPr sz="2000"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latinLnBrk="1" hangingPunct="0">
                <a:spcBef>
                  <a:spcPts val="800"/>
                </a:spcBef>
                <a:buFont typeface="Arial" pitchFamily="34" charset="0"/>
                <a:buChar char="•"/>
                <a:defRPr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latinLnBrk="1" hangingPunct="0">
                <a:spcBef>
                  <a:spcPts val="600"/>
                </a:spcBef>
                <a:buFont typeface="Arial" pitchFamily="34" charset="0"/>
                <a:buChar char="•"/>
                <a:defRPr sz="1600"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latinLnBrk="1" hangingPunct="0">
                <a:spcBef>
                  <a:spcPts val="600"/>
                </a:spcBef>
                <a:buFont typeface="Arial" pitchFamily="34" charset="0"/>
                <a:buChar char="•"/>
                <a:defRPr sz="1600"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800" b="1" u="sng">
                  <a:solidFill>
                    <a:srgbClr val="0000FF"/>
                  </a:solidFill>
                </a:rPr>
                <a:t>파일 구성 항목</a:t>
              </a:r>
              <a:r>
                <a:rPr lang="en-US" altLang="ko-KR" sz="1800" b="1" u="sng">
                  <a:solidFill>
                    <a:srgbClr val="0000FF"/>
                  </a:solidFill>
                </a:rPr>
                <a:t>(</a:t>
              </a:r>
              <a:r>
                <a:rPr lang="ko-KR" altLang="en-US" sz="1800" b="1" u="sng">
                  <a:solidFill>
                    <a:srgbClr val="0000FF"/>
                  </a:solidFill>
                </a:rPr>
                <a:t>필드</a:t>
              </a:r>
              <a:r>
                <a:rPr lang="en-US" altLang="ko-KR" sz="1800" b="1" u="sng">
                  <a:solidFill>
                    <a:srgbClr val="0000FF"/>
                  </a:solidFill>
                </a:rPr>
                <a:t>)</a:t>
              </a:r>
              <a:endParaRPr lang="ko-KR" altLang="en-US" sz="1800" b="1" u="sng">
                <a:solidFill>
                  <a:srgbClr val="0000FF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2782888" y="3317875"/>
              <a:ext cx="1719262" cy="719138"/>
            </a:xfrm>
            <a:prstGeom prst="roundRect">
              <a:avLst/>
            </a:prstGeom>
            <a:solidFill>
              <a:srgbClr val="9933FF"/>
            </a:solidFill>
            <a:ln>
              <a:solidFill>
                <a:srgbClr val="66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72000" bIns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매출관리</a:t>
              </a: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2782888" y="4110039"/>
              <a:ext cx="1719262" cy="719137"/>
            </a:xfrm>
            <a:prstGeom prst="roundRect">
              <a:avLst/>
            </a:prstGeom>
            <a:solidFill>
              <a:srgbClr val="9933FF"/>
            </a:solidFill>
            <a:ln>
              <a:solidFill>
                <a:srgbClr val="66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72000" bIns="0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dirty="0"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재고관리</a:t>
              </a:r>
            </a:p>
          </p:txBody>
        </p:sp>
        <p:sp>
          <p:nvSpPr>
            <p:cNvPr id="29706" name="TextBox 17"/>
            <p:cNvSpPr txBox="1">
              <a:spLocks noChangeArrowheads="1"/>
            </p:cNvSpPr>
            <p:nvPr/>
          </p:nvSpPr>
          <p:spPr bwMode="auto">
            <a:xfrm>
              <a:off x="6794501" y="2808288"/>
              <a:ext cx="2646363" cy="373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latinLnBrk="1" hangingPunct="0">
                <a:spcBef>
                  <a:spcPts val="1800"/>
                </a:spcBef>
                <a:buFont typeface="Arial" pitchFamily="34" charset="0"/>
                <a:buChar char="•"/>
                <a:defRPr sz="2400"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39775" indent="-282575" eaLnBrk="0" latinLnBrk="1" hangingPunct="0">
                <a:spcBef>
                  <a:spcPts val="1200"/>
                </a:spcBef>
                <a:buFont typeface="Arial" pitchFamily="34" charset="0"/>
                <a:buChar char="•"/>
                <a:defRPr sz="2000"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latinLnBrk="1" hangingPunct="0">
                <a:spcBef>
                  <a:spcPts val="800"/>
                </a:spcBef>
                <a:buFont typeface="Arial" pitchFamily="34" charset="0"/>
                <a:buChar char="•"/>
                <a:defRPr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latinLnBrk="1" hangingPunct="0">
                <a:spcBef>
                  <a:spcPts val="600"/>
                </a:spcBef>
                <a:buFont typeface="Arial" pitchFamily="34" charset="0"/>
                <a:buChar char="•"/>
                <a:defRPr sz="1600"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latinLnBrk="1" hangingPunct="0">
                <a:spcBef>
                  <a:spcPts val="600"/>
                </a:spcBef>
                <a:buFont typeface="Arial" pitchFamily="34" charset="0"/>
                <a:buChar char="•"/>
                <a:defRPr sz="1600"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400">
                  <a:solidFill>
                    <a:schemeClr val="tx1"/>
                  </a:solidFill>
                </a:rPr>
                <a:t>고객코드</a:t>
              </a:r>
              <a:r>
                <a:rPr lang="en-US" altLang="ko-KR" sz="1400">
                  <a:solidFill>
                    <a:schemeClr val="tx1"/>
                  </a:solidFill>
                </a:rPr>
                <a:t>, </a:t>
              </a:r>
              <a:r>
                <a:rPr lang="ko-KR" altLang="en-US" sz="1400">
                  <a:solidFill>
                    <a:schemeClr val="tx1"/>
                  </a:solidFill>
                </a:rPr>
                <a:t>성명</a:t>
              </a:r>
              <a:r>
                <a:rPr lang="en-US" altLang="ko-KR" sz="1400">
                  <a:solidFill>
                    <a:schemeClr val="tx1"/>
                  </a:solidFill>
                </a:rPr>
                <a:t>, </a:t>
              </a:r>
              <a:r>
                <a:rPr lang="ko-KR" altLang="en-US" sz="1400">
                  <a:solidFill>
                    <a:schemeClr val="tx1"/>
                  </a:solidFill>
                </a:rPr>
                <a:t>주소</a:t>
              </a:r>
              <a:r>
                <a:rPr lang="en-US" altLang="ko-KR" sz="1400">
                  <a:solidFill>
                    <a:schemeClr val="tx1"/>
                  </a:solidFill>
                </a:rPr>
                <a:t>, </a:t>
              </a:r>
              <a:r>
                <a:rPr lang="ko-KR" altLang="en-US" sz="1400">
                  <a:solidFill>
                    <a:schemeClr val="tx1"/>
                  </a:solidFill>
                </a:rPr>
                <a:t>전화번호</a:t>
              </a:r>
            </a:p>
          </p:txBody>
        </p:sp>
        <p:sp>
          <p:nvSpPr>
            <p:cNvPr id="29707" name="TextBox 18"/>
            <p:cNvSpPr txBox="1">
              <a:spLocks noChangeArrowheads="1"/>
            </p:cNvSpPr>
            <p:nvPr/>
          </p:nvSpPr>
          <p:spPr bwMode="auto">
            <a:xfrm>
              <a:off x="6794501" y="3389313"/>
              <a:ext cx="3590925" cy="652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latinLnBrk="1" hangingPunct="0">
                <a:spcBef>
                  <a:spcPts val="1800"/>
                </a:spcBef>
                <a:buFont typeface="Arial" pitchFamily="34" charset="0"/>
                <a:buChar char="•"/>
                <a:defRPr sz="2400"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39775" indent="-282575" eaLnBrk="0" latinLnBrk="1" hangingPunct="0">
                <a:spcBef>
                  <a:spcPts val="1200"/>
                </a:spcBef>
                <a:buFont typeface="Arial" pitchFamily="34" charset="0"/>
                <a:buChar char="•"/>
                <a:defRPr sz="2000"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latinLnBrk="1" hangingPunct="0">
                <a:spcBef>
                  <a:spcPts val="800"/>
                </a:spcBef>
                <a:buFont typeface="Arial" pitchFamily="34" charset="0"/>
                <a:buChar char="•"/>
                <a:defRPr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latinLnBrk="1" hangingPunct="0">
                <a:spcBef>
                  <a:spcPts val="600"/>
                </a:spcBef>
                <a:buFont typeface="Arial" pitchFamily="34" charset="0"/>
                <a:buChar char="•"/>
                <a:defRPr sz="1600"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latinLnBrk="1" hangingPunct="0">
                <a:spcBef>
                  <a:spcPts val="600"/>
                </a:spcBef>
                <a:buFont typeface="Arial" pitchFamily="34" charset="0"/>
                <a:buChar char="•"/>
                <a:defRPr sz="1600"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400">
                  <a:solidFill>
                    <a:schemeClr val="tx1"/>
                  </a:solidFill>
                </a:rPr>
                <a:t>고객코드</a:t>
              </a:r>
              <a:r>
                <a:rPr lang="en-US" altLang="ko-KR" sz="1400">
                  <a:solidFill>
                    <a:schemeClr val="tx1"/>
                  </a:solidFill>
                </a:rPr>
                <a:t>, </a:t>
              </a:r>
              <a:r>
                <a:rPr lang="ko-KR" altLang="en-US" sz="1400">
                  <a:solidFill>
                    <a:schemeClr val="tx1"/>
                  </a:solidFill>
                </a:rPr>
                <a:t>성명</a:t>
              </a:r>
              <a:r>
                <a:rPr lang="en-US" altLang="ko-KR" sz="1400">
                  <a:solidFill>
                    <a:schemeClr val="tx1"/>
                  </a:solidFill>
                </a:rPr>
                <a:t>, </a:t>
              </a:r>
              <a:r>
                <a:rPr lang="ko-KR" altLang="en-US" sz="1400">
                  <a:solidFill>
                    <a:schemeClr val="tx1"/>
                  </a:solidFill>
                </a:rPr>
                <a:t>주소</a:t>
              </a:r>
              <a:r>
                <a:rPr lang="en-US" altLang="ko-KR" sz="1400">
                  <a:solidFill>
                    <a:schemeClr val="tx1"/>
                  </a:solidFill>
                </a:rPr>
                <a:t>, </a:t>
              </a:r>
              <a:r>
                <a:rPr lang="ko-KR" altLang="en-US" sz="1400">
                  <a:solidFill>
                    <a:schemeClr val="tx1"/>
                  </a:solidFill>
                </a:rPr>
                <a:t>전화번호</a:t>
              </a:r>
              <a:r>
                <a:rPr lang="en-US" altLang="ko-KR" sz="1400">
                  <a:solidFill>
                    <a:schemeClr val="tx1"/>
                  </a:solidFill>
                </a:rPr>
                <a:t>, </a:t>
              </a:r>
              <a:r>
                <a:rPr lang="ko-KR" altLang="en-US" sz="1400">
                  <a:solidFill>
                    <a:schemeClr val="tx1"/>
                  </a:solidFill>
                </a:rPr>
                <a:t>상품코드</a:t>
              </a:r>
              <a:r>
                <a:rPr lang="en-US" altLang="ko-KR" sz="1400">
                  <a:solidFill>
                    <a:schemeClr val="tx1"/>
                  </a:solidFill>
                </a:rPr>
                <a:t>, </a:t>
              </a:r>
              <a:r>
                <a:rPr lang="ko-KR" altLang="en-US" sz="1400">
                  <a:solidFill>
                    <a:schemeClr val="tx1"/>
                  </a:solidFill>
                </a:rPr>
                <a:t>상품명</a:t>
              </a:r>
              <a:r>
                <a:rPr lang="en-US" altLang="ko-KR" sz="1400">
                  <a:solidFill>
                    <a:schemeClr val="tx1"/>
                  </a:solidFill>
                </a:rPr>
                <a:t>, </a:t>
              </a:r>
              <a:r>
                <a:rPr lang="ko-KR" altLang="en-US" sz="1400">
                  <a:solidFill>
                    <a:schemeClr val="tx1"/>
                  </a:solidFill>
                </a:rPr>
                <a:t>단가</a:t>
              </a:r>
              <a:r>
                <a:rPr lang="en-US" altLang="ko-KR" sz="1400">
                  <a:solidFill>
                    <a:schemeClr val="tx1"/>
                  </a:solidFill>
                </a:rPr>
                <a:t>, </a:t>
              </a:r>
              <a:r>
                <a:rPr lang="ko-KR" altLang="en-US" sz="1400">
                  <a:solidFill>
                    <a:schemeClr val="tx1"/>
                  </a:solidFill>
                </a:rPr>
                <a:t>판매량</a:t>
              </a:r>
            </a:p>
          </p:txBody>
        </p:sp>
        <p:sp>
          <p:nvSpPr>
            <p:cNvPr id="29708" name="TextBox 19"/>
            <p:cNvSpPr txBox="1">
              <a:spLocks noChangeArrowheads="1"/>
            </p:cNvSpPr>
            <p:nvPr/>
          </p:nvSpPr>
          <p:spPr bwMode="auto">
            <a:xfrm>
              <a:off x="6815138" y="4171951"/>
              <a:ext cx="2646362" cy="373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latinLnBrk="1" hangingPunct="0">
                <a:spcBef>
                  <a:spcPts val="1800"/>
                </a:spcBef>
                <a:buFont typeface="Arial" pitchFamily="34" charset="0"/>
                <a:buChar char="•"/>
                <a:defRPr sz="2400"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1pPr>
              <a:lvl2pPr marL="739775" indent="-282575" eaLnBrk="0" latinLnBrk="1" hangingPunct="0">
                <a:spcBef>
                  <a:spcPts val="1200"/>
                </a:spcBef>
                <a:buFont typeface="Arial" pitchFamily="34" charset="0"/>
                <a:buChar char="•"/>
                <a:defRPr sz="2000"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2pPr>
              <a:lvl3pPr marL="1143000" indent="-228600" eaLnBrk="0" latinLnBrk="1" hangingPunct="0">
                <a:spcBef>
                  <a:spcPts val="800"/>
                </a:spcBef>
                <a:buFont typeface="Arial" pitchFamily="34" charset="0"/>
                <a:buChar char="•"/>
                <a:defRPr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3pPr>
              <a:lvl4pPr marL="1600200" indent="-228600" eaLnBrk="0" latinLnBrk="1" hangingPunct="0">
                <a:spcBef>
                  <a:spcPts val="600"/>
                </a:spcBef>
                <a:buFont typeface="Arial" pitchFamily="34" charset="0"/>
                <a:buChar char="•"/>
                <a:defRPr sz="1600"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4pPr>
              <a:lvl5pPr marL="2057400" indent="-228600" eaLnBrk="0" latinLnBrk="1" hangingPunct="0">
                <a:spcBef>
                  <a:spcPts val="600"/>
                </a:spcBef>
                <a:buFont typeface="Arial" pitchFamily="34" charset="0"/>
                <a:buChar char="•"/>
                <a:defRPr sz="1600"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Font typeface="Arial" pitchFamily="34" charset="0"/>
                <a:buChar char="•"/>
                <a:defRPr sz="1600">
                  <a:solidFill>
                    <a:srgbClr val="051729"/>
                  </a:solidFill>
                  <a:latin typeface="맑은 고딕" pitchFamily="50" charset="-127"/>
                  <a:ea typeface="맑은 고딕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ko-KR" altLang="en-US" sz="1400">
                  <a:solidFill>
                    <a:schemeClr val="tx1"/>
                  </a:solidFill>
                </a:rPr>
                <a:t>상품코드</a:t>
              </a:r>
              <a:r>
                <a:rPr lang="en-US" altLang="ko-KR" sz="1400">
                  <a:solidFill>
                    <a:schemeClr val="tx1"/>
                  </a:solidFill>
                </a:rPr>
                <a:t>, </a:t>
              </a:r>
              <a:r>
                <a:rPr lang="ko-KR" altLang="en-US" sz="1400">
                  <a:solidFill>
                    <a:schemeClr val="tx1"/>
                  </a:solidFill>
                </a:rPr>
                <a:t>상품명</a:t>
              </a:r>
              <a:r>
                <a:rPr lang="en-US" altLang="ko-KR" sz="1400">
                  <a:solidFill>
                    <a:schemeClr val="tx1"/>
                  </a:solidFill>
                </a:rPr>
                <a:t>, </a:t>
              </a:r>
              <a:r>
                <a:rPr lang="ko-KR" altLang="en-US" sz="1400">
                  <a:solidFill>
                    <a:schemeClr val="tx1"/>
                  </a:solidFill>
                </a:rPr>
                <a:t>단가</a:t>
              </a:r>
              <a:r>
                <a:rPr lang="en-US" altLang="ko-KR" sz="1400">
                  <a:solidFill>
                    <a:schemeClr val="tx1"/>
                  </a:solidFill>
                </a:rPr>
                <a:t>, </a:t>
              </a:r>
              <a:r>
                <a:rPr lang="ko-KR" altLang="en-US" sz="1400">
                  <a:solidFill>
                    <a:schemeClr val="tx1"/>
                  </a:solidFill>
                </a:rPr>
                <a:t>입고량</a:t>
              </a: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3562350" y="2898776"/>
              <a:ext cx="939800" cy="354013"/>
            </a:xfrm>
            <a:prstGeom prst="roundRect">
              <a:avLst>
                <a:gd name="adj" fmla="val 2053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데이터정의</a:t>
              </a: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562350" y="3690938"/>
              <a:ext cx="939800" cy="35401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4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데이터정의</a:t>
              </a: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562350" y="4483101"/>
              <a:ext cx="939800" cy="35401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데이터정의</a:t>
              </a:r>
              <a:endParaRPr lang="ko-KR" altLang="en-US" sz="14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" name="순서도: 문서 16"/>
            <p:cNvSpPr/>
            <p:nvPr/>
          </p:nvSpPr>
          <p:spPr>
            <a:xfrm>
              <a:off x="5607050" y="2635250"/>
              <a:ext cx="1150938" cy="603250"/>
            </a:xfrm>
            <a:prstGeom prst="flowChartDocumen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고객파일</a:t>
              </a:r>
            </a:p>
          </p:txBody>
        </p:sp>
        <p:sp>
          <p:nvSpPr>
            <p:cNvPr id="18" name="순서도: 문서 17"/>
            <p:cNvSpPr/>
            <p:nvPr/>
          </p:nvSpPr>
          <p:spPr>
            <a:xfrm>
              <a:off x="5607050" y="3389314"/>
              <a:ext cx="1150938" cy="604837"/>
            </a:xfrm>
            <a:prstGeom prst="flowChartDocumen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매출파일</a:t>
              </a:r>
            </a:p>
          </p:txBody>
        </p:sp>
        <p:sp>
          <p:nvSpPr>
            <p:cNvPr id="19" name="순서도: 문서 18"/>
            <p:cNvSpPr/>
            <p:nvPr/>
          </p:nvSpPr>
          <p:spPr>
            <a:xfrm>
              <a:off x="5584826" y="4129088"/>
              <a:ext cx="1152525" cy="603250"/>
            </a:xfrm>
            <a:prstGeom prst="flowChartDocumen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재고파일</a:t>
              </a:r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>
              <a:off x="4471989" y="3851275"/>
              <a:ext cx="1081087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/>
            <p:cNvCxnSpPr/>
            <p:nvPr/>
          </p:nvCxnSpPr>
          <p:spPr>
            <a:xfrm>
              <a:off x="4471989" y="4651375"/>
              <a:ext cx="1081087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>
              <a:off x="4470400" y="3038475"/>
              <a:ext cx="1081088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>
          <a:xfrm>
            <a:off x="4745038" y="1139825"/>
            <a:ext cx="5143500" cy="812800"/>
          </a:xfrm>
        </p:spPr>
        <p:txBody>
          <a:bodyPr anchor="t"/>
          <a:lstStyle/>
          <a:p>
            <a:pPr eaLnBrk="1" hangingPunct="1"/>
            <a:r>
              <a:rPr lang="ko-KR" altLang="en-US" smtClean="0"/>
              <a:t>목차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9476" y="1984376"/>
            <a:ext cx="5673725" cy="369411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1.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데이터베이스 시스템 개요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2.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파일 시스템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vs. DBMS</a:t>
            </a: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3. DBMS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발전과정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4. DBMS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언어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5. DBMS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사용자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6. ANSI/SPARC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아키텍처와 데이터 독립성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7.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데이터베이스 시스템 아키텍처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endParaRPr lang="ko-KR" alt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788498-1245-412F-B131-D0494B781DAB}" type="slidenum">
              <a:rPr lang="en-US" altLang="ko-KR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703998" y="2001839"/>
            <a:ext cx="8964002" cy="2092881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latinLnBrk="1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latinLnBrk="1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latinLnBrk="1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just" eaLnBrk="1" latinLnBrk="0" hangingPunct="1">
              <a:spcBef>
                <a:spcPct val="50000"/>
              </a:spcBef>
              <a:buFontTx/>
              <a:buNone/>
              <a:defRPr/>
            </a:pPr>
            <a:r>
              <a:rPr lang="ko-KR" altLang="en-US" sz="2000" b="1" dirty="0">
                <a:solidFill>
                  <a:schemeClr val="tx1">
                    <a:lumMod val="50000"/>
                  </a:schemeClr>
                </a:solidFill>
              </a:rPr>
              <a:t>프로그램에는 고객파일의 필드들이 열거되어 있다</a:t>
            </a:r>
            <a:r>
              <a:rPr lang="en-US" altLang="ko-KR" sz="2000" b="1" dirty="0">
                <a:solidFill>
                  <a:schemeClr val="tx1">
                    <a:lumMod val="50000"/>
                  </a:schemeClr>
                </a:solidFill>
              </a:rPr>
              <a:t>. </a:t>
            </a:r>
            <a:r>
              <a:rPr lang="ko-KR" altLang="en-US" sz="2000" b="1" dirty="0">
                <a:solidFill>
                  <a:schemeClr val="tx1">
                    <a:lumMod val="50000"/>
                  </a:schemeClr>
                </a:solidFill>
              </a:rPr>
              <a:t>만일 고객파일에 사원의  휴대폰번호를 추가로 나타내려면 고객파일의 레코드를 하나씩 읽어서</a:t>
            </a:r>
            <a:r>
              <a:rPr lang="en-US" altLang="ko-KR" sz="2000" b="1" dirty="0">
                <a:solidFill>
                  <a:schemeClr val="tx1">
                    <a:lumMod val="50000"/>
                  </a:schemeClr>
                </a:solidFill>
              </a:rPr>
              <a:t>, </a:t>
            </a:r>
            <a:r>
              <a:rPr lang="ko-KR" altLang="en-US" sz="2000" b="1" dirty="0">
                <a:solidFill>
                  <a:schemeClr val="tx1">
                    <a:lumMod val="50000"/>
                  </a:schemeClr>
                </a:solidFill>
              </a:rPr>
              <a:t>휴대폰번호 필드를 추가한 레코드를 새로운 고객파일에 기록하는 프로그램을 작성해야 한다</a:t>
            </a:r>
            <a:r>
              <a:rPr lang="en-US" altLang="ko-KR" sz="2000" b="1" dirty="0">
                <a:solidFill>
                  <a:schemeClr val="tx1">
                    <a:lumMod val="50000"/>
                  </a:schemeClr>
                </a:solidFill>
              </a:rPr>
              <a:t>. </a:t>
            </a:r>
            <a:r>
              <a:rPr lang="ko-KR" altLang="en-US" sz="2000" b="1" dirty="0">
                <a:solidFill>
                  <a:schemeClr val="tx1">
                    <a:lumMod val="50000"/>
                  </a:schemeClr>
                </a:solidFill>
              </a:rPr>
              <a:t>그 다음에 기존의 고객파일을 사용하던 모든 응용 프로그램들을 찾아서 휴대폰번호 필드를 추가해야 한다</a:t>
            </a:r>
            <a:r>
              <a:rPr lang="en-US" altLang="ko-KR" sz="2000" b="1" dirty="0">
                <a:solidFill>
                  <a:schemeClr val="tx1">
                    <a:lumMod val="50000"/>
                  </a:schemeClr>
                </a:solidFill>
              </a:rPr>
              <a:t>.</a:t>
            </a:r>
            <a:r>
              <a:rPr lang="en-US" altLang="ko-KR" sz="2000" dirty="0">
                <a:solidFill>
                  <a:schemeClr val="tx1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30724" name="TextBox 1"/>
          <p:cNvSpPr txBox="1">
            <a:spLocks noChangeArrowheads="1"/>
          </p:cNvSpPr>
          <p:nvPr/>
        </p:nvSpPr>
        <p:spPr bwMode="auto">
          <a:xfrm>
            <a:off x="4616450" y="1004888"/>
            <a:ext cx="2473754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latinLnBrk="1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latinLnBrk="1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latinLnBrk="1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320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rPr>
              <a:t>데이터 종속성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데이터의 종속성과 중복성</a:t>
            </a:r>
          </a:p>
        </p:txBody>
      </p:sp>
      <p:sp>
        <p:nvSpPr>
          <p:cNvPr id="32771" name="내용 개체 틀 2"/>
          <p:cNvSpPr>
            <a:spLocks noGrp="1"/>
          </p:cNvSpPr>
          <p:nvPr>
            <p:ph idx="1"/>
          </p:nvPr>
        </p:nvSpPr>
        <p:spPr>
          <a:xfrm>
            <a:off x="955188" y="839057"/>
            <a:ext cx="10599696" cy="5807929"/>
          </a:xfrm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3200" dirty="0">
                <a:solidFill>
                  <a:srgbClr val="000000"/>
                </a:solidFill>
              </a:rPr>
              <a:t>데이터의 </a:t>
            </a:r>
            <a:r>
              <a:rPr lang="ko-KR" altLang="en-US" sz="3200" b="1" dirty="0">
                <a:solidFill>
                  <a:srgbClr val="FF0000"/>
                </a:solidFill>
              </a:rPr>
              <a:t>종속성</a:t>
            </a:r>
            <a:r>
              <a:rPr lang="ko-KR" altLang="en-US" sz="3200" dirty="0">
                <a:solidFill>
                  <a:srgbClr val="000000"/>
                </a:solidFill>
              </a:rPr>
              <a:t>으로 인한 문제점</a:t>
            </a:r>
            <a:endParaRPr lang="en-US" altLang="ko-KR" sz="3200" dirty="0">
              <a:solidFill>
                <a:srgbClr val="000000"/>
              </a:solidFill>
            </a:endParaRPr>
          </a:p>
          <a:p>
            <a:pPr marL="742950" lvl="1" indent="-285750" ea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sz="2400" dirty="0">
                <a:solidFill>
                  <a:srgbClr val="000000"/>
                </a:solidFill>
              </a:rPr>
              <a:t>데이터 구조와 프로그램이 분리되지 않아 생기는 문제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marL="742950" lvl="1" indent="-285750" ea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sz="2400" dirty="0">
                <a:solidFill>
                  <a:srgbClr val="000000"/>
                </a:solidFill>
              </a:rPr>
              <a:t>데이터 파일이 기억장치에 저장 방법이나 접근방법을 변경할 때 </a:t>
            </a:r>
            <a:r>
              <a:rPr lang="ko-KR" altLang="en-US" sz="2400" b="1" dirty="0">
                <a:solidFill>
                  <a:srgbClr val="0000FF"/>
                </a:solidFill>
              </a:rPr>
              <a:t>응용프로그램도 변경</a:t>
            </a:r>
            <a:r>
              <a:rPr lang="ko-KR" altLang="en-US" sz="2400" dirty="0">
                <a:solidFill>
                  <a:srgbClr val="000000"/>
                </a:solidFill>
              </a:rPr>
              <a:t>되어야 </a:t>
            </a:r>
            <a:r>
              <a:rPr lang="ko-KR" altLang="en-US" sz="2400" dirty="0" smtClean="0">
                <a:solidFill>
                  <a:srgbClr val="000000"/>
                </a:solidFill>
              </a:rPr>
              <a:t>함</a:t>
            </a:r>
            <a:endParaRPr lang="en-US" altLang="ko-KR" sz="2400" dirty="0" smtClean="0">
              <a:solidFill>
                <a:srgbClr val="000000"/>
              </a:solidFill>
            </a:endParaRPr>
          </a:p>
          <a:p>
            <a:pPr marL="742950" lvl="1" indent="-285750" eaLnBrk="1" hangingPunct="1">
              <a:spcBef>
                <a:spcPct val="20000"/>
              </a:spcBef>
              <a:buFont typeface="Arial" pitchFamily="34" charset="0"/>
              <a:buChar char="–"/>
            </a:pPr>
            <a:endParaRPr lang="en-US" altLang="ko-KR" sz="2400" dirty="0">
              <a:solidFill>
                <a:srgbClr val="000000"/>
              </a:solidFill>
            </a:endParaRPr>
          </a:p>
          <a:p>
            <a:pPr marL="342900" indent="-342900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ko-KR" altLang="en-US" sz="3200" dirty="0">
                <a:solidFill>
                  <a:srgbClr val="000000"/>
                </a:solidFill>
              </a:rPr>
              <a:t>데이터 </a:t>
            </a:r>
            <a:r>
              <a:rPr lang="ko-KR" altLang="en-US" sz="3200" b="1" dirty="0" err="1">
                <a:solidFill>
                  <a:srgbClr val="FF0000"/>
                </a:solidFill>
              </a:rPr>
              <a:t>중복성</a:t>
            </a:r>
            <a:r>
              <a:rPr lang="ko-KR" altLang="en-US" sz="3200" dirty="0" err="1">
                <a:solidFill>
                  <a:srgbClr val="000000"/>
                </a:solidFill>
              </a:rPr>
              <a:t>으로</a:t>
            </a:r>
            <a:r>
              <a:rPr lang="ko-KR" altLang="en-US" sz="3200" dirty="0">
                <a:solidFill>
                  <a:srgbClr val="000000"/>
                </a:solidFill>
              </a:rPr>
              <a:t> 인한 문제점</a:t>
            </a:r>
            <a:endParaRPr lang="en-US" altLang="ko-KR" sz="3200" dirty="0">
              <a:solidFill>
                <a:srgbClr val="000000"/>
              </a:solidFill>
            </a:endParaRPr>
          </a:p>
          <a:p>
            <a:pPr marL="742950" lvl="1" indent="-285750" ea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sz="2400" dirty="0">
                <a:solidFill>
                  <a:srgbClr val="000000"/>
                </a:solidFill>
              </a:rPr>
              <a:t>일관성 </a:t>
            </a:r>
            <a:r>
              <a:rPr lang="en-US" altLang="ko-KR" sz="2400" dirty="0">
                <a:solidFill>
                  <a:srgbClr val="000000"/>
                </a:solidFill>
              </a:rPr>
              <a:t>: </a:t>
            </a:r>
            <a:r>
              <a:rPr lang="ko-KR" altLang="en-US" sz="2400" dirty="0">
                <a:solidFill>
                  <a:srgbClr val="000000"/>
                </a:solidFill>
              </a:rPr>
              <a:t>중복된 </a:t>
            </a:r>
            <a:r>
              <a:rPr lang="ko-KR" altLang="en-US" sz="2400" dirty="0" err="1">
                <a:solidFill>
                  <a:srgbClr val="000000"/>
                </a:solidFill>
              </a:rPr>
              <a:t>데이터간</a:t>
            </a:r>
            <a:r>
              <a:rPr lang="ko-KR" altLang="en-US" sz="2400" dirty="0">
                <a:solidFill>
                  <a:srgbClr val="000000"/>
                </a:solidFill>
              </a:rPr>
              <a:t> 내용이 불일치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marL="742950" lvl="1" indent="-285750" ea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sz="2400" dirty="0" err="1">
                <a:solidFill>
                  <a:srgbClr val="000000"/>
                </a:solidFill>
              </a:rPr>
              <a:t>보안성</a:t>
            </a:r>
            <a:r>
              <a:rPr lang="ko-KR" altLang="en-US" sz="2400" dirty="0">
                <a:solidFill>
                  <a:srgbClr val="000000"/>
                </a:solidFill>
              </a:rPr>
              <a:t> </a:t>
            </a:r>
            <a:r>
              <a:rPr lang="en-US" altLang="ko-KR" sz="2400" dirty="0">
                <a:solidFill>
                  <a:srgbClr val="000000"/>
                </a:solidFill>
              </a:rPr>
              <a:t>: </a:t>
            </a:r>
            <a:r>
              <a:rPr lang="ko-KR" altLang="en-US" sz="2400" dirty="0">
                <a:solidFill>
                  <a:srgbClr val="000000"/>
                </a:solidFill>
              </a:rPr>
              <a:t>중복된 모든 데이터에 동등한 </a:t>
            </a:r>
            <a:r>
              <a:rPr lang="ko-KR" altLang="en-US" sz="2400" dirty="0" smtClean="0">
                <a:solidFill>
                  <a:srgbClr val="000000"/>
                </a:solidFill>
              </a:rPr>
              <a:t>보안 수준 </a:t>
            </a:r>
            <a:r>
              <a:rPr lang="ko-KR" altLang="en-US" sz="2400" dirty="0">
                <a:solidFill>
                  <a:srgbClr val="000000"/>
                </a:solidFill>
              </a:rPr>
              <a:t>유지 어려움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marL="742950" lvl="1" indent="-285750" ea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sz="2400" dirty="0">
                <a:solidFill>
                  <a:srgbClr val="000000"/>
                </a:solidFill>
              </a:rPr>
              <a:t>경제성 </a:t>
            </a:r>
            <a:r>
              <a:rPr lang="en-US" altLang="ko-KR" sz="2400" dirty="0">
                <a:solidFill>
                  <a:srgbClr val="000000"/>
                </a:solidFill>
              </a:rPr>
              <a:t>: </a:t>
            </a:r>
            <a:r>
              <a:rPr lang="ko-KR" altLang="en-US" sz="2400" dirty="0">
                <a:solidFill>
                  <a:srgbClr val="000000"/>
                </a:solidFill>
              </a:rPr>
              <a:t>동일한 데이터의 </a:t>
            </a:r>
            <a:r>
              <a:rPr lang="ko-KR" altLang="en-US" sz="2400" dirty="0" smtClean="0">
                <a:solidFill>
                  <a:srgbClr val="000000"/>
                </a:solidFill>
              </a:rPr>
              <a:t>반복 작업</a:t>
            </a:r>
            <a:endParaRPr lang="en-US" altLang="ko-KR" sz="2400" dirty="0">
              <a:solidFill>
                <a:srgbClr val="000000"/>
              </a:solidFill>
            </a:endParaRPr>
          </a:p>
          <a:p>
            <a:pPr marL="742950" lvl="1" indent="-285750" eaLnBrk="1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ko-KR" altLang="en-US" sz="2400" dirty="0">
                <a:solidFill>
                  <a:srgbClr val="000000"/>
                </a:solidFill>
              </a:rPr>
              <a:t>무결성</a:t>
            </a:r>
            <a:r>
              <a:rPr lang="en-US" altLang="ko-KR" sz="2400" dirty="0">
                <a:solidFill>
                  <a:srgbClr val="000000"/>
                </a:solidFill>
              </a:rPr>
              <a:t>(integrity)</a:t>
            </a:r>
            <a:r>
              <a:rPr lang="ko-KR" altLang="en-US" sz="2400" dirty="0">
                <a:solidFill>
                  <a:srgbClr val="000000"/>
                </a:solidFill>
              </a:rPr>
              <a:t> </a:t>
            </a:r>
            <a:r>
              <a:rPr lang="en-US" altLang="ko-KR" sz="2400" dirty="0">
                <a:solidFill>
                  <a:srgbClr val="000000"/>
                </a:solidFill>
              </a:rPr>
              <a:t>: </a:t>
            </a:r>
            <a:r>
              <a:rPr lang="ko-KR" altLang="en-US" sz="2400" dirty="0">
                <a:solidFill>
                  <a:srgbClr val="000000"/>
                </a:solidFill>
              </a:rPr>
              <a:t>제어의 분산으로 데이터의 정확성 유지 어려움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FB34BC-DB76-4711-84C3-1604859F4123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5" name="내용 개체 틀 3"/>
          <p:cNvSpPr txBox="1">
            <a:spLocks/>
          </p:cNvSpPr>
          <p:nvPr/>
        </p:nvSpPr>
        <p:spPr bwMode="auto">
          <a:xfrm>
            <a:off x="2296584" y="5446042"/>
            <a:ext cx="8496300" cy="12126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  <a:extLst/>
        </p:spPr>
        <p:txBody>
          <a:bodyPr/>
          <a:lstStyle>
            <a:lvl1pPr marL="346075" indent="-346075" eaLnBrk="0" latinLnBrk="1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39775" indent="-282575" eaLnBrk="0" latinLnBrk="1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latinLnBrk="1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lnSpc>
                <a:spcPct val="100000"/>
              </a:lnSpc>
              <a:buFont typeface="Wingdings" pitchFamily="2" charset="2"/>
              <a:buChar char="§"/>
            </a:pPr>
            <a:r>
              <a:rPr kumimoji="0" lang="ko-KR" altLang="en-US" sz="1600" dirty="0"/>
              <a:t>무결성</a:t>
            </a:r>
            <a:r>
              <a:rPr kumimoji="0" lang="en-US" altLang="ko-KR" sz="1600" dirty="0"/>
              <a:t>(integrity)</a:t>
            </a:r>
          </a:p>
          <a:p>
            <a:pPr lvl="1">
              <a:lnSpc>
                <a:spcPct val="100000"/>
              </a:lnSpc>
            </a:pPr>
            <a:r>
              <a:rPr kumimoji="0" lang="ko-KR" altLang="en-US" sz="1600" dirty="0"/>
              <a:t>정확성</a:t>
            </a:r>
            <a:r>
              <a:rPr kumimoji="0" lang="en-US" altLang="ko-KR" sz="1600" dirty="0"/>
              <a:t>, </a:t>
            </a:r>
            <a:r>
              <a:rPr kumimoji="0" lang="ko-KR" altLang="en-US" sz="1600" dirty="0"/>
              <a:t>일관성을 유지하고 데이터의 결손이나 </a:t>
            </a:r>
            <a:r>
              <a:rPr kumimoji="0" lang="ko-KR" altLang="en-US" sz="1600" dirty="0" err="1"/>
              <a:t>부정합이</a:t>
            </a:r>
            <a:r>
              <a:rPr kumimoji="0" lang="ko-KR" altLang="en-US" sz="1600" dirty="0"/>
              <a:t> 없음을 보증하는 것 의미</a:t>
            </a:r>
            <a:endParaRPr kumimoji="0" lang="en-US" altLang="ko-KR" sz="1600" dirty="0"/>
          </a:p>
          <a:p>
            <a:pPr lvl="1">
              <a:lnSpc>
                <a:spcPct val="100000"/>
              </a:lnSpc>
            </a:pPr>
            <a:r>
              <a:rPr kumimoji="0" lang="ko-KR" altLang="en-US" sz="1600" dirty="0"/>
              <a:t>데이터의 형태나 </a:t>
            </a:r>
            <a:r>
              <a:rPr kumimoji="0" lang="ko-KR" altLang="en-US" sz="1600" b="1" dirty="0">
                <a:solidFill>
                  <a:srgbClr val="FF0000"/>
                </a:solidFill>
              </a:rPr>
              <a:t>구조상의 올바름</a:t>
            </a:r>
            <a:r>
              <a:rPr kumimoji="0" lang="ko-KR" altLang="en-US" sz="1600" dirty="0"/>
              <a:t>을 검사할 뿐 의미상의 올바름은 검사하지 못함</a:t>
            </a:r>
            <a:endParaRPr kumimoji="0" lang="en-US" altLang="ko-KR" sz="1600" dirty="0"/>
          </a:p>
          <a:p>
            <a:pPr lvl="2">
              <a:lnSpc>
                <a:spcPct val="100000"/>
              </a:lnSpc>
              <a:buFont typeface="Wingdings" pitchFamily="2" charset="2"/>
              <a:buChar char="ü"/>
            </a:pPr>
            <a:endParaRPr kumimoji="0" lang="ko-KR" altLang="en-US" sz="16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463550"/>
            <a:ext cx="9448800" cy="5004447"/>
          </a:xfrm>
        </p:spPr>
        <p:txBody>
          <a:bodyPr wrap="square" rtlCol="0">
            <a:spAutoFit/>
          </a:bodyPr>
          <a:lstStyle/>
          <a:p>
            <a:pPr eaLnBrk="1" fontAlgn="auto" hangingPunct="1">
              <a:lnSpc>
                <a:spcPct val="140000"/>
              </a:lnSpc>
              <a:spcAft>
                <a:spcPts val="0"/>
              </a:spcAft>
              <a:defRPr/>
            </a:pP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DBMS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를 사용한 데이터베이스 관리</a:t>
            </a:r>
          </a:p>
          <a:p>
            <a:pPr marL="740664" lvl="1" indent="-283464" algn="just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프로그램에 영향을 주지 않으면서 데이터베이스 구조를 변경할 수 있음</a:t>
            </a:r>
          </a:p>
          <a:p>
            <a:pPr marL="740664" lvl="1" indent="-283464" algn="just" eaLnBrk="1" fontAlgn="auto" hangingPunct="1">
              <a:spcAft>
                <a:spcPts val="0"/>
              </a:spcAft>
              <a:buNone/>
              <a:defRPr/>
            </a:pP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   </a:t>
            </a:r>
            <a:r>
              <a:rPr lang="ko-KR" altLang="en-US" b="1" dirty="0" smtClean="0">
                <a:solidFill>
                  <a:srgbClr val="FF3300"/>
                </a:solidFill>
              </a:rPr>
              <a:t>프로그램</a:t>
            </a:r>
            <a:r>
              <a:rPr lang="en-US" altLang="ko-KR" b="1" dirty="0">
                <a:solidFill>
                  <a:srgbClr val="FF3300"/>
                </a:solidFill>
              </a:rPr>
              <a:t>-</a:t>
            </a:r>
            <a:r>
              <a:rPr lang="ko-KR" altLang="en-US" b="1" dirty="0">
                <a:solidFill>
                  <a:srgbClr val="FF3300"/>
                </a:solidFill>
              </a:rPr>
              <a:t>데이터 독립성</a:t>
            </a:r>
            <a:r>
              <a:rPr lang="en-US" altLang="ko-KR" b="1" dirty="0">
                <a:solidFill>
                  <a:srgbClr val="000000"/>
                </a:solidFill>
              </a:rPr>
              <a:t>(program-data independence)</a:t>
            </a:r>
          </a:p>
          <a:p>
            <a:pPr marL="740664" lvl="1" indent="-283464" algn="just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데이터 간의 복잡한 관계를 표현하며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무결성 제약조건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을 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DBMS</a:t>
            </a:r>
            <a:r>
              <a:rPr lang="ko-KR" altLang="en-US" b="1" dirty="0">
                <a:solidFill>
                  <a:schemeClr val="bg2">
                    <a:lumMod val="10000"/>
                  </a:schemeClr>
                </a:solidFill>
              </a:rPr>
              <a:t>가 자동적으로 유지</a:t>
            </a:r>
          </a:p>
          <a:p>
            <a:pPr marL="740664" lvl="1" indent="-283464" algn="just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여러 사용자와 응용 프로그램들이 데이터베이스를 </a:t>
            </a:r>
            <a:r>
              <a:rPr lang="ko-KR" altLang="en-US" b="1" dirty="0" smtClean="0">
                <a:solidFill>
                  <a:srgbClr val="FF0000"/>
                </a:solidFill>
              </a:rPr>
              <a:t>공유</a:t>
            </a:r>
          </a:p>
          <a:p>
            <a:pPr marL="740664" lvl="1" indent="-283464" algn="just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사용자의 </a:t>
            </a:r>
            <a:r>
              <a:rPr lang="ko-KR" altLang="en-US" b="1" dirty="0" smtClean="0">
                <a:solidFill>
                  <a:srgbClr val="FF0000"/>
                </a:solidFill>
              </a:rPr>
              <a:t>질의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를 빠르게 수행할 수 있는 인덱스 등의 </a:t>
            </a:r>
            <a:r>
              <a:rPr lang="ko-KR" altLang="en-US" b="1" dirty="0" smtClean="0">
                <a:solidFill>
                  <a:srgbClr val="FF0000"/>
                </a:solidFill>
              </a:rPr>
              <a:t>접근 경로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를 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</a:rPr>
              <a:t>DBMS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가 자동적으로 선택하여 수행</a:t>
            </a:r>
          </a:p>
          <a:p>
            <a:pPr marL="740664" lvl="1" indent="-283464" algn="just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권한이 없는 사용자로부터 데이터베이스를 </a:t>
            </a:r>
            <a:r>
              <a:rPr lang="ko-KR" altLang="en-US" b="1" dirty="0" smtClean="0">
                <a:solidFill>
                  <a:srgbClr val="FF0000"/>
                </a:solidFill>
              </a:rPr>
              <a:t>보호</a:t>
            </a:r>
          </a:p>
          <a:p>
            <a:pPr marL="740664" lvl="1" indent="-283464" algn="just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여러 사용자에 적합한 다양한 </a:t>
            </a:r>
            <a:r>
              <a:rPr lang="ko-KR" altLang="en-US" b="1" dirty="0" smtClean="0">
                <a:solidFill>
                  <a:srgbClr val="FF0000"/>
                </a:solidFill>
              </a:rPr>
              <a:t>인터페이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스를 제공</a:t>
            </a:r>
          </a:p>
          <a:p>
            <a:pPr marL="740664" lvl="1" indent="-283464" algn="just"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시스템이 고장 나면 데이터베이스를 고장 전의 일관된 상태로 </a:t>
            </a:r>
            <a:r>
              <a:rPr lang="ko-KR" altLang="en-US" b="1" dirty="0" smtClean="0">
                <a:solidFill>
                  <a:srgbClr val="FF0000"/>
                </a:solidFill>
              </a:rPr>
              <a:t>회복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시킴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9C4B62-5D8F-40CB-88A3-9FFD239835FC}" type="slidenum">
              <a:rPr lang="en-US" altLang="ko-KR"/>
              <a:pPr>
                <a:defRPr/>
              </a:pPr>
              <a:t>22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3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3" y="1489251"/>
            <a:ext cx="7373816" cy="3880779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B2701C9-6DA9-49EA-808F-73118F3D8BB3}" type="slidenum">
              <a:rPr lang="en-US" altLang="ko-KR"/>
              <a:pPr>
                <a:defRPr/>
              </a:pPr>
              <a:t>23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>
          <a:xfrm>
            <a:off x="463062" y="455614"/>
            <a:ext cx="8458200" cy="5824538"/>
          </a:xfrm>
          <a:solidFill>
            <a:schemeClr val="accent4">
              <a:lumMod val="20000"/>
              <a:lumOff val="8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40000"/>
              </a:lnSpc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</a:rPr>
              <a:t>DBMS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의 장점</a:t>
            </a:r>
          </a:p>
          <a:p>
            <a:pPr marL="740664" lvl="1" indent="-283464" eaLnBrk="1" fontAlgn="auto" hangingPunct="1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중복성과 불일치가 감소됨</a:t>
            </a:r>
          </a:p>
          <a:p>
            <a:pPr marL="740664" lvl="1" indent="-283464" eaLnBrk="1" fontAlgn="auto" hangingPunct="1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시스템을 개발하고 유지하는 비용이 감소됨</a:t>
            </a:r>
          </a:p>
          <a:p>
            <a:pPr marL="740664" lvl="1" indent="-283464" eaLnBrk="1" fontAlgn="auto" hangingPunct="1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표준화를 시행하기가 용이</a:t>
            </a:r>
          </a:p>
          <a:p>
            <a:pPr marL="740664" lvl="1" indent="-283464" eaLnBrk="1" fontAlgn="auto" hangingPunct="1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보안이 향상됨</a:t>
            </a:r>
          </a:p>
          <a:p>
            <a:pPr marL="740664" lvl="1" indent="-283464" eaLnBrk="1" fontAlgn="auto" hangingPunct="1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b="1" dirty="0" err="1" smtClean="0">
                <a:solidFill>
                  <a:schemeClr val="bg2">
                    <a:lumMod val="10000"/>
                  </a:schemeClr>
                </a:solidFill>
              </a:rPr>
              <a:t>무결성이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 향상됨</a:t>
            </a:r>
          </a:p>
          <a:p>
            <a:pPr marL="740664" lvl="1" indent="-283464" eaLnBrk="1" fontAlgn="auto" hangingPunct="1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조직체의 요구사항을 식별할 수 있음</a:t>
            </a:r>
          </a:p>
          <a:p>
            <a:pPr marL="740664" lvl="1" indent="-283464" eaLnBrk="1" fontAlgn="auto" hangingPunct="1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다양한 유형의 고장으로부터 데이터베이스를 회복할 수 있음</a:t>
            </a:r>
          </a:p>
          <a:p>
            <a:pPr marL="740664" lvl="1" indent="-283464" eaLnBrk="1" fontAlgn="auto" hangingPunct="1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데이터베이스의 공유와 동시 접근이 가능함</a:t>
            </a:r>
            <a:endParaRPr lang="en-US" altLang="ko-KR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740664" lvl="1" indent="-283464" eaLnBrk="1" fontAlgn="auto" hangingPunct="1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다양한 도구들 활용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9D558-2F8B-41D4-9925-0265217B6F29}" type="slidenum">
              <a:rPr lang="en-US" altLang="ko-KR"/>
              <a:pPr>
                <a:defRPr/>
              </a:pPr>
              <a:t>24</a:t>
            </a:fld>
            <a:endParaRPr lang="en-US" altLang="ko-KR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179277" y="455614"/>
            <a:ext cx="8012723" cy="63801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rtl="0" eaLnBrk="0" fontAlgn="base" latinLnBrk="1" hangingPunct="0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39775" indent="-282575" algn="l" rtl="0" eaLnBrk="0" fontAlgn="base" latinLnBrk="1" hangingPunct="0">
              <a:spcBef>
                <a:spcPts val="12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rtl="0" eaLnBrk="0" fontAlgn="base" latinLnBrk="1" hangingPunct="0">
              <a:spcBef>
                <a:spcPts val="800"/>
              </a:spcBef>
              <a:spcAft>
                <a:spcPct val="0"/>
              </a:spcAft>
              <a:buFont typeface="맑은 고딕" panose="020B0503020000020004" pitchFamily="50" charset="-127"/>
              <a:buChar char="–"/>
              <a:defRPr kern="12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rtl="0" eaLnBrk="0" fontAlgn="base" latinLnBrk="1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rtl="0" eaLnBrk="0" fontAlgn="base" latinLnBrk="1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40000"/>
              </a:lnSpc>
              <a:defRPr/>
            </a:pPr>
            <a:r>
              <a:rPr kumimoji="0" lang="ko-KR" altLang="en-US" b="1" dirty="0" smtClean="0"/>
              <a:t>파일 시스템의 문제점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Char char="ü"/>
              <a:defRPr/>
            </a:pPr>
            <a:r>
              <a:rPr kumimoji="0" lang="ko-KR" altLang="en-US" b="1" dirty="0" err="1" smtClean="0"/>
              <a:t>중복저장</a:t>
            </a:r>
            <a:r>
              <a:rPr kumimoji="0" lang="ko-KR" altLang="en-US" b="1" dirty="0" smtClean="0"/>
              <a:t> </a:t>
            </a:r>
            <a:r>
              <a:rPr kumimoji="0" lang="en-US" altLang="ko-KR" b="1" dirty="0" smtClean="0"/>
              <a:t>: </a:t>
            </a:r>
            <a:r>
              <a:rPr kumimoji="0" lang="ko-KR" altLang="en-US" b="1" dirty="0" smtClean="0"/>
              <a:t>데이터가 여러 개의 파일에 중복해서 저장됨</a:t>
            </a:r>
            <a:endParaRPr kumimoji="0" lang="en-US" altLang="ko-KR" b="1" dirty="0" smtClean="0"/>
          </a:p>
          <a:p>
            <a:pPr marL="740664" lvl="1" indent="-283464" algn="just" eaLnBrk="1" fontAlgn="auto" hangingPunct="1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kumimoji="0"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동시성 제어 불가능 </a:t>
            </a:r>
            <a:r>
              <a:rPr kumimoji="0" lang="en-US" altLang="ko-KR" b="1" dirty="0" smtClean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kumimoji="0"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다수의 사용자를 위한 동시성 제어 없음</a:t>
            </a:r>
          </a:p>
          <a:p>
            <a:pPr marL="740664" lvl="1" indent="-283464" algn="just" eaLnBrk="1" fontAlgn="auto" hangingPunct="1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kumimoji="0" lang="ko-KR" altLang="en-US" b="1" dirty="0" err="1" smtClean="0">
                <a:solidFill>
                  <a:schemeClr val="bg2">
                    <a:lumMod val="10000"/>
                  </a:schemeClr>
                </a:solidFill>
              </a:rPr>
              <a:t>질의어</a:t>
            </a:r>
            <a:r>
              <a:rPr kumimoji="0"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 제공 안됨 </a:t>
            </a:r>
            <a:r>
              <a:rPr kumimoji="0" lang="en-US" altLang="ko-KR" b="1" dirty="0" smtClean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kumimoji="0"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검색과 분석 어려움</a:t>
            </a:r>
            <a:endParaRPr kumimoji="0" lang="en-US" altLang="ko-KR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740664" lvl="1" indent="-283464" algn="just" eaLnBrk="1" fontAlgn="auto" hangingPunct="1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kumimoji="0"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보안 미흡</a:t>
            </a:r>
          </a:p>
          <a:p>
            <a:pPr marL="740664" lvl="1" indent="-283464" algn="just" eaLnBrk="1" fontAlgn="auto" hangingPunct="1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kumimoji="0"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회복</a:t>
            </a:r>
            <a:r>
              <a:rPr kumimoji="0" lang="en-US" altLang="ko-KR" b="1" dirty="0" smtClean="0">
                <a:solidFill>
                  <a:schemeClr val="bg2">
                    <a:lumMod val="10000"/>
                  </a:schemeClr>
                </a:solidFill>
              </a:rPr>
              <a:t>(recovery)</a:t>
            </a:r>
            <a:r>
              <a:rPr kumimoji="0"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 기능 없음</a:t>
            </a:r>
          </a:p>
          <a:p>
            <a:pPr marL="740664" lvl="1" indent="-283464" algn="just" eaLnBrk="1" fontAlgn="auto" hangingPunct="1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kumimoji="0"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유지보수 비용이 높음 </a:t>
            </a:r>
            <a:r>
              <a:rPr kumimoji="0" lang="en-US" altLang="ko-KR" b="1" dirty="0" smtClean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kumimoji="0"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프로그램</a:t>
            </a:r>
            <a:r>
              <a:rPr kumimoji="0" lang="en-US" altLang="ko-KR" b="1" dirty="0" smtClean="0">
                <a:solidFill>
                  <a:schemeClr val="bg2">
                    <a:lumMod val="10000"/>
                  </a:schemeClr>
                </a:solidFill>
              </a:rPr>
              <a:t>-</a:t>
            </a:r>
            <a:r>
              <a:rPr kumimoji="0"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데이터 독립성이 없기 때문</a:t>
            </a:r>
            <a:endParaRPr kumimoji="0" lang="en-US" altLang="ko-KR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740664" lvl="1" indent="-283464" algn="just" eaLnBrk="1" fontAlgn="auto" hangingPunct="1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kumimoji="0"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데이터 모델링 개념 부족 </a:t>
            </a:r>
            <a:r>
              <a:rPr kumimoji="0" lang="en-US" altLang="ko-KR" b="1" dirty="0" smtClean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kumimoji="0"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데이터 간의 관계 표현 어려움</a:t>
            </a:r>
            <a:endParaRPr kumimoji="0" lang="en-US" altLang="ko-KR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740664" lvl="1" indent="-283464" algn="just" eaLnBrk="1" fontAlgn="auto" hangingPunct="1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kumimoji="0"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무결성 유지 어려움</a:t>
            </a:r>
            <a:endParaRPr kumimoji="0" lang="en-US" altLang="ko-KR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740664" lvl="1" indent="-283464" algn="just" eaLnBrk="1" fontAlgn="auto" hangingPunct="1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kumimoji="0"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프로그래머의 생산성이 낮음</a:t>
            </a:r>
          </a:p>
          <a:p>
            <a:pPr marL="740664" lvl="1" indent="-283464" algn="just" eaLnBrk="1" fontAlgn="auto" hangingPunct="1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kumimoji="0"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데이터의 공유 부족</a:t>
            </a:r>
            <a:endParaRPr kumimoji="0" lang="ko-KR" altLang="en-US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F6A6B2-E23C-472E-8728-5D2AF2B5DE3B}" type="slidenum">
              <a:rPr lang="en-US" altLang="ko-KR"/>
              <a:pPr>
                <a:defRPr/>
              </a:pPr>
              <a:t>25</a:t>
            </a:fld>
            <a:endParaRPr lang="en-US" altLang="ko-KR"/>
          </a:p>
        </p:txBody>
      </p:sp>
      <p:pic>
        <p:nvPicPr>
          <p:cNvPr id="37891" name="Picture 3" descr="1_t_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603" y="931857"/>
            <a:ext cx="7300913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TextBox 1"/>
          <p:cNvSpPr txBox="1">
            <a:spLocks noChangeArrowheads="1"/>
          </p:cNvSpPr>
          <p:nvPr/>
        </p:nvSpPr>
        <p:spPr bwMode="auto">
          <a:xfrm>
            <a:off x="869244" y="1648526"/>
            <a:ext cx="1338262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latinLnBrk="1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latinLnBrk="1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latinLnBrk="1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rgbClr val="000000"/>
                </a:solidFill>
              </a:rPr>
              <a:t>접근방식</a:t>
            </a:r>
            <a:endParaRPr lang="en-US" altLang="ko-KR" sz="1800" b="1" dirty="0">
              <a:solidFill>
                <a:srgbClr val="000000"/>
              </a:solidFill>
            </a:endParaRPr>
          </a:p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000" b="1" dirty="0">
                <a:solidFill>
                  <a:srgbClr val="000000"/>
                </a:solidFill>
              </a:rPr>
              <a:t>------------------</a:t>
            </a:r>
          </a:p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800" b="1" dirty="0" err="1">
                <a:solidFill>
                  <a:srgbClr val="000000"/>
                </a:solidFill>
              </a:rPr>
              <a:t>동시접근성</a:t>
            </a:r>
            <a:endParaRPr lang="en-US" altLang="ko-KR" sz="1800" b="1" dirty="0">
              <a:solidFill>
                <a:srgbClr val="000000"/>
              </a:solidFill>
            </a:endParaRPr>
          </a:p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b="1" dirty="0">
                <a:solidFill>
                  <a:srgbClr val="000000"/>
                </a:solidFill>
              </a:rPr>
              <a:t>------------------</a:t>
            </a:r>
          </a:p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rgbClr val="000000"/>
                </a:solidFill>
              </a:rPr>
              <a:t>포맷</a:t>
            </a:r>
            <a:endParaRPr lang="en-US" altLang="ko-KR" sz="1800" b="1" dirty="0">
              <a:solidFill>
                <a:srgbClr val="000000"/>
              </a:solidFill>
            </a:endParaRPr>
          </a:p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000" b="1" dirty="0">
                <a:solidFill>
                  <a:srgbClr val="000000"/>
                </a:solidFill>
              </a:rPr>
              <a:t>------------------</a:t>
            </a:r>
          </a:p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rgbClr val="000000"/>
                </a:solidFill>
              </a:rPr>
              <a:t>공유</a:t>
            </a:r>
            <a:endParaRPr lang="en-US" altLang="ko-KR" sz="1800" b="1" dirty="0">
              <a:solidFill>
                <a:srgbClr val="000000"/>
              </a:solidFill>
            </a:endParaRPr>
          </a:p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000" b="1" dirty="0">
                <a:solidFill>
                  <a:srgbClr val="000000"/>
                </a:solidFill>
              </a:rPr>
              <a:t>------------------</a:t>
            </a:r>
          </a:p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800" b="1" dirty="0" err="1">
                <a:solidFill>
                  <a:srgbClr val="000000"/>
                </a:solidFill>
              </a:rPr>
              <a:t>질의어</a:t>
            </a:r>
            <a:endParaRPr lang="en-US" altLang="ko-KR" sz="1800" b="1" dirty="0">
              <a:solidFill>
                <a:srgbClr val="000000"/>
              </a:solidFill>
            </a:endParaRPr>
          </a:p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000" b="1" dirty="0">
                <a:solidFill>
                  <a:srgbClr val="000000"/>
                </a:solidFill>
              </a:rPr>
              <a:t>------------------</a:t>
            </a:r>
          </a:p>
          <a:p>
            <a:pPr algn="ctr"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1800" b="1" dirty="0">
                <a:solidFill>
                  <a:srgbClr val="000000"/>
                </a:solidFill>
              </a:rPr>
              <a:t>통합</a:t>
            </a:r>
          </a:p>
        </p:txBody>
      </p:sp>
      <p:sp>
        <p:nvSpPr>
          <p:cNvPr id="37893" name="TextBox 2"/>
          <p:cNvSpPr txBox="1">
            <a:spLocks noChangeArrowheads="1"/>
          </p:cNvSpPr>
          <p:nvPr/>
        </p:nvSpPr>
        <p:spPr bwMode="auto">
          <a:xfrm>
            <a:off x="9528175" y="947738"/>
            <a:ext cx="657552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latinLnBrk="1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latinLnBrk="1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latinLnBrk="1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1">
                <a:solidFill>
                  <a:schemeClr val="tx1"/>
                </a:solidFill>
                <a:latin typeface="신명조" charset="-127"/>
                <a:ea typeface="신명조" charset="-127"/>
              </a:rPr>
              <a:t>p.30</a:t>
            </a:r>
            <a:endParaRPr lang="ko-KR" altLang="en-US" sz="1800" b="1">
              <a:solidFill>
                <a:schemeClr val="tx1"/>
              </a:solidFill>
              <a:latin typeface="신명조" charset="-127"/>
              <a:ea typeface="신명조" charset="-12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1060939" y="687753"/>
            <a:ext cx="10498015" cy="425678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ko-KR" b="1" dirty="0" smtClean="0"/>
              <a:t>DBMS </a:t>
            </a:r>
            <a:r>
              <a:rPr lang="ko-KR" altLang="en-US" b="1" dirty="0" smtClean="0"/>
              <a:t>선정 시 고려 사항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b="1" dirty="0" smtClean="0"/>
              <a:t>기술적 요인</a:t>
            </a:r>
          </a:p>
          <a:p>
            <a:pPr lvl="2" algn="just" eaLnBrk="1" hangingPunct="1">
              <a:lnSpc>
                <a:spcPct val="140000"/>
              </a:lnSpc>
              <a:buFont typeface="Wingdings" pitchFamily="2" charset="2"/>
              <a:buChar char="§"/>
            </a:pPr>
            <a:r>
              <a:rPr lang="en-US" altLang="ko-KR" b="1" dirty="0" smtClean="0"/>
              <a:t>DBMS</a:t>
            </a:r>
            <a:r>
              <a:rPr lang="ko-KR" altLang="en-US" b="1" dirty="0" smtClean="0"/>
              <a:t>에 사용되고 있는 </a:t>
            </a:r>
            <a:r>
              <a:rPr lang="ko-KR" altLang="en-US" b="1" dirty="0" smtClean="0">
                <a:solidFill>
                  <a:srgbClr val="FF0000"/>
                </a:solidFill>
              </a:rPr>
              <a:t>데이터 모델</a:t>
            </a:r>
            <a:r>
              <a:rPr lang="en-US" altLang="ko-KR" b="1" dirty="0" smtClean="0"/>
              <a:t>, DBMS</a:t>
            </a:r>
            <a:r>
              <a:rPr lang="ko-KR" altLang="en-US" b="1" dirty="0" smtClean="0"/>
              <a:t>가 지원하는 사용자 인터페이스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프로그래밍 언어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응용 개발 도구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저장 구조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성능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접근 방법 등</a:t>
            </a:r>
          </a:p>
          <a:p>
            <a:pPr lvl="1" algn="just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b="1" dirty="0" smtClean="0"/>
              <a:t>경제적 요인</a:t>
            </a:r>
          </a:p>
          <a:p>
            <a:pPr lvl="2" algn="just" eaLnBrk="1" hangingPunct="1">
              <a:lnSpc>
                <a:spcPct val="140000"/>
              </a:lnSpc>
              <a:buFont typeface="Wingdings" pitchFamily="2" charset="2"/>
              <a:buChar char="§"/>
            </a:pPr>
            <a:r>
              <a:rPr lang="ko-KR" altLang="en-US" b="1" dirty="0" smtClean="0"/>
              <a:t>소프트웨어와 하드웨어 구입 비용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유지 보수 비용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직원들의 교육 지원 등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1E4616-0387-41F6-95BE-F0110CF6A082}" type="slidenum">
              <a:rPr lang="en-US" altLang="ko-KR"/>
              <a:pPr>
                <a:defRPr/>
              </a:pPr>
              <a:t>26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3"/>
          <p:cNvSpPr>
            <a:spLocks noGrp="1" noChangeArrowheads="1"/>
          </p:cNvSpPr>
          <p:nvPr>
            <p:ph idx="1"/>
          </p:nvPr>
        </p:nvSpPr>
        <p:spPr>
          <a:xfrm>
            <a:off x="1553308" y="589452"/>
            <a:ext cx="8458200" cy="55880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40000"/>
              </a:lnSpc>
              <a:spcAft>
                <a:spcPts val="0"/>
              </a:spcAft>
              <a:defRPr/>
            </a:pP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</a:rPr>
              <a:t>DBMS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의 단점</a:t>
            </a:r>
          </a:p>
          <a:p>
            <a:pPr marL="740664" lvl="1" indent="-283464" eaLnBrk="1" fontAlgn="auto" hangingPunct="1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하드웨어 구입 비용</a:t>
            </a:r>
            <a:endParaRPr lang="en-US" altLang="ko-KR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740664" lvl="1" indent="-283464" eaLnBrk="1" fontAlgn="auto" hangingPunct="1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</a:rPr>
              <a:t>DBMS 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자체의 구입 비용</a:t>
            </a:r>
            <a:endParaRPr lang="en-US" altLang="ko-KR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740664" lvl="1" indent="-283464" eaLnBrk="1" fontAlgn="auto" hangingPunct="1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교육 비용</a:t>
            </a:r>
          </a:p>
          <a:p>
            <a:pPr marL="406400" indent="-342900" algn="just" eaLnBrk="1" fontAlgn="auto" hangingPunct="1">
              <a:lnSpc>
                <a:spcPct val="140000"/>
              </a:lnSpc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</a:rPr>
              <a:t>DBMS 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도입을 하지 않는 것이 바람직함</a:t>
            </a:r>
            <a:endParaRPr lang="en-US" altLang="ko-KR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740664" lvl="1" indent="-283464" algn="just" eaLnBrk="1" fontAlgn="auto" hangingPunct="1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초기의 투자 비용이 너무 클 때</a:t>
            </a:r>
            <a:endParaRPr lang="en-US" altLang="ko-KR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740664" lvl="1" indent="-283464" algn="just" eaLnBrk="1" fontAlgn="auto" hangingPunct="1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오버헤드가 너무 클 때</a:t>
            </a:r>
            <a:endParaRPr lang="en-US" altLang="ko-KR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marL="740664" lvl="1" indent="-283464" algn="just" eaLnBrk="1" fontAlgn="auto" hangingPunct="1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응용이 단순하고 잘 정의되었으며 변경되지 않을 것으로 예상될 때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</a:rPr>
              <a:t>,</a:t>
            </a:r>
          </a:p>
          <a:p>
            <a:pPr marL="740664" lvl="1" indent="-283464" algn="just" eaLnBrk="1" fontAlgn="auto" hangingPunct="1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데이터에 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대한 다수 사용자의 접근이 필요하지 않을 때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B4B48C-AE52-423F-BC42-F1E990500B57}" type="slidenum">
              <a:rPr lang="en-US" altLang="ko-KR"/>
              <a:pPr>
                <a:defRPr/>
              </a:pPr>
              <a:t>27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5" name="Rectangle 3"/>
          <p:cNvSpPr txBox="1">
            <a:spLocks noGrp="1" noChangeArrowheads="1"/>
          </p:cNvSpPr>
          <p:nvPr>
            <p:ph idx="1"/>
          </p:nvPr>
        </p:nvSpPr>
        <p:spPr>
          <a:xfrm>
            <a:off x="1863726" y="850900"/>
            <a:ext cx="8474075" cy="3921073"/>
          </a:xfrm>
        </p:spPr>
        <p:txBody>
          <a:bodyPr rtlCol="0">
            <a:spAutoFit/>
          </a:bodyPr>
          <a:lstStyle/>
          <a:p>
            <a:pPr marL="342900" indent="-342900"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2800" b="1" dirty="0"/>
              <a:t>데이터베이스가 필요한 전형적인 환경</a:t>
            </a:r>
            <a:endParaRPr lang="en-US" altLang="ko-KR" sz="2800" b="1" dirty="0"/>
          </a:p>
          <a:p>
            <a:pPr marL="800100" lvl="1" indent="-342900">
              <a:lnSpc>
                <a:spcPct val="120000"/>
              </a:lnSpc>
              <a:spcBef>
                <a:spcPct val="20000"/>
              </a:spcBef>
              <a:buFont typeface="Calibri" panose="020F0502020204030204" pitchFamily="34" charset="0"/>
              <a:buChar char="―"/>
              <a:defRPr/>
            </a:pPr>
            <a:r>
              <a:rPr lang="ko-KR" altLang="en-US" sz="2200" dirty="0"/>
              <a:t>데이터의 </a:t>
            </a:r>
            <a:r>
              <a:rPr lang="ko-KR" altLang="en-US" sz="2200" b="1" dirty="0">
                <a:solidFill>
                  <a:srgbClr val="FF0000"/>
                </a:solidFill>
              </a:rPr>
              <a:t>양</a:t>
            </a:r>
            <a:r>
              <a:rPr lang="ko-KR" altLang="en-US" sz="2200" dirty="0">
                <a:solidFill>
                  <a:srgbClr val="000000"/>
                </a:solidFill>
              </a:rPr>
              <a:t>이</a:t>
            </a:r>
            <a:r>
              <a:rPr lang="ko-KR" altLang="en-US" sz="2200" b="1" dirty="0">
                <a:solidFill>
                  <a:srgbClr val="FF0000"/>
                </a:solidFill>
              </a:rPr>
              <a:t> 방대</a:t>
            </a:r>
            <a:r>
              <a:rPr lang="ko-KR" altLang="en-US" sz="2200" dirty="0"/>
              <a:t>하고 </a:t>
            </a:r>
            <a:r>
              <a:rPr lang="ko-KR" altLang="en-US" sz="2200" b="1" dirty="0">
                <a:solidFill>
                  <a:srgbClr val="FF0000"/>
                </a:solidFill>
              </a:rPr>
              <a:t>데이터</a:t>
            </a:r>
            <a:r>
              <a:rPr lang="ko-KR" altLang="en-US" sz="2200" dirty="0">
                <a:solidFill>
                  <a:srgbClr val="000000"/>
                </a:solidFill>
              </a:rPr>
              <a:t>가</a:t>
            </a:r>
            <a:r>
              <a:rPr lang="ko-KR" altLang="en-US" sz="2200" b="1" dirty="0">
                <a:solidFill>
                  <a:srgbClr val="FF0000"/>
                </a:solidFill>
              </a:rPr>
              <a:t> 구조적</a:t>
            </a:r>
            <a:r>
              <a:rPr lang="ko-KR" altLang="en-US" sz="2200" dirty="0"/>
              <a:t>이며</a:t>
            </a:r>
            <a:r>
              <a:rPr lang="en-US" altLang="ko-KR" sz="2200" dirty="0"/>
              <a:t>, </a:t>
            </a:r>
            <a:r>
              <a:rPr lang="ko-KR" altLang="en-US" sz="2200" dirty="0"/>
              <a:t>많은 사용자들이 </a:t>
            </a:r>
            <a:r>
              <a:rPr lang="ko-KR" altLang="en-US" sz="2200" b="1" dirty="0">
                <a:solidFill>
                  <a:srgbClr val="FF0000"/>
                </a:solidFill>
              </a:rPr>
              <a:t>동시</a:t>
            </a:r>
            <a:r>
              <a:rPr lang="ko-KR" altLang="en-US" sz="2200" dirty="0"/>
              <a:t>에 데이터를 접근하여 </a:t>
            </a:r>
            <a:r>
              <a:rPr lang="ko-KR" altLang="en-US" sz="2200" b="1" dirty="0">
                <a:solidFill>
                  <a:srgbClr val="FF0000"/>
                </a:solidFill>
              </a:rPr>
              <a:t>검색</a:t>
            </a:r>
            <a:r>
              <a:rPr lang="ko-KR" altLang="en-US" sz="2200" dirty="0"/>
              <a:t>과</a:t>
            </a:r>
            <a:r>
              <a:rPr lang="ko-KR" altLang="en-US" sz="2200" b="1" dirty="0">
                <a:solidFill>
                  <a:srgbClr val="FF0000"/>
                </a:solidFill>
              </a:rPr>
              <a:t> 갱신</a:t>
            </a:r>
            <a:r>
              <a:rPr lang="ko-KR" altLang="en-US" sz="2200" dirty="0"/>
              <a:t>을 수행하는 환경</a:t>
            </a:r>
            <a:endParaRPr lang="en-US" altLang="ko-KR" sz="2200" b="1" dirty="0"/>
          </a:p>
          <a:p>
            <a:pPr marL="342900" indent="-342900"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ko-KR" altLang="en-US" sz="2800" b="1" dirty="0"/>
              <a:t>데이터베이스 시스템을 사용할 필요가 없는 경우</a:t>
            </a:r>
            <a:endParaRPr lang="en-US" altLang="ko-KR" dirty="0" smtClean="0"/>
          </a:p>
          <a:p>
            <a:pPr marL="742950" lvl="1" indent="-285750"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ko-KR" altLang="en-US" sz="2200" dirty="0"/>
              <a:t>데이터베이스와 응용 프로그램이 매우 </a:t>
            </a:r>
            <a:r>
              <a:rPr lang="ko-KR" altLang="en-US" sz="2200" b="1" dirty="0">
                <a:solidFill>
                  <a:srgbClr val="FF0000"/>
                </a:solidFill>
              </a:rPr>
              <a:t>단순</a:t>
            </a:r>
            <a:r>
              <a:rPr lang="ko-KR" altLang="en-US" sz="2200" dirty="0"/>
              <a:t>하고 </a:t>
            </a:r>
            <a:r>
              <a:rPr lang="ko-KR" altLang="en-US" sz="2200" b="1" dirty="0">
                <a:solidFill>
                  <a:srgbClr val="FF0000"/>
                </a:solidFill>
              </a:rPr>
              <a:t>변경이 거의 없는</a:t>
            </a:r>
            <a:r>
              <a:rPr lang="ko-KR" altLang="en-US" sz="2200" dirty="0"/>
              <a:t> 경우</a:t>
            </a:r>
            <a:endParaRPr lang="en-US" altLang="ko-KR" sz="2200" dirty="0"/>
          </a:p>
          <a:p>
            <a:pPr marL="742950" lvl="1" indent="-285750"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ko-KR" altLang="en-US" sz="2200" b="1" dirty="0">
                <a:solidFill>
                  <a:srgbClr val="FF0000"/>
                </a:solidFill>
              </a:rPr>
              <a:t>단일 사용자</a:t>
            </a:r>
            <a:r>
              <a:rPr lang="ko-KR" altLang="en-US" sz="2200" dirty="0"/>
              <a:t>만이 데이터베이스에 접근하는 경우</a:t>
            </a:r>
            <a:endParaRPr lang="en-US" altLang="ko-KR" sz="2200" dirty="0">
              <a:solidFill>
                <a:schemeClr val="tx1"/>
              </a:solidFill>
            </a:endParaRPr>
          </a:p>
          <a:p>
            <a:pPr marL="742950" lvl="1" indent="-285750" eaLnBrk="1" fontAlgn="auto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ko-KR" altLang="en-US" sz="2200" dirty="0">
                <a:solidFill>
                  <a:srgbClr val="000000"/>
                </a:solidFill>
              </a:rPr>
              <a:t>시스템의 오버헤드 때문에 실시간성이 떨어지는 경우</a:t>
            </a:r>
            <a:endParaRPr lang="en-US" altLang="ko-KR" sz="2200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27765E-FB04-4A0B-98D7-2F08EC41DD1F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58964" y="1341438"/>
            <a:ext cx="8442325" cy="47244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ko-KR" altLang="en-US" sz="2800" b="1"/>
              <a:t>데이터 모델</a:t>
            </a:r>
          </a:p>
          <a:p>
            <a:pPr lvl="1" algn="just" eaLnBrk="1" hangingPunct="1">
              <a:lnSpc>
                <a:spcPct val="130000"/>
              </a:lnSpc>
              <a:buFont typeface="Wingdings" pitchFamily="2" charset="2"/>
              <a:buChar char="ü"/>
            </a:pPr>
            <a:r>
              <a:rPr lang="ko-KR" altLang="en-US" b="1" smtClean="0"/>
              <a:t>데이터베이스의 구조를 기술하는데 사용되는 개념들의 집합인 </a:t>
            </a:r>
            <a:r>
              <a:rPr lang="ko-KR" altLang="en-US" b="1" smtClean="0">
                <a:solidFill>
                  <a:srgbClr val="FF0000"/>
                </a:solidFill>
              </a:rPr>
              <a:t>구조</a:t>
            </a:r>
            <a:r>
              <a:rPr lang="en-US" altLang="ko-KR" b="1" smtClean="0"/>
              <a:t>(</a:t>
            </a:r>
            <a:r>
              <a:rPr lang="ko-KR" altLang="en-US" b="1" smtClean="0"/>
              <a:t>데이터 타입과 관계</a:t>
            </a:r>
            <a:r>
              <a:rPr lang="en-US" altLang="ko-KR" b="1" smtClean="0"/>
              <a:t>), </a:t>
            </a:r>
            <a:r>
              <a:rPr lang="ko-KR" altLang="en-US" b="1" smtClean="0"/>
              <a:t>이 구조 위에서 동작하는 </a:t>
            </a:r>
            <a:r>
              <a:rPr lang="ko-KR" altLang="en-US" b="1" smtClean="0">
                <a:solidFill>
                  <a:srgbClr val="FF0000"/>
                </a:solidFill>
              </a:rPr>
              <a:t>연산</a:t>
            </a:r>
            <a:r>
              <a:rPr lang="ko-KR" altLang="en-US" b="1" smtClean="0"/>
              <a:t>자들</a:t>
            </a:r>
            <a:r>
              <a:rPr lang="en-US" altLang="ko-KR" b="1" smtClean="0"/>
              <a:t>, </a:t>
            </a:r>
            <a:r>
              <a:rPr lang="ko-KR" altLang="en-US" b="1" smtClean="0"/>
              <a:t>무결성 </a:t>
            </a:r>
            <a:r>
              <a:rPr lang="ko-KR" altLang="en-US" b="1" smtClean="0">
                <a:solidFill>
                  <a:srgbClr val="FF0000"/>
                </a:solidFill>
              </a:rPr>
              <a:t>제약조건</a:t>
            </a:r>
            <a:r>
              <a:rPr lang="ko-KR" altLang="en-US" b="1" smtClean="0"/>
              <a:t>들</a:t>
            </a:r>
          </a:p>
          <a:p>
            <a:pPr lvl="1" eaLnBrk="1" hangingPunct="1">
              <a:lnSpc>
                <a:spcPct val="130000"/>
              </a:lnSpc>
              <a:buFont typeface="Wingdings" pitchFamily="2" charset="2"/>
              <a:buChar char="ü"/>
            </a:pPr>
            <a:r>
              <a:rPr lang="ko-KR" altLang="en-US" b="1" smtClean="0"/>
              <a:t>데이터 모델의 목적</a:t>
            </a:r>
            <a:endParaRPr lang="en-US" altLang="ko-KR" b="1" smtClean="0"/>
          </a:p>
          <a:p>
            <a:pPr lvl="2" eaLnBrk="1" hangingPunct="1">
              <a:lnSpc>
                <a:spcPct val="130000"/>
              </a:lnSpc>
              <a:buFont typeface="Wingdings" pitchFamily="2" charset="2"/>
              <a:buChar char="ü"/>
            </a:pPr>
            <a:r>
              <a:rPr lang="ko-KR" altLang="en-US" b="1" smtClean="0"/>
              <a:t>사용자에게 내부 저장 방식의 세세한 사항은 숨기면서 데이터에 대한 직관적인 뷰를 제공하는 동시에 이들 간의 사상</a:t>
            </a:r>
            <a:r>
              <a:rPr lang="en-US" altLang="ko-KR" b="1" smtClean="0"/>
              <a:t>(</a:t>
            </a:r>
            <a:r>
              <a:rPr lang="ko-KR" altLang="en-US" b="1" smtClean="0"/>
              <a:t>매핑</a:t>
            </a:r>
            <a:r>
              <a:rPr lang="en-US" altLang="ko-KR" b="1" smtClean="0"/>
              <a:t>)</a:t>
            </a:r>
            <a:r>
              <a:rPr lang="ko-KR" altLang="en-US" b="1" smtClean="0"/>
              <a:t>을 제공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None/>
            </a:pPr>
            <a:endParaRPr lang="en-US" altLang="ko-KR" b="1" smtClean="0">
              <a:latin typeface="신명조" charset="-127"/>
              <a:ea typeface="신명조" charset="-127"/>
            </a:endParaRPr>
          </a:p>
        </p:txBody>
      </p:sp>
      <p:pic>
        <p:nvPicPr>
          <p:cNvPr id="41987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35251" y="3713340"/>
            <a:ext cx="6181725" cy="2036763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43AD5-D54B-451D-AAB5-7EF2789A6971}" type="slidenum">
              <a:rPr lang="en-US" altLang="ko-KR"/>
              <a:pPr>
                <a:defRPr/>
              </a:pPr>
              <a:t>29</a:t>
            </a:fld>
            <a:endParaRPr lang="en-US" altLang="ko-KR"/>
          </a:p>
        </p:txBody>
      </p:sp>
      <p:sp>
        <p:nvSpPr>
          <p:cNvPr id="36869" name="Rectangle 2"/>
          <p:cNvSpPr>
            <a:spLocks noChangeArrowheads="1"/>
          </p:cNvSpPr>
          <p:nvPr/>
        </p:nvSpPr>
        <p:spPr bwMode="auto">
          <a:xfrm>
            <a:off x="2838450" y="28575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 eaLnBrk="0" latinLnBrk="1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latinLnBrk="1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latinLnBrk="1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울릉도M" panose="02030600000101010101" pitchFamily="18" charset="-127"/>
                <a:ea typeface="HY울릉도M" panose="02030600000101010101" pitchFamily="18" charset="-127"/>
              </a:rPr>
              <a:t>1.3 DBMS </a:t>
            </a:r>
            <a:r>
              <a:rPr lang="ko-KR" altLang="en-US" sz="3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울릉도M" panose="02030600000101010101" pitchFamily="18" charset="-127"/>
                <a:ea typeface="HY울릉도M" panose="02030600000101010101" pitchFamily="18" charset="-127"/>
              </a:rPr>
              <a:t>발전 과정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kumimoji="1" lang="ko-KR" altLang="en-US" sz="30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울릉도M" panose="02030600000101010101" pitchFamily="18" charset="-127"/>
                <a:ea typeface="HY울릉도M" panose="02030600000101010101" pitchFamily="18" charset="-127"/>
                <a:cs typeface="+mn-cs"/>
              </a:rPr>
              <a:t>데이터베이스를 공부해야 하는 이유</a:t>
            </a:r>
          </a:p>
        </p:txBody>
      </p:sp>
      <p:sp>
        <p:nvSpPr>
          <p:cNvPr id="13315" name="내용 개체 틀 2"/>
          <p:cNvSpPr>
            <a:spLocks noGrp="1"/>
          </p:cNvSpPr>
          <p:nvPr>
            <p:ph idx="1"/>
          </p:nvPr>
        </p:nvSpPr>
        <p:spPr>
          <a:xfrm>
            <a:off x="879231" y="1290638"/>
            <a:ext cx="9976337" cy="5130800"/>
          </a:xfrm>
        </p:spPr>
        <p:txBody>
          <a:bodyPr/>
          <a:lstStyle/>
          <a:p>
            <a:r>
              <a:rPr lang="ko-KR" altLang="en-US" dirty="0" smtClean="0"/>
              <a:t>응용에서 컴퓨팅 환경의 </a:t>
            </a:r>
            <a:r>
              <a:rPr lang="ko-KR" altLang="en-US" b="1" dirty="0" smtClean="0">
                <a:solidFill>
                  <a:srgbClr val="FF0000"/>
                </a:solidFill>
              </a:rPr>
              <a:t>중심</a:t>
            </a:r>
            <a:r>
              <a:rPr lang="ko-KR" altLang="en-US" dirty="0" smtClean="0"/>
              <a:t> 구성요소</a:t>
            </a:r>
            <a:endParaRPr lang="en-US" altLang="ko-KR" dirty="0" smtClean="0"/>
          </a:p>
          <a:p>
            <a:r>
              <a:rPr lang="ko-KR" altLang="en-US" dirty="0" smtClean="0"/>
              <a:t>데이터의 다양성과 용량 증가 </a:t>
            </a:r>
            <a:r>
              <a:rPr lang="en-US" altLang="ko-KR" dirty="0" smtClean="0"/>
              <a:t>-&gt; </a:t>
            </a:r>
            <a:r>
              <a:rPr lang="en-US" altLang="ko-KR" b="1" dirty="0" smtClean="0">
                <a:solidFill>
                  <a:srgbClr val="FF0000"/>
                </a:solidFill>
              </a:rPr>
              <a:t>big data(</a:t>
            </a:r>
            <a:r>
              <a:rPr lang="ko-KR" altLang="en-US" b="1" dirty="0" smtClean="0">
                <a:solidFill>
                  <a:srgbClr val="FF0000"/>
                </a:solidFill>
              </a:rPr>
              <a:t>정형</a:t>
            </a:r>
            <a:r>
              <a:rPr lang="en-US" altLang="ko-KR" b="1" dirty="0" smtClean="0">
                <a:solidFill>
                  <a:srgbClr val="FF0000"/>
                </a:solidFill>
              </a:rPr>
              <a:t>+</a:t>
            </a:r>
            <a:r>
              <a:rPr lang="ko-KR" altLang="en-US" b="1" dirty="0" smtClean="0">
                <a:solidFill>
                  <a:srgbClr val="FF0000"/>
                </a:solidFill>
              </a:rPr>
              <a:t>비정형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dirty="0" smtClean="0"/>
              <a:t>디지털 라이브러리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전자 상거래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게놈 프로젝트 등 고급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에 대한 필요성 증가</a:t>
            </a:r>
            <a:endParaRPr lang="en-US" altLang="ko-KR" dirty="0" smtClean="0"/>
          </a:p>
          <a:p>
            <a:r>
              <a:rPr lang="ko-KR" altLang="en-US" dirty="0" smtClean="0"/>
              <a:t>데이터베이스 시스템은 대부분의 </a:t>
            </a:r>
            <a:r>
              <a:rPr lang="en-US" altLang="ko-KR" dirty="0" smtClean="0"/>
              <a:t>IT</a:t>
            </a:r>
            <a:r>
              <a:rPr lang="ko-KR" altLang="en-US" dirty="0" smtClean="0"/>
              <a:t>주제 포함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파일관리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프로세스 관리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운영체제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알고리즘 등의 이론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인공지능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멀티미디어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질의 최적화 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A06169-C2BA-4B25-9644-01021C4FD779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262605"/>
            <a:ext cx="8458200" cy="4937356"/>
          </a:xfrm>
        </p:spPr>
        <p:txBody>
          <a:bodyPr rtlCol="0">
            <a:normAutofit fontScale="77500" lnSpcReduction="20000"/>
          </a:bodyPr>
          <a:lstStyle/>
          <a:p>
            <a:pPr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</a:rPr>
              <a:t>데이터 모델</a:t>
            </a:r>
          </a:p>
          <a:p>
            <a:pPr marL="740664" lvl="1" indent="-283464" algn="just" eaLnBrk="1" fontAlgn="auto" hangingPunct="1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rgbClr val="0000FF"/>
                </a:solidFill>
              </a:rPr>
              <a:t>개념적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데이터 모델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(conceptual data model)</a:t>
            </a:r>
          </a:p>
          <a:p>
            <a:pPr lvl="2" algn="just" eaLnBrk="1" fontAlgn="auto" hangingPunct="1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ko-KR" altLang="en-US" sz="2300" b="1" dirty="0">
                <a:solidFill>
                  <a:schemeClr val="bg2">
                    <a:lumMod val="10000"/>
                  </a:schemeClr>
                </a:solidFill>
              </a:rPr>
              <a:t>인간의 인식 방법과 유사하게 </a:t>
            </a:r>
            <a:r>
              <a:rPr lang="en-US" altLang="ko-KR" sz="2300" b="1" dirty="0">
                <a:solidFill>
                  <a:schemeClr val="bg2">
                    <a:lumMod val="10000"/>
                  </a:schemeClr>
                </a:solidFill>
              </a:rPr>
              <a:t>DB</a:t>
            </a:r>
            <a:r>
              <a:rPr lang="ko-KR" altLang="en-US" sz="2300" b="1" dirty="0">
                <a:solidFill>
                  <a:schemeClr val="bg2">
                    <a:lumMod val="10000"/>
                  </a:schemeClr>
                </a:solidFill>
              </a:rPr>
              <a:t>의 전체 논리구조 명시</a:t>
            </a:r>
            <a:endParaRPr lang="en-US" altLang="ko-KR" sz="2300" b="1" dirty="0">
              <a:solidFill>
                <a:schemeClr val="bg2">
                  <a:lumMod val="10000"/>
                </a:schemeClr>
              </a:solidFill>
            </a:endParaRPr>
          </a:p>
          <a:p>
            <a:pPr lvl="2" algn="just" eaLnBrk="1" fontAlgn="auto" hangingPunct="1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altLang="ko-KR" sz="2300" b="1" dirty="0">
                <a:solidFill>
                  <a:schemeClr val="bg2">
                    <a:lumMod val="10000"/>
                  </a:schemeClr>
                </a:solidFill>
              </a:rPr>
              <a:t>DBMS</a:t>
            </a:r>
            <a:r>
              <a:rPr lang="ko-KR" altLang="en-US" sz="2300" b="1" dirty="0">
                <a:solidFill>
                  <a:schemeClr val="bg2">
                    <a:lumMod val="10000"/>
                  </a:schemeClr>
                </a:solidFill>
              </a:rPr>
              <a:t>에 독립적</a:t>
            </a:r>
          </a:p>
          <a:p>
            <a:pPr lvl="2" algn="just" eaLnBrk="1" fontAlgn="auto" hangingPunct="1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ko-KR" altLang="en-US" sz="2300" b="1" dirty="0">
                <a:solidFill>
                  <a:schemeClr val="bg2">
                    <a:lumMod val="10000"/>
                  </a:schemeClr>
                </a:solidFill>
              </a:rPr>
              <a:t>예</a:t>
            </a:r>
            <a:r>
              <a:rPr lang="en-US" altLang="ko-KR" sz="2300" b="1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sz="2300" b="1" dirty="0" err="1">
                <a:solidFill>
                  <a:srgbClr val="FF3300"/>
                </a:solidFill>
              </a:rPr>
              <a:t>엔티티</a:t>
            </a:r>
            <a:r>
              <a:rPr lang="en-US" altLang="ko-KR" sz="2300" b="1" dirty="0">
                <a:solidFill>
                  <a:srgbClr val="FF3300"/>
                </a:solidFill>
              </a:rPr>
              <a:t>-</a:t>
            </a:r>
            <a:r>
              <a:rPr lang="ko-KR" altLang="en-US" sz="2300" b="1" dirty="0">
                <a:solidFill>
                  <a:srgbClr val="FF3300"/>
                </a:solidFill>
              </a:rPr>
              <a:t>관계</a:t>
            </a:r>
            <a:r>
              <a:rPr lang="en-US" altLang="ko-KR" sz="23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altLang="ko-KR" sz="2300" b="1" dirty="0">
                <a:solidFill>
                  <a:srgbClr val="FF3300"/>
                </a:solidFill>
              </a:rPr>
              <a:t>ER: Entity-Relationship</a:t>
            </a:r>
            <a:r>
              <a:rPr lang="en-US" altLang="ko-KR" sz="2300" b="1" dirty="0">
                <a:solidFill>
                  <a:schemeClr val="bg2">
                    <a:lumMod val="10000"/>
                  </a:schemeClr>
                </a:solidFill>
              </a:rPr>
              <a:t>) </a:t>
            </a:r>
            <a:r>
              <a:rPr lang="ko-KR" altLang="en-US" sz="2300" b="1" dirty="0">
                <a:solidFill>
                  <a:schemeClr val="bg2">
                    <a:lumMod val="10000"/>
                  </a:schemeClr>
                </a:solidFill>
              </a:rPr>
              <a:t>데이터 모델과 객체 지향 데이터 모델</a:t>
            </a:r>
          </a:p>
          <a:p>
            <a:pPr marL="740664" lvl="1" indent="-283464" eaLnBrk="1" fontAlgn="auto" hangingPunct="1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rgbClr val="0000FF"/>
                </a:solidFill>
              </a:rPr>
              <a:t>표현</a:t>
            </a:r>
            <a:r>
              <a:rPr lang="en-US" altLang="ko-KR" sz="2400" b="1" dirty="0">
                <a:solidFill>
                  <a:srgbClr val="0000FF"/>
                </a:solidFill>
              </a:rPr>
              <a:t>(</a:t>
            </a:r>
            <a:r>
              <a:rPr lang="ko-KR" altLang="en-US" sz="2400" b="1" dirty="0">
                <a:solidFill>
                  <a:srgbClr val="0000FF"/>
                </a:solidFill>
              </a:rPr>
              <a:t>구현</a:t>
            </a:r>
            <a:r>
              <a:rPr lang="en-US" altLang="ko-KR" sz="2400" b="1" dirty="0">
                <a:solidFill>
                  <a:srgbClr val="0000FF"/>
                </a:solidFill>
              </a:rPr>
              <a:t>)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데이터 모델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(representation(implementation) data model)</a:t>
            </a:r>
          </a:p>
          <a:p>
            <a:pPr marL="1162050" lvl="2" indent="-269875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300" b="1" dirty="0">
                <a:solidFill>
                  <a:schemeClr val="bg2">
                    <a:lumMod val="10000"/>
                  </a:schemeClr>
                </a:solidFill>
              </a:rPr>
              <a:t>개념적 모델링 과정에서 얻은 개념적 구조를 컴퓨터가 이해하고 처리할 수 있는 형태로 변환하는 모델</a:t>
            </a:r>
            <a:endParaRPr lang="en-US" altLang="ko-KR" sz="2300" b="1" dirty="0">
              <a:solidFill>
                <a:schemeClr val="bg2">
                  <a:lumMod val="10000"/>
                </a:schemeClr>
              </a:solidFill>
            </a:endParaRPr>
          </a:p>
          <a:p>
            <a:pPr marL="1162050" lvl="2" indent="-269875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300" b="1" dirty="0">
                <a:solidFill>
                  <a:schemeClr val="bg2">
                    <a:lumMod val="10000"/>
                  </a:schemeClr>
                </a:solidFill>
              </a:rPr>
              <a:t>특정 </a:t>
            </a:r>
            <a:r>
              <a:rPr lang="en-US" altLang="ko-KR" sz="2300" b="1" dirty="0">
                <a:solidFill>
                  <a:schemeClr val="bg2">
                    <a:lumMod val="10000"/>
                  </a:schemeClr>
                </a:solidFill>
              </a:rPr>
              <a:t>DBMS </a:t>
            </a:r>
            <a:r>
              <a:rPr lang="ko-KR" altLang="en-US" sz="2300" b="1" dirty="0">
                <a:solidFill>
                  <a:schemeClr val="bg2">
                    <a:lumMod val="10000"/>
                  </a:schemeClr>
                </a:solidFill>
              </a:rPr>
              <a:t>선정</a:t>
            </a:r>
            <a:endParaRPr lang="en-US" altLang="ko-KR" sz="2300" b="1" dirty="0">
              <a:solidFill>
                <a:schemeClr val="bg2">
                  <a:lumMod val="10000"/>
                </a:schemeClr>
              </a:solidFill>
            </a:endParaRPr>
          </a:p>
          <a:p>
            <a:pPr lvl="2" eaLnBrk="1" fontAlgn="auto" hangingPunct="1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ko-KR" altLang="en-US" sz="2300" b="1" dirty="0">
                <a:solidFill>
                  <a:schemeClr val="bg2">
                    <a:lumMod val="10000"/>
                  </a:schemeClr>
                </a:solidFill>
              </a:rPr>
              <a:t>예</a:t>
            </a:r>
            <a:r>
              <a:rPr lang="en-US" altLang="ko-KR" sz="2300" b="1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sz="2300" b="1" dirty="0">
                <a:solidFill>
                  <a:schemeClr val="bg2">
                    <a:lumMod val="10000"/>
                  </a:schemeClr>
                </a:solidFill>
              </a:rPr>
              <a:t>계층 데이터 모델</a:t>
            </a:r>
            <a:r>
              <a:rPr lang="en-US" altLang="ko-KR" sz="2300" b="1" dirty="0">
                <a:solidFill>
                  <a:schemeClr val="bg2">
                    <a:lumMod val="10000"/>
                  </a:schemeClr>
                </a:solidFill>
              </a:rPr>
              <a:t>(hierarchical data model), </a:t>
            </a:r>
            <a:r>
              <a:rPr lang="ko-KR" altLang="en-US" sz="2300" b="1" dirty="0">
                <a:solidFill>
                  <a:schemeClr val="bg2">
                    <a:lumMod val="10000"/>
                  </a:schemeClr>
                </a:solidFill>
              </a:rPr>
              <a:t>네트워크 데이터 모델</a:t>
            </a:r>
            <a:r>
              <a:rPr lang="en-US" altLang="ko-KR" sz="2300" b="1" dirty="0">
                <a:solidFill>
                  <a:schemeClr val="bg2">
                    <a:lumMod val="10000"/>
                  </a:schemeClr>
                </a:solidFill>
              </a:rPr>
              <a:t>(network data model), </a:t>
            </a:r>
            <a:r>
              <a:rPr lang="ko-KR" altLang="en-US" sz="2300" b="1" dirty="0">
                <a:solidFill>
                  <a:srgbClr val="FF3300"/>
                </a:solidFill>
              </a:rPr>
              <a:t>관계 데이터 모델</a:t>
            </a:r>
            <a:r>
              <a:rPr lang="en-US" altLang="ko-KR" sz="23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altLang="ko-KR" sz="2300" b="1" dirty="0">
                <a:solidFill>
                  <a:srgbClr val="FF3300"/>
                </a:solidFill>
              </a:rPr>
              <a:t>relational data model</a:t>
            </a:r>
            <a:r>
              <a:rPr lang="en-US" altLang="ko-KR" sz="23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740664" lvl="1" indent="-283464" eaLnBrk="1" fontAlgn="auto" hangingPunct="1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2400" b="1" dirty="0">
                <a:solidFill>
                  <a:srgbClr val="0000FF"/>
                </a:solidFill>
              </a:rPr>
              <a:t>물리적</a:t>
            </a:r>
            <a:r>
              <a:rPr lang="ko-KR" altLang="en-US" sz="2400" b="1" dirty="0">
                <a:solidFill>
                  <a:schemeClr val="bg2">
                    <a:lumMod val="10000"/>
                  </a:schemeClr>
                </a:solidFill>
              </a:rPr>
              <a:t> 데이터 모델</a:t>
            </a:r>
            <a:r>
              <a:rPr lang="en-US" altLang="ko-KR" sz="2400" b="1" dirty="0">
                <a:solidFill>
                  <a:schemeClr val="bg2">
                    <a:lumMod val="10000"/>
                  </a:schemeClr>
                </a:solidFill>
              </a:rPr>
              <a:t>(physical data model)</a:t>
            </a:r>
          </a:p>
          <a:p>
            <a:pPr lvl="2" eaLnBrk="1" fontAlgn="auto" hangingPunct="1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ko-KR" altLang="en-US" sz="2300" b="1" dirty="0">
                <a:solidFill>
                  <a:schemeClr val="bg2">
                    <a:lumMod val="10000"/>
                  </a:schemeClr>
                </a:solidFill>
              </a:rPr>
              <a:t>데이터베이스에 데이터가 어떻게 저장되는가를 기술</a:t>
            </a:r>
          </a:p>
          <a:p>
            <a:pPr lvl="2" eaLnBrk="1" fontAlgn="auto" hangingPunct="1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ko-KR" altLang="en-US" sz="2300" b="1" dirty="0">
                <a:solidFill>
                  <a:schemeClr val="bg2">
                    <a:lumMod val="10000"/>
                  </a:schemeClr>
                </a:solidFill>
              </a:rPr>
              <a:t>예</a:t>
            </a:r>
            <a:r>
              <a:rPr lang="en-US" altLang="ko-KR" sz="2300" b="1" dirty="0">
                <a:solidFill>
                  <a:schemeClr val="bg2">
                    <a:lumMod val="10000"/>
                  </a:schemeClr>
                </a:solidFill>
              </a:rPr>
              <a:t>: Unifying, ISAM, VSAM 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등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0B8D94-5C6E-4B86-A6D8-0EC291639C51}" type="slidenum">
              <a:rPr lang="en-US" altLang="ko-KR"/>
              <a:pPr>
                <a:defRPr/>
              </a:pPr>
              <a:t>30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F2015B-F6A0-48E3-98DD-1129B630DBB5}" type="slidenum">
              <a:rPr lang="en-US" altLang="ko-KR"/>
              <a:pPr>
                <a:defRPr/>
              </a:pPr>
              <a:t>31</a:t>
            </a:fld>
            <a:endParaRPr lang="en-US" altLang="ko-KR"/>
          </a:p>
        </p:txBody>
      </p:sp>
      <p:pic>
        <p:nvPicPr>
          <p:cNvPr id="44035" name="Picture 3" descr="1_p_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4288" y="569913"/>
            <a:ext cx="7215187" cy="47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876300"/>
            <a:ext cx="8458200" cy="4033838"/>
          </a:xfrm>
        </p:spPr>
        <p:txBody>
          <a:bodyPr rtlCol="0">
            <a:normAutofit/>
          </a:bodyPr>
          <a:lstStyle/>
          <a:p>
            <a:pPr marL="514350" indent="-514350" eaLnBrk="1" fontAlgn="auto" hangingPunct="1">
              <a:lnSpc>
                <a:spcPct val="13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2600" b="1" dirty="0">
                <a:solidFill>
                  <a:schemeClr val="bg2">
                    <a:lumMod val="10000"/>
                  </a:schemeClr>
                </a:solidFill>
              </a:rPr>
              <a:t>계층 </a:t>
            </a:r>
            <a:r>
              <a:rPr lang="en-US" altLang="ko-KR" sz="2600" b="1" dirty="0">
                <a:solidFill>
                  <a:schemeClr val="bg2">
                    <a:lumMod val="10000"/>
                  </a:schemeClr>
                </a:solidFill>
              </a:rPr>
              <a:t>DBMS</a:t>
            </a:r>
          </a:p>
          <a:p>
            <a:pPr marL="740664" lvl="1" indent="-283464" algn="just" eaLnBrk="1" fontAlgn="auto" hangingPunct="1">
              <a:lnSpc>
                <a:spcPct val="16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altLang="ko-KR" sz="1700" b="1" dirty="0">
                <a:solidFill>
                  <a:schemeClr val="bg2">
                    <a:lumMod val="10000"/>
                  </a:schemeClr>
                </a:solidFill>
              </a:rPr>
              <a:t>1960</a:t>
            </a:r>
            <a:r>
              <a:rPr lang="ko-KR" altLang="en-US" sz="1700" b="1" dirty="0">
                <a:solidFill>
                  <a:schemeClr val="bg2">
                    <a:lumMod val="10000"/>
                  </a:schemeClr>
                </a:solidFill>
              </a:rPr>
              <a:t>년대 후반에 최초의 계층 </a:t>
            </a:r>
            <a:r>
              <a:rPr lang="en-US" altLang="ko-KR" sz="1700" b="1" dirty="0">
                <a:solidFill>
                  <a:schemeClr val="bg2">
                    <a:lumMod val="10000"/>
                  </a:schemeClr>
                </a:solidFill>
              </a:rPr>
              <a:t>DBMS</a:t>
            </a:r>
            <a:r>
              <a:rPr lang="ko-KR" altLang="en-US" sz="1700" b="1" dirty="0">
                <a:solidFill>
                  <a:schemeClr val="bg2">
                    <a:lumMod val="10000"/>
                  </a:schemeClr>
                </a:solidFill>
              </a:rPr>
              <a:t>가 등장</a:t>
            </a:r>
            <a:r>
              <a:rPr lang="en-US" altLang="ko-KR" sz="17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1700" b="1" dirty="0">
                <a:solidFill>
                  <a:schemeClr val="bg2">
                    <a:lumMod val="10000"/>
                  </a:schemeClr>
                </a:solidFill>
              </a:rPr>
              <a:t>예</a:t>
            </a:r>
            <a:r>
              <a:rPr lang="en-US" altLang="ko-KR" sz="1700" b="1" dirty="0">
                <a:solidFill>
                  <a:schemeClr val="bg2">
                    <a:lumMod val="10000"/>
                  </a:schemeClr>
                </a:solidFill>
              </a:rPr>
              <a:t>: IBM</a:t>
            </a:r>
            <a:r>
              <a:rPr lang="ko-KR" altLang="en-US" sz="1700" b="1" dirty="0">
                <a:solidFill>
                  <a:schemeClr val="bg2">
                    <a:lumMod val="10000"/>
                  </a:schemeClr>
                </a:solidFill>
              </a:rPr>
              <a:t>사의 </a:t>
            </a:r>
            <a:r>
              <a:rPr lang="en-US" altLang="ko-KR" sz="1700" b="1" dirty="0">
                <a:solidFill>
                  <a:srgbClr val="FF3300"/>
                </a:solidFill>
              </a:rPr>
              <a:t>IMS</a:t>
            </a:r>
            <a:r>
              <a:rPr lang="en-US" altLang="ko-KR" sz="17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740664" lvl="1" indent="-283464" algn="just" eaLnBrk="1" fontAlgn="auto" hangingPunct="1">
              <a:lnSpc>
                <a:spcPct val="16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1700" b="1" dirty="0">
                <a:solidFill>
                  <a:schemeClr val="bg2">
                    <a:lumMod val="10000"/>
                  </a:schemeClr>
                </a:solidFill>
              </a:rPr>
              <a:t>하위 데이터들이 상위 데이터 하나를 갖는 트리</a:t>
            </a:r>
            <a:r>
              <a:rPr lang="en-US" altLang="ko-KR" sz="1700" b="1" dirty="0">
                <a:solidFill>
                  <a:schemeClr val="bg2">
                    <a:lumMod val="10000"/>
                  </a:schemeClr>
                </a:solidFill>
              </a:rPr>
              <a:t>(Tree) </a:t>
            </a:r>
            <a:r>
              <a:rPr lang="ko-KR" altLang="en-US" sz="1700" b="1" dirty="0">
                <a:solidFill>
                  <a:schemeClr val="bg2">
                    <a:lumMod val="10000"/>
                  </a:schemeClr>
                </a:solidFill>
              </a:rPr>
              <a:t>형태의 모델</a:t>
            </a:r>
            <a:endParaRPr lang="en-US" altLang="ko-KR" sz="1700" b="1" dirty="0">
              <a:solidFill>
                <a:schemeClr val="bg2">
                  <a:lumMod val="10000"/>
                </a:schemeClr>
              </a:solidFill>
            </a:endParaRPr>
          </a:p>
          <a:p>
            <a:pPr marL="740664" lvl="1" indent="-283464" algn="just" eaLnBrk="1" fontAlgn="auto" hangingPunct="1">
              <a:lnSpc>
                <a:spcPct val="16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1700" b="1" dirty="0">
                <a:solidFill>
                  <a:schemeClr val="bg2">
                    <a:lumMod val="10000"/>
                  </a:schemeClr>
                </a:solidFill>
              </a:rPr>
              <a:t>세그먼트 </a:t>
            </a:r>
            <a:r>
              <a:rPr lang="en-US" altLang="ko-KR" sz="1700" b="1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sz="1700" b="1" dirty="0">
                <a:solidFill>
                  <a:schemeClr val="bg2">
                    <a:lumMod val="10000"/>
                  </a:schemeClr>
                </a:solidFill>
              </a:rPr>
              <a:t>필드의 집합은 세그먼트</a:t>
            </a:r>
            <a:r>
              <a:rPr lang="en-US" altLang="ko-KR" sz="17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1700" b="1" dirty="0">
                <a:solidFill>
                  <a:schemeClr val="bg2">
                    <a:lumMod val="10000"/>
                  </a:schemeClr>
                </a:solidFill>
              </a:rPr>
              <a:t>개체</a:t>
            </a:r>
            <a:r>
              <a:rPr lang="en-US" altLang="ko-KR" sz="17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740664" lvl="1" indent="-283464" algn="just" eaLnBrk="1" fontAlgn="auto" hangingPunct="1">
              <a:lnSpc>
                <a:spcPct val="16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1700" b="1" dirty="0">
                <a:solidFill>
                  <a:schemeClr val="bg2">
                    <a:lumMod val="10000"/>
                  </a:schemeClr>
                </a:solidFill>
              </a:rPr>
              <a:t>루트</a:t>
            </a:r>
            <a:r>
              <a:rPr lang="en-US" altLang="ko-KR" sz="1700" b="1" dirty="0">
                <a:solidFill>
                  <a:schemeClr val="bg2">
                    <a:lumMod val="10000"/>
                  </a:schemeClr>
                </a:solidFill>
              </a:rPr>
              <a:t>(Root) </a:t>
            </a:r>
            <a:r>
              <a:rPr lang="ko-KR" altLang="en-US" sz="1700" b="1" dirty="0">
                <a:solidFill>
                  <a:schemeClr val="bg2">
                    <a:lumMod val="10000"/>
                  </a:schemeClr>
                </a:solidFill>
              </a:rPr>
              <a:t>세그먼트 </a:t>
            </a:r>
            <a:r>
              <a:rPr lang="en-US" altLang="ko-KR" sz="1700" b="1" dirty="0">
                <a:solidFill>
                  <a:schemeClr val="bg2">
                    <a:lumMod val="10000"/>
                  </a:schemeClr>
                </a:solidFill>
              </a:rPr>
              <a:t>:</a:t>
            </a:r>
            <a:r>
              <a:rPr lang="ko-KR" altLang="en-US" sz="1700" b="1" dirty="0">
                <a:solidFill>
                  <a:schemeClr val="bg2">
                    <a:lumMod val="10000"/>
                  </a:schemeClr>
                </a:solidFill>
              </a:rPr>
              <a:t> 맨 위에 있는 세그먼트</a:t>
            </a:r>
            <a:r>
              <a:rPr lang="en-US" altLang="ko-KR" sz="17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sz="1700" b="1" dirty="0">
                <a:solidFill>
                  <a:schemeClr val="bg2">
                    <a:lumMod val="10000"/>
                  </a:schemeClr>
                </a:solidFill>
              </a:rPr>
              <a:t>개체</a:t>
            </a:r>
            <a:r>
              <a:rPr lang="en-US" altLang="ko-KR" sz="1700" b="1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740664" lvl="1" indent="-283464" algn="just" eaLnBrk="1" fontAlgn="auto" hangingPunct="1">
              <a:lnSpc>
                <a:spcPct val="16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1700" b="1" dirty="0">
                <a:solidFill>
                  <a:schemeClr val="bg2">
                    <a:lumMod val="10000"/>
                  </a:schemeClr>
                </a:solidFill>
              </a:rPr>
              <a:t>개체 타입 간에는 </a:t>
            </a:r>
            <a:r>
              <a:rPr lang="en-US" altLang="ko-KR" sz="1700" b="1" dirty="0">
                <a:solidFill>
                  <a:schemeClr val="bg2">
                    <a:lumMod val="10000"/>
                  </a:schemeClr>
                </a:solidFill>
              </a:rPr>
              <a:t>1:N</a:t>
            </a:r>
            <a:r>
              <a:rPr lang="ko-KR" altLang="en-US" sz="1700" b="1" dirty="0">
                <a:solidFill>
                  <a:schemeClr val="bg2">
                    <a:lumMod val="10000"/>
                  </a:schemeClr>
                </a:solidFill>
              </a:rPr>
              <a:t>의 관계만 존재</a:t>
            </a:r>
            <a:endParaRPr lang="en-US" altLang="ko-KR" sz="1700" b="1" dirty="0">
              <a:solidFill>
                <a:schemeClr val="bg2">
                  <a:lumMod val="10000"/>
                </a:schemeClr>
              </a:solidFill>
            </a:endParaRPr>
          </a:p>
          <a:p>
            <a:pPr marL="740664" lvl="1" indent="-283464" algn="just" eaLnBrk="1" fontAlgn="auto" hangingPunct="1">
              <a:lnSpc>
                <a:spcPct val="16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endParaRPr lang="en-US" altLang="ko-KR" sz="1700" b="1" dirty="0">
              <a:solidFill>
                <a:schemeClr val="bg2">
                  <a:lumMod val="10000"/>
                </a:schemeClr>
              </a:solidFill>
            </a:endParaRPr>
          </a:p>
          <a:p>
            <a:pPr marL="740664" lvl="1" indent="-283464" algn="just" eaLnBrk="1" fontAlgn="auto" hangingPunct="1">
              <a:lnSpc>
                <a:spcPct val="16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endParaRPr lang="en-US" altLang="ko-KR" sz="1700" b="1" dirty="0">
              <a:solidFill>
                <a:schemeClr val="bg2">
                  <a:lumMod val="10000"/>
                </a:schemeClr>
              </a:solidFill>
            </a:endParaRPr>
          </a:p>
          <a:p>
            <a:pPr marL="740664" lvl="1" indent="-283464" algn="just" eaLnBrk="1" fontAlgn="auto" hangingPunct="1">
              <a:lnSpc>
                <a:spcPct val="16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endParaRPr lang="en-US" altLang="ko-KR" sz="1700" b="1" dirty="0">
              <a:solidFill>
                <a:schemeClr val="bg2">
                  <a:lumMod val="10000"/>
                </a:schemeClr>
              </a:solidFill>
            </a:endParaRPr>
          </a:p>
          <a:p>
            <a:pPr marL="740664" lvl="1" indent="-283464" algn="just" eaLnBrk="1" fontAlgn="auto" hangingPunct="1">
              <a:lnSpc>
                <a:spcPct val="16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endParaRPr lang="en-US" altLang="ko-KR" sz="17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780386-470E-4488-A49F-4A0752CC4FEC}" type="slidenum">
              <a:rPr lang="en-US" altLang="ko-KR"/>
              <a:pPr>
                <a:defRPr/>
              </a:pPr>
              <a:t>32</a:t>
            </a:fld>
            <a:endParaRPr lang="en-US" altLang="ko-KR"/>
          </a:p>
        </p:txBody>
      </p:sp>
      <p:sp>
        <p:nvSpPr>
          <p:cNvPr id="45060" name="TextBox 1"/>
          <p:cNvSpPr txBox="1">
            <a:spLocks noChangeArrowheads="1"/>
          </p:cNvSpPr>
          <p:nvPr/>
        </p:nvSpPr>
        <p:spPr bwMode="auto">
          <a:xfrm>
            <a:off x="1771650" y="271463"/>
            <a:ext cx="2624436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latinLnBrk="1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latinLnBrk="1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latinLnBrk="1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rPr>
              <a:t>구현 데이터 모델</a:t>
            </a:r>
          </a:p>
        </p:txBody>
      </p:sp>
      <p:pic>
        <p:nvPicPr>
          <p:cNvPr id="45061" name="Picture 3" descr="1_p_11-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457" y="3199342"/>
            <a:ext cx="4729163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819150"/>
            <a:ext cx="8458200" cy="4902200"/>
          </a:xfrm>
        </p:spPr>
        <p:txBody>
          <a:bodyPr/>
          <a:lstStyle/>
          <a:p>
            <a:pPr marL="457200" indent="-457200" eaLnBrk="1" hangingPunct="1">
              <a:lnSpc>
                <a:spcPct val="130000"/>
              </a:lnSpc>
              <a:buFont typeface="Segoe Print" pitchFamily="2" charset="0"/>
              <a:buAutoNum type="arabicPeriod" startAt="2"/>
            </a:pPr>
            <a:r>
              <a:rPr lang="ko-KR" altLang="en-US" b="1" smtClean="0"/>
              <a:t>네트워크 </a:t>
            </a:r>
            <a:r>
              <a:rPr lang="en-US" altLang="ko-KR" b="1" smtClean="0"/>
              <a:t>DBMS</a:t>
            </a:r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en-US" altLang="ko-KR" sz="1800" b="1"/>
              <a:t>1960</a:t>
            </a:r>
            <a:r>
              <a:rPr lang="ko-KR" altLang="en-US" sz="1800" b="1"/>
              <a:t>년대 초에 </a:t>
            </a:r>
            <a:r>
              <a:rPr lang="en-US" altLang="ko-KR" sz="1800" b="1"/>
              <a:t>Charles Bachman</a:t>
            </a:r>
            <a:r>
              <a:rPr lang="ko-KR" altLang="en-US" sz="1800" b="1"/>
              <a:t>이 하니웰</a:t>
            </a:r>
            <a:r>
              <a:rPr lang="en-US" altLang="ko-KR" sz="1800" b="1"/>
              <a:t>(Honeywell) </a:t>
            </a:r>
            <a:r>
              <a:rPr lang="ko-KR" altLang="en-US" sz="1800" b="1"/>
              <a:t>사에서 최초의 네트워크 </a:t>
            </a:r>
            <a:r>
              <a:rPr lang="en-US" altLang="ko-KR" sz="1800" b="1"/>
              <a:t>DBMS</a:t>
            </a:r>
            <a:r>
              <a:rPr lang="ko-KR" altLang="en-US" sz="1800" b="1"/>
              <a:t>인 </a:t>
            </a:r>
            <a:r>
              <a:rPr lang="en-US" altLang="ko-KR" sz="1800" b="1">
                <a:solidFill>
                  <a:srgbClr val="FF3300"/>
                </a:solidFill>
              </a:rPr>
              <a:t>IDS</a:t>
            </a:r>
            <a:r>
              <a:rPr lang="ko-KR" altLang="en-US" sz="1800" b="1"/>
              <a:t>를 개발</a:t>
            </a:r>
            <a:endParaRPr lang="en-US" altLang="ko-KR" sz="1800" b="1"/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ko-KR" altLang="en-US" sz="1800" b="1"/>
              <a:t>데이터 구조를 그래프 형태로 표현한 모델</a:t>
            </a:r>
            <a:endParaRPr lang="en-US" altLang="ko-KR" sz="1800" b="1"/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ko-KR" altLang="en-US" sz="1800" b="1"/>
              <a:t>상위와 하위 레코드 간 </a:t>
            </a:r>
            <a:r>
              <a:rPr lang="en-US" altLang="ko-KR" sz="1800" b="1"/>
              <a:t>M:N </a:t>
            </a:r>
            <a:r>
              <a:rPr lang="ko-KR" altLang="en-US" sz="1800" b="1"/>
              <a:t>관계를 만족하는 구조</a:t>
            </a:r>
            <a:endParaRPr lang="en-US" altLang="ko-KR" sz="1800" b="1"/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en-US" altLang="ko-KR" sz="1800" b="1"/>
              <a:t>1:N </a:t>
            </a:r>
            <a:r>
              <a:rPr lang="ko-KR" altLang="en-US" sz="1800" b="1"/>
              <a:t>관계에 연관된 레코드를 </a:t>
            </a:r>
            <a:r>
              <a:rPr lang="en-US" altLang="ko-KR" sz="1800" b="1"/>
              <a:t>owner</a:t>
            </a:r>
            <a:r>
              <a:rPr lang="ko-KR" altLang="en-US" sz="1800" b="1"/>
              <a:t>와 </a:t>
            </a:r>
            <a:r>
              <a:rPr lang="en-US" altLang="ko-KR" sz="1800" b="1"/>
              <a:t>member</a:t>
            </a:r>
            <a:r>
              <a:rPr lang="ko-KR" altLang="en-US" sz="1800" b="1"/>
              <a:t>라고 함</a:t>
            </a:r>
            <a:endParaRPr lang="en-US" altLang="ko-KR" sz="1800" b="1"/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ko-KR" altLang="en-US" sz="1800" b="1"/>
              <a:t>설계가 어렵고</a:t>
            </a:r>
            <a:r>
              <a:rPr lang="en-US" altLang="ko-KR" sz="1800" b="1"/>
              <a:t>, </a:t>
            </a:r>
            <a:r>
              <a:rPr lang="ko-KR" altLang="en-US" sz="1800" b="1"/>
              <a:t>사용자가 이해하며 사용하기 어려움</a:t>
            </a:r>
            <a:endParaRPr lang="en-US" altLang="ko-KR" sz="1800" b="1"/>
          </a:p>
          <a:p>
            <a:pPr lvl="1" algn="just" eaLnBrk="1" hangingPunct="1">
              <a:buFont typeface="Wingdings" pitchFamily="2" charset="2"/>
              <a:buChar char="ü"/>
            </a:pPr>
            <a:r>
              <a:rPr lang="en-US" altLang="ko-KR" sz="1800" b="1"/>
              <a:t>CODASYL</a:t>
            </a:r>
            <a:r>
              <a:rPr lang="ko-KR" altLang="en-US" sz="1800" b="1"/>
              <a:t>사가 제안</a:t>
            </a:r>
            <a:endParaRPr lang="en-US" altLang="ko-KR" sz="1800" b="1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B8CC56-8D9F-4C72-BADF-46FAAE327A72}" type="slidenum">
              <a:rPr lang="en-US" altLang="ko-KR"/>
              <a:pPr>
                <a:defRPr/>
              </a:pPr>
              <a:t>33</a:t>
            </a:fld>
            <a:endParaRPr lang="en-US" altLang="ko-KR"/>
          </a:p>
        </p:txBody>
      </p:sp>
      <p:sp>
        <p:nvSpPr>
          <p:cNvPr id="46084" name="TextBox 4"/>
          <p:cNvSpPr txBox="1">
            <a:spLocks noChangeArrowheads="1"/>
          </p:cNvSpPr>
          <p:nvPr/>
        </p:nvSpPr>
        <p:spPr bwMode="auto">
          <a:xfrm>
            <a:off x="1771650" y="203200"/>
            <a:ext cx="2624436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latinLnBrk="1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latinLnBrk="1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latinLnBrk="1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rPr>
              <a:t>구현 데이터 모델</a:t>
            </a:r>
          </a:p>
        </p:txBody>
      </p:sp>
      <p:pic>
        <p:nvPicPr>
          <p:cNvPr id="46085" name="Picture 3" descr="1_p_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802" y="3103563"/>
            <a:ext cx="5619750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1890713" y="949326"/>
            <a:ext cx="8458200" cy="5495925"/>
          </a:xfrm>
        </p:spPr>
        <p:txBody>
          <a:bodyPr>
            <a:normAutofit/>
          </a:bodyPr>
          <a:lstStyle/>
          <a:p>
            <a:pPr marL="457200" indent="-457200" eaLnBrk="1" hangingPunct="1">
              <a:lnSpc>
                <a:spcPct val="120000"/>
              </a:lnSpc>
              <a:buFont typeface="Segoe Print" pitchFamily="2" charset="0"/>
              <a:buAutoNum type="arabicPeriod" startAt="3"/>
            </a:pPr>
            <a:r>
              <a:rPr lang="ko-KR" altLang="en-US" sz="2400" b="1" dirty="0" smtClean="0"/>
              <a:t>관계 </a:t>
            </a:r>
            <a:r>
              <a:rPr lang="en-US" altLang="ko-KR" sz="2400" b="1" dirty="0" smtClean="0"/>
              <a:t>DBMS</a:t>
            </a:r>
          </a:p>
          <a:p>
            <a:pPr lvl="1" algn="just"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ko-KR" sz="2000" b="1" dirty="0" smtClean="0"/>
              <a:t>1970</a:t>
            </a:r>
            <a:r>
              <a:rPr lang="ko-KR" altLang="en-US" sz="2000" b="1" dirty="0" smtClean="0"/>
              <a:t>년에 </a:t>
            </a:r>
            <a:r>
              <a:rPr lang="en-US" altLang="ko-KR" sz="2000" b="1" dirty="0" smtClean="0"/>
              <a:t>E.F. </a:t>
            </a:r>
            <a:r>
              <a:rPr lang="en-US" altLang="ko-KR" sz="2000" b="1" dirty="0" err="1" smtClean="0"/>
              <a:t>Codd</a:t>
            </a:r>
            <a:r>
              <a:rPr lang="ko-KR" altLang="en-US" sz="2000" b="1" dirty="0" smtClean="0"/>
              <a:t>가 </a:t>
            </a:r>
            <a:r>
              <a:rPr lang="en-US" altLang="ko-KR" sz="2000" b="1" dirty="0" smtClean="0"/>
              <a:t>IBM </a:t>
            </a:r>
            <a:r>
              <a:rPr lang="ko-KR" altLang="en-US" sz="2000" b="1" dirty="0" smtClean="0"/>
              <a:t>연구소에서 관계 데이터 모델 제안</a:t>
            </a:r>
          </a:p>
          <a:p>
            <a:pPr lvl="1" algn="just"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000" b="1" dirty="0" smtClean="0">
                <a:solidFill>
                  <a:srgbClr val="000000"/>
                </a:solidFill>
              </a:rPr>
              <a:t>미국 </a:t>
            </a:r>
            <a:r>
              <a:rPr lang="en-US" altLang="ko-KR" sz="2000" b="1" dirty="0" smtClean="0">
                <a:solidFill>
                  <a:srgbClr val="000000"/>
                </a:solidFill>
              </a:rPr>
              <a:t>IBM </a:t>
            </a:r>
            <a:r>
              <a:rPr lang="ko-KR" altLang="en-US" sz="2000" b="1" dirty="0" smtClean="0">
                <a:solidFill>
                  <a:srgbClr val="000000"/>
                </a:solidFill>
              </a:rPr>
              <a:t>연구소에서 진행된 </a:t>
            </a:r>
            <a:r>
              <a:rPr lang="en-US" altLang="ko-KR" sz="2000" b="1" dirty="0" smtClean="0">
                <a:solidFill>
                  <a:srgbClr val="000000"/>
                </a:solidFill>
              </a:rPr>
              <a:t>System R</a:t>
            </a:r>
            <a:r>
              <a:rPr lang="ko-KR" altLang="en-US" sz="2000" b="1" dirty="0" smtClean="0">
                <a:solidFill>
                  <a:srgbClr val="000000"/>
                </a:solidFill>
              </a:rPr>
              <a:t>과 캘리포니아 </a:t>
            </a:r>
            <a:r>
              <a:rPr lang="ko-KR" altLang="en-US" sz="2000" b="1" dirty="0" err="1" smtClean="0">
                <a:solidFill>
                  <a:srgbClr val="000000"/>
                </a:solidFill>
              </a:rPr>
              <a:t>버클리대에서</a:t>
            </a:r>
            <a:r>
              <a:rPr lang="ko-KR" altLang="en-US" sz="2000" b="1" dirty="0" smtClean="0">
                <a:solidFill>
                  <a:srgbClr val="000000"/>
                </a:solidFill>
              </a:rPr>
              <a:t> 진행된 </a:t>
            </a:r>
            <a:r>
              <a:rPr lang="en-US" altLang="ko-KR" sz="2000" b="1" dirty="0" smtClean="0">
                <a:solidFill>
                  <a:srgbClr val="000000"/>
                </a:solidFill>
              </a:rPr>
              <a:t>Ingres </a:t>
            </a:r>
            <a:r>
              <a:rPr lang="ko-KR" altLang="en-US" sz="2000" b="1" dirty="0" smtClean="0">
                <a:solidFill>
                  <a:srgbClr val="000000"/>
                </a:solidFill>
              </a:rPr>
              <a:t>프로젝트</a:t>
            </a:r>
            <a:endParaRPr lang="en-US" altLang="ko-KR" sz="2000" b="1" dirty="0" smtClean="0">
              <a:solidFill>
                <a:srgbClr val="000000"/>
              </a:solidFill>
            </a:endParaRPr>
          </a:p>
          <a:p>
            <a:pPr lvl="1" algn="just"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000" dirty="0" smtClean="0"/>
              <a:t>데이터베이스의 구조를 이차원의 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표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(</a:t>
            </a:r>
            <a:r>
              <a:rPr lang="ko-KR" altLang="en-US" sz="2000" b="1" dirty="0" smtClean="0">
                <a:solidFill>
                  <a:srgbClr val="FF0000"/>
                </a:solidFill>
              </a:rPr>
              <a:t>테이블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2000" dirty="0" smtClean="0"/>
              <a:t>를 이용하여 표현하는 모델</a:t>
            </a:r>
            <a:endParaRPr lang="en-US" altLang="ko-KR" sz="2000" dirty="0" smtClean="0"/>
          </a:p>
          <a:p>
            <a:pPr lvl="1" algn="just"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000" b="1" dirty="0" smtClean="0"/>
              <a:t>관계 데이터 모델에 기반한 </a:t>
            </a:r>
            <a:r>
              <a:rPr lang="ko-KR" altLang="en-US" sz="2000" b="1" dirty="0" err="1" smtClean="0"/>
              <a:t>질의어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>
                <a:solidFill>
                  <a:srgbClr val="FF0000"/>
                </a:solidFill>
              </a:rPr>
              <a:t>SQL</a:t>
            </a:r>
            <a:r>
              <a:rPr lang="en-US" altLang="ko-KR" sz="2000" b="1" dirty="0" smtClean="0"/>
              <a:t> </a:t>
            </a:r>
            <a:endParaRPr lang="ko-KR" altLang="en-US" sz="2000" b="1" dirty="0" smtClean="0"/>
          </a:p>
          <a:p>
            <a:pPr lvl="1" algn="just"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000" b="1" dirty="0" smtClean="0"/>
              <a:t>장점</a:t>
            </a:r>
          </a:p>
          <a:p>
            <a:pPr lvl="2" algn="just" eaLnBrk="1" hangingPunct="1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2000" b="1" dirty="0" smtClean="0"/>
              <a:t>모델이 간단하여 이해하기 쉬움</a:t>
            </a:r>
          </a:p>
          <a:p>
            <a:pPr lvl="2" algn="just" eaLnBrk="1" hangingPunct="1">
              <a:lnSpc>
                <a:spcPct val="120000"/>
              </a:lnSpc>
              <a:buFont typeface="Wingdings" pitchFamily="2" charset="2"/>
              <a:buChar char="§"/>
            </a:pPr>
            <a:r>
              <a:rPr lang="ko-KR" altLang="en-US" sz="2000" b="1" dirty="0" smtClean="0"/>
              <a:t>사용자는 자신이 원하는 것</a:t>
            </a:r>
            <a:r>
              <a:rPr lang="en-US" altLang="ko-KR" sz="2000" b="1" dirty="0" smtClean="0"/>
              <a:t>(what)</a:t>
            </a:r>
            <a:r>
              <a:rPr lang="ko-KR" altLang="en-US" sz="2000" b="1" dirty="0" smtClean="0"/>
              <a:t>만 명시하고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데이터가 어디에 있는지</a:t>
            </a:r>
            <a:r>
              <a:rPr lang="en-US" altLang="ko-KR" sz="2000" b="1" dirty="0" smtClean="0"/>
              <a:t>, </a:t>
            </a:r>
            <a:r>
              <a:rPr lang="ko-KR" altLang="en-US" sz="2000" b="1" dirty="0" smtClean="0"/>
              <a:t>어떻게 접근해야 하는지는 </a:t>
            </a:r>
            <a:r>
              <a:rPr lang="en-US" altLang="ko-KR" sz="2000" b="1" dirty="0" smtClean="0"/>
              <a:t>DBMS</a:t>
            </a:r>
            <a:r>
              <a:rPr lang="ko-KR" altLang="en-US" sz="2000" b="1" dirty="0" smtClean="0"/>
              <a:t>가 결정</a:t>
            </a:r>
          </a:p>
          <a:p>
            <a:pPr lvl="1" algn="just"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ko-KR" altLang="en-US" sz="2000" b="1" dirty="0" smtClean="0"/>
              <a:t>예</a:t>
            </a:r>
            <a:r>
              <a:rPr lang="en-US" altLang="ko-KR" sz="2000" b="1" dirty="0" smtClean="0"/>
              <a:t>: </a:t>
            </a:r>
            <a:r>
              <a:rPr lang="en-US" altLang="ko-KR" sz="2000" b="1" dirty="0" smtClean="0">
                <a:solidFill>
                  <a:srgbClr val="000000"/>
                </a:solidFill>
              </a:rPr>
              <a:t>MS SQL Server, Oracle, Sybase, DB2, MySQL </a:t>
            </a:r>
            <a:r>
              <a:rPr lang="ko-KR" altLang="en-US" sz="2000" b="1" dirty="0" smtClean="0">
                <a:solidFill>
                  <a:srgbClr val="000000"/>
                </a:solidFill>
              </a:rPr>
              <a:t>등 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8B680F-FEB7-4E0F-BCEA-5C3CABAF1736}" type="slidenum">
              <a:rPr lang="en-US" altLang="ko-KR"/>
              <a:pPr>
                <a:defRPr/>
              </a:pPr>
              <a:t>34</a:t>
            </a:fld>
            <a:endParaRPr lang="en-US" altLang="ko-KR"/>
          </a:p>
        </p:txBody>
      </p:sp>
      <p:sp>
        <p:nvSpPr>
          <p:cNvPr id="47108" name="TextBox 4"/>
          <p:cNvSpPr txBox="1">
            <a:spLocks noChangeArrowheads="1"/>
          </p:cNvSpPr>
          <p:nvPr/>
        </p:nvSpPr>
        <p:spPr bwMode="auto">
          <a:xfrm>
            <a:off x="1771649" y="158750"/>
            <a:ext cx="3139017" cy="573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latinLnBrk="1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latinLnBrk="1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latinLnBrk="1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서울한강체 EB" pitchFamily="18" charset="-127"/>
                <a:ea typeface="서울한강체 EB" pitchFamily="18" charset="-127"/>
              </a:rPr>
              <a:t>구현 데이터 모델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>
          <a:xfrm>
            <a:off x="1890713" y="949325"/>
            <a:ext cx="8458200" cy="49022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  <a:buFont typeface="+mj-lt"/>
              <a:buAutoNum type="arabicPeriod" startAt="4"/>
              <a:defRPr/>
            </a:pPr>
            <a:r>
              <a:rPr lang="ko-KR" altLang="en-US" b="1" dirty="0" smtClean="0"/>
              <a:t>객체 지향 </a:t>
            </a:r>
            <a:r>
              <a:rPr lang="en-US" altLang="ko-KR" b="1" dirty="0" smtClean="0"/>
              <a:t>DBMS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  <a:defRPr/>
            </a:pPr>
            <a:r>
              <a:rPr lang="en-US" altLang="ko-KR" b="1" dirty="0" smtClean="0"/>
              <a:t>1980</a:t>
            </a:r>
            <a:r>
              <a:rPr lang="ko-KR" altLang="en-US" b="1" dirty="0" smtClean="0"/>
              <a:t>년대 후반에 객체 지향 데이터 모델 등장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  <a:defRPr/>
            </a:pPr>
            <a:r>
              <a:rPr lang="ko-KR" altLang="en-US" b="1" dirty="0" smtClean="0"/>
              <a:t>객체 지향 프로그래밍 패러다임을 기반으로 하는 데이터 모델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  <a:defRPr/>
            </a:pPr>
            <a:r>
              <a:rPr lang="ko-KR" altLang="en-US" b="1" dirty="0" smtClean="0"/>
              <a:t>장점</a:t>
            </a:r>
          </a:p>
          <a:p>
            <a:pPr lvl="2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ko-KR" altLang="en-US" b="1" dirty="0" smtClean="0"/>
              <a:t>데이터와 프로그램을 그룹화하고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복잡한 객체들을 이해하기 쉬우며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유지와 변경이 용이함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  <a:defRPr/>
            </a:pPr>
            <a:r>
              <a:rPr lang="ko-KR" altLang="en-US" b="1" dirty="0" smtClean="0"/>
              <a:t>예</a:t>
            </a:r>
            <a:r>
              <a:rPr lang="en-US" altLang="ko-KR" b="1" dirty="0" smtClean="0"/>
              <a:t>: </a:t>
            </a:r>
            <a:r>
              <a:rPr lang="en-US" altLang="ko-KR" b="1" dirty="0" smtClean="0">
                <a:solidFill>
                  <a:srgbClr val="FF3300"/>
                </a:solidFill>
              </a:rPr>
              <a:t>ONTOS</a:t>
            </a:r>
            <a:r>
              <a:rPr lang="en-US" altLang="ko-KR" b="1" dirty="0" smtClean="0"/>
              <a:t>, </a:t>
            </a:r>
            <a:r>
              <a:rPr lang="en-US" altLang="ko-KR" b="1" dirty="0" err="1" smtClean="0">
                <a:solidFill>
                  <a:srgbClr val="FF3300"/>
                </a:solidFill>
              </a:rPr>
              <a:t>OpenODB</a:t>
            </a:r>
            <a:r>
              <a:rPr lang="en-US" altLang="ko-KR" b="1" dirty="0" smtClean="0"/>
              <a:t>, </a:t>
            </a:r>
            <a:r>
              <a:rPr lang="en-US" altLang="ko-KR" b="1" dirty="0" err="1" smtClean="0">
                <a:solidFill>
                  <a:srgbClr val="FF3300"/>
                </a:solidFill>
              </a:rPr>
              <a:t>GemStone</a:t>
            </a:r>
            <a:r>
              <a:rPr lang="en-US" altLang="ko-KR" b="1" dirty="0" smtClean="0"/>
              <a:t>, </a:t>
            </a:r>
            <a:r>
              <a:rPr lang="en-US" altLang="ko-KR" b="1" dirty="0" err="1" smtClean="0">
                <a:solidFill>
                  <a:srgbClr val="FF3300"/>
                </a:solidFill>
              </a:rPr>
              <a:t>ObjectStore</a:t>
            </a:r>
            <a:r>
              <a:rPr lang="en-US" altLang="ko-KR" b="1" dirty="0" smtClean="0"/>
              <a:t>, </a:t>
            </a:r>
            <a:r>
              <a:rPr lang="en-US" altLang="ko-KR" b="1" dirty="0" smtClean="0">
                <a:solidFill>
                  <a:srgbClr val="FF3300"/>
                </a:solidFill>
              </a:rPr>
              <a:t>Versant</a:t>
            </a:r>
            <a:r>
              <a:rPr lang="en-US" altLang="ko-KR" b="1" dirty="0" smtClean="0"/>
              <a:t>, </a:t>
            </a:r>
            <a:r>
              <a:rPr lang="en-US" altLang="ko-KR" b="1" dirty="0" smtClean="0">
                <a:solidFill>
                  <a:srgbClr val="FF3300"/>
                </a:solidFill>
              </a:rPr>
              <a:t>O2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등 </a:t>
            </a:r>
          </a:p>
          <a:p>
            <a:pPr marL="342900" indent="-342900" algn="just" eaLnBrk="1" hangingPunct="1">
              <a:lnSpc>
                <a:spcPct val="130000"/>
              </a:lnSpc>
              <a:spcBef>
                <a:spcPct val="0"/>
              </a:spcBef>
              <a:buFont typeface="+mj-lt"/>
              <a:buAutoNum type="arabicPeriod" startAt="5"/>
              <a:defRPr/>
            </a:pPr>
            <a:endParaRPr lang="en-US" altLang="ko-KR" sz="1100" b="1" dirty="0"/>
          </a:p>
          <a:p>
            <a:pPr marL="342900" indent="-342900" algn="just" eaLnBrk="1" hangingPunct="1">
              <a:lnSpc>
                <a:spcPct val="130000"/>
              </a:lnSpc>
              <a:spcBef>
                <a:spcPct val="0"/>
              </a:spcBef>
              <a:buFont typeface="+mj-lt"/>
              <a:buAutoNum type="arabicPeriod" startAt="5"/>
              <a:defRPr/>
            </a:pPr>
            <a:r>
              <a:rPr lang="ko-KR" altLang="en-US" b="1" dirty="0" smtClean="0"/>
              <a:t>객체 관계 </a:t>
            </a:r>
            <a:r>
              <a:rPr lang="en-US" altLang="ko-KR" b="1" dirty="0" smtClean="0"/>
              <a:t>DBMS 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  <a:defRPr/>
            </a:pPr>
            <a:r>
              <a:rPr lang="en-US" altLang="ko-KR" b="1" dirty="0" smtClean="0"/>
              <a:t>1990</a:t>
            </a:r>
            <a:r>
              <a:rPr lang="ko-KR" altLang="en-US" b="1" dirty="0" smtClean="0"/>
              <a:t>년대 후반에 관계 </a:t>
            </a:r>
            <a:r>
              <a:rPr lang="en-US" altLang="ko-KR" b="1" dirty="0" smtClean="0"/>
              <a:t>DBMS</a:t>
            </a:r>
            <a:r>
              <a:rPr lang="ko-KR" altLang="en-US" b="1" dirty="0" smtClean="0"/>
              <a:t>에 객체 지향 개념을 통합한 객체 관계 데이터 모델이 제안됨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  <a:defRPr/>
            </a:pPr>
            <a:r>
              <a:rPr lang="ko-KR" altLang="en-US" b="1" dirty="0" smtClean="0"/>
              <a:t>예</a:t>
            </a:r>
            <a:r>
              <a:rPr lang="en-US" altLang="ko-KR" b="1" dirty="0" smtClean="0"/>
              <a:t>: </a:t>
            </a:r>
            <a:r>
              <a:rPr lang="ko-KR" altLang="en-US" b="1" dirty="0" err="1" smtClean="0">
                <a:solidFill>
                  <a:srgbClr val="FF3300"/>
                </a:solidFill>
              </a:rPr>
              <a:t>오라클</a:t>
            </a:r>
            <a:r>
              <a:rPr lang="en-US" altLang="ko-KR" b="1" dirty="0" smtClean="0"/>
              <a:t>, </a:t>
            </a:r>
            <a:r>
              <a:rPr lang="en-US" altLang="ko-KR" b="1" dirty="0" smtClean="0">
                <a:solidFill>
                  <a:srgbClr val="FF3300"/>
                </a:solidFill>
              </a:rPr>
              <a:t>Informix Universal Server </a:t>
            </a:r>
            <a:r>
              <a:rPr lang="ko-KR" altLang="en-US" b="1" dirty="0" smtClean="0"/>
              <a:t>등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914356-86E5-4813-ADF1-AF35C9D1403D}" type="slidenum">
              <a:rPr lang="en-US" altLang="ko-KR"/>
              <a:pPr>
                <a:defRPr/>
              </a:pPr>
              <a:t>35</a:t>
            </a:fld>
            <a:endParaRPr lang="en-US" altLang="ko-KR"/>
          </a:p>
        </p:txBody>
      </p:sp>
      <p:sp>
        <p:nvSpPr>
          <p:cNvPr id="48132" name="TextBox 4"/>
          <p:cNvSpPr txBox="1">
            <a:spLocks noChangeArrowheads="1"/>
          </p:cNvSpPr>
          <p:nvPr/>
        </p:nvSpPr>
        <p:spPr bwMode="auto">
          <a:xfrm>
            <a:off x="1771650" y="271463"/>
            <a:ext cx="2624436" cy="65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latinLnBrk="1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latinLnBrk="1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latinLnBrk="1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ko-KR" altLang="en-US" sz="2800">
                <a:solidFill>
                  <a:schemeClr val="tx1"/>
                </a:solidFill>
                <a:latin typeface="서울한강체 EB" pitchFamily="18" charset="-127"/>
                <a:ea typeface="서울한강체 EB" pitchFamily="18" charset="-127"/>
              </a:rPr>
              <a:t>구현 데이터 모델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B8F63BD-6D36-45FD-9EEF-756E9F661FFC}" type="slidenum">
              <a:rPr lang="en-US" altLang="ko-KR"/>
              <a:pPr>
                <a:defRPr/>
              </a:pPr>
              <a:t>36</a:t>
            </a:fld>
            <a:endParaRPr lang="en-US" altLang="ko-KR"/>
          </a:p>
        </p:txBody>
      </p:sp>
      <p:pic>
        <p:nvPicPr>
          <p:cNvPr id="4915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476" y="1277939"/>
            <a:ext cx="7877175" cy="311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>
          <a:xfrm>
            <a:off x="1890713" y="823913"/>
            <a:ext cx="8458200" cy="5592762"/>
          </a:xfrm>
        </p:spPr>
        <p:txBody>
          <a:bodyPr/>
          <a:lstStyle/>
          <a:p>
            <a:pPr marL="457200" indent="-457200" eaLnBrk="1" hangingPunct="1">
              <a:lnSpc>
                <a:spcPct val="130000"/>
              </a:lnSpc>
              <a:buFont typeface="Segoe Print" pitchFamily="2" charset="0"/>
              <a:buAutoNum type="arabicPeriod" startAt="6"/>
            </a:pPr>
            <a:r>
              <a:rPr lang="ko-KR" altLang="en-US" b="1" smtClean="0"/>
              <a:t>새로운 데이터베이스 응용</a:t>
            </a:r>
          </a:p>
          <a:p>
            <a:pPr lvl="1" algn="just" eaLnBrk="1" hangingPunct="1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ko-KR" b="1" smtClean="0"/>
              <a:t>CAD </a:t>
            </a:r>
            <a:r>
              <a:rPr lang="ko-KR" altLang="en-US" b="1" smtClean="0"/>
              <a:t>데이터베이스</a:t>
            </a:r>
            <a:endParaRPr lang="en-US" altLang="ko-KR" b="1" smtClean="0"/>
          </a:p>
          <a:p>
            <a:pPr lvl="1" algn="just" eaLnBrk="1" hangingPunct="1">
              <a:lnSpc>
                <a:spcPct val="130000"/>
              </a:lnSpc>
              <a:buFont typeface="Wingdings" pitchFamily="2" charset="2"/>
              <a:buChar char="ü"/>
            </a:pPr>
            <a:r>
              <a:rPr lang="ko-KR" altLang="en-US" b="1" smtClean="0"/>
              <a:t>소프트웨어 공학 데이터베이스</a:t>
            </a:r>
            <a:r>
              <a:rPr lang="en-US" altLang="ko-KR" b="1" smtClean="0"/>
              <a:t>(</a:t>
            </a:r>
            <a:r>
              <a:rPr lang="ko-KR" altLang="en-US" b="1" smtClean="0"/>
              <a:t>재사용이 가능한 소프트웨어들의 라이브러리</a:t>
            </a:r>
            <a:r>
              <a:rPr lang="en-US" altLang="ko-KR" b="1" smtClean="0"/>
              <a:t>)</a:t>
            </a:r>
          </a:p>
          <a:p>
            <a:pPr lvl="1" algn="just" eaLnBrk="1" hangingPunct="1">
              <a:lnSpc>
                <a:spcPct val="130000"/>
              </a:lnSpc>
              <a:buFont typeface="Wingdings" pitchFamily="2" charset="2"/>
              <a:buChar char="ü"/>
            </a:pPr>
            <a:r>
              <a:rPr lang="ko-KR" altLang="en-US" b="1" smtClean="0"/>
              <a:t>게놈 데이터베이스</a:t>
            </a:r>
            <a:endParaRPr lang="en-US" altLang="ko-KR" b="1" smtClean="0"/>
          </a:p>
          <a:p>
            <a:pPr lvl="1" algn="just" eaLnBrk="1" hangingPunct="1">
              <a:lnSpc>
                <a:spcPct val="130000"/>
              </a:lnSpc>
              <a:buFont typeface="Wingdings" pitchFamily="2" charset="2"/>
              <a:buChar char="ü"/>
            </a:pPr>
            <a:r>
              <a:rPr lang="ko-KR" altLang="en-US" b="1" smtClean="0"/>
              <a:t>데이터 웨어하우스</a:t>
            </a:r>
            <a:endParaRPr lang="en-US" altLang="ko-KR" b="1" smtClean="0"/>
          </a:p>
          <a:p>
            <a:pPr lvl="1" algn="just" eaLnBrk="1" hangingPunct="1">
              <a:lnSpc>
                <a:spcPct val="130000"/>
              </a:lnSpc>
              <a:buFont typeface="Wingdings" pitchFamily="2" charset="2"/>
              <a:buChar char="ü"/>
            </a:pPr>
            <a:r>
              <a:rPr lang="ko-KR" altLang="en-US" b="1" smtClean="0"/>
              <a:t>데이터 마이닝</a:t>
            </a:r>
            <a:endParaRPr lang="en-US" altLang="ko-KR" b="1" smtClean="0"/>
          </a:p>
          <a:p>
            <a:pPr lvl="1" algn="just" eaLnBrk="1" hangingPunct="1">
              <a:lnSpc>
                <a:spcPct val="130000"/>
              </a:lnSpc>
              <a:buFont typeface="Wingdings" pitchFamily="2" charset="2"/>
              <a:buChar char="ü"/>
            </a:pPr>
            <a:r>
              <a:rPr lang="en-US" altLang="ko-KR" b="1" smtClean="0"/>
              <a:t>OLAP</a:t>
            </a:r>
          </a:p>
          <a:p>
            <a:pPr lvl="1" algn="just" eaLnBrk="1" hangingPunct="1">
              <a:lnSpc>
                <a:spcPct val="130000"/>
              </a:lnSpc>
              <a:buFont typeface="Wingdings" pitchFamily="2" charset="2"/>
              <a:buChar char="ü"/>
            </a:pPr>
            <a:r>
              <a:rPr lang="ko-KR" altLang="en-US" b="1" smtClean="0"/>
              <a:t>멀티미디어 데이터베이스</a:t>
            </a:r>
            <a:endParaRPr lang="en-US" altLang="ko-KR" b="1" smtClean="0"/>
          </a:p>
          <a:p>
            <a:pPr lvl="1" algn="just" eaLnBrk="1" hangingPunct="1">
              <a:lnSpc>
                <a:spcPct val="130000"/>
              </a:lnSpc>
              <a:buFont typeface="Wingdings" pitchFamily="2" charset="2"/>
              <a:buChar char="ü"/>
            </a:pPr>
            <a:r>
              <a:rPr lang="ko-KR" altLang="en-US" b="1" smtClean="0"/>
              <a:t>웹 데이터베이스 등</a:t>
            </a:r>
            <a:r>
              <a:rPr lang="ko-KR" altLang="en-US" smtClean="0">
                <a:latin typeface="╜┼╕φ┴╢" charset="0"/>
                <a:ea typeface="신명조" charset="-127"/>
              </a:rPr>
              <a:t> </a:t>
            </a:r>
            <a:endParaRPr lang="ko-KR" altLang="en-US" b="1" smtClean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0942C-60C2-4314-95E6-FDC62022BBFC}" type="slidenum">
              <a:rPr lang="en-US" altLang="ko-KR"/>
              <a:pPr>
                <a:defRPr/>
              </a:pPr>
              <a:t>37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B49925-B93E-434B-BFD5-7525C3621E54}" type="slidenum">
              <a:rPr lang="en-US" altLang="ko-KR"/>
              <a:pPr>
                <a:defRPr/>
              </a:pPr>
              <a:t>38</a:t>
            </a:fld>
            <a:endParaRPr lang="en-US" altLang="ko-KR"/>
          </a:p>
        </p:txBody>
      </p:sp>
      <p:pic>
        <p:nvPicPr>
          <p:cNvPr id="5120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0242" y="831503"/>
            <a:ext cx="759142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402468-9DC8-46EB-897D-1F9303051CCA}" type="slidenum">
              <a:rPr lang="en-US" altLang="ko-KR"/>
              <a:pPr>
                <a:defRPr/>
              </a:pPr>
              <a:t>39</a:t>
            </a:fld>
            <a:endParaRPr lang="en-US" altLang="ko-KR"/>
          </a:p>
        </p:txBody>
      </p:sp>
      <p:pic>
        <p:nvPicPr>
          <p:cNvPr id="5222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823" y="309506"/>
            <a:ext cx="7896225" cy="453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4021020" y="4103072"/>
            <a:ext cx="2942492" cy="15357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43FD0E-5462-4B50-96F0-638C2B578B33}" type="slidenum">
              <a:rPr lang="en-US" altLang="ko-KR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2493963" y="95250"/>
            <a:ext cx="7029450" cy="711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신명조" charset="-127"/>
                <a:ea typeface="신명조" charset="-127"/>
              </a:defRPr>
            </a:lvl9pPr>
          </a:lstStyle>
          <a:p>
            <a:pPr algn="ctr" eaLnBrk="1" latinLnBrk="1" hangingPunct="1">
              <a:lnSpc>
                <a:spcPct val="100000"/>
              </a:lnSpc>
              <a:defRPr/>
            </a:pPr>
            <a:r>
              <a:rPr lang="en-US" altLang="ko-KR" sz="30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울릉도M" panose="02030600000101010101" pitchFamily="18" charset="-127"/>
                <a:ea typeface="HY울릉도M" panose="02030600000101010101" pitchFamily="18" charset="-127"/>
              </a:rPr>
              <a:t>1</a:t>
            </a:r>
            <a:r>
              <a:rPr lang="ko-KR" altLang="en-US" sz="30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울릉도M" panose="02030600000101010101" pitchFamily="18" charset="-127"/>
                <a:ea typeface="HY울릉도M" panose="02030600000101010101" pitchFamily="18" charset="-127"/>
              </a:rPr>
              <a:t>장</a:t>
            </a:r>
            <a:r>
              <a:rPr lang="en-US" altLang="ko-KR" sz="30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울릉도M" panose="02030600000101010101" pitchFamily="18" charset="-127"/>
                <a:ea typeface="HY울릉도M" panose="02030600000101010101" pitchFamily="18" charset="-127"/>
              </a:rPr>
              <a:t>. </a:t>
            </a:r>
            <a:r>
              <a:rPr lang="ko-KR" altLang="en-US" sz="3000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울릉도M" panose="02030600000101010101" pitchFamily="18" charset="-127"/>
                <a:ea typeface="HY울릉도M" panose="02030600000101010101" pitchFamily="18" charset="-127"/>
              </a:rPr>
              <a:t>데이터베이스 시스템</a:t>
            </a:r>
          </a:p>
        </p:txBody>
      </p:sp>
      <p:sp>
        <p:nvSpPr>
          <p:cNvPr id="14340" name="Rectangle 3"/>
          <p:cNvSpPr>
            <a:spLocks noChangeArrowheads="1"/>
          </p:cNvSpPr>
          <p:nvPr/>
        </p:nvSpPr>
        <p:spPr bwMode="auto">
          <a:xfrm>
            <a:off x="1928813" y="1541464"/>
            <a:ext cx="8464550" cy="2554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latinLnBrk="1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361950" lvl="2" indent="-361950" algn="just" latinLnBrk="0">
              <a:lnSpc>
                <a:spcPct val="140000"/>
              </a:lnSpc>
              <a:spcBef>
                <a:spcPct val="50000"/>
              </a:spcBef>
              <a:buSzPct val="110000"/>
              <a:buFont typeface="Wingdings" panose="05000000000000000000" pitchFamily="2" charset="2"/>
              <a:buChar char="§"/>
              <a:defRPr/>
            </a:pPr>
            <a:r>
              <a:rPr lang="ko-KR" altLang="en-US" sz="2000" b="1" dirty="0">
                <a:solidFill>
                  <a:schemeClr val="tx2"/>
                </a:solidFill>
              </a:rPr>
              <a:t>데이터</a:t>
            </a:r>
            <a:r>
              <a:rPr lang="en-US" altLang="ko-KR" sz="2000" b="1" dirty="0">
                <a:solidFill>
                  <a:schemeClr val="tx2"/>
                </a:solidFill>
              </a:rPr>
              <a:t>(data)</a:t>
            </a:r>
            <a:r>
              <a:rPr lang="ko-KR" altLang="en-US" sz="2000" b="1" dirty="0">
                <a:solidFill>
                  <a:schemeClr val="tx2"/>
                </a:solidFill>
              </a:rPr>
              <a:t> </a:t>
            </a:r>
            <a:r>
              <a:rPr lang="en-US" altLang="ko-KR" sz="2000" b="1" dirty="0">
                <a:solidFill>
                  <a:schemeClr val="tx2"/>
                </a:solidFill>
              </a:rPr>
              <a:t>: </a:t>
            </a:r>
            <a:r>
              <a:rPr lang="ko-KR" altLang="en-US" sz="2000" b="1" dirty="0">
                <a:solidFill>
                  <a:schemeClr val="tx2"/>
                </a:solidFill>
              </a:rPr>
              <a:t>현실세계에서 관찰이나 측정을 통해 수집한 단순한 사실이나 결과 값으로 가공되지 않은 상태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pPr marL="342900" lvl="1" indent="-342900" algn="just" latinLnBrk="0">
              <a:lnSpc>
                <a:spcPct val="140000"/>
              </a:lnSpc>
              <a:spcBef>
                <a:spcPct val="50000"/>
              </a:spcBef>
              <a:buSzPct val="110000"/>
              <a:buFont typeface="Wingdings" panose="05000000000000000000" pitchFamily="2" charset="2"/>
              <a:buChar char="§"/>
              <a:defRPr/>
            </a:pPr>
            <a:r>
              <a:rPr lang="ko-KR" altLang="en-US" b="1" dirty="0">
                <a:solidFill>
                  <a:schemeClr val="tx2"/>
                </a:solidFill>
              </a:rPr>
              <a:t>정보</a:t>
            </a:r>
            <a:r>
              <a:rPr lang="en-US" altLang="ko-KR" b="1" dirty="0">
                <a:solidFill>
                  <a:schemeClr val="tx2"/>
                </a:solidFill>
              </a:rPr>
              <a:t>(information)</a:t>
            </a:r>
            <a:r>
              <a:rPr lang="ko-KR" altLang="en-US" b="1" dirty="0">
                <a:solidFill>
                  <a:schemeClr val="tx2"/>
                </a:solidFill>
              </a:rPr>
              <a:t> </a:t>
            </a:r>
            <a:r>
              <a:rPr lang="en-US" altLang="ko-KR" b="1" dirty="0">
                <a:solidFill>
                  <a:schemeClr val="tx2"/>
                </a:solidFill>
              </a:rPr>
              <a:t>: </a:t>
            </a:r>
            <a:r>
              <a:rPr lang="ko-KR" altLang="en-US" b="1" dirty="0">
                <a:solidFill>
                  <a:schemeClr val="tx2"/>
                </a:solidFill>
              </a:rPr>
              <a:t>의사결정에 도움을 줄 수 </a:t>
            </a:r>
            <a:r>
              <a:rPr lang="ko-KR" altLang="en-US" b="1" dirty="0" smtClean="0">
                <a:solidFill>
                  <a:schemeClr val="tx2"/>
                </a:solidFill>
              </a:rPr>
              <a:t>이는 </a:t>
            </a:r>
            <a:r>
              <a:rPr lang="ko-KR" altLang="en-US" b="1" dirty="0">
                <a:solidFill>
                  <a:schemeClr val="tx2"/>
                </a:solidFill>
              </a:rPr>
              <a:t>유용한 형태로</a:t>
            </a:r>
            <a:r>
              <a:rPr lang="en-US" altLang="ko-KR" b="1" dirty="0">
                <a:solidFill>
                  <a:schemeClr val="tx2"/>
                </a:solidFill>
              </a:rPr>
              <a:t>, </a:t>
            </a:r>
            <a:r>
              <a:rPr lang="ko-KR" altLang="en-US" b="1" dirty="0">
                <a:solidFill>
                  <a:schemeClr val="tx2"/>
                </a:solidFill>
              </a:rPr>
              <a:t>자료를 가공</a:t>
            </a:r>
            <a:r>
              <a:rPr lang="en-US" altLang="ko-KR" b="1" dirty="0">
                <a:solidFill>
                  <a:schemeClr val="tx2"/>
                </a:solidFill>
              </a:rPr>
              <a:t>(</a:t>
            </a:r>
            <a:r>
              <a:rPr lang="ko-KR" altLang="en-US" b="1" dirty="0">
                <a:solidFill>
                  <a:schemeClr val="tx2"/>
                </a:solidFill>
              </a:rPr>
              <a:t>처리</a:t>
            </a:r>
            <a:r>
              <a:rPr lang="en-US" altLang="ko-KR" b="1" dirty="0">
                <a:solidFill>
                  <a:schemeClr val="tx2"/>
                </a:solidFill>
              </a:rPr>
              <a:t>)</a:t>
            </a:r>
            <a:r>
              <a:rPr lang="ko-KR" altLang="en-US" b="1" dirty="0">
                <a:solidFill>
                  <a:schemeClr val="tx2"/>
                </a:solidFill>
              </a:rPr>
              <a:t>해서 얻을 수 있는 결과</a:t>
            </a:r>
            <a:endParaRPr lang="en-US" altLang="ko-KR" b="1" dirty="0">
              <a:solidFill>
                <a:schemeClr val="tx2"/>
              </a:solidFill>
            </a:endParaRPr>
          </a:p>
          <a:p>
            <a:pPr marL="361950" lvl="1" indent="-361950" algn="just" latinLnBrk="0">
              <a:lnSpc>
                <a:spcPct val="140000"/>
              </a:lnSpc>
              <a:spcBef>
                <a:spcPct val="50000"/>
              </a:spcBef>
              <a:buSzPct val="110000"/>
              <a:buFont typeface="Wingdings" pitchFamily="2" charset="2"/>
              <a:buChar char="q"/>
              <a:defRPr/>
            </a:pP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39716" y="4226227"/>
            <a:ext cx="1659429" cy="13117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32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프로그램</a:t>
            </a:r>
            <a:endParaRPr lang="en-US" altLang="ko-KR" sz="3200" dirty="0" smtClean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algn="ctr">
              <a:defRPr/>
            </a:pPr>
            <a:r>
              <a:rPr lang="ko-KR" altLang="en-US" sz="32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질의</a:t>
            </a:r>
            <a:endParaRPr lang="ko-KR" altLang="en-US" sz="32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25149" y="4560848"/>
            <a:ext cx="10663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데이터</a:t>
            </a:r>
            <a:endParaRPr lang="en-US" altLang="ko-KR" sz="2800" b="1" dirty="0" smtClean="0">
              <a:solidFill>
                <a:srgbClr val="000000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800" b="1" dirty="0" smtClean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(data)</a:t>
            </a:r>
            <a:endParaRPr lang="ko-KR" altLang="en-US" sz="2800" b="1" dirty="0">
              <a:solidFill>
                <a:srgbClr val="000000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46835" y="4560848"/>
            <a:ext cx="21002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dirty="0" smtClean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정보</a:t>
            </a:r>
            <a:endParaRPr lang="en-US" altLang="ko-KR" sz="2800" b="1" dirty="0" smtClean="0">
              <a:solidFill>
                <a:srgbClr val="000000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2800" b="1" dirty="0" smtClean="0">
                <a:solidFill>
                  <a:srgbClr val="000000"/>
                </a:solidFill>
                <a:latin typeface="서울남산 장체M" panose="02020503020101020101" pitchFamily="18" charset="-127"/>
                <a:ea typeface="서울남산 장체M" panose="02020503020101020101" pitchFamily="18" charset="-127"/>
              </a:rPr>
              <a:t>(information)</a:t>
            </a:r>
            <a:endParaRPr lang="ko-KR" altLang="en-US" sz="2800" b="1" dirty="0">
              <a:solidFill>
                <a:srgbClr val="000000"/>
              </a:solidFill>
              <a:latin typeface="서울남산 장체M" panose="02020503020101020101" pitchFamily="18" charset="-127"/>
              <a:ea typeface="서울남산 장체M" panose="02020503020101020101" pitchFamily="18" charset="-127"/>
            </a:endParaRPr>
          </a:p>
        </p:txBody>
      </p:sp>
      <p:cxnSp>
        <p:nvCxnSpPr>
          <p:cNvPr id="10" name="직선 화살표 연결선 9"/>
          <p:cNvCxnSpPr>
            <a:stCxn id="3" idx="3"/>
          </p:cNvCxnSpPr>
          <p:nvPr/>
        </p:nvCxnSpPr>
        <p:spPr>
          <a:xfrm flipV="1">
            <a:off x="6963512" y="4870933"/>
            <a:ext cx="1383323" cy="1"/>
          </a:xfrm>
          <a:prstGeom prst="straightConnector1">
            <a:avLst/>
          </a:prstGeom>
          <a:ln w="38100">
            <a:solidFill>
              <a:srgbClr val="4747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endCxn id="3" idx="1"/>
          </p:cNvCxnSpPr>
          <p:nvPr/>
        </p:nvCxnSpPr>
        <p:spPr>
          <a:xfrm>
            <a:off x="2883881" y="4870933"/>
            <a:ext cx="1137139" cy="1"/>
          </a:xfrm>
          <a:prstGeom prst="straightConnector1">
            <a:avLst/>
          </a:prstGeom>
          <a:ln w="38100">
            <a:solidFill>
              <a:srgbClr val="4747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6F5F8C-66BB-4F33-9D28-B0D91B68D88A}" type="slidenum">
              <a:rPr lang="en-US" altLang="ko-KR"/>
              <a:pPr>
                <a:defRPr/>
              </a:pPr>
              <a:t>40</a:t>
            </a:fld>
            <a:endParaRPr lang="en-US" altLang="ko-KR"/>
          </a:p>
        </p:txBody>
      </p:sp>
      <p:pic>
        <p:nvPicPr>
          <p:cNvPr id="53251" name="Picture 3" descr="1_t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214" y="366024"/>
            <a:ext cx="8210550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2" name="TextBox 1"/>
          <p:cNvSpPr txBox="1">
            <a:spLocks noChangeArrowheads="1"/>
          </p:cNvSpPr>
          <p:nvPr/>
        </p:nvSpPr>
        <p:spPr bwMode="auto">
          <a:xfrm>
            <a:off x="10004541" y="366024"/>
            <a:ext cx="655949" cy="452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latinLnBrk="1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latinLnBrk="1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latinLnBrk="1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800" b="1" dirty="0">
                <a:solidFill>
                  <a:schemeClr val="tx1"/>
                </a:solidFill>
              </a:rPr>
              <a:t>p.40</a:t>
            </a:r>
            <a:endParaRPr lang="ko-KR" altLang="en-US"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9" name="Rectangle 3"/>
          <p:cNvSpPr>
            <a:spLocks noGrp="1" noChangeArrowheads="1"/>
          </p:cNvSpPr>
          <p:nvPr>
            <p:ph idx="1"/>
          </p:nvPr>
        </p:nvSpPr>
        <p:spPr>
          <a:xfrm>
            <a:off x="1456958" y="1025526"/>
            <a:ext cx="9283171" cy="4174436"/>
          </a:xfrm>
        </p:spPr>
        <p:txBody>
          <a:bodyPr rtlCol="0">
            <a:normAutofit fontScale="85000" lnSpcReduction="20000"/>
          </a:bodyPr>
          <a:lstStyle/>
          <a:p>
            <a:pPr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en-US" altLang="ko-KR" sz="2600" b="1" dirty="0">
                <a:solidFill>
                  <a:srgbClr val="000000"/>
                </a:solidFill>
              </a:rPr>
              <a:t> </a:t>
            </a:r>
            <a:r>
              <a:rPr lang="ko-KR" altLang="en-US" sz="2600" b="1" dirty="0">
                <a:solidFill>
                  <a:srgbClr val="000000"/>
                </a:solidFill>
              </a:rPr>
              <a:t>데이터 </a:t>
            </a:r>
            <a:r>
              <a:rPr lang="ko-KR" altLang="en-US" sz="2600" b="1" dirty="0" err="1">
                <a:solidFill>
                  <a:srgbClr val="000000"/>
                </a:solidFill>
              </a:rPr>
              <a:t>정의어</a:t>
            </a:r>
            <a:r>
              <a:rPr lang="en-US" altLang="ko-KR" sz="2600" b="1" dirty="0">
                <a:solidFill>
                  <a:srgbClr val="000000"/>
                </a:solidFill>
              </a:rPr>
              <a:t>(</a:t>
            </a:r>
            <a:r>
              <a:rPr lang="en-US" altLang="ko-KR" sz="2600" b="1" dirty="0">
                <a:solidFill>
                  <a:srgbClr val="FF0000"/>
                </a:solidFill>
              </a:rPr>
              <a:t>DDL</a:t>
            </a:r>
            <a:r>
              <a:rPr lang="en-US" altLang="ko-KR" sz="2600" b="1" dirty="0">
                <a:solidFill>
                  <a:srgbClr val="000000"/>
                </a:solidFill>
              </a:rPr>
              <a:t>: Data Definition Language)</a:t>
            </a:r>
          </a:p>
          <a:p>
            <a:pPr marL="740664" lvl="1" indent="-283464" algn="just" eaLnBrk="1" fontAlgn="auto" hangingPunct="1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1900" b="1" dirty="0">
                <a:solidFill>
                  <a:schemeClr val="bg2">
                    <a:lumMod val="10000"/>
                  </a:schemeClr>
                </a:solidFill>
              </a:rPr>
              <a:t>사용자는 데이터 </a:t>
            </a:r>
            <a:r>
              <a:rPr lang="ko-KR" altLang="en-US" sz="1900" b="1" dirty="0" err="1">
                <a:solidFill>
                  <a:schemeClr val="bg2">
                    <a:lumMod val="10000"/>
                  </a:schemeClr>
                </a:solidFill>
              </a:rPr>
              <a:t>정의어를</a:t>
            </a:r>
            <a:r>
              <a:rPr lang="ko-KR" altLang="en-US" sz="1900" b="1" dirty="0">
                <a:solidFill>
                  <a:schemeClr val="bg2">
                    <a:lumMod val="10000"/>
                  </a:schemeClr>
                </a:solidFill>
              </a:rPr>
              <a:t> 사용하여 데이터베이스 스키마를 정의</a:t>
            </a:r>
          </a:p>
          <a:p>
            <a:pPr marL="740664" lvl="1" indent="-283464" algn="just" eaLnBrk="1" fontAlgn="auto" hangingPunct="1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1900" b="1" dirty="0">
                <a:solidFill>
                  <a:schemeClr val="bg2">
                    <a:lumMod val="10000"/>
                  </a:schemeClr>
                </a:solidFill>
              </a:rPr>
              <a:t>데이터 정의어로 명시된 문장이 입력되면 </a:t>
            </a:r>
            <a:r>
              <a:rPr lang="en-US" altLang="ko-KR" sz="1900" b="1" dirty="0">
                <a:solidFill>
                  <a:schemeClr val="bg2">
                    <a:lumMod val="10000"/>
                  </a:schemeClr>
                </a:solidFill>
              </a:rPr>
              <a:t>DBMS</a:t>
            </a:r>
            <a:r>
              <a:rPr lang="ko-KR" altLang="en-US" sz="1900" b="1" dirty="0">
                <a:solidFill>
                  <a:schemeClr val="bg2">
                    <a:lumMod val="10000"/>
                  </a:schemeClr>
                </a:solidFill>
              </a:rPr>
              <a:t>는 사용자가 정의한 스키마에 대한 명세를 </a:t>
            </a:r>
            <a:r>
              <a:rPr lang="ko-KR" altLang="en-US" sz="1900" b="1" dirty="0">
                <a:solidFill>
                  <a:srgbClr val="0000FF"/>
                </a:solidFill>
              </a:rPr>
              <a:t>시스템 카탈로그</a:t>
            </a:r>
            <a:r>
              <a:rPr lang="ko-KR" altLang="en-US" sz="1900" b="1" dirty="0">
                <a:solidFill>
                  <a:schemeClr val="bg2">
                    <a:lumMod val="10000"/>
                  </a:schemeClr>
                </a:solidFill>
              </a:rPr>
              <a:t> 또는 </a:t>
            </a:r>
            <a:r>
              <a:rPr lang="ko-KR" altLang="en-US" sz="1900" b="1" dirty="0">
                <a:solidFill>
                  <a:srgbClr val="0000FF"/>
                </a:solidFill>
              </a:rPr>
              <a:t>데이터 사전</a:t>
            </a:r>
            <a:r>
              <a:rPr lang="ko-KR" altLang="en-US" sz="1900" b="1" dirty="0">
                <a:solidFill>
                  <a:schemeClr val="bg2">
                    <a:lumMod val="10000"/>
                  </a:schemeClr>
                </a:solidFill>
              </a:rPr>
              <a:t>에 저장</a:t>
            </a:r>
          </a:p>
          <a:p>
            <a:pPr marL="740664" lvl="1" indent="-283464" algn="just" eaLnBrk="1" fontAlgn="auto" hangingPunct="1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sz="1900" b="1" dirty="0">
                <a:solidFill>
                  <a:schemeClr val="bg2">
                    <a:lumMod val="10000"/>
                  </a:schemeClr>
                </a:solidFill>
              </a:rPr>
              <a:t>데이터 정의어의 기본적인 기능</a:t>
            </a:r>
          </a:p>
          <a:p>
            <a:pPr lvl="2" eaLnBrk="1" fontAlgn="auto" hangingPunct="1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900" b="1" dirty="0" smtClean="0">
                <a:solidFill>
                  <a:schemeClr val="bg2">
                    <a:lumMod val="10000"/>
                  </a:schemeClr>
                </a:solidFill>
              </a:rPr>
              <a:t>데이터 </a:t>
            </a:r>
            <a:r>
              <a:rPr lang="ko-KR" altLang="en-US" sz="1900" b="1" dirty="0">
                <a:solidFill>
                  <a:schemeClr val="bg2">
                    <a:lumMod val="10000"/>
                  </a:schemeClr>
                </a:solidFill>
              </a:rPr>
              <a:t>모델에서 지원하는 데이터 구조를 생성</a:t>
            </a:r>
          </a:p>
          <a:p>
            <a:pPr lvl="2" eaLnBrk="1" fontAlgn="auto" hangingPunct="1">
              <a:lnSpc>
                <a:spcPct val="130000"/>
              </a:lnSpc>
              <a:spcAft>
                <a:spcPts val="0"/>
              </a:spcAft>
              <a:buNone/>
              <a:defRPr/>
            </a:pPr>
            <a:r>
              <a:rPr lang="ko-KR" altLang="en-US" sz="1700" b="1" dirty="0">
                <a:solidFill>
                  <a:schemeClr val="bg2">
                    <a:lumMod val="10000"/>
                  </a:schemeClr>
                </a:solidFill>
              </a:rPr>
              <a:t>		예</a:t>
            </a:r>
            <a:r>
              <a:rPr lang="en-US" altLang="ko-KR" sz="1700" b="1" dirty="0">
                <a:solidFill>
                  <a:schemeClr val="bg2">
                    <a:lumMod val="10000"/>
                  </a:schemeClr>
                </a:solidFill>
              </a:rPr>
              <a:t>, SQL</a:t>
            </a:r>
            <a:r>
              <a:rPr lang="ko-KR" altLang="en-US" sz="1700" b="1" dirty="0">
                <a:solidFill>
                  <a:schemeClr val="bg2">
                    <a:lumMod val="10000"/>
                  </a:schemeClr>
                </a:solidFill>
              </a:rPr>
              <a:t>에서 </a:t>
            </a:r>
            <a:r>
              <a:rPr lang="en-US" altLang="ko-KR" sz="1700" b="1" dirty="0">
                <a:solidFill>
                  <a:schemeClr val="bg2">
                    <a:lumMod val="10000"/>
                  </a:schemeClr>
                </a:solidFill>
              </a:rPr>
              <a:t>CREATE TABLE</a:t>
            </a:r>
          </a:p>
          <a:p>
            <a:pPr lvl="2" eaLnBrk="1" fontAlgn="auto" hangingPunct="1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900" b="1" dirty="0" smtClean="0">
                <a:solidFill>
                  <a:schemeClr val="bg2">
                    <a:lumMod val="10000"/>
                  </a:schemeClr>
                </a:solidFill>
              </a:rPr>
              <a:t>데이터 </a:t>
            </a:r>
            <a:r>
              <a:rPr lang="ko-KR" altLang="en-US" sz="1900" b="1" dirty="0">
                <a:solidFill>
                  <a:schemeClr val="bg2">
                    <a:lumMod val="10000"/>
                  </a:schemeClr>
                </a:solidFill>
              </a:rPr>
              <a:t>구조의 변경</a:t>
            </a:r>
          </a:p>
          <a:p>
            <a:pPr lvl="2" eaLnBrk="1" fontAlgn="auto" hangingPunct="1">
              <a:lnSpc>
                <a:spcPct val="130000"/>
              </a:lnSpc>
              <a:spcAft>
                <a:spcPts val="0"/>
              </a:spcAft>
              <a:buNone/>
              <a:defRPr/>
            </a:pPr>
            <a:r>
              <a:rPr lang="ko-KR" altLang="en-US" sz="1700" b="1" dirty="0">
                <a:solidFill>
                  <a:schemeClr val="bg2">
                    <a:lumMod val="10000"/>
                  </a:schemeClr>
                </a:solidFill>
              </a:rPr>
              <a:t>		예</a:t>
            </a:r>
            <a:r>
              <a:rPr lang="en-US" altLang="ko-KR" sz="1700" b="1" dirty="0">
                <a:solidFill>
                  <a:schemeClr val="bg2">
                    <a:lumMod val="10000"/>
                  </a:schemeClr>
                </a:solidFill>
              </a:rPr>
              <a:t>, SQL</a:t>
            </a:r>
            <a:r>
              <a:rPr lang="ko-KR" altLang="en-US" sz="1700" b="1" dirty="0">
                <a:solidFill>
                  <a:schemeClr val="bg2">
                    <a:lumMod val="10000"/>
                  </a:schemeClr>
                </a:solidFill>
              </a:rPr>
              <a:t>에서 </a:t>
            </a:r>
            <a:r>
              <a:rPr lang="en-US" altLang="ko-KR" sz="1700" b="1" dirty="0">
                <a:solidFill>
                  <a:schemeClr val="bg2">
                    <a:lumMod val="10000"/>
                  </a:schemeClr>
                </a:solidFill>
              </a:rPr>
              <a:t>ALTER TABLE</a:t>
            </a:r>
          </a:p>
          <a:p>
            <a:pPr lvl="2" eaLnBrk="1" fontAlgn="auto" hangingPunct="1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900" b="1" dirty="0" smtClean="0">
                <a:solidFill>
                  <a:schemeClr val="bg2">
                    <a:lumMod val="10000"/>
                  </a:schemeClr>
                </a:solidFill>
              </a:rPr>
              <a:t>데이터 </a:t>
            </a:r>
            <a:r>
              <a:rPr lang="ko-KR" altLang="en-US" sz="1900" b="1" dirty="0">
                <a:solidFill>
                  <a:schemeClr val="bg2">
                    <a:lumMod val="10000"/>
                  </a:schemeClr>
                </a:solidFill>
              </a:rPr>
              <a:t>구조의 삭제</a:t>
            </a:r>
          </a:p>
          <a:p>
            <a:pPr lvl="2" eaLnBrk="1" fontAlgn="auto" hangingPunct="1">
              <a:lnSpc>
                <a:spcPct val="130000"/>
              </a:lnSpc>
              <a:spcAft>
                <a:spcPts val="0"/>
              </a:spcAft>
              <a:buNone/>
              <a:defRPr/>
            </a:pPr>
            <a:r>
              <a:rPr lang="ko-KR" altLang="en-US" sz="1700" b="1" dirty="0">
                <a:solidFill>
                  <a:schemeClr val="bg2">
                    <a:lumMod val="10000"/>
                  </a:schemeClr>
                </a:solidFill>
              </a:rPr>
              <a:t>		예</a:t>
            </a:r>
            <a:r>
              <a:rPr lang="en-US" altLang="ko-KR" sz="1700" b="1" dirty="0">
                <a:solidFill>
                  <a:schemeClr val="bg2">
                    <a:lumMod val="10000"/>
                  </a:schemeClr>
                </a:solidFill>
              </a:rPr>
              <a:t>, SQL</a:t>
            </a:r>
            <a:r>
              <a:rPr lang="ko-KR" altLang="en-US" sz="1700" b="1" dirty="0">
                <a:solidFill>
                  <a:schemeClr val="bg2">
                    <a:lumMod val="10000"/>
                  </a:schemeClr>
                </a:solidFill>
              </a:rPr>
              <a:t>에서 </a:t>
            </a:r>
            <a:r>
              <a:rPr lang="en-US" altLang="ko-KR" sz="1700" b="1" dirty="0">
                <a:solidFill>
                  <a:schemeClr val="bg2">
                    <a:lumMod val="10000"/>
                  </a:schemeClr>
                </a:solidFill>
              </a:rPr>
              <a:t>DROP TABLE</a:t>
            </a:r>
          </a:p>
          <a:p>
            <a:pPr lvl="2" eaLnBrk="1" fontAlgn="auto" hangingPunct="1">
              <a:lnSpc>
                <a:spcPct val="130000"/>
              </a:lnSpc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1900" b="1" dirty="0" smtClean="0">
                <a:solidFill>
                  <a:schemeClr val="bg2">
                    <a:lumMod val="10000"/>
                  </a:schemeClr>
                </a:solidFill>
              </a:rPr>
              <a:t>데이터 </a:t>
            </a:r>
            <a:r>
              <a:rPr lang="ko-KR" altLang="en-US" sz="1900" b="1" dirty="0">
                <a:solidFill>
                  <a:schemeClr val="bg2">
                    <a:lumMod val="10000"/>
                  </a:schemeClr>
                </a:solidFill>
              </a:rPr>
              <a:t>접근을 위해 특정 </a:t>
            </a:r>
            <a:r>
              <a:rPr lang="ko-KR" altLang="en-US" sz="1900" b="1" dirty="0" err="1">
                <a:solidFill>
                  <a:schemeClr val="bg2">
                    <a:lumMod val="10000"/>
                  </a:schemeClr>
                </a:solidFill>
              </a:rPr>
              <a:t>애트리뷰트</a:t>
            </a:r>
            <a:r>
              <a:rPr lang="ko-KR" altLang="en-US" sz="1900" b="1" dirty="0">
                <a:solidFill>
                  <a:schemeClr val="bg2">
                    <a:lumMod val="10000"/>
                  </a:schemeClr>
                </a:solidFill>
              </a:rPr>
              <a:t> 위에 인덱스를 정의</a:t>
            </a:r>
          </a:p>
          <a:p>
            <a:pPr lvl="2" eaLnBrk="1" fontAlgn="auto" hangingPunct="1">
              <a:lnSpc>
                <a:spcPct val="130000"/>
              </a:lnSpc>
              <a:spcAft>
                <a:spcPts val="0"/>
              </a:spcAft>
              <a:buNone/>
              <a:defRPr/>
            </a:pPr>
            <a:r>
              <a:rPr lang="ko-KR" altLang="en-US" sz="1700" b="1" dirty="0">
                <a:solidFill>
                  <a:schemeClr val="bg2">
                    <a:lumMod val="10000"/>
                  </a:schemeClr>
                </a:solidFill>
              </a:rPr>
              <a:t>		예</a:t>
            </a:r>
            <a:r>
              <a:rPr lang="en-US" altLang="ko-KR" sz="1700" b="1" dirty="0">
                <a:solidFill>
                  <a:schemeClr val="bg2">
                    <a:lumMod val="10000"/>
                  </a:schemeClr>
                </a:solidFill>
              </a:rPr>
              <a:t>, SQL</a:t>
            </a:r>
            <a:r>
              <a:rPr lang="ko-KR" altLang="en-US" sz="1700" b="1" dirty="0">
                <a:solidFill>
                  <a:schemeClr val="bg2">
                    <a:lumMod val="10000"/>
                  </a:schemeClr>
                </a:solidFill>
              </a:rPr>
              <a:t>에서 </a:t>
            </a:r>
            <a:r>
              <a:rPr lang="en-US" altLang="ko-KR" sz="1700" b="1" dirty="0">
                <a:solidFill>
                  <a:schemeClr val="bg2">
                    <a:lumMod val="10000"/>
                  </a:schemeClr>
                </a:solidFill>
              </a:rPr>
              <a:t>CREATE INDEX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631B2A-799F-41F0-8BF4-C460EFD387D6}" type="slidenum">
              <a:rPr lang="en-US" altLang="ko-KR"/>
              <a:pPr>
                <a:defRPr/>
              </a:pPr>
              <a:t>41</a:t>
            </a:fld>
            <a:endParaRPr lang="en-US" altLang="ko-KR"/>
          </a:p>
        </p:txBody>
      </p:sp>
      <p:sp>
        <p:nvSpPr>
          <p:cNvPr id="60420" name="Rectangle 2"/>
          <p:cNvSpPr>
            <a:spLocks noChangeArrowheads="1"/>
          </p:cNvSpPr>
          <p:nvPr/>
        </p:nvSpPr>
        <p:spPr bwMode="auto">
          <a:xfrm>
            <a:off x="2736850" y="160338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 eaLnBrk="0" latinLnBrk="1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latinLnBrk="1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latinLnBrk="1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울릉도M" panose="02030600000101010101" pitchFamily="18" charset="-127"/>
                <a:ea typeface="HY울릉도M" panose="02030600000101010101" pitchFamily="18" charset="-127"/>
              </a:rPr>
              <a:t>1.4 DBMS </a:t>
            </a:r>
            <a:r>
              <a:rPr lang="ko-KR" altLang="en-US" sz="3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울릉도M" panose="02030600000101010101" pitchFamily="18" charset="-127"/>
                <a:ea typeface="HY울릉도M" panose="02030600000101010101" pitchFamily="18" charset="-127"/>
              </a:rPr>
              <a:t>언어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>
          <a:xfrm>
            <a:off x="1411859" y="1320312"/>
            <a:ext cx="9633072" cy="409575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altLang="ko-KR" b="1" dirty="0" smtClean="0">
                <a:solidFill>
                  <a:srgbClr val="000000"/>
                </a:solidFill>
              </a:rPr>
              <a:t> </a:t>
            </a:r>
            <a:r>
              <a:rPr lang="ko-KR" altLang="en-US" b="1" dirty="0" smtClean="0">
                <a:solidFill>
                  <a:srgbClr val="000000"/>
                </a:solidFill>
              </a:rPr>
              <a:t>데이터 </a:t>
            </a:r>
            <a:r>
              <a:rPr lang="ko-KR" altLang="en-US" b="1" dirty="0" err="1" smtClean="0">
                <a:solidFill>
                  <a:srgbClr val="000000"/>
                </a:solidFill>
              </a:rPr>
              <a:t>조작어</a:t>
            </a:r>
            <a:r>
              <a:rPr lang="en-US" altLang="ko-KR" b="1" dirty="0" smtClean="0">
                <a:solidFill>
                  <a:srgbClr val="000000"/>
                </a:solidFill>
              </a:rPr>
              <a:t>(</a:t>
            </a:r>
            <a:r>
              <a:rPr lang="en-US" altLang="ko-KR" b="1" dirty="0" smtClean="0">
                <a:solidFill>
                  <a:srgbClr val="FF0000"/>
                </a:solidFill>
              </a:rPr>
              <a:t>DML</a:t>
            </a:r>
            <a:r>
              <a:rPr lang="en-US" altLang="ko-KR" b="1" dirty="0" smtClean="0">
                <a:solidFill>
                  <a:srgbClr val="000000"/>
                </a:solidFill>
              </a:rPr>
              <a:t>: Data Manipulation Language)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사용자는 데이터 </a:t>
            </a:r>
            <a:r>
              <a:rPr lang="ko-KR" altLang="en-US" b="1" dirty="0" err="1" smtClean="0"/>
              <a:t>조작어를</a:t>
            </a:r>
            <a:r>
              <a:rPr lang="ko-KR" altLang="en-US" b="1" dirty="0" smtClean="0"/>
              <a:t> 사용하여 데이터베이스 내의 원하는 데이터를 검색</a:t>
            </a:r>
            <a:r>
              <a:rPr lang="en-US" altLang="ko-KR" b="1" dirty="0" smtClean="0"/>
              <a:t>(select)</a:t>
            </a:r>
            <a:r>
              <a:rPr lang="ko-KR" altLang="en-US" b="1" dirty="0" smtClean="0"/>
              <a:t>하고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수정</a:t>
            </a:r>
            <a:r>
              <a:rPr lang="en-US" altLang="ko-KR" b="1" dirty="0" smtClean="0"/>
              <a:t>(update)</a:t>
            </a:r>
            <a:r>
              <a:rPr lang="ko-KR" altLang="en-US" b="1" dirty="0" smtClean="0"/>
              <a:t>하고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삽입</a:t>
            </a:r>
            <a:r>
              <a:rPr lang="en-US" altLang="ko-KR" b="1" dirty="0" smtClean="0"/>
              <a:t>(insert)</a:t>
            </a:r>
            <a:r>
              <a:rPr lang="ko-KR" altLang="en-US" b="1" dirty="0" smtClean="0"/>
              <a:t>하고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삭제</a:t>
            </a:r>
            <a:r>
              <a:rPr lang="en-US" altLang="ko-KR" b="1" dirty="0" smtClean="0"/>
              <a:t>(delete)</a:t>
            </a:r>
            <a:endParaRPr lang="ko-KR" altLang="en-US" b="1" dirty="0" smtClean="0"/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관계 </a:t>
            </a:r>
            <a:r>
              <a:rPr lang="en-US" altLang="ko-KR" b="1" dirty="0" smtClean="0"/>
              <a:t>DBMS</a:t>
            </a:r>
            <a:r>
              <a:rPr lang="ko-KR" altLang="en-US" b="1" dirty="0" smtClean="0"/>
              <a:t>에서 사용되는 </a:t>
            </a:r>
            <a:r>
              <a:rPr lang="en-US" altLang="ko-KR" b="1" dirty="0" smtClean="0"/>
              <a:t>SQL</a:t>
            </a:r>
            <a:r>
              <a:rPr lang="ko-KR" altLang="en-US" b="1" dirty="0" smtClean="0"/>
              <a:t>은 대표적인 </a:t>
            </a:r>
            <a:r>
              <a:rPr lang="ko-KR" altLang="en-US" b="1" dirty="0" err="1" smtClean="0"/>
              <a:t>비절차적</a:t>
            </a:r>
            <a:r>
              <a:rPr lang="ko-KR" altLang="en-US" b="1" dirty="0" smtClean="0"/>
              <a:t> 언어</a:t>
            </a:r>
            <a:r>
              <a:rPr lang="en-US" altLang="ko-KR" b="1" dirty="0" smtClean="0"/>
              <a:t>(non-procedural language)</a:t>
            </a:r>
            <a:r>
              <a:rPr lang="ko-KR" altLang="en-US" b="1" dirty="0" smtClean="0"/>
              <a:t> 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대부분의 데이터 </a:t>
            </a:r>
            <a:r>
              <a:rPr lang="ko-KR" altLang="en-US" b="1" dirty="0" err="1" smtClean="0"/>
              <a:t>조작어는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SUM, COUNT, AVG</a:t>
            </a:r>
            <a:r>
              <a:rPr lang="ko-KR" altLang="en-US" b="1" dirty="0" smtClean="0"/>
              <a:t>와 같은 내장 함수들을 갖고 있음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데이터 </a:t>
            </a:r>
            <a:r>
              <a:rPr lang="ko-KR" altLang="en-US" b="1" dirty="0" err="1" smtClean="0"/>
              <a:t>조작어는</a:t>
            </a:r>
            <a:r>
              <a:rPr lang="ko-KR" altLang="en-US" b="1" dirty="0" smtClean="0"/>
              <a:t> 단말기에서 대화식으로 입력되어 수행되거나 </a:t>
            </a:r>
            <a:r>
              <a:rPr lang="en-US" altLang="ko-KR" b="1" dirty="0" smtClean="0"/>
              <a:t>C, </a:t>
            </a:r>
            <a:r>
              <a:rPr lang="ko-KR" altLang="en-US" b="1" dirty="0" smtClean="0"/>
              <a:t>코볼 등의 고급 프로그래밍 언어로 작성된 프로그램에 내포되어 사용됨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F9FE1-7E80-4F4B-93C0-93C81CCEC4F0}" type="slidenum">
              <a:rPr lang="en-US" altLang="ko-KR"/>
              <a:pPr>
                <a:defRPr/>
              </a:pPr>
              <a:t>42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참고</a:t>
            </a:r>
            <a:r>
              <a:rPr lang="en-US" altLang="ko-KR" smtClean="0"/>
              <a:t>: JSP</a:t>
            </a:r>
            <a:r>
              <a:rPr lang="ko-KR" altLang="en-US" smtClean="0"/>
              <a:t>에서 </a:t>
            </a:r>
            <a:r>
              <a:rPr lang="en-US" altLang="ko-KR" smtClean="0"/>
              <a:t>DB</a:t>
            </a:r>
            <a:r>
              <a:rPr lang="ko-KR" altLang="en-US" smtClean="0"/>
              <a:t> 연동 예제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7C1CA5-E077-4023-8CD1-A95F6AF841DF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  <p:sp>
        <p:nvSpPr>
          <p:cNvPr id="56324" name="Line 6"/>
          <p:cNvSpPr>
            <a:spLocks noChangeShapeType="1"/>
          </p:cNvSpPr>
          <p:nvPr/>
        </p:nvSpPr>
        <p:spPr bwMode="auto">
          <a:xfrm>
            <a:off x="6024563" y="3962400"/>
            <a:ext cx="360362" cy="0"/>
          </a:xfrm>
          <a:prstGeom prst="line">
            <a:avLst/>
          </a:pr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56325" name="직선 화살표 연결선 5"/>
          <p:cNvCxnSpPr>
            <a:cxnSpLocks noChangeShapeType="1"/>
          </p:cNvCxnSpPr>
          <p:nvPr/>
        </p:nvCxnSpPr>
        <p:spPr bwMode="auto">
          <a:xfrm>
            <a:off x="3432175" y="1700213"/>
            <a:ext cx="0" cy="215900"/>
          </a:xfrm>
          <a:prstGeom prst="straightConnector1">
            <a:avLst/>
          </a:prstGeom>
          <a:noFill/>
          <a:ln w="38100" algn="ctr">
            <a:solidFill>
              <a:srgbClr val="99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직사각형 6"/>
          <p:cNvSpPr/>
          <p:nvPr/>
        </p:nvSpPr>
        <p:spPr>
          <a:xfrm>
            <a:off x="1997076" y="1268413"/>
            <a:ext cx="2962275" cy="431800"/>
          </a:xfrm>
          <a:prstGeom prst="rect">
            <a:avLst/>
          </a:prstGeom>
          <a:solidFill>
            <a:srgbClr val="00339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kern="0" dirty="0">
                <a:solidFill>
                  <a:srgbClr val="FFFF00"/>
                </a:solidFill>
                <a:latin typeface="맑은 고딕"/>
                <a:ea typeface="맑은 고딕"/>
              </a:rPr>
              <a:t>패키지 </a:t>
            </a:r>
            <a:r>
              <a:rPr kumimoji="0" lang="en-US" altLang="ko-KR" b="1" kern="0" dirty="0">
                <a:solidFill>
                  <a:srgbClr val="FFFF00"/>
                </a:solidFill>
                <a:latin typeface="맑은 고딕"/>
                <a:ea typeface="맑은 고딕"/>
              </a:rPr>
              <a:t>import</a:t>
            </a:r>
            <a:endParaRPr kumimoji="0" lang="ko-KR" altLang="en-US" b="1" kern="0" dirty="0">
              <a:solidFill>
                <a:srgbClr val="FFFF00"/>
              </a:solidFill>
              <a:latin typeface="맑은 고딕"/>
              <a:ea typeface="맑은 고딕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993901" y="1916114"/>
            <a:ext cx="2962275" cy="433387"/>
          </a:xfrm>
          <a:prstGeom prst="rect">
            <a:avLst/>
          </a:prstGeom>
          <a:solidFill>
            <a:srgbClr val="00339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kern="0" dirty="0">
                <a:solidFill>
                  <a:srgbClr val="FFFF00"/>
                </a:solidFill>
                <a:latin typeface="맑은 고딕"/>
                <a:ea typeface="맑은 고딕"/>
              </a:rPr>
              <a:t>1. JDBC </a:t>
            </a:r>
            <a:r>
              <a:rPr kumimoji="0" lang="ko-KR" altLang="en-US" b="1" kern="0" dirty="0">
                <a:solidFill>
                  <a:srgbClr val="FFFF00"/>
                </a:solidFill>
                <a:latin typeface="맑은 고딕"/>
                <a:ea typeface="맑은 고딕"/>
              </a:rPr>
              <a:t>드라이버</a:t>
            </a:r>
            <a:r>
              <a:rPr kumimoji="0" lang="en-US" altLang="ko-KR" b="1" kern="0" dirty="0">
                <a:solidFill>
                  <a:srgbClr val="FFFF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b="1" kern="0" dirty="0">
                <a:solidFill>
                  <a:srgbClr val="FFFF00"/>
                </a:solidFill>
                <a:latin typeface="맑은 고딕"/>
                <a:ea typeface="맑은 고딕"/>
              </a:rPr>
              <a:t>로드</a:t>
            </a:r>
            <a:r>
              <a:rPr kumimoji="0" lang="en-US" altLang="ko-KR" b="1" kern="0" dirty="0">
                <a:solidFill>
                  <a:srgbClr val="FFFF00"/>
                </a:solidFill>
                <a:latin typeface="맑은 고딕"/>
                <a:ea typeface="맑은 고딕"/>
              </a:rPr>
              <a:t> </a:t>
            </a:r>
            <a:endParaRPr kumimoji="0" lang="ko-KR" altLang="en-US" b="1" kern="0" dirty="0">
              <a:solidFill>
                <a:srgbClr val="FFFF00"/>
              </a:solidFill>
              <a:latin typeface="맑은 고딕"/>
              <a:ea typeface="맑은 고딕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997076" y="2593975"/>
            <a:ext cx="2962275" cy="431800"/>
          </a:xfrm>
          <a:prstGeom prst="rect">
            <a:avLst/>
          </a:prstGeom>
          <a:solidFill>
            <a:srgbClr val="00339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kern="0" dirty="0">
                <a:solidFill>
                  <a:srgbClr val="FFFF00"/>
                </a:solidFill>
                <a:latin typeface="맑은 고딕"/>
                <a:ea typeface="맑은 고딕"/>
              </a:rPr>
              <a:t>2. Connection </a:t>
            </a:r>
            <a:r>
              <a:rPr kumimoji="0" lang="ko-KR" altLang="en-US" b="1" kern="0" dirty="0">
                <a:solidFill>
                  <a:srgbClr val="FFFF00"/>
                </a:solidFill>
                <a:latin typeface="맑은 고딕"/>
                <a:ea typeface="맑은 고딕"/>
              </a:rPr>
              <a:t>객체 생성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1990726" y="3314700"/>
            <a:ext cx="2963863" cy="431800"/>
          </a:xfrm>
          <a:prstGeom prst="rect">
            <a:avLst/>
          </a:prstGeom>
          <a:solidFill>
            <a:srgbClr val="00339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kern="0" dirty="0">
                <a:solidFill>
                  <a:srgbClr val="FFFF00"/>
                </a:solidFill>
                <a:latin typeface="맑은 고딕"/>
                <a:ea typeface="맑은 고딕"/>
              </a:rPr>
              <a:t>3. Statement </a:t>
            </a:r>
            <a:r>
              <a:rPr kumimoji="0" lang="ko-KR" altLang="en-US" b="1" kern="0" dirty="0">
                <a:solidFill>
                  <a:srgbClr val="FFFF00"/>
                </a:solidFill>
                <a:latin typeface="맑은 고딕"/>
                <a:ea typeface="맑은 고딕"/>
              </a:rPr>
              <a:t>객체 생성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987551" y="3890963"/>
            <a:ext cx="2963863" cy="431800"/>
          </a:xfrm>
          <a:prstGeom prst="rect">
            <a:avLst/>
          </a:prstGeom>
          <a:solidFill>
            <a:srgbClr val="00339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kern="0" dirty="0">
                <a:solidFill>
                  <a:srgbClr val="FFFF00"/>
                </a:solidFill>
                <a:latin typeface="맑은 고딕"/>
                <a:ea typeface="맑은 고딕"/>
              </a:rPr>
              <a:t>4. SQL</a:t>
            </a:r>
            <a:r>
              <a:rPr kumimoji="0" lang="ko-KR" altLang="en-US" b="1" kern="0" dirty="0">
                <a:solidFill>
                  <a:srgbClr val="FFFF00"/>
                </a:solidFill>
                <a:latin typeface="맑은 고딕"/>
                <a:ea typeface="맑은 고딕"/>
              </a:rPr>
              <a:t>문 실행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984376" y="4683125"/>
            <a:ext cx="2963863" cy="431800"/>
          </a:xfrm>
          <a:prstGeom prst="rect">
            <a:avLst/>
          </a:prstGeom>
          <a:solidFill>
            <a:srgbClr val="00339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kern="0" dirty="0">
                <a:solidFill>
                  <a:srgbClr val="FFFF00"/>
                </a:solidFill>
                <a:latin typeface="맑은 고딕"/>
                <a:ea typeface="맑은 고딕"/>
              </a:rPr>
              <a:t>5. </a:t>
            </a:r>
            <a:r>
              <a:rPr kumimoji="0" lang="ko-KR" altLang="en-US" sz="1600" b="1" kern="0" dirty="0">
                <a:solidFill>
                  <a:srgbClr val="FFFF00"/>
                </a:solidFill>
                <a:latin typeface="맑은 고딕"/>
                <a:ea typeface="맑은 고딕"/>
              </a:rPr>
              <a:t>질의 결과 </a:t>
            </a:r>
            <a:r>
              <a:rPr kumimoji="0" lang="en-US" altLang="ko-KR" sz="1600" b="1" kern="0" dirty="0" err="1">
                <a:solidFill>
                  <a:srgbClr val="FFFF00"/>
                </a:solidFill>
                <a:latin typeface="맑은 고딕"/>
                <a:ea typeface="맑은 고딕"/>
              </a:rPr>
              <a:t>ResultSet</a:t>
            </a:r>
            <a:r>
              <a:rPr kumimoji="0" lang="en-US" altLang="ko-KR" sz="1600" b="1" kern="0" dirty="0">
                <a:solidFill>
                  <a:srgbClr val="FFFF00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600" b="1" kern="0" dirty="0">
                <a:solidFill>
                  <a:srgbClr val="FFFF00"/>
                </a:solidFill>
                <a:latin typeface="맑은 고딕"/>
                <a:ea typeface="맑은 고딕"/>
              </a:rPr>
              <a:t>처리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981201" y="5583239"/>
            <a:ext cx="2963863" cy="433387"/>
          </a:xfrm>
          <a:prstGeom prst="rect">
            <a:avLst/>
          </a:prstGeom>
          <a:solidFill>
            <a:srgbClr val="003399"/>
          </a:solidFill>
          <a:ln w="38100" cap="flat" cmpd="sng" algn="ctr">
            <a:solidFill>
              <a:sysClr val="window" lastClr="FFFFFF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b="1" kern="0" dirty="0">
                <a:solidFill>
                  <a:srgbClr val="FFFF00"/>
                </a:solidFill>
                <a:latin typeface="맑은 고딕"/>
                <a:ea typeface="맑은 고딕"/>
              </a:rPr>
              <a:t>6. JDBC </a:t>
            </a:r>
            <a:r>
              <a:rPr kumimoji="0" lang="ko-KR" altLang="en-US" b="1" kern="0" dirty="0">
                <a:solidFill>
                  <a:srgbClr val="FFFF00"/>
                </a:solidFill>
                <a:latin typeface="맑은 고딕"/>
                <a:ea typeface="맑은 고딕"/>
              </a:rPr>
              <a:t>객체 연결 해제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178426" y="1916114"/>
            <a:ext cx="5076825" cy="433387"/>
          </a:xfrm>
          <a:prstGeom prst="rect">
            <a:avLst/>
          </a:prstGeom>
          <a:noFill/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kern="0" dirty="0" err="1">
                <a:solidFill>
                  <a:prstClr val="black"/>
                </a:solidFill>
                <a:latin typeface="맑은 고딕"/>
                <a:ea typeface="맑은 고딕"/>
              </a:rPr>
              <a:t>Class.forName</a:t>
            </a:r>
            <a:r>
              <a:rPr kumimoji="0" lang="en-US" altLang="ko-KR" sz="1400" b="1" kern="0" dirty="0">
                <a:solidFill>
                  <a:prstClr val="black"/>
                </a:solidFill>
                <a:latin typeface="맑은 고딕"/>
                <a:ea typeface="맑은 고딕"/>
              </a:rPr>
              <a:t>(“</a:t>
            </a:r>
            <a:r>
              <a:rPr kumimoji="0" lang="en-US" altLang="ko-KR" sz="1400" b="1" kern="0" dirty="0" err="1">
                <a:solidFill>
                  <a:prstClr val="black"/>
                </a:solidFill>
                <a:latin typeface="맑은 고딕"/>
                <a:ea typeface="맑은 고딕"/>
              </a:rPr>
              <a:t>com.mysql.jdbc.Driver</a:t>
            </a:r>
            <a:r>
              <a:rPr kumimoji="0" lang="en-US" altLang="ko-KR" sz="1400" b="1" kern="0" dirty="0">
                <a:solidFill>
                  <a:prstClr val="black"/>
                </a:solidFill>
                <a:latin typeface="맑은 고딕"/>
                <a:ea typeface="맑은 고딕"/>
              </a:rPr>
              <a:t>”);</a:t>
            </a:r>
            <a:endParaRPr kumimoji="0" lang="ko-KR" altLang="en-US" sz="1400" b="1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5178426" y="2451101"/>
            <a:ext cx="5057775" cy="790575"/>
          </a:xfrm>
          <a:prstGeom prst="rect">
            <a:avLst/>
          </a:prstGeom>
          <a:noFill/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맑은 고딕"/>
                <a:ea typeface="맑은 고딕"/>
              </a:rPr>
              <a:t>String URL = “</a:t>
            </a:r>
            <a:r>
              <a:rPr kumimoji="0" lang="en-US" altLang="ko-KR" sz="1400" b="1" kern="0" dirty="0" err="1">
                <a:solidFill>
                  <a:prstClr val="black"/>
                </a:solidFill>
                <a:latin typeface="맑은 고딕"/>
                <a:ea typeface="맑은 고딕"/>
              </a:rPr>
              <a:t>jdbc:mysql</a:t>
            </a:r>
            <a:r>
              <a:rPr kumimoji="0" lang="en-US" altLang="ko-KR" sz="1400" b="1" kern="0" dirty="0">
                <a:solidFill>
                  <a:prstClr val="black"/>
                </a:solidFill>
                <a:latin typeface="맑은 고딕"/>
                <a:ea typeface="맑은 고딕"/>
              </a:rPr>
              <a:t>://localhost:3306/</a:t>
            </a:r>
            <a:r>
              <a:rPr kumimoji="0" lang="en-US" altLang="ko-KR" sz="1400" b="1" kern="0" dirty="0" err="1">
                <a:solidFill>
                  <a:prstClr val="black"/>
                </a:solidFill>
                <a:latin typeface="맑은 고딕"/>
                <a:ea typeface="맑은 고딕"/>
              </a:rPr>
              <a:t>dbname</a:t>
            </a:r>
            <a:r>
              <a:rPr kumimoji="0" lang="en-US" altLang="ko-KR" sz="1400" b="1" kern="0" dirty="0">
                <a:solidFill>
                  <a:prstClr val="black"/>
                </a:solidFill>
                <a:latin typeface="맑은 고딕"/>
                <a:ea typeface="맑은 고딕"/>
              </a:rPr>
              <a:t>”;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맑은 고딕"/>
                <a:ea typeface="맑은 고딕"/>
              </a:rPr>
              <a:t>Connection con = </a:t>
            </a:r>
            <a:r>
              <a:rPr kumimoji="0" lang="en-US" altLang="ko-KR" sz="1400" b="1" kern="0" dirty="0" err="1">
                <a:solidFill>
                  <a:prstClr val="black"/>
                </a:solidFill>
                <a:latin typeface="맑은 고딕"/>
                <a:ea typeface="맑은 고딕"/>
              </a:rPr>
              <a:t>DriverManager.getConnection</a:t>
            </a:r>
            <a:r>
              <a:rPr kumimoji="0" lang="en-US" altLang="ko-KR" sz="1400" b="1" kern="0" dirty="0">
                <a:solidFill>
                  <a:prstClr val="black"/>
                </a:solidFill>
                <a:latin typeface="맑은 고딕"/>
                <a:ea typeface="맑은 고딕"/>
              </a:rPr>
              <a:t>(URL, “user”, “</a:t>
            </a:r>
            <a:r>
              <a:rPr kumimoji="0" lang="en-US" altLang="ko-KR" sz="1400" b="1" kern="0" dirty="0" err="1">
                <a:solidFill>
                  <a:prstClr val="black"/>
                </a:solidFill>
                <a:latin typeface="맑은 고딕"/>
                <a:ea typeface="맑은 고딕"/>
              </a:rPr>
              <a:t>passwd</a:t>
            </a:r>
            <a:r>
              <a:rPr kumimoji="0" lang="en-US" altLang="ko-KR" sz="1400" b="1" kern="0" dirty="0">
                <a:solidFill>
                  <a:prstClr val="black"/>
                </a:solidFill>
                <a:latin typeface="맑은 고딕"/>
                <a:ea typeface="맑은 고딕"/>
              </a:rPr>
              <a:t>”);</a:t>
            </a:r>
            <a:endParaRPr kumimoji="0" lang="ko-KR" altLang="en-US" sz="1400" b="1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178426" y="3314700"/>
            <a:ext cx="5076825" cy="431800"/>
          </a:xfrm>
          <a:prstGeom prst="rect">
            <a:avLst/>
          </a:prstGeom>
          <a:noFill/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맑은 고딕"/>
                <a:ea typeface="맑은 고딕"/>
              </a:rPr>
              <a:t>Statement </a:t>
            </a:r>
            <a:r>
              <a:rPr kumimoji="0" lang="en-US" altLang="ko-KR" sz="1400" b="1" kern="0" dirty="0" err="1">
                <a:solidFill>
                  <a:prstClr val="black"/>
                </a:solidFill>
                <a:latin typeface="맑은 고딕"/>
                <a:ea typeface="맑은 고딕"/>
              </a:rPr>
              <a:t>stmt</a:t>
            </a:r>
            <a:r>
              <a:rPr kumimoji="0" lang="en-US" altLang="ko-KR" sz="1400" b="1" kern="0" dirty="0">
                <a:solidFill>
                  <a:prstClr val="black"/>
                </a:solidFill>
                <a:latin typeface="맑은 고딕"/>
                <a:ea typeface="맑은 고딕"/>
              </a:rPr>
              <a:t> = </a:t>
            </a:r>
            <a:r>
              <a:rPr kumimoji="0" lang="en-US" altLang="ko-KR" sz="1400" b="1" kern="0" dirty="0" err="1">
                <a:solidFill>
                  <a:prstClr val="black"/>
                </a:solidFill>
                <a:latin typeface="맑은 고딕"/>
                <a:ea typeface="맑은 고딕"/>
              </a:rPr>
              <a:t>con.createStatement</a:t>
            </a:r>
            <a:r>
              <a:rPr kumimoji="0" lang="en-US" altLang="ko-KR" sz="1400" b="1" kern="0" dirty="0">
                <a:solidFill>
                  <a:prstClr val="black"/>
                </a:solidFill>
                <a:latin typeface="맑은 고딕"/>
                <a:ea typeface="맑은 고딕"/>
              </a:rPr>
              <a:t>();</a:t>
            </a:r>
            <a:endParaRPr kumimoji="0" lang="ko-KR" altLang="en-US" sz="1400" b="1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178426" y="3817938"/>
            <a:ext cx="5076825" cy="576262"/>
          </a:xfrm>
          <a:prstGeom prst="rect">
            <a:avLst/>
          </a:prstGeom>
          <a:noFill/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맑은 고딕"/>
                <a:ea typeface="맑은 고딕"/>
              </a:rPr>
              <a:t>String </a:t>
            </a:r>
            <a:r>
              <a:rPr kumimoji="0" lang="en-US" altLang="ko-KR" sz="1400" b="1" kern="0" dirty="0" err="1">
                <a:solidFill>
                  <a:prstClr val="black"/>
                </a:solidFill>
                <a:latin typeface="맑은 고딕"/>
                <a:ea typeface="맑은 고딕"/>
              </a:rPr>
              <a:t>sql</a:t>
            </a:r>
            <a:r>
              <a:rPr kumimoji="0" lang="en-US" altLang="ko-KR" sz="1400" b="1" kern="0" dirty="0">
                <a:solidFill>
                  <a:prstClr val="black"/>
                </a:solidFill>
                <a:latin typeface="맑은 고딕"/>
                <a:ea typeface="맑은 고딕"/>
              </a:rPr>
              <a:t> = “select * from student;”;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kern="0" dirty="0" err="1">
                <a:solidFill>
                  <a:prstClr val="black"/>
                </a:solidFill>
                <a:latin typeface="맑은 고딕"/>
                <a:ea typeface="맑은 고딕"/>
              </a:rPr>
              <a:t>ResultSet</a:t>
            </a:r>
            <a:r>
              <a:rPr kumimoji="0" lang="en-US" altLang="ko-KR" sz="1400" b="1" kern="0" dirty="0">
                <a:solidFill>
                  <a:prstClr val="black"/>
                </a:solidFill>
                <a:latin typeface="맑은 고딕"/>
                <a:ea typeface="맑은 고딕"/>
              </a:rPr>
              <a:t> result = </a:t>
            </a:r>
            <a:r>
              <a:rPr kumimoji="0" lang="en-US" altLang="ko-KR" sz="1400" b="1" kern="0" dirty="0" err="1">
                <a:solidFill>
                  <a:prstClr val="black"/>
                </a:solidFill>
                <a:latin typeface="맑은 고딕"/>
                <a:ea typeface="맑은 고딕"/>
              </a:rPr>
              <a:t>stmt.executeQuery</a:t>
            </a:r>
            <a:r>
              <a:rPr kumimoji="0" lang="en-US" altLang="ko-KR" sz="1400" b="1" kern="0" dirty="0">
                <a:solidFill>
                  <a:prstClr val="black"/>
                </a:solidFill>
                <a:latin typeface="맑은 고딕"/>
                <a:ea typeface="맑은 고딕"/>
              </a:rPr>
              <a:t>(</a:t>
            </a:r>
            <a:r>
              <a:rPr kumimoji="0" lang="en-US" altLang="ko-KR" sz="1400" b="1" kern="0" dirty="0" err="1">
                <a:solidFill>
                  <a:prstClr val="black"/>
                </a:solidFill>
                <a:latin typeface="맑은 고딕"/>
                <a:ea typeface="맑은 고딕"/>
              </a:rPr>
              <a:t>sql</a:t>
            </a:r>
            <a:r>
              <a:rPr kumimoji="0" lang="en-US" altLang="ko-KR" sz="1400" b="1" kern="0" dirty="0">
                <a:solidFill>
                  <a:prstClr val="black"/>
                </a:solidFill>
                <a:latin typeface="맑은 고딕"/>
                <a:ea typeface="맑은 고딕"/>
              </a:rPr>
              <a:t>);</a:t>
            </a:r>
            <a:endParaRPr kumimoji="0" lang="ko-KR" altLang="en-US" sz="1400" b="1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178426" y="4467225"/>
            <a:ext cx="5057775" cy="863600"/>
          </a:xfrm>
          <a:prstGeom prst="rect">
            <a:avLst/>
          </a:prstGeom>
          <a:noFill/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맑은 고딕"/>
                <a:ea typeface="맑은 고딕"/>
              </a:rPr>
              <a:t>while (</a:t>
            </a:r>
            <a:r>
              <a:rPr kumimoji="0" lang="en-US" altLang="ko-KR" sz="1400" b="1" kern="0" dirty="0" err="1">
                <a:solidFill>
                  <a:prstClr val="black"/>
                </a:solidFill>
                <a:latin typeface="맑은 고딕"/>
                <a:ea typeface="맑은 고딕"/>
              </a:rPr>
              <a:t>result.next</a:t>
            </a:r>
            <a:r>
              <a:rPr kumimoji="0" lang="en-US" altLang="ko-KR" sz="1400" b="1" kern="0" dirty="0">
                <a:solidFill>
                  <a:prstClr val="black"/>
                </a:solidFill>
                <a:latin typeface="맑은 고딕"/>
                <a:ea typeface="맑은 고딕"/>
              </a:rPr>
              <a:t>()){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맑은 고딕"/>
                <a:ea typeface="맑은 고딕"/>
              </a:rPr>
              <a:t>     String col1 = </a:t>
            </a:r>
            <a:r>
              <a:rPr kumimoji="0" lang="en-US" altLang="ko-KR" sz="1400" b="1" kern="0" dirty="0" err="1">
                <a:solidFill>
                  <a:prstClr val="black"/>
                </a:solidFill>
                <a:latin typeface="맑은 고딕"/>
                <a:ea typeface="맑은 고딕"/>
              </a:rPr>
              <a:t>result.getString</a:t>
            </a:r>
            <a:r>
              <a:rPr kumimoji="0" lang="en-US" altLang="ko-KR" sz="1400" b="1" kern="0" dirty="0">
                <a:solidFill>
                  <a:prstClr val="black"/>
                </a:solidFill>
                <a:latin typeface="맑은 고딕"/>
                <a:ea typeface="맑은 고딕"/>
              </a:rPr>
              <a:t>(1);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맑은 고딕"/>
                <a:ea typeface="맑은 고딕"/>
              </a:rPr>
              <a:t>     String col2 = </a:t>
            </a:r>
            <a:r>
              <a:rPr kumimoji="0" lang="en-US" altLang="ko-KR" sz="1400" b="1" kern="0" dirty="0" err="1">
                <a:solidFill>
                  <a:prstClr val="black"/>
                </a:solidFill>
                <a:latin typeface="맑은 고딕"/>
                <a:ea typeface="맑은 고딕"/>
              </a:rPr>
              <a:t>result.getString</a:t>
            </a:r>
            <a:r>
              <a:rPr kumimoji="0" lang="en-US" altLang="ko-KR" sz="1400" b="1" kern="0" dirty="0">
                <a:solidFill>
                  <a:prstClr val="black"/>
                </a:solidFill>
                <a:latin typeface="맑은 고딕"/>
                <a:ea typeface="맑은 고딕"/>
              </a:rPr>
              <a:t>(2);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kern="0" dirty="0">
                <a:solidFill>
                  <a:prstClr val="black"/>
                </a:solidFill>
                <a:latin typeface="맑은 고딕"/>
                <a:ea typeface="맑은 고딕"/>
              </a:rPr>
              <a:t>     </a:t>
            </a:r>
            <a:r>
              <a:rPr kumimoji="0" lang="en-US" altLang="ko-KR" sz="1400" b="1" kern="0" dirty="0" err="1">
                <a:solidFill>
                  <a:prstClr val="black"/>
                </a:solidFill>
                <a:latin typeface="맑은 고딕"/>
                <a:ea typeface="맑은 고딕"/>
              </a:rPr>
              <a:t>int</a:t>
            </a:r>
            <a:r>
              <a:rPr kumimoji="0" lang="en-US" altLang="ko-KR" sz="1400" b="1" kern="0" dirty="0">
                <a:solidFill>
                  <a:prstClr val="black"/>
                </a:solidFill>
                <a:latin typeface="맑은 고딕"/>
                <a:ea typeface="맑은 고딕"/>
              </a:rPr>
              <a:t> col3 = </a:t>
            </a:r>
            <a:r>
              <a:rPr kumimoji="0" lang="en-US" altLang="ko-KR" sz="1400" b="1" kern="0" dirty="0" err="1">
                <a:solidFill>
                  <a:prstClr val="black"/>
                </a:solidFill>
                <a:latin typeface="맑은 고딕"/>
                <a:ea typeface="맑은 고딕"/>
              </a:rPr>
              <a:t>result.getInt</a:t>
            </a:r>
            <a:r>
              <a:rPr kumimoji="0" lang="en-US" altLang="ko-KR" sz="1400" b="1" kern="0" dirty="0">
                <a:solidFill>
                  <a:prstClr val="black"/>
                </a:solidFill>
                <a:latin typeface="맑은 고딕"/>
                <a:ea typeface="맑은 고딕"/>
              </a:rPr>
              <a:t>(3); }</a:t>
            </a:r>
            <a:endParaRPr kumimoji="0" lang="ko-KR" altLang="en-US" sz="1400" b="1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5178426" y="5402263"/>
            <a:ext cx="5057775" cy="792162"/>
          </a:xfrm>
          <a:prstGeom prst="rect">
            <a:avLst/>
          </a:prstGeom>
          <a:noFill/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anchor="ctr"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kern="0" dirty="0" err="1">
                <a:solidFill>
                  <a:prstClr val="black"/>
                </a:solidFill>
                <a:latin typeface="맑은 고딕"/>
                <a:ea typeface="맑은 고딕"/>
              </a:rPr>
              <a:t>result.close</a:t>
            </a:r>
            <a:r>
              <a:rPr kumimoji="0" lang="en-US" altLang="ko-KR" sz="1400" b="1" kern="0" dirty="0">
                <a:solidFill>
                  <a:prstClr val="black"/>
                </a:solidFill>
                <a:latin typeface="맑은 고딕"/>
                <a:ea typeface="맑은 고딕"/>
              </a:rPr>
              <a:t>()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kern="0" dirty="0" err="1">
                <a:solidFill>
                  <a:prstClr val="black"/>
                </a:solidFill>
                <a:latin typeface="맑은 고딕"/>
                <a:ea typeface="맑은 고딕"/>
              </a:rPr>
              <a:t>stmt.close</a:t>
            </a:r>
            <a:r>
              <a:rPr kumimoji="0" lang="en-US" altLang="ko-KR" sz="1400" b="1" kern="0" dirty="0">
                <a:solidFill>
                  <a:prstClr val="black"/>
                </a:solidFill>
                <a:latin typeface="맑은 고딕"/>
                <a:ea typeface="맑은 고딕"/>
              </a:rPr>
              <a:t>();</a:t>
            </a:r>
          </a:p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1" kern="0" dirty="0" err="1">
                <a:solidFill>
                  <a:prstClr val="black"/>
                </a:solidFill>
                <a:latin typeface="맑은 고딕"/>
                <a:ea typeface="맑은 고딕"/>
              </a:rPr>
              <a:t>con.close</a:t>
            </a:r>
            <a:r>
              <a:rPr kumimoji="0" lang="en-US" altLang="ko-KR" sz="1400" b="1" kern="0" dirty="0">
                <a:solidFill>
                  <a:prstClr val="black"/>
                </a:solidFill>
                <a:latin typeface="맑은 고딕"/>
                <a:ea typeface="맑은 고딕"/>
              </a:rPr>
              <a:t>();</a:t>
            </a:r>
            <a:endParaRPr kumimoji="0" lang="ko-KR" altLang="en-US" sz="1400" b="1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56339" name="직선 화살표 연결선 19"/>
          <p:cNvCxnSpPr>
            <a:cxnSpLocks noChangeShapeType="1"/>
          </p:cNvCxnSpPr>
          <p:nvPr/>
        </p:nvCxnSpPr>
        <p:spPr bwMode="auto">
          <a:xfrm>
            <a:off x="3432175" y="2370138"/>
            <a:ext cx="0" cy="215900"/>
          </a:xfrm>
          <a:prstGeom prst="straightConnector1">
            <a:avLst/>
          </a:prstGeom>
          <a:noFill/>
          <a:ln w="38100" algn="ctr">
            <a:solidFill>
              <a:srgbClr val="99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0" name="직선 화살표 연결선 20"/>
          <p:cNvCxnSpPr>
            <a:cxnSpLocks noChangeShapeType="1"/>
          </p:cNvCxnSpPr>
          <p:nvPr/>
        </p:nvCxnSpPr>
        <p:spPr bwMode="auto">
          <a:xfrm>
            <a:off x="3432175" y="3098800"/>
            <a:ext cx="0" cy="215900"/>
          </a:xfrm>
          <a:prstGeom prst="straightConnector1">
            <a:avLst/>
          </a:prstGeom>
          <a:noFill/>
          <a:ln w="38100" algn="ctr">
            <a:solidFill>
              <a:srgbClr val="99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1" name="직선 화살표 연결선 21"/>
          <p:cNvCxnSpPr>
            <a:cxnSpLocks noChangeShapeType="1"/>
          </p:cNvCxnSpPr>
          <p:nvPr/>
        </p:nvCxnSpPr>
        <p:spPr bwMode="auto">
          <a:xfrm>
            <a:off x="3432175" y="3746500"/>
            <a:ext cx="0" cy="215900"/>
          </a:xfrm>
          <a:prstGeom prst="straightConnector1">
            <a:avLst/>
          </a:prstGeom>
          <a:noFill/>
          <a:ln w="38100" algn="ctr">
            <a:solidFill>
              <a:srgbClr val="99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2" name="직선 화살표 연결선 22"/>
          <p:cNvCxnSpPr>
            <a:cxnSpLocks noChangeShapeType="1"/>
          </p:cNvCxnSpPr>
          <p:nvPr/>
        </p:nvCxnSpPr>
        <p:spPr bwMode="auto">
          <a:xfrm>
            <a:off x="3432175" y="4394200"/>
            <a:ext cx="0" cy="215900"/>
          </a:xfrm>
          <a:prstGeom prst="straightConnector1">
            <a:avLst/>
          </a:prstGeom>
          <a:noFill/>
          <a:ln w="38100" algn="ctr">
            <a:solidFill>
              <a:srgbClr val="99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3" name="직선 화살표 연결선 23"/>
          <p:cNvCxnSpPr>
            <a:cxnSpLocks noChangeShapeType="1"/>
          </p:cNvCxnSpPr>
          <p:nvPr/>
        </p:nvCxnSpPr>
        <p:spPr bwMode="auto">
          <a:xfrm>
            <a:off x="3433763" y="5259388"/>
            <a:ext cx="0" cy="215900"/>
          </a:xfrm>
          <a:prstGeom prst="straightConnector1">
            <a:avLst/>
          </a:prstGeom>
          <a:noFill/>
          <a:ln w="38100" algn="ctr">
            <a:solidFill>
              <a:srgbClr val="99CC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4" name="직선 화살표 연결선 24"/>
          <p:cNvCxnSpPr>
            <a:cxnSpLocks noChangeShapeType="1"/>
          </p:cNvCxnSpPr>
          <p:nvPr/>
        </p:nvCxnSpPr>
        <p:spPr bwMode="auto">
          <a:xfrm flipV="1">
            <a:off x="4956175" y="2133600"/>
            <a:ext cx="217488" cy="0"/>
          </a:xfrm>
          <a:prstGeom prst="straightConnector1">
            <a:avLst/>
          </a:prstGeom>
          <a:noFill/>
          <a:ln w="38100" algn="ctr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5" name="직선 화살표 연결선 25"/>
          <p:cNvCxnSpPr>
            <a:cxnSpLocks noChangeShapeType="1"/>
          </p:cNvCxnSpPr>
          <p:nvPr/>
        </p:nvCxnSpPr>
        <p:spPr bwMode="auto">
          <a:xfrm flipV="1">
            <a:off x="4956175" y="2809875"/>
            <a:ext cx="217488" cy="0"/>
          </a:xfrm>
          <a:prstGeom prst="straightConnector1">
            <a:avLst/>
          </a:prstGeom>
          <a:noFill/>
          <a:ln w="38100" algn="ctr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6" name="직선 화살표 연결선 26"/>
          <p:cNvCxnSpPr>
            <a:cxnSpLocks noChangeShapeType="1"/>
          </p:cNvCxnSpPr>
          <p:nvPr/>
        </p:nvCxnSpPr>
        <p:spPr bwMode="auto">
          <a:xfrm flipV="1">
            <a:off x="4956175" y="3536950"/>
            <a:ext cx="217488" cy="0"/>
          </a:xfrm>
          <a:prstGeom prst="straightConnector1">
            <a:avLst/>
          </a:prstGeom>
          <a:noFill/>
          <a:ln w="38100" algn="ctr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7" name="직선 화살표 연결선 27"/>
          <p:cNvCxnSpPr>
            <a:cxnSpLocks noChangeShapeType="1"/>
          </p:cNvCxnSpPr>
          <p:nvPr/>
        </p:nvCxnSpPr>
        <p:spPr bwMode="auto">
          <a:xfrm flipV="1">
            <a:off x="4956175" y="4106863"/>
            <a:ext cx="217488" cy="0"/>
          </a:xfrm>
          <a:prstGeom prst="straightConnector1">
            <a:avLst/>
          </a:prstGeom>
          <a:noFill/>
          <a:ln w="38100" algn="ctr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8" name="직선 화살표 연결선 28"/>
          <p:cNvCxnSpPr>
            <a:cxnSpLocks noChangeShapeType="1"/>
          </p:cNvCxnSpPr>
          <p:nvPr/>
        </p:nvCxnSpPr>
        <p:spPr bwMode="auto">
          <a:xfrm flipV="1">
            <a:off x="4956175" y="4897438"/>
            <a:ext cx="217488" cy="0"/>
          </a:xfrm>
          <a:prstGeom prst="straightConnector1">
            <a:avLst/>
          </a:prstGeom>
          <a:noFill/>
          <a:ln w="38100" algn="ctr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9" name="직선 화살표 연결선 29"/>
          <p:cNvCxnSpPr>
            <a:cxnSpLocks noChangeShapeType="1"/>
          </p:cNvCxnSpPr>
          <p:nvPr/>
        </p:nvCxnSpPr>
        <p:spPr bwMode="auto">
          <a:xfrm flipV="1">
            <a:off x="4949825" y="5808663"/>
            <a:ext cx="215900" cy="0"/>
          </a:xfrm>
          <a:prstGeom prst="straightConnector1">
            <a:avLst/>
          </a:prstGeom>
          <a:noFill/>
          <a:ln w="38100" algn="ctr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50" name="TextBox 30"/>
          <p:cNvSpPr txBox="1">
            <a:spLocks noChangeArrowheads="1"/>
          </p:cNvSpPr>
          <p:nvPr/>
        </p:nvSpPr>
        <p:spPr bwMode="auto">
          <a:xfrm>
            <a:off x="8943976" y="3840164"/>
            <a:ext cx="1292341" cy="332399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latinLnBrk="1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latinLnBrk="1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latinLnBrk="1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200" b="1">
                <a:solidFill>
                  <a:srgbClr val="0000FF"/>
                </a:solidFill>
                <a:latin typeface="신명조" charset="-127"/>
                <a:ea typeface="문체부 돋음체" pitchFamily="49" charset="-127"/>
              </a:rPr>
              <a:t>Embedded SQL</a:t>
            </a:r>
            <a:endParaRPr lang="ko-KR" altLang="en-US" sz="1200" b="1">
              <a:solidFill>
                <a:srgbClr val="0000FF"/>
              </a:solidFill>
              <a:latin typeface="신명조" charset="-127"/>
              <a:ea typeface="문체부 돋음체" pitchFamily="49" charset="-12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62A388-B166-4F68-A74E-90CB8853A4EA}" type="slidenum">
              <a:rPr lang="en-US" altLang="ko-KR"/>
              <a:pPr>
                <a:defRPr/>
              </a:pPr>
              <a:t>44</a:t>
            </a:fld>
            <a:endParaRPr lang="en-US" altLang="ko-KR"/>
          </a:p>
        </p:txBody>
      </p:sp>
      <p:pic>
        <p:nvPicPr>
          <p:cNvPr id="573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50" y="1982789"/>
            <a:ext cx="8210550" cy="297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>
          <a:xfrm>
            <a:off x="1890713" y="847725"/>
            <a:ext cx="8458200" cy="49022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en-US" altLang="ko-KR" b="1" smtClean="0">
                <a:solidFill>
                  <a:srgbClr val="000000"/>
                </a:solidFill>
              </a:rPr>
              <a:t> </a:t>
            </a:r>
            <a:r>
              <a:rPr lang="ko-KR" altLang="en-US" b="1" smtClean="0">
                <a:solidFill>
                  <a:srgbClr val="000000"/>
                </a:solidFill>
              </a:rPr>
              <a:t>데이터 제어어</a:t>
            </a:r>
            <a:r>
              <a:rPr lang="en-US" altLang="ko-KR" b="1" smtClean="0">
                <a:solidFill>
                  <a:srgbClr val="000000"/>
                </a:solidFill>
              </a:rPr>
              <a:t>(DCL: Data Control Language)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smtClean="0"/>
              <a:t>사용자는 데이터 제어어를 사용하여 데이터베이스 </a:t>
            </a:r>
            <a:r>
              <a:rPr lang="ko-KR" altLang="en-US" b="1" smtClean="0">
                <a:solidFill>
                  <a:srgbClr val="FF0000"/>
                </a:solidFill>
              </a:rPr>
              <a:t>트랜잭션</a:t>
            </a:r>
            <a:r>
              <a:rPr lang="ko-KR" altLang="en-US" b="1" smtClean="0"/>
              <a:t>을 명시하고 </a:t>
            </a:r>
            <a:r>
              <a:rPr lang="ko-KR" altLang="en-US" b="1" smtClean="0">
                <a:solidFill>
                  <a:srgbClr val="FF0000"/>
                </a:solidFill>
              </a:rPr>
              <a:t>권한</a:t>
            </a:r>
            <a:r>
              <a:rPr lang="ko-KR" altLang="en-US" b="1" smtClean="0"/>
              <a:t>을 부여하거나 취소</a:t>
            </a:r>
            <a:endParaRPr lang="en-US" altLang="ko-KR" b="1" smtClean="0"/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 smtClean="0"/>
              <a:t>mySql DBMS</a:t>
            </a:r>
            <a:r>
              <a:rPr lang="ko-KR" altLang="en-US" b="1" smtClean="0"/>
              <a:t>에서 </a:t>
            </a:r>
            <a:r>
              <a:rPr lang="en-US" altLang="ko-KR" b="1" smtClean="0"/>
              <a:t>jspid </a:t>
            </a:r>
            <a:r>
              <a:rPr lang="ko-KR" altLang="en-US" b="1" smtClean="0"/>
              <a:t>사용자에서 </a:t>
            </a:r>
            <a:r>
              <a:rPr lang="en-US" altLang="ko-KR" b="1" smtClean="0"/>
              <a:t>video DB</a:t>
            </a:r>
            <a:r>
              <a:rPr lang="ko-KR" altLang="en-US" b="1" smtClean="0"/>
              <a:t>에 대한 모든 권한 부여하는 </a:t>
            </a:r>
            <a:r>
              <a:rPr lang="en-US" altLang="ko-KR" b="1" smtClean="0"/>
              <a:t>DCL</a:t>
            </a:r>
            <a:endParaRPr lang="ko-KR" altLang="en-US" b="1" smtClean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BB9A3A-95CA-4A72-A98E-636E85AAF35F}" type="slidenum">
              <a:rPr lang="en-US" altLang="ko-KR"/>
              <a:pPr>
                <a:defRPr/>
              </a:pPr>
              <a:t>45</a:t>
            </a:fld>
            <a:endParaRPr lang="en-US" altLang="ko-KR"/>
          </a:p>
        </p:txBody>
      </p:sp>
      <p:pic>
        <p:nvPicPr>
          <p:cNvPr id="583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3019426"/>
            <a:ext cx="5880100" cy="1287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A7233FB-92A7-4097-ADD8-FAB4644DE0CA}" type="slidenum">
              <a:rPr lang="en-US" altLang="ko-KR"/>
              <a:pPr>
                <a:defRPr/>
              </a:pPr>
              <a:t>46</a:t>
            </a:fld>
            <a:endParaRPr lang="en-US" altLang="ko-KR"/>
          </a:p>
        </p:txBody>
      </p:sp>
      <p:pic>
        <p:nvPicPr>
          <p:cNvPr id="5939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975" y="1085850"/>
            <a:ext cx="6718300" cy="466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/>
          </p:nvPr>
        </p:nvSpPr>
        <p:spPr>
          <a:xfrm>
            <a:off x="1890713" y="1525588"/>
            <a:ext cx="8458200" cy="490220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ko-KR" altLang="en-US" sz="2600" b="1" dirty="0">
                <a:solidFill>
                  <a:schemeClr val="bg2">
                    <a:lumMod val="10000"/>
                  </a:schemeClr>
                </a:solidFill>
              </a:rPr>
              <a:t>데이터베이스 관리자</a:t>
            </a:r>
            <a:endParaRPr lang="en-US" altLang="ko-KR" sz="2600" b="1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1" indent="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2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altLang="ko-KR" sz="2200" b="1" dirty="0">
                <a:solidFill>
                  <a:srgbClr val="FF3300"/>
                </a:solidFill>
              </a:rPr>
              <a:t>DBA</a:t>
            </a:r>
            <a:r>
              <a:rPr lang="en-US" altLang="ko-KR" sz="2200" b="1" dirty="0">
                <a:solidFill>
                  <a:schemeClr val="bg2">
                    <a:lumMod val="10000"/>
                  </a:schemeClr>
                </a:solidFill>
              </a:rPr>
              <a:t>: Database Administrator)</a:t>
            </a:r>
            <a:endParaRPr lang="en-US" altLang="ko-KR" b="1" dirty="0">
              <a:solidFill>
                <a:schemeClr val="bg2">
                  <a:lumMod val="10000"/>
                </a:schemeClr>
              </a:solidFill>
            </a:endParaRPr>
          </a:p>
          <a:p>
            <a:pPr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ko-KR" altLang="en-US" sz="2600" b="1" dirty="0">
                <a:solidFill>
                  <a:schemeClr val="bg2">
                    <a:lumMod val="10000"/>
                  </a:schemeClr>
                </a:solidFill>
              </a:rPr>
              <a:t>응용프로그래머</a:t>
            </a:r>
            <a:endParaRPr lang="en-US" altLang="ko-KR" sz="2600" b="1" dirty="0">
              <a:solidFill>
                <a:schemeClr val="bg2">
                  <a:lumMod val="10000"/>
                </a:schemeClr>
              </a:solidFill>
            </a:endParaRPr>
          </a:p>
          <a:p>
            <a:pPr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ko-KR" altLang="en-US" sz="2600" b="1" dirty="0">
                <a:solidFill>
                  <a:schemeClr val="bg2">
                    <a:lumMod val="10000"/>
                  </a:schemeClr>
                </a:solidFill>
              </a:rPr>
              <a:t>최종사용자</a:t>
            </a:r>
            <a:endParaRPr lang="en-US" altLang="ko-KR" sz="2600" b="1" dirty="0">
              <a:solidFill>
                <a:schemeClr val="bg2">
                  <a:lumMod val="10000"/>
                </a:schemeClr>
              </a:solidFill>
            </a:endParaRPr>
          </a:p>
          <a:p>
            <a:pPr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ko-KR" altLang="en-US" sz="2600" b="1" dirty="0">
                <a:solidFill>
                  <a:schemeClr val="bg2">
                    <a:lumMod val="10000"/>
                  </a:schemeClr>
                </a:solidFill>
              </a:rPr>
              <a:t>데이터베이스 설계자</a:t>
            </a:r>
            <a:endParaRPr lang="en-US" altLang="ko-KR" sz="2600" b="1" dirty="0">
              <a:solidFill>
                <a:schemeClr val="bg2">
                  <a:lumMod val="10000"/>
                </a:schemeClr>
              </a:solidFill>
            </a:endParaRPr>
          </a:p>
          <a:p>
            <a:pPr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ko-KR" altLang="en-US" sz="2600" b="1" dirty="0">
                <a:solidFill>
                  <a:schemeClr val="bg2">
                    <a:lumMod val="10000"/>
                  </a:schemeClr>
                </a:solidFill>
              </a:rPr>
              <a:t>오퍼레이터</a:t>
            </a:r>
            <a:endParaRPr lang="en-US" altLang="ko-KR" sz="2600" b="1" dirty="0">
              <a:solidFill>
                <a:schemeClr val="bg2">
                  <a:lumMod val="10000"/>
                </a:schemeClr>
              </a:solidFill>
            </a:endParaRPr>
          </a:p>
          <a:p>
            <a:pPr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endParaRPr lang="en-US" altLang="ko-KR" sz="2600" b="1" dirty="0">
              <a:solidFill>
                <a:schemeClr val="bg2">
                  <a:lumMod val="10000"/>
                </a:schemeClr>
              </a:solidFill>
            </a:endParaRPr>
          </a:p>
          <a:p>
            <a:pPr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endParaRPr lang="en-US" altLang="ko-KR" sz="2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54D3DF7-3F32-4C51-8587-060989E5097C}" type="slidenum">
              <a:rPr lang="en-US" altLang="ko-KR"/>
              <a:pPr>
                <a:defRPr/>
              </a:pPr>
              <a:t>47</a:t>
            </a:fld>
            <a:endParaRPr lang="en-US" altLang="ko-KR"/>
          </a:p>
        </p:txBody>
      </p:sp>
      <p:sp>
        <p:nvSpPr>
          <p:cNvPr id="66563" name="Rectangle 2"/>
          <p:cNvSpPr>
            <a:spLocks noChangeArrowheads="1"/>
          </p:cNvSpPr>
          <p:nvPr/>
        </p:nvSpPr>
        <p:spPr bwMode="auto">
          <a:xfrm>
            <a:off x="2838450" y="5334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 eaLnBrk="0" latinLnBrk="1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latinLnBrk="1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latinLnBrk="1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울릉도M" panose="02030600000101010101" pitchFamily="18" charset="-127"/>
                <a:ea typeface="HY울릉도M" panose="02030600000101010101" pitchFamily="18" charset="-127"/>
              </a:rPr>
              <a:t>1.5 DBMS </a:t>
            </a:r>
            <a:r>
              <a:rPr lang="ko-KR" altLang="en-US" sz="3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울릉도M" panose="02030600000101010101" pitchFamily="18" charset="-127"/>
                <a:ea typeface="HY울릉도M" panose="02030600000101010101" pitchFamily="18" charset="-127"/>
              </a:rPr>
              <a:t>사용자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3"/>
          <p:cNvSpPr>
            <a:spLocks noGrp="1" noChangeArrowheads="1"/>
          </p:cNvSpPr>
          <p:nvPr>
            <p:ph idx="1"/>
          </p:nvPr>
        </p:nvSpPr>
        <p:spPr>
          <a:xfrm>
            <a:off x="1890713" y="622301"/>
            <a:ext cx="8458200" cy="6061075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ko-KR" altLang="en-US" sz="2600" b="1" dirty="0">
                <a:solidFill>
                  <a:schemeClr val="bg2">
                    <a:lumMod val="10000"/>
                  </a:schemeClr>
                </a:solidFill>
              </a:rPr>
              <a:t>데이터베이스 관리자</a:t>
            </a:r>
            <a:r>
              <a:rPr lang="en-US" altLang="ko-KR" sz="2600" b="1" dirty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en-US" altLang="ko-KR" sz="2600" b="1" dirty="0">
                <a:solidFill>
                  <a:srgbClr val="FF3300"/>
                </a:solidFill>
              </a:rPr>
              <a:t>DBA</a:t>
            </a:r>
            <a:r>
              <a:rPr lang="en-US" altLang="ko-KR" sz="2600" b="1" dirty="0">
                <a:solidFill>
                  <a:schemeClr val="bg2">
                    <a:lumMod val="10000"/>
                  </a:schemeClr>
                </a:solidFill>
              </a:rPr>
              <a:t>: Database </a:t>
            </a:r>
            <a:r>
              <a:rPr lang="en-US" altLang="ko-KR" sz="2600" b="1" dirty="0" smtClean="0">
                <a:solidFill>
                  <a:schemeClr val="bg2">
                    <a:lumMod val="10000"/>
                  </a:schemeClr>
                </a:solidFill>
              </a:rPr>
              <a:t>Administrator)</a:t>
            </a:r>
            <a:endParaRPr lang="en-US" altLang="ko-KR" sz="2600" b="1" dirty="0">
              <a:solidFill>
                <a:schemeClr val="bg2">
                  <a:lumMod val="10000"/>
                </a:schemeClr>
              </a:solidFill>
            </a:endParaRPr>
          </a:p>
          <a:p>
            <a:pPr marL="740664" lvl="1" indent="-283464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데이터베이스 관리자는 조직의 여러 부분의 상이한 요구를 만족시키기 위해서 일관성 있는 데이터베이스 스키마를 생성하고 유지하는 사람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팀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 marL="740664" lvl="1" indent="-283464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데이터베이스 관리자의 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역할 </a:t>
            </a:r>
            <a:r>
              <a:rPr lang="en-US" altLang="ko-KR" b="1" dirty="0" smtClean="0">
                <a:solidFill>
                  <a:srgbClr val="FF0000"/>
                </a:solidFill>
              </a:rPr>
              <a:t>(p45)</a:t>
            </a:r>
            <a:endParaRPr lang="ko-KR" altLang="en-US" b="1" dirty="0" smtClean="0">
              <a:solidFill>
                <a:srgbClr val="FF0000"/>
              </a:solidFill>
            </a:endParaRPr>
          </a:p>
          <a:p>
            <a:pPr lvl="2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데이터베이스 스키마의 생성과 변경</a:t>
            </a:r>
            <a:endParaRPr lang="en-US" altLang="ko-KR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2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한꺼번에 적재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</a:rPr>
              <a:t>(bulk loading)</a:t>
            </a:r>
            <a:endParaRPr lang="ko-KR" altLang="en-US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2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ko-KR" altLang="en-US" b="1" dirty="0" err="1" smtClean="0">
                <a:solidFill>
                  <a:schemeClr val="bg2">
                    <a:lumMod val="10000"/>
                  </a:schemeClr>
                </a:solidFill>
              </a:rPr>
              <a:t>무결성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 제약조건을 명시</a:t>
            </a:r>
          </a:p>
          <a:p>
            <a:pPr lvl="2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사용자의 권한을 허용하거나 취소하고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사용자의 역할을 관리</a:t>
            </a:r>
          </a:p>
          <a:p>
            <a:pPr lvl="2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저장 구조와 접근 방법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</a:rPr>
              <a:t>(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물리적 스키마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</a:rPr>
              <a:t>) 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정의</a:t>
            </a:r>
          </a:p>
          <a:p>
            <a:pPr lvl="2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백업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</a:rPr>
              <a:t>(backup)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과 회복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</a:rPr>
              <a:t>(recovery)</a:t>
            </a:r>
            <a:endParaRPr lang="ko-KR" altLang="en-US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lvl="2" algn="just" eaLnBrk="1" fontAlgn="auto" hangingPunct="1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표준화 시행</a:t>
            </a:r>
          </a:p>
          <a:p>
            <a:pPr lvl="2" eaLnBrk="1" fontAlgn="auto" hangingPunct="1">
              <a:lnSpc>
                <a:spcPct val="130000"/>
              </a:lnSpc>
              <a:spcAft>
                <a:spcPts val="0"/>
              </a:spcAft>
              <a:buNone/>
              <a:defRPr/>
            </a:pP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			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E03EE4-33CB-4854-A1E3-7239E617DA3C}" type="slidenum">
              <a:rPr lang="en-US" altLang="ko-KR"/>
              <a:pPr>
                <a:defRPr/>
              </a:pPr>
              <a:t>48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3"/>
          <p:cNvSpPr>
            <a:spLocks noGrp="1" noChangeArrowheads="1"/>
          </p:cNvSpPr>
          <p:nvPr>
            <p:ph idx="1"/>
          </p:nvPr>
        </p:nvSpPr>
        <p:spPr>
          <a:xfrm>
            <a:off x="1890713" y="838200"/>
            <a:ext cx="8458200" cy="4902200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응용 프로그래머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데이터베이스 위에서 특정 응용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예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고객 관리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인사 관리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재고 관리 등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이나 인터페이스를 구현하는 사람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고급 프로그래밍 언어인 </a:t>
            </a:r>
            <a:r>
              <a:rPr lang="en-US" altLang="ko-KR" b="1" dirty="0" smtClean="0"/>
              <a:t>C, java</a:t>
            </a:r>
            <a:r>
              <a:rPr lang="ko-KR" altLang="en-US" b="1" dirty="0" smtClean="0"/>
              <a:t> 등으로 응용 프로그램을 개발하면서 데이터베이스를 접근하는 부분은 내포된 데이터 </a:t>
            </a:r>
            <a:r>
              <a:rPr lang="ko-KR" altLang="en-US" b="1" dirty="0" err="1" smtClean="0"/>
              <a:t>조작어</a:t>
            </a:r>
            <a:r>
              <a:rPr lang="en-US" altLang="ko-KR" b="1" dirty="0" smtClean="0"/>
              <a:t>(embedded SQL)</a:t>
            </a:r>
            <a:r>
              <a:rPr lang="ko-KR" altLang="en-US" b="1" dirty="0" smtClean="0"/>
              <a:t>를 사용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이들이 작성한 프로그램은 최종 사용자들이 반복해서 수행하므로 </a:t>
            </a:r>
            <a:r>
              <a:rPr lang="ko-KR" altLang="en-US" b="1" dirty="0" err="1" smtClean="0">
                <a:solidFill>
                  <a:srgbClr val="FF3300"/>
                </a:solidFill>
              </a:rPr>
              <a:t>기작성</a:t>
            </a:r>
            <a:r>
              <a:rPr lang="ko-KR" altLang="en-US" b="1" dirty="0" smtClean="0">
                <a:solidFill>
                  <a:srgbClr val="FF3300"/>
                </a:solidFill>
              </a:rPr>
              <a:t> 트랜잭션</a:t>
            </a:r>
            <a:r>
              <a:rPr lang="en-US" altLang="ko-KR" b="1" dirty="0" smtClean="0"/>
              <a:t>(canned transaction)</a:t>
            </a:r>
            <a:r>
              <a:rPr lang="ko-KR" altLang="en-US" b="1" dirty="0" smtClean="0"/>
              <a:t>이라 부름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3814D9-CA57-440C-B795-6DC4FB2E9A1D}" type="slidenum">
              <a:rPr lang="en-US" altLang="ko-KR"/>
              <a:pPr>
                <a:defRPr/>
              </a:pPr>
              <a:t>49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9904413" y="6546850"/>
            <a:ext cx="571500" cy="228600"/>
          </a:xfrm>
        </p:spPr>
        <p:txBody>
          <a:bodyPr>
            <a:normAutofit fontScale="47500" lnSpcReduction="20000"/>
          </a:bodyPr>
          <a:lstStyle/>
          <a:p>
            <a:pPr>
              <a:defRPr/>
            </a:pPr>
            <a:fld id="{10673054-B421-4E17-9E63-C64B2C096B92}" type="slidenum">
              <a:rPr lang="en-US" altLang="ko-KR" sz="1600"/>
              <a:pPr>
                <a:defRPr/>
              </a:pPr>
              <a:t>5</a:t>
            </a:fld>
            <a:endParaRPr lang="en-US" altLang="ko-KR" sz="1600"/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2138364" y="4338638"/>
            <a:ext cx="8162925" cy="1052596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latinLnBrk="1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latinLnBrk="1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latinLnBrk="1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Tx/>
              <a:buNone/>
            </a:pPr>
            <a:r>
              <a:rPr lang="ko-KR" altLang="en-US" sz="1600" b="1" dirty="0">
                <a:solidFill>
                  <a:schemeClr val="accent6">
                    <a:lumMod val="50000"/>
                  </a:schemeClr>
                </a:solidFill>
              </a:rPr>
              <a:t>대학에서는 데이터베이스에 학생들에 관하여 신상 정보</a:t>
            </a: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accent6">
                    <a:lumMod val="50000"/>
                  </a:schemeClr>
                </a:solidFill>
              </a:rPr>
              <a:t>수강 과목</a:t>
            </a: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accent6">
                    <a:lumMod val="50000"/>
                  </a:schemeClr>
                </a:solidFill>
              </a:rPr>
              <a:t>성적 등을 기록하고</a:t>
            </a: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accent6">
                    <a:lumMod val="50000"/>
                  </a:schemeClr>
                </a:solidFill>
              </a:rPr>
              <a:t>각 학과에 개설되어 있는 과목들에 관한 정보를 유지하고</a:t>
            </a: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accent6">
                    <a:lumMod val="50000"/>
                  </a:schemeClr>
                </a:solidFill>
              </a:rPr>
              <a:t>교수에 관해서 신상 정보</a:t>
            </a: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accent6">
                    <a:lumMod val="50000"/>
                  </a:schemeClr>
                </a:solidFill>
              </a:rPr>
              <a:t>담당 과목</a:t>
            </a: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1600" b="1" dirty="0">
                <a:solidFill>
                  <a:schemeClr val="accent6">
                    <a:lumMod val="50000"/>
                  </a:schemeClr>
                </a:solidFill>
              </a:rPr>
              <a:t>급여 정보를 유지한다</a:t>
            </a:r>
            <a:r>
              <a:rPr lang="en-US" altLang="ko-KR" sz="1600" b="1" dirty="0">
                <a:solidFill>
                  <a:schemeClr val="accent6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2108201" y="5511800"/>
            <a:ext cx="8162925" cy="697179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latinLnBrk="1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latinLnBrk="1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latinLnBrk="1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50000"/>
              </a:spcBef>
              <a:buFontTx/>
              <a:buNone/>
            </a:pPr>
            <a:r>
              <a:rPr lang="ko-KR" altLang="en-US" sz="1600" b="1">
                <a:solidFill>
                  <a:schemeClr val="accent6">
                    <a:lumMod val="50000"/>
                  </a:schemeClr>
                </a:solidFill>
              </a:rPr>
              <a:t>항공기 예약 시스템에서는 여행사를 통해 항공기 좌석을 예약하면 모든 예약 정보가 데이터베이스에 기록된다</a:t>
            </a:r>
            <a:r>
              <a:rPr lang="en-US" altLang="ko-KR" sz="1600" b="1">
                <a:solidFill>
                  <a:schemeClr val="accent6">
                    <a:lumMod val="50000"/>
                  </a:schemeClr>
                </a:solidFill>
              </a:rPr>
              <a:t>. </a:t>
            </a:r>
          </a:p>
        </p:txBody>
      </p:sp>
      <p:sp>
        <p:nvSpPr>
          <p:cNvPr id="15365" name="직사각형 1"/>
          <p:cNvSpPr>
            <a:spLocks noChangeArrowheads="1"/>
          </p:cNvSpPr>
          <p:nvPr/>
        </p:nvSpPr>
        <p:spPr bwMode="auto">
          <a:xfrm>
            <a:off x="772746" y="600075"/>
            <a:ext cx="8072438" cy="3738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1950" indent="-361950" eaLnBrk="0" latinLnBrk="1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latinLnBrk="1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latinLnBrk="1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lnSpc>
                <a:spcPct val="140000"/>
              </a:lnSpc>
              <a:spcBef>
                <a:spcPct val="50000"/>
              </a:spcBef>
              <a:buSzPct val="110000"/>
              <a:buFont typeface="Wingdings" pitchFamily="2" charset="2"/>
              <a:buChar char="§"/>
            </a:pPr>
            <a:r>
              <a:rPr lang="ko-KR" altLang="en-US" sz="2000" b="1" dirty="0">
                <a:solidFill>
                  <a:schemeClr val="tx2"/>
                </a:solidFill>
              </a:rPr>
              <a:t>데이터베이스</a:t>
            </a:r>
            <a:r>
              <a:rPr lang="en-US" altLang="ko-KR" sz="2000" b="1" dirty="0">
                <a:solidFill>
                  <a:schemeClr val="tx2"/>
                </a:solidFill>
              </a:rPr>
              <a:t>(database)</a:t>
            </a:r>
            <a:r>
              <a:rPr lang="ko-KR" altLang="en-US" sz="2000" b="1" dirty="0">
                <a:solidFill>
                  <a:schemeClr val="tx2"/>
                </a:solidFill>
              </a:rPr>
              <a:t>의 정의</a:t>
            </a:r>
            <a:endParaRPr lang="en-US" altLang="ko-KR" sz="2000" b="1" dirty="0">
              <a:solidFill>
                <a:schemeClr val="tx2"/>
              </a:solidFill>
            </a:endParaRPr>
          </a:p>
          <a:p>
            <a:pPr eaLnBrk="1" latinLnBrk="0" hangingPunct="1">
              <a:lnSpc>
                <a:spcPct val="140000"/>
              </a:lnSpc>
              <a:spcBef>
                <a:spcPct val="50000"/>
              </a:spcBef>
              <a:buSzPct val="110000"/>
              <a:buFont typeface="Wingdings" pitchFamily="2" charset="2"/>
              <a:buChar char="q"/>
            </a:pPr>
            <a:endParaRPr lang="en-US" altLang="ko-KR" sz="1800" b="1" dirty="0">
              <a:solidFill>
                <a:schemeClr val="tx2"/>
              </a:solidFill>
              <a:latin typeface="신명조" charset="-127"/>
              <a:ea typeface="신명조" charset="-127"/>
            </a:endParaRPr>
          </a:p>
          <a:p>
            <a:pPr eaLnBrk="1" latinLnBrk="0" hangingPunct="1">
              <a:lnSpc>
                <a:spcPct val="140000"/>
              </a:lnSpc>
              <a:spcBef>
                <a:spcPct val="50000"/>
              </a:spcBef>
              <a:buSzPct val="110000"/>
              <a:buFont typeface="Wingdings" pitchFamily="2" charset="2"/>
              <a:buChar char="q"/>
            </a:pPr>
            <a:endParaRPr lang="en-US" altLang="ko-KR" sz="1800" b="1" dirty="0">
              <a:solidFill>
                <a:schemeClr val="tx2"/>
              </a:solidFill>
              <a:latin typeface="신명조" charset="-127"/>
              <a:ea typeface="신명조" charset="-127"/>
            </a:endParaRPr>
          </a:p>
          <a:p>
            <a:pPr eaLnBrk="1" latinLnBrk="0" hangingPunct="1">
              <a:lnSpc>
                <a:spcPct val="140000"/>
              </a:lnSpc>
              <a:spcBef>
                <a:spcPct val="50000"/>
              </a:spcBef>
              <a:buSzPct val="110000"/>
              <a:buFont typeface="Wingdings" pitchFamily="2" charset="2"/>
              <a:buChar char="q"/>
            </a:pPr>
            <a:endParaRPr lang="en-US" altLang="ko-KR" sz="1800" b="1" dirty="0">
              <a:solidFill>
                <a:schemeClr val="tx2"/>
              </a:solidFill>
              <a:latin typeface="신명조" charset="-127"/>
              <a:ea typeface="신명조" charset="-127"/>
            </a:endParaRPr>
          </a:p>
          <a:p>
            <a:pPr eaLnBrk="1" latinLnBrk="0" hangingPunct="1">
              <a:lnSpc>
                <a:spcPct val="140000"/>
              </a:lnSpc>
              <a:spcBef>
                <a:spcPct val="50000"/>
              </a:spcBef>
              <a:buSzPct val="110000"/>
              <a:buFont typeface="Wingdings" pitchFamily="2" charset="2"/>
              <a:buChar char="q"/>
            </a:pPr>
            <a:endParaRPr lang="en-US" altLang="ko-KR" sz="1800" b="1" dirty="0">
              <a:solidFill>
                <a:schemeClr val="tx2"/>
              </a:solidFill>
              <a:latin typeface="신명조" charset="-127"/>
              <a:ea typeface="신명조" charset="-127"/>
            </a:endParaRPr>
          </a:p>
          <a:p>
            <a:pPr eaLnBrk="1" latinLnBrk="0" hangingPunct="1">
              <a:lnSpc>
                <a:spcPct val="140000"/>
              </a:lnSpc>
              <a:spcBef>
                <a:spcPct val="50000"/>
              </a:spcBef>
              <a:buSzPct val="110000"/>
              <a:buFont typeface="Wingdings" pitchFamily="2" charset="2"/>
              <a:buChar char="q"/>
            </a:pPr>
            <a:endParaRPr lang="en-US" altLang="ko-KR" sz="1800" b="1" dirty="0">
              <a:solidFill>
                <a:schemeClr val="tx2"/>
              </a:solidFill>
            </a:endParaRPr>
          </a:p>
          <a:p>
            <a:pPr eaLnBrk="1" latinLnBrk="0" hangingPunct="1">
              <a:lnSpc>
                <a:spcPct val="140000"/>
              </a:lnSpc>
              <a:spcBef>
                <a:spcPct val="50000"/>
              </a:spcBef>
              <a:buSzPct val="110000"/>
              <a:buFont typeface="Wingdings" pitchFamily="2" charset="2"/>
              <a:buChar char="§"/>
            </a:pPr>
            <a:r>
              <a:rPr lang="ko-KR" altLang="en-US" sz="2000" b="1" dirty="0">
                <a:solidFill>
                  <a:schemeClr val="tx2"/>
                </a:solidFill>
              </a:rPr>
              <a:t>데이터베이스 예</a:t>
            </a:r>
            <a:r>
              <a:rPr lang="en-US" altLang="ko-KR" sz="1800" b="1" dirty="0">
                <a:solidFill>
                  <a:schemeClr val="tx2"/>
                </a:solidFill>
              </a:rPr>
              <a:t>				</a:t>
            </a:r>
            <a:endParaRPr lang="ko-KR" altLang="en-US" sz="1800" b="1" dirty="0">
              <a:solidFill>
                <a:schemeClr val="tx2"/>
              </a:solidFill>
              <a:latin typeface="신명조" charset="-127"/>
              <a:ea typeface="신명조" charset="-127"/>
            </a:endParaRP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1207477" y="1196976"/>
            <a:ext cx="9683261" cy="133032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latinLnBrk="1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latinLnBrk="1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latinLnBrk="1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ko-KR" altLang="en-US" sz="1800" b="1">
                <a:solidFill>
                  <a:schemeClr val="tx1"/>
                </a:solidFill>
              </a:rPr>
              <a:t>데이터베이스는 조직체의 응용 시스템들이 </a:t>
            </a:r>
            <a:r>
              <a:rPr lang="ko-KR" altLang="en-US" sz="1800" b="1">
                <a:solidFill>
                  <a:srgbClr val="FF0000"/>
                </a:solidFill>
              </a:rPr>
              <a:t>공유</a:t>
            </a:r>
            <a:r>
              <a:rPr lang="ko-KR" altLang="en-US" sz="1800" b="1">
                <a:solidFill>
                  <a:schemeClr val="tx1"/>
                </a:solidFill>
              </a:rPr>
              <a:t>해서 사용하는 운영 데이터 </a:t>
            </a:r>
            <a:r>
              <a:rPr lang="en-US" altLang="ko-KR" sz="1800" b="1">
                <a:solidFill>
                  <a:schemeClr val="tx1"/>
                </a:solidFill>
              </a:rPr>
              <a:t>(operational data)</a:t>
            </a:r>
            <a:r>
              <a:rPr lang="ko-KR" altLang="en-US" sz="1800" b="1">
                <a:solidFill>
                  <a:schemeClr val="tx1"/>
                </a:solidFill>
              </a:rPr>
              <a:t>들이 </a:t>
            </a:r>
            <a:r>
              <a:rPr lang="ko-KR" altLang="en-US" sz="1800" b="1">
                <a:solidFill>
                  <a:srgbClr val="FF0000"/>
                </a:solidFill>
              </a:rPr>
              <a:t>구조적</a:t>
            </a:r>
            <a:r>
              <a:rPr lang="ko-KR" altLang="en-US" sz="1800" b="1">
                <a:solidFill>
                  <a:schemeClr val="tx1"/>
                </a:solidFill>
              </a:rPr>
              <a:t>으로 </a:t>
            </a:r>
            <a:r>
              <a:rPr lang="ko-KR" altLang="en-US" sz="1800" b="1">
                <a:solidFill>
                  <a:srgbClr val="FF0000"/>
                </a:solidFill>
              </a:rPr>
              <a:t>통합</a:t>
            </a:r>
            <a:r>
              <a:rPr lang="ko-KR" altLang="en-US" sz="1800" b="1">
                <a:solidFill>
                  <a:schemeClr val="tx1"/>
                </a:solidFill>
              </a:rPr>
              <a:t>된 모임이다</a:t>
            </a:r>
            <a:r>
              <a:rPr lang="en-US" altLang="ko-KR" sz="1800" b="1">
                <a:solidFill>
                  <a:schemeClr val="tx1"/>
                </a:solidFill>
              </a:rPr>
              <a:t>. </a:t>
            </a:r>
            <a:r>
              <a:rPr lang="ko-KR" altLang="en-US" sz="1800" b="1">
                <a:solidFill>
                  <a:schemeClr val="tx1"/>
                </a:solidFill>
              </a:rPr>
              <a:t>데이터베이스의 구조는 사용되는 데이터 모델에 의해 결정된다</a:t>
            </a:r>
            <a:r>
              <a:rPr lang="en-US" altLang="ko-KR" sz="1800" b="1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15367" name="직사각형 8"/>
          <p:cNvSpPr>
            <a:spLocks noChangeArrowheads="1"/>
          </p:cNvSpPr>
          <p:nvPr/>
        </p:nvSpPr>
        <p:spPr bwMode="auto">
          <a:xfrm>
            <a:off x="1207477" y="2619375"/>
            <a:ext cx="9683261" cy="10350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latinLnBrk="1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latinLnBrk="1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latinLnBrk="1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lvl="1" eaLnBrk="1" latinLnBrk="0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ko-KR" sz="1800" dirty="0">
                <a:solidFill>
                  <a:schemeClr val="tx2"/>
                </a:solidFill>
              </a:rPr>
              <a:t>‘a collection of </a:t>
            </a:r>
            <a:r>
              <a:rPr lang="en-US" altLang="ko-KR" sz="1800" b="1" u="sng" dirty="0">
                <a:solidFill>
                  <a:srgbClr val="FF0000"/>
                </a:solidFill>
              </a:rPr>
              <a:t>related</a:t>
            </a:r>
            <a:r>
              <a:rPr lang="en-US" altLang="ko-KR" sz="1800" b="1" dirty="0">
                <a:solidFill>
                  <a:schemeClr val="tx2"/>
                </a:solidFill>
              </a:rPr>
              <a:t> </a:t>
            </a:r>
            <a:r>
              <a:rPr lang="en-US" altLang="ko-KR" sz="1800" dirty="0">
                <a:solidFill>
                  <a:schemeClr val="tx2"/>
                </a:solidFill>
              </a:rPr>
              <a:t>data’</a:t>
            </a:r>
          </a:p>
          <a:p>
            <a:pPr lvl="1" eaLnBrk="1" latinLnBrk="0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ko-KR" altLang="ko-KR" sz="1800" dirty="0">
                <a:solidFill>
                  <a:schemeClr val="tx2"/>
                </a:solidFill>
              </a:rPr>
              <a:t>서로 관련 있는 데이터들의 모임</a:t>
            </a:r>
            <a:r>
              <a:rPr lang="en-US" altLang="ko-KR" sz="1800" dirty="0">
                <a:solidFill>
                  <a:schemeClr val="tx2"/>
                </a:solidFill>
              </a:rPr>
              <a:t>(</a:t>
            </a:r>
            <a:r>
              <a:rPr lang="ko-KR" altLang="en-US" sz="1800" dirty="0">
                <a:solidFill>
                  <a:schemeClr val="tx2"/>
                </a:solidFill>
              </a:rPr>
              <a:t>표준 형식으로 저장</a:t>
            </a:r>
            <a:r>
              <a:rPr lang="en-US" altLang="ko-KR" sz="1800" dirty="0">
                <a:solidFill>
                  <a:schemeClr val="tx2"/>
                </a:solidFill>
              </a:rPr>
              <a:t>)</a:t>
            </a:r>
          </a:p>
          <a:p>
            <a:pPr lvl="1" eaLnBrk="1" latinLnBrk="0" hangingPunct="1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en-US" altLang="ko-KR" sz="1800" b="1" dirty="0">
                <a:solidFill>
                  <a:schemeClr val="tx2"/>
                </a:solidFill>
              </a:rPr>
              <a:t>		</a:t>
            </a:r>
            <a:r>
              <a:rPr lang="en-US" altLang="ko-KR" sz="1800" b="1" dirty="0" smtClean="0">
                <a:solidFill>
                  <a:schemeClr val="tx2"/>
                </a:solidFill>
              </a:rPr>
              <a:t>- </a:t>
            </a:r>
            <a:r>
              <a:rPr lang="en-US" altLang="ko-KR" sz="1800" dirty="0" smtClean="0">
                <a:solidFill>
                  <a:schemeClr val="tx2"/>
                </a:solidFill>
              </a:rPr>
              <a:t>By </a:t>
            </a:r>
            <a:r>
              <a:rPr lang="en-US" altLang="ko-KR" sz="1800" dirty="0" err="1">
                <a:solidFill>
                  <a:schemeClr val="tx2"/>
                </a:solidFill>
              </a:rPr>
              <a:t>Elmasri</a:t>
            </a:r>
            <a:r>
              <a:rPr lang="en-US" altLang="ko-KR" sz="1800" dirty="0">
                <a:solidFill>
                  <a:schemeClr val="tx2"/>
                </a:solidFill>
              </a:rPr>
              <a:t> and </a:t>
            </a:r>
            <a:r>
              <a:rPr lang="en-US" altLang="ko-KR" sz="1800" dirty="0" err="1">
                <a:solidFill>
                  <a:schemeClr val="tx2"/>
                </a:solidFill>
              </a:rPr>
              <a:t>Navathe</a:t>
            </a:r>
            <a:endParaRPr kumimoji="0" lang="en-US" altLang="ko-KR" sz="18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3"/>
          <p:cNvSpPr>
            <a:spLocks noGrp="1" noChangeArrowheads="1"/>
          </p:cNvSpPr>
          <p:nvPr>
            <p:ph idx="1"/>
          </p:nvPr>
        </p:nvSpPr>
        <p:spPr>
          <a:xfrm>
            <a:off x="1890713" y="746126"/>
            <a:ext cx="8458200" cy="5451475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ko-KR" altLang="en-US" sz="2600" b="1" dirty="0">
                <a:solidFill>
                  <a:schemeClr val="bg2">
                    <a:lumMod val="10000"/>
                  </a:schemeClr>
                </a:solidFill>
              </a:rPr>
              <a:t>최종 사용자</a:t>
            </a:r>
            <a:r>
              <a:rPr lang="en-US" altLang="ko-KR" sz="2600" b="1" dirty="0">
                <a:solidFill>
                  <a:schemeClr val="bg2">
                    <a:lumMod val="10000"/>
                  </a:schemeClr>
                </a:solidFill>
              </a:rPr>
              <a:t>(end user)</a:t>
            </a:r>
          </a:p>
          <a:p>
            <a:pPr marL="740664" lvl="1" indent="-283464" algn="just" eaLnBrk="1" fontAlgn="auto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질의하거나 갱신하거나 보고서를 생성하기 위해서 데이터베이스를 사용하는 사람</a:t>
            </a:r>
          </a:p>
          <a:p>
            <a:pPr marL="740664" lvl="1" indent="-283464" algn="just" eaLnBrk="1" fontAlgn="auto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최종 사용자는 다시 데이터베이스 </a:t>
            </a:r>
            <a:r>
              <a:rPr lang="ko-KR" altLang="en-US" b="1" dirty="0" err="1" smtClean="0">
                <a:solidFill>
                  <a:schemeClr val="bg2">
                    <a:lumMod val="10000"/>
                  </a:schemeClr>
                </a:solidFill>
              </a:rPr>
              <a:t>질의어를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 사용하여 매번 다른 정보를 찾는 캐주얼 사용자와 </a:t>
            </a:r>
            <a:r>
              <a:rPr lang="ko-KR" altLang="en-US" b="1" dirty="0" err="1" smtClean="0">
                <a:solidFill>
                  <a:schemeClr val="bg2">
                    <a:lumMod val="10000"/>
                  </a:schemeClr>
                </a:solidFill>
              </a:rPr>
              <a:t>기작성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 트랜잭션을 주로 반복해서 수행하는 초보 사용자로 구분</a:t>
            </a:r>
          </a:p>
          <a:p>
            <a:pPr eaLnBrk="1" fontAlgn="auto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ko-KR" altLang="en-US" sz="2600" b="1" dirty="0">
                <a:solidFill>
                  <a:schemeClr val="bg2">
                    <a:lumMod val="10000"/>
                  </a:schemeClr>
                </a:solidFill>
              </a:rPr>
              <a:t>데이터베이스 설계자</a:t>
            </a:r>
            <a:r>
              <a:rPr lang="en-US" altLang="ko-KR" sz="2600" b="1" dirty="0">
                <a:solidFill>
                  <a:schemeClr val="bg2">
                    <a:lumMod val="10000"/>
                  </a:schemeClr>
                </a:solidFill>
              </a:rPr>
              <a:t>(database designer)</a:t>
            </a:r>
          </a:p>
          <a:p>
            <a:pPr marL="740664" lvl="1" indent="-283464" algn="just" eaLnBrk="1" fontAlgn="auto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altLang="ko-KR" b="1" dirty="0" err="1" smtClean="0">
                <a:solidFill>
                  <a:schemeClr val="bg2">
                    <a:lumMod val="10000"/>
                  </a:schemeClr>
                </a:solidFill>
              </a:rPr>
              <a:t>ERWin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등의 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</a:rPr>
              <a:t>CASE 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도구들을 이용해서 </a:t>
            </a:r>
            <a:r>
              <a:rPr lang="ko-KR" altLang="en-US" b="1" dirty="0" smtClean="0">
                <a:solidFill>
                  <a:srgbClr val="FF0000"/>
                </a:solidFill>
              </a:rPr>
              <a:t>데이터베이스 설계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를 담당</a:t>
            </a:r>
          </a:p>
          <a:p>
            <a:pPr marL="740664" lvl="1" indent="-283464" algn="just" eaLnBrk="1" fontAlgn="auto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데이터베이스의 일관성을 유지하기 위해서 </a:t>
            </a:r>
            <a:r>
              <a:rPr lang="ko-KR" altLang="en-US" b="1" dirty="0" smtClean="0">
                <a:solidFill>
                  <a:srgbClr val="FF0000"/>
                </a:solidFill>
              </a:rPr>
              <a:t>정규화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를 수행</a:t>
            </a:r>
          </a:p>
          <a:p>
            <a:pPr eaLnBrk="1" fontAlgn="auto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defRPr/>
            </a:pPr>
            <a:r>
              <a:rPr lang="ko-KR" altLang="en-US" sz="2600" b="1" dirty="0">
                <a:solidFill>
                  <a:schemeClr val="bg2">
                    <a:lumMod val="10000"/>
                  </a:schemeClr>
                </a:solidFill>
              </a:rPr>
              <a:t>오퍼레이터</a:t>
            </a:r>
          </a:p>
          <a:p>
            <a:pPr marL="740664" lvl="1" indent="-283464" algn="just" eaLnBrk="1" fontAlgn="auto" hangingPunct="1">
              <a:lnSpc>
                <a:spcPct val="14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</a:rPr>
              <a:t>DBMS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가 운영되고 있는 컴퓨터 시스템과 전산실을 관리하는 사람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5D41A-379C-4D7F-A924-FB3877BDE007}" type="slidenum">
              <a:rPr lang="en-US" altLang="ko-KR"/>
              <a:pPr>
                <a:defRPr/>
              </a:pPr>
              <a:t>50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 noChangeArrowheads="1"/>
          </p:cNvSpPr>
          <p:nvPr>
            <p:ph idx="1"/>
          </p:nvPr>
        </p:nvSpPr>
        <p:spPr>
          <a:xfrm>
            <a:off x="1160860" y="1514475"/>
            <a:ext cx="10240917" cy="4902200"/>
          </a:xfrm>
        </p:spPr>
        <p:txBody>
          <a:bodyPr/>
          <a:lstStyle/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lang="en-US" altLang="ko-KR" b="1" dirty="0" smtClean="0"/>
              <a:t>ANSI/SPARC </a:t>
            </a:r>
            <a:r>
              <a:rPr lang="ko-KR" altLang="en-US" b="1" dirty="0" smtClean="0"/>
              <a:t>아키텍처</a:t>
            </a:r>
          </a:p>
          <a:p>
            <a:pPr lvl="1" algn="just" eaLnBrk="1" hangingPunct="1">
              <a:lnSpc>
                <a:spcPct val="2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현재의 대부분의 상용 </a:t>
            </a:r>
            <a:r>
              <a:rPr lang="en-US" altLang="ko-KR" b="1" dirty="0" smtClean="0"/>
              <a:t>DBMS </a:t>
            </a:r>
            <a:r>
              <a:rPr lang="ko-KR" altLang="en-US" b="1" dirty="0" smtClean="0"/>
              <a:t>구현에서 사용되는 일반적인 아키텍처는 </a:t>
            </a:r>
            <a:r>
              <a:rPr lang="en-US" altLang="ko-KR" b="1" dirty="0" smtClean="0"/>
              <a:t>1978</a:t>
            </a:r>
            <a:r>
              <a:rPr lang="ko-KR" altLang="en-US" b="1" dirty="0" smtClean="0"/>
              <a:t>년에 제안된 </a:t>
            </a:r>
            <a:r>
              <a:rPr lang="en-US" altLang="ko-KR" b="1" dirty="0" smtClean="0">
                <a:solidFill>
                  <a:srgbClr val="FF0000"/>
                </a:solidFill>
              </a:rPr>
              <a:t>ANSI/SPARC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아키텍처</a:t>
            </a:r>
          </a:p>
          <a:p>
            <a:pPr lvl="1" algn="just" eaLnBrk="1" hangingPunct="1">
              <a:lnSpc>
                <a:spcPct val="2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 dirty="0" smtClean="0"/>
              <a:t>ANSI/SPARC </a:t>
            </a:r>
            <a:r>
              <a:rPr lang="ko-KR" altLang="en-US" b="1" dirty="0" smtClean="0"/>
              <a:t>아키텍처의 </a:t>
            </a:r>
            <a:r>
              <a:rPr lang="en-US" altLang="ko-KR" b="1" dirty="0" smtClean="0"/>
              <a:t>3</a:t>
            </a:r>
            <a:r>
              <a:rPr lang="ko-KR" altLang="en-US" b="1" dirty="0" smtClean="0"/>
              <a:t>단계는 </a:t>
            </a:r>
            <a:r>
              <a:rPr lang="ko-KR" altLang="en-US" b="1" dirty="0" smtClean="0"/>
              <a:t>내부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물리적</a:t>
            </a:r>
            <a:r>
              <a:rPr lang="en-US" altLang="ko-KR" b="1" dirty="0" smtClean="0"/>
              <a:t>), </a:t>
            </a:r>
            <a:r>
              <a:rPr lang="ko-KR" altLang="en-US" b="1" dirty="0" smtClean="0"/>
              <a:t>개념적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외부 단계로 이루어짐 </a:t>
            </a:r>
          </a:p>
          <a:p>
            <a:pPr lvl="2" algn="just" eaLnBrk="1" hangingPunct="1">
              <a:lnSpc>
                <a:spcPct val="25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b="1" dirty="0" smtClean="0">
                <a:solidFill>
                  <a:srgbClr val="FF0000"/>
                </a:solidFill>
              </a:rPr>
              <a:t>외부</a:t>
            </a:r>
            <a:r>
              <a:rPr lang="ko-KR" altLang="en-US" b="1" dirty="0" smtClean="0"/>
              <a:t> 단계</a:t>
            </a:r>
            <a:r>
              <a:rPr lang="en-US" altLang="ko-KR" b="1" dirty="0" smtClean="0"/>
              <a:t>(external level): </a:t>
            </a:r>
            <a:r>
              <a:rPr lang="ko-KR" altLang="en-US" b="1" dirty="0" smtClean="0"/>
              <a:t>각 사용자의 뷰</a:t>
            </a:r>
          </a:p>
          <a:p>
            <a:pPr lvl="2" algn="just" eaLnBrk="1" hangingPunct="1">
              <a:lnSpc>
                <a:spcPct val="25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b="1" dirty="0" smtClean="0">
                <a:solidFill>
                  <a:srgbClr val="FF0000"/>
                </a:solidFill>
              </a:rPr>
              <a:t>개념</a:t>
            </a:r>
            <a:r>
              <a:rPr lang="ko-KR" altLang="en-US" b="1" dirty="0" smtClean="0"/>
              <a:t> 단계</a:t>
            </a:r>
            <a:r>
              <a:rPr lang="en-US" altLang="ko-KR" b="1" dirty="0" smtClean="0"/>
              <a:t>(conceptual level): </a:t>
            </a:r>
            <a:r>
              <a:rPr lang="ko-KR" altLang="en-US" b="1" dirty="0" smtClean="0"/>
              <a:t>사용자 전체의 뷰</a:t>
            </a:r>
          </a:p>
          <a:p>
            <a:pPr lvl="2" algn="just" eaLnBrk="1" hangingPunct="1">
              <a:lnSpc>
                <a:spcPct val="25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b="1" dirty="0" smtClean="0">
                <a:solidFill>
                  <a:srgbClr val="FF0000"/>
                </a:solidFill>
              </a:rPr>
              <a:t>내부</a:t>
            </a:r>
            <a:r>
              <a:rPr lang="ko-KR" altLang="en-US" b="1" dirty="0" smtClean="0"/>
              <a:t> 단계</a:t>
            </a:r>
            <a:r>
              <a:rPr lang="en-US" altLang="ko-KR" b="1" dirty="0" smtClean="0"/>
              <a:t>(internal level): </a:t>
            </a:r>
            <a:r>
              <a:rPr lang="ko-KR" altLang="en-US" b="1" dirty="0" smtClean="0"/>
              <a:t>물리적 또는 저장 뷰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306353-8904-4C88-8A08-BA52B35FAB21}" type="slidenum">
              <a:rPr lang="en-US" altLang="ko-KR"/>
              <a:pPr>
                <a:defRPr/>
              </a:pPr>
              <a:t>51</a:t>
            </a:fld>
            <a:endParaRPr lang="en-US" altLang="ko-KR"/>
          </a:p>
        </p:txBody>
      </p:sp>
      <p:sp>
        <p:nvSpPr>
          <p:cNvPr id="70660" name="Rectangle 2"/>
          <p:cNvSpPr>
            <a:spLocks noChangeArrowheads="1"/>
          </p:cNvSpPr>
          <p:nvPr/>
        </p:nvSpPr>
        <p:spPr bwMode="auto">
          <a:xfrm>
            <a:off x="1803400" y="546100"/>
            <a:ext cx="8142288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 eaLnBrk="0" latinLnBrk="1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latinLnBrk="1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latinLnBrk="1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울릉도M" panose="02030600000101010101" pitchFamily="18" charset="-127"/>
                <a:ea typeface="HY울릉도M" panose="02030600000101010101" pitchFamily="18" charset="-127"/>
              </a:rPr>
              <a:t>1.6 ANSI/SPARC </a:t>
            </a:r>
            <a:r>
              <a:rPr lang="ko-KR" altLang="en-US" sz="3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울릉도M" panose="02030600000101010101" pitchFamily="18" charset="-127"/>
                <a:ea typeface="HY울릉도M" panose="02030600000101010101" pitchFamily="18" charset="-127"/>
              </a:rPr>
              <a:t>아키텍처와 데이터 독립성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65539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altLang="ko-K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ko-KR" altLang="en-US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단계 아키텍처의 목적</a:t>
            </a:r>
            <a:endParaRPr lang="en-US" altLang="ko-KR" sz="2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lnSpc>
                <a:spcPct val="200000"/>
              </a:lnSpc>
            </a:pPr>
            <a:r>
              <a:rPr lang="en-US" altLang="ko-KR" sz="1800" b="1" dirty="0" smtClean="0"/>
              <a:t>DB</a:t>
            </a:r>
            <a:r>
              <a:rPr lang="ko-KR" altLang="en-US" sz="1800" b="1" dirty="0" smtClean="0"/>
              <a:t>에 대한 사용자 관점과 </a:t>
            </a:r>
            <a:r>
              <a:rPr lang="en-US" altLang="ko-KR" sz="1800" b="1" dirty="0" smtClean="0"/>
              <a:t>DB</a:t>
            </a:r>
            <a:r>
              <a:rPr lang="ko-KR" altLang="en-US" sz="1800" b="1" dirty="0" smtClean="0"/>
              <a:t>가 물리적으로 표현되는 방식 분리</a:t>
            </a:r>
            <a:endParaRPr lang="en-US" altLang="ko-KR" sz="1800" b="1" dirty="0" smtClean="0"/>
          </a:p>
          <a:p>
            <a:pPr>
              <a:lnSpc>
                <a:spcPct val="200000"/>
              </a:lnSpc>
            </a:pPr>
            <a:r>
              <a:rPr lang="ko-KR" altLang="en-US" sz="1800" b="1" dirty="0" smtClean="0">
                <a:solidFill>
                  <a:srgbClr val="FF0000"/>
                </a:solidFill>
              </a:rPr>
              <a:t>데이터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독립성 </a:t>
            </a:r>
            <a:r>
              <a:rPr lang="ko-KR" altLang="en-US" sz="1800" b="1" dirty="0" smtClean="0"/>
              <a:t>확보 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(p47)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sz="1800" b="1" dirty="0" smtClean="0"/>
              <a:t>독립적인 사용자 맞춤형 </a:t>
            </a:r>
            <a:r>
              <a:rPr lang="ko-KR" altLang="en-US" sz="1800" b="1" dirty="0" err="1" smtClean="0"/>
              <a:t>뷰</a:t>
            </a:r>
            <a:r>
              <a:rPr lang="ko-KR" altLang="en-US" sz="1800" b="1" dirty="0" smtClean="0"/>
              <a:t> </a:t>
            </a:r>
            <a:r>
              <a:rPr lang="ko-KR" altLang="en-US" sz="1800" b="1" dirty="0" smtClean="0"/>
              <a:t>제공 </a:t>
            </a:r>
            <a:endParaRPr lang="en-US" altLang="ko-KR" sz="1800" b="1" dirty="0" smtClean="0"/>
          </a:p>
          <a:p>
            <a:pPr lvl="1">
              <a:lnSpc>
                <a:spcPct val="200000"/>
              </a:lnSpc>
            </a:pPr>
            <a:r>
              <a:rPr lang="ko-KR" altLang="en-US" sz="1800" b="1" dirty="0" smtClean="0"/>
              <a:t>상세한 물리적 저장 숨김</a:t>
            </a:r>
            <a:endParaRPr lang="en-US" altLang="ko-KR" sz="1800" b="1" dirty="0" smtClean="0"/>
          </a:p>
          <a:p>
            <a:pPr lvl="1">
              <a:lnSpc>
                <a:spcPct val="200000"/>
              </a:lnSpc>
            </a:pPr>
            <a:r>
              <a:rPr lang="ko-KR" altLang="en-US" sz="1800" b="1" dirty="0" smtClean="0"/>
              <a:t>사용자 뷰에 영향을 미치지 않으면서 </a:t>
            </a:r>
            <a:r>
              <a:rPr lang="en-US" altLang="ko-KR" sz="1800" b="1" dirty="0" smtClean="0"/>
              <a:t>DB </a:t>
            </a:r>
            <a:r>
              <a:rPr lang="ko-KR" altLang="en-US" sz="1800" b="1" dirty="0" smtClean="0"/>
              <a:t>저장 구조 변경</a:t>
            </a:r>
            <a:endParaRPr lang="en-US" altLang="ko-KR" sz="1800" b="1" dirty="0" smtClean="0"/>
          </a:p>
          <a:p>
            <a:pPr lvl="1">
              <a:lnSpc>
                <a:spcPct val="200000"/>
              </a:lnSpc>
            </a:pPr>
            <a:r>
              <a:rPr lang="en-US" altLang="ko-KR" sz="1800" b="1" dirty="0" smtClean="0"/>
              <a:t>DB </a:t>
            </a:r>
            <a:r>
              <a:rPr lang="ko-KR" altLang="en-US" sz="1800" b="1" dirty="0" smtClean="0"/>
              <a:t>내부구조는 저장의 물리적 측면이 변경되어도 영향 받지 않음</a:t>
            </a:r>
            <a:endParaRPr lang="en-US" altLang="ko-KR" sz="1800" b="1" dirty="0" smtClean="0"/>
          </a:p>
          <a:p>
            <a:pPr lvl="1">
              <a:lnSpc>
                <a:spcPct val="200000"/>
              </a:lnSpc>
            </a:pPr>
            <a:r>
              <a:rPr lang="ko-KR" altLang="en-US" sz="1800" b="1" dirty="0" smtClean="0"/>
              <a:t>사용자들에게 영향을 미치지 않으며 </a:t>
            </a:r>
            <a:r>
              <a:rPr lang="en-US" altLang="ko-KR" sz="1800" b="1" dirty="0" smtClean="0"/>
              <a:t>DB</a:t>
            </a:r>
            <a:r>
              <a:rPr lang="ko-KR" altLang="en-US" sz="1800" b="1" dirty="0" smtClean="0"/>
              <a:t>의 개념 구조를 변경할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D0C939-5A13-4BA8-AFB5-61327CF8B965}" type="slidenum">
              <a:rPr lang="en-US" altLang="ko-KR" smtClean="0"/>
              <a:pPr>
                <a:defRPr/>
              </a:pPr>
              <a:t>52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550851-33ED-4266-89E6-989A5C18AC4F}" type="slidenum">
              <a:rPr lang="en-US" altLang="ko-KR"/>
              <a:pPr>
                <a:defRPr/>
              </a:pPr>
              <a:t>53</a:t>
            </a:fld>
            <a:endParaRPr lang="en-US" altLang="ko-KR"/>
          </a:p>
        </p:txBody>
      </p:sp>
      <p:pic>
        <p:nvPicPr>
          <p:cNvPr id="6656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663" y="439739"/>
            <a:ext cx="6597650" cy="595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포인트가 5개인 별 1"/>
          <p:cNvSpPr/>
          <p:nvPr/>
        </p:nvSpPr>
        <p:spPr>
          <a:xfrm>
            <a:off x="8567739" y="439739"/>
            <a:ext cx="655637" cy="59848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포인트가 5개인 별 4"/>
          <p:cNvSpPr/>
          <p:nvPr/>
        </p:nvSpPr>
        <p:spPr>
          <a:xfrm>
            <a:off x="9223375" y="744539"/>
            <a:ext cx="654050" cy="598487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포인트가 5개인 별 5"/>
          <p:cNvSpPr/>
          <p:nvPr/>
        </p:nvSpPr>
        <p:spPr>
          <a:xfrm>
            <a:off x="8567739" y="1044575"/>
            <a:ext cx="655637" cy="598488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1890713" y="869950"/>
            <a:ext cx="8458200" cy="5456238"/>
          </a:xfrm>
        </p:spPr>
        <p:txBody>
          <a:bodyPr/>
          <a:lstStyle/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lang="ko-KR" altLang="en-US" b="1" dirty="0" smtClean="0"/>
              <a:t>외부 단계</a:t>
            </a:r>
          </a:p>
          <a:p>
            <a:pPr lvl="1" algn="just" eaLnBrk="1" hangingPunct="1">
              <a:lnSpc>
                <a:spcPct val="2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데이터베이스의  </a:t>
            </a:r>
            <a:r>
              <a:rPr lang="ko-KR" altLang="en-US" b="1" dirty="0" smtClean="0">
                <a:solidFill>
                  <a:srgbClr val="FF0000"/>
                </a:solidFill>
              </a:rPr>
              <a:t>사용자</a:t>
            </a:r>
            <a:r>
              <a:rPr lang="ko-KR" altLang="en-US" b="1" dirty="0" smtClean="0"/>
              <a:t>와 </a:t>
            </a:r>
            <a:r>
              <a:rPr lang="ko-KR" altLang="en-US" b="1" dirty="0" smtClean="0">
                <a:solidFill>
                  <a:srgbClr val="FF0000"/>
                </a:solidFill>
              </a:rPr>
              <a:t>응용</a:t>
            </a:r>
            <a:r>
              <a:rPr lang="ko-KR" altLang="en-US" b="1" dirty="0" smtClean="0"/>
              <a:t>프로그램이 갖는 </a:t>
            </a:r>
            <a:r>
              <a:rPr lang="ko-KR" altLang="en-US" b="1" dirty="0" err="1" smtClean="0"/>
              <a:t>뷰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각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사용자가 어떻게 데이터를 보는가</a:t>
            </a:r>
            <a:endParaRPr lang="ko-KR" altLang="en-US" b="1" dirty="0" smtClean="0"/>
          </a:p>
          <a:p>
            <a:pPr lvl="1" algn="just" eaLnBrk="1" hangingPunct="1">
              <a:lnSpc>
                <a:spcPct val="2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동일한 개념 단계로부터 다수의 서로 다른 뷰가 제공</a:t>
            </a:r>
          </a:p>
          <a:p>
            <a:pPr lvl="1" algn="just" eaLnBrk="1" hangingPunct="1">
              <a:lnSpc>
                <a:spcPct val="2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일반적으로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최종 사용자와 응용 프로그래머들은 데이터베이스의 일부분에만 관심을 </a:t>
            </a:r>
            <a:r>
              <a:rPr lang="ko-KR" altLang="en-US" b="1" dirty="0" smtClean="0"/>
              <a:t>가짐</a:t>
            </a:r>
            <a:endParaRPr lang="en-US" altLang="ko-KR" b="1" dirty="0" smtClean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6489CD-039B-4EC8-9117-3A1250675844}" type="slidenum">
              <a:rPr lang="en-US" altLang="ko-KR"/>
              <a:pPr>
                <a:defRPr/>
              </a:pPr>
              <a:t>54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5B8BE2-B7A9-4107-9835-0B1ED7E86A38}" type="slidenum">
              <a:rPr lang="en-US" altLang="ko-KR"/>
              <a:pPr>
                <a:defRPr/>
              </a:pPr>
              <a:t>55</a:t>
            </a:fld>
            <a:endParaRPr lang="en-US" altLang="ko-KR"/>
          </a:p>
        </p:txBody>
      </p:sp>
      <p:pic>
        <p:nvPicPr>
          <p:cNvPr id="686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1" y="327197"/>
            <a:ext cx="7839075" cy="545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541338"/>
            <a:ext cx="8396288" cy="5783262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ko-KR" altLang="en-US" b="1" dirty="0" smtClean="0"/>
              <a:t>개념 단계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조직체의 정보 모델로서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물리적인 구현은 고려하지 않으면서 </a:t>
            </a:r>
            <a:r>
              <a:rPr lang="ko-KR" altLang="en-US" b="1" dirty="0" smtClean="0">
                <a:solidFill>
                  <a:srgbClr val="FF0000"/>
                </a:solidFill>
              </a:rPr>
              <a:t>조직체 전체</a:t>
            </a:r>
            <a:r>
              <a:rPr lang="ko-KR" altLang="en-US" b="1" dirty="0" smtClean="0">
                <a:solidFill>
                  <a:srgbClr val="000000"/>
                </a:solidFill>
              </a:rPr>
              <a:t>에 관한</a:t>
            </a:r>
            <a:r>
              <a:rPr lang="ko-KR" altLang="en-US" b="1" dirty="0" smtClean="0">
                <a:solidFill>
                  <a:srgbClr val="FF0000"/>
                </a:solidFill>
              </a:rPr>
              <a:t> 스키마</a:t>
            </a:r>
            <a:r>
              <a:rPr lang="ko-KR" altLang="en-US" b="1" dirty="0" smtClean="0"/>
              <a:t>를 포함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데이터베이스에 어떤 데이터가 </a:t>
            </a:r>
            <a:r>
              <a:rPr lang="ko-KR" altLang="en-US" b="1" dirty="0" smtClean="0">
                <a:solidFill>
                  <a:srgbClr val="FF0000"/>
                </a:solidFill>
              </a:rPr>
              <a:t>저장</a:t>
            </a:r>
            <a:r>
              <a:rPr lang="ko-KR" altLang="en-US" b="1" dirty="0" smtClean="0"/>
              <a:t>되어 있으며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데이터 간에는 어떤 </a:t>
            </a:r>
            <a:r>
              <a:rPr lang="ko-KR" altLang="en-US" b="1" dirty="0" smtClean="0">
                <a:solidFill>
                  <a:srgbClr val="FF0000"/>
                </a:solidFill>
              </a:rPr>
              <a:t>관계</a:t>
            </a:r>
            <a:r>
              <a:rPr lang="ko-KR" altLang="en-US" b="1" dirty="0" smtClean="0"/>
              <a:t>가 존재하고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어떤</a:t>
            </a:r>
            <a:r>
              <a:rPr lang="ko-KR" altLang="en-US" b="1" dirty="0" smtClean="0">
                <a:solidFill>
                  <a:srgbClr val="FF0000"/>
                </a:solidFill>
              </a:rPr>
              <a:t> 무결성 제약조건</a:t>
            </a:r>
            <a:r>
              <a:rPr lang="ko-KR" altLang="en-US" b="1" dirty="0" smtClean="0"/>
              <a:t>들이 명시되어 있는가를 기술함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데이터베이스에 대한 사용자 </a:t>
            </a:r>
            <a:r>
              <a:rPr lang="ko-KR" altLang="en-US" b="1" dirty="0" smtClean="0">
                <a:solidFill>
                  <a:srgbClr val="FF0000"/>
                </a:solidFill>
              </a:rPr>
              <a:t>공동체의 뷰</a:t>
            </a:r>
            <a:r>
              <a:rPr lang="ko-KR" altLang="en-US" b="1" dirty="0" smtClean="0"/>
              <a:t>를 나타냄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데이터베이스마다 오직 </a:t>
            </a:r>
            <a:r>
              <a:rPr lang="ko-KR" altLang="en-US" b="1" dirty="0" smtClean="0">
                <a:solidFill>
                  <a:srgbClr val="FF0000"/>
                </a:solidFill>
              </a:rPr>
              <a:t>한 개</a:t>
            </a:r>
            <a:r>
              <a:rPr lang="ko-KR" altLang="en-US" b="1" dirty="0" smtClean="0"/>
              <a:t>의 개념 스키마가 존재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endParaRPr lang="en-US" altLang="ko-KR" b="1" dirty="0" smtClean="0"/>
          </a:p>
        </p:txBody>
      </p:sp>
      <p:pic>
        <p:nvPicPr>
          <p:cNvPr id="69635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25738" y="4640263"/>
            <a:ext cx="6710362" cy="908050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4FC08E-BB4E-4B7B-B36F-9B20BA9BFAC7}" type="slidenum">
              <a:rPr lang="en-US" altLang="ko-KR"/>
              <a:pPr>
                <a:defRPr/>
              </a:pPr>
              <a:t>56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1" y="598488"/>
            <a:ext cx="8405813" cy="5726112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ko-KR" altLang="en-US" b="1" dirty="0" smtClean="0"/>
              <a:t>내부 단계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실제의 </a:t>
            </a:r>
            <a:r>
              <a:rPr lang="ko-KR" altLang="en-US" b="1" dirty="0" smtClean="0">
                <a:solidFill>
                  <a:srgbClr val="FF0000"/>
                </a:solidFill>
              </a:rPr>
              <a:t>물리적</a:t>
            </a:r>
            <a:r>
              <a:rPr lang="ko-KR" altLang="en-US" b="1" dirty="0" smtClean="0"/>
              <a:t>인 데이터 구조에 관한 스키마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데이터베이스에 어떤 데이터가 어떻게 저장되어 있는가를 기술함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>
                <a:solidFill>
                  <a:srgbClr val="FF0000"/>
                </a:solidFill>
              </a:rPr>
              <a:t>인덱스</a:t>
            </a:r>
            <a:r>
              <a:rPr lang="en-US" altLang="ko-KR" b="1" dirty="0" smtClean="0"/>
              <a:t>,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해싱</a:t>
            </a:r>
            <a:r>
              <a:rPr lang="ko-KR" altLang="en-US" b="1" dirty="0" smtClean="0"/>
              <a:t> 등과 같은 접근 경로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데이터 압축 등을 기술함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데이터베이스의 개념 스키마에는 영향을 미치지 않으면서 성능을 향상시키기 위해 내부 스키마를 변경하는 것이 </a:t>
            </a:r>
            <a:r>
              <a:rPr lang="ko-KR" altLang="en-US" b="1" dirty="0" err="1" smtClean="0"/>
              <a:t>바람직</a:t>
            </a:r>
            <a:endParaRPr lang="ko-KR" altLang="en-US" b="1" dirty="0" smtClean="0"/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내부 단계 아래는 물리적 단계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물리적 단계는 </a:t>
            </a:r>
            <a:r>
              <a:rPr lang="en-US" altLang="ko-KR" b="1" dirty="0" smtClean="0"/>
              <a:t>DBMS</a:t>
            </a:r>
            <a:r>
              <a:rPr lang="ko-KR" altLang="en-US" b="1" dirty="0" smtClean="0"/>
              <a:t>의 지시에 따라 </a:t>
            </a:r>
            <a:r>
              <a:rPr lang="ko-KR" altLang="en-US" b="1" dirty="0" smtClean="0">
                <a:solidFill>
                  <a:srgbClr val="FF0000"/>
                </a:solidFill>
              </a:rPr>
              <a:t>운영 체제가 관리</a:t>
            </a:r>
            <a:r>
              <a:rPr lang="ko-KR" altLang="en-US" b="1" dirty="0" smtClean="0"/>
              <a:t>함</a:t>
            </a:r>
          </a:p>
        </p:txBody>
      </p:sp>
      <p:pic>
        <p:nvPicPr>
          <p:cNvPr id="70659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60639" y="4732338"/>
            <a:ext cx="7204075" cy="1319212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B39F96-C7D9-4B08-8BA1-42F21BA3DE3F}" type="slidenum">
              <a:rPr lang="en-US" altLang="ko-KR"/>
              <a:pPr>
                <a:defRPr/>
              </a:pPr>
              <a:t>57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90B990-9580-46AF-BE2F-94508A93C884}" type="slidenum">
              <a:rPr lang="en-US" altLang="ko-KR"/>
              <a:pPr>
                <a:defRPr/>
              </a:pPr>
              <a:t>58</a:t>
            </a:fld>
            <a:endParaRPr lang="en-US" altLang="ko-KR"/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6171151" y="1989557"/>
            <a:ext cx="5332236" cy="932563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latinLnBrk="1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latinLnBrk="1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latinLnBrk="1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just" eaLnBrk="1" latinLnBrk="0" hangingPunct="1">
              <a:spcBef>
                <a:spcPct val="50000"/>
              </a:spcBef>
              <a:buFontTx/>
              <a:buNone/>
            </a:pPr>
            <a:r>
              <a:rPr lang="ko-KR" altLang="en-US" sz="1400" dirty="0">
                <a:solidFill>
                  <a:schemeClr val="tx1"/>
                </a:solidFill>
              </a:rPr>
              <a:t>전체 지하철 노선도에 대해 사당동에 사는 학생이 청량리에 있는 학교에 통학하기 위해서 </a:t>
            </a:r>
            <a:r>
              <a:rPr lang="ko-KR" altLang="en-US" sz="1400" dirty="0" err="1">
                <a:solidFill>
                  <a:schemeClr val="tx1"/>
                </a:solidFill>
              </a:rPr>
              <a:t>사당역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</a:rPr>
              <a:t>동대문역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</a:rPr>
              <a:t>청량리역에만</a:t>
            </a:r>
            <a:r>
              <a:rPr lang="ko-KR" altLang="en-US" sz="1400" dirty="0">
                <a:solidFill>
                  <a:schemeClr val="tx1"/>
                </a:solidFill>
              </a:rPr>
              <a:t> 관심을 갖는다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71684" name="Text Box 4"/>
          <p:cNvSpPr txBox="1">
            <a:spLocks noChangeArrowheads="1"/>
          </p:cNvSpPr>
          <p:nvPr/>
        </p:nvSpPr>
        <p:spPr bwMode="auto">
          <a:xfrm>
            <a:off x="6171151" y="736076"/>
            <a:ext cx="5332236" cy="932563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latinLnBrk="1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latinLnBrk="1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latinLnBrk="1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just" eaLnBrk="1" latinLnBrk="0" hangingPunct="1">
              <a:spcBef>
                <a:spcPct val="50000"/>
              </a:spcBef>
              <a:buFontTx/>
              <a:buNone/>
            </a:pPr>
            <a:r>
              <a:rPr lang="ko-KR" altLang="en-US" sz="1400" dirty="0">
                <a:solidFill>
                  <a:schemeClr val="tx1"/>
                </a:solidFill>
              </a:rPr>
              <a:t>전체 지하철 노선도에 대해 양재동에 사는 직장인이 광화문에 있는 사무실에 출퇴근하기 위해서 </a:t>
            </a:r>
            <a:r>
              <a:rPr lang="ko-KR" altLang="en-US" sz="1400" dirty="0" err="1">
                <a:solidFill>
                  <a:schemeClr val="tx1"/>
                </a:solidFill>
              </a:rPr>
              <a:t>양재역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종로</a:t>
            </a:r>
            <a:r>
              <a:rPr lang="en-US" altLang="ko-KR" sz="1400" dirty="0">
                <a:solidFill>
                  <a:schemeClr val="tx1"/>
                </a:solidFill>
              </a:rPr>
              <a:t>3</a:t>
            </a:r>
            <a:r>
              <a:rPr lang="ko-KR" altLang="en-US" sz="1400" dirty="0">
                <a:solidFill>
                  <a:schemeClr val="tx1"/>
                </a:solidFill>
              </a:rPr>
              <a:t>가역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</a:rPr>
              <a:t>광화문역에만</a:t>
            </a:r>
            <a:r>
              <a:rPr lang="ko-KR" altLang="en-US" sz="1400" dirty="0">
                <a:solidFill>
                  <a:schemeClr val="tx1"/>
                </a:solidFill>
              </a:rPr>
              <a:t> 관심을 갖는다</a:t>
            </a:r>
            <a:r>
              <a:rPr lang="en-US" altLang="ko-KR" sz="1400" dirty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7168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88899"/>
            <a:ext cx="5756804" cy="5516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idx="1"/>
          </p:nvPr>
        </p:nvSpPr>
        <p:spPr>
          <a:xfrm>
            <a:off x="1890713" y="744539"/>
            <a:ext cx="8458200" cy="5672137"/>
          </a:xfrm>
        </p:spPr>
        <p:txBody>
          <a:bodyPr/>
          <a:lstStyle/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lang="ko-KR" altLang="en-US" b="1" dirty="0" smtClean="0"/>
              <a:t>스키마 간의 사상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대응</a:t>
            </a:r>
            <a:r>
              <a:rPr lang="en-US" altLang="ko-KR" b="1" dirty="0" smtClean="0"/>
              <a:t>(mapping)</a:t>
            </a:r>
            <a:endParaRPr lang="ko-KR" altLang="en-US" b="1" dirty="0" smtClean="0"/>
          </a:p>
          <a:p>
            <a:pPr lvl="1" algn="just" eaLnBrk="1" hangingPunct="1">
              <a:lnSpc>
                <a:spcPct val="2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 dirty="0" smtClean="0"/>
              <a:t>DBMS</a:t>
            </a:r>
            <a:r>
              <a:rPr lang="ko-KR" altLang="en-US" b="1" dirty="0" smtClean="0"/>
              <a:t>는 세 가지 유형의 스키마 간의 사상을 책임짐</a:t>
            </a:r>
          </a:p>
          <a:p>
            <a:pPr lvl="1" algn="just" eaLnBrk="1" hangingPunct="1">
              <a:lnSpc>
                <a:spcPct val="2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외부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개념 사상</a:t>
            </a:r>
            <a:r>
              <a:rPr lang="en-US" altLang="ko-KR" b="1" dirty="0" smtClean="0"/>
              <a:t>(external/conceptual mapping)</a:t>
            </a:r>
          </a:p>
          <a:p>
            <a:pPr lvl="2" algn="just" eaLnBrk="1" hangingPunct="1">
              <a:lnSpc>
                <a:spcPct val="25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b="1" dirty="0" smtClean="0"/>
              <a:t>외부 단계의 뷰를 사용해서 입력된 사용자의 질의를 개념 단계의 스키마를 사용한 질의로 변환</a:t>
            </a:r>
          </a:p>
          <a:p>
            <a:pPr lvl="1" algn="just" eaLnBrk="1" hangingPunct="1">
              <a:lnSpc>
                <a:spcPct val="2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개념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내부 사상</a:t>
            </a:r>
            <a:r>
              <a:rPr lang="en-US" altLang="ko-KR" b="1" dirty="0" smtClean="0"/>
              <a:t>(conceptual/internal mapping)</a:t>
            </a:r>
          </a:p>
          <a:p>
            <a:pPr lvl="2" algn="just" eaLnBrk="1" hangingPunct="1">
              <a:lnSpc>
                <a:spcPct val="25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b="1" dirty="0" smtClean="0"/>
              <a:t>이를 다시 내부 단계의 스키마로 변환하여 디스크의 데이터베이스를 접근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58F6AE-B9FA-40F5-8D16-A7DEE8A71871}" type="slidenum">
              <a:rPr lang="en-US" altLang="ko-KR"/>
              <a:pPr>
                <a:defRPr/>
              </a:pPr>
              <a:t>59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>
          <a:xfrm>
            <a:off x="937846" y="609601"/>
            <a:ext cx="10339754" cy="5661025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데이터베이스의 정의</a:t>
            </a:r>
          </a:p>
          <a:p>
            <a:pPr marL="740664" lvl="1" indent="-283464" eaLnBrk="1" fontAlgn="auto" hangingPunct="1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b="1" dirty="0" smtClean="0">
                <a:solidFill>
                  <a:srgbClr val="FF0000"/>
                </a:solidFill>
              </a:rPr>
              <a:t>저장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 데이터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</a:rPr>
              <a:t>(stored data)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데이터베이스는 데이터의 대규모 저장소로서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</a:p>
          <a:p>
            <a:pPr marL="740664" lvl="1" indent="-283464" eaLnBrk="1" fontAlgn="auto" hangingPunct="1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b="1" dirty="0" smtClean="0">
                <a:solidFill>
                  <a:srgbClr val="FF0000"/>
                </a:solidFill>
              </a:rPr>
              <a:t>공용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 데이터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</a:rPr>
              <a:t>(shared data): 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여러 부서에 속하는 여러 사용자에 의해 동시에 사용됨</a:t>
            </a:r>
          </a:p>
          <a:p>
            <a:pPr marL="740664" lvl="1" indent="-283464" eaLnBrk="1" fontAlgn="auto" hangingPunct="1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b="1" dirty="0" smtClean="0">
                <a:solidFill>
                  <a:srgbClr val="FF0000"/>
                </a:solidFill>
              </a:rPr>
              <a:t>통합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데이터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</a:rPr>
              <a:t>(integrated data)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모든 데이터가 중복을 최소화하면서 통합됨</a:t>
            </a:r>
          </a:p>
          <a:p>
            <a:pPr marL="740664" lvl="1" indent="-283464" eaLnBrk="1" fontAlgn="auto" hangingPunct="1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b="1" dirty="0" smtClean="0">
                <a:solidFill>
                  <a:srgbClr val="FF0000"/>
                </a:solidFill>
              </a:rPr>
              <a:t>운영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 데이터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</a:rPr>
              <a:t>(operational data)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데이터베이스는 한 조직체의 업무를 수행하는데 필요한 운영 데이터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</a:rPr>
              <a:t>(user data)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와 그 데이터에 관한 설명</a:t>
            </a:r>
            <a:r>
              <a:rPr lang="en-US" altLang="ko-KR" b="1" dirty="0" smtClean="0">
                <a:solidFill>
                  <a:schemeClr val="tx2"/>
                </a:solidFill>
              </a:rPr>
              <a:t>(</a:t>
            </a:r>
            <a:r>
              <a:rPr lang="ko-KR" altLang="en-US" b="1" dirty="0" smtClean="0">
                <a:solidFill>
                  <a:schemeClr val="tx2"/>
                </a:solidFill>
              </a:rPr>
              <a:t>데이터베이스 스키마 또는 메타데이터</a:t>
            </a:r>
            <a:r>
              <a:rPr lang="en-US" altLang="ko-KR" b="1" dirty="0" smtClean="0">
                <a:solidFill>
                  <a:schemeClr val="tx2"/>
                </a:solidFill>
              </a:rPr>
              <a:t>(</a:t>
            </a:r>
            <a:r>
              <a:rPr lang="en-US" altLang="ko-KR" b="1" dirty="0" smtClean="0">
                <a:solidFill>
                  <a:srgbClr val="0000FF"/>
                </a:solidFill>
              </a:rPr>
              <a:t>metadata</a:t>
            </a:r>
            <a:r>
              <a:rPr lang="en-US" altLang="ko-KR" b="1" dirty="0" smtClean="0">
                <a:solidFill>
                  <a:schemeClr val="tx2"/>
                </a:solidFill>
              </a:rPr>
              <a:t>))</a:t>
            </a:r>
            <a:r>
              <a:rPr lang="ko-KR" altLang="en-US" b="1" dirty="0" smtClean="0">
                <a:solidFill>
                  <a:schemeClr val="tx2"/>
                </a:solidFill>
              </a:rPr>
              <a:t>까지 포함</a:t>
            </a:r>
            <a:r>
              <a:rPr lang="en-US" altLang="ko-KR" b="1" dirty="0" smtClean="0">
                <a:solidFill>
                  <a:schemeClr val="tx2"/>
                </a:solidFill>
              </a:rPr>
              <a:t>. </a:t>
            </a:r>
            <a:endParaRPr lang="ko-KR" altLang="en-US" b="1" dirty="0" smtClean="0">
              <a:solidFill>
                <a:schemeClr val="bg2">
                  <a:lumMod val="10000"/>
                </a:schemeClr>
              </a:solidFill>
            </a:endParaRPr>
          </a:p>
          <a:p>
            <a:pPr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ko-KR" altLang="en-US" dirty="0" smtClean="0">
                <a:solidFill>
                  <a:schemeClr val="bg2">
                    <a:lumMod val="10000"/>
                  </a:schemeClr>
                </a:solidFill>
                <a:latin typeface="신명조" charset="-127"/>
                <a:ea typeface="신명조" charset="-127"/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</a:rPr>
              <a:t>데이터베이스 관리 시스템</a:t>
            </a:r>
            <a:r>
              <a:rPr lang="en-US" altLang="ko-KR" b="1" dirty="0" smtClean="0">
                <a:solidFill>
                  <a:schemeClr val="tx2"/>
                </a:solidFill>
              </a:rPr>
              <a:t>(DBMS: 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</a:rPr>
              <a:t>Database Management System)</a:t>
            </a:r>
          </a:p>
          <a:p>
            <a:pPr marL="740664" lvl="1" indent="-283464" eaLnBrk="1" fontAlgn="auto" hangingPunct="1">
              <a:lnSpc>
                <a:spcPct val="13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데이터베이스를 </a:t>
            </a:r>
            <a:r>
              <a:rPr lang="ko-KR" altLang="en-US" b="1" dirty="0" smtClean="0">
                <a:solidFill>
                  <a:srgbClr val="FF0000"/>
                </a:solidFill>
              </a:rPr>
              <a:t>정의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하고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질의어</a:t>
            </a:r>
            <a:r>
              <a:rPr lang="ko-KR" altLang="en-US" b="1" dirty="0" err="1" smtClean="0">
                <a:solidFill>
                  <a:schemeClr val="bg2">
                    <a:lumMod val="10000"/>
                  </a:schemeClr>
                </a:solidFill>
              </a:rPr>
              <a:t>를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 지원하고</a:t>
            </a:r>
            <a:r>
              <a:rPr lang="en-US" altLang="ko-KR" b="1" dirty="0" smtClean="0">
                <a:solidFill>
                  <a:schemeClr val="bg2">
                    <a:lumMod val="10000"/>
                  </a:schemeClr>
                </a:solidFill>
              </a:rPr>
              <a:t>, </a:t>
            </a:r>
            <a:r>
              <a:rPr lang="ko-KR" altLang="en-US" b="1" dirty="0" smtClean="0">
                <a:solidFill>
                  <a:schemeClr val="bg2">
                    <a:lumMod val="10000"/>
                  </a:schemeClr>
                </a:solidFill>
              </a:rPr>
              <a:t>리포트를 생성하는 등의 작업을 수행하는 소프트웨어</a:t>
            </a:r>
          </a:p>
          <a:p>
            <a:pPr marL="740664" lvl="1" indent="-283464" eaLnBrk="1" fontAlgn="auto" hangingPunct="1">
              <a:lnSpc>
                <a:spcPct val="140000"/>
              </a:lnSpc>
              <a:spcAft>
                <a:spcPts val="0"/>
              </a:spcAft>
              <a:buFont typeface="Wingdings" pitchFamily="2" charset="2"/>
              <a:buChar char="ü"/>
              <a:defRPr/>
            </a:pPr>
            <a:endParaRPr lang="en-US" altLang="ko-KR" b="1" dirty="0" smtClean="0">
              <a:solidFill>
                <a:schemeClr val="bg2">
                  <a:lumMod val="10000"/>
                </a:schemeClr>
              </a:solidFill>
              <a:latin typeface="신명조" charset="-127"/>
              <a:ea typeface="신명조" charset="-127"/>
            </a:endParaRP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64F556-6FB0-417E-B7DA-8967D3EA8850}" type="slidenum">
              <a:rPr lang="en-US" altLang="ko-KR"/>
              <a:pPr>
                <a:defRPr/>
              </a:pPr>
              <a:t>6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데이터 독립성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6400" indent="-342900" algn="just" eaLnBrk="1" hangingPunct="1">
              <a:lnSpc>
                <a:spcPct val="250000"/>
              </a:lnSpc>
              <a:spcBef>
                <a:spcPct val="0"/>
              </a:spcBef>
              <a:defRPr/>
            </a:pPr>
            <a:r>
              <a:rPr lang="en-US" altLang="ko-KR" b="1" dirty="0" smtClean="0"/>
              <a:t>ANSI/SPARC </a:t>
            </a:r>
            <a:r>
              <a:rPr lang="ko-KR" altLang="en-US" b="1" dirty="0" smtClean="0"/>
              <a:t>아키텍처의 주요목적</a:t>
            </a:r>
            <a:endParaRPr lang="en-US" altLang="ko-KR" b="1" dirty="0" smtClean="0"/>
          </a:p>
          <a:p>
            <a:pPr marL="800100" lvl="1" indent="-342900" algn="just" eaLnBrk="1" hangingPunct="1">
              <a:lnSpc>
                <a:spcPct val="250000"/>
              </a:lnSpc>
              <a:spcBef>
                <a:spcPct val="0"/>
              </a:spcBef>
              <a:defRPr/>
            </a:pPr>
            <a:r>
              <a:rPr lang="ko-KR" altLang="en-US" b="1" dirty="0" smtClean="0">
                <a:solidFill>
                  <a:srgbClr val="0000FF"/>
                </a:solidFill>
              </a:rPr>
              <a:t>데이터 독립성</a:t>
            </a:r>
            <a:r>
              <a:rPr lang="ko-KR" altLang="en-US" b="1" dirty="0" smtClean="0"/>
              <a:t> 제공</a:t>
            </a:r>
            <a:endParaRPr lang="en-US" altLang="ko-KR" b="1" dirty="0" smtClean="0"/>
          </a:p>
          <a:p>
            <a:pPr marL="406400" indent="-342900" algn="just" eaLnBrk="1" hangingPunct="1">
              <a:lnSpc>
                <a:spcPct val="250000"/>
              </a:lnSpc>
              <a:spcBef>
                <a:spcPct val="0"/>
              </a:spcBef>
              <a:defRPr/>
            </a:pPr>
            <a:r>
              <a:rPr lang="ko-KR" altLang="en-US" b="1" dirty="0" smtClean="0"/>
              <a:t>상위 </a:t>
            </a:r>
            <a:r>
              <a:rPr lang="ko-KR" altLang="en-US" b="1" dirty="0"/>
              <a:t>단계의 스키마 정의에 영향을 주지 않으면서 어떤 단계의 스키마 정의를 변경할 수 있음을 의미</a:t>
            </a:r>
          </a:p>
          <a:p>
            <a:pPr lvl="1" algn="just" eaLnBrk="1" hangingPunct="1">
              <a:lnSpc>
                <a:spcPct val="250000"/>
              </a:lnSpc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ko-KR" altLang="en-US" b="1" dirty="0" smtClean="0">
                <a:solidFill>
                  <a:srgbClr val="FF3300"/>
                </a:solidFill>
              </a:rPr>
              <a:t>논리적 </a:t>
            </a:r>
            <a:r>
              <a:rPr lang="ko-KR" altLang="en-US" b="1" dirty="0">
                <a:solidFill>
                  <a:srgbClr val="000000"/>
                </a:solidFill>
              </a:rPr>
              <a:t>데이터 독립성</a:t>
            </a:r>
            <a:r>
              <a:rPr lang="en-US" altLang="ko-KR" b="1" dirty="0"/>
              <a:t>(logical data independence)</a:t>
            </a:r>
          </a:p>
          <a:p>
            <a:pPr lvl="1" algn="just" eaLnBrk="1" hangingPunct="1">
              <a:lnSpc>
                <a:spcPct val="250000"/>
              </a:lnSpc>
              <a:spcBef>
                <a:spcPct val="0"/>
              </a:spcBef>
              <a:buFont typeface="Wingdings" pitchFamily="2" charset="2"/>
              <a:buChar char="§"/>
              <a:defRPr/>
            </a:pPr>
            <a:r>
              <a:rPr lang="ko-KR" altLang="en-US" b="1" dirty="0" smtClean="0">
                <a:solidFill>
                  <a:srgbClr val="FF3300"/>
                </a:solidFill>
              </a:rPr>
              <a:t>물리적 </a:t>
            </a:r>
            <a:r>
              <a:rPr lang="ko-KR" altLang="en-US" b="1" dirty="0">
                <a:solidFill>
                  <a:srgbClr val="000000"/>
                </a:solidFill>
              </a:rPr>
              <a:t>데이터 독립성</a:t>
            </a:r>
            <a:r>
              <a:rPr lang="en-US" altLang="ko-KR" b="1" dirty="0"/>
              <a:t>(physical data independence)</a:t>
            </a:r>
          </a:p>
          <a:p>
            <a:pPr>
              <a:lnSpc>
                <a:spcPct val="250000"/>
              </a:lnSpc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7A282E-F89C-4B1C-A9FD-E4DFDFB93DEE}" type="slidenum">
              <a:rPr lang="en-US" altLang="ko-KR" smtClean="0"/>
              <a:pPr>
                <a:defRPr/>
              </a:pPr>
              <a:t>60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A7DF6F-1B7A-429F-8B7A-6A8A95561EE7}" type="slidenum">
              <a:rPr lang="en-US" altLang="ko-KR"/>
              <a:pPr>
                <a:defRPr/>
              </a:pPr>
              <a:t>61</a:t>
            </a:fld>
            <a:endParaRPr lang="en-US" altLang="ko-KR"/>
          </a:p>
        </p:txBody>
      </p:sp>
      <p:pic>
        <p:nvPicPr>
          <p:cNvPr id="7475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4" y="542925"/>
            <a:ext cx="6827837" cy="572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3"/>
          <p:cNvSpPr>
            <a:spLocks noGrp="1" noChangeArrowheads="1"/>
          </p:cNvSpPr>
          <p:nvPr>
            <p:ph idx="1"/>
          </p:nvPr>
        </p:nvSpPr>
        <p:spPr>
          <a:xfrm>
            <a:off x="1890713" y="587375"/>
            <a:ext cx="8458200" cy="5829300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논리적 데이터 독립성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개념스키마의 변화로부터 외부 스키마가 영향을 받지 않음을 의미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외부 스키마에 영향을 미치지 않고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응용 프로그램을 다시 작성할 필요 없이 개념 스키마에 대한 변화가 가능해야 함</a:t>
            </a: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</a:pP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물리적 데이터 독립성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내부 스키마의 변화가 개념적 스키마에 영향을 미치지 않으며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따라서 외부 스키마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또는 응용 프로그램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에도 영향을 미치지 않음을 의미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내부 스키마의 변화의 예</a:t>
            </a:r>
            <a:r>
              <a:rPr lang="en-US" altLang="ko-KR" b="1" dirty="0" smtClean="0"/>
              <a:t>: 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b="1" dirty="0" smtClean="0"/>
              <a:t>		</a:t>
            </a:r>
            <a:r>
              <a:rPr lang="ko-KR" altLang="en-US" b="1" dirty="0" smtClean="0"/>
              <a:t>파일의 저장 구조를 바꾸거나 인덱스를 생성 및 삭제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CAC46-14BF-47D8-80C0-3D43C7FBA739}" type="slidenum">
              <a:rPr lang="en-US" altLang="ko-KR"/>
              <a:pPr>
                <a:defRPr/>
              </a:pPr>
              <a:t>62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93925-08C7-407C-B35B-89140B36BC42}" type="slidenum">
              <a:rPr lang="en-US" altLang="ko-KR"/>
              <a:pPr>
                <a:defRPr/>
              </a:pPr>
              <a:t>63</a:t>
            </a:fld>
            <a:endParaRPr lang="en-US" altLang="ko-KR"/>
          </a:p>
        </p:txBody>
      </p:sp>
      <p:sp>
        <p:nvSpPr>
          <p:cNvPr id="82947" name="Rectangle 2"/>
          <p:cNvSpPr>
            <a:spLocks noChangeArrowheads="1"/>
          </p:cNvSpPr>
          <p:nvPr/>
        </p:nvSpPr>
        <p:spPr bwMode="auto">
          <a:xfrm>
            <a:off x="2446338" y="533400"/>
            <a:ext cx="73469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 eaLnBrk="0" latinLnBrk="1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latinLnBrk="1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latinLnBrk="1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울릉도M" panose="02030600000101010101" pitchFamily="18" charset="-127"/>
                <a:ea typeface="HY울릉도M" panose="02030600000101010101" pitchFamily="18" charset="-127"/>
              </a:rPr>
              <a:t>1.7 </a:t>
            </a:r>
            <a:r>
              <a:rPr lang="ko-KR" altLang="en-US" sz="3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울릉도M" panose="02030600000101010101" pitchFamily="18" charset="-127"/>
                <a:ea typeface="HY울릉도M" panose="02030600000101010101" pitchFamily="18" charset="-127"/>
              </a:rPr>
              <a:t>데이터베이스 시스템 아키텍처</a:t>
            </a:r>
          </a:p>
        </p:txBody>
      </p:sp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463" y="1541464"/>
            <a:ext cx="5600700" cy="469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idx="1"/>
          </p:nvPr>
        </p:nvSpPr>
        <p:spPr>
          <a:xfrm>
            <a:off x="1448256" y="490909"/>
            <a:ext cx="9343115" cy="5449156"/>
          </a:xfrm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ct val="0"/>
              </a:spcBef>
            </a:pPr>
            <a:r>
              <a:rPr lang="ko-KR" altLang="en-US" b="1" dirty="0" smtClean="0"/>
              <a:t>데이터 </a:t>
            </a:r>
            <a:r>
              <a:rPr lang="ko-KR" altLang="en-US" b="1" dirty="0" err="1" smtClean="0"/>
              <a:t>정의어</a:t>
            </a:r>
            <a:r>
              <a:rPr lang="ko-KR" altLang="en-US" b="1" dirty="0" smtClean="0"/>
              <a:t> 컴파일러</a:t>
            </a:r>
            <a:r>
              <a:rPr lang="en-US" altLang="ko-KR" b="1" dirty="0" smtClean="0"/>
              <a:t>(DDL compiler) </a:t>
            </a:r>
            <a:r>
              <a:rPr lang="ko-KR" altLang="en-US" b="1" dirty="0" smtClean="0"/>
              <a:t>모듈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데이터 </a:t>
            </a:r>
            <a:r>
              <a:rPr lang="ko-KR" altLang="en-US" b="1" dirty="0" err="1" smtClean="0"/>
              <a:t>정의어를</a:t>
            </a:r>
            <a:r>
              <a:rPr lang="ko-KR" altLang="en-US" b="1" dirty="0" smtClean="0"/>
              <a:t> 사용하여 테이블 생성을 요청하면 테이블을 파일 형태로 데이터베이스에 만들고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 테이블에 대한 명세를 시스템 카탈로그에 저장</a:t>
            </a: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</a:pPr>
            <a:r>
              <a:rPr lang="ko-KR" altLang="en-US" b="1" dirty="0" smtClean="0"/>
              <a:t>질의 처리기</a:t>
            </a:r>
            <a:r>
              <a:rPr lang="en-US" altLang="ko-KR" b="1" dirty="0" smtClean="0"/>
              <a:t>(query processor) </a:t>
            </a:r>
            <a:r>
              <a:rPr lang="ko-KR" altLang="en-US" b="1" dirty="0" smtClean="0"/>
              <a:t>모듈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데이터 </a:t>
            </a:r>
            <a:r>
              <a:rPr lang="ko-KR" altLang="en-US" b="1" dirty="0" err="1" smtClean="0"/>
              <a:t>조작어를</a:t>
            </a:r>
            <a:r>
              <a:rPr lang="ko-KR" altLang="en-US" b="1" dirty="0" smtClean="0"/>
              <a:t> 수행하는 최적의 방법을 찾는 모듈을 통해서 기계어 코드로 번역</a:t>
            </a: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</a:pPr>
            <a:r>
              <a:rPr lang="ko-KR" altLang="en-US" b="1" dirty="0" smtClean="0"/>
              <a:t>런타임데이터베이스관리기</a:t>
            </a:r>
            <a:r>
              <a:rPr lang="en-US" altLang="ko-KR" b="1" dirty="0" smtClean="0"/>
              <a:t>(run-time database manager) </a:t>
            </a:r>
            <a:r>
              <a:rPr lang="ko-KR" altLang="en-US" b="1" dirty="0" smtClean="0"/>
              <a:t>모듈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디스크에 저장된 데이터베이스를 접근</a:t>
            </a:r>
          </a:p>
          <a:p>
            <a:pPr algn="just" eaLnBrk="1" hangingPunct="1">
              <a:lnSpc>
                <a:spcPct val="200000"/>
              </a:lnSpc>
              <a:spcBef>
                <a:spcPct val="0"/>
              </a:spcBef>
            </a:pPr>
            <a:r>
              <a:rPr lang="ko-KR" altLang="en-US" b="1" dirty="0" smtClean="0"/>
              <a:t>트랜잭션 관리</a:t>
            </a:r>
            <a:r>
              <a:rPr lang="en-US" altLang="ko-KR" b="1" dirty="0" smtClean="0"/>
              <a:t>(transaction management) </a:t>
            </a:r>
            <a:r>
              <a:rPr lang="ko-KR" altLang="en-US" b="1" dirty="0" smtClean="0"/>
              <a:t>모듈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동시성 제어</a:t>
            </a:r>
            <a:r>
              <a:rPr lang="en-US" altLang="ko-KR" b="1" dirty="0" smtClean="0"/>
              <a:t>(concurrency control) </a:t>
            </a:r>
            <a:r>
              <a:rPr lang="ko-KR" altLang="en-US" b="1" dirty="0" smtClean="0"/>
              <a:t>모듈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회복</a:t>
            </a:r>
            <a:r>
              <a:rPr lang="en-US" altLang="ko-KR" b="1" dirty="0" smtClean="0"/>
              <a:t>(recovery) </a:t>
            </a:r>
            <a:r>
              <a:rPr lang="ko-KR" altLang="en-US" b="1" dirty="0" smtClean="0"/>
              <a:t>모듈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Font typeface="Wingdings" pitchFamily="2" charset="2"/>
              <a:buChar char="ü"/>
            </a:pPr>
            <a:endParaRPr lang="en-US" altLang="ko-KR" sz="1600" b="1" dirty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6405CC-CF86-4CB8-9630-F69C23EC1C28}" type="slidenum">
              <a:rPr lang="en-US" altLang="ko-KR"/>
              <a:pPr>
                <a:defRPr/>
              </a:pPr>
              <a:t>64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882775" y="425450"/>
            <a:ext cx="8324850" cy="47244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</a:pPr>
            <a:r>
              <a:rPr lang="ko-KR" altLang="en-US" b="1" smtClean="0"/>
              <a:t>데이터베이스 </a:t>
            </a:r>
            <a:r>
              <a:rPr lang="en-US" altLang="ko-KR" b="1" smtClean="0"/>
              <a:t>API(Application Program Interface)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 smtClean="0"/>
              <a:t>ODBC(Open Database Connectivity)</a:t>
            </a:r>
            <a:r>
              <a:rPr lang="ko-KR" altLang="en-US" b="1" smtClean="0"/>
              <a:t>는 마이크로소프트 사가 주도적으로 개발한 데이터베이스 </a:t>
            </a:r>
            <a:r>
              <a:rPr lang="en-US" altLang="ko-KR" b="1" smtClean="0"/>
              <a:t>API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 smtClean="0"/>
              <a:t>JDBC(Java Database Connectivity) </a:t>
            </a:r>
            <a:r>
              <a:rPr lang="ko-KR" altLang="en-US" b="1" smtClean="0"/>
              <a:t>는 오라클 사가 개발한 데이터베이스 </a:t>
            </a:r>
            <a:r>
              <a:rPr lang="en-US" altLang="ko-KR" b="1" smtClean="0"/>
              <a:t>API</a:t>
            </a:r>
            <a:endParaRPr lang="ko-KR" altLang="en-US" b="1" smtClean="0"/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endParaRPr lang="en-US" altLang="ko-KR" sz="1600" b="1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664CD4-9F49-4F46-8A86-5128638E1A6B}" type="slidenum">
              <a:rPr lang="en-US" altLang="ko-KR"/>
              <a:pPr>
                <a:defRPr/>
              </a:pPr>
              <a:t>65</a:t>
            </a:fld>
            <a:endParaRPr lang="en-US" altLang="ko-KR"/>
          </a:p>
        </p:txBody>
      </p:sp>
      <p:pic>
        <p:nvPicPr>
          <p:cNvPr id="78852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710" y="1688395"/>
            <a:ext cx="5605462" cy="38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844676" y="392113"/>
            <a:ext cx="9890124" cy="47244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ts val="1800"/>
              </a:spcAft>
            </a:pPr>
            <a:r>
              <a:rPr lang="ko-KR" altLang="en-US" b="1" dirty="0" smtClean="0"/>
              <a:t>중앙 </a:t>
            </a:r>
            <a:r>
              <a:rPr lang="ko-KR" altLang="en-US" b="1" dirty="0" err="1" smtClean="0"/>
              <a:t>집중식</a:t>
            </a:r>
            <a:r>
              <a:rPr lang="ko-KR" altLang="en-US" b="1" dirty="0" smtClean="0"/>
              <a:t> 데이터베이스 시스템</a:t>
            </a:r>
            <a:r>
              <a:rPr lang="en-US" altLang="ko-KR" b="1" dirty="0" smtClean="0"/>
              <a:t>(centralized database system)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데이터베이스 시스템이 하나의 컴퓨터 시스템에서 운영됨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endParaRPr lang="en-US" altLang="ko-KR" sz="1600" b="1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4C2B0D-F5D6-406D-8413-3D18971D7E9E}" type="slidenum">
              <a:rPr lang="en-US" altLang="ko-KR"/>
              <a:pPr>
                <a:defRPr/>
              </a:pPr>
              <a:t>66</a:t>
            </a:fld>
            <a:endParaRPr lang="en-US" altLang="ko-KR"/>
          </a:p>
        </p:txBody>
      </p:sp>
      <p:pic>
        <p:nvPicPr>
          <p:cNvPr id="7987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381" y="1591733"/>
            <a:ext cx="4835525" cy="3954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889126" y="423863"/>
            <a:ext cx="8564563" cy="47244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  <a:spcAft>
                <a:spcPts val="1800"/>
              </a:spcAft>
            </a:pPr>
            <a:r>
              <a:rPr lang="ko-KR" altLang="en-US" b="1" dirty="0" smtClean="0"/>
              <a:t>분산 데이터베이스 시스템</a:t>
            </a:r>
            <a:r>
              <a:rPr lang="en-US" altLang="ko-KR" b="1" dirty="0" smtClean="0"/>
              <a:t>(distributed database system)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네트워크로 연결된 여러 사이트에 데이터베이스 자체가 분산되어 있으며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데이터베이스 시스템도 여러 컴퓨터 시스템에서 운영됨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사용자는 다른 사이트에 저장된 데이터베이스도 접근할 수 있음</a:t>
            </a:r>
            <a:r>
              <a:rPr lang="ko-KR" altLang="en-US" dirty="0" smtClean="0">
                <a:latin typeface="╜┼╕φ┴╢" charset="0"/>
                <a:ea typeface="신명조" charset="-127"/>
              </a:rPr>
              <a:t> </a:t>
            </a:r>
            <a:endParaRPr lang="ko-KR" altLang="en-US" b="1" dirty="0" smtClean="0"/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endParaRPr lang="en-US" altLang="ko-KR" sz="1600" b="1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FCFD92F-DF1A-4939-B013-54CCF00A9500}" type="slidenum">
              <a:rPr lang="en-US" altLang="ko-KR"/>
              <a:pPr>
                <a:defRPr/>
              </a:pPr>
              <a:t>67</a:t>
            </a:fld>
            <a:endParaRPr lang="en-US" altLang="ko-KR"/>
          </a:p>
        </p:txBody>
      </p:sp>
      <p:pic>
        <p:nvPicPr>
          <p:cNvPr id="8090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442" y="2058460"/>
            <a:ext cx="4981575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idx="1"/>
          </p:nvPr>
        </p:nvSpPr>
        <p:spPr>
          <a:xfrm>
            <a:off x="926122" y="488949"/>
            <a:ext cx="10247761" cy="5360865"/>
          </a:xfrm>
        </p:spPr>
        <p:txBody>
          <a:bodyPr/>
          <a:lstStyle/>
          <a:p>
            <a:pPr eaLnBrk="1" hangingPunct="1">
              <a:lnSpc>
                <a:spcPct val="250000"/>
              </a:lnSpc>
              <a:spcBef>
                <a:spcPct val="0"/>
              </a:spcBef>
              <a:spcAft>
                <a:spcPts val="1800"/>
              </a:spcAft>
            </a:pP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클라이언트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ko-KR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서버 데이터베이스 시스템</a:t>
            </a:r>
            <a:r>
              <a:rPr lang="en-US" altLang="ko-K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(client-server database system)</a:t>
            </a:r>
          </a:p>
          <a:p>
            <a:pPr lvl="1" algn="just" eaLnBrk="1" hangingPunct="1">
              <a:lnSpc>
                <a:spcPct val="2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 dirty="0" smtClean="0"/>
              <a:t>PC </a:t>
            </a:r>
            <a:r>
              <a:rPr lang="ko-KR" altLang="en-US" b="1" dirty="0" smtClean="0"/>
              <a:t>또는 워크스테이션처럼 자체 컴퓨팅 능력을 가진 클라이언트를 통해 데이터베이스 서버를 접근</a:t>
            </a:r>
          </a:p>
          <a:p>
            <a:pPr lvl="1" algn="just" eaLnBrk="1" hangingPunct="1">
              <a:lnSpc>
                <a:spcPct val="2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데이터베이스가 하나의 데이터베이스 서버에 저장되어 있음</a:t>
            </a:r>
          </a:p>
          <a:p>
            <a:pPr lvl="1" algn="just" eaLnBrk="1" hangingPunct="1">
              <a:lnSpc>
                <a:spcPct val="2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데이터베이스 시스템의 기능이 서버와 클라이언트에 분산됨</a:t>
            </a:r>
          </a:p>
          <a:p>
            <a:pPr lvl="1" algn="just" eaLnBrk="1" hangingPunct="1">
              <a:lnSpc>
                <a:spcPct val="2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서버는 데이터베이스를 저장하고 </a:t>
            </a:r>
            <a:r>
              <a:rPr lang="en-US" altLang="ko-KR" b="1" dirty="0" smtClean="0"/>
              <a:t>DBMS</a:t>
            </a:r>
            <a:r>
              <a:rPr lang="ko-KR" altLang="en-US" b="1" dirty="0" smtClean="0"/>
              <a:t>를 운영하면서 여러 클라이언트에서 온 질의를 최적화하고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권한 검사를 수행하고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동시성 제어와 회복 기능을 수행하고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데이터베이스의 무결성을 유지하고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데이터베이스 접근을 관리</a:t>
            </a:r>
          </a:p>
          <a:p>
            <a:pPr lvl="1" algn="just" eaLnBrk="1" hangingPunct="1">
              <a:lnSpc>
                <a:spcPct val="2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클라이언트는 사용자 인터페이스를 관리하고 응용들을 수행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ECBC1B-7535-4243-B632-EA71D342B1ED}" type="slidenum">
              <a:rPr lang="en-US" altLang="ko-KR"/>
              <a:pPr>
                <a:defRPr/>
              </a:pPr>
              <a:t>68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5070D9-30CE-4A2D-A164-ECB43B431976}" type="slidenum">
              <a:rPr lang="en-US" altLang="ko-KR"/>
              <a:pPr>
                <a:defRPr/>
              </a:pPr>
              <a:t>69</a:t>
            </a:fld>
            <a:endParaRPr lang="en-US" altLang="ko-KR"/>
          </a:p>
        </p:txBody>
      </p:sp>
      <p:pic>
        <p:nvPicPr>
          <p:cNvPr id="8294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261" y="442560"/>
            <a:ext cx="6256337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1162050"/>
            <a:ext cx="8458200" cy="5532438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ko-KR" altLang="en-US" b="1" dirty="0" smtClean="0"/>
              <a:t>데이터베이스 </a:t>
            </a:r>
            <a:r>
              <a:rPr lang="ko-KR" altLang="en-US" b="1" dirty="0" smtClean="0">
                <a:solidFill>
                  <a:srgbClr val="0000FF"/>
                </a:solidFill>
              </a:rPr>
              <a:t>스키마</a:t>
            </a:r>
            <a:r>
              <a:rPr lang="en-US" altLang="ko-KR" b="1" dirty="0" smtClean="0">
                <a:solidFill>
                  <a:srgbClr val="0000FF"/>
                </a:solidFill>
              </a:rPr>
              <a:t>(schema)</a:t>
            </a:r>
            <a:endParaRPr lang="ko-KR" altLang="en-US" b="1" dirty="0" smtClean="0">
              <a:solidFill>
                <a:srgbClr val="0000FF"/>
              </a:solidFill>
            </a:endParaRPr>
          </a:p>
          <a:p>
            <a:pPr lvl="1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b="1" dirty="0" smtClean="0"/>
              <a:t>전체적인 데이터베이스 </a:t>
            </a:r>
            <a:r>
              <a:rPr lang="ko-KR" altLang="en-US" b="1" dirty="0" smtClean="0">
                <a:solidFill>
                  <a:srgbClr val="FF0000"/>
                </a:solidFill>
              </a:rPr>
              <a:t>구조</a:t>
            </a:r>
            <a:r>
              <a:rPr lang="ko-KR" altLang="en-US" b="1" dirty="0" smtClean="0"/>
              <a:t> 의미 </a:t>
            </a:r>
            <a:endParaRPr lang="en-US" altLang="ko-KR" b="1" dirty="0" smtClean="0"/>
          </a:p>
          <a:p>
            <a:pPr lvl="1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b="1" dirty="0" smtClean="0"/>
              <a:t>자주 변경되지는 않음</a:t>
            </a:r>
          </a:p>
          <a:p>
            <a:pPr lvl="1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b="1" dirty="0" smtClean="0"/>
              <a:t>데이터베이스의 모든 가능한 상태를 미리 정의</a:t>
            </a:r>
          </a:p>
          <a:p>
            <a:pPr eaLnBrk="1" hangingPunct="1">
              <a:lnSpc>
                <a:spcPct val="140000"/>
              </a:lnSpc>
            </a:pPr>
            <a:r>
              <a:rPr lang="ko-KR" altLang="en-US" b="1" dirty="0" smtClean="0"/>
              <a:t>데이터베이스 </a:t>
            </a:r>
            <a:r>
              <a:rPr lang="ko-KR" altLang="en-US" b="1" dirty="0" smtClean="0">
                <a:solidFill>
                  <a:srgbClr val="0000FF"/>
                </a:solidFill>
              </a:rPr>
              <a:t>상태</a:t>
            </a:r>
            <a:r>
              <a:rPr lang="en-US" altLang="ko-KR" b="1" dirty="0" smtClean="0">
                <a:solidFill>
                  <a:srgbClr val="0000FF"/>
                </a:solidFill>
              </a:rPr>
              <a:t>(state)</a:t>
            </a:r>
            <a:endParaRPr lang="ko-KR" altLang="en-US" b="1" dirty="0" smtClean="0">
              <a:solidFill>
                <a:srgbClr val="0000FF"/>
              </a:solidFill>
            </a:endParaRPr>
          </a:p>
          <a:p>
            <a:pPr lvl="1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b="1" dirty="0" smtClean="0"/>
              <a:t>특정 시점의 데이터베이스의 </a:t>
            </a:r>
            <a:r>
              <a:rPr lang="ko-KR" altLang="en-US" b="1" dirty="0" smtClean="0">
                <a:solidFill>
                  <a:srgbClr val="FF0000"/>
                </a:solidFill>
              </a:rPr>
              <a:t>내용</a:t>
            </a:r>
            <a:r>
              <a:rPr lang="ko-KR" altLang="en-US" b="1" dirty="0" smtClean="0"/>
              <a:t>을 의미</a:t>
            </a:r>
            <a:endParaRPr lang="en-US" altLang="ko-KR" b="1" dirty="0" smtClean="0"/>
          </a:p>
          <a:p>
            <a:pPr lvl="1" eaLnBrk="1" hangingPunct="1">
              <a:lnSpc>
                <a:spcPct val="140000"/>
              </a:lnSpc>
              <a:buFont typeface="Wingdings" pitchFamily="2" charset="2"/>
              <a:buChar char="ü"/>
            </a:pPr>
            <a:r>
              <a:rPr lang="ko-KR" altLang="en-US" b="1" dirty="0" smtClean="0"/>
              <a:t>시간의 흐름에 따라 계속해서 바뀜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B96AC1-EAA0-48D7-8A42-AFEFEB664A4A}" type="slidenum">
              <a:rPr lang="en-US" altLang="ko-KR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2838450" y="228600"/>
            <a:ext cx="64833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 eaLnBrk="0" latinLnBrk="1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latinLnBrk="1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latinLnBrk="1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ko-KR" sz="30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울릉도M" panose="02030600000101010101" pitchFamily="18" charset="-127"/>
                <a:ea typeface="HY울릉도M" panose="02030600000101010101" pitchFamily="18" charset="-127"/>
              </a:rPr>
              <a:t>1.1 </a:t>
            </a:r>
            <a:r>
              <a:rPr lang="ko-KR" altLang="en-US" sz="300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울릉도M" panose="02030600000101010101" pitchFamily="18" charset="-127"/>
                <a:ea typeface="HY울릉도M" panose="02030600000101010101" pitchFamily="18" charset="-127"/>
              </a:rPr>
              <a:t>데이터베이스 시스템 개요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949450" y="539750"/>
            <a:ext cx="8267700" cy="47244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2</a:t>
            </a:r>
            <a:r>
              <a:rPr lang="ko-KR" altLang="en-US" b="1" dirty="0" smtClean="0"/>
              <a:t>층 모델</a:t>
            </a:r>
            <a:r>
              <a:rPr lang="en-US" altLang="ko-KR" b="1" dirty="0" smtClean="0"/>
              <a:t>(2-tier model)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클라이언트와 데이터베이스 서버가 직접 연결됨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en-US" altLang="ko-KR" b="1" dirty="0" smtClean="0"/>
              <a:t>3</a:t>
            </a:r>
            <a:r>
              <a:rPr lang="ko-KR" altLang="en-US" b="1" dirty="0" smtClean="0"/>
              <a:t>층 모델</a:t>
            </a:r>
            <a:r>
              <a:rPr lang="en-US" altLang="ko-KR" b="1" dirty="0" smtClean="0"/>
              <a:t>(3-tier model)</a:t>
            </a:r>
          </a:p>
          <a:p>
            <a:pPr lvl="1"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클라이언트와 데이터베이스 서버 사이에 응용 서버가 추가됨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4F9BDA-9A0D-4541-AEC4-33D9DD142A04}" type="slidenum">
              <a:rPr lang="en-US" altLang="ko-KR"/>
              <a:pPr>
                <a:defRPr/>
              </a:pPr>
              <a:t>70</a:t>
            </a:fld>
            <a:endParaRPr lang="en-US" altLang="ko-KR"/>
          </a:p>
        </p:txBody>
      </p:sp>
      <p:pic>
        <p:nvPicPr>
          <p:cNvPr id="8397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987" y="1980142"/>
            <a:ext cx="4322763" cy="3757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idx="1"/>
          </p:nvPr>
        </p:nvSpPr>
        <p:spPr>
          <a:xfrm>
            <a:off x="1912938" y="828675"/>
            <a:ext cx="8458200" cy="4902200"/>
          </a:xfrm>
        </p:spPr>
        <p:txBody>
          <a:bodyPr/>
          <a:lstStyle/>
          <a:p>
            <a:pPr eaLnBrk="1" hangingPunct="1">
              <a:lnSpc>
                <a:spcPct val="250000"/>
              </a:lnSpc>
              <a:spcBef>
                <a:spcPct val="0"/>
              </a:spcBef>
            </a:pPr>
            <a:r>
              <a:rPr lang="ko-KR" altLang="en-US" b="1" dirty="0" smtClean="0"/>
              <a:t>클라이언트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서버 데이터베이스 시스템의 장점</a:t>
            </a:r>
          </a:p>
          <a:p>
            <a:pPr lvl="1" algn="just" eaLnBrk="1" hangingPunct="1">
              <a:lnSpc>
                <a:spcPct val="2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데이터베이스를 보다 넓은 지역에서 접근할 수 있음</a:t>
            </a:r>
          </a:p>
          <a:p>
            <a:pPr lvl="1" algn="just" eaLnBrk="1" hangingPunct="1">
              <a:lnSpc>
                <a:spcPct val="2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다양한 컴퓨터 시스템을 사용할 수 있음</a:t>
            </a:r>
          </a:p>
          <a:p>
            <a:pPr lvl="1" algn="just" eaLnBrk="1" hangingPunct="1">
              <a:lnSpc>
                <a:spcPct val="250000"/>
              </a:lnSpc>
              <a:spcBef>
                <a:spcPct val="0"/>
              </a:spcBef>
              <a:buFont typeface="Wingdings" pitchFamily="2" charset="2"/>
              <a:buChar char="ü"/>
            </a:pPr>
            <a:endParaRPr lang="ko-KR" altLang="en-US" b="1" dirty="0" smtClean="0"/>
          </a:p>
          <a:p>
            <a:pPr algn="just" eaLnBrk="1" hangingPunct="1">
              <a:lnSpc>
                <a:spcPct val="250000"/>
              </a:lnSpc>
              <a:spcBef>
                <a:spcPct val="0"/>
              </a:spcBef>
            </a:pPr>
            <a:r>
              <a:rPr lang="ko-KR" altLang="en-US" b="1" dirty="0" smtClean="0"/>
              <a:t>클라이언트</a:t>
            </a:r>
            <a:r>
              <a:rPr lang="en-US" altLang="ko-KR" b="1" dirty="0" smtClean="0"/>
              <a:t>-</a:t>
            </a:r>
            <a:r>
              <a:rPr lang="ko-KR" altLang="en-US" b="1" dirty="0" smtClean="0"/>
              <a:t>서버 데이터베이스 시스템의 단점</a:t>
            </a:r>
          </a:p>
          <a:p>
            <a:pPr lvl="1" algn="just" eaLnBrk="1" hangingPunct="1">
              <a:lnSpc>
                <a:spcPct val="2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보안이 다소 취약할 수 있음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CCCE00-5CD5-460D-AB5B-84521D849953}" type="slidenum">
              <a:rPr lang="en-US" altLang="ko-KR"/>
              <a:pPr>
                <a:defRPr/>
              </a:pPr>
              <a:t>71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A38CA-BEF4-4C15-BAE2-A213D8CA40FA}" type="slidenum">
              <a:rPr lang="en-US" altLang="ko-KR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333625" y="1346200"/>
            <a:ext cx="6192838" cy="8572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latinLnBrk="1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latinLnBrk="1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latinLnBrk="1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just" eaLnBrk="1" latinLnBrk="0" hangingPunct="1">
              <a:spcBef>
                <a:spcPct val="50000"/>
              </a:spcBef>
              <a:buFontTx/>
              <a:buNone/>
            </a:pPr>
            <a:r>
              <a:rPr lang="ko-KR" altLang="en-US" sz="1400" b="1">
                <a:solidFill>
                  <a:schemeClr val="tx2"/>
                </a:solidFill>
                <a:latin typeface="신명조" charset="-127"/>
                <a:ea typeface="신명조" charset="-127"/>
              </a:rPr>
              <a:t>데이터베이스 스키마</a:t>
            </a:r>
          </a:p>
          <a:p>
            <a:pPr algn="just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chemeClr val="tx2"/>
                </a:solidFill>
                <a:latin typeface="Courier New" pitchFamily="49" charset="0"/>
                <a:ea typeface="신명조" charset="-127"/>
              </a:rPr>
              <a:t>DEPARTMENT(DEPTNO, DEPTNAME, FLOOR)</a:t>
            </a:r>
          </a:p>
          <a:p>
            <a:pPr algn="just" eaLnBrk="1" latinLnBrk="0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ko-KR" sz="1600">
                <a:solidFill>
                  <a:schemeClr val="tx2"/>
                </a:solidFill>
                <a:latin typeface="Courier New" pitchFamily="49" charset="0"/>
                <a:ea typeface="신명조" charset="-127"/>
              </a:rPr>
              <a:t>EMPLOYEE(EMPNO, EMPNAME, TITLE, DNO, SALARY)</a:t>
            </a:r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2327275" y="2524126"/>
          <a:ext cx="7392988" cy="377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Image" r:id="rId4" imgW="9790476" imgH="6323810" progId="Photoshop.Image.7">
                  <p:embed/>
                </p:oleObj>
              </mc:Choice>
              <mc:Fallback>
                <p:oleObj name="Image" r:id="rId4" imgW="9790476" imgH="6323810" progId="Photoshop.Image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75" y="2524126"/>
                        <a:ext cx="7392988" cy="37750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66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Box 1"/>
          <p:cNvSpPr txBox="1">
            <a:spLocks noChangeArrowheads="1"/>
          </p:cNvSpPr>
          <p:nvPr/>
        </p:nvSpPr>
        <p:spPr bwMode="auto">
          <a:xfrm>
            <a:off x="2333626" y="492125"/>
            <a:ext cx="5089855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5750" indent="-285750" eaLnBrk="0" latinLnBrk="1" hangingPunct="0">
              <a:spcBef>
                <a:spcPts val="1800"/>
              </a:spcBef>
              <a:buFont typeface="Arial" pitchFamily="34" charset="0"/>
              <a:buChar char="•"/>
              <a:defRPr sz="24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latinLnBrk="1" hangingPunct="0">
              <a:spcBef>
                <a:spcPts val="1200"/>
              </a:spcBef>
              <a:buFont typeface="Arial" pitchFamily="34" charset="0"/>
              <a:buChar char="•"/>
              <a:defRPr sz="20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latinLnBrk="1" hangingPunct="0">
              <a:spcBef>
                <a:spcPts val="800"/>
              </a:spcBef>
              <a:buFont typeface="Arial" pitchFamily="34" charset="0"/>
              <a:buChar char="•"/>
              <a:defRPr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latinLnBrk="1" hangingPunct="0">
              <a:spcBef>
                <a:spcPts val="600"/>
              </a:spcBef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>
                <a:solidFill>
                  <a:srgbClr val="051729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>
                <a:solidFill>
                  <a:schemeClr val="tx2"/>
                </a:solidFill>
                <a:latin typeface="HY울릉도M" pitchFamily="18" charset="-127"/>
                <a:ea typeface="HY울릉도M" pitchFamily="18" charset="-127"/>
              </a:rPr>
              <a:t>데이터베이스 스키마와 상태의 예</a:t>
            </a:r>
          </a:p>
        </p:txBody>
      </p:sp>
      <p:sp>
        <p:nvSpPr>
          <p:cNvPr id="2" name="타원 1"/>
          <p:cNvSpPr/>
          <p:nvPr/>
        </p:nvSpPr>
        <p:spPr>
          <a:xfrm>
            <a:off x="2836985" y="3235569"/>
            <a:ext cx="3598984" cy="84406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2836984" y="4767385"/>
            <a:ext cx="6412523" cy="123483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1833563" y="666750"/>
            <a:ext cx="8458200" cy="4902200"/>
          </a:xfrm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 altLang="ko-KR" sz="2200" b="1"/>
              <a:t> </a:t>
            </a:r>
            <a:r>
              <a:rPr lang="ko-KR" altLang="en-US" sz="2200" b="1">
                <a:solidFill>
                  <a:srgbClr val="FF3300"/>
                </a:solidFill>
              </a:rPr>
              <a:t>데이터베이스 시스템</a:t>
            </a:r>
            <a:r>
              <a:rPr lang="en-US" altLang="ko-KR" sz="2200" b="1"/>
              <a:t>(</a:t>
            </a:r>
            <a:r>
              <a:rPr lang="en-US" altLang="ko-KR" sz="2200" b="1">
                <a:solidFill>
                  <a:srgbClr val="FF3300"/>
                </a:solidFill>
              </a:rPr>
              <a:t>DBS</a:t>
            </a:r>
            <a:r>
              <a:rPr lang="en-US" altLang="ko-KR" sz="2200" b="1"/>
              <a:t>: Database System</a:t>
            </a:r>
            <a:r>
              <a:rPr lang="en-US" altLang="ko-KR" sz="2200"/>
              <a:t>)</a:t>
            </a:r>
            <a:r>
              <a:rPr lang="ko-KR" altLang="en-US" sz="2200" b="1"/>
              <a:t>의 구성 요소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189D2E-2900-43E0-9348-C0A5198EB655}" type="slidenum">
              <a:rPr lang="en-US" altLang="ko-KR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19460" name="Picture 4" descr="1_p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050" y="1389063"/>
            <a:ext cx="6769100" cy="488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각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12518</TotalTime>
  <Words>3194</Words>
  <Application>Microsoft Office PowerPoint</Application>
  <PresentationFormat>사용자 지정</PresentationFormat>
  <Paragraphs>579</Paragraphs>
  <Slides>71</Slides>
  <Notes>58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71</vt:i4>
      </vt:variant>
    </vt:vector>
  </HeadingPairs>
  <TitlesOfParts>
    <vt:vector size="73" baseType="lpstr">
      <vt:lpstr>각</vt:lpstr>
      <vt:lpstr>Image</vt:lpstr>
      <vt:lpstr>1장 데이터베이스 시스템</vt:lpstr>
      <vt:lpstr>목차</vt:lpstr>
      <vt:lpstr>데이터베이스를 공부해야 하는 이유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시스템 카탈로그</vt:lpstr>
      <vt:lpstr>데이터베이스 시스템의 특징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데이터의 종속성과 중복성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참고: JSP에서 DB 연동 예제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데이터 독립성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노웅기</dc:creator>
  <cp:lastModifiedBy>user</cp:lastModifiedBy>
  <cp:revision>467</cp:revision>
  <cp:lastPrinted>1997-07-26T06:01:56Z</cp:lastPrinted>
  <dcterms:created xsi:type="dcterms:W3CDTF">1995-06-17T23:31:02Z</dcterms:created>
  <dcterms:modified xsi:type="dcterms:W3CDTF">2019-09-08T01:20:07Z</dcterms:modified>
</cp:coreProperties>
</file>