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48"/>
  </p:notesMasterIdLst>
  <p:handoutMasterIdLst>
    <p:handoutMasterId r:id="rId49"/>
  </p:handoutMasterIdLst>
  <p:sldIdLst>
    <p:sldId id="588" r:id="rId2"/>
    <p:sldId id="589" r:id="rId3"/>
    <p:sldId id="517" r:id="rId4"/>
    <p:sldId id="542" r:id="rId5"/>
    <p:sldId id="543" r:id="rId6"/>
    <p:sldId id="544" r:id="rId7"/>
    <p:sldId id="545" r:id="rId8"/>
    <p:sldId id="547" r:id="rId9"/>
    <p:sldId id="548" r:id="rId10"/>
    <p:sldId id="549" r:id="rId11"/>
    <p:sldId id="550" r:id="rId12"/>
    <p:sldId id="551" r:id="rId13"/>
    <p:sldId id="552" r:id="rId14"/>
    <p:sldId id="554" r:id="rId15"/>
    <p:sldId id="555" r:id="rId16"/>
    <p:sldId id="556" r:id="rId17"/>
    <p:sldId id="557" r:id="rId18"/>
    <p:sldId id="558" r:id="rId19"/>
    <p:sldId id="559" r:id="rId20"/>
    <p:sldId id="560" r:id="rId21"/>
    <p:sldId id="561" r:id="rId22"/>
    <p:sldId id="562" r:id="rId23"/>
    <p:sldId id="563" r:id="rId24"/>
    <p:sldId id="564" r:id="rId25"/>
    <p:sldId id="566" r:id="rId26"/>
    <p:sldId id="567" r:id="rId27"/>
    <p:sldId id="568" r:id="rId28"/>
    <p:sldId id="569" r:id="rId29"/>
    <p:sldId id="570" r:id="rId30"/>
    <p:sldId id="571" r:id="rId31"/>
    <p:sldId id="572" r:id="rId32"/>
    <p:sldId id="573" r:id="rId33"/>
    <p:sldId id="574" r:id="rId34"/>
    <p:sldId id="575" r:id="rId35"/>
    <p:sldId id="577" r:id="rId36"/>
    <p:sldId id="576" r:id="rId37"/>
    <p:sldId id="585" r:id="rId38"/>
    <p:sldId id="578" r:id="rId39"/>
    <p:sldId id="579" r:id="rId40"/>
    <p:sldId id="580" r:id="rId41"/>
    <p:sldId id="587" r:id="rId42"/>
    <p:sldId id="581" r:id="rId43"/>
    <p:sldId id="582" r:id="rId44"/>
    <p:sldId id="583" r:id="rId45"/>
    <p:sldId id="586" r:id="rId46"/>
    <p:sldId id="584" r:id="rId47"/>
  </p:sldIdLst>
  <p:sldSz cx="12192000" cy="6858000"/>
  <p:notesSz cx="6784975" cy="9856788"/>
  <p:kinsoku lang="ko-KR" invalStChars="!%),.:;?]}’”〕〉》」』】°′″℃￠！％），．：；？］｝" invalEndChars="([\{‘“〔〈《「『【＄（［￦｛"/>
  <p:defaultTextStyle>
    <a:defPPr>
      <a:defRPr lang="ko-KR"/>
    </a:defPPr>
    <a:lvl1pPr algn="l" rtl="0" fontAlgn="base">
      <a:lnSpc>
        <a:spcPct val="13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1pPr>
    <a:lvl2pPr marL="457200" algn="l" rtl="0" fontAlgn="base">
      <a:lnSpc>
        <a:spcPct val="13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2pPr>
    <a:lvl3pPr marL="914400" algn="l" rtl="0" fontAlgn="base">
      <a:lnSpc>
        <a:spcPct val="13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3pPr>
    <a:lvl4pPr marL="1371600" algn="l" rtl="0" fontAlgn="base">
      <a:lnSpc>
        <a:spcPct val="13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4pPr>
    <a:lvl5pPr marL="1828800" algn="l" rtl="0" fontAlgn="base">
      <a:lnSpc>
        <a:spcPct val="13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00"/>
    <a:srgbClr val="CCECFF"/>
    <a:srgbClr val="66CCFF"/>
    <a:srgbClr val="6633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94660"/>
  </p:normalViewPr>
  <p:slideViewPr>
    <p:cSldViewPr snapToGrid="0">
      <p:cViewPr>
        <p:scale>
          <a:sx n="91" d="100"/>
          <a:sy n="91" d="100"/>
        </p:scale>
        <p:origin x="-492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0"/>
    </p:cViewPr>
  </p:sorterViewPr>
  <p:notesViewPr>
    <p:cSldViewPr snapToGrid="0">
      <p:cViewPr varScale="1">
        <p:scale>
          <a:sx n="51" d="100"/>
          <a:sy n="51" d="100"/>
        </p:scale>
        <p:origin x="-1980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5.xml"/><Relationship Id="rId2" Type="http://schemas.openxmlformats.org/officeDocument/2006/relationships/slide" Target="slides/slide11.xml"/><Relationship Id="rId1" Type="http://schemas.openxmlformats.org/officeDocument/2006/relationships/slide" Target="slides/slide5.xml"/><Relationship Id="rId6" Type="http://schemas.openxmlformats.org/officeDocument/2006/relationships/slide" Target="slides/slide23.xml"/><Relationship Id="rId5" Type="http://schemas.openxmlformats.org/officeDocument/2006/relationships/slide" Target="slides/slide20.xml"/><Relationship Id="rId4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23925">
              <a:lnSpc>
                <a:spcPct val="100000"/>
              </a:lnSpc>
              <a:defRPr sz="1000" i="1">
                <a:latin typeface="Arial" panose="020B0604020202020204" pitchFamily="34" charset="0"/>
                <a:ea typeface="돋움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-1588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23925">
              <a:lnSpc>
                <a:spcPct val="100000"/>
              </a:lnSpc>
              <a:defRPr sz="1000" i="1">
                <a:latin typeface="Arial" panose="020B0604020202020204" pitchFamily="34" charset="0"/>
                <a:ea typeface="돋움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363075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23925">
              <a:lnSpc>
                <a:spcPct val="100000"/>
              </a:lnSpc>
              <a:defRPr sz="1000" i="1">
                <a:latin typeface="Arial" panose="020B0604020202020204" pitchFamily="34" charset="0"/>
                <a:ea typeface="돋움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363075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23925">
              <a:lnSpc>
                <a:spcPct val="100000"/>
              </a:lnSpc>
              <a:defRPr sz="1000" i="1">
                <a:latin typeface="Arial" panose="020B0604020202020204" pitchFamily="34" charset="0"/>
                <a:ea typeface="돋움" panose="020B0600000101010101" pitchFamily="50" charset="-127"/>
              </a:defRPr>
            </a:lvl1pPr>
          </a:lstStyle>
          <a:p>
            <a:fld id="{2FE0D797-D34B-45B0-895B-11426CBC717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7155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23925">
              <a:lnSpc>
                <a:spcPct val="100000"/>
              </a:lnSpc>
              <a:defRPr sz="1000" i="1">
                <a:latin typeface="Arial" panose="020B0604020202020204" pitchFamily="34" charset="0"/>
                <a:ea typeface="돋움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-1588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23925">
              <a:lnSpc>
                <a:spcPct val="100000"/>
              </a:lnSpc>
              <a:defRPr sz="1000" i="1">
                <a:latin typeface="Arial" panose="020B0604020202020204" pitchFamily="34" charset="0"/>
                <a:ea typeface="돋움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650" y="747713"/>
            <a:ext cx="6543675" cy="3681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1538"/>
            <a:ext cx="4975225" cy="443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7625" rIns="92075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23925">
              <a:lnSpc>
                <a:spcPct val="100000"/>
              </a:lnSpc>
              <a:defRPr sz="1000" i="1">
                <a:latin typeface="Arial" panose="020B0604020202020204" pitchFamily="34" charset="0"/>
                <a:ea typeface="돋움" panose="020B0600000101010101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23925">
              <a:lnSpc>
                <a:spcPct val="100000"/>
              </a:lnSpc>
              <a:defRPr sz="1000" i="1">
                <a:latin typeface="Arial" panose="020B0604020202020204" pitchFamily="34" charset="0"/>
                <a:ea typeface="돋움" panose="020B0600000101010101" pitchFamily="50" charset="-127"/>
              </a:defRPr>
            </a:lvl1pPr>
          </a:lstStyle>
          <a:p>
            <a:fld id="{47E71661-2D81-4A4A-B7C8-842C4AD8670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73737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23925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60375" algn="l" defTabSz="923925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9163" algn="l" defTabSz="923925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81125" algn="l" defTabSz="923925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39913" algn="l" defTabSz="923925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1AB6CE-06A8-42EA-88EB-C27671AB3AA9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" y="747713"/>
            <a:ext cx="6543675" cy="3681412"/>
          </a:xfrm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4077F-0D8D-4E83-A8E1-ACD50F092E74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64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" y="747713"/>
            <a:ext cx="6543675" cy="3681412"/>
          </a:xfrm>
          <a:ln/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2CB318-C8F8-44BC-AE2F-57F7FF82084B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" y="747713"/>
            <a:ext cx="6543675" cy="3681412"/>
          </a:xfrm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EA39B3-05D4-4BF3-AE2C-D0B333EE64A4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" y="747713"/>
            <a:ext cx="6543675" cy="3681412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234695-B649-4382-91E0-6D338234EFAE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64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" y="747713"/>
            <a:ext cx="6543675" cy="3681412"/>
          </a:xfrm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43108D-EAB7-47A8-9441-40C4C715F490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" y="747713"/>
            <a:ext cx="6543675" cy="3681412"/>
          </a:xfrm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5B592-FECC-4446-A22C-7BF47ACD0285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" y="747713"/>
            <a:ext cx="6543675" cy="3681412"/>
          </a:xfrm>
          <a:ln/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4122B8-8379-4B0C-8B40-B4264285B72D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" y="747713"/>
            <a:ext cx="6543675" cy="3681412"/>
          </a:xfrm>
          <a:ln/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53B32C-4C03-4272-B74F-529DD1EF145C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" y="747713"/>
            <a:ext cx="6543675" cy="3681412"/>
          </a:xfrm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E1BB7F-9192-4039-9134-BFE0D0B53803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" y="747713"/>
            <a:ext cx="6543675" cy="3681412"/>
          </a:xfrm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2763D0-74B6-4E25-B6F9-4D61BB0CA5E1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63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" y="747713"/>
            <a:ext cx="6543675" cy="3681412"/>
          </a:xfrm>
          <a:ln/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CF1DA7-1925-4DA4-BF89-55734D72605A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63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" y="747713"/>
            <a:ext cx="6543675" cy="3681412"/>
          </a:xfrm>
          <a:ln/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4AA93D-01B9-4514-B3DE-7D731C901CE7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63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" y="747713"/>
            <a:ext cx="6543675" cy="3681412"/>
          </a:xfrm>
          <a:ln/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BAF450-4F92-425F-9726-6F6D3BB9219B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" y="747713"/>
            <a:ext cx="6543675" cy="3681412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9D0411-8EFA-4A73-81A2-8819C80C4B64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64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" y="747713"/>
            <a:ext cx="6543675" cy="3681412"/>
          </a:xfrm>
          <a:ln/>
        </p:spPr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776BAB-7B26-486D-9111-8E7AFB15832C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" y="747713"/>
            <a:ext cx="6543675" cy="3681412"/>
          </a:xfrm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December 1,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10장. 데이터베이스 보안과 권한 관리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A484-FCAA-4035-B012-28B25CE64E6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10장. 데이터베이스 보안과 권한 관리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5D77-C56F-4154-B5A1-4139DBE4C72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508000" y="274638"/>
            <a:ext cx="11277600" cy="60499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427887-381E-4A7B-B91C-9B06FC62E0DA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2100" y="6434138"/>
            <a:ext cx="5943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10장. 데이터베이스 보안과 권한 관리</a:t>
            </a:r>
            <a:endParaRPr lang="en-US" altLang="ko-K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482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508000" y="1600200"/>
            <a:ext cx="5537200" cy="472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537200" cy="472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B05C12A-AA7A-4303-B8FA-EA01180BDA7D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2100" y="6434138"/>
            <a:ext cx="5943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10장. 데이터베이스 보안과 권한 관리</a:t>
            </a:r>
            <a:endParaRPr lang="en-US" altLang="ko-K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197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E2249-7BAC-4A6C-8751-E88C00ABBDE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December 1,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10장. 데이터베이스 보안과 권한 관리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BD2ED-9AA8-47F8-B2E1-97728BE3C0DB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10장. 데이터베이스 보안과 권한 관리</a:t>
            </a: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9F52-9164-4169-B634-D2F6E972A15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10장. 데이터베이스 보안과 권한 관리</a:t>
            </a: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475EC-0AE5-44D5-9085-A4D74DB379D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10장. 데이터베이스 보안과 권한 관리</a:t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9093-FDCD-418C-86E4-6AAD8C9332C6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ko-KR" smtClean="0"/>
              <a:t>10장. 데이터베이스 보안과 권한 관리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5FE987-5FE7-4706-A30F-146235DF2FC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10장. 데이터베이스 보안과 권한 관리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E405E-1A03-406E-9C8A-4862DEAE470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D363A344-61B6-40D5-9F12-F3DE969C06D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77936" y="1752600"/>
            <a:ext cx="8980713" cy="18288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10</a:t>
            </a:r>
            <a:r>
              <a:rPr lang="ko-KR" altLang="en-US" dirty="0" smtClean="0"/>
              <a:t>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데이터베이스 보안과 권한 관리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791883" y="3976171"/>
            <a:ext cx="6858003" cy="914400"/>
          </a:xfrm>
        </p:spPr>
        <p:txBody>
          <a:bodyPr/>
          <a:lstStyle/>
          <a:p>
            <a:r>
              <a:rPr lang="ko-KR" altLang="en-US" dirty="0" smtClean="0"/>
              <a:t>컴퓨터정보과</a:t>
            </a:r>
            <a:endParaRPr lang="en-US" altLang="ko-KR" dirty="0" smtClean="0"/>
          </a:p>
          <a:p>
            <a:r>
              <a:rPr lang="ko-KR" altLang="en-US" dirty="0" smtClean="0"/>
              <a:t>김계숙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4275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>
          <a:xfrm>
            <a:off x="772040" y="722395"/>
            <a:ext cx="10463519" cy="5524026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ko-KR" altLang="en-US" b="1" dirty="0"/>
              <a:t>권한 </a:t>
            </a:r>
            <a:r>
              <a:rPr lang="ko-KR" altLang="en-US" b="1" dirty="0" smtClean="0"/>
              <a:t>허가</a:t>
            </a:r>
            <a:endParaRPr lang="en-US" altLang="ko-KR" b="1" dirty="0"/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/>
              <a:t>GRANT</a:t>
            </a:r>
            <a:r>
              <a:rPr lang="ko-KR" altLang="en-US" b="1" dirty="0"/>
              <a:t>절에 </a:t>
            </a:r>
            <a:r>
              <a:rPr lang="en-US" altLang="ko-KR" b="1" dirty="0"/>
              <a:t>SELECT, INSERT, DELETE, UPDATE, REFERENCES </a:t>
            </a:r>
            <a:r>
              <a:rPr lang="ko-KR" altLang="en-US" b="1" dirty="0"/>
              <a:t>중 한 개 이상의 권한을 포함할 수 있음</a:t>
            </a: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/>
              <a:t>UPDATE</a:t>
            </a:r>
            <a:r>
              <a:rPr lang="ko-KR" altLang="en-US" b="1" dirty="0"/>
              <a:t>문을 사용하여 </a:t>
            </a:r>
            <a:r>
              <a:rPr lang="ko-KR" altLang="en-US" b="1" dirty="0" err="1"/>
              <a:t>애트리뷰트를</a:t>
            </a:r>
            <a:r>
              <a:rPr lang="ko-KR" altLang="en-US" b="1" dirty="0"/>
              <a:t> 수정하려면 그 </a:t>
            </a:r>
            <a:r>
              <a:rPr lang="ko-KR" altLang="en-US" b="1" dirty="0" err="1"/>
              <a:t>애트리뷰트에</a:t>
            </a:r>
            <a:r>
              <a:rPr lang="ko-KR" altLang="en-US" b="1" dirty="0"/>
              <a:t> 대한 </a:t>
            </a:r>
            <a:r>
              <a:rPr lang="en-US" altLang="ko-KR" b="1" dirty="0">
                <a:solidFill>
                  <a:srgbClr val="FF0000"/>
                </a:solidFill>
              </a:rPr>
              <a:t>UPDATE</a:t>
            </a:r>
            <a:r>
              <a:rPr lang="en-US" altLang="ko-KR" b="1" dirty="0"/>
              <a:t> </a:t>
            </a:r>
            <a:r>
              <a:rPr lang="ko-KR" altLang="en-US" b="1" dirty="0"/>
              <a:t>권한이 필요</a:t>
            </a: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err="1"/>
              <a:t>릴레이션을</a:t>
            </a:r>
            <a:r>
              <a:rPr lang="ko-KR" altLang="en-US" b="1" dirty="0"/>
              <a:t> 참조하는 외래 키 제약 조건을 만들려면 해당 </a:t>
            </a:r>
            <a:r>
              <a:rPr lang="ko-KR" altLang="en-US" b="1" dirty="0" err="1"/>
              <a:t>릴레이션에</a:t>
            </a:r>
            <a:r>
              <a:rPr lang="ko-KR" altLang="en-US" b="1" dirty="0"/>
              <a:t> 대해 </a:t>
            </a:r>
            <a:r>
              <a:rPr lang="en-US" altLang="ko-KR" b="1" dirty="0">
                <a:solidFill>
                  <a:srgbClr val="FF0000"/>
                </a:solidFill>
              </a:rPr>
              <a:t>REFERENCES</a:t>
            </a:r>
            <a:r>
              <a:rPr lang="en-US" altLang="ko-KR" b="1" dirty="0"/>
              <a:t> </a:t>
            </a:r>
            <a:r>
              <a:rPr lang="ko-KR" altLang="en-US" b="1" dirty="0"/>
              <a:t>권한이 필요</a:t>
            </a: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만일 어떤 사용자가 </a:t>
            </a:r>
            <a:r>
              <a:rPr lang="en-US" altLang="ko-KR" b="1" dirty="0"/>
              <a:t>WITH GRANT OPTION</a:t>
            </a:r>
            <a:r>
              <a:rPr lang="ko-KR" altLang="en-US" b="1" dirty="0"/>
              <a:t>절과 함께 권한을 </a:t>
            </a:r>
            <a:r>
              <a:rPr lang="ko-KR" altLang="en-US" b="1" dirty="0" smtClean="0"/>
              <a:t>허가 받았으면 </a:t>
            </a:r>
            <a:r>
              <a:rPr lang="ko-KR" altLang="en-US" b="1" dirty="0"/>
              <a:t>그 사용자도 </a:t>
            </a:r>
            <a:r>
              <a:rPr lang="en-US" altLang="ko-KR" b="1" dirty="0"/>
              <a:t>WITH GRANT OPTION</a:t>
            </a:r>
            <a:r>
              <a:rPr lang="ko-KR" altLang="en-US" b="1" dirty="0"/>
              <a:t>과 함께 또는 </a:t>
            </a:r>
            <a:r>
              <a:rPr lang="en-US" altLang="ko-KR" b="1" dirty="0"/>
              <a:t>WITH GRANT OPTION </a:t>
            </a:r>
            <a:r>
              <a:rPr lang="ko-KR" altLang="en-US" b="1" dirty="0"/>
              <a:t>없이 그 권한을 다른 사용자에게 허가할 수 있음 </a:t>
            </a: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기본 </a:t>
            </a:r>
            <a:r>
              <a:rPr lang="ko-KR" altLang="en-US" b="1" dirty="0" err="1"/>
              <a:t>릴레이션의</a:t>
            </a:r>
            <a:r>
              <a:rPr lang="ko-KR" altLang="en-US" b="1" dirty="0"/>
              <a:t> 소유자가 다른 사용자들이 </a:t>
            </a:r>
            <a:r>
              <a:rPr lang="ko-KR" altLang="en-US" b="1" dirty="0" err="1"/>
              <a:t>릴레이션에</a:t>
            </a:r>
            <a:r>
              <a:rPr lang="ko-KR" altLang="en-US" b="1" dirty="0"/>
              <a:t> 직접 접근하지 못하게 하려는 경우에는 </a:t>
            </a:r>
            <a:r>
              <a:rPr lang="ko-KR" altLang="en-US" b="1" dirty="0" err="1"/>
              <a:t>릴레이션</a:t>
            </a:r>
            <a:r>
              <a:rPr lang="ko-KR" altLang="en-US" b="1" dirty="0"/>
              <a:t> 자체에 대한 권한은 허가하지 않고</a:t>
            </a:r>
            <a:r>
              <a:rPr lang="en-US" altLang="ko-KR" b="1" dirty="0"/>
              <a:t>, </a:t>
            </a:r>
            <a:r>
              <a:rPr lang="ko-KR" altLang="en-US" b="1" dirty="0" err="1">
                <a:solidFill>
                  <a:srgbClr val="0000FF"/>
                </a:solidFill>
              </a:rPr>
              <a:t>릴레이션을</a:t>
            </a:r>
            <a:r>
              <a:rPr lang="ko-KR" altLang="en-US" b="1" dirty="0">
                <a:solidFill>
                  <a:srgbClr val="0000FF"/>
                </a:solidFill>
              </a:rPr>
              <a:t> 참조하는 뷰</a:t>
            </a:r>
            <a:r>
              <a:rPr lang="ko-KR" altLang="en-US" b="1" dirty="0"/>
              <a:t>를 정의한 후 이 뷰에 대해 권한을 부여할 수 있음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59C78C3A-7059-4137-88AD-0DA86784730B}" type="slidenum">
              <a:rPr lang="en-US" altLang="ko-KR"/>
              <a:pPr/>
              <a:t>10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879" name="Picture 7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27894" y="337933"/>
            <a:ext cx="9403472" cy="4555016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AA943D16-FDF2-413E-8559-733A8CE17A3B}" type="slidenum">
              <a:rPr lang="en-US" altLang="ko-KR"/>
              <a:pPr/>
              <a:t>11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904" name="Picture 8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9372" y="428932"/>
            <a:ext cx="8410960" cy="2227962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92906" name="Picture 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9918" y="2947415"/>
            <a:ext cx="8348881" cy="2291080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B90A2D05-3BB0-4C21-981A-2B5584B2A425}" type="slidenum">
              <a:rPr lang="en-US" altLang="ko-KR"/>
              <a:pPr/>
              <a:t>12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27" name="Picture 7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021" y="226841"/>
            <a:ext cx="8870731" cy="3693517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BB387871-4746-4E53-80F3-72E25A449EF1}" type="slidenum">
              <a:rPr lang="en-US" altLang="ko-KR"/>
              <a:pPr/>
              <a:t>13</a:t>
            </a:fld>
            <a:endParaRPr lang="en-US" altLang="ko-KR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407" y="4105934"/>
            <a:ext cx="9007365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2225" y="578922"/>
            <a:ext cx="9692450" cy="4724400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ko-KR" altLang="en-US" b="1" dirty="0"/>
              <a:t>권한 취소</a:t>
            </a: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다른 사용자에게 허가한 권한을 취소하기 위해서 </a:t>
            </a:r>
            <a:r>
              <a:rPr lang="en-US" altLang="ko-KR" b="1" dirty="0"/>
              <a:t>REVOKE</a:t>
            </a:r>
            <a:r>
              <a:rPr lang="ko-KR" altLang="en-US" b="1" dirty="0"/>
              <a:t>문을 사용함</a:t>
            </a: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만일 어떤 사용자가 다른 사용자에게 허가했던 권한을 취소하면</a:t>
            </a:r>
            <a:r>
              <a:rPr lang="en-US" altLang="ko-KR" b="1" dirty="0"/>
              <a:t>, </a:t>
            </a:r>
            <a:r>
              <a:rPr lang="ko-KR" altLang="en-US" b="1" dirty="0"/>
              <a:t>권한을 취소 당한 사용자가 </a:t>
            </a:r>
            <a:r>
              <a:rPr lang="en-US" altLang="ko-KR" b="1" dirty="0"/>
              <a:t>WITH GRANT OPTION</a:t>
            </a:r>
            <a:r>
              <a:rPr lang="ko-KR" altLang="en-US" b="1" dirty="0"/>
              <a:t>을 통해서 다른 사용자에게 허가했던 권한들도 연쇄적으로 취소됨</a:t>
            </a: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취소하려는 권한을 허가했던 사람만 그 권한을 취소할 수 있음</a:t>
            </a: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권한을 허가했던 사람은 자신이 권한을 허가했던 사용자로부터만 권한을 취소할 수 있음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293893BC-3F55-4C3A-977F-5BD8F5C6AA7B}" type="slidenum">
              <a:rPr lang="en-US" altLang="ko-KR"/>
              <a:pPr/>
              <a:t>14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002" name="Picture 10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35096" y="2385849"/>
            <a:ext cx="8738386" cy="2435347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597004" name="Picture 12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17019" y="5039798"/>
            <a:ext cx="5945188" cy="1363663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E0F12B77-8E69-4A6B-B9FC-9515E9F0C9B7}" type="slidenum">
              <a:rPr lang="en-US" altLang="ko-KR"/>
              <a:pPr/>
              <a:t>15</a:t>
            </a:fld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7019" y="528354"/>
            <a:ext cx="4287270" cy="1648563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>
          <a:xfrm>
            <a:off x="1163782" y="841149"/>
            <a:ext cx="9868395" cy="551215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ko-KR" sz="2000" b="1" dirty="0"/>
              <a:t> </a:t>
            </a:r>
            <a:r>
              <a:rPr lang="ko-KR" altLang="en-US" sz="2000" b="1" dirty="0">
                <a:solidFill>
                  <a:schemeClr val="tx2"/>
                </a:solidFill>
              </a:rPr>
              <a:t>역할</a:t>
            </a:r>
            <a:r>
              <a:rPr lang="en-US" altLang="ko-KR" sz="2000" b="1" dirty="0">
                <a:solidFill>
                  <a:schemeClr val="tx2"/>
                </a:solidFill>
              </a:rPr>
              <a:t>(</a:t>
            </a:r>
            <a:r>
              <a:rPr lang="en-US" altLang="ko-KR" sz="2000" b="1" dirty="0"/>
              <a:t>role)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여러 사용자들에 대한 </a:t>
            </a:r>
            <a:r>
              <a:rPr lang="ko-KR" altLang="en-US" b="1" dirty="0">
                <a:solidFill>
                  <a:srgbClr val="FF0000"/>
                </a:solidFill>
              </a:rPr>
              <a:t>권한 관리를 단순화</a:t>
            </a:r>
            <a:r>
              <a:rPr lang="ko-KR" altLang="en-US" b="1" dirty="0"/>
              <a:t>하기 위해 역할을 사용함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역할은 사용자에게 허가할 수 있는 </a:t>
            </a:r>
            <a:r>
              <a:rPr lang="ko-KR" altLang="en-US" b="1" dirty="0">
                <a:solidFill>
                  <a:srgbClr val="FF0000"/>
                </a:solidFill>
              </a:rPr>
              <a:t>연관된 권한들의 그룹으로서 </a:t>
            </a:r>
            <a:r>
              <a:rPr lang="ko-KR" altLang="en-US" b="1" dirty="0"/>
              <a:t>이름을 가짐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각 사용자는 여러 역할들에 속할 수 있으며 여러 사용자들이 동일한 역할을 </a:t>
            </a:r>
            <a:r>
              <a:rPr lang="ko-KR" altLang="en-US" b="1" dirty="0" smtClean="0"/>
              <a:t>허가 받을 </a:t>
            </a:r>
            <a:r>
              <a:rPr lang="ko-KR" altLang="en-US" b="1" dirty="0"/>
              <a:t>수 있음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동일한 권한들의 집합을 여러 사용자들에게 허가하는 대신에 이 권한들을 </a:t>
            </a:r>
            <a:r>
              <a:rPr lang="ko-KR" altLang="en-US" b="1" dirty="0" err="1"/>
              <a:t>역할에게</a:t>
            </a:r>
            <a:r>
              <a:rPr lang="ko-KR" altLang="en-US" b="1" dirty="0"/>
              <a:t> 허가하고</a:t>
            </a:r>
            <a:r>
              <a:rPr lang="en-US" altLang="ko-KR" b="1" dirty="0"/>
              <a:t>, </a:t>
            </a:r>
            <a:r>
              <a:rPr lang="ko-KR" altLang="en-US" b="1" dirty="0"/>
              <a:t>역할을 각 사용자에게 허가함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어떤 역할과 연관된 권한들에 변화가 생기면 그 역할을 </a:t>
            </a:r>
            <a:r>
              <a:rPr lang="ko-KR" altLang="en-US" b="1" dirty="0" smtClean="0"/>
              <a:t>허가 받은 </a:t>
            </a:r>
            <a:r>
              <a:rPr lang="ko-KR" altLang="en-US" b="1" dirty="0"/>
              <a:t>모든 사용자들은 자동적으로 즉시 변경된 권한들을 가지게 됨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역할을 생성하는 방법은 </a:t>
            </a:r>
            <a:r>
              <a:rPr lang="en-US" altLang="ko-KR" b="1" dirty="0">
                <a:solidFill>
                  <a:srgbClr val="FF0000"/>
                </a:solidFill>
              </a:rPr>
              <a:t>DBMS</a:t>
            </a:r>
            <a:r>
              <a:rPr lang="ko-KR" altLang="en-US" b="1" dirty="0">
                <a:solidFill>
                  <a:srgbClr val="FF0000"/>
                </a:solidFill>
              </a:rPr>
              <a:t>마다 차이가 있음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오라클에서는 </a:t>
            </a:r>
            <a:r>
              <a:rPr lang="en-US" altLang="ko-KR" b="1" dirty="0">
                <a:solidFill>
                  <a:srgbClr val="FF0000"/>
                </a:solidFill>
              </a:rPr>
              <a:t>CREATE ROLE</a:t>
            </a:r>
            <a:r>
              <a:rPr lang="ko-KR" altLang="en-US" b="1" dirty="0">
                <a:solidFill>
                  <a:srgbClr val="FF0000"/>
                </a:solidFill>
              </a:rPr>
              <a:t>문을 </a:t>
            </a:r>
            <a:r>
              <a:rPr lang="ko-KR" altLang="en-US" b="1" dirty="0"/>
              <a:t>사용하여 역할을 생성함</a:t>
            </a:r>
            <a:r>
              <a:rPr lang="ko-KR" altLang="en-US" dirty="0">
                <a:latin typeface="╜┼╕φ┴╢" charset="0"/>
                <a:ea typeface="신명조" charset="-127"/>
              </a:rPr>
              <a:t> 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FE975967-2A36-4FD6-B9C7-66321B966305}" type="slidenum">
              <a:rPr lang="en-US" altLang="ko-KR"/>
              <a:pPr/>
              <a:t>16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9047" name="Picture 7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031" y="981343"/>
            <a:ext cx="7920100" cy="3640045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DA83FB55-5B95-4550-856C-488FAF12FA9A}" type="slidenum">
              <a:rPr lang="en-US" altLang="ko-KR"/>
              <a:pPr/>
              <a:t>17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1879600" y="1237543"/>
            <a:ext cx="9702800" cy="3828447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ko-KR" altLang="en-US" sz="2000" b="1" dirty="0"/>
              <a:t>예</a:t>
            </a:r>
            <a:r>
              <a:rPr lang="en-US" altLang="ko-KR" sz="2000" b="1" dirty="0"/>
              <a:t>: programmer </a:t>
            </a:r>
            <a:r>
              <a:rPr lang="ko-KR" altLang="en-US" sz="2000" b="1" dirty="0" err="1"/>
              <a:t>역할에게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CREATE TABLE </a:t>
            </a:r>
            <a:r>
              <a:rPr lang="ko-KR" altLang="en-US" sz="2000" b="1" dirty="0"/>
              <a:t>권한을 부여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b="1" dirty="0">
                <a:latin typeface="╜┼╕φ┴╢" charset="0"/>
                <a:ea typeface="신명조" charset="-127"/>
              </a:rPr>
              <a:t>		</a:t>
            </a:r>
            <a:r>
              <a:rPr lang="en-US" altLang="ko-KR" b="1" dirty="0">
                <a:latin typeface="Courier New" panose="02070309020205020404" pitchFamily="49" charset="0"/>
                <a:ea typeface="신명조" charset="-127"/>
              </a:rPr>
              <a:t>GRANT</a:t>
            </a:r>
            <a:r>
              <a:rPr lang="en-US" altLang="ko-KR" dirty="0">
                <a:latin typeface="Courier New" panose="02070309020205020404" pitchFamily="49" charset="0"/>
                <a:ea typeface="신명조" charset="-127"/>
              </a:rPr>
              <a:t> CREATE TABLE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ko-KR" dirty="0">
                <a:latin typeface="Courier New" panose="02070309020205020404" pitchFamily="49" charset="0"/>
                <a:ea typeface="신명조" charset="-127"/>
              </a:rPr>
              <a:t>		</a:t>
            </a:r>
            <a:r>
              <a:rPr lang="en-US" altLang="ko-KR" b="1" dirty="0">
                <a:latin typeface="Courier New" panose="02070309020205020404" pitchFamily="49" charset="0"/>
                <a:ea typeface="신명조" charset="-127"/>
              </a:rPr>
              <a:t>TO</a:t>
            </a:r>
            <a:r>
              <a:rPr lang="en-US" altLang="ko-KR" dirty="0">
                <a:latin typeface="Courier New" panose="02070309020205020404" pitchFamily="49" charset="0"/>
                <a:ea typeface="신명조" charset="-127"/>
              </a:rPr>
              <a:t>    programmer;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dirty="0">
              <a:latin typeface="Courier New" panose="02070309020205020404" pitchFamily="49" charset="0"/>
              <a:ea typeface="신명조" charset="-127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ko-KR" altLang="en-US" sz="2000" b="1" dirty="0" smtClean="0"/>
              <a:t>예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사용자 </a:t>
            </a:r>
            <a:r>
              <a:rPr lang="en-US" altLang="ko-KR" sz="2000" b="1" dirty="0"/>
              <a:t>CHOI</a:t>
            </a:r>
            <a:r>
              <a:rPr lang="ko-KR" altLang="en-US" sz="2000" b="1" dirty="0"/>
              <a:t>에게 </a:t>
            </a:r>
            <a:r>
              <a:rPr lang="en-US" altLang="ko-KR" sz="2000" b="1" dirty="0"/>
              <a:t>programmer </a:t>
            </a:r>
            <a:r>
              <a:rPr lang="ko-KR" altLang="en-US" sz="2000" b="1" dirty="0"/>
              <a:t>역할을 허가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sz="2000" b="1" dirty="0">
                <a:latin typeface="╜┼╕φ┴╢" charset="0"/>
                <a:ea typeface="신명조" charset="-127"/>
              </a:rPr>
              <a:t>		</a:t>
            </a:r>
            <a:r>
              <a:rPr lang="en-US" altLang="ko-KR" sz="2000" b="1" dirty="0">
                <a:latin typeface="Courier New" panose="02070309020205020404" pitchFamily="49" charset="0"/>
                <a:ea typeface="신명조" charset="-127"/>
              </a:rPr>
              <a:t>GRANT</a:t>
            </a:r>
            <a:r>
              <a:rPr lang="en-US" altLang="ko-KR" sz="2000" dirty="0">
                <a:latin typeface="Courier New" panose="02070309020205020404" pitchFamily="49" charset="0"/>
                <a:ea typeface="신명조" charset="-127"/>
              </a:rPr>
              <a:t> programmer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신명조" charset="-127"/>
              </a:rPr>
              <a:t>		</a:t>
            </a:r>
            <a:r>
              <a:rPr lang="en-US" altLang="ko-KR" sz="2000" b="1" dirty="0">
                <a:latin typeface="Courier New" panose="02070309020205020404" pitchFamily="49" charset="0"/>
                <a:ea typeface="신명조" charset="-127"/>
              </a:rPr>
              <a:t>TO</a:t>
            </a:r>
            <a:r>
              <a:rPr lang="en-US" altLang="ko-KR" sz="2000" dirty="0">
                <a:latin typeface="Courier New" panose="02070309020205020404" pitchFamily="49" charset="0"/>
                <a:ea typeface="신명조" charset="-127"/>
              </a:rPr>
              <a:t>    CHOI</a:t>
            </a:r>
            <a:r>
              <a:rPr lang="en-US" altLang="ko-KR" sz="2000" dirty="0" smtClean="0">
                <a:latin typeface="Courier New" panose="02070309020205020404" pitchFamily="49" charset="0"/>
                <a:ea typeface="신명조" charset="-127"/>
              </a:rPr>
              <a:t>;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2000" dirty="0">
              <a:latin typeface="Courier New" panose="02070309020205020404" pitchFamily="49" charset="0"/>
              <a:ea typeface="신명조" charset="-127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 typeface="Franklin Gothic Book" pitchFamily="34" charset="0"/>
              <a:buChar char="□"/>
            </a:pPr>
            <a:r>
              <a:rPr lang="en-US" altLang="ko-KR" b="0" dirty="0" smtClean="0"/>
              <a:t>SQL&gt;CREATE </a:t>
            </a:r>
            <a:r>
              <a:rPr lang="en-US" altLang="ko-KR" b="0" dirty="0"/>
              <a:t>ROLE manager; -- </a:t>
            </a:r>
            <a:r>
              <a:rPr lang="en-US" altLang="ko-KR" sz="1400" b="0" dirty="0"/>
              <a:t>ROLE</a:t>
            </a:r>
            <a:r>
              <a:rPr lang="ko-KR" altLang="en-US" sz="1400" b="0" dirty="0"/>
              <a:t>에 권한을 부여 합니다</a:t>
            </a:r>
            <a:r>
              <a:rPr lang="en-US" altLang="ko-KR" b="0" dirty="0" smtClean="0"/>
              <a:t>.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 typeface="Franklin Gothic Book" pitchFamily="34" charset="0"/>
              <a:buChar char="□"/>
            </a:pPr>
            <a:r>
              <a:rPr lang="en-US" altLang="ko-KR" b="0" dirty="0" smtClean="0"/>
              <a:t>SQL&gt;GRANT </a:t>
            </a:r>
            <a:r>
              <a:rPr lang="en-US" altLang="ko-KR" b="0" dirty="0"/>
              <a:t>create session, create table TO manager; -- </a:t>
            </a:r>
            <a:r>
              <a:rPr lang="ko-KR" altLang="en-US" sz="1400" b="0" dirty="0"/>
              <a:t>권한이 부여된</a:t>
            </a:r>
            <a:r>
              <a:rPr lang="en-US" altLang="ko-KR" sz="1400" b="0" dirty="0"/>
              <a:t>ROLE</a:t>
            </a:r>
            <a:r>
              <a:rPr lang="ko-KR" altLang="en-US" sz="1400" b="0" dirty="0"/>
              <a:t>을 </a:t>
            </a:r>
            <a:r>
              <a:rPr lang="en-US" altLang="ko-KR" sz="1400" b="0" dirty="0"/>
              <a:t>USER</a:t>
            </a:r>
            <a:r>
              <a:rPr lang="ko-KR" altLang="en-US" sz="1400" b="0" dirty="0"/>
              <a:t>나 </a:t>
            </a:r>
            <a:r>
              <a:rPr lang="en-US" altLang="ko-KR" sz="1400" b="0" dirty="0"/>
              <a:t>ROLE</a:t>
            </a:r>
            <a:r>
              <a:rPr lang="ko-KR" altLang="en-US" sz="1400" b="0" dirty="0"/>
              <a:t>에 부여 합니다</a:t>
            </a:r>
            <a:r>
              <a:rPr lang="en-US" altLang="ko-KR" sz="1400" b="0" dirty="0"/>
              <a:t>. </a:t>
            </a:r>
            <a:endParaRPr lang="en-US" altLang="ko-KR" sz="1400" b="0" dirty="0" smtClean="0"/>
          </a:p>
          <a:p>
            <a:pPr algn="just">
              <a:lnSpc>
                <a:spcPct val="120000"/>
              </a:lnSpc>
              <a:spcBef>
                <a:spcPct val="0"/>
              </a:spcBef>
              <a:buFont typeface="Franklin Gothic Book" pitchFamily="34" charset="0"/>
              <a:buChar char="□"/>
            </a:pPr>
            <a:r>
              <a:rPr lang="en-US" altLang="ko-KR" b="0" dirty="0" smtClean="0"/>
              <a:t>SQL&gt;GRANT </a:t>
            </a:r>
            <a:r>
              <a:rPr lang="en-US" altLang="ko-KR" b="0" dirty="0"/>
              <a:t>manager TO </a:t>
            </a:r>
            <a:r>
              <a:rPr lang="en-US" altLang="ko-KR" b="0" dirty="0" err="1"/>
              <a:t>scott</a:t>
            </a:r>
            <a:r>
              <a:rPr lang="en-US" altLang="ko-KR" b="0" dirty="0"/>
              <a:t>, test; </a:t>
            </a:r>
            <a:endParaRPr lang="en-US" altLang="ko-KR" b="0" dirty="0">
              <a:latin typeface="Courier New" panose="02070309020205020404" pitchFamily="49" charset="0"/>
              <a:ea typeface="신명조" charset="-127"/>
            </a:endParaRP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5047ED0E-E484-40AF-8A0B-1186D99CF960}" type="slidenum">
              <a:rPr lang="en-US" altLang="ko-KR"/>
              <a:pPr/>
              <a:t>18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1" name="Rectangle 3"/>
          <p:cNvSpPr>
            <a:spLocks noGrp="1" noChangeArrowheads="1"/>
          </p:cNvSpPr>
          <p:nvPr>
            <p:ph idx="1"/>
          </p:nvPr>
        </p:nvSpPr>
        <p:spPr>
          <a:xfrm>
            <a:off x="1235034" y="1587940"/>
            <a:ext cx="9975273" cy="4902200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ko-KR" altLang="en-US" b="1" dirty="0"/>
              <a:t>오라클의 보안 및 권한 관리의 개요</a:t>
            </a: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오라클 사용자는 접속하려는 데이터베이스에 계정과 패스워드를 가져야</a:t>
            </a:r>
            <a:r>
              <a:rPr lang="ko-KR" altLang="en-US" dirty="0"/>
              <a:t> </a:t>
            </a:r>
            <a:r>
              <a:rPr lang="ko-KR" altLang="en-US" b="1" dirty="0"/>
              <a:t>함</a:t>
            </a: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별도로 권한을 허가 받지 않으면 데이터베이스에서 어떤 작업도 수행할 수 없음</a:t>
            </a:r>
            <a:r>
              <a:rPr lang="ko-KR" altLang="en-US" dirty="0"/>
              <a:t> </a:t>
            </a:r>
            <a:endParaRPr lang="ko-KR" altLang="en-US" b="1" dirty="0"/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시스템 권한과 객체 권한 등 두 가지 유형의 권한이 있음</a:t>
            </a:r>
            <a:r>
              <a:rPr lang="ko-KR" altLang="en-US" dirty="0"/>
              <a:t> </a:t>
            </a:r>
            <a:endParaRPr lang="ko-KR" altLang="en-US" b="1" dirty="0"/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시스템 권한</a:t>
            </a:r>
            <a:r>
              <a:rPr lang="ko-KR" altLang="en-US" b="1" dirty="0"/>
              <a:t>은 사용자가 데이터베이스에서 특정 작업을 수행할 수 있도록</a:t>
            </a:r>
            <a:r>
              <a:rPr lang="ko-KR" altLang="en-US" dirty="0"/>
              <a:t> </a:t>
            </a:r>
            <a:r>
              <a:rPr lang="ko-KR" altLang="en-US" b="1" dirty="0"/>
              <a:t>함</a:t>
            </a:r>
            <a:r>
              <a:rPr lang="en-US" altLang="ko-KR" b="1" dirty="0"/>
              <a:t>(</a:t>
            </a:r>
            <a:r>
              <a:rPr lang="ko-KR" altLang="en-US" b="1" dirty="0"/>
              <a:t>예</a:t>
            </a:r>
            <a:r>
              <a:rPr lang="en-US" altLang="ko-KR" b="1" dirty="0"/>
              <a:t>, </a:t>
            </a:r>
            <a:r>
              <a:rPr lang="ko-KR" altLang="en-US" b="1" dirty="0"/>
              <a:t>테이블을 생성하기 </a:t>
            </a:r>
            <a:r>
              <a:rPr lang="ko-KR" altLang="en-US" b="1" dirty="0">
                <a:solidFill>
                  <a:schemeClr val="tx2"/>
                </a:solidFill>
              </a:rPr>
              <a:t>위해서는 </a:t>
            </a:r>
            <a:r>
              <a:rPr lang="en-US" altLang="ko-KR" b="1" dirty="0">
                <a:solidFill>
                  <a:schemeClr val="tx2"/>
                </a:solidFill>
              </a:rPr>
              <a:t>CREATE TABLE </a:t>
            </a:r>
            <a:r>
              <a:rPr lang="ko-KR" altLang="en-US" b="1" dirty="0"/>
              <a:t>시스템 권한이 필요</a:t>
            </a:r>
            <a:r>
              <a:rPr lang="en-US" altLang="ko-KR" b="1" dirty="0"/>
              <a:t>)</a:t>
            </a: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객체 권한</a:t>
            </a:r>
            <a:r>
              <a:rPr lang="ko-KR" altLang="en-US" b="1" dirty="0"/>
              <a:t>은 사용자가 특정 객체</a:t>
            </a:r>
            <a:r>
              <a:rPr lang="en-US" altLang="ko-KR" b="1" dirty="0"/>
              <a:t>(</a:t>
            </a:r>
            <a:r>
              <a:rPr lang="ko-KR" altLang="en-US" b="1" dirty="0"/>
              <a:t>테이블</a:t>
            </a:r>
            <a:r>
              <a:rPr lang="en-US" altLang="ko-KR" b="1" dirty="0"/>
              <a:t>, </a:t>
            </a:r>
            <a:r>
              <a:rPr lang="ko-KR" altLang="en-US" b="1" dirty="0"/>
              <a:t>뷰</a:t>
            </a:r>
            <a:r>
              <a:rPr lang="en-US" altLang="ko-KR" b="1" dirty="0"/>
              <a:t>, </a:t>
            </a:r>
            <a:r>
              <a:rPr lang="ko-KR" altLang="en-US" b="1" dirty="0"/>
              <a:t>프로시저 등</a:t>
            </a:r>
            <a:r>
              <a:rPr lang="en-US" altLang="ko-KR" b="1" dirty="0"/>
              <a:t>)</a:t>
            </a:r>
            <a:r>
              <a:rPr lang="ko-KR" altLang="en-US" b="1" dirty="0"/>
              <a:t>에 대해 특정 연산을 수행할 수 있도록 함</a:t>
            </a:r>
            <a:endParaRPr lang="ko-KR" altLang="en-US" dirty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F9FB4996-51A6-491C-9F13-909B20D5259E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729090" name="Rectangle 2"/>
          <p:cNvSpPr>
            <a:spLocks noChangeArrowheads="1"/>
          </p:cNvSpPr>
          <p:nvPr/>
        </p:nvSpPr>
        <p:spPr bwMode="auto">
          <a:xfrm>
            <a:off x="2166938" y="496888"/>
            <a:ext cx="7910512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2800" b="1">
                <a:solidFill>
                  <a:schemeClr val="tx2"/>
                </a:solidFill>
                <a:latin typeface="굴림" panose="020B0600000101010101" pitchFamily="50" charset="-127"/>
                <a:ea typeface=""/>
              </a:rPr>
              <a:t>10</a:t>
            </a:r>
            <a:r>
              <a:rPr lang="en-US" altLang="ko-KR" sz="2800" b="1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.3</a:t>
            </a:r>
            <a:r>
              <a:rPr lang="en-US" altLang="ko-KR" sz="2800" b="1">
                <a:solidFill>
                  <a:schemeClr val="tx2"/>
                </a:solidFill>
                <a:latin typeface="굴림" panose="020B0600000101010101" pitchFamily="50" charset="-127"/>
                <a:ea typeface=""/>
              </a:rPr>
              <a:t> </a:t>
            </a:r>
            <a:r>
              <a:rPr lang="ko-KR" altLang="en-US" sz="2800" b="1">
                <a:solidFill>
                  <a:schemeClr val="tx2"/>
                </a:solidFill>
                <a:latin typeface="╜┼╕φ┴╢" charset="0"/>
              </a:rPr>
              <a:t>오라클</a:t>
            </a:r>
            <a:r>
              <a:rPr lang="ko-KR" altLang="en-US" sz="2800" b="1">
                <a:solidFill>
                  <a:schemeClr val="tx2"/>
                </a:solidFill>
              </a:rPr>
              <a:t>의 보안 및 권한 관리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4745038" y="1139825"/>
            <a:ext cx="5143500" cy="812800"/>
          </a:xfrm>
        </p:spPr>
        <p:txBody>
          <a:bodyPr anchor="t"/>
          <a:lstStyle/>
          <a:p>
            <a:pPr eaLnBrk="1" hangingPunct="1"/>
            <a:r>
              <a:rPr lang="ko-KR" altLang="en-US" smtClean="0"/>
              <a:t>목차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78313" y="1984375"/>
            <a:ext cx="4915791" cy="2401888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데이터베이스 보안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권한 관리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3.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오라클 보안 및 권한 관리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5505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0117" name="Picture 5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586" y="467259"/>
            <a:ext cx="7068503" cy="5607720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A77FE721-89BF-42D0-9833-016057A76766}" type="slidenum">
              <a:rPr lang="en-US" altLang="ko-KR"/>
              <a:pPr/>
              <a:t>20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9" name="Rectangle 3"/>
          <p:cNvSpPr>
            <a:spLocks noGrp="1" noChangeArrowheads="1"/>
          </p:cNvSpPr>
          <p:nvPr>
            <p:ph idx="1"/>
          </p:nvPr>
        </p:nvSpPr>
        <p:spPr>
          <a:xfrm>
            <a:off x="1456047" y="1292411"/>
            <a:ext cx="9211953" cy="4902200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ko-KR" altLang="en-US" b="1" dirty="0"/>
              <a:t>시스템 권한의 허가</a:t>
            </a: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데이터베이스 관리자는 </a:t>
            </a:r>
            <a:r>
              <a:rPr lang="en-US" altLang="ko-KR" b="1" dirty="0"/>
              <a:t>GRANT</a:t>
            </a:r>
            <a:r>
              <a:rPr lang="ko-KR" altLang="en-US" b="1" dirty="0"/>
              <a:t>문을 사용하여 사용자에게 특정 시스템 권한들을 허가</a:t>
            </a:r>
            <a:r>
              <a:rPr lang="ko-KR" altLang="en-US" dirty="0"/>
              <a:t> </a:t>
            </a:r>
            <a:endParaRPr lang="ko-KR" altLang="en-US" b="1" dirty="0"/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b="1" dirty="0"/>
              <a:t>		</a:t>
            </a:r>
            <a:r>
              <a:rPr lang="en-US" altLang="ko-KR" b="1" dirty="0">
                <a:latin typeface="Courier New" panose="02070309020205020404" pitchFamily="49" charset="0"/>
              </a:rPr>
              <a:t>GRANT CREATE SESSION TO KIM </a:t>
            </a:r>
            <a:r>
              <a:rPr lang="en-US" altLang="ko-KR" b="1" dirty="0">
                <a:solidFill>
                  <a:srgbClr val="FF3300"/>
                </a:solidFill>
                <a:latin typeface="Courier New" panose="02070309020205020404" pitchFamily="49" charset="0"/>
              </a:rPr>
              <a:t>WITH ADMIN OPTION</a:t>
            </a:r>
            <a:r>
              <a:rPr lang="en-US" altLang="ko-KR" b="1" dirty="0">
                <a:latin typeface="Courier New" panose="02070309020205020404" pitchFamily="49" charset="0"/>
              </a:rPr>
              <a:t>;</a:t>
            </a:r>
            <a:r>
              <a:rPr lang="en-US" altLang="ko-KR" dirty="0"/>
              <a:t> </a:t>
            </a:r>
            <a:endParaRPr lang="en-US" altLang="ko-KR" b="1" dirty="0"/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/>
              <a:t>WITH ADMIN OPTION</a:t>
            </a:r>
            <a:r>
              <a:rPr lang="ko-KR" altLang="en-US" b="1" dirty="0"/>
              <a:t>을 사용하여 시스템 권한을 허가하면 권한을 받은 사용자가 다시 이 권한을 다른 사용자에게 허가할 수 있음</a:t>
            </a:r>
            <a:r>
              <a:rPr lang="ko-KR" altLang="en-US" dirty="0"/>
              <a:t> </a:t>
            </a:r>
            <a:endParaRPr lang="ko-KR" altLang="en-US" b="1" dirty="0"/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시스템 권한을 취소할 때는 </a:t>
            </a:r>
            <a:r>
              <a:rPr lang="ko-KR" altLang="en-US" b="1" dirty="0">
                <a:solidFill>
                  <a:srgbClr val="FF0000"/>
                </a:solidFill>
              </a:rPr>
              <a:t>연쇄적인 취소가 일어나지 않음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6913DEAE-D2C2-4A1B-A94D-FD3488485B71}" type="slidenum">
              <a:rPr lang="en-US" altLang="ko-KR"/>
              <a:pPr/>
              <a:t>21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3" name="Rectangle 3"/>
          <p:cNvSpPr>
            <a:spLocks noGrp="1" noChangeArrowheads="1"/>
          </p:cNvSpPr>
          <p:nvPr>
            <p:ph idx="1"/>
          </p:nvPr>
        </p:nvSpPr>
        <p:spPr>
          <a:xfrm>
            <a:off x="1076036" y="1149907"/>
            <a:ext cx="9718634" cy="4902200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ko-KR" altLang="en-US" b="1" dirty="0"/>
              <a:t>객체 권한</a:t>
            </a: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객체의 소유자는 객체에 대한 모든 권한을 보유</a:t>
            </a:r>
            <a:r>
              <a:rPr lang="ko-KR" altLang="en-US" dirty="0"/>
              <a:t> </a:t>
            </a:r>
            <a:endParaRPr lang="ko-KR" altLang="en-US" b="1" dirty="0"/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객체의 소유자는 자신의 객체에 대한 특정 권한을 다른 사용자나 </a:t>
            </a:r>
            <a:r>
              <a:rPr lang="ko-KR" altLang="en-US" b="1" dirty="0" err="1"/>
              <a:t>역할에게</a:t>
            </a:r>
            <a:r>
              <a:rPr lang="ko-KR" altLang="en-US" b="1" dirty="0"/>
              <a:t> 허가할 수 있음</a:t>
            </a:r>
            <a:r>
              <a:rPr lang="ko-KR" altLang="en-US" dirty="0"/>
              <a:t> </a:t>
            </a:r>
            <a:endParaRPr lang="ko-KR" altLang="en-US" b="1" dirty="0"/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PUBLIC</a:t>
            </a:r>
            <a:r>
              <a:rPr lang="en-US" altLang="ko-KR" b="1" dirty="0"/>
              <a:t> </a:t>
            </a:r>
            <a:r>
              <a:rPr lang="ko-KR" altLang="en-US" b="1" dirty="0"/>
              <a:t>키워드를 사용하여 권한을 허가하면 모든 사용자에게 권한을 부여하게</a:t>
            </a:r>
            <a:r>
              <a:rPr lang="ko-KR" altLang="en-US" dirty="0"/>
              <a:t> </a:t>
            </a:r>
            <a:r>
              <a:rPr lang="ko-KR" altLang="en-US" b="1" dirty="0"/>
              <a:t>됨</a:t>
            </a: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각 </a:t>
            </a:r>
            <a:r>
              <a:rPr lang="ko-KR" altLang="en-US" b="1" dirty="0" smtClean="0"/>
              <a:t>객체 마다 </a:t>
            </a:r>
            <a:r>
              <a:rPr lang="ko-KR" altLang="en-US" b="1" dirty="0"/>
              <a:t>허가할 수 있는 권한들에 차이가 있음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4DA5E915-932C-4B82-AE9D-EA039CA9C7E3}" type="slidenum">
              <a:rPr lang="en-US" altLang="ko-KR"/>
              <a:pPr/>
              <a:t>22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189" name="Picture 5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153" y="881514"/>
            <a:ext cx="6576848" cy="4525548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BCDE6422-2EFC-438E-9C61-195F3101688D}" type="slidenum">
              <a:rPr lang="en-US" altLang="ko-KR"/>
              <a:pPr/>
              <a:t>23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1" name="Rectangle 3"/>
          <p:cNvSpPr>
            <a:spLocks noGrp="1" noChangeArrowheads="1"/>
          </p:cNvSpPr>
          <p:nvPr>
            <p:ph idx="1"/>
          </p:nvPr>
        </p:nvSpPr>
        <p:spPr>
          <a:xfrm>
            <a:off x="1313543" y="544265"/>
            <a:ext cx="9683008" cy="4902200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ko-KR" altLang="en-US" b="1" dirty="0"/>
              <a:t>미리 정의된 역할</a:t>
            </a: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사용 패턴을 여러 관점에서 분석하여 각 사용 패턴에 맞게 미리 정해놓은 역할이 약 </a:t>
            </a:r>
            <a:r>
              <a:rPr lang="en-US" altLang="ko-KR" b="1" dirty="0"/>
              <a:t>20</a:t>
            </a:r>
            <a:r>
              <a:rPr lang="ko-KR" altLang="en-US" b="1" dirty="0"/>
              <a:t>여개 있음</a:t>
            </a:r>
            <a:r>
              <a:rPr lang="ko-KR" altLang="en-US" dirty="0"/>
              <a:t> </a:t>
            </a:r>
            <a:endParaRPr lang="ko-KR" altLang="en-US" b="1" dirty="0"/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connect</a:t>
            </a:r>
            <a:r>
              <a:rPr lang="en-US" altLang="ko-KR" b="1" dirty="0"/>
              <a:t> </a:t>
            </a:r>
            <a:r>
              <a:rPr lang="ko-KR" altLang="en-US" b="1" dirty="0"/>
              <a:t>역할만 있으면 오라클 데이터베이스에 로그인하고</a:t>
            </a:r>
            <a:r>
              <a:rPr lang="en-US" altLang="ko-KR" b="1" dirty="0"/>
              <a:t>, </a:t>
            </a:r>
            <a:r>
              <a:rPr lang="ko-KR" altLang="en-US" b="1" dirty="0"/>
              <a:t>만일 다른 사용자의 데이터를 </a:t>
            </a:r>
            <a:r>
              <a:rPr lang="ko-KR" altLang="en-US" b="1" dirty="0">
                <a:solidFill>
                  <a:srgbClr val="0000FF"/>
                </a:solidFill>
              </a:rPr>
              <a:t>검색</a:t>
            </a:r>
            <a:r>
              <a:rPr lang="ko-KR" altLang="en-US" b="1" dirty="0"/>
              <a:t>할 수 있도록 권한을 허가 받았으면 이를 검색하고</a:t>
            </a:r>
            <a:r>
              <a:rPr lang="en-US" altLang="ko-KR" b="1" dirty="0"/>
              <a:t>, </a:t>
            </a:r>
            <a:r>
              <a:rPr lang="ko-KR" altLang="en-US" b="1" dirty="0"/>
              <a:t>만일 다른 사용자의 데이터를 </a:t>
            </a:r>
            <a:r>
              <a:rPr lang="ko-KR" altLang="en-US" b="1" dirty="0">
                <a:solidFill>
                  <a:srgbClr val="0000FF"/>
                </a:solidFill>
              </a:rPr>
              <a:t>갱신</a:t>
            </a:r>
            <a:r>
              <a:rPr lang="ko-KR" altLang="en-US" b="1" dirty="0"/>
              <a:t>할 수 있도록 권한을 허가 받았으면 이를 갱신할 수 있음</a:t>
            </a:r>
            <a:r>
              <a:rPr lang="ko-KR" altLang="en-US" dirty="0"/>
              <a:t> </a:t>
            </a:r>
            <a:endParaRPr lang="ko-KR" altLang="en-US" b="1" dirty="0"/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/>
              <a:t>connect </a:t>
            </a:r>
            <a:r>
              <a:rPr lang="ko-KR" altLang="en-US" b="1" dirty="0"/>
              <a:t>역할과 함께 </a:t>
            </a:r>
            <a:r>
              <a:rPr lang="en-US" altLang="ko-KR" b="1" dirty="0">
                <a:solidFill>
                  <a:srgbClr val="FF0000"/>
                </a:solidFill>
              </a:rPr>
              <a:t>resource</a:t>
            </a:r>
            <a:r>
              <a:rPr lang="en-US" altLang="ko-KR" b="1" dirty="0"/>
              <a:t> </a:t>
            </a:r>
            <a:r>
              <a:rPr lang="ko-KR" altLang="en-US" b="1" dirty="0"/>
              <a:t>역할이 있으면 테이블과 인덱스를 생성하고</a:t>
            </a:r>
            <a:r>
              <a:rPr lang="en-US" altLang="ko-KR" b="1" dirty="0"/>
              <a:t>, </a:t>
            </a:r>
            <a:r>
              <a:rPr lang="ko-KR" altLang="en-US" b="1" dirty="0"/>
              <a:t>자신의 객체에 대해 다른 사용자에게 권한을 허가하거나 취소할 수 있음</a:t>
            </a:r>
            <a:r>
              <a:rPr lang="ko-KR" altLang="en-US" dirty="0"/>
              <a:t> </a:t>
            </a:r>
            <a:endParaRPr lang="ko-KR" altLang="en-US" b="1" dirty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0281C951-5B41-4747-AEDF-1BDDCECAD40A}" type="slidenum">
              <a:rPr lang="en-US" altLang="ko-KR"/>
              <a:pPr/>
              <a:t>24</a:t>
            </a:fld>
            <a:endParaRPr lang="en-US" altLang="ko-KR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621" y="4086873"/>
            <a:ext cx="831373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05943" y="875805"/>
            <a:ext cx="9207479" cy="47244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ko-KR" altLang="en-US" b="1" dirty="0"/>
              <a:t>데이터베이스 관리자</a:t>
            </a:r>
            <a:r>
              <a:rPr lang="ko-KR" altLang="en-US" dirty="0"/>
              <a:t> </a:t>
            </a:r>
            <a:r>
              <a:rPr lang="ko-KR" altLang="en-US" b="1" dirty="0"/>
              <a:t>권한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데이터베이스 관리자만 관리자 권한을 가진 채 데이터베이스에 접속할 수 있어야 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 dirty="0"/>
          </a:p>
        </p:txBody>
      </p:sp>
      <p:pic>
        <p:nvPicPr>
          <p:cNvPr id="736262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2438" y="2474452"/>
            <a:ext cx="7621587" cy="2636838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25B950B5-9B93-4920-99E5-988C8D68786C}" type="slidenum">
              <a:rPr lang="en-US" altLang="ko-KR"/>
              <a:pPr/>
              <a:t>25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84366" y="590798"/>
            <a:ext cx="8516938" cy="4724400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ko-KR" altLang="en-US" b="1" dirty="0"/>
              <a:t>사용자 </a:t>
            </a:r>
            <a:r>
              <a:rPr lang="en-US" altLang="ko-KR" b="1" dirty="0"/>
              <a:t>LEE</a:t>
            </a:r>
            <a:r>
              <a:rPr lang="ko-KR" altLang="en-US" b="1" dirty="0"/>
              <a:t>에게 </a:t>
            </a:r>
            <a:r>
              <a:rPr lang="en-US" altLang="ko-KR" b="1" dirty="0"/>
              <a:t>SELECT</a:t>
            </a:r>
            <a:r>
              <a:rPr lang="ko-KR" altLang="en-US" b="1" dirty="0"/>
              <a:t>와 </a:t>
            </a:r>
            <a:r>
              <a:rPr lang="en-US" altLang="ko-KR" b="1" dirty="0"/>
              <a:t>INSERT </a:t>
            </a:r>
            <a:r>
              <a:rPr lang="ko-KR" altLang="en-US" b="1" dirty="0"/>
              <a:t>권한 허가</a:t>
            </a: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/>
              <a:t>3.3.1</a:t>
            </a:r>
            <a:r>
              <a:rPr lang="ko-KR" altLang="en-US" b="1" dirty="0"/>
              <a:t>절에서 사용자 </a:t>
            </a:r>
            <a:r>
              <a:rPr lang="en-US" altLang="ko-KR" b="1" dirty="0"/>
              <a:t>KIM</a:t>
            </a:r>
            <a:r>
              <a:rPr lang="ko-KR" altLang="en-US" b="1" dirty="0"/>
              <a:t>과 </a:t>
            </a:r>
            <a:r>
              <a:rPr lang="en-US" altLang="ko-KR" b="1" dirty="0"/>
              <a:t>LEE</a:t>
            </a:r>
            <a:r>
              <a:rPr lang="ko-KR" altLang="en-US" b="1" dirty="0"/>
              <a:t>를 </a:t>
            </a:r>
            <a:r>
              <a:rPr lang="en-US" altLang="ko-KR" b="1" dirty="0"/>
              <a:t>DBSERVER </a:t>
            </a:r>
            <a:r>
              <a:rPr lang="ko-KR" altLang="en-US" b="1" dirty="0"/>
              <a:t>데이터베이스에 등록하고 권한을 부여하였음</a:t>
            </a: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예제 </a:t>
            </a:r>
            <a:r>
              <a:rPr lang="en-US" altLang="ko-KR" b="1" dirty="0"/>
              <a:t>3.2</a:t>
            </a:r>
            <a:r>
              <a:rPr lang="ko-KR" altLang="en-US" b="1" dirty="0"/>
              <a:t>에서 </a:t>
            </a:r>
            <a:r>
              <a:rPr lang="en-US" altLang="ko-KR" b="1" dirty="0"/>
              <a:t>KIM</a:t>
            </a:r>
            <a:r>
              <a:rPr lang="ko-KR" altLang="en-US" b="1" dirty="0"/>
              <a:t>이 </a:t>
            </a:r>
            <a:r>
              <a:rPr lang="en-US" altLang="ko-KR" b="1" dirty="0"/>
              <a:t>DEPARTMENT, EMPLOYEE </a:t>
            </a:r>
            <a:r>
              <a:rPr lang="ko-KR" altLang="en-US" b="1" dirty="0"/>
              <a:t>테이블을 생성하고</a:t>
            </a:r>
            <a:r>
              <a:rPr lang="en-US" altLang="ko-KR" b="1" dirty="0"/>
              <a:t>, </a:t>
            </a:r>
            <a:r>
              <a:rPr lang="ko-KR" altLang="en-US" b="1" dirty="0"/>
              <a:t>이 두 테이블에 </a:t>
            </a:r>
            <a:r>
              <a:rPr lang="ko-KR" altLang="en-US" b="1" dirty="0" err="1"/>
              <a:t>투플들을</a:t>
            </a:r>
            <a:r>
              <a:rPr lang="ko-KR" altLang="en-US" b="1" dirty="0"/>
              <a:t> 삽입하고</a:t>
            </a:r>
            <a:r>
              <a:rPr lang="en-US" altLang="ko-KR" b="1" dirty="0"/>
              <a:t>, EMP_PLANNING</a:t>
            </a:r>
            <a:r>
              <a:rPr lang="ko-KR" altLang="en-US" b="1" dirty="0"/>
              <a:t>이라는 뷰를 정의하였음</a:t>
            </a:r>
            <a:r>
              <a:rPr lang="ko-KR" altLang="en-US" dirty="0"/>
              <a:t> </a:t>
            </a:r>
            <a:endParaRPr lang="ko-KR" altLang="en-US" b="1" dirty="0"/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/>
              <a:t>Oracle SQL Developer</a:t>
            </a:r>
            <a:r>
              <a:rPr lang="ko-KR" altLang="en-US" b="1" dirty="0"/>
              <a:t>에 사용자 </a:t>
            </a:r>
            <a:r>
              <a:rPr lang="en-US" altLang="ko-KR" b="1" dirty="0"/>
              <a:t>KIM</a:t>
            </a:r>
            <a:r>
              <a:rPr lang="ko-KR" altLang="en-US" b="1" dirty="0"/>
              <a:t>으로 </a:t>
            </a:r>
            <a:r>
              <a:rPr lang="ko-KR" altLang="en-US" b="1" dirty="0" err="1"/>
              <a:t>로그인을</a:t>
            </a:r>
            <a:r>
              <a:rPr lang="ko-KR" altLang="en-US" b="1" dirty="0"/>
              <a:t> 하고 사용자 </a:t>
            </a:r>
            <a:r>
              <a:rPr lang="en-US" altLang="ko-KR" b="1" dirty="0"/>
              <a:t>LEE</a:t>
            </a:r>
            <a:r>
              <a:rPr lang="ko-KR" altLang="en-US" b="1" dirty="0"/>
              <a:t>에게 </a:t>
            </a:r>
            <a:r>
              <a:rPr lang="en-US" altLang="ko-KR" b="1" dirty="0"/>
              <a:t>EMPLOYEE </a:t>
            </a:r>
            <a:r>
              <a:rPr lang="ko-KR" altLang="en-US" b="1" dirty="0"/>
              <a:t>테이블에 대한 </a:t>
            </a:r>
            <a:r>
              <a:rPr lang="en-US" altLang="ko-KR" b="1" dirty="0"/>
              <a:t>SELECT</a:t>
            </a:r>
            <a:r>
              <a:rPr lang="ko-KR" altLang="en-US" b="1" dirty="0"/>
              <a:t>와 </a:t>
            </a:r>
            <a:r>
              <a:rPr lang="en-US" altLang="ko-KR" b="1" dirty="0"/>
              <a:t>INSERT </a:t>
            </a:r>
            <a:r>
              <a:rPr lang="ko-KR" altLang="en-US" b="1" dirty="0"/>
              <a:t>권한을 허가하기 위해 아래와 같은 </a:t>
            </a:r>
            <a:r>
              <a:rPr lang="en-US" altLang="ko-KR" b="1" dirty="0"/>
              <a:t>GRANT</a:t>
            </a:r>
            <a:r>
              <a:rPr lang="ko-KR" altLang="en-US" b="1" dirty="0"/>
              <a:t>문을 수행</a:t>
            </a:r>
            <a:r>
              <a:rPr lang="ko-KR" altLang="en-US" dirty="0"/>
              <a:t> </a:t>
            </a:r>
          </a:p>
        </p:txBody>
      </p:sp>
      <p:pic>
        <p:nvPicPr>
          <p:cNvPr id="737284" name="Picture 4" descr="S 9-459-new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7094" y="3616352"/>
            <a:ext cx="3292475" cy="1108075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A6CADE22-739F-4100-9E30-501F50D82A62}" type="slidenum">
              <a:rPr lang="en-US" altLang="ko-KR"/>
              <a:pPr/>
              <a:t>26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8312" name="Picture 8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54558" y="412094"/>
            <a:ext cx="8035979" cy="5339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909DAFBA-AC66-48CF-90CE-1F15028A8A9A}" type="slidenum">
              <a:rPr lang="en-US" altLang="ko-KR"/>
              <a:pPr/>
              <a:t>27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84366" y="1334304"/>
            <a:ext cx="9352808" cy="47244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ko-KR" altLang="en-US" b="1" dirty="0"/>
              <a:t>모든 권한 취소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/>
              <a:t>EMPLOYEE </a:t>
            </a:r>
            <a:r>
              <a:rPr lang="ko-KR" altLang="en-US" b="1" dirty="0"/>
              <a:t>테이블을 정의한 사용자 </a:t>
            </a:r>
            <a:r>
              <a:rPr lang="en-US" altLang="ko-KR" b="1" dirty="0"/>
              <a:t>KIM</a:t>
            </a:r>
            <a:r>
              <a:rPr lang="ko-KR" altLang="en-US" b="1" dirty="0"/>
              <a:t>으로 </a:t>
            </a:r>
            <a:r>
              <a:rPr lang="ko-KR" altLang="en-US" b="1" dirty="0" err="1"/>
              <a:t>로그인을</a:t>
            </a:r>
            <a:r>
              <a:rPr lang="ko-KR" altLang="en-US" b="1" dirty="0"/>
              <a:t> 하고</a:t>
            </a:r>
            <a:r>
              <a:rPr lang="en-US" altLang="ko-KR" b="1" dirty="0"/>
              <a:t>, EMPLOYEE </a:t>
            </a:r>
            <a:r>
              <a:rPr lang="ko-KR" altLang="en-US" b="1" dirty="0"/>
              <a:t>테이블에 대한 모든 권한을 취소하려면 아래와 같은 </a:t>
            </a:r>
            <a:r>
              <a:rPr lang="en-US" altLang="ko-KR" b="1" dirty="0"/>
              <a:t>REVOKE</a:t>
            </a:r>
            <a:r>
              <a:rPr lang="ko-KR" altLang="en-US" b="1" dirty="0"/>
              <a:t>문을 수행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  <p:pic>
        <p:nvPicPr>
          <p:cNvPr id="739332" name="Picture 4" descr="S 9-460-new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87129" y="2883795"/>
            <a:ext cx="4019721" cy="1656674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8E785E96-08ED-49A7-A63D-CC055C0F3425}" type="slidenum">
              <a:rPr lang="en-US" altLang="ko-KR"/>
              <a:pPr/>
              <a:t>28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0360" name="Picture 8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95150" y="527706"/>
            <a:ext cx="7880077" cy="644103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936FC003-E104-42F9-8308-C8E71EEDF9F6}" type="slidenum">
              <a:rPr lang="en-US" altLang="ko-KR"/>
              <a:pPr/>
              <a:t>29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>
          <a:xfrm>
            <a:off x="1638795" y="1363663"/>
            <a:ext cx="9029205" cy="3260889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ko-KR" altLang="en-US" b="1" dirty="0"/>
              <a:t>데이터베이스 보안과 권한 관리</a:t>
            </a: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권한이 </a:t>
            </a:r>
            <a:r>
              <a:rPr lang="ko-KR" altLang="en-US" b="1" dirty="0"/>
              <a:t>없는 사용자로부터 데이터베이스를 보호하는 </a:t>
            </a:r>
            <a:r>
              <a:rPr lang="ko-KR" altLang="en-US" b="1" dirty="0" smtClean="0"/>
              <a:t>것 중요</a:t>
            </a:r>
            <a:endParaRPr lang="ko-KR" altLang="en-US" b="1" dirty="0"/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데이터베이스 테이블을 만든 </a:t>
            </a:r>
            <a:r>
              <a:rPr lang="ko-KR" altLang="en-US" b="1" dirty="0" err="1" smtClean="0"/>
              <a:t>생성자를</a:t>
            </a:r>
            <a:r>
              <a:rPr lang="ko-KR" altLang="en-US" b="1" dirty="0" smtClean="0"/>
              <a:t> </a:t>
            </a:r>
            <a:r>
              <a:rPr lang="ko-KR" altLang="en-US" b="1" dirty="0"/>
              <a:t>제외한 다른 사용자들은 그 테이블을 접근할 수 없음</a:t>
            </a: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공유 데이터베이스에 생성된 </a:t>
            </a:r>
            <a:r>
              <a:rPr lang="ko-KR" altLang="en-US" b="1" dirty="0" smtClean="0"/>
              <a:t>테이블은 여러 </a:t>
            </a:r>
            <a:r>
              <a:rPr lang="ko-KR" altLang="en-US" b="1" dirty="0"/>
              <a:t>사용자들이 접근할 수 있도록 권한을 </a:t>
            </a:r>
            <a:r>
              <a:rPr lang="ko-KR" altLang="en-US" b="1" dirty="0" smtClean="0"/>
              <a:t>허가함</a:t>
            </a:r>
            <a:endParaRPr lang="ko-KR" altLang="en-US" b="1" dirty="0"/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/>
              <a:t>DBMS</a:t>
            </a:r>
            <a:r>
              <a:rPr lang="ko-KR" altLang="en-US" b="1" dirty="0"/>
              <a:t>는 테이블의 생성자가 다른 사용자들에게 적절한 수준의 권한을 허가하고</a:t>
            </a:r>
            <a:r>
              <a:rPr lang="en-US" altLang="ko-KR" b="1" dirty="0"/>
              <a:t>, </a:t>
            </a:r>
            <a:r>
              <a:rPr lang="ko-KR" altLang="en-US" b="1" dirty="0"/>
              <a:t>허가한 권한을 취소하는 </a:t>
            </a:r>
            <a:r>
              <a:rPr lang="ko-KR" altLang="en-US" b="1" dirty="0">
                <a:solidFill>
                  <a:srgbClr val="0000FF"/>
                </a:solidFill>
              </a:rPr>
              <a:t>권한 관리 기법을 </a:t>
            </a:r>
            <a:r>
              <a:rPr lang="ko-KR" altLang="en-US" b="1" dirty="0" smtClean="0">
                <a:solidFill>
                  <a:srgbClr val="0000FF"/>
                </a:solidFill>
              </a:rPr>
              <a:t>제공</a:t>
            </a:r>
            <a:r>
              <a:rPr lang="ko-KR" altLang="en-US" b="1" dirty="0" smtClean="0"/>
              <a:t>함</a:t>
            </a:r>
            <a:endParaRPr lang="ko-KR" altLang="en-US" b="1" dirty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02F08F75-0AC9-4DBA-B289-D424C9339436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507906" name="Rectangle 2"/>
          <p:cNvSpPr>
            <a:spLocks noChangeArrowheads="1"/>
          </p:cNvSpPr>
          <p:nvPr/>
        </p:nvSpPr>
        <p:spPr bwMode="auto">
          <a:xfrm>
            <a:off x="2116137" y="445058"/>
            <a:ext cx="7599363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tx2"/>
                </a:solidFill>
                <a:latin typeface="굴림" panose="020B0600000101010101" pitchFamily="50" charset="-127"/>
                <a:ea typeface=""/>
              </a:rPr>
              <a:t>10</a:t>
            </a:r>
            <a:r>
              <a:rPr lang="ko-KR" altLang="en-US" sz="3000" b="1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장</a:t>
            </a:r>
            <a:r>
              <a:rPr lang="en-US" altLang="ko-KR" sz="3000" b="1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en-US" altLang="ko-KR" sz="3000" b="1">
                <a:solidFill>
                  <a:schemeClr val="tx2"/>
                </a:solidFill>
                <a:latin typeface="굴림" panose="020B0600000101010101" pitchFamily="50" charset="-127"/>
                <a:ea typeface=""/>
              </a:rPr>
              <a:t> </a:t>
            </a:r>
            <a:r>
              <a:rPr lang="ko-KR" altLang="en-US" sz="3000" b="1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데이터베이스 보안과 권한 관리</a:t>
            </a:r>
            <a:endParaRPr lang="ko-KR" altLang="en-US" sz="30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8122" y="1256507"/>
            <a:ext cx="8516938" cy="47244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ko-KR" altLang="en-US" b="1" dirty="0"/>
              <a:t>일부 권한 취소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/>
              <a:t>EMPLOYEE </a:t>
            </a:r>
            <a:r>
              <a:rPr lang="ko-KR" altLang="en-US" b="1" dirty="0"/>
              <a:t>테이블에 대한 </a:t>
            </a:r>
            <a:r>
              <a:rPr lang="en-US" altLang="ko-KR" b="1" dirty="0"/>
              <a:t>INSERT </a:t>
            </a:r>
            <a:r>
              <a:rPr lang="ko-KR" altLang="en-US" b="1" dirty="0"/>
              <a:t>권한만 취소하려면 아래와 같은 </a:t>
            </a:r>
            <a:r>
              <a:rPr lang="en-US" altLang="ko-KR" b="1" dirty="0"/>
              <a:t>REVOKE</a:t>
            </a:r>
            <a:r>
              <a:rPr lang="ko-KR" altLang="en-US" b="1" dirty="0"/>
              <a:t>문을 수행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  <p:pic>
        <p:nvPicPr>
          <p:cNvPr id="741380" name="Picture 4" descr="S 9-461-1-new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4253" y="2376160"/>
            <a:ext cx="4059402" cy="1681932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B405D1D9-44DC-4035-B365-0B2D2EAF2272}" type="slidenum">
              <a:rPr lang="en-US" altLang="ko-KR"/>
              <a:pPr/>
              <a:t>30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600200"/>
            <a:ext cx="8516938" cy="47244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ko-KR" altLang="en-US" b="1" dirty="0"/>
              <a:t>모든 권한 취소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데이터베이스 관리자로 </a:t>
            </a:r>
            <a:r>
              <a:rPr lang="ko-KR" altLang="en-US" b="1" dirty="0" err="1"/>
              <a:t>로그인을</a:t>
            </a:r>
            <a:r>
              <a:rPr lang="ko-KR" altLang="en-US" b="1" dirty="0"/>
              <a:t> 해서 아래의 </a:t>
            </a:r>
            <a:r>
              <a:rPr lang="en-US" altLang="ko-KR" b="1" dirty="0"/>
              <a:t>REVOKE</a:t>
            </a:r>
            <a:r>
              <a:rPr lang="ko-KR" altLang="en-US" b="1" dirty="0"/>
              <a:t>문을 수행하면 </a:t>
            </a:r>
            <a:r>
              <a:rPr lang="en-US" altLang="ko-KR" b="1" dirty="0">
                <a:solidFill>
                  <a:srgbClr val="FF0000"/>
                </a:solidFill>
              </a:rPr>
              <a:t>LEE</a:t>
            </a:r>
            <a:r>
              <a:rPr lang="ko-KR" altLang="en-US" b="1" dirty="0">
                <a:solidFill>
                  <a:srgbClr val="FF0000"/>
                </a:solidFill>
              </a:rPr>
              <a:t>에게 허가된 전체 권한이 취소됨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  <p:pic>
        <p:nvPicPr>
          <p:cNvPr id="742404" name="Picture 4" descr="S 9-461-2-new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97224" y="3098362"/>
            <a:ext cx="5856648" cy="1158328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8FDD5CAF-0B78-4EBB-BD5F-DBCF776BE055}" type="slidenum">
              <a:rPr lang="en-US" altLang="ko-KR"/>
              <a:pPr/>
              <a:t>31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63726" y="1056338"/>
            <a:ext cx="8480425" cy="47244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ko-KR" altLang="en-US" sz="2000" b="1" dirty="0"/>
              <a:t>데이터 사전 뷰를 사용하여 권한에 관련된 정보를 검색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</a:t>
            </a:r>
            <a:r>
              <a:rPr lang="en-US" altLang="ko-KR" b="1" dirty="0">
                <a:solidFill>
                  <a:srgbClr val="FF3300"/>
                </a:solidFill>
              </a:rPr>
              <a:t>USER_TAB_PRIVS</a:t>
            </a:r>
            <a:r>
              <a:rPr lang="en-US" altLang="ko-KR" b="1" dirty="0"/>
              <a:t> </a:t>
            </a:r>
            <a:r>
              <a:rPr lang="ko-KR" altLang="en-US" b="1" dirty="0"/>
              <a:t>데이터 사전 </a:t>
            </a:r>
            <a:r>
              <a:rPr lang="ko-KR" altLang="en-US" b="1" dirty="0" smtClean="0"/>
              <a:t>뷰를 </a:t>
            </a:r>
            <a:r>
              <a:rPr lang="ko-KR" altLang="en-US" b="1" dirty="0"/>
              <a:t>통해서 검색할 수 있음</a:t>
            </a:r>
            <a:r>
              <a:rPr lang="ko-KR" altLang="en-US" sz="1600" dirty="0"/>
              <a:t> </a:t>
            </a:r>
            <a:endParaRPr lang="ko-KR" altLang="en-US" sz="1600" b="1" dirty="0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600" b="1" dirty="0"/>
          </a:p>
        </p:txBody>
      </p:sp>
      <p:pic>
        <p:nvPicPr>
          <p:cNvPr id="743428" name="Picture 4" descr="S 9-461-3-new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49409" y="2047723"/>
            <a:ext cx="3389312" cy="70485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D6EFFAF9-61B0-4EA6-AD1D-3C3E532CD227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743429" name="Rectangle 5"/>
          <p:cNvSpPr>
            <a:spLocks noChangeArrowheads="1"/>
          </p:cNvSpPr>
          <p:nvPr/>
        </p:nvSpPr>
        <p:spPr bwMode="auto">
          <a:xfrm>
            <a:off x="1296167" y="3250490"/>
            <a:ext cx="8672513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altLang="ko-KR" b="1" dirty="0"/>
              <a:t> </a:t>
            </a:r>
            <a:r>
              <a:rPr lang="en-US" altLang="ko-KR" b="1" dirty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GRANTEE</a:t>
            </a:r>
            <a:r>
              <a:rPr lang="ko-KR" altLang="en-US" b="1" dirty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권한을 허가 받은 사용자</a:t>
            </a:r>
            <a:r>
              <a:rPr lang="en-US" altLang="ko-KR" b="1" dirty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OWNER</a:t>
            </a:r>
            <a:r>
              <a:rPr lang="ko-KR" altLang="en-US" b="1" dirty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객체의 소유자</a:t>
            </a:r>
            <a:r>
              <a:rPr lang="en-US" altLang="ko-KR" b="1" dirty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b="1" dirty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TABLE_NAME</a:t>
            </a:r>
            <a:r>
              <a:rPr lang="ko-KR" altLang="en-US" b="1" dirty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테이블의 이름</a:t>
            </a:r>
            <a:r>
              <a:rPr lang="en-US" altLang="ko-KR" b="1" dirty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GRANTOR</a:t>
            </a:r>
            <a:r>
              <a:rPr lang="ko-KR" altLang="en-US" b="1" dirty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권한을 허가한 사용자</a:t>
            </a:r>
            <a:r>
              <a:rPr lang="en-US" altLang="ko-KR" b="1" dirty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b="1" dirty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PRIVILEGE</a:t>
            </a:r>
            <a:r>
              <a:rPr lang="ko-KR" altLang="en-US" b="1" dirty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객체에 대한 권한</a:t>
            </a:r>
            <a:r>
              <a:rPr lang="en-US" altLang="ko-KR" b="1" dirty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GRANTABLE</a:t>
            </a:r>
            <a:r>
              <a:rPr lang="ko-KR" altLang="en-US" b="1" dirty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권한을 </a:t>
            </a:r>
            <a:r>
              <a:rPr lang="ko-KR" altLang="en-US" b="1" dirty="0" err="1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허가받은</a:t>
            </a:r>
            <a:r>
              <a:rPr lang="ko-KR" altLang="en-US" b="1" dirty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ko-KR" altLang="en-US" b="1" dirty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사용자가 다시 다른 사용자에게 이 권한을 허가할 수 있는지의 여부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4456" name="Picture 8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318" y="255838"/>
            <a:ext cx="8458200" cy="58664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A05C1FB8-E30F-41E5-A78B-F0B9C4EBADEF}" type="slidenum">
              <a:rPr lang="en-US" altLang="ko-KR"/>
              <a:pPr/>
              <a:t>33</a:t>
            </a:fld>
            <a:endParaRPr lang="en-US" altLang="ko-KR"/>
          </a:p>
        </p:txBody>
      </p:sp>
      <p:pic>
        <p:nvPicPr>
          <p:cNvPr id="5" name="Picture 4" descr="S 9-461-3-n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36774" y="1342873"/>
            <a:ext cx="3389312" cy="704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76430" y="694006"/>
            <a:ext cx="9301367" cy="520803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ko-KR" altLang="en-US" b="1" dirty="0"/>
              <a:t>사용자 </a:t>
            </a:r>
            <a:r>
              <a:rPr lang="en-US" altLang="ko-KR" b="1" dirty="0"/>
              <a:t>LEE</a:t>
            </a:r>
            <a:r>
              <a:rPr lang="ko-KR" altLang="en-US" b="1" dirty="0"/>
              <a:t>가 허가 받은 </a:t>
            </a:r>
            <a:r>
              <a:rPr lang="ko-KR" altLang="en-US" b="1" dirty="0">
                <a:solidFill>
                  <a:srgbClr val="FF0000"/>
                </a:solidFill>
              </a:rPr>
              <a:t>시스템 권한 확인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사용자 </a:t>
            </a:r>
            <a:r>
              <a:rPr lang="en-US" altLang="ko-KR" b="1" dirty="0"/>
              <a:t>LEE</a:t>
            </a:r>
            <a:r>
              <a:rPr lang="ko-KR" altLang="en-US" b="1" dirty="0"/>
              <a:t>로 </a:t>
            </a:r>
            <a:r>
              <a:rPr lang="ko-KR" altLang="en-US" b="1" dirty="0" err="1"/>
              <a:t>로그인을</a:t>
            </a:r>
            <a:r>
              <a:rPr lang="ko-KR" altLang="en-US" b="1" dirty="0"/>
              <a:t> 한 후에 아래의 질의를 수행</a:t>
            </a:r>
            <a:r>
              <a:rPr lang="ko-KR" altLang="en-US" sz="1600" dirty="0"/>
              <a:t> 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ko-KR" altLang="en-US" sz="1600" dirty="0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ko-KR" altLang="en-US" sz="1600" dirty="0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ko-KR" altLang="en-US" sz="1600" dirty="0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 </a:t>
            </a:r>
            <a:r>
              <a:rPr lang="en-US" altLang="ko-KR" b="1" dirty="0">
                <a:solidFill>
                  <a:srgbClr val="FF3300"/>
                </a:solidFill>
              </a:rPr>
              <a:t>USER_SYS_PRIVS</a:t>
            </a:r>
            <a:r>
              <a:rPr lang="ko-KR" altLang="en-US" b="1" dirty="0"/>
              <a:t>는 사용자에게 허가된 </a:t>
            </a:r>
            <a:r>
              <a:rPr lang="ko-KR" altLang="en-US" b="1" dirty="0">
                <a:solidFill>
                  <a:srgbClr val="FF0000"/>
                </a:solidFill>
              </a:rPr>
              <a:t>시스템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권한을</a:t>
            </a:r>
            <a:r>
              <a:rPr lang="ko-KR" altLang="en-US" b="1" dirty="0"/>
              <a:t> 보여주는 데이터 사전 뷰</a:t>
            </a:r>
            <a:r>
              <a:rPr lang="ko-KR" altLang="en-US" sz="1600" dirty="0"/>
              <a:t> </a:t>
            </a:r>
            <a:endParaRPr lang="ko-KR" altLang="en-US" b="1" dirty="0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/>
              <a:t>LEE</a:t>
            </a:r>
            <a:r>
              <a:rPr lang="ko-KR" altLang="en-US" b="1" dirty="0"/>
              <a:t>는 </a:t>
            </a:r>
            <a:r>
              <a:rPr lang="en-US" altLang="ko-KR" b="1" dirty="0"/>
              <a:t>UNLIMITED TABLESPACE </a:t>
            </a:r>
            <a:r>
              <a:rPr lang="ko-KR" altLang="en-US" b="1" dirty="0"/>
              <a:t>권한</a:t>
            </a:r>
            <a:r>
              <a:rPr lang="en-US" altLang="ko-KR" b="1" dirty="0"/>
              <a:t>, CREATE VIEW </a:t>
            </a:r>
            <a:r>
              <a:rPr lang="ko-KR" altLang="en-US" b="1" dirty="0"/>
              <a:t>권한</a:t>
            </a:r>
            <a:r>
              <a:rPr lang="en-US" altLang="ko-KR" b="1" dirty="0"/>
              <a:t>, CREATE SESSION </a:t>
            </a:r>
            <a:r>
              <a:rPr lang="ko-KR" altLang="en-US" b="1" dirty="0"/>
              <a:t>권한을 </a:t>
            </a:r>
            <a:r>
              <a:rPr lang="ko-KR" altLang="en-US" b="1" dirty="0" err="1"/>
              <a:t>허가받았음을</a:t>
            </a:r>
            <a:r>
              <a:rPr lang="ko-KR" altLang="en-US" b="1" dirty="0"/>
              <a:t> 알 수 있음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/>
              <a:t>USERNAME</a:t>
            </a:r>
            <a:r>
              <a:rPr lang="ko-KR" altLang="en-US" b="1" dirty="0"/>
              <a:t>은 시스템 권한을 </a:t>
            </a:r>
            <a:r>
              <a:rPr lang="ko-KR" altLang="en-US" b="1" dirty="0" err="1"/>
              <a:t>허가받은</a:t>
            </a:r>
            <a:r>
              <a:rPr lang="ko-KR" altLang="en-US" b="1" dirty="0"/>
              <a:t> 사용자</a:t>
            </a:r>
            <a:r>
              <a:rPr lang="en-US" altLang="ko-KR" b="1" dirty="0"/>
              <a:t>, PRIVILEGE</a:t>
            </a:r>
            <a:r>
              <a:rPr lang="ko-KR" altLang="en-US" b="1" dirty="0"/>
              <a:t>는 </a:t>
            </a:r>
            <a:r>
              <a:rPr lang="ko-KR" altLang="en-US" b="1" dirty="0" err="1"/>
              <a:t>허가받은</a:t>
            </a:r>
            <a:r>
              <a:rPr lang="ko-KR" altLang="en-US" b="1" dirty="0"/>
              <a:t> 시스템 권한</a:t>
            </a:r>
            <a:r>
              <a:rPr lang="en-US" altLang="ko-KR" b="1" dirty="0"/>
              <a:t>, ADMIN_OPTION</a:t>
            </a:r>
            <a:r>
              <a:rPr lang="ko-KR" altLang="en-US" b="1" dirty="0"/>
              <a:t>은 시스템 권한을 </a:t>
            </a:r>
            <a:r>
              <a:rPr lang="ko-KR" altLang="en-US" b="1" dirty="0" err="1"/>
              <a:t>허가받은</a:t>
            </a:r>
            <a:r>
              <a:rPr lang="ko-KR" altLang="en-US" b="1" dirty="0"/>
              <a:t> 사용자가 다시 다른 사용자에게 이 권한을 허가할 수 있는지의 여부를 표시</a:t>
            </a:r>
            <a:r>
              <a:rPr lang="ko-KR" altLang="en-US" sz="1600" dirty="0"/>
              <a:t> </a:t>
            </a:r>
          </a:p>
        </p:txBody>
      </p:sp>
      <p:pic>
        <p:nvPicPr>
          <p:cNvPr id="745476" name="Picture 4" descr="S 9-462-1-new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5091" y="1495668"/>
            <a:ext cx="3125788" cy="723900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67A22A84-77C1-4940-8039-A2A4D0584955}" type="slidenum">
              <a:rPr lang="en-US" altLang="ko-KR"/>
              <a:pPr/>
              <a:t>34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28" name="Picture 8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60714" y="1555750"/>
            <a:ext cx="5870575" cy="4795838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974241BA-D1CC-45F7-8DB7-632A973EB360}" type="slidenum">
              <a:rPr lang="en-US" altLang="ko-KR"/>
              <a:pPr/>
              <a:t>35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600200"/>
            <a:ext cx="8516938" cy="47244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ko-KR" altLang="en-US" sz="2000" b="1" dirty="0"/>
              <a:t>사용자 </a:t>
            </a:r>
            <a:r>
              <a:rPr lang="en-US" altLang="ko-KR" sz="2000" b="1" dirty="0"/>
              <a:t>KIM</a:t>
            </a:r>
            <a:r>
              <a:rPr lang="ko-KR" altLang="en-US" sz="2000" b="1" dirty="0"/>
              <a:t>이 사용자 </a:t>
            </a:r>
            <a:r>
              <a:rPr lang="en-US" altLang="ko-KR" sz="2000" b="1" dirty="0"/>
              <a:t>LEE</a:t>
            </a:r>
            <a:r>
              <a:rPr lang="ko-KR" altLang="en-US" sz="2000" b="1" dirty="0"/>
              <a:t>에게 </a:t>
            </a:r>
            <a:r>
              <a:rPr lang="en-US" altLang="ko-KR" sz="2000" b="1" dirty="0"/>
              <a:t>EMPLOYEE </a:t>
            </a:r>
            <a:r>
              <a:rPr lang="ko-KR" altLang="en-US" sz="2000" b="1" dirty="0"/>
              <a:t>테이블에 대한 </a:t>
            </a:r>
            <a:r>
              <a:rPr lang="en-US" altLang="ko-KR" sz="2000" b="1" dirty="0"/>
              <a:t>SELECT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INSERT </a:t>
            </a:r>
            <a:r>
              <a:rPr lang="ko-KR" altLang="en-US" sz="2000" b="1" dirty="0"/>
              <a:t>권한을 허가한 후에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사용자 </a:t>
            </a:r>
            <a:r>
              <a:rPr lang="en-US" altLang="ko-KR" sz="2000" b="1" dirty="0"/>
              <a:t>LEE</a:t>
            </a:r>
            <a:r>
              <a:rPr lang="ko-KR" altLang="en-US" sz="2000" b="1" dirty="0"/>
              <a:t>가 허가 받은 객체 권한 확인</a:t>
            </a:r>
            <a:r>
              <a:rPr lang="ko-KR" altLang="en-US" sz="2000" dirty="0"/>
              <a:t> </a:t>
            </a:r>
            <a:endParaRPr lang="ko-KR" altLang="en-US" sz="2000" b="1" dirty="0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사용자 </a:t>
            </a:r>
            <a:r>
              <a:rPr lang="en-US" altLang="ko-KR" b="1" dirty="0"/>
              <a:t>LEE</a:t>
            </a:r>
            <a:r>
              <a:rPr lang="ko-KR" altLang="en-US" b="1" dirty="0"/>
              <a:t>로 </a:t>
            </a:r>
            <a:r>
              <a:rPr lang="ko-KR" altLang="en-US" b="1" dirty="0" err="1"/>
              <a:t>로그인을</a:t>
            </a:r>
            <a:r>
              <a:rPr lang="ko-KR" altLang="en-US" b="1" dirty="0"/>
              <a:t> 한 후에 아래의 질의를 수행</a:t>
            </a:r>
            <a:r>
              <a:rPr lang="ko-KR" altLang="en-US" sz="1600" dirty="0"/>
              <a:t> 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ko-KR" altLang="en-US" sz="1600" dirty="0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ko-KR" altLang="en-US" sz="1600" dirty="0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ko-KR" altLang="en-US" sz="1600" dirty="0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 dirty="0"/>
          </a:p>
        </p:txBody>
      </p:sp>
      <p:pic>
        <p:nvPicPr>
          <p:cNvPr id="746500" name="Picture 4" descr="S 9-462-2-new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36889" y="3122613"/>
            <a:ext cx="3349625" cy="735012"/>
          </a:xfr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E447136A-004D-489E-ABF0-42E4A56AD8C7}" type="slidenum">
              <a:rPr lang="en-US" altLang="ko-KR"/>
              <a:pPr/>
              <a:t>36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720" name="Picture 8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3369" y="713827"/>
            <a:ext cx="9219521" cy="5182475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F420822E-A5D0-49AA-8119-F9076F9CCDFE}" type="slidenum">
              <a:rPr lang="en-US" altLang="ko-KR"/>
              <a:pPr/>
              <a:t>37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7" name="Rectangle 3"/>
          <p:cNvSpPr>
            <a:spLocks noGrp="1" noChangeArrowheads="1"/>
          </p:cNvSpPr>
          <p:nvPr>
            <p:ph idx="1"/>
          </p:nvPr>
        </p:nvSpPr>
        <p:spPr>
          <a:xfrm>
            <a:off x="1879600" y="1363663"/>
            <a:ext cx="8458200" cy="49022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ko-KR" altLang="en-US" sz="2000" b="1" dirty="0"/>
              <a:t>사용자 </a:t>
            </a:r>
            <a:r>
              <a:rPr lang="en-US" altLang="ko-KR" sz="2000" b="1" dirty="0"/>
              <a:t>LEE</a:t>
            </a:r>
            <a:r>
              <a:rPr lang="ko-KR" altLang="en-US" sz="2000" b="1" dirty="0"/>
              <a:t>로 로그인해서 </a:t>
            </a:r>
            <a:r>
              <a:rPr lang="en-US" altLang="ko-KR" sz="2000" b="1" dirty="0"/>
              <a:t>EMPLOYEE </a:t>
            </a:r>
            <a:r>
              <a:rPr lang="ko-KR" altLang="en-US" sz="2000" b="1" dirty="0"/>
              <a:t>테이블 대한 질의들을 수행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다른 소유자의 테이블을 접근하는 것이기 때문에 테이블 앞에 소유자의 계정을 붙여야</a:t>
            </a:r>
            <a:r>
              <a:rPr lang="ko-KR" altLang="en-US" dirty="0"/>
              <a:t> </a:t>
            </a:r>
            <a:r>
              <a:rPr lang="ko-KR" altLang="en-US" b="1" dirty="0"/>
              <a:t>함</a:t>
            </a:r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먼저 </a:t>
            </a:r>
            <a:r>
              <a:rPr lang="en-US" altLang="ko-KR" b="1" dirty="0"/>
              <a:t>EMPLOYEE </a:t>
            </a:r>
            <a:r>
              <a:rPr lang="ko-KR" altLang="en-US" b="1" dirty="0" err="1"/>
              <a:t>릴레이션에</a:t>
            </a:r>
            <a:r>
              <a:rPr lang="ko-KR" altLang="en-US" b="1" dirty="0"/>
              <a:t> </a:t>
            </a:r>
            <a:r>
              <a:rPr lang="ko-KR" altLang="en-US" b="1" dirty="0" err="1"/>
              <a:t>투플을</a:t>
            </a:r>
            <a:r>
              <a:rPr lang="ko-KR" altLang="en-US" b="1" dirty="0"/>
              <a:t> 삽입</a:t>
            </a:r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b="1" dirty="0">
                <a:latin typeface="╜┼╕φ┴╢" charset="0"/>
                <a:ea typeface="신명조" charset="-127"/>
              </a:rPr>
              <a:t>		</a:t>
            </a:r>
            <a:r>
              <a:rPr lang="en-US" altLang="ko-KR" b="1" dirty="0">
                <a:latin typeface="Courier New" panose="02070309020205020404" pitchFamily="49" charset="0"/>
                <a:ea typeface="신명조" charset="-127"/>
              </a:rPr>
              <a:t>INSERT INTO</a:t>
            </a:r>
            <a:r>
              <a:rPr lang="en-US" altLang="ko-KR" dirty="0">
                <a:latin typeface="Courier New" panose="02070309020205020404" pitchFamily="49" charset="0"/>
                <a:ea typeface="신명조" charset="-127"/>
              </a:rPr>
              <a:t> </a:t>
            </a:r>
            <a:r>
              <a:rPr lang="en-US" altLang="ko-KR" dirty="0">
                <a:solidFill>
                  <a:srgbClr val="FF3300"/>
                </a:solidFill>
                <a:latin typeface="Courier New" panose="02070309020205020404" pitchFamily="49" charset="0"/>
                <a:ea typeface="신명조" charset="-127"/>
              </a:rPr>
              <a:t>KIM.EMPLOYEE</a:t>
            </a:r>
          </a:p>
          <a:p>
            <a:pPr lvl="1"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ko-KR" dirty="0">
                <a:latin typeface="Courier New" panose="02070309020205020404" pitchFamily="49" charset="0"/>
                <a:ea typeface="신명조" charset="-127"/>
              </a:rPr>
              <a:t>		</a:t>
            </a:r>
            <a:r>
              <a:rPr lang="en-US" altLang="ko-KR" b="1" dirty="0">
                <a:latin typeface="Courier New" panose="02070309020205020404" pitchFamily="49" charset="0"/>
                <a:ea typeface="신명조" charset="-127"/>
              </a:rPr>
              <a:t>VALUES</a:t>
            </a:r>
            <a:r>
              <a:rPr lang="en-US" altLang="ko-KR" dirty="0">
                <a:latin typeface="Courier New" panose="02070309020205020404" pitchFamily="49" charset="0"/>
                <a:ea typeface="신명조" charset="-127"/>
              </a:rPr>
              <a:t>(3428, '</a:t>
            </a:r>
            <a:r>
              <a:rPr lang="ko-KR" altLang="en-US" dirty="0">
                <a:latin typeface="Courier New" panose="02070309020205020404" pitchFamily="49" charset="0"/>
                <a:ea typeface="신명조" charset="-127"/>
              </a:rPr>
              <a:t>김지민</a:t>
            </a:r>
            <a:r>
              <a:rPr lang="en-US" altLang="ko-KR" dirty="0">
                <a:latin typeface="Courier New" panose="02070309020205020404" pitchFamily="49" charset="0"/>
                <a:ea typeface="신명조" charset="-127"/>
              </a:rPr>
              <a:t>', '</a:t>
            </a:r>
            <a:r>
              <a:rPr lang="ko-KR" altLang="en-US" dirty="0">
                <a:latin typeface="Courier New" panose="02070309020205020404" pitchFamily="49" charset="0"/>
                <a:ea typeface="신명조" charset="-127"/>
              </a:rPr>
              <a:t>사원</a:t>
            </a:r>
            <a:r>
              <a:rPr lang="en-US" altLang="ko-KR" dirty="0">
                <a:latin typeface="Courier New" panose="02070309020205020404" pitchFamily="49" charset="0"/>
                <a:ea typeface="신명조" charset="-127"/>
              </a:rPr>
              <a:t>', 2106, 1500000, 2);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dirty="0">
              <a:latin typeface="Courier New" panose="02070309020205020404" pitchFamily="49" charset="0"/>
              <a:ea typeface="신명조" charset="-127"/>
            </a:endParaRP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dirty="0">
              <a:latin typeface="신명조" charset="-127"/>
              <a:ea typeface="신명조" charset="-127"/>
            </a:endParaRP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dirty="0">
              <a:latin typeface="신명조" charset="-127"/>
              <a:ea typeface="신명조" charset="-127"/>
            </a:endParaRP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E197D7FD-416A-4309-AF07-D7216BC466E0}" type="slidenum">
              <a:rPr lang="en-US" altLang="ko-KR"/>
              <a:pPr/>
              <a:t>38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576" name="Picture 8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19413" y="1587500"/>
            <a:ext cx="6386512" cy="4787900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5C0B0477-2A06-4FB3-A8EF-5B2CE9671F97}" type="slidenum">
              <a:rPr lang="en-US" altLang="ko-KR"/>
              <a:pPr/>
              <a:t>39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3" name="Rectangle 3"/>
          <p:cNvSpPr>
            <a:spLocks noGrp="1" noChangeArrowheads="1"/>
          </p:cNvSpPr>
          <p:nvPr>
            <p:ph idx="1"/>
          </p:nvPr>
        </p:nvSpPr>
        <p:spPr>
          <a:xfrm>
            <a:off x="1270661" y="1651000"/>
            <a:ext cx="9868393" cy="338345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ko-KR" altLang="en-US" b="1" dirty="0"/>
              <a:t>세 가지 유형의 보안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물리적 보호</a:t>
            </a:r>
          </a:p>
          <a:p>
            <a:pPr lvl="2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b="1" dirty="0"/>
              <a:t>화재</a:t>
            </a:r>
            <a:r>
              <a:rPr lang="en-US" altLang="ko-KR" b="1" dirty="0"/>
              <a:t>, </a:t>
            </a:r>
            <a:r>
              <a:rPr lang="ko-KR" altLang="en-US" b="1" dirty="0"/>
              <a:t>홍수</a:t>
            </a:r>
            <a:r>
              <a:rPr lang="en-US" altLang="ko-KR" b="1" dirty="0"/>
              <a:t>, </a:t>
            </a:r>
            <a:r>
              <a:rPr lang="ko-KR" altLang="en-US" b="1" dirty="0"/>
              <a:t>지진 등과 같은 자연 재해</a:t>
            </a:r>
            <a:r>
              <a:rPr lang="en-US" altLang="ko-KR" b="1" dirty="0"/>
              <a:t>, </a:t>
            </a:r>
            <a:r>
              <a:rPr lang="ko-KR" altLang="en-US" b="1" dirty="0"/>
              <a:t>도둑</a:t>
            </a:r>
            <a:r>
              <a:rPr lang="en-US" altLang="ko-KR" b="1" dirty="0"/>
              <a:t>, </a:t>
            </a:r>
            <a:r>
              <a:rPr lang="ko-KR" altLang="en-US" b="1" dirty="0"/>
              <a:t>컴퓨터 시스템에 대한 우연한 손상</a:t>
            </a:r>
            <a:r>
              <a:rPr lang="en-US" altLang="ko-KR" b="1" dirty="0"/>
              <a:t>, </a:t>
            </a:r>
            <a:r>
              <a:rPr lang="ko-KR" altLang="en-US" b="1" dirty="0"/>
              <a:t>데이터에 손상을 주는 기타 유형의 위험으로부터 데이터베이스를 보호하는 것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권한 보호 </a:t>
            </a:r>
          </a:p>
          <a:p>
            <a:pPr lvl="2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b="1" dirty="0"/>
              <a:t>권한을 가진 사용자만 특정한 접근 모드로 데이터베이스를 접근할 수 있도록 보호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운영 보호</a:t>
            </a:r>
          </a:p>
          <a:p>
            <a:pPr lvl="2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b="1" dirty="0"/>
              <a:t>데이터베이스의 무결성에 대한 사용자 실수의 영향을 최소화하거나 제거하는 조치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400" b="1" dirty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0630F19D-6D30-442A-B56A-D25BE6A7C167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583682" name="Rectangle 2"/>
          <p:cNvSpPr>
            <a:spLocks noChangeArrowheads="1"/>
          </p:cNvSpPr>
          <p:nvPr/>
        </p:nvSpPr>
        <p:spPr bwMode="auto">
          <a:xfrm>
            <a:off x="3187700" y="520700"/>
            <a:ext cx="5818188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tx2"/>
                </a:solidFill>
                <a:latin typeface="굴림" panose="020B0600000101010101" pitchFamily="50" charset="-127"/>
                <a:ea typeface=""/>
              </a:rPr>
              <a:t>10</a:t>
            </a:r>
            <a:r>
              <a:rPr lang="en-US" altLang="ko-KR" sz="3000" b="1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.1</a:t>
            </a:r>
            <a:r>
              <a:rPr lang="en-US" altLang="ko-KR" sz="3000" b="1">
                <a:solidFill>
                  <a:schemeClr val="tx2"/>
                </a:solidFill>
                <a:latin typeface="굴림" panose="020B0600000101010101" pitchFamily="50" charset="-127"/>
                <a:ea typeface=""/>
              </a:rPr>
              <a:t> </a:t>
            </a:r>
            <a:r>
              <a:rPr lang="ko-KR" altLang="en-US" sz="3000" b="1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데이터베이스 보안</a:t>
            </a:r>
            <a:endParaRPr lang="ko-KR" altLang="en-US" sz="30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600200"/>
            <a:ext cx="8516938" cy="47244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ko-KR" sz="2000" b="1" dirty="0"/>
              <a:t> </a:t>
            </a:r>
            <a:r>
              <a:rPr lang="ko-KR" altLang="en-US" b="1" dirty="0">
                <a:solidFill>
                  <a:srgbClr val="FF3300"/>
                </a:solidFill>
              </a:rPr>
              <a:t>동의어</a:t>
            </a:r>
            <a:r>
              <a:rPr lang="en-US" altLang="ko-KR" b="1" dirty="0"/>
              <a:t>(synonym) </a:t>
            </a:r>
            <a:r>
              <a:rPr lang="ko-KR" altLang="en-US" b="1" dirty="0"/>
              <a:t>정의</a:t>
            </a:r>
            <a:r>
              <a:rPr lang="ko-KR" altLang="en-US" dirty="0"/>
              <a:t> </a:t>
            </a:r>
            <a:endParaRPr lang="ko-KR" altLang="en-US" b="1" dirty="0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사용자 </a:t>
            </a:r>
            <a:r>
              <a:rPr lang="en-US" altLang="ko-KR" b="1" dirty="0"/>
              <a:t>LEE</a:t>
            </a:r>
            <a:r>
              <a:rPr lang="ko-KR" altLang="en-US" b="1" dirty="0"/>
              <a:t>가 사용자 </a:t>
            </a:r>
            <a:r>
              <a:rPr lang="en-US" altLang="ko-KR" b="1" dirty="0"/>
              <a:t>KIM</a:t>
            </a:r>
            <a:r>
              <a:rPr lang="ko-KR" altLang="en-US" b="1" dirty="0"/>
              <a:t>의 </a:t>
            </a:r>
            <a:r>
              <a:rPr lang="en-US" altLang="ko-KR" b="1" dirty="0"/>
              <a:t>EMPLOYEE </a:t>
            </a:r>
            <a:r>
              <a:rPr lang="ko-KR" altLang="en-US" b="1" dirty="0"/>
              <a:t>테이블을 자주 접근한다면 매번 </a:t>
            </a:r>
            <a:r>
              <a:rPr lang="en-US" altLang="ko-KR" b="1" dirty="0"/>
              <a:t>EMPLOYEE </a:t>
            </a:r>
            <a:r>
              <a:rPr lang="ko-KR" altLang="en-US" b="1" dirty="0"/>
              <a:t>테이블 앞에 </a:t>
            </a:r>
            <a:r>
              <a:rPr lang="en-US" altLang="ko-KR" b="1" dirty="0"/>
              <a:t>KIM</a:t>
            </a:r>
            <a:r>
              <a:rPr lang="ko-KR" altLang="en-US" b="1" dirty="0"/>
              <a:t>을 붙이는 것이 번거로움</a:t>
            </a:r>
            <a:r>
              <a:rPr lang="ko-KR" altLang="en-US" sz="1600" dirty="0"/>
              <a:t> 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동의어를 만드는 구문</a:t>
            </a:r>
            <a:r>
              <a:rPr lang="ko-KR" altLang="en-US" sz="1600" dirty="0"/>
              <a:t> 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b="1" dirty="0"/>
              <a:t>		  </a:t>
            </a:r>
            <a:r>
              <a:rPr lang="en-US" altLang="ko-KR" b="1" dirty="0">
                <a:solidFill>
                  <a:srgbClr val="FF3300"/>
                </a:solidFill>
                <a:latin typeface="Courier New" panose="02070309020205020404" pitchFamily="49" charset="0"/>
              </a:rPr>
              <a:t>CREATE SYNONYM</a:t>
            </a:r>
            <a:r>
              <a:rPr lang="en-US" altLang="ko-KR" b="1" dirty="0">
                <a:latin typeface="Courier New" panose="02070309020205020404" pitchFamily="49" charset="0"/>
              </a:rPr>
              <a:t> </a:t>
            </a:r>
            <a:r>
              <a:rPr lang="ko-KR" altLang="en-US" b="1" dirty="0">
                <a:latin typeface="Courier New" panose="02070309020205020404" pitchFamily="49" charset="0"/>
              </a:rPr>
              <a:t>동의어 </a:t>
            </a:r>
            <a:r>
              <a:rPr lang="en-US" altLang="ko-KR" b="1" dirty="0">
                <a:latin typeface="Courier New" panose="02070309020205020404" pitchFamily="49" charset="0"/>
              </a:rPr>
              <a:t>FOR </a:t>
            </a:r>
            <a:r>
              <a:rPr lang="ko-KR" altLang="en-US" b="1" dirty="0">
                <a:latin typeface="Courier New" panose="02070309020205020404" pitchFamily="49" charset="0"/>
              </a:rPr>
              <a:t>객체</a:t>
            </a:r>
            <a:r>
              <a:rPr lang="en-US" altLang="ko-KR" b="1" dirty="0">
                <a:latin typeface="Courier New" panose="02070309020205020404" pitchFamily="49" charset="0"/>
              </a:rPr>
              <a:t>;</a:t>
            </a:r>
            <a:r>
              <a:rPr lang="en-US" altLang="ko-KR" sz="1600" dirty="0"/>
              <a:t> </a:t>
            </a:r>
            <a:endParaRPr lang="en-US" altLang="ko-KR" b="1" dirty="0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예</a:t>
            </a:r>
            <a:r>
              <a:rPr lang="en-US" altLang="ko-KR" b="1" dirty="0"/>
              <a:t>: </a:t>
            </a:r>
            <a:r>
              <a:rPr lang="ko-KR" altLang="en-US" b="1" dirty="0"/>
              <a:t>사용자 </a:t>
            </a:r>
            <a:r>
              <a:rPr lang="en-US" altLang="ko-KR" b="1" dirty="0"/>
              <a:t>LEE</a:t>
            </a:r>
            <a:r>
              <a:rPr lang="ko-KR" altLang="en-US" b="1" dirty="0"/>
              <a:t>가 </a:t>
            </a:r>
            <a:r>
              <a:rPr lang="en-US" altLang="ko-KR" b="1" dirty="0"/>
              <a:t>KIM.EMPLOYEE</a:t>
            </a:r>
            <a:r>
              <a:rPr lang="ko-KR" altLang="en-US" b="1" dirty="0"/>
              <a:t>를 </a:t>
            </a:r>
            <a:r>
              <a:rPr lang="en-US" altLang="ko-KR" b="1" dirty="0"/>
              <a:t>EMP</a:t>
            </a:r>
            <a:r>
              <a:rPr lang="ko-KR" altLang="en-US" b="1" dirty="0"/>
              <a:t>로 간단하게 지정</a:t>
            </a:r>
            <a:r>
              <a:rPr lang="ko-KR" altLang="en-US" sz="1600" dirty="0"/>
              <a:t> 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sz="1600" dirty="0"/>
              <a:t>		  </a:t>
            </a:r>
            <a:r>
              <a:rPr lang="en-US" altLang="ko-KR" b="1" dirty="0">
                <a:latin typeface="Courier New" panose="02070309020205020404" pitchFamily="49" charset="0"/>
              </a:rPr>
              <a:t>CREATE SYNONYM</a:t>
            </a:r>
            <a:r>
              <a:rPr lang="en-US" altLang="ko-KR" dirty="0"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FF3300"/>
                </a:solidFill>
                <a:latin typeface="Courier New" panose="02070309020205020404" pitchFamily="49" charset="0"/>
              </a:rPr>
              <a:t>EMP</a:t>
            </a:r>
            <a:r>
              <a:rPr lang="en-US" altLang="ko-KR" dirty="0">
                <a:latin typeface="Courier New" panose="02070309020205020404" pitchFamily="49" charset="0"/>
              </a:rPr>
              <a:t> </a:t>
            </a:r>
            <a:r>
              <a:rPr lang="en-US" altLang="ko-KR" b="1" dirty="0">
                <a:latin typeface="Courier New" panose="02070309020205020404" pitchFamily="49" charset="0"/>
              </a:rPr>
              <a:t>FOR</a:t>
            </a:r>
            <a:r>
              <a:rPr lang="en-US" altLang="ko-KR" dirty="0">
                <a:latin typeface="Courier New" panose="02070309020205020404" pitchFamily="49" charset="0"/>
              </a:rPr>
              <a:t> </a:t>
            </a:r>
            <a:r>
              <a:rPr lang="en-US" altLang="ko-KR" dirty="0">
                <a:solidFill>
                  <a:srgbClr val="FF3300"/>
                </a:solidFill>
                <a:latin typeface="Courier New" panose="02070309020205020404" pitchFamily="49" charset="0"/>
              </a:rPr>
              <a:t>KIM.EMPLOYEE</a:t>
            </a:r>
            <a:r>
              <a:rPr lang="en-US" altLang="ko-KR" dirty="0">
                <a:latin typeface="Courier New" panose="02070309020205020404" pitchFamily="49" charset="0"/>
              </a:rPr>
              <a:t>;</a:t>
            </a:r>
            <a:r>
              <a:rPr lang="en-US" altLang="ko-KR" sz="1600" dirty="0"/>
              <a:t> </a:t>
            </a:r>
            <a:endParaRPr lang="en-US" altLang="ko-KR" b="1" dirty="0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600" dirty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EC95229B-806A-4802-ABCA-B3F807770520}" type="slidenum">
              <a:rPr lang="en-US" altLang="ko-KR"/>
              <a:pPr/>
              <a:t>40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65" name="Picture 5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13023"/>
            <a:ext cx="8458200" cy="5973192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08337052-9251-4D1F-9554-BF82D62E4882}" type="slidenum">
              <a:rPr lang="en-US" altLang="ko-KR"/>
              <a:pPr/>
              <a:t>41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9" name="Rectangle 3"/>
          <p:cNvSpPr>
            <a:spLocks noGrp="1" noChangeArrowheads="1"/>
          </p:cNvSpPr>
          <p:nvPr>
            <p:ph idx="1"/>
          </p:nvPr>
        </p:nvSpPr>
        <p:spPr>
          <a:xfrm>
            <a:off x="1879600" y="1455738"/>
            <a:ext cx="8458200" cy="49022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lang="en-US" altLang="ko-KR" sz="2000" b="1" dirty="0"/>
              <a:t>EMPLOYEE </a:t>
            </a:r>
            <a:r>
              <a:rPr lang="ko-KR" altLang="en-US" sz="2000" b="1" dirty="0" err="1"/>
              <a:t>릴레이션을</a:t>
            </a:r>
            <a:r>
              <a:rPr lang="ko-KR" altLang="en-US" sz="2000" b="1" dirty="0"/>
              <a:t> 수정</a:t>
            </a:r>
            <a:endParaRPr lang="ko-KR" altLang="en-US" b="1" dirty="0"/>
          </a:p>
          <a:p>
            <a:pPr lvl="1" algn="just">
              <a:lnSpc>
                <a:spcPct val="12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ko-KR" altLang="en-US" b="1" dirty="0">
                <a:latin typeface="╜┼╕φ┴╢" charset="0"/>
                <a:ea typeface="신명조" charset="-127"/>
              </a:rPr>
              <a:t>	</a:t>
            </a:r>
            <a:r>
              <a:rPr lang="en-US" altLang="ko-KR" b="1" dirty="0">
                <a:latin typeface="Courier New" panose="02070309020205020404" pitchFamily="49" charset="0"/>
                <a:ea typeface="신명조" charset="-127"/>
              </a:rPr>
              <a:t>UPDATE</a:t>
            </a:r>
            <a:r>
              <a:rPr lang="en-US" altLang="ko-KR" dirty="0">
                <a:latin typeface="Courier New" panose="02070309020205020404" pitchFamily="49" charset="0"/>
                <a:ea typeface="신명조" charset="-127"/>
              </a:rPr>
              <a:t> KIM.EMPLOYEE</a:t>
            </a:r>
          </a:p>
          <a:p>
            <a:pPr lvl="1"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ko-KR" dirty="0">
                <a:latin typeface="Courier New" panose="02070309020205020404" pitchFamily="49" charset="0"/>
                <a:ea typeface="신명조" charset="-127"/>
              </a:rPr>
              <a:t>	</a:t>
            </a:r>
            <a:r>
              <a:rPr lang="en-US" altLang="ko-KR" b="1" dirty="0">
                <a:latin typeface="Courier New" panose="02070309020205020404" pitchFamily="49" charset="0"/>
                <a:ea typeface="신명조" charset="-127"/>
              </a:rPr>
              <a:t>SET</a:t>
            </a:r>
            <a:r>
              <a:rPr lang="en-US" altLang="ko-KR" dirty="0">
                <a:latin typeface="Courier New" panose="02070309020205020404" pitchFamily="49" charset="0"/>
                <a:ea typeface="신명조" charset="-127"/>
              </a:rPr>
              <a:t> 	DNO=3</a:t>
            </a:r>
          </a:p>
          <a:p>
            <a:pPr lvl="1" algn="just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ko-KR" dirty="0">
                <a:latin typeface="Courier New" panose="02070309020205020404" pitchFamily="49" charset="0"/>
                <a:ea typeface="신명조" charset="-127"/>
              </a:rPr>
              <a:t>	</a:t>
            </a:r>
            <a:r>
              <a:rPr lang="en-US" altLang="ko-KR" b="1" dirty="0">
                <a:latin typeface="Courier New" panose="02070309020205020404" pitchFamily="49" charset="0"/>
                <a:ea typeface="신명조" charset="-127"/>
              </a:rPr>
              <a:t>WHERE</a:t>
            </a:r>
            <a:r>
              <a:rPr lang="en-US" altLang="ko-KR" dirty="0">
                <a:latin typeface="Courier New" panose="02070309020205020404" pitchFamily="49" charset="0"/>
                <a:ea typeface="신명조" charset="-127"/>
              </a:rPr>
              <a:t>  EMPNAME=‘</a:t>
            </a:r>
            <a:r>
              <a:rPr lang="ko-KR" altLang="en-US" dirty="0">
                <a:latin typeface="Courier New" panose="02070309020205020404" pitchFamily="49" charset="0"/>
                <a:ea typeface="신명조" charset="-127"/>
              </a:rPr>
              <a:t>조민희’</a:t>
            </a:r>
            <a:r>
              <a:rPr lang="en-US" altLang="ko-KR" dirty="0">
                <a:latin typeface="Courier New" panose="02070309020205020404" pitchFamily="49" charset="0"/>
                <a:ea typeface="신명조" charset="-127"/>
              </a:rPr>
              <a:t>;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dirty="0">
              <a:latin typeface="Courier New" panose="02070309020205020404" pitchFamily="49" charset="0"/>
              <a:ea typeface="신명조" charset="-127"/>
            </a:endParaRP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사용자 </a:t>
            </a:r>
            <a:r>
              <a:rPr lang="en-US" altLang="ko-KR" b="1" dirty="0"/>
              <a:t>LEE</a:t>
            </a:r>
            <a:r>
              <a:rPr lang="ko-KR" altLang="en-US" b="1" dirty="0"/>
              <a:t>는 </a:t>
            </a:r>
            <a:r>
              <a:rPr lang="en-US" altLang="ko-KR" b="1" dirty="0"/>
              <a:t>EMPLOYEE </a:t>
            </a:r>
            <a:r>
              <a:rPr lang="ko-KR" altLang="en-US" b="1" dirty="0"/>
              <a:t>테이블의 소유자 </a:t>
            </a:r>
            <a:r>
              <a:rPr lang="en-US" altLang="ko-KR" b="1" dirty="0"/>
              <a:t>KIM</a:t>
            </a:r>
            <a:r>
              <a:rPr lang="ko-KR" altLang="en-US" b="1" dirty="0"/>
              <a:t>으로부터 </a:t>
            </a:r>
            <a:r>
              <a:rPr lang="en-US" altLang="ko-KR" b="1" dirty="0"/>
              <a:t>EMPLOYEE </a:t>
            </a:r>
            <a:r>
              <a:rPr lang="ko-KR" altLang="en-US" b="1" dirty="0"/>
              <a:t>테이블에 대한 </a:t>
            </a:r>
            <a:r>
              <a:rPr lang="en-US" altLang="ko-KR" b="1" dirty="0"/>
              <a:t>UPDATE </a:t>
            </a:r>
            <a:r>
              <a:rPr lang="ko-KR" altLang="en-US" b="1" dirty="0"/>
              <a:t>권한을 허가 받지 않았기 때문에 그림 </a:t>
            </a:r>
            <a:r>
              <a:rPr lang="en-US" altLang="ko-KR" b="1" dirty="0"/>
              <a:t>10.10</a:t>
            </a:r>
            <a:r>
              <a:rPr lang="ko-KR" altLang="en-US" b="1" dirty="0"/>
              <a:t>과 같이 오류 메시지가 나타남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ko-KR" altLang="en-US" dirty="0">
              <a:latin typeface="신명조" charset="-127"/>
              <a:ea typeface="신명조" charset="-127"/>
            </a:endParaRP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dirty="0">
              <a:latin typeface="신명조" charset="-127"/>
              <a:ea typeface="신명조" charset="-127"/>
            </a:endParaRP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86E1E65B-4492-430D-8CC2-EF8679E1DEC6}" type="slidenum">
              <a:rPr lang="en-US" altLang="ko-KR"/>
              <a:pPr/>
              <a:t>42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2648" name="Picture 8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1089" y="401584"/>
            <a:ext cx="7821283" cy="6075042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3BEB03D8-A7A4-49F9-824C-C2F1F47C7D92}" type="slidenum">
              <a:rPr lang="en-US" altLang="ko-KR"/>
              <a:pPr/>
              <a:t>43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1" y="1600200"/>
            <a:ext cx="8526463" cy="47244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ko-KR" sz="2000" b="1"/>
              <a:t>UPDATE </a:t>
            </a:r>
            <a:r>
              <a:rPr lang="ko-KR" altLang="en-US" sz="2000" b="1"/>
              <a:t>권한을 추가로 허가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/>
              <a:t>사용자 </a:t>
            </a:r>
            <a:r>
              <a:rPr lang="en-US" altLang="ko-KR" b="1"/>
              <a:t>KIM</a:t>
            </a:r>
            <a:r>
              <a:rPr lang="ko-KR" altLang="en-US" b="1"/>
              <a:t>으로 로그인을 한 후에 아래의 </a:t>
            </a:r>
            <a:r>
              <a:rPr lang="en-US" altLang="ko-KR" b="1"/>
              <a:t>GRANT</a:t>
            </a:r>
            <a:r>
              <a:rPr lang="ko-KR" altLang="en-US" b="1"/>
              <a:t>문을 수행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ko-KR" altLang="en-US" b="1"/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ko-KR" altLang="en-US">
              <a:latin typeface="Courier New" panose="02070309020205020404" pitchFamily="49" charset="0"/>
              <a:ea typeface="신명조" charset="-127"/>
            </a:endParaRP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ko-KR" altLang="en-US">
              <a:latin typeface="Courier New" panose="02070309020205020404" pitchFamily="49" charset="0"/>
              <a:ea typeface="신명조" charset="-127"/>
            </a:endParaRP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ko-KR" altLang="en-US" sz="1600">
              <a:latin typeface="신명조" charset="-127"/>
              <a:ea typeface="신명조" charset="-127"/>
            </a:endParaRP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>
              <a:latin typeface="신명조" charset="-127"/>
              <a:ea typeface="신명조" charset="-127"/>
            </a:endParaRPr>
          </a:p>
        </p:txBody>
      </p:sp>
      <p:pic>
        <p:nvPicPr>
          <p:cNvPr id="753668" name="Picture 4" descr="S 9-465-2-new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05139" y="2719389"/>
            <a:ext cx="2187575" cy="9921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FDCF16EF-B76F-42EB-88E4-87F619B39079}" type="slidenum">
              <a:rPr lang="en-US" altLang="ko-KR"/>
              <a:pPr/>
              <a:t>44</a:t>
            </a:fld>
            <a:endParaRPr lang="en-US" altLang="ko-KR"/>
          </a:p>
        </p:txBody>
      </p:sp>
      <p:sp>
        <p:nvSpPr>
          <p:cNvPr id="753669" name="Rectangle 5"/>
          <p:cNvSpPr>
            <a:spLocks noChangeArrowheads="1"/>
          </p:cNvSpPr>
          <p:nvPr/>
        </p:nvSpPr>
        <p:spPr bwMode="auto">
          <a:xfrm>
            <a:off x="1863726" y="3986213"/>
            <a:ext cx="8482013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altLang="ko-KR" b="1"/>
              <a:t> </a:t>
            </a:r>
            <a:r>
              <a:rPr lang="ko-KR" altLang="en-US" b="1"/>
              <a:t>사용자 </a:t>
            </a:r>
            <a:r>
              <a:rPr lang="en-US" altLang="ko-KR" b="1"/>
              <a:t>LEE</a:t>
            </a:r>
            <a:r>
              <a:rPr lang="ko-KR" altLang="en-US" b="1"/>
              <a:t>로 로그인을 한 후에 </a:t>
            </a:r>
            <a:r>
              <a:rPr lang="en-US" altLang="ko-KR" b="1"/>
              <a:t>UPDATE</a:t>
            </a:r>
            <a:r>
              <a:rPr lang="ko-KR" altLang="en-US" b="1"/>
              <a:t>문을 다시 수행하면 성공적으로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ko-KR" altLang="en-US" b="1"/>
              <a:t>   투플을 수정할 수 있음</a:t>
            </a:r>
            <a:r>
              <a:rPr lang="ko-KR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6744" name="Picture 8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78164" y="1643063"/>
            <a:ext cx="5989637" cy="4673600"/>
          </a:xfrm>
          <a:noFill/>
          <a:ln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4A8FEBED-31D9-42BB-A383-EE50CD57B3F1}" type="slidenum">
              <a:rPr lang="en-US" altLang="ko-KR"/>
              <a:pPr/>
              <a:t>45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1" name="Rectangle 3"/>
          <p:cNvSpPr>
            <a:spLocks noGrp="1" noChangeArrowheads="1"/>
          </p:cNvSpPr>
          <p:nvPr>
            <p:ph idx="1"/>
          </p:nvPr>
        </p:nvSpPr>
        <p:spPr>
          <a:xfrm>
            <a:off x="1368961" y="1351787"/>
            <a:ext cx="9164452" cy="4902200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ko-KR" altLang="en-US" sz="2000" b="1" dirty="0"/>
              <a:t>사용자 </a:t>
            </a:r>
            <a:r>
              <a:rPr lang="en-US" altLang="ko-KR" sz="2000" b="1" dirty="0"/>
              <a:t>LEE</a:t>
            </a:r>
            <a:r>
              <a:rPr lang="ko-KR" altLang="en-US" sz="2000" b="1" dirty="0"/>
              <a:t>에 대해서 </a:t>
            </a:r>
            <a:r>
              <a:rPr lang="en-US" altLang="ko-KR" sz="2000" b="1" dirty="0"/>
              <a:t>EMPLOYEE </a:t>
            </a:r>
            <a:r>
              <a:rPr lang="ko-KR" altLang="en-US" sz="2000" b="1" dirty="0"/>
              <a:t>테이블에서 </a:t>
            </a:r>
            <a:r>
              <a:rPr lang="en-US" altLang="ko-KR" sz="2000" b="1" dirty="0"/>
              <a:t>SALARY </a:t>
            </a:r>
            <a:r>
              <a:rPr lang="ko-KR" altLang="en-US" sz="2000" b="1" dirty="0" err="1"/>
              <a:t>애트리뷰트를</a:t>
            </a:r>
            <a:r>
              <a:rPr lang="ko-KR" altLang="en-US" sz="2000" b="1" dirty="0"/>
              <a:t> 제외한 </a:t>
            </a:r>
            <a:r>
              <a:rPr lang="ko-KR" altLang="en-US" sz="2000" b="1" dirty="0" err="1"/>
              <a:t>애트리뷰트들만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SELECT</a:t>
            </a:r>
            <a:r>
              <a:rPr lang="ko-KR" altLang="en-US" sz="2000" b="1" dirty="0"/>
              <a:t>할 수 있도록 하려면</a:t>
            </a: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오라클에서는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애트리뷰트</a:t>
            </a:r>
            <a:r>
              <a:rPr lang="ko-KR" altLang="en-US" b="1" dirty="0">
                <a:solidFill>
                  <a:srgbClr val="FF0000"/>
                </a:solidFill>
              </a:rPr>
              <a:t> 단위로 </a:t>
            </a:r>
            <a:r>
              <a:rPr lang="en-US" altLang="ko-KR" b="1" dirty="0">
                <a:solidFill>
                  <a:srgbClr val="FF0000"/>
                </a:solidFill>
              </a:rPr>
              <a:t>SELECT </a:t>
            </a:r>
            <a:r>
              <a:rPr lang="ko-KR" altLang="en-US" b="1" dirty="0">
                <a:solidFill>
                  <a:srgbClr val="FF0000"/>
                </a:solidFill>
              </a:rPr>
              <a:t>권한을 허가할 수 없음</a:t>
            </a:r>
            <a:r>
              <a:rPr lang="ko-KR" altLang="en-US" dirty="0"/>
              <a:t> </a:t>
            </a:r>
            <a:endParaRPr lang="ko-KR" altLang="en-US" b="1" dirty="0"/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/>
              <a:t>SALARY </a:t>
            </a:r>
            <a:r>
              <a:rPr lang="ko-KR" altLang="en-US" b="1" dirty="0" err="1"/>
              <a:t>애트리뷰트를</a:t>
            </a:r>
            <a:r>
              <a:rPr lang="ko-KR" altLang="en-US" b="1" dirty="0"/>
              <a:t> 제외한 나머지 </a:t>
            </a:r>
            <a:r>
              <a:rPr lang="ko-KR" altLang="en-US" b="1" dirty="0" err="1"/>
              <a:t>애트리뷰트들을</a:t>
            </a:r>
            <a:r>
              <a:rPr lang="ko-KR" altLang="en-US" b="1" dirty="0"/>
              <a:t> 포함하는 뷰를 정의한 후 이 뷰에 대한 </a:t>
            </a:r>
            <a:r>
              <a:rPr lang="en-US" altLang="ko-KR" b="1" dirty="0"/>
              <a:t>SELECT </a:t>
            </a:r>
            <a:r>
              <a:rPr lang="ko-KR" altLang="en-US" b="1" dirty="0"/>
              <a:t>권한을 사용자 </a:t>
            </a:r>
            <a:r>
              <a:rPr lang="en-US" altLang="ko-KR" b="1" dirty="0"/>
              <a:t>LEE</a:t>
            </a:r>
            <a:r>
              <a:rPr lang="ko-KR" altLang="en-US" b="1" dirty="0"/>
              <a:t>에게 허가</a:t>
            </a:r>
            <a:r>
              <a:rPr lang="ko-KR" altLang="en-US" dirty="0"/>
              <a:t> </a:t>
            </a:r>
            <a:endParaRPr lang="ko-KR" altLang="en-US" b="1" dirty="0"/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/>
              <a:t>INSERT, UPDATE, REFERENCES </a:t>
            </a:r>
            <a:r>
              <a:rPr lang="ko-KR" altLang="en-US" b="1" dirty="0"/>
              <a:t>권한은 </a:t>
            </a:r>
            <a:r>
              <a:rPr lang="ko-KR" altLang="en-US" b="1" dirty="0" err="1"/>
              <a:t>애트리뷰트</a:t>
            </a:r>
            <a:r>
              <a:rPr lang="ko-KR" altLang="en-US" b="1" dirty="0"/>
              <a:t> 단위로 허가할 수 있음</a:t>
            </a:r>
            <a:r>
              <a:rPr lang="ko-KR" altLang="en-US" dirty="0"/>
              <a:t> </a:t>
            </a:r>
            <a:endParaRPr lang="ko-KR" altLang="en-US" b="1" dirty="0"/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ko-KR" altLang="en-US" dirty="0">
              <a:latin typeface="신명조" charset="-127"/>
              <a:ea typeface="신명조" charset="-127"/>
            </a:endParaRP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dirty="0">
              <a:latin typeface="신명조" charset="-127"/>
              <a:ea typeface="신명조" charset="-127"/>
            </a:endParaRP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9296AFBA-1DA3-4258-8452-F6238670414A}" type="slidenum">
              <a:rPr lang="en-US" altLang="ko-KR"/>
              <a:pPr/>
              <a:t>46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717" name="Picture 13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88045" y="1650670"/>
            <a:ext cx="6959600" cy="2940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03E849FE-881F-40A7-9F1D-4FD5222356F0}" type="slidenum">
              <a:rPr lang="en-US" altLang="ko-KR"/>
              <a:pPr/>
              <a:t>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1" name="Rectangle 3"/>
          <p:cNvSpPr>
            <a:spLocks noGrp="1" noChangeArrowheads="1"/>
          </p:cNvSpPr>
          <p:nvPr>
            <p:ph idx="1"/>
          </p:nvPr>
        </p:nvSpPr>
        <p:spPr>
          <a:xfrm>
            <a:off x="1594592" y="781772"/>
            <a:ext cx="9200077" cy="4902200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ko-KR" b="1" dirty="0"/>
              <a:t>DBMS</a:t>
            </a:r>
            <a:r>
              <a:rPr lang="ko-KR" altLang="en-US" b="1" dirty="0"/>
              <a:t>가 데이터베이스 </a:t>
            </a:r>
            <a:r>
              <a:rPr lang="ko-KR" altLang="en-US" b="1" dirty="0" smtClean="0"/>
              <a:t>보안 관련 </a:t>
            </a:r>
            <a:r>
              <a:rPr lang="ko-KR" altLang="en-US" b="1" dirty="0"/>
              <a:t>기능</a:t>
            </a: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접근 제어</a:t>
            </a:r>
            <a:r>
              <a:rPr lang="en-US" altLang="ko-KR" b="1" dirty="0"/>
              <a:t>(access control) </a:t>
            </a:r>
          </a:p>
          <a:p>
            <a:pPr lvl="2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b="1" dirty="0"/>
              <a:t>데이터베이스 시스템에 대한 접근을 통제할 수 있는 기능</a:t>
            </a:r>
          </a:p>
          <a:p>
            <a:pPr lvl="2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b="1" dirty="0"/>
              <a:t>DBMS</a:t>
            </a:r>
            <a:r>
              <a:rPr lang="ko-KR" altLang="en-US" b="1" dirty="0"/>
              <a:t>는 로그인 과정을 통제하기 위하여 </a:t>
            </a:r>
            <a:r>
              <a:rPr lang="ko-KR" altLang="en-US" b="1" dirty="0">
                <a:solidFill>
                  <a:srgbClr val="FF0000"/>
                </a:solidFill>
              </a:rPr>
              <a:t>사용자 계정</a:t>
            </a:r>
            <a:r>
              <a:rPr lang="ko-KR" altLang="en-US" b="1" dirty="0">
                <a:solidFill>
                  <a:schemeClr val="tx2"/>
                </a:solidFill>
              </a:rPr>
              <a:t>과</a:t>
            </a:r>
            <a:r>
              <a:rPr lang="ko-KR" altLang="en-US" b="1" dirty="0">
                <a:solidFill>
                  <a:srgbClr val="FF0000"/>
                </a:solidFill>
              </a:rPr>
              <a:t> 암호</a:t>
            </a:r>
            <a:r>
              <a:rPr lang="ko-KR" altLang="en-US" b="1" dirty="0"/>
              <a:t>를 관리함 </a:t>
            </a:r>
          </a:p>
          <a:p>
            <a:pPr lvl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보안 및 권한 관리 </a:t>
            </a:r>
          </a:p>
          <a:p>
            <a:pPr lvl="2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b="1" dirty="0"/>
              <a:t>DBMS</a:t>
            </a:r>
            <a:r>
              <a:rPr lang="ko-KR" altLang="en-US" b="1" dirty="0"/>
              <a:t>는 특정 사용자 또는 사용자들의 그룹이 지정된 데이터베이스 영역만 접근할 수 있고 그 외의 영역은 접근할 수 없도록 통제하는 기능을 제공함</a:t>
            </a: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400" b="1" dirty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FB50EFF2-82B3-457D-A9B2-DE84BBC54CC5}" type="slidenum">
              <a:rPr lang="en-US" altLang="ko-KR"/>
              <a:pPr/>
              <a:t>6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5" name="Rectangle 3"/>
          <p:cNvSpPr>
            <a:spLocks noGrp="1" noChangeArrowheads="1"/>
          </p:cNvSpPr>
          <p:nvPr>
            <p:ph idx="1"/>
          </p:nvPr>
        </p:nvSpPr>
        <p:spPr>
          <a:xfrm>
            <a:off x="1226457" y="674894"/>
            <a:ext cx="9805719" cy="563090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ko-KR" altLang="en-US" b="1" dirty="0"/>
              <a:t>두 가지 보안 기법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 </a:t>
            </a:r>
            <a:r>
              <a:rPr lang="ko-KR" altLang="en-US" b="1" dirty="0">
                <a:solidFill>
                  <a:srgbClr val="FF3300"/>
                </a:solidFill>
              </a:rPr>
              <a:t>임의 보안 기법</a:t>
            </a:r>
            <a:r>
              <a:rPr lang="en-US" altLang="ko-KR" b="1" dirty="0"/>
              <a:t>(discretionary security mechanism)</a:t>
            </a:r>
          </a:p>
          <a:p>
            <a:pPr lvl="2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b="1" dirty="0"/>
              <a:t>사용자들에게 특정 </a:t>
            </a:r>
            <a:r>
              <a:rPr lang="ko-KR" altLang="en-US" b="1" dirty="0" err="1"/>
              <a:t>릴레이션</a:t>
            </a:r>
            <a:r>
              <a:rPr lang="en-US" altLang="ko-KR" b="1" dirty="0"/>
              <a:t>, </a:t>
            </a:r>
            <a:r>
              <a:rPr lang="ko-KR" altLang="en-US" b="1" dirty="0" err="1"/>
              <a:t>투플</a:t>
            </a:r>
            <a:r>
              <a:rPr lang="en-US" altLang="ko-KR" b="1" dirty="0"/>
              <a:t>, </a:t>
            </a:r>
            <a:r>
              <a:rPr lang="ko-KR" altLang="en-US" b="1" dirty="0"/>
              <a:t>또는 </a:t>
            </a:r>
            <a:r>
              <a:rPr lang="ko-KR" altLang="en-US" b="1" dirty="0" err="1"/>
              <a:t>애트리뷰트를</a:t>
            </a:r>
            <a:r>
              <a:rPr lang="ko-KR" altLang="en-US" b="1" dirty="0"/>
              <a:t> 지정된 모드</a:t>
            </a:r>
            <a:r>
              <a:rPr lang="en-US" altLang="ko-KR" b="1" dirty="0"/>
              <a:t>(</a:t>
            </a:r>
            <a:r>
              <a:rPr lang="ko-KR" altLang="en-US" b="1" dirty="0"/>
              <a:t>예를 들어</a:t>
            </a:r>
            <a:r>
              <a:rPr lang="en-US" altLang="ko-KR" b="1" dirty="0"/>
              <a:t>, </a:t>
            </a:r>
            <a:r>
              <a:rPr lang="ko-KR" altLang="en-US" b="1" dirty="0"/>
              <a:t>읽기</a:t>
            </a:r>
            <a:r>
              <a:rPr lang="en-US" altLang="ko-KR" b="1" dirty="0"/>
              <a:t>, </a:t>
            </a:r>
            <a:r>
              <a:rPr lang="ko-KR" altLang="en-US" b="1" dirty="0"/>
              <a:t>삽입</a:t>
            </a:r>
            <a:r>
              <a:rPr lang="en-US" altLang="ko-KR" b="1" dirty="0"/>
              <a:t>, </a:t>
            </a:r>
            <a:r>
              <a:rPr lang="ko-KR" altLang="en-US" b="1" dirty="0"/>
              <a:t>삭제</a:t>
            </a:r>
            <a:r>
              <a:rPr lang="en-US" altLang="ko-KR" b="1" dirty="0"/>
              <a:t>, </a:t>
            </a:r>
            <a:r>
              <a:rPr lang="ko-KR" altLang="en-US" b="1" dirty="0"/>
              <a:t>또는 수정</a:t>
            </a:r>
            <a:r>
              <a:rPr lang="en-US" altLang="ko-KR" b="1" dirty="0"/>
              <a:t>)</a:t>
            </a:r>
            <a:r>
              <a:rPr lang="ko-KR" altLang="en-US" b="1" dirty="0"/>
              <a:t>로 접근할 수 있는 권한을 허가하고</a:t>
            </a:r>
            <a:r>
              <a:rPr lang="en-US" altLang="ko-KR" b="1" dirty="0"/>
              <a:t>(grant) </a:t>
            </a:r>
            <a:r>
              <a:rPr lang="ko-KR" altLang="en-US" b="1" dirty="0"/>
              <a:t>취소하는</a:t>
            </a:r>
            <a:r>
              <a:rPr lang="en-US" altLang="ko-KR" b="1" dirty="0"/>
              <a:t>(revoke) </a:t>
            </a:r>
            <a:r>
              <a:rPr lang="ko-KR" altLang="en-US" b="1" dirty="0"/>
              <a:t>기법</a:t>
            </a:r>
          </a:p>
          <a:p>
            <a:pPr lvl="2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rgbClr val="FF0000"/>
                </a:solidFill>
              </a:rPr>
              <a:t>대부분의 상용 관계 </a:t>
            </a:r>
            <a:r>
              <a:rPr lang="en-US" altLang="ko-KR" b="1" dirty="0">
                <a:solidFill>
                  <a:srgbClr val="FF0000"/>
                </a:solidFill>
              </a:rPr>
              <a:t>DBMS</a:t>
            </a:r>
            <a:r>
              <a:rPr lang="ko-KR" altLang="en-US" b="1" dirty="0">
                <a:solidFill>
                  <a:srgbClr val="FF0000"/>
                </a:solidFill>
              </a:rPr>
              <a:t>에서 사용되는 기법</a:t>
            </a:r>
          </a:p>
          <a:p>
            <a:pPr lvl="2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b="1" dirty="0"/>
              <a:t>DBMS</a:t>
            </a:r>
            <a:r>
              <a:rPr lang="ko-KR" altLang="en-US" b="1" dirty="0"/>
              <a:t>는 </a:t>
            </a:r>
            <a:r>
              <a:rPr lang="ko-KR" altLang="en-US" b="1" dirty="0">
                <a:solidFill>
                  <a:srgbClr val="0000FF"/>
                </a:solidFill>
              </a:rPr>
              <a:t>시스템 카탈로그</a:t>
            </a:r>
            <a:r>
              <a:rPr lang="ko-KR" altLang="en-US" b="1" dirty="0"/>
              <a:t>에 </a:t>
            </a:r>
            <a:r>
              <a:rPr lang="ko-KR" altLang="en-US" b="1" dirty="0" smtClean="0"/>
              <a:t>권한 정보를 유지함</a:t>
            </a:r>
            <a:endParaRPr lang="en-US" altLang="ko-KR" b="1" dirty="0" smtClean="0"/>
          </a:p>
          <a:p>
            <a:pPr lvl="2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b="1" dirty="0" smtClean="0"/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rgbClr val="FF3300"/>
                </a:solidFill>
              </a:rPr>
              <a:t>강제 보안 기법</a:t>
            </a:r>
            <a:r>
              <a:rPr lang="en-US" altLang="ko-KR" b="1" dirty="0"/>
              <a:t>(mandatory security mechanism)</a:t>
            </a:r>
          </a:p>
          <a:p>
            <a:pPr lvl="2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b="1" dirty="0"/>
              <a:t>데이터와 사용자들을 다양한 보안 등급</a:t>
            </a:r>
            <a:r>
              <a:rPr lang="en-US" altLang="ko-KR" b="1" dirty="0"/>
              <a:t>(1</a:t>
            </a:r>
            <a:r>
              <a:rPr lang="ko-KR" altLang="en-US" b="1" dirty="0"/>
              <a:t>급 비밀</a:t>
            </a:r>
            <a:r>
              <a:rPr lang="en-US" altLang="ko-KR" b="1" dirty="0"/>
              <a:t>, 2</a:t>
            </a:r>
            <a:r>
              <a:rPr lang="ko-KR" altLang="en-US" b="1" dirty="0"/>
              <a:t>급 비밀</a:t>
            </a:r>
            <a:r>
              <a:rPr lang="en-US" altLang="ko-KR" b="1" dirty="0"/>
              <a:t>, 3</a:t>
            </a:r>
            <a:r>
              <a:rPr lang="ko-KR" altLang="en-US" b="1" dirty="0"/>
              <a:t>급 비밀</a:t>
            </a:r>
            <a:r>
              <a:rPr lang="en-US" altLang="ko-KR" b="1" dirty="0"/>
              <a:t>, </a:t>
            </a:r>
            <a:r>
              <a:rPr lang="ko-KR" altLang="en-US" b="1" dirty="0"/>
              <a:t>일반 정보 등</a:t>
            </a:r>
            <a:r>
              <a:rPr lang="en-US" altLang="ko-KR" b="1" dirty="0"/>
              <a:t>)</a:t>
            </a:r>
            <a:r>
              <a:rPr lang="ko-KR" altLang="en-US" b="1" dirty="0"/>
              <a:t>으로 분류하고 해당 조직에 적합한 보안 정책을 적용하여 다단계 보안을 시행하기 위해 사용됨</a:t>
            </a:r>
          </a:p>
          <a:p>
            <a:pPr lvl="2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b="1" dirty="0"/>
              <a:t>아직 대부분의 상용 관계 </a:t>
            </a:r>
            <a:r>
              <a:rPr lang="en-US" altLang="ko-KR" b="1" dirty="0"/>
              <a:t>DBMS</a:t>
            </a:r>
            <a:r>
              <a:rPr lang="ko-KR" altLang="en-US" b="1" dirty="0"/>
              <a:t>는 이런 보안 기법을 제공하지 않음</a:t>
            </a:r>
          </a:p>
          <a:p>
            <a:pPr lvl="2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ko-KR" altLang="en-US" b="1" dirty="0"/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400" b="1" dirty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A90C68D8-977C-47A9-A7E8-27EDDC535B5E}" type="slidenum">
              <a:rPr lang="en-US" altLang="ko-KR"/>
              <a:pPr/>
              <a:t>7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3" name="Rectangle 3"/>
          <p:cNvSpPr>
            <a:spLocks noGrp="1" noChangeArrowheads="1"/>
          </p:cNvSpPr>
          <p:nvPr>
            <p:ph idx="1"/>
          </p:nvPr>
        </p:nvSpPr>
        <p:spPr>
          <a:xfrm>
            <a:off x="1277917" y="1043030"/>
            <a:ext cx="9390083" cy="4902200"/>
          </a:xfrm>
        </p:spPr>
        <p:txBody>
          <a:bodyPr/>
          <a:lstStyle/>
          <a:p>
            <a:pPr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ko-KR" b="1" dirty="0" smtClean="0"/>
              <a:t>DBA</a:t>
            </a:r>
            <a:r>
              <a:rPr lang="ko-KR" altLang="en-US" b="1" dirty="0" smtClean="0"/>
              <a:t>의 보안 관련 작업</a:t>
            </a:r>
            <a:endParaRPr lang="ko-KR" altLang="en-US" b="1" dirty="0"/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사용자 또는 사용자들의 그룹에 대한 새로운 계정과 암호의 생성</a:t>
            </a:r>
            <a:r>
              <a:rPr lang="en-US" altLang="ko-KR" b="1" dirty="0"/>
              <a:t>, </a:t>
            </a:r>
            <a:r>
              <a:rPr lang="ko-KR" altLang="en-US" b="1" dirty="0"/>
              <a:t>권한 부여와 취소</a:t>
            </a:r>
            <a:r>
              <a:rPr lang="en-US" altLang="ko-KR" b="1" dirty="0"/>
              <a:t>, </a:t>
            </a:r>
            <a:r>
              <a:rPr lang="ko-KR" altLang="en-US" b="1" dirty="0"/>
              <a:t>특정 계정에 대한 특정 권한의 부여와 취소 등</a:t>
            </a: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각 로그인 세션 동안 사용자가 데이터베이스에 가한 모든 연산들을 기록할 수 있음</a:t>
            </a: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권한이 없는 사용자가 데이터베이스를 갱신했다는 의심이 </a:t>
            </a:r>
            <a:r>
              <a:rPr lang="ko-KR" altLang="en-US" b="1" dirty="0">
                <a:solidFill>
                  <a:schemeClr val="tx2"/>
                </a:solidFill>
              </a:rPr>
              <a:t>들면 데이터베이스 감사를 실시함</a:t>
            </a:r>
          </a:p>
          <a:p>
            <a:pPr lvl="2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b="1" dirty="0"/>
              <a:t>데이터베이스 감사는 특정 기간 동안 데이터베이스에서 수행된 모든 연산들을 검사하기 위해서 </a:t>
            </a:r>
            <a:r>
              <a:rPr lang="ko-KR" altLang="en-US" b="1" dirty="0">
                <a:solidFill>
                  <a:srgbClr val="FF0000"/>
                </a:solidFill>
              </a:rPr>
              <a:t>시스템 로그</a:t>
            </a:r>
            <a:r>
              <a:rPr lang="ko-KR" altLang="en-US" b="1" dirty="0"/>
              <a:t>를 조사하는 것</a:t>
            </a:r>
          </a:p>
          <a:p>
            <a:pPr lvl="1" algn="just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400" b="1" dirty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17FE2A15-0F53-459A-BE5F-A67102E53187}" type="slidenum">
              <a:rPr lang="en-US" altLang="ko-KR"/>
              <a:pPr/>
              <a:t>8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78000" y="1600200"/>
            <a:ext cx="9206675" cy="47244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ko-KR" altLang="en-US" b="1" dirty="0"/>
              <a:t>권한 허가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서로 다른 객체들에 대해서 다양한 권한들이 존재함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객체의 </a:t>
            </a:r>
            <a:r>
              <a:rPr lang="ko-KR" altLang="en-US" b="1" dirty="0" err="1"/>
              <a:t>생성자</a:t>
            </a:r>
            <a:r>
              <a:rPr lang="en-US" altLang="ko-KR" b="1" dirty="0"/>
              <a:t>(</a:t>
            </a:r>
            <a:r>
              <a:rPr lang="ko-KR" altLang="en-US" b="1" dirty="0"/>
              <a:t>소유자</a:t>
            </a:r>
            <a:r>
              <a:rPr lang="en-US" altLang="ko-KR" b="1" dirty="0"/>
              <a:t>)</a:t>
            </a:r>
            <a:r>
              <a:rPr lang="ko-KR" altLang="en-US" b="1" dirty="0"/>
              <a:t>는 객체에 대한 모든 권한을 가짐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err="1"/>
              <a:t>생성자는</a:t>
            </a:r>
            <a:r>
              <a:rPr lang="ko-KR" altLang="en-US" b="1" dirty="0"/>
              <a:t> 자신이 소유한 임의의 객체에 대한 특정 권한을 </a:t>
            </a:r>
            <a:r>
              <a:rPr lang="en-US" altLang="ko-KR" b="1" dirty="0"/>
              <a:t>GRANT</a:t>
            </a:r>
            <a:r>
              <a:rPr lang="ko-KR" altLang="en-US" b="1" dirty="0"/>
              <a:t>문을 사용하여 다른 사용자나 </a:t>
            </a:r>
            <a:r>
              <a:rPr lang="ko-KR" altLang="en-US" b="1" dirty="0" err="1"/>
              <a:t>역할에게</a:t>
            </a:r>
            <a:r>
              <a:rPr lang="ko-KR" altLang="en-US" b="1" dirty="0"/>
              <a:t> 허가할 수 있음</a:t>
            </a:r>
          </a:p>
        </p:txBody>
      </p:sp>
      <p:pic>
        <p:nvPicPr>
          <p:cNvPr id="589830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73255" y="3689131"/>
            <a:ext cx="4321175" cy="1901825"/>
          </a:xfrm>
          <a:noFill/>
          <a:ln w="12700" cap="flat" cmpd="sng">
            <a:solidFill>
              <a:schemeClr val="tx1"/>
            </a:solidFill>
            <a:prstDash val="solid"/>
            <a:miter lim="800000"/>
            <a:headEnd/>
            <a:tailEnd/>
          </a:ln>
          <a:extLst/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763000" y="6553200"/>
            <a:ext cx="1905000" cy="304800"/>
          </a:xfrm>
        </p:spPr>
        <p:txBody>
          <a:bodyPr>
            <a:normAutofit fontScale="62500" lnSpcReduction="20000"/>
          </a:bodyPr>
          <a:lstStyle/>
          <a:p>
            <a:fld id="{F66F4C0A-A364-4C71-BEF9-AD82EE999796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589826" name="Rectangle 2"/>
          <p:cNvSpPr>
            <a:spLocks noChangeArrowheads="1"/>
          </p:cNvSpPr>
          <p:nvPr/>
        </p:nvSpPr>
        <p:spPr bwMode="auto">
          <a:xfrm>
            <a:off x="3687763" y="496888"/>
            <a:ext cx="455930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/>
          <a:p>
            <a:pPr algn="ctr" latinLnBrk="1">
              <a:lnSpc>
                <a:spcPct val="100000"/>
              </a:lnSpc>
            </a:pPr>
            <a:r>
              <a:rPr lang="en-US" altLang="ko-KR" sz="3000" b="1">
                <a:solidFill>
                  <a:schemeClr val="tx2"/>
                </a:solidFill>
                <a:latin typeface="굴림" panose="020B0600000101010101" pitchFamily="50" charset="-127"/>
                <a:ea typeface=""/>
              </a:rPr>
              <a:t>10</a:t>
            </a:r>
            <a:r>
              <a:rPr lang="en-US" altLang="ko-KR" sz="3000" b="1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.2</a:t>
            </a:r>
            <a:r>
              <a:rPr lang="en-US" altLang="ko-KR" sz="3000" b="1">
                <a:solidFill>
                  <a:schemeClr val="tx2"/>
                </a:solidFill>
                <a:latin typeface="굴림" panose="020B0600000101010101" pitchFamily="50" charset="-127"/>
                <a:ea typeface=""/>
              </a:rPr>
              <a:t> </a:t>
            </a:r>
            <a:r>
              <a:rPr lang="ko-KR" altLang="en-US" sz="3000" b="1">
                <a:solidFill>
                  <a:schemeClr val="tx2"/>
                </a:solidFill>
              </a:rPr>
              <a:t>권한 관리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7081</TotalTime>
  <Words>1392</Words>
  <Application>Microsoft Office PowerPoint</Application>
  <PresentationFormat>사용자 지정</PresentationFormat>
  <Paragraphs>216</Paragraphs>
  <Slides>46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7" baseType="lpstr">
      <vt:lpstr>각</vt:lpstr>
      <vt:lpstr>제10장 데이터베이스 보안과 권한 관리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노웅기</dc:creator>
  <cp:lastModifiedBy>user</cp:lastModifiedBy>
  <cp:revision>450</cp:revision>
  <cp:lastPrinted>1997-07-26T06:01:56Z</cp:lastPrinted>
  <dcterms:created xsi:type="dcterms:W3CDTF">1995-06-17T23:31:02Z</dcterms:created>
  <dcterms:modified xsi:type="dcterms:W3CDTF">2019-12-01T03:14:28Z</dcterms:modified>
</cp:coreProperties>
</file>