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41"/>
  </p:notesMasterIdLst>
  <p:handoutMasterIdLst>
    <p:handoutMasterId r:id="rId42"/>
  </p:handoutMasterIdLst>
  <p:sldIdLst>
    <p:sldId id="493" r:id="rId2"/>
    <p:sldId id="494" r:id="rId3"/>
    <p:sldId id="451" r:id="rId4"/>
    <p:sldId id="452" r:id="rId5"/>
    <p:sldId id="453" r:id="rId6"/>
    <p:sldId id="454" r:id="rId7"/>
    <p:sldId id="499" r:id="rId8"/>
    <p:sldId id="456" r:id="rId9"/>
    <p:sldId id="457" r:id="rId10"/>
    <p:sldId id="458" r:id="rId11"/>
    <p:sldId id="460" r:id="rId12"/>
    <p:sldId id="461" r:id="rId13"/>
    <p:sldId id="463" r:id="rId14"/>
    <p:sldId id="491" r:id="rId15"/>
    <p:sldId id="467" r:id="rId16"/>
    <p:sldId id="469" r:id="rId17"/>
    <p:sldId id="495" r:id="rId18"/>
    <p:sldId id="470" r:id="rId19"/>
    <p:sldId id="471" r:id="rId20"/>
    <p:sldId id="472" r:id="rId21"/>
    <p:sldId id="473" r:id="rId22"/>
    <p:sldId id="474" r:id="rId23"/>
    <p:sldId id="475" r:id="rId24"/>
    <p:sldId id="476" r:id="rId25"/>
    <p:sldId id="478" r:id="rId26"/>
    <p:sldId id="497" r:id="rId27"/>
    <p:sldId id="49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</p:sldIdLst>
  <p:sldSz cx="12192000" cy="6858000"/>
  <p:notesSz cx="9874250" cy="67976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489">
          <p15:clr>
            <a:srgbClr val="A4A3A4"/>
          </p15:clr>
        </p15:guide>
        <p15:guide id="2" pos="4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ECFF"/>
    <a:srgbClr val="66CCFF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9"/>
        <p:guide pos="419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3.xml"/><Relationship Id="rId1" Type="http://schemas.openxmlformats.org/officeDocument/2006/relationships/slide" Target="slides/slide9.xml"/><Relationship Id="rId6" Type="http://schemas.openxmlformats.org/officeDocument/2006/relationships/slide" Target="slides/slide37.xml"/><Relationship Id="rId5" Type="http://schemas.openxmlformats.org/officeDocument/2006/relationships/slide" Target="slides/slide33.xml"/><Relationship Id="rId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635CE91B-F9B0-4D04-B457-D18FC69FCB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742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81288" y="515938"/>
            <a:ext cx="4510087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2" tIns="47706" rIns="92232" bIns="47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7525" y="6456363"/>
            <a:ext cx="427831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 latinLnBrk="0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8A69E2B7-E5CC-4B90-AF61-D28B7B1147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0624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E47248-C69D-4135-8B37-E28656B14EC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ko-KR" sz="10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CCA9260-0B1D-4ACF-83F9-4FC3ACFF5DD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ko-KR" sz="100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149BA87-8110-4BD5-844A-85851679A5F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ko-KR" sz="10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0087" cy="25384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2FC2780-2088-41D3-8BFC-9EA68D02C83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ko-KR" sz="100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CC024FE-D1F0-47B2-9C11-3215E18D7D3B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ko-KR" sz="10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5B2E989-C75D-4526-90FF-47EC2886DFF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ko-KR" sz="100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7E20ABA-2DA4-4549-9490-273ED0E8F10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ko-KR" sz="100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1D32620-F349-4F16-874F-A64BD2A3BEC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ko-KR" sz="100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E4CE12C-A29B-49DB-AFA0-0A20CBB026A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ko-KR" sz="100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C915216-6308-4EA2-A28D-03BC880784D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ko-KR" sz="10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D2AF884-CE6C-4F11-999D-FBED88D73B1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ko-KR" sz="100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962BF52-2D62-4054-8EB7-3F3CB2E13FD6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ko-KR" sz="10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6FFBB39-4A03-4F60-834A-348C70E4D2E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ko-KR" sz="100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0FF194A-60E9-4D1B-A59E-EA83384ABB9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ko-KR" sz="100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B4EEB70-B62A-4D01-826C-8C9C32FE4D2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ko-KR" sz="100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81D35FD-842E-49D4-9F01-F937B53B6D5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00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5E19A2F-8671-4E0B-ABE1-0302B5A8940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ko-KR" sz="10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1772B5E-5FE0-4A68-B66D-855645872A2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ko-KR" sz="100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D61684B-D5EA-4656-BFBE-A844736B3E6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ko-KR" sz="100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B496CEB-3A6D-4009-84E0-6FD388E5E2F6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ko-KR" sz="100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60F3654-7D82-4A48-8B47-0A15FD52FCD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ko-KR" sz="100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A98EAB4-50E0-4B85-BF5B-1D62BD5D478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ko-KR" sz="100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794307D-933A-4010-8D34-F665CCBB246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ko-KR" sz="10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8BEA051-658E-4B9A-9402-80AA6FD733B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ko-KR" sz="100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A03D28E-8655-4E3D-858B-86CBC570D36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ko-KR" sz="100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6DBE420-7BE9-47BC-A460-E05EC7F619B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ko-KR" sz="10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D2DBF36-2D79-44D8-A6B2-5C4C9F0E679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ko-KR" sz="100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86F8459-252E-4BD6-AFAC-89FC20A403A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ko-KR" sz="10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4933C25-D196-411B-B8D0-0B39DF9444A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ko-KR" sz="10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A1BB06E-BECB-4105-B1DF-7C071FECD78C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ko-KR" sz="100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15F31AD-7FF1-4AF7-B487-A79A79E4948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ko-KR" sz="10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7E330B1-32A6-491C-AA17-6372A465BA6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ko-KR" sz="100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BF8D04-EF3B-4036-872B-C37809FDCDDB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ko-KR" sz="100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7D0065BE-0657-4A47-90AD-C21C55E16B19}" type="datetime4">
              <a:rPr lang="en-US" smtClean="0"/>
              <a:pPr/>
              <a:t>September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8B369F0-E1E0-4F32-AFB7-C155725C91C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273917BD-8215-44EB-BAC8-0B3DE98624F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F5DC9-69BF-4849-A5FA-F58A4EE477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6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81257-192B-4B69-B59A-45BAC0C99C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2장. 관계 데이터 모델과 제약조건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82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999B2721-1A39-4CAB-A3D7-2F47AD88956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fld id="{647D2193-4505-4A75-99BB-880C6989A757}" type="datetime4">
              <a:rPr lang="en-US" smtClean="0"/>
              <a:pPr/>
              <a:t>September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577DE93-BF04-40CA-8C0E-7DCFEF1EFA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6E2EB4DC-C48F-4808-885D-7B7B281A9EC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BD363B07-0340-4ABD-B82F-A0DB33E7E0F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8D022A26-3858-4DB7-AB52-A45A59FC527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418BC5-4DA6-4B27-9F65-80EAA944AFC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AAF481A-1127-4AAB-B330-0EBF144E7A8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444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9" name="Freeform 6"/>
          <p:cNvSpPr/>
          <p:nvPr userDrawn="1"/>
        </p:nvSpPr>
        <p:spPr>
          <a:xfrm>
            <a:off x="-3175" y="5548745"/>
            <a:ext cx="4765676" cy="130925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7"/>
          <p:cNvSpPr/>
          <p:nvPr userDrawn="1"/>
        </p:nvSpPr>
        <p:spPr>
          <a:xfrm>
            <a:off x="-3173" y="5548745"/>
            <a:ext cx="12195173" cy="13092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375758" y="6158060"/>
            <a:ext cx="1944022" cy="231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3FE9D6-D8BA-4AF3-9ED6-A362046B2A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0388" y="1595438"/>
            <a:ext cx="7567612" cy="1828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관계 데이터 모델과 제약조건</a:t>
            </a:r>
            <a:endParaRPr lang="ko-KR" altLang="en-US" dirty="0"/>
          </a:p>
        </p:txBody>
      </p:sp>
      <p:sp>
        <p:nvSpPr>
          <p:cNvPr id="11267" name="부제목 2"/>
          <p:cNvSpPr>
            <a:spLocks noGrp="1"/>
          </p:cNvSpPr>
          <p:nvPr>
            <p:ph type="subTitle" idx="1"/>
          </p:nvPr>
        </p:nvSpPr>
        <p:spPr>
          <a:xfrm>
            <a:off x="4722813" y="3733800"/>
            <a:ext cx="5143500" cy="914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김계숙</a:t>
            </a:r>
            <a:endParaRPr lang="ko-KR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520700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b="1" smtClean="0"/>
              <a:t> </a:t>
            </a:r>
            <a:r>
              <a:rPr lang="ko-KR" altLang="en-US" b="1" smtClean="0">
                <a:solidFill>
                  <a:schemeClr val="tx2"/>
                </a:solidFill>
              </a:rPr>
              <a:t>차수와 카디날리티</a:t>
            </a:r>
            <a:endParaRPr lang="en-US" altLang="ko-KR" b="1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차수</a:t>
            </a:r>
            <a:r>
              <a:rPr lang="en-US" altLang="ko-KR" b="1" smtClean="0">
                <a:solidFill>
                  <a:schemeClr val="tx2"/>
                </a:solidFill>
              </a:rPr>
              <a:t>(degree)</a:t>
            </a:r>
            <a:r>
              <a:rPr lang="en-US" altLang="ko-KR" b="1" smtClean="0"/>
              <a:t>: </a:t>
            </a:r>
            <a:r>
              <a:rPr lang="ko-KR" altLang="en-US" b="1" smtClean="0"/>
              <a:t>한 릴레이션에 들어 있는 </a:t>
            </a:r>
            <a:r>
              <a:rPr lang="ko-KR" altLang="en-US" b="1" smtClean="0">
                <a:solidFill>
                  <a:srgbClr val="FF0000"/>
                </a:solidFill>
              </a:rPr>
              <a:t>애트리뷰트들의 수</a:t>
            </a:r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b="1" smtClean="0"/>
              <a:t>최소 차수는 </a:t>
            </a:r>
            <a:r>
              <a:rPr lang="en-US" altLang="ko-KR" b="1" smtClean="0"/>
              <a:t>1</a:t>
            </a:r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b="1" smtClean="0"/>
              <a:t>릴레이션의 차수는 자주 바뀌지 않음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smtClean="0"/>
              <a:t>카디날리티</a:t>
            </a:r>
            <a:r>
              <a:rPr lang="en-US" altLang="ko-KR" b="1" smtClean="0">
                <a:solidFill>
                  <a:schemeClr val="tx2"/>
                </a:solidFill>
              </a:rPr>
              <a:t>(cardinality</a:t>
            </a:r>
            <a:r>
              <a:rPr lang="en-US" altLang="ko-KR" b="1" smtClean="0"/>
              <a:t>): </a:t>
            </a:r>
            <a:r>
              <a:rPr lang="ko-KR" altLang="en-US" b="1" smtClean="0"/>
              <a:t>릴레이션의 </a:t>
            </a:r>
            <a:r>
              <a:rPr lang="ko-KR" altLang="en-US" b="1" smtClean="0">
                <a:solidFill>
                  <a:srgbClr val="FF0000"/>
                </a:solidFill>
              </a:rPr>
              <a:t>투플 수</a:t>
            </a:r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b="1" smtClean="0"/>
              <a:t>최소 카디날리티 </a:t>
            </a:r>
            <a:r>
              <a:rPr lang="en-US" altLang="ko-KR" b="1" smtClean="0"/>
              <a:t>0</a:t>
            </a:r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b="1" smtClean="0"/>
              <a:t>릴레이션의 카디날리티는 계속해서 변함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b="1" smtClean="0"/>
          </a:p>
        </p:txBody>
      </p:sp>
      <p:sp>
        <p:nvSpPr>
          <p:cNvPr id="1946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75E29-BE75-4A2F-89BA-BA3144F00E05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19461" name="Picture 3" descr="2_t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974" y="3234531"/>
            <a:ext cx="8075613" cy="20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1928813" y="702335"/>
            <a:ext cx="8458200" cy="490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널 값</a:t>
            </a:r>
            <a:r>
              <a:rPr lang="en-US" altLang="ko-K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(null value) 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b="1" i="1" dirty="0" smtClean="0">
                <a:solidFill>
                  <a:schemeClr val="tx2"/>
                </a:solidFill>
                <a:latin typeface="╜┼╕φ┴╢" charset="0"/>
              </a:rPr>
              <a:t>‘</a:t>
            </a:r>
            <a:r>
              <a:rPr lang="ko-KR" altLang="en-US" sz="2000" b="1" i="1" dirty="0" smtClean="0">
                <a:solidFill>
                  <a:srgbClr val="FF0000"/>
                </a:solidFill>
              </a:rPr>
              <a:t>알려지지 않음</a:t>
            </a:r>
            <a:r>
              <a:rPr lang="ko-KR" altLang="en-US" sz="2000" b="1" i="1" dirty="0" smtClean="0">
                <a:solidFill>
                  <a:schemeClr val="tx2"/>
                </a:solidFill>
                <a:latin typeface="╜┼╕φ┴╢" charset="0"/>
              </a:rPr>
              <a:t>’</a:t>
            </a:r>
            <a:r>
              <a:rPr lang="ko-KR" altLang="en-US" sz="2000" b="1" i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또는 </a:t>
            </a:r>
            <a:r>
              <a:rPr lang="ko-KR" altLang="en-US" sz="2000" b="1" dirty="0" smtClean="0">
                <a:solidFill>
                  <a:schemeClr val="tx2"/>
                </a:solidFill>
                <a:latin typeface="╜┼╕φ┴╢" charset="0"/>
              </a:rPr>
              <a:t>‘</a:t>
            </a:r>
            <a:r>
              <a:rPr lang="ko-KR" altLang="en-US" sz="2000" b="1" i="1" dirty="0" smtClean="0">
                <a:solidFill>
                  <a:schemeClr val="tx2"/>
                </a:solidFill>
              </a:rPr>
              <a:t>적용할 수 </a:t>
            </a:r>
            <a:r>
              <a:rPr lang="ko-KR" altLang="en-US" sz="2000" b="1" i="1" dirty="0" err="1" smtClean="0">
                <a:solidFill>
                  <a:schemeClr val="tx2"/>
                </a:solidFill>
              </a:rPr>
              <a:t>없음</a:t>
            </a:r>
            <a:r>
              <a:rPr lang="ko-KR" altLang="en-US" sz="2000" b="1" i="1" dirty="0" err="1" smtClean="0">
                <a:solidFill>
                  <a:schemeClr val="tx2"/>
                </a:solidFill>
                <a:latin typeface="╜┼╕φ┴╢" charset="0"/>
              </a:rPr>
              <a:t>’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을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나타내기 위해 널 값 사용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chemeClr val="tx2"/>
                </a:solidFill>
              </a:rPr>
              <a:t>예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사원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새로운 사원에 관한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투플을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입력하는데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신입 사원의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DNO(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부서번호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)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가 결정되지 않았을 수 있음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chemeClr val="tx2"/>
                </a:solidFill>
              </a:rPr>
              <a:t>널 값은 숫자 도메인의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0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이나 문자열 도메인의 공백 문자 또는 공백 문자열과 다름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sz="2000" b="1" dirty="0" smtClean="0">
                <a:solidFill>
                  <a:schemeClr val="tx2"/>
                </a:solidFill>
              </a:rPr>
              <a:t>DBMS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들마다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 널 값을 나타내기 위해 서로 다른 기호를 사용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sp>
        <p:nvSpPr>
          <p:cNvPr id="2048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E15298-2538-40AC-BF20-3DED8F5209E0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1917700" y="579438"/>
            <a:ext cx="8458200" cy="54848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릴레이션</a:t>
            </a:r>
            <a:r>
              <a:rPr lang="ko-KR" alt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스키마</a:t>
            </a:r>
            <a:r>
              <a:rPr lang="en-US" altLang="ko-K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(relation schema)</a:t>
            </a:r>
            <a:endParaRPr lang="en-US" altLang="ko-KR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800" b="1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이름과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애트리뷰트들의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집합</a:t>
            </a:r>
          </a:p>
          <a:p>
            <a:pPr lvl="1"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800" b="1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위한 틀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(framework)</a:t>
            </a:r>
          </a:p>
          <a:p>
            <a:pPr lvl="1"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표기법</a:t>
            </a:r>
          </a:p>
          <a:p>
            <a:pPr lvl="2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800" b="1" dirty="0" smtClean="0">
                <a:solidFill>
                  <a:schemeClr val="tx2"/>
                </a:solidFill>
              </a:rPr>
              <a:t>릴레이션이름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</a:t>
            </a:r>
            <a:r>
              <a:rPr lang="ko-KR" altLang="en-US" sz="1800" b="1" u="sng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sz="1800" b="1" u="sng" dirty="0" smtClean="0">
                <a:solidFill>
                  <a:schemeClr val="tx2"/>
                </a:solidFill>
              </a:rPr>
              <a:t>1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2, ...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N)</a:t>
            </a:r>
          </a:p>
          <a:p>
            <a:pPr lvl="2" algn="just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800" b="1" dirty="0" smtClean="0">
                <a:solidFill>
                  <a:schemeClr val="tx2"/>
                </a:solidFill>
              </a:rPr>
              <a:t>Employee</a:t>
            </a:r>
            <a:r>
              <a:rPr lang="en-US" altLang="ko-KR" sz="1800" b="1" u="sng" dirty="0" smtClean="0">
                <a:solidFill>
                  <a:schemeClr val="tx2"/>
                </a:solidFill>
              </a:rPr>
              <a:t>(</a:t>
            </a:r>
            <a:r>
              <a:rPr lang="en-US" altLang="ko-KR" sz="1800" b="1" u="sng" dirty="0" err="1" smtClean="0">
                <a:solidFill>
                  <a:schemeClr val="tx2"/>
                </a:solidFill>
              </a:rPr>
              <a:t>empno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, </a:t>
            </a:r>
            <a:r>
              <a:rPr lang="en-US" altLang="ko-KR" sz="1800" b="1" dirty="0" err="1" smtClean="0">
                <a:solidFill>
                  <a:schemeClr val="tx2"/>
                </a:solidFill>
              </a:rPr>
              <a:t>empName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, title, </a:t>
            </a:r>
            <a:r>
              <a:rPr lang="en-US" altLang="ko-KR" sz="1800" b="1" dirty="0" err="1" smtClean="0">
                <a:solidFill>
                  <a:schemeClr val="tx2"/>
                </a:solidFill>
              </a:rPr>
              <a:t>Dno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, salary)</a:t>
            </a:r>
          </a:p>
          <a:p>
            <a:pPr lvl="1" algn="just" eaLnBrk="1" hangingPunct="1"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내포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(intension)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라고 함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(DB 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스키마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ko-KR" altLang="en-US" sz="18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릴레이션</a:t>
            </a:r>
            <a:r>
              <a:rPr lang="ko-KR" altLang="en-US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인스턴스</a:t>
            </a:r>
            <a:r>
              <a:rPr lang="en-US" altLang="ko-K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(relation instance)</a:t>
            </a:r>
            <a:endParaRPr lang="en-US" altLang="ko-KR" sz="18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어느 시점에 들어 있는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투플들의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집합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(state)</a:t>
            </a:r>
            <a:endParaRPr lang="ko-KR" altLang="en-US" sz="1800" b="1" dirty="0" smtClean="0">
              <a:solidFill>
                <a:schemeClr val="tx2"/>
              </a:solidFill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시간의 흐름에 따라 계속 변함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일반적으로 릴레이션에는 현재의 인스턴스만 저장됨 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 외연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(extension)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이라고 함</a:t>
            </a:r>
          </a:p>
          <a:p>
            <a:pPr lvl="1" algn="just" eaLnBrk="1" hangingPunct="1">
              <a:buFont typeface="Wingdings" pitchFamily="2" charset="2"/>
              <a:buChar char="ü"/>
            </a:pPr>
            <a:endParaRPr lang="ko-KR" altLang="en-US" sz="1800" b="1" dirty="0" smtClean="0">
              <a:solidFill>
                <a:schemeClr val="tx2"/>
              </a:solidFill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en-US" altLang="ko-KR" sz="1800" b="1" dirty="0" smtClean="0">
              <a:solidFill>
                <a:schemeClr val="tx2"/>
              </a:solidFill>
            </a:endParaRPr>
          </a:p>
        </p:txBody>
      </p:sp>
      <p:sp>
        <p:nvSpPr>
          <p:cNvPr id="2150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3EE94-E933-4700-9BB4-7984A297E090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C34B0E-814C-40DB-9359-C3CC8EC285DC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22532" name="Picture 3" descr="2_p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03214"/>
            <a:ext cx="8128000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 descr="2_p_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72" y="3474105"/>
            <a:ext cx="5066851" cy="161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4" descr="70-ne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16" y="3216775"/>
            <a:ext cx="5542569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79421" y="599090"/>
            <a:ext cx="12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스키마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79421" y="1657836"/>
            <a:ext cx="12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인스턴</a:t>
            </a:r>
            <a:r>
              <a:rPr lang="ko-KR" altLang="en-US" dirty="0" err="1"/>
              <a:t>스</a:t>
            </a:r>
            <a:endParaRPr lang="ko-KR" alt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1313793" y="1046163"/>
            <a:ext cx="9606455" cy="452432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ko-KR" altLang="en-US" sz="2000" b="1" dirty="0" err="1"/>
              <a:t>릴레이션</a:t>
            </a:r>
            <a:endParaRPr lang="ko-KR" altLang="en-US" sz="2000" b="1" dirty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투플들의</a:t>
            </a:r>
            <a:r>
              <a:rPr lang="ko-KR" altLang="en-US" b="1" dirty="0" smtClean="0"/>
              <a:t> 집합</a:t>
            </a:r>
          </a:p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ko-KR" altLang="en-US" sz="2000" b="1" dirty="0" err="1"/>
              <a:t>릴레이션의</a:t>
            </a:r>
            <a:r>
              <a:rPr lang="ko-KR" altLang="en-US" sz="2000" b="1" dirty="0"/>
              <a:t> 특성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릴레이션은</a:t>
            </a:r>
            <a:r>
              <a:rPr lang="ko-KR" altLang="en-US" b="1" dirty="0" smtClean="0"/>
              <a:t> 오직 하나의 레코드 타입만 포함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내의 값들은 모두 같은 유형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같은 도메인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순서는 상관없음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안에서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투플들의</a:t>
            </a:r>
            <a:r>
              <a:rPr lang="ko-KR" altLang="en-US" b="1" dirty="0" smtClean="0"/>
              <a:t> 순서도 중요하지 않음</a:t>
            </a:r>
            <a:r>
              <a:rPr lang="en-US" altLang="ko-KR" b="1" dirty="0" smtClean="0"/>
              <a:t> (</a:t>
            </a: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안에서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동일한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두 개 이상 존재하지 않음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FF3300"/>
                </a:solidFill>
              </a:rPr>
              <a:t>키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투플의</a:t>
            </a:r>
            <a:r>
              <a:rPr lang="ko-KR" altLang="en-US" b="1" dirty="0" smtClean="0"/>
              <a:t> 각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원자값을</a:t>
            </a:r>
            <a:r>
              <a:rPr lang="ko-KR" altLang="en-US" b="1" dirty="0" smtClean="0"/>
              <a:t> 가짐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이름은 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내에서만 고유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2355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B20283-2D52-464C-9F1F-D434941B39B3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3322638" y="246063"/>
            <a:ext cx="500856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2.2</a:t>
            </a:r>
            <a:r>
              <a:rPr lang="en-US" altLang="ko-KR" sz="3000" b="1" dirty="0">
                <a:solidFill>
                  <a:schemeClr val="accent2"/>
                </a:solidFill>
                <a:latin typeface="굴림" pitchFamily="50" charset="-127"/>
                <a:ea typeface="신명조" charset="-127"/>
              </a:rPr>
              <a:t> </a:t>
            </a:r>
            <a:r>
              <a:rPr lang="ko-KR" altLang="en-US" sz="30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3000" b="1" dirty="0">
                <a:solidFill>
                  <a:schemeClr val="accent2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특성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C2FDE0-683B-43AE-8F75-1F98F4B161F1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24580" name="Picture 4" descr="2_p_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765" y="3585945"/>
            <a:ext cx="4970463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446088"/>
            <a:ext cx="3959225" cy="27797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14" y="446088"/>
            <a:ext cx="3851275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1062038"/>
            <a:ext cx="8458200" cy="4645079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o-KR" altLang="en-US" sz="2400" b="1" dirty="0" err="1"/>
              <a:t>릴레이션의</a:t>
            </a:r>
            <a:r>
              <a:rPr lang="ko-KR" altLang="en-US" sz="2400" b="1" dirty="0"/>
              <a:t> 키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각 </a:t>
            </a:r>
            <a:r>
              <a:rPr lang="ko-KR" altLang="en-US" sz="1800" b="1" dirty="0" err="1" smtClean="0"/>
              <a:t>투플을</a:t>
            </a:r>
            <a:r>
              <a:rPr lang="ko-KR" altLang="en-US" sz="1800" b="1" dirty="0" smtClean="0"/>
              <a:t> 고유하게 식별할 수 있는 하나 이상의 </a:t>
            </a:r>
            <a:r>
              <a:rPr lang="ko-KR" altLang="en-US" sz="1800" b="1" dirty="0" err="1" smtClean="0"/>
              <a:t>애트리뷰트</a:t>
            </a:r>
            <a:r>
              <a:rPr lang="ko-KR" altLang="en-US" sz="1800" b="1" dirty="0" smtClean="0"/>
              <a:t> 집합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err="1" smtClean="0">
                <a:solidFill>
                  <a:schemeClr val="tx2"/>
                </a:solidFill>
              </a:rPr>
              <a:t>수퍼키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</a:t>
            </a:r>
            <a:r>
              <a:rPr lang="en-US" altLang="ko-KR" sz="1800" b="1" dirty="0" err="1" smtClean="0">
                <a:solidFill>
                  <a:schemeClr val="tx2"/>
                </a:solidFill>
              </a:rPr>
              <a:t>superkey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),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err="1" smtClean="0">
                <a:solidFill>
                  <a:schemeClr val="tx2"/>
                </a:solidFill>
              </a:rPr>
              <a:t>후보키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(candidate key),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기본 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(primary key),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대리키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(surrogate key)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대체 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(alternate key), </a:t>
            </a:r>
          </a:p>
          <a:p>
            <a:pPr lvl="2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외래 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(foreign key)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키는 두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 연결시키는데 사용됨</a:t>
            </a:r>
            <a:endParaRPr lang="en-US" altLang="ko-KR" sz="1800" b="1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>
                <a:solidFill>
                  <a:schemeClr val="tx2"/>
                </a:solidFill>
              </a:rPr>
              <a:t>검색에 필요한 인덱스를 키에 만들게 됨</a:t>
            </a:r>
            <a:endParaRPr lang="en-US" altLang="ko-KR" sz="1800" b="1" dirty="0" smtClean="0">
              <a:solidFill>
                <a:schemeClr val="tx2"/>
              </a:solidFill>
            </a:endParaRPr>
          </a:p>
        </p:txBody>
      </p:sp>
      <p:sp>
        <p:nvSpPr>
          <p:cNvPr id="2560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285BAA-0F19-44F9-B81E-CCD501437D96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479801" y="204788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2.3 </a:t>
            </a:r>
            <a:r>
              <a:rPr lang="ko-KR" altLang="en-US" sz="30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릴레이션의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 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내용 개체 틀 2"/>
          <p:cNvSpPr>
            <a:spLocks noGrp="1"/>
          </p:cNvSpPr>
          <p:nvPr>
            <p:ph idx="1"/>
          </p:nvPr>
        </p:nvSpPr>
        <p:spPr>
          <a:xfrm>
            <a:off x="1061545" y="493714"/>
            <a:ext cx="10268607" cy="548798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sz="24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수퍼키</a:t>
            </a:r>
            <a:r>
              <a:rPr lang="en-US" altLang="ko-K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(Super key)</a:t>
            </a:r>
            <a:endParaRPr lang="ko-KR" altLang="en-US" sz="2400" b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한 </a:t>
            </a:r>
            <a:r>
              <a:rPr lang="ko-KR" altLang="en-US" sz="1800" b="1" dirty="0" err="1" smtClean="0"/>
              <a:t>릴레이션</a:t>
            </a:r>
            <a:r>
              <a:rPr lang="ko-KR" altLang="en-US" sz="1800" b="1" dirty="0" smtClean="0"/>
              <a:t> 내의 특정 </a:t>
            </a:r>
            <a:r>
              <a:rPr lang="ko-KR" altLang="en-US" sz="1800" b="1" dirty="0" err="1" smtClean="0"/>
              <a:t>투플을</a:t>
            </a:r>
            <a:r>
              <a:rPr lang="ko-KR" altLang="en-US" sz="1800" b="1" dirty="0" smtClean="0"/>
              <a:t> 고유하게 식별하는 하나의 </a:t>
            </a:r>
            <a:r>
              <a:rPr lang="ko-KR" altLang="en-US" sz="1800" b="1" dirty="0" err="1" smtClean="0"/>
              <a:t>애트리뷰트</a:t>
            </a:r>
            <a:r>
              <a:rPr lang="ko-KR" altLang="en-US" sz="1800" b="1" dirty="0" smtClean="0"/>
              <a:t> 또는 </a:t>
            </a:r>
            <a:r>
              <a:rPr lang="ko-KR" altLang="en-US" sz="1800" b="1" dirty="0" err="1" smtClean="0"/>
              <a:t>애트리뷰트들의</a:t>
            </a:r>
            <a:r>
              <a:rPr lang="ko-KR" altLang="en-US" sz="1800" b="1" dirty="0" smtClean="0"/>
              <a:t> 집합</a:t>
            </a:r>
          </a:p>
          <a:p>
            <a:pPr lvl="2" algn="just" eaLnBrk="1" hangingPunct="1">
              <a:lnSpc>
                <a:spcPct val="250000"/>
              </a:lnSpc>
              <a:buFont typeface="Arial" pitchFamily="34" charset="0"/>
              <a:buChar char="•"/>
            </a:pPr>
            <a:r>
              <a:rPr lang="ko-KR" altLang="en-US" sz="1800" b="1" dirty="0" smtClean="0"/>
              <a:t>예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신용카드 회사의 고객 </a:t>
            </a:r>
            <a:r>
              <a:rPr lang="ko-KR" altLang="en-US" sz="1800" b="1" dirty="0" err="1" smtClean="0"/>
              <a:t>릴레이션에서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신용카드번호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주소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또는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주민등록번호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이름</a:t>
            </a:r>
            <a:r>
              <a:rPr lang="en-US" altLang="ko-KR" sz="1800" b="1" dirty="0" smtClean="0"/>
              <a:t>) 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또는 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주민등록번호</a:t>
            </a:r>
            <a:r>
              <a:rPr lang="en-US" altLang="ko-KR" sz="1800" b="1" dirty="0" smtClean="0"/>
              <a:t>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err="1" smtClean="0"/>
              <a:t>투플들을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고유하게 식별하는데 꼭 필요하지 않은 </a:t>
            </a:r>
            <a:r>
              <a:rPr lang="ko-KR" altLang="en-US" sz="1800" b="1" dirty="0" err="1" smtClean="0"/>
              <a:t>애트리뷰트들을</a:t>
            </a:r>
            <a:r>
              <a:rPr lang="ko-KR" altLang="en-US" sz="1800" b="1" dirty="0" smtClean="0"/>
              <a:t> 포함할 수 </a:t>
            </a:r>
            <a:r>
              <a:rPr lang="ko-KR" altLang="en-US" sz="1800" b="1" dirty="0" smtClean="0"/>
              <a:t>있음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위의 주소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이름</a:t>
            </a:r>
            <a:r>
              <a:rPr lang="en-US" altLang="ko-KR" sz="1800" b="1" dirty="0" smtClean="0"/>
              <a:t>)</a:t>
            </a:r>
            <a:endParaRPr lang="ko-KR" altLang="en-US" sz="1800" b="1" dirty="0" smtClean="0"/>
          </a:p>
        </p:txBody>
      </p:sp>
      <p:sp>
        <p:nvSpPr>
          <p:cNvPr id="27652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B55613-0D74-4696-A44F-EE725C6E1B8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208690" y="349251"/>
            <a:ext cx="10016358" cy="58721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후보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각 </a:t>
            </a:r>
            <a:r>
              <a:rPr lang="ko-KR" altLang="en-US" sz="1800" b="1" dirty="0" err="1" smtClean="0"/>
              <a:t>투플을</a:t>
            </a:r>
            <a:r>
              <a:rPr lang="ko-KR" altLang="en-US" sz="1800" b="1" dirty="0" smtClean="0"/>
              <a:t> 고유하게 식별하는 최소한의 </a:t>
            </a:r>
            <a:r>
              <a:rPr lang="ko-KR" altLang="en-US" sz="1800" b="1" dirty="0" err="1" smtClean="0"/>
              <a:t>애트리뷰트들의</a:t>
            </a:r>
            <a:r>
              <a:rPr lang="ko-KR" altLang="en-US" sz="1800" b="1" dirty="0" smtClean="0"/>
              <a:t> 모임</a:t>
            </a:r>
            <a:endParaRPr lang="en-US" altLang="ko-KR" sz="1800" b="1" dirty="0" smtClean="0"/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sz="1800" b="1" dirty="0" smtClean="0"/>
              <a:t>예</a:t>
            </a:r>
            <a:r>
              <a:rPr lang="en-US" altLang="ko-KR" sz="1800" b="1" dirty="0" smtClean="0"/>
              <a:t>: (</a:t>
            </a:r>
            <a:r>
              <a:rPr lang="ko-KR" altLang="en-US" sz="1800" b="1" dirty="0" smtClean="0"/>
              <a:t>신용카드번호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주소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는 신용카드 회사의 고객 </a:t>
            </a:r>
            <a:r>
              <a:rPr lang="ko-KR" altLang="en-US" sz="1800" b="1" dirty="0" err="1" smtClean="0"/>
              <a:t>릴레이션의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후보 키가 아니지만 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신용카드번호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는 후보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모든 </a:t>
            </a:r>
            <a:r>
              <a:rPr lang="ko-KR" altLang="en-US" sz="1800" b="1" dirty="0" err="1" smtClean="0"/>
              <a:t>릴레이션에는</a:t>
            </a:r>
            <a:r>
              <a:rPr lang="ko-KR" altLang="en-US" sz="1800" b="1" dirty="0" smtClean="0"/>
              <a:t> 최소한 한 개 이상의 </a:t>
            </a:r>
            <a:r>
              <a:rPr lang="ko-KR" altLang="en-US" sz="1800" b="1" dirty="0" err="1" smtClean="0"/>
              <a:t>후보키가</a:t>
            </a:r>
            <a:r>
              <a:rPr lang="ko-KR" altLang="en-US" sz="1800" b="1" dirty="0" smtClean="0"/>
              <a:t> 있음</a:t>
            </a:r>
            <a:endParaRPr lang="en-US" altLang="ko-KR" sz="1800" b="1" dirty="0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dirty="0" err="1" smtClean="0"/>
              <a:t>후보키를</a:t>
            </a:r>
            <a:r>
              <a:rPr lang="ko-KR" altLang="en-US" sz="1800" b="1" dirty="0" smtClean="0"/>
              <a:t> 정확히 식별하기 위해서는 </a:t>
            </a:r>
            <a:r>
              <a:rPr lang="ko-KR" altLang="en-US" sz="1800" b="1" dirty="0" err="1" smtClean="0"/>
              <a:t>실세계의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애트리뷰트의</a:t>
            </a:r>
            <a:r>
              <a:rPr lang="ko-KR" altLang="en-US" sz="1800" b="1" dirty="0" smtClean="0"/>
              <a:t> 의미를 이해해야 함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미래에 중복된 데이터가 있을 수 있음을 고려</a:t>
            </a:r>
            <a:r>
              <a:rPr lang="en-US" altLang="ko-KR" sz="1800" b="1" dirty="0" smtClean="0"/>
              <a:t>)</a:t>
            </a:r>
            <a:endParaRPr lang="ko-KR" altLang="en-US" sz="1800" b="1" dirty="0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후보 키도 두 개 이상의 </a:t>
            </a:r>
            <a:r>
              <a:rPr lang="ko-KR" altLang="en-US" sz="1800" b="1" dirty="0" err="1" smtClean="0"/>
              <a:t>애트리뷰트로</a:t>
            </a:r>
            <a:r>
              <a:rPr lang="ko-KR" altLang="en-US" sz="1800" b="1" dirty="0" smtClean="0"/>
              <a:t> 이루어질 수 있으며 이런 </a:t>
            </a:r>
            <a:r>
              <a:rPr lang="ko-KR" altLang="en-US" sz="1800" b="1" dirty="0" smtClean="0">
                <a:solidFill>
                  <a:schemeClr val="tx2"/>
                </a:solidFill>
              </a:rPr>
              <a:t>경우에 </a:t>
            </a:r>
            <a:r>
              <a:rPr lang="ko-KR" altLang="en-US" sz="1800" b="1" dirty="0" err="1" smtClean="0">
                <a:solidFill>
                  <a:schemeClr val="tx2"/>
                </a:solidFill>
              </a:rPr>
              <a:t>복합키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(composite </a:t>
            </a:r>
            <a:r>
              <a:rPr lang="en-US" altLang="ko-KR" sz="1800" b="1" dirty="0" smtClean="0"/>
              <a:t>key)</a:t>
            </a:r>
            <a:r>
              <a:rPr lang="ko-KR" altLang="en-US" sz="1800" b="1" dirty="0" smtClean="0"/>
              <a:t>라고 부름</a:t>
            </a:r>
            <a:endParaRPr lang="en-US" altLang="ko-KR" sz="1800" b="1" dirty="0" smtClean="0"/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sz="1800" b="1" dirty="0" smtClean="0"/>
              <a:t>예</a:t>
            </a:r>
            <a:r>
              <a:rPr lang="en-US" altLang="ko-KR" sz="1800" b="1" dirty="0" smtClean="0"/>
              <a:t>: (</a:t>
            </a:r>
            <a:r>
              <a:rPr lang="ko-KR" altLang="en-US" sz="1800" b="1" dirty="0" smtClean="0"/>
              <a:t>학번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과목번호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가 후보 </a:t>
            </a:r>
            <a:r>
              <a:rPr lang="ko-KR" altLang="en-US" sz="1800" b="1" dirty="0" smtClean="0"/>
              <a:t>키</a:t>
            </a:r>
            <a:endParaRPr lang="en-US" altLang="ko-KR" sz="1800" b="1" dirty="0" smtClean="0"/>
          </a:p>
        </p:txBody>
      </p:sp>
      <p:sp>
        <p:nvSpPr>
          <p:cNvPr id="2867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D306F-4FC1-4EBD-85C4-88F63C3A3AB8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28677" name="Picture 4" descr="2_p_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110" y="3881110"/>
            <a:ext cx="374874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EC605-DE39-486A-8215-44A43092CC95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058988" y="860425"/>
            <a:ext cx="8151812" cy="104644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그림 </a:t>
            </a:r>
            <a:r>
              <a:rPr lang="en-US" altLang="ko-KR" sz="2000" b="1">
                <a:solidFill>
                  <a:schemeClr val="tx2"/>
                </a:solidFill>
              </a:rPr>
              <a:t>2.10</a:t>
            </a:r>
            <a:r>
              <a:rPr lang="ko-KR" altLang="en-US" sz="2000" b="1">
                <a:solidFill>
                  <a:schemeClr val="tx2"/>
                </a:solidFill>
              </a:rPr>
              <a:t>의 학생 릴레이션에서 이름이 후보 키가 될 수 있는가</a:t>
            </a:r>
            <a:r>
              <a:rPr lang="en-US" altLang="ko-KR" sz="2000" b="1">
                <a:solidFill>
                  <a:schemeClr val="tx2"/>
                </a:solidFill>
              </a:rPr>
              <a:t>? </a:t>
            </a:r>
          </a:p>
          <a:p>
            <a:pPr algn="just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2000" b="1">
                <a:solidFill>
                  <a:schemeClr val="tx2"/>
                </a:solidFill>
              </a:rPr>
              <a:t>그림 </a:t>
            </a:r>
            <a:r>
              <a:rPr lang="en-US" altLang="ko-KR" sz="2000" b="1">
                <a:solidFill>
                  <a:schemeClr val="tx2"/>
                </a:solidFill>
              </a:rPr>
              <a:t>2.10</a:t>
            </a:r>
            <a:r>
              <a:rPr lang="ko-KR" altLang="en-US" sz="2000" b="1">
                <a:solidFill>
                  <a:schemeClr val="tx2"/>
                </a:solidFill>
              </a:rPr>
              <a:t>의 학생 릴레이션에서 이메일이 후보 키가 될 수 있는가</a:t>
            </a:r>
            <a:r>
              <a:rPr lang="en-US" altLang="ko-KR" sz="2000" b="1">
                <a:solidFill>
                  <a:schemeClr val="tx2"/>
                </a:solidFill>
              </a:rPr>
              <a:t>? </a:t>
            </a:r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0" y="2711451"/>
            <a:ext cx="6286500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2827283" y="1034725"/>
            <a:ext cx="7061255" cy="812800"/>
          </a:xfrm>
        </p:spPr>
        <p:txBody>
          <a:bodyPr anchor="t"/>
          <a:lstStyle/>
          <a:p>
            <a:pPr eaLnBrk="1" hangingPunct="1"/>
            <a:r>
              <a:rPr lang="ko-KR" altLang="en-US" sz="4400" dirty="0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2690" y="1984376"/>
            <a:ext cx="7630511" cy="3694113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관계 데이터 모델의 개념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릴레이션의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 특성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릴레이션의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 키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sz="2800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sz="2800" b="1" dirty="0" err="1" smtClean="0">
                <a:solidFill>
                  <a:schemeClr val="bg2">
                    <a:lumMod val="25000"/>
                  </a:schemeClr>
                </a:solidFill>
              </a:rPr>
              <a:t>무결성</a:t>
            </a:r>
            <a:r>
              <a:rPr lang="ko-KR" altLang="en-US" sz="2800" b="1" dirty="0" smtClean="0">
                <a:solidFill>
                  <a:schemeClr val="bg2">
                    <a:lumMod val="25000"/>
                  </a:schemeClr>
                </a:solidFill>
              </a:rPr>
              <a:t> 제약조건</a:t>
            </a:r>
            <a:endParaRPr lang="en-US" altLang="ko-KR" sz="28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725215" y="310501"/>
            <a:ext cx="10857186" cy="5927725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키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후보 키가 두 개 이상 있으면 설계자 또는 데이터베이스 관리자가 이들 중에서 하나를 기본 키로 선정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레코드번호와 같이 종종 인위적인 키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대리키 </a:t>
            </a:r>
            <a:r>
              <a:rPr lang="en-US" altLang="ko-KR" b="1" dirty="0" smtClean="0"/>
              <a:t>: surrogate key)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추가하기도 함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기본 키 선정 시 고려사항</a:t>
            </a:r>
            <a:endParaRPr lang="en-US" altLang="ko-KR" b="1" dirty="0" smtClean="0"/>
          </a:p>
          <a:p>
            <a:pPr lvl="2"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항상 고유한 값을 가질 것인가</a:t>
            </a:r>
            <a:r>
              <a:rPr lang="en-US" altLang="ko-KR" b="1" dirty="0" smtClean="0"/>
              <a:t>?</a:t>
            </a:r>
          </a:p>
          <a:p>
            <a:pPr lvl="2"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확실하게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갖지 않을 것인가</a:t>
            </a:r>
            <a:r>
              <a:rPr lang="en-US" altLang="ko-KR" b="1" dirty="0" smtClean="0"/>
              <a:t>?</a:t>
            </a:r>
          </a:p>
          <a:p>
            <a:pPr lvl="2"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값이 변경될 가능성이 높은가</a:t>
            </a:r>
            <a:r>
              <a:rPr lang="en-US" altLang="ko-KR" b="1" dirty="0" smtClean="0"/>
              <a:t>?</a:t>
            </a:r>
            <a:endParaRPr lang="en-US" altLang="ko-KR" dirty="0" smtClean="0">
              <a:latin typeface="╜┼╕φ┴╢" charset="0"/>
              <a:ea typeface="신명조" charset="-127"/>
            </a:endParaRPr>
          </a:p>
          <a:p>
            <a:pPr lvl="2"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가능하면 짧은 문자열이나 작은 </a:t>
            </a:r>
            <a:r>
              <a:rPr lang="ko-KR" altLang="en-US" b="1" dirty="0" err="1" smtClean="0"/>
              <a:t>정수값</a:t>
            </a:r>
            <a:endParaRPr lang="en-US" altLang="ko-KR" b="1" dirty="0" smtClean="0"/>
          </a:p>
          <a:p>
            <a:pPr lvl="2" algn="just" eaLnBrk="1" hangingPunct="1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가능하면 </a:t>
            </a:r>
            <a:r>
              <a:rPr lang="ko-KR" altLang="en-US" b="1" dirty="0" err="1" smtClean="0"/>
              <a:t>복합키</a:t>
            </a:r>
            <a:r>
              <a:rPr lang="ko-KR" altLang="en-US" b="1" dirty="0" smtClean="0"/>
              <a:t> 피할 것</a:t>
            </a:r>
            <a:endParaRPr lang="en-US" altLang="ko-KR" b="1" dirty="0" smtClean="0"/>
          </a:p>
        </p:txBody>
      </p:sp>
      <p:sp>
        <p:nvSpPr>
          <p:cNvPr id="3072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3B304-8289-443C-A058-8FE15A42E7A9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903890" y="373064"/>
            <a:ext cx="9701048" cy="5951537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대체 키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(alternate key)</a:t>
            </a:r>
            <a:endParaRPr lang="ko-KR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기본 키로 선정되지 않은 후보 키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ko-KR" altLang="en-US" b="1" dirty="0" smtClean="0"/>
              <a:t>	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신용카드 회사의 고객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신용카드번호를 기본 키로 </a:t>
            </a:r>
            <a:r>
              <a:rPr lang="ko-KR" altLang="en-US" b="1" dirty="0" smtClean="0"/>
              <a:t>선정하면 </a:t>
            </a:r>
            <a:r>
              <a:rPr lang="ko-KR" altLang="en-US" b="1" dirty="0" smtClean="0"/>
              <a:t>주민등록번호는 대체 키</a:t>
            </a:r>
          </a:p>
          <a:p>
            <a:pPr algn="just">
              <a:lnSpc>
                <a:spcPct val="200000"/>
              </a:lnSpc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외래 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(foreign key)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어떤 다른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참조하는 </a:t>
            </a: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관계 데이터베이스에서 </a:t>
            </a:r>
            <a:r>
              <a:rPr lang="ko-KR" altLang="en-US" b="1" dirty="0" err="1" smtClean="0"/>
              <a:t>릴레이션들</a:t>
            </a:r>
            <a:r>
              <a:rPr lang="ko-KR" altLang="en-US" b="1" dirty="0" smtClean="0"/>
              <a:t> 간의 관계를 나타내기 위해서 사용됨 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외래 키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참조되는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키와 </a:t>
            </a:r>
            <a:r>
              <a:rPr lang="ko-KR" altLang="en-US" b="1" dirty="0" smtClean="0">
                <a:solidFill>
                  <a:srgbClr val="FF0000"/>
                </a:solidFill>
              </a:rPr>
              <a:t>동일한 도메인</a:t>
            </a:r>
            <a:r>
              <a:rPr lang="ko-KR" altLang="en-US" b="1" dirty="0" smtClean="0"/>
              <a:t>을 가져야 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자신이 속한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키의 구성요소가 되거나 되지 않을 수 있음</a:t>
            </a:r>
          </a:p>
        </p:txBody>
      </p:sp>
      <p:sp>
        <p:nvSpPr>
          <p:cNvPr id="3174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E06EE-C6E5-4650-B7BB-1778EE4997AA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6900" y="1658938"/>
            <a:ext cx="5994400" cy="3281362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EF888-86BC-4BB9-9CD3-CC62D10ECB3C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32772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87470" y="325439"/>
            <a:ext cx="9312384" cy="57943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외래 키의 유형</a:t>
            </a:r>
            <a:endParaRPr lang="ko-KR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신명조" charset="-127"/>
              <a:ea typeface="신명조" charset="-127"/>
            </a:endParaRPr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/>
              <a:defRPr/>
            </a:pPr>
            <a:r>
              <a:rPr lang="ko-KR" altLang="en-US" b="1" dirty="0" smtClean="0"/>
              <a:t>다른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참조하는 외래 키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endParaRPr lang="en-US" altLang="ko-KR" sz="1600" dirty="0">
              <a:latin typeface="╜┼╕φ┴╢" charset="0"/>
              <a:ea typeface="신명조" charset="-127"/>
            </a:endParaRP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6271" y="1202996"/>
            <a:ext cx="8027514" cy="3841969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7746CB-0926-4F59-867B-A30617080AF8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33797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16367" y="288925"/>
            <a:ext cx="9085618" cy="6041862"/>
          </a:xfrm>
        </p:spPr>
        <p:txBody>
          <a:bodyPr>
            <a:normAutofit/>
          </a:bodyPr>
          <a:lstStyle/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r>
              <a:rPr lang="ko-KR" altLang="en-US" b="1" dirty="0" smtClean="0"/>
              <a:t>자체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참조하는 외래 키</a:t>
            </a:r>
            <a:endParaRPr lang="en-US" altLang="ko-KR" b="1" dirty="0" smtClean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endParaRPr lang="en-US" altLang="ko-KR" b="1" dirty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endParaRPr lang="en-US" altLang="ko-KR" b="1" dirty="0" smtClean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endParaRPr lang="en-US" altLang="ko-KR" b="1" dirty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endParaRPr lang="en-US" altLang="ko-KR" b="1" dirty="0" smtClean="0"/>
          </a:p>
          <a:p>
            <a:pPr marL="457200" lvl="1" indent="0" algn="just" eaLnBrk="1" hangingPunct="1">
              <a:lnSpc>
                <a:spcPct val="140000"/>
              </a:lnSpc>
              <a:buNone/>
              <a:defRPr/>
            </a:pPr>
            <a:endParaRPr lang="en-US" altLang="ko-KR" b="1" dirty="0" smtClean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3"/>
              <a:defRPr/>
            </a:pPr>
            <a:endParaRPr lang="en-US" altLang="ko-KR" b="1" dirty="0"/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3"/>
              <a:defRPr/>
            </a:pPr>
            <a:r>
              <a:rPr lang="ko-KR" altLang="en-US" b="1" dirty="0" smtClean="0"/>
              <a:t>기본 </a:t>
            </a:r>
            <a:r>
              <a:rPr lang="ko-KR" altLang="en-US" b="1" dirty="0"/>
              <a:t>키의 구성요소가 되는 외래 키</a:t>
            </a:r>
          </a:p>
          <a:p>
            <a:pPr marL="914400" lvl="1" indent="-457200" algn="just" eaLnBrk="1" hangingPunct="1">
              <a:lnSpc>
                <a:spcPct val="140000"/>
              </a:lnSpc>
              <a:buFont typeface="+mj-lt"/>
              <a:buAutoNum type="arabicPeriod" startAt="2"/>
              <a:defRPr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  <a:defRPr/>
            </a:pPr>
            <a:endParaRPr lang="en-US" altLang="ko-KR" sz="1600" dirty="0">
              <a:latin typeface="╜┼╕φ┴╢" charset="0"/>
              <a:ea typeface="신명조" charset="-127"/>
            </a:endParaRPr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947" y="704195"/>
            <a:ext cx="3495675" cy="2309429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0327F5-FB74-41F0-8FB7-D0C63AA94C2D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34821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918" y="3388899"/>
            <a:ext cx="732570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777765" y="1132930"/>
            <a:ext cx="10531365" cy="4902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sz="1800" b="1" dirty="0" smtClean="0"/>
              <a:t>데이터 모델의 구성요소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1800" b="1" dirty="0"/>
              <a:t>데이터 구조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연산자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데이터 </a:t>
            </a:r>
            <a:r>
              <a:rPr lang="ko-KR" altLang="en-US" sz="1800" b="1" dirty="0" err="1"/>
              <a:t>무결성</a:t>
            </a:r>
            <a:r>
              <a:rPr lang="en-US" altLang="ko-KR" sz="1800" b="1" dirty="0"/>
              <a:t> </a:t>
            </a:r>
          </a:p>
          <a:p>
            <a:pPr algn="just" eaLnBrk="1" hangingPunct="1">
              <a:lnSpc>
                <a:spcPct val="200000"/>
              </a:lnSpc>
            </a:pPr>
            <a:r>
              <a:rPr lang="ko-KR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en-US" altLang="ko-KR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 integrity)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데이터의 정확성 또는 유효성을 의미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일관된 데이터베이스 상태를 정의하는 규칙들을 묵시적으로 또는 명시적으로 정의함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데이터베이스가 갱신될 때 </a:t>
            </a: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자동적으로 일관성 조건을 검사하므로 응용 프로그램들은 일관성 조건을 검사할 필요가 없음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altLang="ko-KR" sz="1800" dirty="0" smtClean="0">
              <a:latin typeface="╜┼╕φ┴╢" charset="0"/>
              <a:ea typeface="신명조" charset="-127"/>
            </a:endParaRPr>
          </a:p>
        </p:txBody>
      </p:sp>
      <p:sp>
        <p:nvSpPr>
          <p:cNvPr id="3584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57D42-C96D-421C-8A23-E199DEFC4F9D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479801" y="234950"/>
            <a:ext cx="50085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2.4 </a:t>
            </a:r>
            <a:r>
              <a:rPr lang="ko-KR" altLang="en-US" sz="3000" dirty="0" err="1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무결성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>
          <a:xfrm>
            <a:off x="1030014" y="1100629"/>
            <a:ext cx="10095186" cy="44481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데이터 </a:t>
            </a:r>
            <a:r>
              <a:rPr lang="ko-KR" alt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 조건이 방지하는 상황의 예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어떤 학생이 수강신청을 했으나 학생 정보 </a:t>
            </a:r>
            <a:r>
              <a:rPr lang="ko-KR" altLang="en-US" sz="1800" b="1" dirty="0" err="1" smtClean="0"/>
              <a:t>릴레이션에는</a:t>
            </a:r>
            <a:r>
              <a:rPr lang="ko-KR" altLang="en-US" sz="1800" b="1" dirty="0" smtClean="0"/>
              <a:t> 이 학생에 대한 정보가 없음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질의 과정에서 학번과 과목번호를 비교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자퇴한 학생의 데이터가 학생 </a:t>
            </a:r>
            <a:r>
              <a:rPr lang="ko-KR" altLang="en-US" sz="1800" b="1" dirty="0" err="1" smtClean="0"/>
              <a:t>릴레이션에서는</a:t>
            </a:r>
            <a:r>
              <a:rPr lang="ko-KR" altLang="en-US" sz="1800" b="1" dirty="0" smtClean="0"/>
              <a:t> 삭제되었으나 수강 </a:t>
            </a:r>
            <a:r>
              <a:rPr lang="ko-KR" altLang="en-US" sz="1800" b="1" dirty="0" err="1" smtClean="0"/>
              <a:t>릴레이션에는</a:t>
            </a:r>
            <a:r>
              <a:rPr lang="ko-KR" altLang="en-US" sz="1800" b="1" dirty="0" smtClean="0"/>
              <a:t> 남아 있음</a:t>
            </a:r>
            <a:endParaRPr lang="en-US" altLang="ko-KR" sz="1800" b="1" dirty="0" smtClean="0"/>
          </a:p>
          <a:p>
            <a:pPr>
              <a:lnSpc>
                <a:spcPct val="200000"/>
              </a:lnSpc>
            </a:pPr>
            <a:r>
              <a:rPr lang="ko-KR" alt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 장점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스키마 정의 시 한번만 명시하면 </a:t>
            </a: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자동적으로 해당 조건을 검사하므로 응용 프로그램이 일관성 조건을 처리할 필요가 없음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sz="1800" b="1" dirty="0" smtClean="0"/>
          </a:p>
          <a:p>
            <a:pPr lvl="1">
              <a:lnSpc>
                <a:spcPct val="200000"/>
              </a:lnSpc>
              <a:buFont typeface="Wingdings" pitchFamily="2" charset="2"/>
              <a:buChar char="ü"/>
            </a:pPr>
            <a:endParaRPr lang="ko-KR" altLang="en-US" sz="1800" b="1" dirty="0" smtClean="0"/>
          </a:p>
        </p:txBody>
      </p:sp>
      <p:sp>
        <p:nvSpPr>
          <p:cNvPr id="36869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592FA-D09E-412B-B7FA-6F1A51EDA391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7891" name="내용 개체 틀 2"/>
          <p:cNvSpPr>
            <a:spLocks noGrp="1"/>
          </p:cNvSpPr>
          <p:nvPr>
            <p:ph idx="1"/>
          </p:nvPr>
        </p:nvSpPr>
        <p:spPr>
          <a:xfrm>
            <a:off x="1097280" y="1069099"/>
            <a:ext cx="10027920" cy="44481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제약조건의 특징 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(86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쪽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스키마의 한 부분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 </a:t>
            </a:r>
            <a:r>
              <a:rPr lang="ko-KR" altLang="en-US" b="1" dirty="0" smtClean="0"/>
              <a:t>상태에 대한 제한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DBMS </a:t>
            </a:r>
            <a:r>
              <a:rPr lang="ko-KR" altLang="en-US" b="1" dirty="0" smtClean="0"/>
              <a:t>가 시행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내의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간의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제약조건의 종류</a:t>
            </a:r>
            <a:endParaRPr lang="en-US" altLang="ko-K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도메인 제약조건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키 제약조건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엔티티무결성</a:t>
            </a:r>
            <a:r>
              <a:rPr lang="ko-KR" altLang="en-US" b="1" dirty="0" smtClean="0"/>
              <a:t> 제약조건</a:t>
            </a:r>
            <a:endParaRPr lang="en-US" altLang="ko-KR" b="1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참조무결성</a:t>
            </a:r>
            <a:r>
              <a:rPr lang="ko-KR" altLang="en-US" b="1" dirty="0" smtClean="0"/>
              <a:t> 제약조건</a:t>
            </a:r>
            <a:endParaRPr lang="en-US" altLang="ko-KR" b="1" dirty="0" smtClean="0"/>
          </a:p>
        </p:txBody>
      </p:sp>
      <p:sp>
        <p:nvSpPr>
          <p:cNvPr id="37893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3C096-5534-49F0-9E65-C841EFAD815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998482" y="469901"/>
            <a:ext cx="9364717" cy="5770563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도메인 제약조건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(domain constraint)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ko-KR" b="1" dirty="0" smtClean="0">
                <a:solidFill>
                  <a:srgbClr val="0000CC"/>
                </a:solidFill>
              </a:rPr>
              <a:t>각 </a:t>
            </a:r>
            <a:r>
              <a:rPr lang="ko-KR" altLang="ko-KR" b="1" dirty="0" err="1" smtClean="0">
                <a:solidFill>
                  <a:srgbClr val="0000CC"/>
                </a:solidFill>
              </a:rPr>
              <a:t>애트리뷰트의</a:t>
            </a:r>
            <a:r>
              <a:rPr lang="ko-KR" altLang="ko-KR" b="1" dirty="0" smtClean="0">
                <a:solidFill>
                  <a:srgbClr val="0000CC"/>
                </a:solidFill>
              </a:rPr>
              <a:t> 값은 반드시 도메인에 속하는 </a:t>
            </a:r>
            <a:r>
              <a:rPr lang="ko-KR" altLang="ko-KR" b="1" dirty="0" err="1" smtClean="0">
                <a:solidFill>
                  <a:srgbClr val="0000CC"/>
                </a:solidFill>
              </a:rPr>
              <a:t>원자값</a:t>
            </a:r>
            <a:r>
              <a:rPr lang="en-US" altLang="ko-KR" b="1" dirty="0" smtClean="0">
                <a:solidFill>
                  <a:srgbClr val="0000CC"/>
                </a:solidFill>
              </a:rPr>
              <a:t>(atomic value)</a:t>
            </a:r>
            <a:r>
              <a:rPr lang="ko-KR" altLang="ko-KR" b="1" dirty="0" smtClean="0">
                <a:solidFill>
                  <a:srgbClr val="0000CC"/>
                </a:solidFill>
              </a:rPr>
              <a:t>이어야 </a:t>
            </a:r>
            <a:r>
              <a:rPr lang="ko-KR" altLang="en-US" b="1" dirty="0" smtClean="0">
                <a:solidFill>
                  <a:srgbClr val="0000CC"/>
                </a:solidFill>
              </a:rPr>
              <a:t>함</a:t>
            </a:r>
            <a:endParaRPr lang="en-US" altLang="ko-KR" b="1" dirty="0" smtClean="0">
              <a:solidFill>
                <a:srgbClr val="0000CC"/>
              </a:solidFill>
            </a:endParaRP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값의 디폴트 값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지정 가능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데이터 형식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정수형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실수형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문자열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값들의 유형을 제한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CHECK </a:t>
            </a:r>
            <a:r>
              <a:rPr lang="ko-KR" altLang="en-US" b="1" dirty="0" smtClean="0"/>
              <a:t>제약 조건을 통해 값들의 범위를 제한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는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삽입되거나 수정될 때마다 도메인 제약조건을 검사하여 도메인 제약조건을 위배하는 연산은 거절</a:t>
            </a:r>
          </a:p>
          <a:p>
            <a:pPr algn="just" eaLnBrk="1" hangingPunct="1">
              <a:lnSpc>
                <a:spcPct val="200000"/>
              </a:lnSpc>
            </a:pP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키 제약조건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(key constraint)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00CC"/>
                </a:solidFill>
              </a:rPr>
              <a:t>키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애트리뷰트에</a:t>
            </a:r>
            <a:r>
              <a:rPr lang="ko-KR" altLang="en-US" b="1" dirty="0" smtClean="0">
                <a:solidFill>
                  <a:srgbClr val="0000CC"/>
                </a:solidFill>
              </a:rPr>
              <a:t> 중복된 값이 존재해서는 안됨</a:t>
            </a:r>
          </a:p>
        </p:txBody>
      </p:sp>
      <p:sp>
        <p:nvSpPr>
          <p:cNvPr id="3891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D5170-F1A3-4408-8200-681A1F13F29A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924910" y="661988"/>
            <a:ext cx="9438290" cy="5662612"/>
          </a:xfrm>
        </p:spPr>
        <p:txBody>
          <a:bodyPr/>
          <a:lstStyle/>
          <a:p>
            <a:pPr algn="just" eaLnBrk="1" hangingPunct="1">
              <a:lnSpc>
                <a:spcPct val="250000"/>
              </a:lnSpc>
            </a:pP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기본키와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엔티티</a:t>
            </a:r>
            <a:r>
              <a:rPr lang="ko-KR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</a:t>
            </a:r>
            <a:r>
              <a:rPr lang="en-US" altLang="ko-KR" sz="2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entity integrity constraint)</a:t>
            </a:r>
          </a:p>
          <a:p>
            <a:pPr lvl="1" algn="just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기본키는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한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안에서 고유하게 식별하고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빠르게 접근하는 데 사용됨</a:t>
            </a:r>
            <a:endParaRPr lang="en-US" altLang="ko-KR" b="1" dirty="0" smtClean="0"/>
          </a:p>
          <a:p>
            <a:pPr lvl="1" algn="just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rgbClr val="0000CC"/>
                </a:solidFill>
              </a:rPr>
              <a:t>릴레이션의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기본키는</a:t>
            </a:r>
            <a:r>
              <a:rPr lang="ko-KR" altLang="en-US" b="1" dirty="0" smtClean="0">
                <a:solidFill>
                  <a:srgbClr val="0000CC"/>
                </a:solidFill>
              </a:rPr>
              <a:t> </a:t>
            </a:r>
            <a:r>
              <a:rPr lang="ko-KR" altLang="en-US" b="1" dirty="0" err="1" smtClean="0">
                <a:solidFill>
                  <a:srgbClr val="0000CC"/>
                </a:solidFill>
              </a:rPr>
              <a:t>널값을</a:t>
            </a:r>
            <a:r>
              <a:rPr lang="ko-KR" altLang="en-US" b="1" dirty="0" smtClean="0">
                <a:solidFill>
                  <a:srgbClr val="0000CC"/>
                </a:solidFill>
              </a:rPr>
              <a:t> 가질 수 없음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널 값은 </a:t>
            </a:r>
            <a:r>
              <a:rPr lang="ko-KR" altLang="en-US" b="1" dirty="0" smtClean="0"/>
              <a:t>식별 불가능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대체 키에는 적용되지 않음</a:t>
            </a:r>
          </a:p>
          <a:p>
            <a:pPr lvl="1" algn="just" eaLnBrk="1" hangingPunct="1">
              <a:lnSpc>
                <a:spcPct val="25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사용자는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생성하는 데이터 </a:t>
            </a:r>
            <a:r>
              <a:rPr lang="ko-KR" altLang="en-US" b="1" dirty="0" err="1" smtClean="0"/>
              <a:t>정의문에서</a:t>
            </a:r>
            <a:r>
              <a:rPr lang="ko-KR" altLang="en-US" b="1" dirty="0" smtClean="0"/>
              <a:t> 어떤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키의 구성요소인가를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에게 알려줌</a:t>
            </a:r>
          </a:p>
          <a:p>
            <a:pPr lvl="1" algn="just" eaLnBrk="1" hangingPunct="1">
              <a:lnSpc>
                <a:spcPct val="250000"/>
              </a:lnSpc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3994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E8709-87A0-497A-A427-F026100E14D6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51641" y="1130300"/>
            <a:ext cx="11172497" cy="53355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ko-KR" sz="2000" b="1" dirty="0"/>
              <a:t>IBM </a:t>
            </a:r>
            <a:r>
              <a:rPr lang="ko-KR" altLang="en-US" sz="2000" b="1" dirty="0"/>
              <a:t>연구소의 </a:t>
            </a:r>
            <a:r>
              <a:rPr lang="en-US" altLang="ko-KR" sz="2000" b="1" dirty="0">
                <a:solidFill>
                  <a:schemeClr val="tx2"/>
                </a:solidFill>
              </a:rPr>
              <a:t>E.F. </a:t>
            </a:r>
            <a:r>
              <a:rPr lang="en-US" altLang="ko-KR" sz="2000" b="1" dirty="0" err="1">
                <a:solidFill>
                  <a:schemeClr val="tx2"/>
                </a:solidFill>
              </a:rPr>
              <a:t>Codd</a:t>
            </a:r>
            <a:r>
              <a:rPr lang="ko-KR" altLang="en-US" sz="2000" b="1" dirty="0">
                <a:solidFill>
                  <a:schemeClr val="tx2"/>
                </a:solidFill>
              </a:rPr>
              <a:t>가 </a:t>
            </a:r>
            <a:r>
              <a:rPr lang="en-US" altLang="ko-KR" sz="2000" b="1" dirty="0"/>
              <a:t>1970</a:t>
            </a:r>
            <a:r>
              <a:rPr lang="ko-KR" altLang="en-US" sz="2000" b="1" dirty="0"/>
              <a:t>년에 관계 데이터 모델을 </a:t>
            </a:r>
            <a:r>
              <a:rPr lang="ko-KR" altLang="en-US" sz="2000" b="1" dirty="0" smtClean="0"/>
              <a:t>제안 </a:t>
            </a:r>
            <a:r>
              <a:rPr lang="en-US" altLang="ko-KR" sz="2000" b="1" dirty="0" err="1" smtClean="0"/>
              <a:t>Codd</a:t>
            </a:r>
            <a:r>
              <a:rPr lang="ko-KR" altLang="en-US" sz="2000" b="1" dirty="0" smtClean="0"/>
              <a:t>가 관계 데이터 모델을 제안한 중요한 목적</a:t>
            </a:r>
            <a:endParaRPr lang="en-US" altLang="ko-KR" sz="2000" b="1" dirty="0" smtClean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ko-KR" altLang="en-US" sz="1600" b="1" dirty="0" smtClean="0"/>
              <a:t>데이터 </a:t>
            </a:r>
            <a:r>
              <a:rPr lang="ko-KR" altLang="en-US" sz="1600" b="1" dirty="0"/>
              <a:t>독립성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데이터베이스 관리의 논리적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물리적 측면 명확히 구분</a:t>
            </a:r>
            <a:endParaRPr lang="en-US" altLang="ko-KR" sz="1600" b="1" dirty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ko-KR" altLang="en-US" sz="1600" b="1" dirty="0"/>
              <a:t>단순한 구조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다양한 사용자들이 단순한 모델과 쉽게 상호 작용</a:t>
            </a:r>
            <a:endParaRPr lang="en-US" altLang="ko-KR" sz="1600" b="1" dirty="0"/>
          </a:p>
          <a:p>
            <a:pPr lvl="1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ko-KR" altLang="en-US" sz="1600" b="1" dirty="0"/>
              <a:t>데이터를 집합으로 처리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레코드 단위로 처리하지 않음</a:t>
            </a:r>
            <a:endParaRPr lang="en-US" altLang="ko-KR" sz="1600" b="1" dirty="0"/>
          </a:p>
          <a:p>
            <a:pPr marL="457200" lvl="1" indent="0" eaLnBrk="1" hangingPunct="1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ko-KR" altLang="en-US" sz="1600" b="1" dirty="0" smtClean="0"/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ko-KR" altLang="en-US" sz="2000" b="1" dirty="0" smtClean="0"/>
              <a:t>관계 데이터 모델을 최초로 구현한 가장 중요한 관계 </a:t>
            </a:r>
            <a:r>
              <a:rPr lang="en-US" altLang="ko-KR" sz="2000" b="1" dirty="0" smtClean="0"/>
              <a:t>DBMS </a:t>
            </a:r>
            <a:r>
              <a:rPr lang="ko-KR" altLang="en-US" sz="2000" b="1" dirty="0" smtClean="0"/>
              <a:t>시제품은 </a:t>
            </a:r>
            <a:r>
              <a:rPr lang="en-US" altLang="ko-KR" sz="2000" b="1" dirty="0" smtClean="0"/>
              <a:t>1970</a:t>
            </a:r>
            <a:r>
              <a:rPr lang="ko-KR" altLang="en-US" sz="2000" b="1" dirty="0" smtClean="0"/>
              <a:t>년 대에 </a:t>
            </a:r>
            <a:r>
              <a:rPr lang="en-US" altLang="ko-KR" sz="2000" b="1" dirty="0" smtClean="0"/>
              <a:t>IBM </a:t>
            </a:r>
            <a:r>
              <a:rPr lang="ko-KR" altLang="en-US" sz="2000" b="1" dirty="0" smtClean="0"/>
              <a:t>연구소에서 개발된 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System R</a:t>
            </a:r>
          </a:p>
          <a:p>
            <a:pPr marL="679450" lvl="1" indent="-28575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ko-KR" sz="1600" b="1" dirty="0" smtClean="0">
                <a:solidFill>
                  <a:schemeClr val="tx2"/>
                </a:solidFill>
              </a:rPr>
              <a:t>SQL </a:t>
            </a:r>
            <a:r>
              <a:rPr lang="ko-KR" altLang="en-US" sz="1600" b="1" dirty="0">
                <a:solidFill>
                  <a:schemeClr val="tx2"/>
                </a:solidFill>
              </a:rPr>
              <a:t>개발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679450" lvl="1" indent="-285750" eaLnBrk="1" hangingPunct="1">
              <a:lnSpc>
                <a:spcPct val="130000"/>
              </a:lnSpc>
              <a:spcBef>
                <a:spcPts val="60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다양한 상용 </a:t>
            </a:r>
            <a:r>
              <a:rPr lang="en-US" altLang="ko-KR" sz="1600" b="1" dirty="0">
                <a:solidFill>
                  <a:schemeClr val="tx2"/>
                </a:solidFill>
              </a:rPr>
              <a:t>DBMS </a:t>
            </a:r>
            <a:r>
              <a:rPr lang="ko-KR" altLang="en-US" sz="1600" b="1" dirty="0">
                <a:solidFill>
                  <a:schemeClr val="tx2"/>
                </a:solidFill>
              </a:rPr>
              <a:t>등장 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dirty="0" err="1">
                <a:solidFill>
                  <a:schemeClr val="tx2"/>
                </a:solidFill>
              </a:rPr>
              <a:t>오라클</a:t>
            </a:r>
            <a:r>
              <a:rPr lang="en-US" altLang="ko-KR" sz="1600" b="1" dirty="0">
                <a:solidFill>
                  <a:schemeClr val="tx2"/>
                </a:solidFill>
              </a:rPr>
              <a:t>, DB2 </a:t>
            </a:r>
            <a:r>
              <a:rPr lang="ko-KR" altLang="en-US" sz="1600" b="1" dirty="0">
                <a:solidFill>
                  <a:schemeClr val="tx2"/>
                </a:solidFill>
              </a:rPr>
              <a:t>등</a:t>
            </a:r>
            <a:endParaRPr lang="en-US" altLang="ko-KR" sz="1600" b="1" dirty="0">
              <a:solidFill>
                <a:schemeClr val="tx2"/>
              </a:solidFill>
            </a:endParaRPr>
          </a:p>
        </p:txBody>
      </p:sp>
      <p:sp>
        <p:nvSpPr>
          <p:cNvPr id="1331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1F56AA-BC1F-49C2-9679-9F4902C80889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2838450" y="173038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2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장</a:t>
            </a: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51337" y="373064"/>
            <a:ext cx="9669517" cy="5951537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외래키와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 </a:t>
            </a:r>
            <a:r>
              <a:rPr lang="ko-KR" altLang="en-US" sz="2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(referential integrity constraint)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제약조건은 두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연관된 </a:t>
            </a:r>
            <a:r>
              <a:rPr lang="ko-KR" altLang="en-US" b="1" dirty="0" err="1" smtClean="0"/>
              <a:t>투플들</a:t>
            </a:r>
            <a:r>
              <a:rPr lang="ko-KR" altLang="en-US" b="1" dirty="0" smtClean="0"/>
              <a:t> 사이의 일관성을 유지하는데 사용됨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릴레이션간</a:t>
            </a:r>
            <a:r>
              <a:rPr lang="ko-KR" altLang="en-US" b="1" dirty="0" smtClean="0"/>
              <a:t> 관계가 다른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참조하는 것을 기반으로 하여 묵시적으로 표현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외래 키의 개념 중요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R2</a:t>
            </a:r>
            <a:r>
              <a:rPr lang="ko-KR" altLang="en-US" b="1" dirty="0" smtClean="0"/>
              <a:t>의 외래 키가 </a:t>
            </a:r>
            <a:r>
              <a:rPr lang="ko-KR" altLang="en-US" b="1" dirty="0" err="1" smtClean="0"/>
              <a:t>릴레이션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R1</a:t>
            </a:r>
            <a:r>
              <a:rPr lang="ko-KR" altLang="en-US" b="1" dirty="0" smtClean="0"/>
              <a:t>의 기본 키를 참조할 때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제약조건은 아래의 두 조건 중 하나가 성립되면 만족됨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외래 키의 값은 </a:t>
            </a:r>
            <a:r>
              <a:rPr lang="en-US" altLang="ko-KR" b="1" dirty="0" smtClean="0"/>
              <a:t>R1</a:t>
            </a:r>
            <a:r>
              <a:rPr lang="ko-KR" altLang="en-US" b="1" dirty="0" smtClean="0"/>
              <a:t>의 어떤 </a:t>
            </a:r>
            <a:r>
              <a:rPr lang="ko-KR" altLang="en-US" b="1" dirty="0" err="1" smtClean="0"/>
              <a:t>투플의</a:t>
            </a:r>
            <a:r>
              <a:rPr lang="ko-KR" altLang="en-US" b="1" dirty="0" smtClean="0"/>
              <a:t> 기본 키 값과 같다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외래 키가 자신을 포함하고 있는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키를 구성하고 있지 않으면 </a:t>
            </a:r>
            <a:r>
              <a:rPr lang="ko-KR" altLang="en-US" b="1" dirty="0" smtClean="0"/>
              <a:t>널 값을 </a:t>
            </a:r>
            <a:r>
              <a:rPr lang="ko-KR" altLang="en-US" b="1" dirty="0" smtClean="0"/>
              <a:t>가질 수 있다</a:t>
            </a:r>
            <a:r>
              <a:rPr lang="en-US" altLang="ko-KR" b="1" dirty="0" smtClean="0"/>
              <a:t>.</a:t>
            </a:r>
            <a:endParaRPr lang="ko-KR" altLang="en-US" b="1" dirty="0" smtClean="0"/>
          </a:p>
        </p:txBody>
      </p:sp>
      <p:sp>
        <p:nvSpPr>
          <p:cNvPr id="4096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2C7F5-3DB0-46B2-AA82-CC63C38DBFA8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4764" y="2427288"/>
            <a:ext cx="4638675" cy="1744662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F3D51F-CB4B-4896-8B6A-5A1C52101034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41988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082565" y="365346"/>
            <a:ext cx="9932275" cy="6005513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무결성</a:t>
            </a: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제약조건의 유지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데이터베이스에 대한 갱신 연산은 </a:t>
            </a:r>
            <a:r>
              <a:rPr lang="ko-KR" altLang="en-US" b="1" dirty="0" smtClean="0">
                <a:solidFill>
                  <a:srgbClr val="FF0000"/>
                </a:solidFill>
              </a:rPr>
              <a:t>삽입</a:t>
            </a:r>
            <a:r>
              <a:rPr lang="ko-KR" altLang="en-US" b="1" dirty="0" smtClean="0"/>
              <a:t> 연산</a:t>
            </a:r>
            <a:r>
              <a:rPr lang="en-US" altLang="ko-KR" b="1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  <a:r>
              <a:rPr lang="ko-KR" altLang="en-US" b="1" dirty="0" smtClean="0"/>
              <a:t> 연산</a:t>
            </a:r>
            <a:r>
              <a:rPr lang="en-US" altLang="ko-KR" b="1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수정 </a:t>
            </a:r>
            <a:r>
              <a:rPr lang="ko-KR" altLang="en-US" b="1" dirty="0" smtClean="0"/>
              <a:t>연산으로 </a:t>
            </a:r>
            <a:r>
              <a:rPr lang="ko-KR" altLang="en-US" b="1" dirty="0" smtClean="0"/>
              <a:t>구분함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검색은 상관없음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는 각각의 갱신 연산에 대하여 데이터베이스가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제약조건들을 만족하도록 필요한 조치를 취함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는 외래 키가 갱신되거나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참조된 기본 키가 갱신되었을 때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제약조건이 위배되지 않도록 해야 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EMPLOYEE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DNO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DEPARTMENT </a:t>
            </a:r>
            <a:r>
              <a:rPr lang="ko-KR" altLang="en-US" b="1" dirty="0" err="1" smtClean="0"/>
              <a:t>릴레이션의</a:t>
            </a:r>
            <a:r>
              <a:rPr lang="ko-KR" altLang="en-US" b="1" dirty="0" smtClean="0"/>
              <a:t> 기본 키인 </a:t>
            </a:r>
            <a:r>
              <a:rPr lang="en-US" altLang="ko-KR" b="1" dirty="0" smtClean="0"/>
              <a:t>DEPTNO</a:t>
            </a:r>
            <a:r>
              <a:rPr lang="ko-KR" altLang="en-US" b="1" dirty="0" smtClean="0"/>
              <a:t>를 참조하는 외래 키이므로</a:t>
            </a:r>
            <a:r>
              <a:rPr lang="en-US" altLang="ko-KR" b="1" dirty="0" smtClean="0"/>
              <a:t>, DEPARTMENT</a:t>
            </a:r>
            <a:r>
              <a:rPr lang="ko-KR" altLang="en-US" b="1" dirty="0" smtClean="0"/>
              <a:t>를 </a:t>
            </a:r>
            <a:r>
              <a:rPr lang="ko-KR" altLang="en-US" b="1" dirty="0" smtClean="0">
                <a:solidFill>
                  <a:srgbClr val="FF3300"/>
                </a:solidFill>
              </a:rPr>
              <a:t>참조된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릴레이션</a:t>
            </a:r>
            <a:r>
              <a:rPr lang="en-US" altLang="ko-KR" b="1" dirty="0" smtClean="0"/>
              <a:t>, EMPLOYEE</a:t>
            </a:r>
            <a:r>
              <a:rPr lang="ko-KR" altLang="en-US" b="1" dirty="0" smtClean="0"/>
              <a:t>를 </a:t>
            </a:r>
            <a:r>
              <a:rPr lang="ko-KR" altLang="en-US" b="1" dirty="0" smtClean="0">
                <a:solidFill>
                  <a:srgbClr val="FF3300"/>
                </a:solidFill>
              </a:rPr>
              <a:t>참조하는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릴레이션</a:t>
            </a:r>
            <a:r>
              <a:rPr lang="ko-KR" altLang="en-US" b="1" dirty="0" err="1" smtClean="0"/>
              <a:t>으로</a:t>
            </a:r>
            <a:r>
              <a:rPr lang="ko-KR" altLang="en-US" b="1" dirty="0" smtClean="0"/>
              <a:t> 부르기로 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4301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E9D13-5C70-424C-BF8F-8DB297C651D9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0284" y="1075557"/>
            <a:ext cx="8284218" cy="3527973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3F708-678A-4E8D-A0DC-A8E61DD314D2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4036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idx="1"/>
          </p:nvPr>
        </p:nvSpPr>
        <p:spPr>
          <a:xfrm>
            <a:off x="903890" y="457200"/>
            <a:ext cx="9459310" cy="5945188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삽입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참조되는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새로운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삽입되면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제약조건은 위배되지 않음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DEPARTMENT</a:t>
            </a:r>
            <a:r>
              <a:rPr lang="ko-KR" altLang="en-US" b="1" dirty="0" smtClean="0"/>
              <a:t>에 새로 삽입되는 </a:t>
            </a:r>
            <a:r>
              <a:rPr lang="ko-KR" altLang="en-US" b="1" dirty="0" err="1" smtClean="0"/>
              <a:t>투플의</a:t>
            </a:r>
            <a:r>
              <a:rPr lang="ko-KR" altLang="en-US" b="1" dirty="0" smtClean="0"/>
              <a:t> 기본 키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값에 따라서는 도메인 제약조건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키 제약조건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 등을 위배할 수 있음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참조하는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새로운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삽입할 때는 도메인 제약조건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키 제약조건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 외에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제약조건도 위배할 수 있음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EMPLOYEE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(4325, </a:t>
            </a:r>
            <a:r>
              <a:rPr lang="ko-KR" altLang="en-US" b="1" dirty="0" smtClean="0"/>
              <a:t>오혜원</a:t>
            </a:r>
            <a:r>
              <a:rPr lang="en-US" altLang="ko-KR" b="1" dirty="0" smtClean="0"/>
              <a:t>, 6)</a:t>
            </a:r>
            <a:r>
              <a:rPr lang="ko-KR" altLang="en-US" b="1" dirty="0" smtClean="0"/>
              <a:t>이라는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삽입하면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위배하게 됨</a:t>
            </a:r>
          </a:p>
        </p:txBody>
      </p:sp>
      <p:sp>
        <p:nvSpPr>
          <p:cNvPr id="4506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39420-7668-464B-828B-48B8BFEDB94F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093076" y="493714"/>
            <a:ext cx="9270124" cy="5908675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ko-KR" sz="2000" b="1" dirty="0"/>
              <a:t> </a:t>
            </a:r>
            <a:r>
              <a:rPr lang="ko-KR" altLang="en-US" b="1" dirty="0" smtClean="0"/>
              <a:t>삭제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참조하는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삭제되면 도메인 제약조건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키 제약조건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 등 모든 제약조건을 위배하지 않음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참조되는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투플이</a:t>
            </a:r>
            <a:r>
              <a:rPr lang="ko-KR" altLang="en-US" b="1" dirty="0" smtClean="0"/>
              <a:t> 삭제되면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위배하는 경우가 생기거나 생기지 않을 수 있음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1: DEPARTMENT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네 번째 </a:t>
            </a:r>
            <a:r>
              <a:rPr lang="ko-KR" altLang="en-US" b="1" dirty="0" err="1" smtClean="0"/>
              <a:t>투플인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(4, </a:t>
            </a:r>
            <a:r>
              <a:rPr lang="ko-KR" altLang="en-US" b="1" dirty="0" smtClean="0"/>
              <a:t>홍보</a:t>
            </a:r>
            <a:r>
              <a:rPr lang="en-US" altLang="ko-KR" b="1" dirty="0" smtClean="0"/>
              <a:t>, 8)</a:t>
            </a:r>
            <a:r>
              <a:rPr lang="ko-KR" altLang="en-US" b="1" dirty="0" smtClean="0"/>
              <a:t>을 삭제하더라도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위배하지 않음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2: DEPARTMENT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세 번째 </a:t>
            </a:r>
            <a:r>
              <a:rPr lang="ko-KR" altLang="en-US" b="1" dirty="0" err="1" smtClean="0"/>
              <a:t>투플인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(3, </a:t>
            </a:r>
            <a:r>
              <a:rPr lang="ko-KR" altLang="en-US" b="1" dirty="0" smtClean="0"/>
              <a:t>개발</a:t>
            </a:r>
            <a:r>
              <a:rPr lang="en-US" altLang="ko-KR" b="1" dirty="0" smtClean="0"/>
              <a:t>, 9)</a:t>
            </a:r>
            <a:r>
              <a:rPr lang="ko-KR" altLang="en-US" b="1" dirty="0" smtClean="0"/>
              <a:t>를 삭제하면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위배하게 됨 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4608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87DCE-AA0C-4FC3-B117-4952017B8C6C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1040524" y="333270"/>
            <a:ext cx="9322676" cy="5932488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b="1" dirty="0" smtClean="0"/>
              <a:t>참조 </a:t>
            </a:r>
            <a:r>
              <a:rPr lang="ko-KR" altLang="en-US" b="1" dirty="0" err="1" smtClean="0"/>
              <a:t>무결성제약조건을</a:t>
            </a:r>
            <a:r>
              <a:rPr lang="ko-KR" altLang="en-US" b="1" dirty="0" smtClean="0"/>
              <a:t> 만족시키기 위해서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가 제공하는 옵션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제한</a:t>
            </a:r>
            <a:r>
              <a:rPr lang="en-US" altLang="ko-KR" b="1" dirty="0" smtClean="0"/>
              <a:t>(restricted)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위배를 야기한 연산을 단순히 거절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DEPARTMENT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(3, </a:t>
            </a:r>
            <a:r>
              <a:rPr lang="ko-KR" altLang="en-US" b="1" dirty="0" smtClean="0"/>
              <a:t>개발</a:t>
            </a:r>
            <a:r>
              <a:rPr lang="en-US" altLang="ko-KR" b="1" dirty="0" smtClean="0"/>
              <a:t>, 9)</a:t>
            </a:r>
            <a:r>
              <a:rPr lang="ko-KR" altLang="en-US" b="1" dirty="0" smtClean="0"/>
              <a:t>를 삭제하면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위배하게 되므로 삭제 연산을 거절 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연쇄</a:t>
            </a:r>
            <a:r>
              <a:rPr lang="en-US" altLang="ko-KR" b="1" dirty="0" smtClean="0"/>
              <a:t>(cascade)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참조되는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삭제하고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참조하는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이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참조하는 </a:t>
            </a:r>
            <a:r>
              <a:rPr lang="ko-KR" altLang="en-US" b="1" dirty="0" err="1" smtClean="0"/>
              <a:t>투플들도</a:t>
            </a:r>
            <a:r>
              <a:rPr lang="ko-KR" altLang="en-US" b="1" dirty="0" smtClean="0"/>
              <a:t> 함께 삭제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DEPARTMENT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(3, </a:t>
            </a:r>
            <a:r>
              <a:rPr lang="ko-KR" altLang="en-US" b="1" dirty="0" smtClean="0"/>
              <a:t>개발</a:t>
            </a:r>
            <a:r>
              <a:rPr lang="en-US" altLang="ko-KR" b="1" dirty="0" smtClean="0"/>
              <a:t>, 9)</a:t>
            </a:r>
            <a:r>
              <a:rPr lang="ko-KR" altLang="en-US" b="1" dirty="0" smtClean="0"/>
              <a:t>를 삭제하면 </a:t>
            </a:r>
            <a:r>
              <a:rPr lang="en-US" altLang="ko-KR" b="1" dirty="0" smtClean="0"/>
              <a:t>EMPLOYEE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부서번호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을 참조하는 두 번째 </a:t>
            </a:r>
            <a:r>
              <a:rPr lang="ko-KR" altLang="en-US" b="1" dirty="0" err="1" smtClean="0"/>
              <a:t>투플과</a:t>
            </a:r>
            <a:r>
              <a:rPr lang="ko-KR" altLang="en-US" b="1" dirty="0" smtClean="0"/>
              <a:t> 다섯 번째 </a:t>
            </a:r>
            <a:r>
              <a:rPr lang="ko-KR" altLang="en-US" b="1" dirty="0" err="1" smtClean="0"/>
              <a:t>투플도</a:t>
            </a:r>
            <a:r>
              <a:rPr lang="ko-KR" altLang="en-US" b="1" dirty="0" smtClean="0"/>
              <a:t> 함께 삭제</a:t>
            </a:r>
          </a:p>
        </p:txBody>
      </p:sp>
      <p:sp>
        <p:nvSpPr>
          <p:cNvPr id="4710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D8F0B-9F07-4D27-B0CA-A30ACFBBE5CD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518" y="1020493"/>
            <a:ext cx="10581828" cy="3948605"/>
          </a:xfr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7CF2B-07D1-467D-99A2-7FEBCA51649B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48132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1124607" y="396876"/>
            <a:ext cx="9238593" cy="6005513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ko-KR" altLang="en-US" sz="2000" b="1" dirty="0"/>
              <a:t>참조 </a:t>
            </a:r>
            <a:r>
              <a:rPr lang="ko-KR" altLang="en-US" sz="2000" b="1" dirty="0" err="1"/>
              <a:t>무결성제약조건을</a:t>
            </a:r>
            <a:r>
              <a:rPr lang="ko-KR" altLang="en-US" sz="2000" b="1" dirty="0"/>
              <a:t> 만족시키기 위해서 </a:t>
            </a:r>
            <a:r>
              <a:rPr lang="en-US" altLang="ko-KR" sz="2000" b="1" dirty="0"/>
              <a:t>DBMS</a:t>
            </a:r>
            <a:r>
              <a:rPr lang="ko-KR" altLang="en-US" sz="2000" b="1" dirty="0"/>
              <a:t>가 제공하는 옵션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계속</a:t>
            </a:r>
            <a:r>
              <a:rPr lang="en-US" altLang="ko-KR" sz="2000" b="1" dirty="0"/>
              <a:t>)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널값</a:t>
            </a:r>
            <a:r>
              <a:rPr lang="en-US" altLang="ko-KR" b="1" dirty="0" smtClean="0"/>
              <a:t>(nullify)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참조되는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삭제하고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참조하는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이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참조하는 </a:t>
            </a:r>
            <a:r>
              <a:rPr lang="ko-KR" altLang="en-US" b="1" dirty="0" err="1" smtClean="0"/>
              <a:t>투플들의</a:t>
            </a:r>
            <a:r>
              <a:rPr lang="ko-KR" altLang="en-US" b="1" dirty="0" smtClean="0"/>
              <a:t> 외래 키에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삽입</a:t>
            </a:r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DEPARTMENT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(3, </a:t>
            </a:r>
            <a:r>
              <a:rPr lang="ko-KR" altLang="en-US" b="1" dirty="0" smtClean="0"/>
              <a:t>개발</a:t>
            </a:r>
            <a:r>
              <a:rPr lang="en-US" altLang="ko-KR" b="1" dirty="0" smtClean="0"/>
              <a:t>, 9)</a:t>
            </a:r>
            <a:r>
              <a:rPr lang="ko-KR" altLang="en-US" b="1" dirty="0" smtClean="0"/>
              <a:t>를 삭제하면 </a:t>
            </a:r>
            <a:r>
              <a:rPr lang="en-US" altLang="ko-KR" b="1" dirty="0" smtClean="0"/>
              <a:t>EMPLOYEE </a:t>
            </a:r>
            <a:r>
              <a:rPr lang="ko-KR" altLang="en-US" b="1" dirty="0" err="1" smtClean="0"/>
              <a:t>릴레이션에서</a:t>
            </a:r>
            <a:r>
              <a:rPr lang="ko-KR" altLang="en-US" b="1" dirty="0" smtClean="0"/>
              <a:t> 부서번호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을 참조하는 두 번째 </a:t>
            </a:r>
            <a:r>
              <a:rPr lang="ko-KR" altLang="en-US" b="1" dirty="0" err="1" smtClean="0"/>
              <a:t>투플과</a:t>
            </a:r>
            <a:r>
              <a:rPr lang="ko-KR" altLang="en-US" b="1" dirty="0" smtClean="0"/>
              <a:t> 다섯 번째 </a:t>
            </a:r>
            <a:r>
              <a:rPr lang="ko-KR" altLang="en-US" b="1" dirty="0" err="1" smtClean="0"/>
              <a:t>투플의</a:t>
            </a:r>
            <a:r>
              <a:rPr lang="ko-KR" altLang="en-US" b="1" dirty="0" smtClean="0"/>
              <a:t> 부서번호에 </a:t>
            </a: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삽입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err="1" smtClean="0"/>
              <a:t>디폴트값</a:t>
            </a:r>
            <a:endParaRPr lang="ko-KR" altLang="en-US" b="1" dirty="0" smtClean="0"/>
          </a:p>
          <a:p>
            <a:pPr lvl="2" algn="just" eaLnBrk="1" hangingPunct="1">
              <a:lnSpc>
                <a:spcPct val="200000"/>
              </a:lnSpc>
              <a:buFont typeface="Wingdings" pitchFamily="2" charset="2"/>
              <a:buChar char="§"/>
            </a:pPr>
            <a:r>
              <a:rPr lang="ko-KR" altLang="en-US" b="1" dirty="0" err="1" smtClean="0"/>
              <a:t>널값을</a:t>
            </a:r>
            <a:r>
              <a:rPr lang="ko-KR" altLang="en-US" b="1" dirty="0" smtClean="0"/>
              <a:t> 넣는 대신에 </a:t>
            </a:r>
            <a:r>
              <a:rPr lang="ko-KR" altLang="en-US" b="1" dirty="0" err="1" smtClean="0"/>
              <a:t>디폴트값을</a:t>
            </a:r>
            <a:r>
              <a:rPr lang="ko-KR" altLang="en-US" b="1" dirty="0" smtClean="0"/>
              <a:t> 넣는다는 것을 제외하고는 바로 위의 옵션과 비슷함</a:t>
            </a:r>
            <a:r>
              <a:rPr lang="ko-KR" altLang="en-US" dirty="0" smtClean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4915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C2B3B-176B-4120-9EE3-B7190C4A3DDA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idx="1"/>
          </p:nvPr>
        </p:nvSpPr>
        <p:spPr>
          <a:xfrm>
            <a:off x="1051034" y="517526"/>
            <a:ext cx="9312166" cy="5884863"/>
          </a:xfrm>
        </p:spPr>
        <p:txBody>
          <a:bodyPr/>
          <a:lstStyle/>
          <a:p>
            <a:pPr algn="just" eaLnBrk="1" hangingPunct="1">
              <a:lnSpc>
                <a:spcPct val="200000"/>
              </a:lnSpc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수정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는 수정하는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기본 키인지 외래 키인지 검사함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수정하려는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기본 키도 아니고 외래 키도 아니면 수정 연산이 참조 </a:t>
            </a:r>
            <a:r>
              <a:rPr lang="ko-KR" altLang="en-US" b="1" dirty="0" err="1" smtClean="0"/>
              <a:t>무결성</a:t>
            </a:r>
            <a:r>
              <a:rPr lang="ko-KR" altLang="en-US" b="1" dirty="0" smtClean="0"/>
              <a:t> 제약조건을 위배하지 않음</a:t>
            </a:r>
          </a:p>
          <a:p>
            <a:pPr lvl="1" algn="just" eaLnBrk="1" hangingPunct="1">
              <a:lnSpc>
                <a:spcPct val="20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기본 키나 외래 키를 수정하는 것은 하나의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삭제</a:t>
            </a:r>
            <a:r>
              <a:rPr lang="ko-KR" altLang="en-US" b="1" dirty="0" smtClean="0"/>
              <a:t>하고 새로운 </a:t>
            </a:r>
            <a:r>
              <a:rPr lang="ko-KR" altLang="en-US" b="1" dirty="0" err="1" smtClean="0"/>
              <a:t>투플을</a:t>
            </a:r>
            <a:r>
              <a:rPr lang="ko-KR" altLang="en-US" b="1" dirty="0" smtClean="0"/>
              <a:t> 그 자리에 </a:t>
            </a:r>
            <a:r>
              <a:rPr lang="ko-KR" altLang="en-US" b="1" dirty="0" smtClean="0">
                <a:solidFill>
                  <a:srgbClr val="FF0000"/>
                </a:solidFill>
              </a:rPr>
              <a:t>삽입</a:t>
            </a:r>
            <a:r>
              <a:rPr lang="ko-KR" altLang="en-US" b="1" dirty="0" smtClean="0"/>
              <a:t>하는 것과 유사하므로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삽입 및 삭제에서 설명한 제한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연쇄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널값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디폴트값</a:t>
            </a:r>
            <a:r>
              <a:rPr lang="ko-KR" altLang="en-US" b="1" dirty="0" smtClean="0"/>
              <a:t> 규칙이 수정 연산에도 적용됨</a:t>
            </a:r>
          </a:p>
        </p:txBody>
      </p:sp>
      <p:sp>
        <p:nvSpPr>
          <p:cNvPr id="5018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564EB8-2404-4ECB-A1D7-63E97DDEE994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1917700" y="723900"/>
            <a:ext cx="8458200" cy="4902200"/>
          </a:xfrm>
        </p:spPr>
        <p:txBody>
          <a:bodyPr/>
          <a:lstStyle/>
          <a:p>
            <a:pPr eaLnBrk="1" hangingPunct="1">
              <a:lnSpc>
                <a:spcPct val="300000"/>
              </a:lnSpc>
              <a:spcBef>
                <a:spcPct val="0"/>
              </a:spcBef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데이터 모델이 큰 성공을 거둔 요인</a:t>
            </a:r>
          </a:p>
          <a:p>
            <a:pPr lvl="1" eaLnBrk="1" hangingPunct="1">
              <a:lnSpc>
                <a:spcPct val="3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구조가 </a:t>
            </a:r>
            <a:r>
              <a:rPr lang="ko-KR" altLang="en-US" b="1" dirty="0" smtClean="0">
                <a:solidFill>
                  <a:srgbClr val="FF0000"/>
                </a:solidFill>
              </a:rPr>
              <a:t>테이블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이해가 쉬움</a:t>
            </a:r>
          </a:p>
          <a:p>
            <a:pPr lvl="1" eaLnBrk="1" hangingPunct="1">
              <a:lnSpc>
                <a:spcPct val="3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집합 위주 데이터 처리</a:t>
            </a:r>
            <a:endParaRPr lang="en-US" altLang="ko-KR" b="1" dirty="0" smtClean="0"/>
          </a:p>
          <a:p>
            <a:pPr lvl="1" eaLnBrk="1" hangingPunct="1">
              <a:lnSpc>
                <a:spcPct val="3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언어 </a:t>
            </a:r>
            <a:r>
              <a:rPr lang="en-US" altLang="ko-KR" b="1" dirty="0" smtClean="0"/>
              <a:t>- SQL</a:t>
            </a:r>
            <a:r>
              <a:rPr lang="ko-KR" altLang="en-US" b="1" dirty="0" smtClean="0"/>
              <a:t>로 질의 처리</a:t>
            </a:r>
          </a:p>
          <a:p>
            <a:pPr lvl="1" eaLnBrk="1" hangingPunct="1">
              <a:lnSpc>
                <a:spcPct val="3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잘 정립된 이론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수학 바탕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</p:txBody>
      </p:sp>
      <p:sp>
        <p:nvSpPr>
          <p:cNvPr id="1434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C1BC9-19AE-48AF-9C47-5139E474AB91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41425"/>
            <a:ext cx="8458200" cy="4902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관계 데이터 모델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err="1" smtClean="0"/>
              <a:t>릴레이션의</a:t>
            </a:r>
            <a:r>
              <a:rPr lang="ko-KR" altLang="en-US" sz="1800" b="1" dirty="0" smtClean="0"/>
              <a:t> 관점에서 모든 데이터를 논리적으로 구성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선언적 </a:t>
            </a:r>
            <a:r>
              <a:rPr lang="ko-KR" altLang="en-US" sz="1800" b="1" dirty="0" err="1" smtClean="0"/>
              <a:t>질의어를</a:t>
            </a:r>
            <a:r>
              <a:rPr lang="ko-KR" altLang="en-US" sz="1800" b="1" dirty="0" smtClean="0"/>
              <a:t> 통한 데이터 접근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높은 데이터 독립성 </a:t>
            </a:r>
            <a:r>
              <a:rPr lang="ko-KR" altLang="en-US" sz="1800" b="1" dirty="0" smtClean="0"/>
              <a:t>제공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레코드의 순서나 접근 경로에 영향을 </a:t>
            </a:r>
            <a:r>
              <a:rPr lang="ko-KR" altLang="en-US" sz="1800" b="1" dirty="0" err="1" smtClean="0"/>
              <a:t>받지않음</a:t>
            </a:r>
            <a:r>
              <a:rPr lang="en-US" altLang="ko-KR" sz="1800" b="1" dirty="0" smtClean="0"/>
              <a:t>)</a:t>
            </a:r>
            <a:endParaRPr lang="en-US" altLang="ko-KR" sz="1800" b="1" dirty="0" smtClean="0"/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질의 작성 용이 </a:t>
            </a:r>
            <a:r>
              <a:rPr lang="en-US" altLang="ko-KR" sz="1800" b="1" dirty="0" smtClean="0"/>
              <a:t>– </a:t>
            </a:r>
            <a:r>
              <a:rPr lang="ko-KR" altLang="en-US" sz="1800" b="1" dirty="0" smtClean="0"/>
              <a:t>선언적 언어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또는 </a:t>
            </a:r>
            <a:r>
              <a:rPr lang="ko-KR" altLang="en-US" sz="1800" b="1" dirty="0" err="1" smtClean="0"/>
              <a:t>비절차적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 제공</a:t>
            </a:r>
            <a:endParaRPr lang="en-US" altLang="ko-KR" sz="1800" b="1" dirty="0" smtClean="0"/>
          </a:p>
          <a:p>
            <a:pPr lvl="2" algn="just" eaLnBrk="1" hangingPunct="1">
              <a:lnSpc>
                <a:spcPct val="150000"/>
              </a:lnSpc>
            </a:pPr>
            <a:r>
              <a:rPr lang="ko-KR" altLang="en-US" sz="1800" b="1" dirty="0" smtClean="0"/>
              <a:t>사용자는 원하는 데이터</a:t>
            </a:r>
            <a:r>
              <a:rPr lang="en-US" altLang="ko-KR" sz="1800" b="1" dirty="0" smtClean="0"/>
              <a:t>(</a:t>
            </a:r>
            <a:r>
              <a:rPr lang="en-US" altLang="ko-KR" sz="1800" b="1" dirty="0" smtClean="0">
                <a:solidFill>
                  <a:srgbClr val="FF3300"/>
                </a:solidFill>
              </a:rPr>
              <a:t>what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만 명시하고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어떻게 이 데이터를 찾을 것인가</a:t>
            </a:r>
            <a:r>
              <a:rPr lang="en-US" altLang="ko-KR" sz="1800" b="1" dirty="0" smtClean="0"/>
              <a:t>(</a:t>
            </a:r>
            <a:r>
              <a:rPr lang="en-US" altLang="ko-KR" sz="1800" b="1" dirty="0" smtClean="0">
                <a:solidFill>
                  <a:srgbClr val="FF3300"/>
                </a:solidFill>
              </a:rPr>
              <a:t>how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는 명시할 필요가 없음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b="1" dirty="0" smtClean="0"/>
              <a:t>논리적으로 연관된 데이터를 연결하기 위해서 링크나 포인터를 사용하지 않음</a:t>
            </a:r>
          </a:p>
        </p:txBody>
      </p:sp>
      <p:sp>
        <p:nvSpPr>
          <p:cNvPr id="1536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C5B5B-8313-49D5-968E-12AB670C7F1D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2838450" y="1905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2.1 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관계 데이터 모델의 개념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546538" y="122238"/>
            <a:ext cx="9816662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용어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tx2"/>
                </a:solidFill>
              </a:rPr>
              <a:t>릴레이션</a:t>
            </a:r>
            <a:r>
              <a:rPr lang="en-US" altLang="ko-KR" b="1" dirty="0" smtClean="0">
                <a:solidFill>
                  <a:schemeClr val="tx2"/>
                </a:solidFill>
              </a:rPr>
              <a:t>(relation): 2</a:t>
            </a:r>
            <a:r>
              <a:rPr lang="ko-KR" altLang="en-US" b="1" dirty="0" smtClean="0">
                <a:solidFill>
                  <a:schemeClr val="tx2"/>
                </a:solidFill>
              </a:rPr>
              <a:t>차원의 테이블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</a:rPr>
              <a:t>스프레드 시트와 유사</a:t>
            </a:r>
            <a:r>
              <a:rPr lang="en-US" altLang="ko-KR" b="1" dirty="0" smtClean="0">
                <a:solidFill>
                  <a:schemeClr val="tx2"/>
                </a:solidFill>
              </a:rPr>
              <a:t>)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레코드</a:t>
            </a:r>
            <a:r>
              <a:rPr lang="en-US" altLang="ko-KR" b="1" dirty="0" smtClean="0">
                <a:solidFill>
                  <a:schemeClr val="tx2"/>
                </a:solidFill>
              </a:rPr>
              <a:t>(record): </a:t>
            </a:r>
            <a:r>
              <a:rPr lang="ko-KR" altLang="en-US" b="1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b="1" dirty="0" smtClean="0">
                <a:solidFill>
                  <a:schemeClr val="tx2"/>
                </a:solidFill>
              </a:rPr>
              <a:t> 각 행 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tx2"/>
                </a:solidFill>
              </a:rPr>
              <a:t>투플</a:t>
            </a:r>
            <a:r>
              <a:rPr lang="en-US" altLang="ko-KR" b="1" dirty="0" smtClean="0">
                <a:solidFill>
                  <a:schemeClr val="tx2"/>
                </a:solidFill>
              </a:rPr>
              <a:t>(tuple): </a:t>
            </a:r>
            <a:r>
              <a:rPr lang="ko-KR" altLang="en-US" b="1" dirty="0" smtClean="0">
                <a:solidFill>
                  <a:schemeClr val="tx2"/>
                </a:solidFill>
              </a:rPr>
              <a:t>레코드를 좀더 공식적으로 부르는 용어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b="1" dirty="0" smtClean="0">
                <a:solidFill>
                  <a:schemeClr val="tx2"/>
                </a:solidFill>
              </a:rPr>
              <a:t>(attribute</a:t>
            </a:r>
            <a:r>
              <a:rPr lang="en-US" altLang="ko-KR" b="1" dirty="0" smtClean="0"/>
              <a:t>): </a:t>
            </a:r>
            <a:r>
              <a:rPr lang="ko-KR" altLang="en-US" b="1" dirty="0" smtClean="0"/>
              <a:t>릴레이션에서 이름을 가진 하나의 열</a:t>
            </a:r>
          </a:p>
        </p:txBody>
      </p:sp>
      <p:sp>
        <p:nvSpPr>
          <p:cNvPr id="1638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BE6B6-2D14-42A6-ADAE-FECDD3A11561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36" y="2140114"/>
            <a:ext cx="75628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2장. 관계 데이터 모델과 제약조건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B2721-1A39-4CAB-A3D7-2F47AD88956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20358" y="25119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808983536" descr="EMB00002ba404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823" y="1845028"/>
            <a:ext cx="7666797" cy="224828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03499" y="14756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직원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0726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1905000" y="615950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도메인</a:t>
            </a:r>
            <a:r>
              <a:rPr lang="en-US" altLang="ko-KR" b="1" dirty="0" smtClean="0">
                <a:solidFill>
                  <a:schemeClr val="tx2"/>
                </a:solidFill>
              </a:rPr>
              <a:t>(domain)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애트리뷰트에</a:t>
            </a:r>
            <a:r>
              <a:rPr lang="ko-KR" altLang="en-US" b="1" dirty="0" smtClean="0"/>
              <a:t> 나타날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값</a:t>
            </a:r>
            <a:r>
              <a:rPr lang="ko-KR" altLang="en-US" b="1" dirty="0" smtClean="0"/>
              <a:t>들의 집합 </a:t>
            </a:r>
            <a:endParaRPr lang="en-US" altLang="ko-KR" b="1" dirty="0" smtClean="0"/>
          </a:p>
          <a:p>
            <a:pPr lvl="2" algn="just" eaLnBrk="1" hangingPunct="1">
              <a:lnSpc>
                <a:spcPct val="140000"/>
              </a:lnSpc>
              <a:buFont typeface="Arial" pitchFamily="34" charset="0"/>
              <a:buChar char="•"/>
            </a:pPr>
            <a:r>
              <a:rPr lang="ko-KR" altLang="en-US" b="1" dirty="0" smtClean="0"/>
              <a:t>프로그래밍 언어의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타입</a:t>
            </a:r>
            <a:r>
              <a:rPr lang="ko-KR" altLang="en-US" b="1" dirty="0" smtClean="0"/>
              <a:t>과 유사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각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도메인의 값은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원자값</a:t>
            </a:r>
            <a:r>
              <a:rPr lang="en-US" altLang="ko-KR" b="1" dirty="0" smtClean="0"/>
              <a:t>(atomic value)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동일한 도메인이 여러 </a:t>
            </a:r>
            <a:r>
              <a:rPr lang="ko-KR" altLang="en-US" b="1" dirty="0" err="1" smtClean="0"/>
              <a:t>애트리뷰트에서</a:t>
            </a:r>
            <a:r>
              <a:rPr lang="ko-KR" altLang="en-US" b="1" dirty="0" smtClean="0"/>
              <a:t> 사용될 수 있음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복합 </a:t>
            </a:r>
            <a:r>
              <a:rPr lang="ko-KR" altLang="en-US" b="1" dirty="0" err="1" smtClean="0"/>
              <a:t>애트리뷰트나</a:t>
            </a:r>
            <a:r>
              <a:rPr lang="ko-KR" altLang="en-US" b="1" dirty="0" smtClean="0"/>
              <a:t> 다치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허용되지 않음  </a:t>
            </a:r>
            <a:r>
              <a:rPr lang="en-US" altLang="ko-KR" b="1" dirty="0" smtClean="0"/>
              <a:t>- 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원자값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도메인 정의의 예</a:t>
            </a:r>
          </a:p>
        </p:txBody>
      </p:sp>
      <p:sp>
        <p:nvSpPr>
          <p:cNvPr id="1741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9BAFAF-7393-41B0-8BDF-085D9A11332D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17413" name="Picture 4" descr="2_q_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53" y="3429274"/>
            <a:ext cx="46513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100">
                <a:solidFill>
                  <a:schemeClr val="tx1"/>
                </a:solidFill>
                <a:latin typeface="신명조" charset="-127"/>
                <a:ea typeface="신명조" charset="-127"/>
              </a:rPr>
              <a:t>2장. 관계 데이터 모델과 제약조건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99C41-C0D4-4FC9-ADD2-AF76C2FD1076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8436" name="Picture 3" descr="2_p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40" y="1344613"/>
            <a:ext cx="60261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6394</TotalTime>
  <Words>2003</Words>
  <Application>Microsoft Office PowerPoint</Application>
  <PresentationFormat>사용자 지정</PresentationFormat>
  <Paragraphs>312</Paragraphs>
  <Slides>39</Slides>
  <Notes>33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각</vt:lpstr>
      <vt:lpstr>2장  관계 데이터 모델과 제약조건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user</cp:lastModifiedBy>
  <cp:revision>431</cp:revision>
  <cp:lastPrinted>1997-07-26T06:01:56Z</cp:lastPrinted>
  <dcterms:created xsi:type="dcterms:W3CDTF">1995-06-17T23:31:02Z</dcterms:created>
  <dcterms:modified xsi:type="dcterms:W3CDTF">2019-09-08T02:14:52Z</dcterms:modified>
</cp:coreProperties>
</file>