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52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9A8EE7A9-4C73-44E6-8BEB-54364527FBE6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DA9AE761-9B5C-43A9-8240-F269348BB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632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82921" indent="-301123" defTabSz="973632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204493" indent="-240899" defTabSz="973632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86291" indent="-240899" defTabSz="973632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168088" indent="-240899" defTabSz="973632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649885" indent="-240899" defTabSz="973632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3131683" indent="-240899" defTabSz="973632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613480" indent="-240899" defTabSz="973632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4095278" indent="-240899" defTabSz="973632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52A8E8FA-2E43-47D6-844A-D62474AD6A76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5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70150" y="561975"/>
            <a:ext cx="4927600" cy="2771775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09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  <a:prstGeom prst="rect">
            <a:avLst/>
          </a:prstGeo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08000" y="1600200"/>
            <a:ext cx="55372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5372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4E7E-42A9-4373-808E-41EB828B44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86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6"/>
          <p:cNvSpPr/>
          <p:nvPr userDrawn="1"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/>
          <p:cNvSpPr/>
          <p:nvPr userDrawn="1"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7D0065BE-0657-4A47-90AD-C21C55E16B19}" type="datetime4">
              <a:rPr lang="en-US" smtClean="0"/>
              <a:pPr/>
              <a:t>September 29, 2019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7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  <a:prstGeom prst="rect">
            <a:avLst/>
          </a:prstGeo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  <a:prstGeom prst="rect">
            <a:avLst/>
          </a:prstGeo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7F70905-20AA-4F0A-92E4-B22B0F7A639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BA4998BB-9AEB-41BA-97B2-B863AE98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444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Freeform 6"/>
          <p:cNvSpPr/>
          <p:nvPr userDrawn="1"/>
        </p:nvSpPr>
        <p:spPr>
          <a:xfrm>
            <a:off x="-3175" y="5548745"/>
            <a:ext cx="4765676" cy="130925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/>
          <p:nvPr userDrawn="1"/>
        </p:nvSpPr>
        <p:spPr>
          <a:xfrm>
            <a:off x="-3173" y="5548745"/>
            <a:ext cx="12195173" cy="13092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375758" y="6158060"/>
            <a:ext cx="1944022" cy="231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3FE9D6-D8BA-4AF3-9ED6-A362046B2A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technetwork/database/enterprise-edition/download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acle.com/technetwork/developer-tools/sql-developer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 rot="21600000">
            <a:off x="1089485" y="1730403"/>
            <a:ext cx="7531497" cy="1204306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시작하기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https://nuberus.blog.me/221586518110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722813" y="3733800"/>
            <a:ext cx="5143500" cy="91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dirty="0" err="1" smtClean="0"/>
              <a:t>컴퓨터정보과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김계숙</a:t>
            </a:r>
          </a:p>
        </p:txBody>
      </p:sp>
    </p:spTree>
    <p:extLst>
      <p:ext uri="{BB962C8B-B14F-4D97-AF65-F5344CB8AC3E}">
        <p14:creationId xmlns:p14="http://schemas.microsoft.com/office/powerpoint/2010/main" val="1753386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967" y="1"/>
            <a:ext cx="9929629" cy="73152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오라클 </a:t>
            </a:r>
            <a:r>
              <a:rPr lang="en-US" altLang="ko-KR" sz="3600" dirty="0" smtClean="0"/>
              <a:t>XE 11g R2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967" y="850900"/>
            <a:ext cx="11739033" cy="5130800"/>
          </a:xfrm>
        </p:spPr>
        <p:txBody>
          <a:bodyPr/>
          <a:lstStyle/>
          <a:p>
            <a:r>
              <a:rPr lang="en-US" altLang="ko-KR" dirty="0" smtClean="0"/>
              <a:t>XE(Express </a:t>
            </a:r>
            <a:r>
              <a:rPr lang="en-US" altLang="ko-KR" dirty="0"/>
              <a:t>Edition) </a:t>
            </a:r>
            <a:r>
              <a:rPr lang="en-US" altLang="ko-KR" dirty="0" smtClean="0"/>
              <a:t>– 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www.oracle.com/technetwork/database/enterprise-edition/downloads/index.html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35" y="2266078"/>
            <a:ext cx="8189944" cy="43647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7668" y="4514499"/>
            <a:ext cx="2531327" cy="144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35511" y="2232628"/>
            <a:ext cx="2688557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파일명 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</a:p>
          <a:p>
            <a:r>
              <a:rPr lang="ko-KR" altLang="en-US" b="1" dirty="0" smtClean="0">
                <a:solidFill>
                  <a:schemeClr val="tx2"/>
                </a:solidFill>
              </a:rPr>
              <a:t>OracleXE112_Win64.zip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3633" y="150804"/>
            <a:ext cx="9064083" cy="485775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SQL Developer </a:t>
            </a:r>
            <a:r>
              <a:rPr lang="ko-KR" altLang="en-US" sz="3600" dirty="0" smtClean="0"/>
              <a:t>설치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967" y="850900"/>
            <a:ext cx="11634955" cy="5130800"/>
          </a:xfrm>
        </p:spPr>
        <p:txBody>
          <a:bodyPr/>
          <a:lstStyle/>
          <a:p>
            <a:r>
              <a:rPr lang="ko-KR" altLang="en-US" dirty="0" smtClean="0"/>
              <a:t>파일명 </a:t>
            </a:r>
            <a:r>
              <a:rPr lang="en-US" altLang="ko-KR" dirty="0"/>
              <a:t>: </a:t>
            </a:r>
            <a:r>
              <a:rPr lang="en-US" altLang="ko-KR" dirty="0" smtClean="0"/>
              <a:t>sqldeveloper-18.3.0.277.2354-x64.zip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www.oracle.com/technetwork/developer-tools/sql-developer/downloads/index.html</a:t>
            </a:r>
            <a:endParaRPr lang="en-US" altLang="ko-KR" dirty="0" smtClean="0"/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:\sqldeveloper\</a:t>
            </a:r>
            <a:r>
              <a:rPr lang="ko-KR" altLang="en-US" dirty="0" smtClean="0"/>
              <a:t>에 압축 풀어 설치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50" y="1795799"/>
            <a:ext cx="7740974" cy="41254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83703" y="5588385"/>
            <a:ext cx="4091224" cy="33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1149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오라클 사용자 생성 및 권한 주기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5295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사용자 생성</a:t>
            </a:r>
            <a:endParaRPr lang="en-US" altLang="ko-KR" dirty="0" smtClean="0"/>
          </a:p>
          <a:p>
            <a:pPr marL="393700" lvl="1" indent="0">
              <a:buNone/>
            </a:pPr>
            <a:r>
              <a:rPr lang="en-US" altLang="ko-KR" sz="1800" dirty="0" smtClean="0"/>
              <a:t>CREATE  USER test  </a:t>
            </a:r>
            <a:r>
              <a:rPr lang="en-US" altLang="ko-KR" sz="1800" dirty="0"/>
              <a:t>IDENTIFIED BY </a:t>
            </a:r>
            <a:r>
              <a:rPr lang="en-US" altLang="ko-KR" sz="1800" dirty="0" smtClean="0"/>
              <a:t>1234 </a:t>
            </a:r>
          </a:p>
          <a:p>
            <a:pPr marL="393700" lvl="1" indent="0">
              <a:buNone/>
            </a:pPr>
            <a:r>
              <a:rPr lang="en-US" altLang="ko-KR" sz="1800" dirty="0" smtClean="0"/>
              <a:t>DEFAULT  TABLESPACE users </a:t>
            </a:r>
          </a:p>
          <a:p>
            <a:pPr marL="393700" lvl="1" indent="0">
              <a:buNone/>
            </a:pPr>
            <a:r>
              <a:rPr lang="en-US" altLang="ko-KR" sz="1800" dirty="0" smtClean="0"/>
              <a:t>TEMPORARY  TABLESPACE temp;</a:t>
            </a:r>
          </a:p>
          <a:p>
            <a:pPr marL="393700" lvl="1" indent="0">
              <a:buNone/>
            </a:pPr>
            <a:endParaRPr lang="en-US" altLang="ko-KR" sz="1800" dirty="0" smtClean="0"/>
          </a:p>
          <a:p>
            <a:r>
              <a:rPr lang="ko-KR" altLang="en-US" dirty="0" smtClean="0"/>
              <a:t>권한 주기</a:t>
            </a:r>
            <a:endParaRPr lang="en-US" altLang="ko-KR" dirty="0" smtClean="0"/>
          </a:p>
          <a:p>
            <a:pPr marL="393700" lvl="1" indent="0">
              <a:buNone/>
            </a:pPr>
            <a:r>
              <a:rPr lang="en-US" altLang="ko-KR" dirty="0" smtClean="0"/>
              <a:t>GRANT connect, resource</a:t>
            </a:r>
            <a:r>
              <a:rPr lang="en-US" altLang="ko-KR" dirty="0"/>
              <a:t>, dba</a:t>
            </a:r>
            <a:r>
              <a:rPr lang="en-US" altLang="ko-KR" dirty="0" smtClean="0"/>
              <a:t> TO test; </a:t>
            </a:r>
          </a:p>
          <a:p>
            <a:r>
              <a:rPr lang="ko-KR" altLang="en-US" dirty="0" smtClean="0"/>
              <a:t>접속하기</a:t>
            </a:r>
            <a:endParaRPr lang="en-US" altLang="ko-KR" dirty="0" smtClean="0"/>
          </a:p>
          <a:p>
            <a:pPr marL="393700" lvl="1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sqlplus</a:t>
            </a:r>
            <a:r>
              <a:rPr lang="en-US" altLang="ko-KR" dirty="0" smtClean="0"/>
              <a:t> test/1234</a:t>
            </a:r>
          </a:p>
          <a:p>
            <a:pPr marL="393700" lvl="1" indent="0">
              <a:buNone/>
            </a:pPr>
            <a:r>
              <a:rPr lang="en-US" altLang="ko-KR" dirty="0" smtClean="0"/>
              <a:t>&gt;connect test/1234</a:t>
            </a:r>
          </a:p>
          <a:p>
            <a:pPr marL="393700" indent="-457200"/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266700" indent="0">
              <a:buNone/>
            </a:pPr>
            <a:r>
              <a:rPr lang="en-US" altLang="ko-KR" dirty="0" smtClean="0"/>
              <a:t>show 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2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9675" y="140576"/>
            <a:ext cx="8931575" cy="487137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제약조건</a:t>
            </a:r>
            <a:endParaRPr lang="en-US" altLang="ko-KR" b="1" dirty="0" smtClean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테이블 수준에서 이루어지는 작업에 대한 규칙</a:t>
            </a:r>
            <a:endParaRPr lang="en-US" altLang="ko-KR" dirty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 smtClean="0"/>
              <a:t>모든 </a:t>
            </a:r>
            <a:r>
              <a:rPr lang="ko-KR" altLang="en-US" dirty="0"/>
              <a:t>제약조건은 </a:t>
            </a:r>
            <a:r>
              <a:rPr lang="ko-KR" altLang="en-US" b="1" dirty="0"/>
              <a:t>시스템 카탈로그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sz="2000" b="1" dirty="0"/>
              <a:t>칼럼 수준에서 제약조건 정의</a:t>
            </a:r>
            <a:endParaRPr lang="en-US" altLang="ko-KR" sz="2000" b="1" dirty="0"/>
          </a:p>
          <a:p>
            <a:pPr>
              <a:spcBef>
                <a:spcPts val="600"/>
              </a:spcBef>
            </a:pPr>
            <a:endParaRPr lang="en-US" altLang="ko-KR" b="1" dirty="0"/>
          </a:p>
          <a:p>
            <a:pPr>
              <a:spcBef>
                <a:spcPts val="600"/>
              </a:spcBef>
            </a:pPr>
            <a:endParaRPr lang="en-US" altLang="ko-KR" b="1" dirty="0" smtClean="0"/>
          </a:p>
          <a:p>
            <a:pPr>
              <a:spcBef>
                <a:spcPts val="600"/>
              </a:spcBef>
            </a:pPr>
            <a:endParaRPr lang="en-US" altLang="ko-KR" b="1" dirty="0" smtClean="0"/>
          </a:p>
          <a:p>
            <a:pPr>
              <a:spcBef>
                <a:spcPts val="600"/>
              </a:spcBef>
            </a:pPr>
            <a:endParaRPr lang="en-US" altLang="ko-KR" b="1" dirty="0" smtClean="0"/>
          </a:p>
          <a:p>
            <a:pPr>
              <a:spcBef>
                <a:spcPts val="600"/>
              </a:spcBef>
            </a:pP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sz="2000" b="1" dirty="0"/>
              <a:t>테이블 수준에서 제약조건 정의</a:t>
            </a: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ko-KR" altLang="en-US" b="1" dirty="0" smtClean="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800" b="1" dirty="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US" altLang="ko-KR" sz="1800" b="1" dirty="0">
              <a:solidFill>
                <a:schemeClr val="tx2"/>
              </a:solidFill>
            </a:endParaRPr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3633" y="3119832"/>
            <a:ext cx="5692241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test(</a:t>
            </a: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id char(3)</a:t>
            </a: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id_pk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PRIMARY KEY,</a:t>
            </a: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….);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8755" y="2152064"/>
            <a:ext cx="569224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test(</a:t>
            </a: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id char(3) 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PRIMARY KEY,</a:t>
            </a:r>
          </a:p>
          <a:p>
            <a:pPr>
              <a:lnSpc>
                <a:spcPct val="1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….);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8289" y="1830025"/>
            <a:ext cx="195098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자동 생성됨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0022" y="5810881"/>
            <a:ext cx="7204410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test(</a:t>
            </a:r>
          </a:p>
          <a:p>
            <a:pPr>
              <a:lnSpc>
                <a:spcPct val="1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id  char(3),</a:t>
            </a:r>
          </a:p>
          <a:p>
            <a:pPr>
              <a:lnSpc>
                <a:spcPct val="1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first_name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VARCHAR2(20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</a:t>
            </a:r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id_pk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PRIMARY KEY(id) ….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171583" y="2152064"/>
            <a:ext cx="1545437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0022" y="4787628"/>
            <a:ext cx="7204410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test(</a:t>
            </a:r>
          </a:p>
          <a:p>
            <a:pPr>
              <a:lnSpc>
                <a:spcPct val="1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id  char(3),</a:t>
            </a:r>
          </a:p>
          <a:p>
            <a:pPr>
              <a:lnSpc>
                <a:spcPct val="1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first_name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VARCHAR2(20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KEY(id) ….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>
            <a:stCxn id="9" idx="1"/>
          </p:cNvCxnSpPr>
          <p:nvPr/>
        </p:nvCxnSpPr>
        <p:spPr>
          <a:xfrm flipH="1">
            <a:off x="6560024" y="2511226"/>
            <a:ext cx="2128264" cy="30707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1" idx="1"/>
          </p:cNvCxnSpPr>
          <p:nvPr/>
        </p:nvCxnSpPr>
        <p:spPr>
          <a:xfrm flipH="1">
            <a:off x="6560024" y="4517485"/>
            <a:ext cx="2213988" cy="19652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7175166" y="3966526"/>
            <a:ext cx="1598847" cy="3542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74013" y="3931170"/>
            <a:ext cx="1779531" cy="11726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3726" y="336550"/>
            <a:ext cx="8474075" cy="5130800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altLang="ko-KR" sz="2200" b="1" dirty="0"/>
              <a:t>NOT NULL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애트리뷰트는</a:t>
            </a:r>
            <a:r>
              <a:rPr lang="ko-KR" altLang="en-US" b="1" dirty="0" smtClean="0"/>
              <a:t> 디폴트로 </a:t>
            </a:r>
            <a:r>
              <a:rPr lang="en-US" altLang="ko-KR" b="1" dirty="0" smtClean="0"/>
              <a:t>NULL </a:t>
            </a:r>
            <a:r>
              <a:rPr lang="ko-KR" altLang="en-US" b="1" dirty="0" smtClean="0"/>
              <a:t>값을 가질 수 있음</a:t>
            </a:r>
            <a:endParaRPr lang="en-US" altLang="ko-KR" b="1" dirty="0" smtClean="0"/>
          </a:p>
          <a:p>
            <a:pPr marL="749300" lvl="2" indent="-346075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sz="2000" b="1" dirty="0"/>
              <a:t>NULL </a:t>
            </a:r>
            <a:r>
              <a:rPr lang="ko-KR" altLang="en-US" sz="2000" b="1" dirty="0"/>
              <a:t>값이 칼럼에 삽입되는 것을 막음</a:t>
            </a:r>
            <a:endParaRPr lang="en-US" altLang="ko-KR" sz="2000" b="1" dirty="0"/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ko-KR" sz="2200" b="1" dirty="0"/>
              <a:t>(2) UNIQUE</a:t>
            </a:r>
          </a:p>
          <a:p>
            <a:pPr marL="688975" lvl="2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/>
              <a:t>동일한 </a:t>
            </a:r>
            <a:r>
              <a:rPr lang="ko-KR" altLang="en-US" sz="2000" b="1" dirty="0" err="1"/>
              <a:t>애트리뷰트</a:t>
            </a:r>
            <a:r>
              <a:rPr lang="ko-KR" altLang="en-US" sz="2000" b="1" dirty="0"/>
              <a:t> 값을 갖는 </a:t>
            </a:r>
            <a:r>
              <a:rPr lang="ko-KR" altLang="en-US" sz="2000" b="1" dirty="0" err="1"/>
              <a:t>튜플이</a:t>
            </a:r>
            <a:r>
              <a:rPr lang="ko-KR" altLang="en-US" sz="2000" b="1" dirty="0"/>
              <a:t> 두 개 이상 존재 하지 않도록 보장</a:t>
            </a:r>
            <a:endParaRPr lang="en-US" altLang="ko-KR" sz="2000" b="1" dirty="0"/>
          </a:p>
          <a:p>
            <a:pPr marL="688975" lvl="2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sz="2000" b="1" dirty="0"/>
              <a:t>NULL </a:t>
            </a:r>
            <a:r>
              <a:rPr lang="ko-KR" altLang="en-US" sz="2000" b="1" dirty="0"/>
              <a:t>값을 가질 수 있음</a:t>
            </a:r>
            <a:endParaRPr lang="en-US" altLang="ko-KR" sz="2000" b="1" dirty="0"/>
          </a:p>
          <a:p>
            <a:pPr marL="688975" lvl="2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sz="2000" b="1" dirty="0"/>
              <a:t>MS SQL SERVER</a:t>
            </a:r>
            <a:r>
              <a:rPr lang="ko-KR" altLang="en-US" sz="2000" b="1" dirty="0"/>
              <a:t>는 자동적으로 해당 </a:t>
            </a:r>
            <a:r>
              <a:rPr lang="ko-KR" altLang="en-US" sz="2000" b="1" dirty="0" err="1"/>
              <a:t>애트리뷰트에</a:t>
            </a:r>
            <a:r>
              <a:rPr lang="ko-KR" altLang="en-US" sz="2000" b="1" dirty="0"/>
              <a:t> 인덱스 생성</a:t>
            </a:r>
            <a:endParaRPr lang="en-US" altLang="ko-KR" sz="2000" b="1" dirty="0"/>
          </a:p>
          <a:p>
            <a:pPr>
              <a:buFont typeface="Wingdings" panose="05000000000000000000" pitchFamily="2" charset="2"/>
              <a:buChar char="ü"/>
            </a:pP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83632" y="4281251"/>
            <a:ext cx="6912768" cy="20313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CREATE TABLE students(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student_name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 VARCHAR2(20) NOT NULL,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student_id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  NUMBER(6) NOT NULL,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email VARCHAR2(20),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……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CONSTRAINT </a:t>
            </a:r>
            <a:r>
              <a:rPr kumimoji="0" lang="en-US" altLang="ko-KR" b="1" kern="0" dirty="0" err="1">
                <a:solidFill>
                  <a:srgbClr val="0000FF"/>
                </a:solidFill>
                <a:latin typeface="맑은 고딕"/>
                <a:ea typeface="맑은 고딕"/>
              </a:rPr>
              <a:t>student_email_uk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 UNIQUE(email)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6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3726" y="508000"/>
            <a:ext cx="8474075" cy="5130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(3) DEFAULT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애트리뷰트에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NULL</a:t>
            </a:r>
            <a:r>
              <a:rPr lang="ko-KR" altLang="en-US" b="1" dirty="0" smtClean="0"/>
              <a:t>값 대신 특정 값으로 기본값으로 정할 수 있음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(4) CHECK </a:t>
            </a: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b="1" dirty="0"/>
              <a:t>칼럼에 대해 값의 범위를 지정하여</a:t>
            </a:r>
            <a:r>
              <a:rPr lang="en-US" altLang="ko-KR" b="1" dirty="0"/>
              <a:t> </a:t>
            </a:r>
            <a:r>
              <a:rPr lang="ko-KR" altLang="en-US" b="1" dirty="0"/>
              <a:t>범위 밖의 값은 삽입제한</a:t>
            </a:r>
            <a:endParaRPr lang="en-US" altLang="ko-KR" b="1" dirty="0"/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b="1" dirty="0"/>
              <a:t>하나의 칼럼이 여러 개의 </a:t>
            </a:r>
            <a:r>
              <a:rPr lang="en-US" altLang="ko-KR" b="1" dirty="0"/>
              <a:t>CHECK </a:t>
            </a:r>
            <a:r>
              <a:rPr lang="ko-KR" altLang="en-US" b="1" dirty="0"/>
              <a:t>제약조건을 가질 수 있음</a:t>
            </a: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3024" y="3083818"/>
            <a:ext cx="7632848" cy="286232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CREATE TABLE students(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name   char (3) primary key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student_id</a:t>
            </a:r>
            <a:r>
              <a:rPr kumimoji="0" lang="ko-KR" altLang="en-US" kern="0" dirty="0">
                <a:solidFill>
                  <a:prstClr val="black"/>
                </a:solidFill>
                <a:latin typeface="맑은 고딕"/>
                <a:ea typeface="맑은 고딕"/>
              </a:rPr>
              <a:t>   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char(6) NOT NULL,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……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prof_id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    char(3),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CONSTRAINT </a:t>
            </a:r>
            <a:r>
              <a:rPr kumimoji="0" lang="en-US" altLang="ko-KR" b="1" kern="0" dirty="0" err="1">
                <a:solidFill>
                  <a:srgbClr val="0000FF"/>
                </a:solidFill>
                <a:latin typeface="맑은 고딕"/>
                <a:ea typeface="맑은 고딕"/>
              </a:rPr>
              <a:t>student_professor_ck</a:t>
            </a:r>
            <a:endParaRPr kumimoji="0" lang="en-US" altLang="ko-KR" b="1" kern="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		CHECK (</a:t>
            </a:r>
            <a:r>
              <a:rPr kumimoji="0" lang="en-US" altLang="ko-KR" b="1" kern="0" dirty="0" err="1">
                <a:solidFill>
                  <a:srgbClr val="0000FF"/>
                </a:solidFill>
                <a:latin typeface="맑은 고딕"/>
                <a:ea typeface="맑은 고딕"/>
              </a:rPr>
              <a:t>prof_id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 &gt;= 100 AND </a:t>
            </a:r>
            <a:r>
              <a:rPr kumimoji="0" lang="en-US" altLang="ko-KR" b="1" kern="0" dirty="0" err="1">
                <a:solidFill>
                  <a:srgbClr val="0000FF"/>
                </a:solidFill>
                <a:latin typeface="맑은 고딕"/>
                <a:ea typeface="맑은 고딕"/>
              </a:rPr>
              <a:t>prof_id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 &lt;=103),  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CONSTRAINT 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student_professor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 FOREIGN KEY(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prof_id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	REFERENCES professor(id)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07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863726" y="241300"/>
            <a:ext cx="8474075" cy="5130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(5) PRIMARY KEY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애트리뷰트에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NULL</a:t>
            </a:r>
            <a:r>
              <a:rPr lang="ko-KR" altLang="en-US" b="1" dirty="0" smtClean="0"/>
              <a:t>값 대신 특정 값으로 기본값으로 정할 수 있음</a:t>
            </a:r>
            <a:endParaRPr lang="en-US" altLang="ko-KR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(6) FOREIGN KEY</a:t>
            </a:r>
          </a:p>
          <a:p>
            <a:pPr marL="742950" lvl="1" indent="-2857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 smtClean="0"/>
              <a:t>같은 </a:t>
            </a:r>
            <a:r>
              <a:rPr lang="ko-KR" altLang="en-US" dirty="0"/>
              <a:t>테이블이나 다른 테이블과 관계를 맺을 때</a:t>
            </a:r>
            <a:r>
              <a:rPr lang="en-US" altLang="ko-KR" dirty="0"/>
              <a:t>, </a:t>
            </a:r>
            <a:r>
              <a:rPr lang="ko-KR" altLang="en-US" dirty="0"/>
              <a:t>그 테이블의 </a:t>
            </a:r>
            <a:r>
              <a:rPr lang="en-US" altLang="ko-KR" dirty="0"/>
              <a:t>PRIMARY KEY</a:t>
            </a:r>
            <a:r>
              <a:rPr lang="ko-KR" altLang="en-US" dirty="0"/>
              <a:t>나 </a:t>
            </a:r>
            <a:r>
              <a:rPr lang="en-US" altLang="ko-KR" dirty="0"/>
              <a:t>UNIQUE KEY </a:t>
            </a:r>
            <a:r>
              <a:rPr lang="ko-KR" altLang="en-US" dirty="0"/>
              <a:t>간에 </a:t>
            </a:r>
            <a:r>
              <a:rPr lang="ko-KR" altLang="en-US" dirty="0" smtClean="0"/>
              <a:t>성립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567609" y="699400"/>
            <a:ext cx="7415287" cy="175432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CREATE TABLE students(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student_name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 VARCHAR2(20) NOT NULL,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student_id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  NUMBER(6) NOT NULL,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email VARCHAR2(20), </a:t>
            </a:r>
            <a:r>
              <a:rPr kumimoji="0" lang="en-US" altLang="ko-KR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……</a:t>
            </a:r>
            <a:endParaRPr kumimoji="0" lang="en-US" altLang="ko-KR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CONSTRAINT </a:t>
            </a:r>
            <a:r>
              <a:rPr kumimoji="0" lang="en-US" altLang="ko-KR" b="1" kern="0" dirty="0" err="1">
                <a:solidFill>
                  <a:srgbClr val="0000FF"/>
                </a:solidFill>
                <a:latin typeface="맑은 고딕"/>
                <a:ea typeface="맑은 고딕"/>
              </a:rPr>
              <a:t>student_id_pk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 PRIMARY KEY(</a:t>
            </a:r>
            <a:r>
              <a:rPr kumimoji="0" lang="en-US" altLang="ko-KR" b="1" kern="0" dirty="0" err="1">
                <a:solidFill>
                  <a:srgbClr val="0000FF"/>
                </a:solidFill>
                <a:latin typeface="맑은 고딕"/>
                <a:ea typeface="맑은 고딕"/>
              </a:rPr>
              <a:t>student_id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)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470" y="4791844"/>
            <a:ext cx="7978080" cy="175432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CREATE TABLE student(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name    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varchar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(20) NOT NULL,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student_id</a:t>
            </a:r>
            <a:r>
              <a:rPr kumimoji="0" lang="ko-KR" altLang="en-US" kern="0" dirty="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char(6) NOT NULL,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kern="0" dirty="0" err="1">
                <a:solidFill>
                  <a:prstClr val="black"/>
                </a:solidFill>
                <a:latin typeface="맑은 고딕"/>
                <a:ea typeface="맑은 고딕"/>
              </a:rPr>
              <a:t>prof_id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    char(3),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CONSTRAINT </a:t>
            </a:r>
            <a:r>
              <a:rPr kumimoji="0" lang="en-US" altLang="ko-KR" b="1" kern="0" dirty="0" err="1">
                <a:solidFill>
                  <a:srgbClr val="0000FF"/>
                </a:solidFill>
                <a:latin typeface="맑은 고딕"/>
                <a:ea typeface="맑은 고딕"/>
              </a:rPr>
              <a:t>student_professor_fk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 FOREIGN KEY(</a:t>
            </a:r>
            <a:r>
              <a:rPr kumimoji="0" lang="en-US" altLang="ko-KR" b="1" kern="0" dirty="0" err="1">
                <a:solidFill>
                  <a:srgbClr val="0000FF"/>
                </a:solidFill>
                <a:latin typeface="맑은 고딕"/>
                <a:ea typeface="맑은 고딕"/>
              </a:rPr>
              <a:t>prof_id</a:t>
            </a: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)                       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0000FF"/>
                </a:solidFill>
                <a:latin typeface="맑은 고딕"/>
                <a:ea typeface="맑은 고딕"/>
              </a:rPr>
              <a:t>                                                           REFERENCES professor(id)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1624" y="3816601"/>
            <a:ext cx="4489276" cy="92333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CREATE TABLE professor(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id    char(3)  primary key,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	name</a:t>
            </a:r>
            <a:r>
              <a:rPr kumimoji="0" lang="ko-KR" altLang="en-US" kern="0" dirty="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kumimoji="0" lang="en-US" altLang="ko-KR" kern="0" dirty="0">
                <a:solidFill>
                  <a:prstClr val="black"/>
                </a:solidFill>
                <a:latin typeface="맑은 고딕"/>
                <a:ea typeface="맑은 고딕"/>
              </a:rPr>
              <a:t>varchar(10)  not null );</a:t>
            </a:r>
          </a:p>
        </p:txBody>
      </p:sp>
    </p:spTree>
    <p:extLst>
      <p:ext uri="{BB962C8B-B14F-4D97-AF65-F5344CB8AC3E}">
        <p14:creationId xmlns:p14="http://schemas.microsoft.com/office/powerpoint/2010/main" val="29553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847528" y="125760"/>
            <a:ext cx="8229600" cy="782960"/>
          </a:xfrm>
          <a:prstGeom prst="rect">
            <a:avLst/>
          </a:prstGeom>
        </p:spPr>
        <p:txBody>
          <a:bodyPr vert="horz" lIns="0" tIns="0" rIns="0" bIns="0" rtlCol="0" anchor="ctr">
            <a:normAutofit fontScale="90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kumimoji="0"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DDL </a:t>
            </a:r>
            <a:r>
              <a:rPr kumimoji="0"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kumimoji="0"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kumimoji="0"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college)</a:t>
            </a:r>
            <a:endParaRPr kumimoji="0"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16313"/>
              </p:ext>
            </p:extLst>
          </p:nvPr>
        </p:nvGraphicFramePr>
        <p:xfrm>
          <a:off x="2279576" y="1783076"/>
          <a:ext cx="3845179" cy="1560195"/>
        </p:xfrm>
        <a:graphic>
          <a:graphicData uri="http://schemas.openxmlformats.org/drawingml/2006/table">
            <a:tbl>
              <a:tblPr/>
              <a:tblGrid>
                <a:gridCol w="914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6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8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Attribute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p_id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p_name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room_no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Datatype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char(3)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nvarchar2(10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char(4)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2"/>
                          </a:solidFill>
                          <a:effectLst/>
                        </a:rPr>
                        <a:t>Constraint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pk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not null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Data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오용철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504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101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이상혁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306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102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김진환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103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윤미래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207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94026"/>
              </p:ext>
            </p:extLst>
          </p:nvPr>
        </p:nvGraphicFramePr>
        <p:xfrm>
          <a:off x="6384032" y="1783076"/>
          <a:ext cx="3406949" cy="1560195"/>
        </p:xfrm>
        <a:graphic>
          <a:graphicData uri="http://schemas.openxmlformats.org/drawingml/2006/table">
            <a:tbl>
              <a:tblPr/>
              <a:tblGrid>
                <a:gridCol w="940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0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54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Attribute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d_id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d_name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2"/>
                          </a:solidFill>
                          <a:effectLst/>
                        </a:rPr>
                        <a:t>Datatype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char(2)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nvarchar2(20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2"/>
                          </a:solidFill>
                          <a:effectLst/>
                        </a:rPr>
                        <a:t>Constraint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pk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not null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Data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11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게임공학과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13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전자공학과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15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컴퓨터공학과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17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경제학과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43121"/>
              </p:ext>
            </p:extLst>
          </p:nvPr>
        </p:nvGraphicFramePr>
        <p:xfrm>
          <a:off x="2567609" y="4159340"/>
          <a:ext cx="7119855" cy="2005965"/>
        </p:xfrm>
        <a:graphic>
          <a:graphicData uri="http://schemas.openxmlformats.org/drawingml/2006/table">
            <a:tbl>
              <a:tblPr/>
              <a:tblGrid>
                <a:gridCol w="1059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6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01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8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61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43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43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Attribute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s_id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s_name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addr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d_id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p_id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2"/>
                          </a:solidFill>
                          <a:effectLst/>
                        </a:rPr>
                        <a:t>Datatype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char(10)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nvarchar2(10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smallint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nvarcha2r(50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Constraint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pk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not null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이상 </a:t>
                      </a:r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200</a:t>
                      </a:r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미만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fk  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fk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 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Data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2004150051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황도경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25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경기도 </a:t>
                      </a:r>
                      <a:r>
                        <a:rPr lang="ko-KR" altLang="en-US" sz="14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일산시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15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2007150006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곽나리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22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서울시 영등포구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15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2005112033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이민구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24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경기도 군포시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11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101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2007134012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김승현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22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서울시 성북구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13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101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2008170020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박신애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25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경기도 일산시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17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102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2006170022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유진이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</a:rPr>
                        <a:t>25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서울시 영등포구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17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103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39832" y="1351027"/>
            <a:ext cx="14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맑은 고딕"/>
                <a:ea typeface="맑은 고딕"/>
              </a:rPr>
              <a:t>Table : prof</a:t>
            </a:r>
            <a:endParaRPr kumimoji="0" lang="ko-KR" altLang="en-US" b="1" dirty="0"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4032" y="1345347"/>
            <a:ext cx="148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맑은 고딕"/>
                <a:ea typeface="맑은 고딕"/>
              </a:rPr>
              <a:t>Table : </a:t>
            </a:r>
            <a:r>
              <a:rPr kumimoji="0" lang="en-US" altLang="ko-KR" b="1" dirty="0" err="1" smtClean="0">
                <a:latin typeface="맑은 고딕"/>
                <a:ea typeface="맑은 고딕"/>
              </a:rPr>
              <a:t>dept</a:t>
            </a:r>
            <a:endParaRPr kumimoji="0" lang="ko-KR" altLang="en-US" b="1" dirty="0"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67609" y="3727291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맑은 고딕"/>
                <a:ea typeface="맑은 고딕"/>
              </a:rPr>
              <a:t>Table : student</a:t>
            </a:r>
            <a:endParaRPr kumimoji="0" lang="ko-KR" altLang="en-US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61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130</TotalTime>
  <Words>398</Words>
  <Application>Microsoft Office PowerPoint</Application>
  <PresentationFormat>사용자 지정</PresentationFormat>
  <Paragraphs>211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3장 오라클 DB시작하기 https://nuberus.blog.me/221586518110</vt:lpstr>
      <vt:lpstr>오라클 XE 11g R2 설치</vt:lpstr>
      <vt:lpstr>SQL Developer 설치</vt:lpstr>
      <vt:lpstr>오라클 사용자 생성 및 권한 주기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jinsook</dc:creator>
  <cp:lastModifiedBy>user</cp:lastModifiedBy>
  <cp:revision>6</cp:revision>
  <cp:lastPrinted>2019-09-29T00:26:32Z</cp:lastPrinted>
  <dcterms:created xsi:type="dcterms:W3CDTF">2018-11-01T08:20:08Z</dcterms:created>
  <dcterms:modified xsi:type="dcterms:W3CDTF">2019-09-29T02:26:45Z</dcterms:modified>
</cp:coreProperties>
</file>