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42"/>
  </p:notesMasterIdLst>
  <p:handoutMasterIdLst>
    <p:handoutMasterId r:id="rId43"/>
  </p:handoutMasterIdLst>
  <p:sldIdLst>
    <p:sldId id="620" r:id="rId2"/>
    <p:sldId id="621" r:id="rId3"/>
    <p:sldId id="564" r:id="rId4"/>
    <p:sldId id="623" r:id="rId5"/>
    <p:sldId id="624" r:id="rId6"/>
    <p:sldId id="565" r:id="rId7"/>
    <p:sldId id="567" r:id="rId8"/>
    <p:sldId id="568" r:id="rId9"/>
    <p:sldId id="622" r:id="rId10"/>
    <p:sldId id="569" r:id="rId11"/>
    <p:sldId id="570" r:id="rId12"/>
    <p:sldId id="571" r:id="rId13"/>
    <p:sldId id="625" r:id="rId14"/>
    <p:sldId id="574" r:id="rId15"/>
    <p:sldId id="575" r:id="rId16"/>
    <p:sldId id="576" r:id="rId17"/>
    <p:sldId id="617" r:id="rId18"/>
    <p:sldId id="579" r:id="rId19"/>
    <p:sldId id="580" r:id="rId20"/>
    <p:sldId id="582" r:id="rId21"/>
    <p:sldId id="583" r:id="rId22"/>
    <p:sldId id="585" r:id="rId23"/>
    <p:sldId id="586" r:id="rId24"/>
    <p:sldId id="587" r:id="rId25"/>
    <p:sldId id="588" r:id="rId26"/>
    <p:sldId id="589" r:id="rId27"/>
    <p:sldId id="590" r:id="rId28"/>
    <p:sldId id="592" r:id="rId29"/>
    <p:sldId id="593" r:id="rId30"/>
    <p:sldId id="594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26" r:id="rId40"/>
    <p:sldId id="627" r:id="rId41"/>
  </p:sldIdLst>
  <p:sldSz cx="12192000" cy="6858000"/>
  <p:notesSz cx="9856788" cy="6784975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1pPr>
    <a:lvl2pPr marL="4572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2pPr>
    <a:lvl3pPr marL="9144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3pPr>
    <a:lvl4pPr marL="13716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4pPr>
    <a:lvl5pPr marL="18288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1487">
          <p15:clr>
            <a:srgbClr val="A4A3A4"/>
          </p15:clr>
        </p15:guide>
        <p15:guide id="2" pos="4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CCECFF"/>
    <a:srgbClr val="66CC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599" autoAdjust="0"/>
  </p:normalViewPr>
  <p:slideViewPr>
    <p:cSldViewPr snapToGrid="0">
      <p:cViewPr>
        <p:scale>
          <a:sx n="75" d="100"/>
          <a:sy n="75" d="100"/>
        </p:scale>
        <p:origin x="-1566" y="-666"/>
      </p:cViewPr>
      <p:guideLst>
        <p:guide orient="horz" pos="2160"/>
        <p:guide pos="3840"/>
      </p:guideLst>
    </p:cSldViewPr>
  </p:slideViewPr>
  <p:outlineViewPr>
    <p:cViewPr>
      <p:scale>
        <a:sx n="40" d="100"/>
        <a:sy n="40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0"/>
    </p:cViewPr>
  </p:sorterViewPr>
  <p:notesViewPr>
    <p:cSldViewPr snapToGrid="0">
      <p:cViewPr varScale="1">
        <p:scale>
          <a:sx n="51" d="100"/>
          <a:sy n="51" d="100"/>
        </p:scale>
        <p:origin x="-1980" y="-96"/>
      </p:cViewPr>
      <p:guideLst>
        <p:guide orient="horz" pos="1487"/>
        <p:guide pos="4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15.xml"/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1963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6413" y="-1588"/>
            <a:ext cx="4271962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445250"/>
            <a:ext cx="42719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6413" y="6445250"/>
            <a:ext cx="42719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16ADBEFF-A617-43BA-9C11-BC38BD088E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566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1963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6413" y="-1588"/>
            <a:ext cx="4271962" cy="33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74938" y="514350"/>
            <a:ext cx="4506912" cy="2535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4450" y="3222625"/>
            <a:ext cx="7227888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7625" rIns="92075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445250"/>
            <a:ext cx="42719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6413" y="6445250"/>
            <a:ext cx="42719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AFCEC4C4-F73C-4BD8-9FCC-D5EC438333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2495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6037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916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8112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3991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F5EC9B3-60C7-4B2E-A615-0B0E0144AF39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ko-KR" sz="1000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E69C49B-E320-49D1-8B1B-A46CD132A474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ko-KR" sz="1000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defTabSz="923925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defTabSz="92392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/>
            <a:fld id="{8D8A75D7-34D4-4A06-917B-FE0C24E939A6}" type="slidenum">
              <a:rPr lang="en-US" altLang="ko-KR" smtClean="0">
                <a:latin typeface="Arial" pitchFamily="34" charset="0"/>
                <a:ea typeface="돋움" pitchFamily="50" charset="-127"/>
              </a:rPr>
              <a:pPr eaLnBrk="1" hangingPunct="1"/>
              <a:t>17</a:t>
            </a:fld>
            <a:endParaRPr lang="en-US" altLang="ko-KR" smtClean="0"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8B1116E-78E4-4B4A-8297-5DEA264AAB50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ko-KR" sz="1000" smtClean="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3366DAC-F7A4-456A-8AC1-E83196C5A295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ko-KR" sz="1000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92ED9D8-4F69-4CF9-8D3F-167F80C867E8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ko-KR" sz="1000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E34EAC5-1F72-4878-AAAC-175095F7BC1A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ko-KR" sz="1000" smtClean="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F566EC1-0A7C-4732-B3E5-29FD0BB638EE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ko-KR" sz="1000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8A8BD80-65E0-493D-AB4F-89F64A1CA517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ko-KR" sz="1000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1C9844B-AACD-45A8-8480-B5E1FAB7AE1C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ko-KR" sz="1000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19B006D-2963-4CC5-B9FE-6C2F3722A394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ko-KR" sz="1000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E93C36F-8564-4980-8D13-C15EC233CAEB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ko-KR" sz="1000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4470AE2-527B-421D-BB70-62C13EE22E15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ko-KR" sz="100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5DF4318-AC00-4541-89E3-C114FDA6CBB1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ko-KR" sz="1000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AF8A875-7CE5-4AAC-8A04-F1FD3D56B812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ko-KR" sz="1000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9F54795-9376-4CEA-9DD0-B13CBB4B40DD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ko-KR" sz="1000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A3E88E9-9B00-4967-B26C-8A3D4B99BA1F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ko-KR" sz="1000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B258218-ED59-483D-AAAD-E5FCA8B168F1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ko-KR" sz="1000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C4AFA71-613D-495A-A504-E00ED31351F5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ko-KR" sz="1000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339B370-B76E-4990-86AA-D9F187155EA0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ko-KR" sz="1000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F1C841C-F717-4B0D-BCA1-19FCF315D642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ko-KR" sz="1000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09246E3-50D9-4FB6-A621-E94F4B850D38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ko-KR" sz="1000" smtClean="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A5619CE-0A45-4C46-8C3B-DA597752CF2A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ko-KR" sz="1000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C020CB9-2022-4416-8558-A960EBCF8D70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ko-KR" sz="1000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B142D1C-D001-4DE6-8479-9A37F2FD792D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ko-KR" sz="1000" smtClean="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C52E3DB-311D-4C7F-9B76-F77F7B08D114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ko-KR" sz="1000" smtClean="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716DAC8-C12D-45CB-A107-BF6639399E60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ko-KR" sz="1000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2CFB029-BE5A-4135-963F-0246FBE19864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ko-KR" sz="1000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3459BDD-9B13-4C38-BB96-973337784D69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ko-KR" sz="1000" smtClean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51F1825-6DB6-4A76-9F1B-3E122A72A3F1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ko-KR" sz="1000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9FE8DB2-2300-4354-87C7-809FC796B30C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ko-KR" sz="1000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392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7349541-9EC1-42E4-B524-850B06F2DD87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ko-KR" sz="1000" smtClean="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4938" y="514350"/>
            <a:ext cx="4506912" cy="253523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6"/>
          <p:cNvSpPr/>
          <p:nvPr userDrawn="1"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7"/>
          <p:cNvSpPr/>
          <p:nvPr userDrawn="1"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7D0065BE-0657-4A47-90AD-C21C55E16B19}" type="datetime4">
              <a:rPr lang="en-US" smtClean="0"/>
              <a:pPr/>
              <a:t>September 22, 2019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4장. 관계 대수와 SQL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51D3FB-0FAD-45DE-B117-2E87FC0167E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4장. 관계 대수와 SQL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9AB6C-4492-4BB1-B505-F8E244695B9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4"/>
          <p:cNvSpPr>
            <a:spLocks noGrp="1"/>
          </p:cNvSpPr>
          <p:nvPr>
            <p:ph sz="quarter" idx="14"/>
          </p:nvPr>
        </p:nvSpPr>
        <p:spPr>
          <a:xfrm>
            <a:off x="431800" y="1268884"/>
            <a:ext cx="11328400" cy="4824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5084" y="134938"/>
            <a:ext cx="1132628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ko-KR" dirty="0" smtClean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9359900" y="651986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A877F-CE49-4FB1-946A-398EF7F52A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44240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4"/>
          <p:cNvSpPr>
            <a:spLocks noGrp="1"/>
          </p:cNvSpPr>
          <p:nvPr>
            <p:ph sz="quarter" idx="14"/>
          </p:nvPr>
        </p:nvSpPr>
        <p:spPr>
          <a:xfrm>
            <a:off x="431800" y="1268884"/>
            <a:ext cx="11328400" cy="4824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5084" y="134938"/>
            <a:ext cx="1132628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  <a:endParaRPr lang="ko-KR" altLang="ko-KR" dirty="0" smtClean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9359900" y="651986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F121B-6F42-47FC-9611-6CF3041B89A7}" type="slidenum">
              <a:rPr lang="ko-KR" altLang="en-US">
                <a:solidFill>
                  <a:srgbClr val="D1E5F9">
                    <a:lumMod val="10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D1E5F9">
                  <a:lumMod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4장. 관계 대수와 SQL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7961E-B4B3-4301-9757-92DDAE5BEE2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22,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4장. 관계 대수와 SQL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73898-5BEB-475D-AFF5-078ACB07699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4장. 관계 대수와 SQL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1C755-6611-4A34-9453-898DD0F6825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4장. 관계 대수와 SQL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36F0B-5045-41DC-AE06-3CCD8F32E4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4장. 관계 대수와 SQL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39EF34-C5EA-4633-B5C2-AC49F6A0AC8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4장. 관계 대수와 SQL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AA3A418-EA09-4538-AF99-1D5C9616DB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4장. 관계 대수와 SQL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1FB36-23CD-4231-9357-C1ADB27EA5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4장. 관계 대수와 SQL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39A877F-CE49-4FB1-946A-398EF7F52A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69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100388" y="1595438"/>
            <a:ext cx="7567612" cy="1828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/>
              <a:t>4</a:t>
            </a:r>
            <a:r>
              <a:rPr lang="ko-KR" altLang="en-US" dirty="0" smtClean="0"/>
              <a:t>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관계대수와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4722813" y="3733800"/>
            <a:ext cx="5143500" cy="914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mtClean="0"/>
              <a:t>컴퓨터정보과</a:t>
            </a:r>
            <a:endParaRPr lang="en-US" altLang="ko-KR" smtClean="0"/>
          </a:p>
          <a:p>
            <a:pPr>
              <a:spcBef>
                <a:spcPct val="0"/>
              </a:spcBef>
            </a:pPr>
            <a:r>
              <a:rPr lang="ko-KR" altLang="en-US" smtClean="0"/>
              <a:t>김계숙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745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1363407" y="411812"/>
            <a:ext cx="9284928" cy="5600896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err="1" smtClean="0"/>
              <a:t>실렉션</a:t>
            </a:r>
            <a:r>
              <a:rPr lang="ko-KR" altLang="en-US" b="1" dirty="0" smtClean="0"/>
              <a:t> 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한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</a:t>
            </a:r>
            <a:r>
              <a:rPr lang="ko-KR" altLang="en-US" b="1" dirty="0" err="1" smtClean="0">
                <a:solidFill>
                  <a:srgbClr val="FF3300"/>
                </a:solidFill>
              </a:rPr>
              <a:t>실렉션</a:t>
            </a:r>
            <a:r>
              <a:rPr lang="ko-KR" altLang="en-US" b="1" dirty="0" smtClean="0">
                <a:solidFill>
                  <a:srgbClr val="FF3300"/>
                </a:solidFill>
              </a:rPr>
              <a:t> 조건</a:t>
            </a:r>
            <a:r>
              <a:rPr lang="en-US" altLang="ko-KR" b="1" dirty="0" smtClean="0"/>
              <a:t>(selection condition)</a:t>
            </a:r>
            <a:r>
              <a:rPr lang="ko-KR" altLang="en-US" b="1" dirty="0" smtClean="0"/>
              <a:t>을 만족하는 </a:t>
            </a:r>
            <a:r>
              <a:rPr lang="ko-KR" altLang="en-US" b="1" dirty="0" err="1" smtClean="0"/>
              <a:t>투플들의</a:t>
            </a:r>
            <a:r>
              <a:rPr lang="ko-KR" altLang="en-US" b="1" dirty="0" smtClean="0"/>
              <a:t> 수평적 부분집합 생성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단항</a:t>
            </a:r>
            <a:r>
              <a:rPr lang="ko-KR" altLang="en-US" b="1" dirty="0" smtClean="0"/>
              <a:t> 연산자결과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차수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입력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차수와 같음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결과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카디넬리티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입력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카디넬리티보다</a:t>
            </a:r>
            <a:r>
              <a:rPr lang="ko-KR" altLang="en-US" b="1" dirty="0" smtClean="0"/>
              <a:t> 작거나 같음</a:t>
            </a: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중복 </a:t>
            </a:r>
            <a:r>
              <a:rPr lang="ko-KR" altLang="en-US" b="1" dirty="0" err="1" smtClean="0"/>
              <a:t>투플이</a:t>
            </a:r>
            <a:r>
              <a:rPr lang="ko-KR" altLang="en-US" b="1" dirty="0" smtClean="0"/>
              <a:t> 있을 수 없음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실렉션</a:t>
            </a:r>
            <a:r>
              <a:rPr lang="ko-KR" altLang="en-US" b="1" dirty="0" smtClean="0"/>
              <a:t> 조건</a:t>
            </a:r>
            <a:r>
              <a:rPr lang="en-US" altLang="ko-KR" b="1" dirty="0"/>
              <a:t>(</a:t>
            </a:r>
            <a:r>
              <a:rPr lang="ko-KR" altLang="en-US" b="1" dirty="0" err="1"/>
              <a:t>애트리뷰트에</a:t>
            </a:r>
            <a:r>
              <a:rPr lang="ko-KR" altLang="en-US" b="1" dirty="0"/>
              <a:t> 명시된 </a:t>
            </a:r>
            <a:r>
              <a:rPr lang="ko-KR" altLang="en-US" b="1" dirty="0" err="1"/>
              <a:t>부울식</a:t>
            </a:r>
            <a:r>
              <a:rPr lang="en-US" altLang="ko-KR" b="1" dirty="0"/>
              <a:t>)</a:t>
            </a:r>
            <a:endParaRPr lang="ko-KR" altLang="en-US" b="1" dirty="0"/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rgbClr val="FF3300"/>
                </a:solidFill>
              </a:rPr>
              <a:t>프레디키트</a:t>
            </a:r>
            <a:r>
              <a:rPr lang="en-US" altLang="ko-KR" b="1" dirty="0" smtClean="0"/>
              <a:t>(predicate)</a:t>
            </a:r>
            <a:r>
              <a:rPr lang="ko-KR" altLang="en-US" b="1" dirty="0" smtClean="0"/>
              <a:t>라고도 함</a:t>
            </a:r>
            <a:endParaRPr lang="en-US" altLang="ko-KR" b="1" dirty="0" smtClean="0"/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/>
              <a:t>비교 </a:t>
            </a:r>
            <a:r>
              <a:rPr lang="ko-KR" altLang="en-US" b="1" dirty="0" smtClean="0"/>
              <a:t>연산자</a:t>
            </a:r>
            <a:r>
              <a:rPr lang="en-US" altLang="ko-KR" b="1" dirty="0"/>
              <a:t> </a:t>
            </a:r>
            <a:r>
              <a:rPr lang="en-US" altLang="ko-KR" b="1" dirty="0" smtClean="0"/>
              <a:t>:  = , &lt;&gt;, &lt;=, &lt;, &gt;=, &gt; </a:t>
            </a:r>
            <a:endParaRPr lang="en-US" altLang="ko-KR" b="1" dirty="0"/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논리 연산자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부울연산자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AND, OR, NOT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형</a:t>
            </a:r>
            <a:r>
              <a:rPr lang="ko-KR" altLang="en-US" b="1" dirty="0"/>
              <a:t>식</a:t>
            </a:r>
            <a:endParaRPr lang="ko-KR" altLang="en-US" b="1" dirty="0" smtClean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 dirty="0" smtClean="0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4장. </a:t>
            </a:r>
            <a:r>
              <a:rPr lang="en-US" altLang="ko-KR" dirty="0" err="1"/>
              <a:t>관계</a:t>
            </a:r>
            <a:r>
              <a:rPr lang="en-US" altLang="ko-KR" dirty="0"/>
              <a:t> </a:t>
            </a:r>
            <a:r>
              <a:rPr lang="en-US" altLang="ko-KR" dirty="0" err="1"/>
              <a:t>대수와</a:t>
            </a:r>
            <a:r>
              <a:rPr lang="en-US" altLang="ko-KR" dirty="0"/>
              <a:t>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397F9-0436-4904-9A60-2B01EBA1C797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1645692" y="4036715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 ←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 </a:t>
            </a:r>
            <a:r>
              <a:rPr kumimoji="0" lang="ko-KR" altLang="en-US" b="1" baseline="-25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</a:t>
            </a:r>
            <a:r>
              <a:rPr kumimoji="0"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</a:t>
            </a:r>
            <a:r>
              <a:rPr kumimoji="0"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kumimoji="0"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0941" y="4461447"/>
            <a:ext cx="1296144" cy="4524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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시그마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오용철DB_html\데이터베이스 모델링.files\image446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1320" y="1413486"/>
            <a:ext cx="1987164" cy="73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874828" y="3838268"/>
            <a:ext cx="3576430" cy="8402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altLang="ko-KR" dirty="0" smtClean="0">
                <a:sym typeface="Symbol" pitchFamily="18" charset="2"/>
              </a:rPr>
              <a:t> </a:t>
            </a:r>
            <a:r>
              <a:rPr lang="ko-KR" altLang="en-US" baseline="-25000" dirty="0" smtClean="0"/>
              <a:t>학과 </a:t>
            </a:r>
            <a:r>
              <a:rPr lang="en-US" altLang="ko-KR" baseline="-25000" dirty="0"/>
              <a:t>= '</a:t>
            </a:r>
            <a:r>
              <a:rPr lang="ko-KR" altLang="en-US" baseline="-25000" dirty="0"/>
              <a:t>컴퓨터</a:t>
            </a:r>
            <a:r>
              <a:rPr lang="en-US" altLang="ko-KR" baseline="-25000" dirty="0"/>
              <a:t>'</a:t>
            </a:r>
            <a:r>
              <a:rPr lang="en-US" altLang="ko-KR" dirty="0"/>
              <a:t> (</a:t>
            </a:r>
            <a:r>
              <a:rPr lang="ko-KR" altLang="en-US" dirty="0"/>
              <a:t>학생</a:t>
            </a:r>
            <a:r>
              <a:rPr lang="en-US" altLang="ko-KR" dirty="0"/>
              <a:t>)	</a:t>
            </a:r>
          </a:p>
          <a:p>
            <a:pPr marL="0" lvl="1">
              <a:lnSpc>
                <a:spcPct val="90000"/>
              </a:lnSpc>
            </a:pPr>
            <a:r>
              <a:rPr lang="en-US" altLang="ko-KR" dirty="0" smtClean="0">
                <a:sym typeface="Symbol" pitchFamily="18" charset="2"/>
              </a:rPr>
              <a:t> </a:t>
            </a:r>
            <a:r>
              <a:rPr lang="ko-KR" altLang="en-US" baseline="-25000" dirty="0" smtClean="0"/>
              <a:t>학번 </a:t>
            </a:r>
            <a:r>
              <a:rPr lang="en-US" altLang="ko-KR" baseline="-25000" dirty="0"/>
              <a:t>= 300 </a:t>
            </a:r>
            <a:r>
              <a:rPr lang="en-US" altLang="ko-KR" baseline="-25000" dirty="0" smtClean="0">
                <a:latin typeface="HY중고딕"/>
                <a:ea typeface="HY중고딕"/>
              </a:rPr>
              <a:t>∧</a:t>
            </a:r>
            <a:r>
              <a:rPr lang="en-US" altLang="ko-KR" baseline="-25000" dirty="0" smtClean="0"/>
              <a:t> </a:t>
            </a:r>
            <a:r>
              <a:rPr lang="ko-KR" altLang="en-US" baseline="-25000" dirty="0"/>
              <a:t>과목번호</a:t>
            </a:r>
            <a:r>
              <a:rPr lang="en-US" altLang="ko-KR" baseline="-25000" dirty="0"/>
              <a:t>='C312'</a:t>
            </a:r>
            <a:r>
              <a:rPr lang="en-US" altLang="ko-KR" dirty="0"/>
              <a:t>(</a:t>
            </a:r>
            <a:r>
              <a:rPr lang="ko-KR" altLang="en-US" dirty="0"/>
              <a:t>등록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lvl="1">
              <a:lnSpc>
                <a:spcPct val="90000"/>
              </a:lnSpc>
            </a:pPr>
            <a:r>
              <a:rPr lang="en-US" altLang="ko-KR" dirty="0" smtClean="0">
                <a:sym typeface="Symbol" pitchFamily="18" charset="2"/>
              </a:rPr>
              <a:t> </a:t>
            </a:r>
            <a:r>
              <a:rPr lang="ko-KR" altLang="en-US" baseline="-25000" dirty="0" smtClean="0"/>
              <a:t>중간성적</a:t>
            </a:r>
            <a:r>
              <a:rPr lang="en-US" altLang="ko-KR" baseline="-25000" dirty="0"/>
              <a:t>&lt;</a:t>
            </a:r>
            <a:r>
              <a:rPr lang="ko-KR" altLang="en-US" baseline="-25000" dirty="0"/>
              <a:t>기말성적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D8386-2D28-4E58-9221-5D867E03F45A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03" y="1702684"/>
            <a:ext cx="7379058" cy="425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04" y="485612"/>
            <a:ext cx="7201383" cy="94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481146" y="4272458"/>
            <a:ext cx="2380593" cy="5202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675657" y="485611"/>
            <a:ext cx="9380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p. 161</a:t>
            </a:r>
            <a:endParaRPr lang="ko-KR" altLang="en-US" sz="20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1452107" y="888048"/>
            <a:ext cx="9567185" cy="4902200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err="1" smtClean="0"/>
              <a:t>프로젝션</a:t>
            </a:r>
            <a:r>
              <a:rPr lang="ko-KR" altLang="en-US" b="1" dirty="0" smtClean="0"/>
              <a:t> 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한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애트리뷰트의</a:t>
            </a:r>
            <a:r>
              <a:rPr lang="ko-KR" altLang="en-US" b="1" dirty="0" smtClean="0"/>
              <a:t> 수직적 부분 집합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결과로 생성되는 </a:t>
            </a:r>
            <a:r>
              <a:rPr lang="ko-KR" altLang="en-US" b="1" dirty="0" err="1" smtClean="0"/>
              <a:t>릴레이션은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&lt;</a:t>
            </a:r>
            <a:r>
              <a:rPr lang="ko-KR" altLang="en-US" b="1" dirty="0" err="1" smtClean="0"/>
              <a:t>애트리뷰트</a:t>
            </a:r>
            <a:r>
              <a:rPr lang="ko-KR" altLang="en-US" b="1" dirty="0" smtClean="0"/>
              <a:t> 리스트</a:t>
            </a:r>
            <a:r>
              <a:rPr lang="en-US" altLang="ko-KR" b="1" dirty="0" smtClean="0"/>
              <a:t>&gt;</a:t>
            </a:r>
            <a:r>
              <a:rPr lang="ko-KR" altLang="en-US" b="1" dirty="0" smtClean="0"/>
              <a:t>에 명시된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b="1" dirty="0" smtClean="0"/>
              <a:t>    </a:t>
            </a:r>
            <a:r>
              <a:rPr lang="ko-KR" altLang="en-US" b="1" dirty="0" err="1" smtClean="0"/>
              <a:t>애트리뷰트들만</a:t>
            </a:r>
            <a:r>
              <a:rPr lang="ko-KR" altLang="en-US" b="1" dirty="0" smtClean="0"/>
              <a:t> 가짐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결과 </a:t>
            </a:r>
            <a:r>
              <a:rPr lang="ko-KR" altLang="en-US" b="1" dirty="0" err="1" smtClean="0"/>
              <a:t>릴레이션은</a:t>
            </a:r>
            <a:r>
              <a:rPr lang="ko-KR" altLang="en-US" b="1" dirty="0" smtClean="0"/>
              <a:t> 중복된 </a:t>
            </a:r>
            <a:r>
              <a:rPr lang="ko-KR" altLang="en-US" b="1" dirty="0" err="1" smtClean="0"/>
              <a:t>투플들이</a:t>
            </a:r>
            <a:r>
              <a:rPr lang="ko-KR" altLang="en-US" b="1" dirty="0" smtClean="0"/>
              <a:t> 존재할 수 있음</a:t>
            </a:r>
            <a:endParaRPr lang="en-US" altLang="ko-KR" b="1" dirty="0" smtClean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/>
              <a:t>결과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차수 </a:t>
            </a:r>
            <a:r>
              <a:rPr lang="en-US" altLang="ko-KR" b="1" dirty="0"/>
              <a:t>: </a:t>
            </a:r>
            <a:r>
              <a:rPr lang="ko-KR" altLang="en-US" b="1" dirty="0"/>
              <a:t>입력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</a:t>
            </a:r>
            <a:r>
              <a:rPr lang="ko-KR" altLang="en-US" b="1" dirty="0" smtClean="0"/>
              <a:t>차수보다 </a:t>
            </a:r>
            <a:r>
              <a:rPr lang="ko-KR" altLang="en-US" b="1" dirty="0"/>
              <a:t>작거나 같음</a:t>
            </a:r>
            <a:endParaRPr lang="en-US" altLang="ko-KR" b="1" dirty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결과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</a:t>
            </a:r>
            <a:r>
              <a:rPr lang="ko-KR" altLang="en-US" b="1" dirty="0" err="1"/>
              <a:t>카디날리티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입력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카디날리티와</a:t>
            </a:r>
            <a:r>
              <a:rPr lang="ko-KR" altLang="en-US" b="1" dirty="0" smtClean="0"/>
              <a:t> 같거나 작음</a:t>
            </a:r>
            <a:endParaRPr lang="ko-KR" altLang="en-US" b="1" dirty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형식 </a:t>
            </a:r>
            <a:r>
              <a:rPr lang="en-US" altLang="ko-KR" b="1" dirty="0" smtClean="0">
                <a:solidFill>
                  <a:schemeClr val="tx2"/>
                </a:solidFill>
              </a:rPr>
              <a:t>: </a:t>
            </a:r>
            <a:r>
              <a:rPr lang="el-GR" altLang="ko-KR" b="1" dirty="0">
                <a:solidFill>
                  <a:schemeClr val="tx2"/>
                </a:solidFill>
              </a:rPr>
              <a:t>π</a:t>
            </a:r>
            <a:r>
              <a:rPr lang="ko-KR" altLang="en-US" b="1" baseline="-25000" dirty="0">
                <a:solidFill>
                  <a:schemeClr val="tx2"/>
                </a:solidFill>
              </a:rPr>
              <a:t>추출할</a:t>
            </a:r>
            <a:r>
              <a:rPr lang="en-US" altLang="ko-KR" b="1" baseline="-25000" dirty="0">
                <a:solidFill>
                  <a:schemeClr val="tx2"/>
                </a:solidFill>
              </a:rPr>
              <a:t>_</a:t>
            </a:r>
            <a:r>
              <a:rPr lang="ko-KR" altLang="en-US" b="1" baseline="-25000" dirty="0" err="1">
                <a:solidFill>
                  <a:schemeClr val="tx2"/>
                </a:solidFill>
              </a:rPr>
              <a:t>애트리뷰트들</a:t>
            </a:r>
            <a:r>
              <a:rPr lang="en-US" altLang="ko-KR" b="1" baseline="-25000" dirty="0">
                <a:solidFill>
                  <a:schemeClr val="tx2"/>
                </a:solidFill>
              </a:rPr>
              <a:t>_</a:t>
            </a:r>
            <a:r>
              <a:rPr lang="ko-KR" altLang="en-US" b="1" baseline="-25000" dirty="0">
                <a:solidFill>
                  <a:schemeClr val="tx2"/>
                </a:solidFill>
              </a:rPr>
              <a:t>이름</a:t>
            </a:r>
            <a:r>
              <a:rPr lang="en-US" altLang="ko-KR" b="1" dirty="0">
                <a:solidFill>
                  <a:schemeClr val="tx2"/>
                </a:solidFill>
              </a:rPr>
              <a:t>(</a:t>
            </a:r>
            <a:r>
              <a:rPr lang="ko-KR" altLang="en-US" b="1" dirty="0" err="1">
                <a:solidFill>
                  <a:schemeClr val="tx2"/>
                </a:solidFill>
              </a:rPr>
              <a:t>릴레이션</a:t>
            </a:r>
            <a:r>
              <a:rPr lang="en-US" altLang="ko-KR" b="1" dirty="0">
                <a:solidFill>
                  <a:schemeClr val="tx2"/>
                </a:solidFill>
              </a:rPr>
              <a:t>_</a:t>
            </a:r>
            <a:r>
              <a:rPr lang="ko-KR" altLang="en-US" b="1" dirty="0">
                <a:solidFill>
                  <a:schemeClr val="tx2"/>
                </a:solidFill>
              </a:rPr>
              <a:t>이름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endParaRPr lang="ko-KR" altLang="en-US" b="1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 dirty="0" smtClean="0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F1A23-17E1-411F-9544-13E3F440D999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10" name="그림 9" descr="오용철DB_html\데이터베이스 모델링.files\image448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5885" y="2212258"/>
            <a:ext cx="2518999" cy="888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2412540" y="3924241"/>
            <a:ext cx="2744522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l-GR" altLang="ko-KR" sz="2000" dirty="0"/>
              <a:t>π</a:t>
            </a:r>
            <a:r>
              <a:rPr lang="ko-KR" altLang="en-US" baseline="-30000" dirty="0" smtClean="0">
                <a:solidFill>
                  <a:srgbClr val="000000"/>
                </a:solidFill>
                <a:latin typeface="굴림" pitchFamily="50" charset="-127"/>
              </a:rPr>
              <a:t>이름</a:t>
            </a:r>
            <a:r>
              <a:rPr lang="en-US" altLang="ko-KR" baseline="-30000" dirty="0">
                <a:solidFill>
                  <a:srgbClr val="000000"/>
                </a:solidFill>
                <a:latin typeface="굴림" pitchFamily="50" charset="-127"/>
              </a:rPr>
              <a:t>,</a:t>
            </a:r>
            <a:r>
              <a:rPr lang="ko-KR" altLang="en-US" baseline="-30000" dirty="0">
                <a:solidFill>
                  <a:srgbClr val="000000"/>
                </a:solidFill>
                <a:latin typeface="굴림" pitchFamily="50" charset="-127"/>
              </a:rPr>
              <a:t>학과</a:t>
            </a:r>
            <a:r>
              <a:rPr lang="en-US" altLang="ko-KR" sz="1400" dirty="0">
                <a:solidFill>
                  <a:srgbClr val="000000"/>
                </a:solidFill>
                <a:latin typeface="굴림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굴림" pitchFamily="50" charset="-127"/>
              </a:rPr>
              <a:t>학생</a:t>
            </a:r>
            <a:r>
              <a:rPr lang="en-US" altLang="ko-KR" sz="1400" dirty="0">
                <a:solidFill>
                  <a:srgbClr val="000000"/>
                </a:solidFill>
                <a:latin typeface="굴림" pitchFamily="50" charset="-127"/>
              </a:rPr>
              <a:t>)</a:t>
            </a:r>
            <a:r>
              <a:rPr lang="en-US" altLang="ko-KR" dirty="0">
                <a:latin typeface="굴림" pitchFamily="50" charset="-127"/>
              </a:rPr>
              <a:t> </a:t>
            </a:r>
          </a:p>
          <a:p>
            <a:r>
              <a:rPr lang="en-US" altLang="ko-KR" dirty="0"/>
              <a:t> </a:t>
            </a:r>
            <a:r>
              <a:rPr lang="el-GR" altLang="ko-KR" sz="2000" dirty="0"/>
              <a:t>π</a:t>
            </a:r>
            <a:r>
              <a:rPr lang="ko-KR" altLang="en-US" baseline="-30000" dirty="0" smtClean="0">
                <a:solidFill>
                  <a:srgbClr val="000000"/>
                </a:solidFill>
                <a:latin typeface="굴림" pitchFamily="50" charset="-127"/>
              </a:rPr>
              <a:t>과목이름</a:t>
            </a:r>
            <a:r>
              <a:rPr lang="en-US" altLang="ko-KR" baseline="-30000" dirty="0">
                <a:solidFill>
                  <a:srgbClr val="000000"/>
                </a:solidFill>
                <a:latin typeface="굴림" pitchFamily="50" charset="-127"/>
              </a:rPr>
              <a:t>,</a:t>
            </a:r>
            <a:r>
              <a:rPr lang="ko-KR" altLang="en-US" baseline="-30000" dirty="0">
                <a:solidFill>
                  <a:srgbClr val="000000"/>
                </a:solidFill>
                <a:latin typeface="굴림" pitchFamily="50" charset="-127"/>
              </a:rPr>
              <a:t>담당교수</a:t>
            </a:r>
            <a:r>
              <a:rPr lang="en-US" altLang="ko-KR" sz="1400" dirty="0">
                <a:solidFill>
                  <a:srgbClr val="000000"/>
                </a:solidFill>
                <a:latin typeface="굴림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굴림" pitchFamily="50" charset="-127"/>
              </a:rPr>
              <a:t>과목</a:t>
            </a:r>
            <a:r>
              <a:rPr lang="en-US" altLang="ko-KR" sz="1400" dirty="0">
                <a:solidFill>
                  <a:srgbClr val="000000"/>
                </a:solidFill>
                <a:latin typeface="굴림" pitchFamily="50" charset="-127"/>
              </a:rPr>
              <a:t>)</a:t>
            </a:r>
            <a:endParaRPr lang="en-US" altLang="ko-KR" dirty="0">
              <a:solidFill>
                <a:srgbClr val="000000"/>
              </a:solidFill>
              <a:latin typeface="굴림" pitchFamily="50" charset="-127"/>
              <a:sym typeface="Symbol" pitchFamily="18" charset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p.162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43075" y="6371074"/>
            <a:ext cx="4457700" cy="2286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4장. </a:t>
            </a:r>
            <a:r>
              <a:rPr lang="en-US" altLang="ko-KR" dirty="0" err="1" smtClean="0"/>
              <a:t>관계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대수와</a:t>
            </a:r>
            <a:r>
              <a:rPr lang="en-US" altLang="ko-KR" dirty="0" smtClean="0"/>
              <a:t> SQL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7961E-B4B3-4301-9757-92DDAE5BEE2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75" y="1506417"/>
            <a:ext cx="35337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75" y="2290914"/>
            <a:ext cx="6040483" cy="275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906867" y="4810950"/>
            <a:ext cx="2380593" cy="260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865" y="752380"/>
            <a:ext cx="2079625" cy="494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6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1091379" y="619918"/>
            <a:ext cx="9719187" cy="287258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ko-KR" altLang="en-US" b="1" dirty="0" smtClean="0"/>
              <a:t> </a:t>
            </a:r>
            <a:r>
              <a:rPr lang="en-US" altLang="ko-KR" b="1" dirty="0" smtClean="0"/>
              <a:t>3. </a:t>
            </a:r>
            <a:r>
              <a:rPr lang="ko-KR" altLang="en-US" b="1" dirty="0" smtClean="0"/>
              <a:t>집합 연산자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세 가지 집합 연산자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합집합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교집합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차집합</a:t>
            </a:r>
            <a:r>
              <a:rPr lang="ko-KR" altLang="en-US" b="1" dirty="0" smtClean="0"/>
              <a:t> 연산자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집합 연산자의 입력으로 사용되는 두 개의 </a:t>
            </a:r>
            <a:r>
              <a:rPr lang="ko-KR" altLang="en-US" b="1" dirty="0" err="1" smtClean="0"/>
              <a:t>릴레이션은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FF3300"/>
                </a:solidFill>
              </a:rPr>
              <a:t>합집합 호환</a:t>
            </a:r>
            <a:r>
              <a:rPr lang="en-US" altLang="ko-KR" b="1" dirty="0" smtClean="0"/>
              <a:t>(union compatible)</a:t>
            </a:r>
            <a:r>
              <a:rPr lang="ko-KR" altLang="en-US" b="1" dirty="0" smtClean="0"/>
              <a:t>이어야 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이항 연산자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b="1" dirty="0" smtClean="0"/>
          </a:p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sz="1800" b="1" dirty="0"/>
              <a:t>※ </a:t>
            </a:r>
            <a:r>
              <a:rPr lang="ko-KR" altLang="en-US" sz="1800" b="1" dirty="0"/>
              <a:t>합집합 호환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두 </a:t>
            </a:r>
            <a:r>
              <a:rPr lang="ko-KR" altLang="en-US" sz="1800" b="1" dirty="0" err="1"/>
              <a:t>릴레이션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R1(A1, A2, ..., An)</a:t>
            </a:r>
            <a:r>
              <a:rPr lang="ko-KR" altLang="en-US" sz="1800" b="1" dirty="0"/>
              <a:t>과 </a:t>
            </a:r>
            <a:r>
              <a:rPr lang="en-US" altLang="ko-KR" sz="1800" b="1" dirty="0"/>
              <a:t>R2(B1, B2, ..., </a:t>
            </a:r>
            <a:r>
              <a:rPr lang="en-US" altLang="ko-KR" sz="1800" b="1" dirty="0" err="1"/>
              <a:t>Bm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이 합집합 호환일 필요 충분 조건은 </a:t>
            </a:r>
            <a:r>
              <a:rPr lang="en-US" altLang="ko-KR" sz="1800" b="1" dirty="0"/>
              <a:t>n=m</a:t>
            </a:r>
            <a:r>
              <a:rPr lang="ko-KR" altLang="en-US" sz="1800" b="1" dirty="0"/>
              <a:t>이고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모든 </a:t>
            </a:r>
            <a:r>
              <a:rPr lang="en-US" altLang="ko-KR" sz="1800" b="1" dirty="0"/>
              <a:t>1&lt;=</a:t>
            </a:r>
            <a:r>
              <a:rPr lang="en-US" altLang="ko-KR" sz="1800" b="1" dirty="0" err="1"/>
              <a:t>i</a:t>
            </a:r>
            <a:r>
              <a:rPr lang="en-US" altLang="ko-KR" sz="1800" b="1" dirty="0"/>
              <a:t>&lt;=n</a:t>
            </a:r>
            <a:r>
              <a:rPr lang="ko-KR" altLang="en-US" sz="1800" b="1" dirty="0"/>
              <a:t>에 대해 </a:t>
            </a:r>
            <a:r>
              <a:rPr lang="en-US" altLang="ko-KR" sz="1800" b="1" dirty="0"/>
              <a:t>domain(Ai)=domain(Bi)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dirty="0" smtClean="0">
                <a:latin typeface="½Å¸íÁ¶" charset="0"/>
                <a:ea typeface="신명조" charset="-127"/>
              </a:rPr>
              <a:t> </a:t>
            </a: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1AFB9-6D30-4671-AA9E-A709C136AF79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626027" y="3392269"/>
            <a:ext cx="7593745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/>
              <a:buChar char="Þ"/>
            </a:pPr>
            <a:r>
              <a:rPr lang="ko-KR" altLang="en-US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릴레이션의</a:t>
            </a:r>
            <a:r>
              <a:rPr lang="ko-KR" altLang="en-US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차수</a:t>
            </a: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애트리뷰트의</a:t>
            </a:r>
            <a:r>
              <a:rPr lang="ko-KR" altLang="en-US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개수</a:t>
            </a: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대응되는 </a:t>
            </a:r>
            <a:r>
              <a:rPr lang="ko-KR" altLang="en-US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애트리뷰트들의</a:t>
            </a:r>
            <a:r>
              <a:rPr lang="ko-KR" altLang="en-US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도메인</a:t>
            </a:r>
            <a:r>
              <a:rPr lang="ko-KR" altLang="en-US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같아야 함</a:t>
            </a:r>
            <a:r>
              <a:rPr kumimoji="0" lang="en-US" altLang="ko-KR" dirty="0"/>
              <a:t> </a:t>
            </a:r>
            <a:r>
              <a:rPr kumimoji="0"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애트리뷰트명은</a:t>
            </a:r>
            <a:r>
              <a:rPr lang="ko-KR" altLang="en-US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상관없음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C5AFED-1DD0-4ABB-9436-39EA879359FB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9" y="634172"/>
            <a:ext cx="7602537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4330262" y="3090041"/>
            <a:ext cx="1784213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651628" y="3084781"/>
            <a:ext cx="1784213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1343155" y="831050"/>
            <a:ext cx="9511658" cy="4902200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/>
              <a:t>1) </a:t>
            </a:r>
            <a:r>
              <a:rPr lang="ko-KR" altLang="en-US" b="1" dirty="0"/>
              <a:t>합집합 연산자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두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의 합집합 </a:t>
            </a:r>
            <a:r>
              <a:rPr lang="en-US" altLang="ko-KR" b="1" dirty="0" smtClean="0"/>
              <a:t>R∪S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또는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에 있거나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S </a:t>
            </a:r>
            <a:r>
              <a:rPr lang="ko-KR" altLang="en-US" b="1" dirty="0" smtClean="0"/>
              <a:t>모두에 속한 </a:t>
            </a:r>
            <a:r>
              <a:rPr lang="ko-KR" altLang="en-US" b="1" dirty="0" err="1" smtClean="0"/>
              <a:t>투플들로</a:t>
            </a:r>
            <a:r>
              <a:rPr lang="ko-KR" altLang="en-US" b="1" dirty="0" smtClean="0"/>
              <a:t> 이루어진 </a:t>
            </a:r>
            <a:r>
              <a:rPr lang="ko-KR" altLang="en-US" b="1" dirty="0" err="1" smtClean="0"/>
              <a:t>릴레이션</a:t>
            </a: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결과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중복된 </a:t>
            </a:r>
            <a:r>
              <a:rPr lang="ko-KR" altLang="en-US" b="1" dirty="0" err="1" smtClean="0"/>
              <a:t>투플들은</a:t>
            </a:r>
            <a:r>
              <a:rPr lang="ko-KR" altLang="en-US" b="1" dirty="0" smtClean="0"/>
              <a:t> 제외됨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결과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차수는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또는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의 차수와 같으며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결과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애트리뷰트</a:t>
            </a:r>
            <a:r>
              <a:rPr lang="ko-KR" altLang="en-US" b="1" dirty="0" smtClean="0"/>
              <a:t> 이름들은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애트리뷰트들의</a:t>
            </a:r>
            <a:r>
              <a:rPr lang="ko-KR" altLang="en-US" b="1" dirty="0" smtClean="0"/>
              <a:t> 이름과 같거나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애트리뷰트들의</a:t>
            </a:r>
            <a:r>
              <a:rPr lang="ko-KR" altLang="en-US" b="1" dirty="0" smtClean="0"/>
              <a:t> 이름과 같음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b="1" dirty="0" smtClean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>
                <a:latin typeface="½Å¸íÁ¶" charset="0"/>
                <a:ea typeface="신명조" charset="-127"/>
              </a:rPr>
              <a:t> </a:t>
            </a: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4DF0B-1236-4E66-A3D8-050B130037EF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FD2BCD-EFD4-4590-A2C1-B6DC158BB847}" type="slidenum">
              <a:rPr lang="en-US" altLang="ko-KR" smtClean="0"/>
              <a:pPr>
                <a:defRPr/>
              </a:pPr>
              <a:t>17</a:t>
            </a:fld>
            <a:endParaRPr lang="en-US" altLang="ko-KR" smtClean="0"/>
          </a:p>
        </p:txBody>
      </p:sp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14" y="358539"/>
            <a:ext cx="6750050" cy="4691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230" y="1281615"/>
            <a:ext cx="3800570" cy="3767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639098"/>
            <a:ext cx="8458200" cy="4902200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교집합 연산자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두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의 교집합 </a:t>
            </a:r>
            <a:r>
              <a:rPr lang="en-US" altLang="ko-KR" b="1" dirty="0" smtClean="0"/>
              <a:t>R ∩ S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S </a:t>
            </a:r>
            <a:r>
              <a:rPr lang="ko-KR" altLang="en-US" b="1" dirty="0" smtClean="0"/>
              <a:t>모두에 속한 </a:t>
            </a:r>
            <a:r>
              <a:rPr lang="ko-KR" altLang="en-US" b="1" dirty="0" err="1" smtClean="0"/>
              <a:t>투플들로</a:t>
            </a:r>
            <a:r>
              <a:rPr lang="ko-KR" altLang="en-US" b="1" dirty="0" smtClean="0"/>
              <a:t> 이루어진 </a:t>
            </a:r>
            <a:r>
              <a:rPr lang="ko-KR" altLang="en-US" b="1" dirty="0" err="1" smtClean="0"/>
              <a:t>릴레이션</a:t>
            </a: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결과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차수는 </a:t>
            </a:r>
            <a:r>
              <a:rPr lang="en-US" altLang="ko-KR" b="1" dirty="0" smtClean="0"/>
              <a:t>R </a:t>
            </a:r>
            <a:r>
              <a:rPr lang="ko-KR" altLang="en-US" b="1" dirty="0" smtClean="0"/>
              <a:t>또는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의 차수와 같으며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결과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애트리뷰트</a:t>
            </a:r>
            <a:r>
              <a:rPr lang="ko-KR" altLang="en-US" b="1" dirty="0" smtClean="0"/>
              <a:t> 이름들은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애트리뷰트들의</a:t>
            </a:r>
            <a:r>
              <a:rPr lang="ko-KR" altLang="en-US" b="1" dirty="0" smtClean="0"/>
              <a:t> 이름과 같거나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애트리뷰트들의</a:t>
            </a:r>
            <a:r>
              <a:rPr lang="ko-KR" altLang="en-US" b="1" dirty="0" smtClean="0"/>
              <a:t> 이름과 같음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>
                <a:latin typeface="½Å¸íÁ¶" charset="0"/>
                <a:ea typeface="신명조" charset="-127"/>
              </a:rPr>
              <a:t> </a:t>
            </a: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34176-FC85-4EED-91BB-BBDB3B6BF3B1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273FAA-6E65-4C51-9F83-3B13E0A818D2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94" y="239192"/>
            <a:ext cx="5523079" cy="40944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126" y="4361571"/>
            <a:ext cx="4638320" cy="24437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45" y="3393721"/>
            <a:ext cx="3846749" cy="130260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4745038" y="1139825"/>
            <a:ext cx="5143500" cy="812800"/>
          </a:xfrm>
        </p:spPr>
        <p:txBody>
          <a:bodyPr anchor="t"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9476" y="1984376"/>
            <a:ext cx="5673725" cy="36941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관계대수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SQL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개요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데이터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정의어와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무결성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제약조건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4. Select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5. insert, delete, update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6.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트리거와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주장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(assertion)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7.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내포된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SQL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846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1622322" y="616738"/>
            <a:ext cx="9335729" cy="4902200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/>
              <a:t>3) </a:t>
            </a:r>
            <a:r>
              <a:rPr lang="ko-KR" altLang="en-US" b="1" dirty="0" err="1"/>
              <a:t>차집합</a:t>
            </a:r>
            <a:r>
              <a:rPr lang="ko-KR" altLang="en-US" b="1" dirty="0"/>
              <a:t> 연산자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두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차집합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 - S</a:t>
            </a:r>
            <a:r>
              <a:rPr lang="ko-KR" altLang="en-US" b="1" dirty="0" smtClean="0"/>
              <a:t>는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에는 속하지만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에는 속하지 않은 </a:t>
            </a:r>
            <a:r>
              <a:rPr lang="ko-KR" altLang="en-US" b="1" dirty="0" err="1" smtClean="0"/>
              <a:t>투플들로</a:t>
            </a:r>
            <a:r>
              <a:rPr lang="ko-KR" altLang="en-US" b="1" dirty="0" smtClean="0"/>
              <a:t> 이루어진 </a:t>
            </a:r>
            <a:r>
              <a:rPr lang="ko-KR" altLang="en-US" b="1" dirty="0" err="1" smtClean="0"/>
              <a:t>릴레이션</a:t>
            </a: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결과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차수는 </a:t>
            </a:r>
            <a:r>
              <a:rPr lang="en-US" altLang="ko-KR" b="1" dirty="0" smtClean="0"/>
              <a:t>R </a:t>
            </a:r>
            <a:r>
              <a:rPr lang="ko-KR" altLang="en-US" b="1" dirty="0" smtClean="0"/>
              <a:t>또는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의 차수와 같으며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결과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애트리뷰트</a:t>
            </a:r>
            <a:r>
              <a:rPr lang="ko-KR" altLang="en-US" b="1" dirty="0" smtClean="0"/>
              <a:t> 이름들은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애트리뷰트들의</a:t>
            </a:r>
            <a:r>
              <a:rPr lang="ko-KR" altLang="en-US" b="1" dirty="0" smtClean="0"/>
              <a:t> 이름과 같거나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애트리뷰트들의</a:t>
            </a:r>
            <a:r>
              <a:rPr lang="ko-KR" altLang="en-US" b="1" dirty="0" smtClean="0"/>
              <a:t> 이름과 같음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>
                <a:latin typeface="½Å¸íÁ¶" charset="0"/>
                <a:ea typeface="신명조" charset="-127"/>
              </a:rPr>
              <a:t> </a:t>
            </a: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3C4EE-50AD-476B-9A2D-3CF4BC73BD5C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3DB17-3D69-4C4E-8A23-078DA24EBB16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2253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72" y="303615"/>
            <a:ext cx="5821813" cy="290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83" y="3107164"/>
            <a:ext cx="1906588" cy="1373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64" y="1033149"/>
            <a:ext cx="4092859" cy="37669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564" y="3422022"/>
            <a:ext cx="4705134" cy="11726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직원의 부서번호를 추출한 후 부서 테이블의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r>
              <a:rPr lang="ko-KR" altLang="en-US" b="1" dirty="0" smtClean="0">
                <a:solidFill>
                  <a:srgbClr val="0000FF"/>
                </a:solidFill>
              </a:rPr>
              <a:t>부서번호를 빼면 남는 부서번호가 직원이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r>
              <a:rPr lang="ko-KR" altLang="en-US" b="1" dirty="0" smtClean="0">
                <a:solidFill>
                  <a:srgbClr val="0000FF"/>
                </a:solidFill>
              </a:rPr>
              <a:t>배당되지 않은 부서가 된다</a:t>
            </a:r>
            <a:r>
              <a:rPr lang="en-US" altLang="ko-KR" b="1" dirty="0" smtClean="0">
                <a:solidFill>
                  <a:srgbClr val="0000FF"/>
                </a:solidFill>
              </a:rPr>
              <a:t>.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1327354" y="693691"/>
            <a:ext cx="9704439" cy="386560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b="1" dirty="0"/>
              <a:t>4) </a:t>
            </a:r>
            <a:r>
              <a:rPr lang="ko-KR" altLang="en-US" b="1" dirty="0" err="1"/>
              <a:t>카티션</a:t>
            </a:r>
            <a:r>
              <a:rPr lang="ko-KR" altLang="en-US" b="1" dirty="0"/>
              <a:t> 곱 연산자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카디날리티가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i</a:t>
            </a:r>
            <a:r>
              <a:rPr lang="ko-KR" altLang="en-US" b="1" dirty="0" smtClean="0"/>
              <a:t>인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R(A1, A2, ..., An)</a:t>
            </a:r>
            <a:r>
              <a:rPr lang="ko-KR" altLang="en-US" b="1" dirty="0" smtClean="0"/>
              <a:t>과 </a:t>
            </a:r>
            <a:r>
              <a:rPr lang="ko-KR" altLang="en-US" b="1" dirty="0" err="1" smtClean="0"/>
              <a:t>카디날리티가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j</a:t>
            </a:r>
            <a:r>
              <a:rPr lang="ko-KR" altLang="en-US" b="1" dirty="0" smtClean="0"/>
              <a:t>인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S(B1, B2, ..., </a:t>
            </a:r>
            <a:r>
              <a:rPr lang="en-US" altLang="ko-KR" b="1" dirty="0" err="1" smtClean="0"/>
              <a:t>Bm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카티션</a:t>
            </a:r>
            <a:r>
              <a:rPr lang="ko-KR" altLang="en-US" b="1" dirty="0" smtClean="0"/>
              <a:t> 곱 </a:t>
            </a:r>
            <a:r>
              <a:rPr lang="en-US" altLang="ko-KR" b="1" dirty="0" smtClean="0"/>
              <a:t>R × S</a:t>
            </a:r>
            <a:r>
              <a:rPr lang="ko-KR" altLang="en-US" b="1" dirty="0" smtClean="0"/>
              <a:t>는 차수가 </a:t>
            </a:r>
            <a:r>
              <a:rPr lang="en-US" altLang="ko-KR" b="1" dirty="0" err="1" smtClean="0"/>
              <a:t>n+m</a:t>
            </a:r>
            <a:r>
              <a:rPr lang="ko-KR" altLang="en-US" b="1" dirty="0" smtClean="0"/>
              <a:t>이고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카디날리티가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*j</a:t>
            </a:r>
            <a:r>
              <a:rPr lang="ko-KR" altLang="en-US" b="1" dirty="0" smtClean="0"/>
              <a:t>이고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애트리뷰트가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(A1, A2, ..., An, B1, B2, ..., </a:t>
            </a:r>
            <a:r>
              <a:rPr lang="en-US" altLang="ko-KR" b="1" dirty="0" err="1" smtClean="0"/>
              <a:t>Bm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이며</a:t>
            </a:r>
            <a:r>
              <a:rPr lang="en-US" altLang="ko-KR" b="1" dirty="0" smtClean="0"/>
              <a:t>, R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투플들의</a:t>
            </a:r>
            <a:r>
              <a:rPr lang="ko-KR" altLang="en-US" b="1" dirty="0" smtClean="0"/>
              <a:t> 모든 가능한 조합으로 이루어진 </a:t>
            </a:r>
            <a:r>
              <a:rPr lang="ko-KR" altLang="en-US" b="1" dirty="0" err="1" smtClean="0"/>
              <a:t>릴레이션</a:t>
            </a:r>
            <a:endParaRPr lang="ko-KR" altLang="en-US" b="1" dirty="0" smtClean="0"/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카티션</a:t>
            </a:r>
            <a:r>
              <a:rPr lang="ko-KR" altLang="en-US" b="1" dirty="0" smtClean="0"/>
              <a:t> 곱의 결과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크기가 매우 클 수 있으며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사용자가 실제로 원하는 것은 </a:t>
            </a:r>
            <a:r>
              <a:rPr lang="ko-KR" altLang="en-US" b="1" dirty="0" err="1" smtClean="0"/>
              <a:t>카티션</a:t>
            </a:r>
            <a:r>
              <a:rPr lang="ko-KR" altLang="en-US" b="1" dirty="0" smtClean="0"/>
              <a:t> 곱의 결과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일부인 경우가 대부분이므로 </a:t>
            </a:r>
            <a:r>
              <a:rPr lang="ko-KR" altLang="en-US" b="1" dirty="0" err="1" smtClean="0"/>
              <a:t>카티션</a:t>
            </a:r>
            <a:r>
              <a:rPr lang="ko-KR" altLang="en-US" b="1" dirty="0" smtClean="0"/>
              <a:t> 곱 자체는 </a:t>
            </a:r>
            <a:r>
              <a:rPr lang="ko-KR" altLang="en-US" b="1" dirty="0" smtClean="0">
                <a:solidFill>
                  <a:srgbClr val="FF0000"/>
                </a:solidFill>
              </a:rPr>
              <a:t>유용한 연산자가 아님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/>
              <a:t>보통 조인 조건의 생략 </a:t>
            </a:r>
            <a:r>
              <a:rPr lang="ko-KR" altLang="en-US" b="1" dirty="0" smtClean="0"/>
              <a:t>실수이거나 테스트를 위해 데이터를 많이 만들기 위해 사용됨</a:t>
            </a: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E0CCF2-6AE8-4B03-BD91-7B5164D8CCA5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E5EFD0-0BD6-415E-8867-D25B6335C032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21" y="157896"/>
            <a:ext cx="6745288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22" y="945296"/>
            <a:ext cx="6209469" cy="212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745" y="3068566"/>
            <a:ext cx="6065707" cy="364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1244600" y="843816"/>
            <a:ext cx="10274300" cy="4007584"/>
          </a:xfrm>
        </p:spPr>
        <p:txBody>
          <a:bodyPr>
            <a:normAutofit/>
          </a:bodyPr>
          <a:lstStyle/>
          <a:p>
            <a:pPr eaLnBrk="1" hangingPunct="1">
              <a:lnSpc>
                <a:spcPct val="27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b="1" dirty="0"/>
              <a:t>관계 대수의 완전성</a:t>
            </a:r>
          </a:p>
          <a:p>
            <a:pPr lvl="1" algn="just" eaLnBrk="1" hangingPunct="1">
              <a:lnSpc>
                <a:spcPct val="27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실렉션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프로젝션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합집합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차집합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카티션</a:t>
            </a:r>
            <a:r>
              <a:rPr lang="ko-KR" altLang="en-US" b="1" dirty="0" smtClean="0"/>
              <a:t> 곱은 관계 대수의 필수적인 연산자</a:t>
            </a:r>
          </a:p>
          <a:p>
            <a:pPr lvl="1" algn="just" eaLnBrk="1" hangingPunct="1">
              <a:lnSpc>
                <a:spcPct val="27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다른 관계 연산자들은 필수적인 관계 연산자를 두 개 이상 조합하여 표현할 수 있음</a:t>
            </a:r>
          </a:p>
          <a:p>
            <a:pPr lvl="1" algn="just" eaLnBrk="1" hangingPunct="1">
              <a:lnSpc>
                <a:spcPct val="27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임의의 질의어가 적어도 필수적인 관계 대수 연산자들만큼의 표현력을 갖고 있으면 </a:t>
            </a:r>
            <a:r>
              <a:rPr lang="ko-KR" altLang="en-US" b="1" dirty="0" smtClean="0">
                <a:solidFill>
                  <a:srgbClr val="FF3300"/>
                </a:solidFill>
              </a:rPr>
              <a:t>관계적으로 완전</a:t>
            </a:r>
            <a:r>
              <a:rPr lang="en-US" altLang="ko-KR" b="1" dirty="0" smtClean="0"/>
              <a:t>(relationally complete)</a:t>
            </a:r>
            <a:r>
              <a:rPr lang="ko-KR" altLang="en-US" b="1" dirty="0" smtClean="0"/>
              <a:t>하다고 말함</a:t>
            </a:r>
            <a:r>
              <a:rPr lang="ko-KR" altLang="en-US" dirty="0" smtClean="0">
                <a:latin typeface="½Å¸íÁ¶" charset="0"/>
                <a:ea typeface="신명조" charset="-127"/>
              </a:rPr>
              <a:t> </a:t>
            </a:r>
            <a:endParaRPr lang="ko-KR" altLang="en-US" b="1" dirty="0" smtClean="0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EB9D0-C916-444D-893F-93343B3B6851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1865952" y="352497"/>
            <a:ext cx="9005248" cy="390200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4. </a:t>
            </a:r>
            <a:r>
              <a:rPr lang="ko-KR" altLang="en-US" b="1" dirty="0" smtClean="0"/>
              <a:t>조인 연산자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두 개의 </a:t>
            </a:r>
            <a:r>
              <a:rPr lang="ko-KR" altLang="en-US" b="1" dirty="0" err="1" smtClean="0"/>
              <a:t>릴레이션으로부터</a:t>
            </a:r>
            <a:r>
              <a:rPr lang="ko-KR" altLang="en-US" b="1" dirty="0" smtClean="0"/>
              <a:t> 연관된 </a:t>
            </a:r>
            <a:r>
              <a:rPr lang="ko-KR" altLang="en-US" b="1" dirty="0" err="1" smtClean="0"/>
              <a:t>투플들을</a:t>
            </a:r>
            <a:r>
              <a:rPr lang="ko-KR" altLang="en-US" b="1" dirty="0" smtClean="0"/>
              <a:t> 결합하는 연산자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 데이터베이스에서 두 개 이상의 </a:t>
            </a:r>
            <a:r>
              <a:rPr lang="ko-KR" altLang="en-US" b="1" dirty="0" err="1" smtClean="0"/>
              <a:t>릴레이션들의</a:t>
            </a:r>
            <a:r>
              <a:rPr lang="ko-KR" altLang="en-US" b="1" dirty="0" smtClean="0"/>
              <a:t> 관계를 다루는데 매우 중요한 이항 연산자</a:t>
            </a:r>
          </a:p>
          <a:p>
            <a:pPr marL="1257300" lvl="2" indent="-342900" algn="just">
              <a:lnSpc>
                <a:spcPct val="2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ko-KR" altLang="en-US" b="1" dirty="0" err="1" smtClean="0">
                <a:solidFill>
                  <a:schemeClr val="tx2"/>
                </a:solidFill>
              </a:rPr>
              <a:t>세타</a:t>
            </a:r>
            <a:r>
              <a:rPr lang="ko-KR" altLang="en-US" b="1" dirty="0" smtClean="0">
                <a:solidFill>
                  <a:schemeClr val="tx2"/>
                </a:solidFill>
              </a:rPr>
              <a:t> 조인</a:t>
            </a:r>
            <a:r>
              <a:rPr lang="en-US" altLang="ko-KR" b="1" dirty="0" smtClean="0">
                <a:solidFill>
                  <a:schemeClr val="tx2"/>
                </a:solidFill>
              </a:rPr>
              <a:t>(theta join)</a:t>
            </a:r>
          </a:p>
          <a:p>
            <a:pPr marL="1257300" lvl="2" indent="-342900" algn="just">
              <a:lnSpc>
                <a:spcPct val="2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ko-KR" altLang="en-US" b="1" dirty="0" smtClean="0">
                <a:solidFill>
                  <a:schemeClr val="tx2"/>
                </a:solidFill>
              </a:rPr>
              <a:t>동등 조인</a:t>
            </a:r>
            <a:r>
              <a:rPr lang="en-US" altLang="ko-KR" b="1" dirty="0" smtClean="0">
                <a:solidFill>
                  <a:schemeClr val="tx2"/>
                </a:solidFill>
              </a:rPr>
              <a:t>(equijoin)</a:t>
            </a:r>
          </a:p>
          <a:p>
            <a:pPr marL="1257300" lvl="2" indent="-342900" algn="just">
              <a:lnSpc>
                <a:spcPct val="2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ko-KR" altLang="en-US" b="1" dirty="0" smtClean="0">
                <a:solidFill>
                  <a:schemeClr val="tx2"/>
                </a:solidFill>
              </a:rPr>
              <a:t>자연 조인</a:t>
            </a:r>
            <a:r>
              <a:rPr lang="en-US" altLang="ko-KR" b="1" dirty="0" smtClean="0">
                <a:solidFill>
                  <a:schemeClr val="tx2"/>
                </a:solidFill>
              </a:rPr>
              <a:t>(natural join)</a:t>
            </a:r>
          </a:p>
          <a:p>
            <a:pPr marL="1257300" lvl="2" indent="-342900" algn="just">
              <a:lnSpc>
                <a:spcPct val="2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ko-KR" altLang="en-US" b="1" dirty="0" smtClean="0">
                <a:solidFill>
                  <a:schemeClr val="tx2"/>
                </a:solidFill>
              </a:rPr>
              <a:t>세미 조인</a:t>
            </a:r>
            <a:r>
              <a:rPr lang="en-US" altLang="ko-KR" b="1" dirty="0" smtClean="0">
                <a:solidFill>
                  <a:schemeClr val="tx2"/>
                </a:solidFill>
              </a:rPr>
              <a:t>(</a:t>
            </a:r>
            <a:r>
              <a:rPr lang="en-US" altLang="ko-KR" b="1" dirty="0" err="1" smtClean="0">
                <a:solidFill>
                  <a:schemeClr val="tx2"/>
                </a:solidFill>
              </a:rPr>
              <a:t>semijoin</a:t>
            </a:r>
            <a:r>
              <a:rPr lang="en-US" altLang="ko-KR" b="1" dirty="0" smtClean="0">
                <a:solidFill>
                  <a:schemeClr val="tx2"/>
                </a:solidFill>
              </a:rPr>
              <a:t>) </a:t>
            </a:r>
          </a:p>
          <a:p>
            <a:pPr marL="1257300" lvl="2" indent="-342900" algn="just">
              <a:lnSpc>
                <a:spcPct val="200000"/>
              </a:lnSpc>
              <a:spcBef>
                <a:spcPct val="0"/>
              </a:spcBef>
              <a:buFont typeface="+mj-lt"/>
              <a:buAutoNum type="arabicParenR"/>
            </a:pPr>
            <a:r>
              <a:rPr lang="ko-KR" altLang="en-US" b="1" dirty="0" smtClean="0">
                <a:solidFill>
                  <a:schemeClr val="tx2"/>
                </a:solidFill>
              </a:rPr>
              <a:t>외부 </a:t>
            </a:r>
            <a:r>
              <a:rPr lang="ko-KR" altLang="en-US" b="1" dirty="0">
                <a:solidFill>
                  <a:schemeClr val="tx2"/>
                </a:solidFill>
              </a:rPr>
              <a:t>조인</a:t>
            </a:r>
            <a:r>
              <a:rPr lang="en-US" altLang="ko-KR" b="1" dirty="0">
                <a:solidFill>
                  <a:schemeClr val="tx2"/>
                </a:solidFill>
              </a:rPr>
              <a:t>(outer join</a:t>
            </a:r>
            <a:r>
              <a:rPr lang="en-US" altLang="ko-KR" b="1" dirty="0" smtClean="0">
                <a:solidFill>
                  <a:schemeClr val="tx2"/>
                </a:solidFill>
              </a:rPr>
              <a:t>)</a:t>
            </a:r>
            <a:endParaRPr lang="en-US" altLang="ko-KR" b="1" dirty="0">
              <a:solidFill>
                <a:schemeClr val="tx2"/>
              </a:solidFill>
            </a:endParaRP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EC36CF-29AF-439F-989D-0B108B9D50CA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2272424" y="4443222"/>
            <a:ext cx="7567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0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 조인이라고 하면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자연 조인</a:t>
            </a:r>
            <a:r>
              <a:rPr lang="ko-KR" altLang="en-US" sz="2000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의미</a:t>
            </a:r>
            <a:endParaRPr lang="en-US" altLang="ko-KR" sz="2000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1769806" y="575187"/>
            <a:ext cx="8834694" cy="4733413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AutoNum type="arabicParenR"/>
            </a:pPr>
            <a:r>
              <a:rPr lang="ko-KR" altLang="en-US" b="1" dirty="0" err="1" smtClean="0"/>
              <a:t>세타</a:t>
            </a:r>
            <a:r>
              <a:rPr lang="ko-KR" altLang="en-US" b="1" dirty="0" smtClean="0"/>
              <a:t> 조인</a:t>
            </a:r>
            <a:endParaRPr lang="en-US" altLang="ko-KR" b="1" dirty="0" smtClean="0"/>
          </a:p>
          <a:p>
            <a:pPr lvl="2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조인 </a:t>
            </a:r>
            <a:r>
              <a:rPr lang="ko-KR" altLang="en-US" b="1" dirty="0"/>
              <a:t>시 비교 연산자</a:t>
            </a:r>
            <a:r>
              <a:rPr lang="en-US" altLang="ko-KR" b="1" dirty="0"/>
              <a:t>(=, &lt;, &gt;, &lt;=, &gt;=,&lt;&gt;) </a:t>
            </a:r>
            <a:r>
              <a:rPr lang="ko-KR" altLang="en-US" b="1" dirty="0" smtClean="0"/>
              <a:t>사용</a:t>
            </a:r>
            <a:endParaRPr lang="en-US" altLang="ko-KR" b="1" dirty="0"/>
          </a:p>
          <a:p>
            <a:pPr lvl="2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조인 </a:t>
            </a:r>
            <a:r>
              <a:rPr lang="ko-KR" altLang="en-US" b="1" dirty="0"/>
              <a:t>조건을 가진 조인연산</a:t>
            </a:r>
            <a:r>
              <a:rPr lang="en-US" altLang="ko-KR" b="1" dirty="0"/>
              <a:t>, </a:t>
            </a:r>
            <a:r>
              <a:rPr lang="ko-KR" altLang="en-US" b="1" dirty="0"/>
              <a:t>조인조건이 참인 </a:t>
            </a:r>
            <a:r>
              <a:rPr lang="ko-KR" altLang="en-US" b="1" dirty="0" err="1"/>
              <a:t>튜플만</a:t>
            </a:r>
            <a:r>
              <a:rPr lang="ko-KR" altLang="en-US" b="1" dirty="0"/>
              <a:t> 표시</a:t>
            </a:r>
            <a:endParaRPr lang="en-US" altLang="ko-KR" b="1" dirty="0"/>
          </a:p>
          <a:p>
            <a:pPr marL="0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동등 조인</a:t>
            </a:r>
            <a:endParaRPr lang="en-US" altLang="ko-KR" b="1" dirty="0"/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세타</a:t>
            </a:r>
            <a:r>
              <a:rPr lang="ko-KR" altLang="en-US" b="1" dirty="0" smtClean="0"/>
              <a:t> 조인 중에서 비교 연산자가 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인 조인</a:t>
            </a:r>
            <a:endParaRPr lang="en-US" altLang="ko-KR" b="1" dirty="0" smtClean="0"/>
          </a:p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/>
              <a:t>3) </a:t>
            </a:r>
            <a:r>
              <a:rPr lang="ko-KR" altLang="en-US" b="1" dirty="0"/>
              <a:t>자연 조인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/>
              <a:t>동등 조인의 결과 </a:t>
            </a:r>
            <a:r>
              <a:rPr lang="ko-KR" altLang="en-US" b="1" dirty="0" err="1"/>
              <a:t>릴레이션에서</a:t>
            </a:r>
            <a:r>
              <a:rPr lang="ko-KR" altLang="en-US" b="1" dirty="0"/>
              <a:t> 조인 </a:t>
            </a:r>
            <a:r>
              <a:rPr lang="ko-KR" altLang="en-US" b="1" dirty="0" err="1"/>
              <a:t>애트리뷰트를</a:t>
            </a:r>
            <a:r>
              <a:rPr lang="ko-KR" altLang="en-US" b="1" dirty="0"/>
              <a:t> 제외한 조인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/>
              <a:t>여러 가지 조인 연산자들 중에서 가장 자주 사용됨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/>
              <a:t>실제로 관계 데이터베이스에서 대부분의 질의는 </a:t>
            </a:r>
            <a:r>
              <a:rPr lang="ko-KR" altLang="en-US" b="1" dirty="0" err="1"/>
              <a:t>실렉션</a:t>
            </a:r>
            <a:r>
              <a:rPr lang="en-US" altLang="ko-KR" b="1" dirty="0"/>
              <a:t>, </a:t>
            </a:r>
            <a:r>
              <a:rPr lang="ko-KR" altLang="en-US" b="1" dirty="0" err="1"/>
              <a:t>프로젝션</a:t>
            </a:r>
            <a:r>
              <a:rPr lang="en-US" altLang="ko-KR" b="1" dirty="0"/>
              <a:t>, </a:t>
            </a:r>
            <a:r>
              <a:rPr lang="ko-KR" altLang="en-US" b="1" dirty="0"/>
              <a:t>자연 조인으로 표현 </a:t>
            </a:r>
            <a:r>
              <a:rPr lang="ko-KR" altLang="en-US" b="1" dirty="0" smtClean="0"/>
              <a:t>가능</a:t>
            </a:r>
            <a:endParaRPr lang="en-US" altLang="ko-KR" b="1" dirty="0" smtClean="0"/>
          </a:p>
          <a:p>
            <a:pPr marL="63500" indent="0">
              <a:lnSpc>
                <a:spcPct val="120000"/>
              </a:lnSpc>
              <a:spcBef>
                <a:spcPct val="20000"/>
              </a:spcBef>
              <a:buNone/>
              <a:defRPr/>
            </a:pPr>
            <a:r>
              <a:rPr lang="en-US" altLang="ko-KR" b="1" dirty="0"/>
              <a:t>4) </a:t>
            </a:r>
            <a:r>
              <a:rPr lang="ko-KR" altLang="en-US" b="1" dirty="0" err="1" smtClean="0"/>
              <a:t>세미조인</a:t>
            </a:r>
            <a:endParaRPr lang="en-US" altLang="ko-KR" dirty="0"/>
          </a:p>
          <a:p>
            <a:pPr marL="637286" lvl="3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/>
              <a:t>두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자연조인에서 한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속성을 제거한 </a:t>
            </a:r>
            <a:r>
              <a:rPr lang="ko-KR" altLang="en-US" b="1" dirty="0" smtClean="0"/>
              <a:t>것</a:t>
            </a:r>
            <a:endParaRPr lang="en-US" altLang="ko-KR" b="1" dirty="0"/>
          </a:p>
          <a:p>
            <a:pPr marL="637286" lvl="3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/>
              <a:t>본래 </a:t>
            </a:r>
            <a:r>
              <a:rPr lang="ko-KR" altLang="en-US" b="1" dirty="0">
                <a:solidFill>
                  <a:srgbClr val="FF0000"/>
                </a:solidFill>
              </a:rPr>
              <a:t>분산질의를 효율적으로 수행하기 </a:t>
            </a:r>
            <a:r>
              <a:rPr lang="ko-KR" altLang="en-US" b="1" dirty="0"/>
              <a:t>위하여 도입된 </a:t>
            </a:r>
            <a:r>
              <a:rPr lang="ko-KR" altLang="en-US" b="1" dirty="0" smtClean="0"/>
              <a:t>개념</a:t>
            </a:r>
            <a:endParaRPr lang="en-US" altLang="ko-KR" b="1" dirty="0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0558B-DD69-4DEA-8EF9-3F5646F519BF}" type="slidenum">
              <a:rPr lang="en-US" altLang="ko-KR"/>
              <a:pPr>
                <a:defRPr/>
              </a:pPr>
              <a:t>26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97984" y="6054532"/>
            <a:ext cx="670560" cy="502920"/>
          </a:xfrm>
        </p:spPr>
        <p:txBody>
          <a:bodyPr/>
          <a:lstStyle/>
          <a:p>
            <a:pPr>
              <a:defRPr/>
            </a:pPr>
            <a:fld id="{F074CFD6-7B3F-4451-ABBB-BB187C73620C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499660"/>
            <a:ext cx="603091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248960"/>
            <a:ext cx="60404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79567" y="3111956"/>
            <a:ext cx="3443603" cy="260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92999" y="758020"/>
            <a:ext cx="260191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릴레이션</a:t>
            </a:r>
            <a:r>
              <a:rPr lang="ko-KR" alt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ko-KR" alt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ko-KR" alt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동등 조인 결과는 </a:t>
            </a:r>
            <a:r>
              <a:rPr lang="en-US" altLang="ko-KR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ko-KR" alt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ko-KR" alt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</a:t>
            </a:r>
            <a:r>
              <a:rPr lang="en-US" altLang="ko-KR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카티션</a:t>
            </a:r>
            <a:r>
              <a:rPr lang="en-US" altLang="ko-KR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곱에 </a:t>
            </a:r>
            <a:r>
              <a:rPr lang="ko-KR" altLang="en-US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실렉션을</a:t>
            </a:r>
            <a:r>
              <a:rPr lang="ko-KR" alt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적용한 결과와 동등하다</a:t>
            </a:r>
            <a:r>
              <a:rPr lang="en-US" altLang="ko-KR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714" y="2948726"/>
            <a:ext cx="4197039" cy="252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603500" y="5918409"/>
            <a:ext cx="6299200" cy="27432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FF6F5-2330-44AC-832B-76DA394660AC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94" y="524734"/>
            <a:ext cx="61912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19" y="1348645"/>
            <a:ext cx="6049962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93313" y="3106997"/>
            <a:ext cx="3128293" cy="388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35848" y="3717120"/>
            <a:ext cx="39306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조인에 사용된 두 </a:t>
            </a:r>
            <a:r>
              <a:rPr lang="ko-KR" altLang="en-US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애트리뷰트가</a:t>
            </a:r>
            <a:r>
              <a:rPr lang="ko-KR" alt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결과 </a:t>
            </a:r>
            <a:r>
              <a:rPr lang="ko-KR" altLang="en-US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릴레이션에</a:t>
            </a:r>
            <a:r>
              <a:rPr lang="ko-KR" alt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포함된다</a:t>
            </a:r>
            <a:r>
              <a:rPr lang="en-US" altLang="ko-KR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1852304" y="805295"/>
            <a:ext cx="9105748" cy="362700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5. </a:t>
            </a:r>
            <a:r>
              <a:rPr lang="ko-KR" altLang="en-US" b="1" dirty="0" err="1" smtClean="0"/>
              <a:t>디비전</a:t>
            </a:r>
            <a:r>
              <a:rPr lang="ko-KR" altLang="en-US" b="1" dirty="0" smtClean="0"/>
              <a:t> 연산자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차수가 </a:t>
            </a:r>
            <a:r>
              <a:rPr lang="en-US" altLang="ko-KR" b="1" dirty="0" err="1" smtClean="0"/>
              <a:t>n+m</a:t>
            </a:r>
            <a:r>
              <a:rPr lang="ko-KR" altLang="en-US" b="1" dirty="0" smtClean="0"/>
              <a:t>인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R(A1, A2, ..., An, B1, B2, ..., </a:t>
            </a:r>
            <a:r>
              <a:rPr lang="en-US" altLang="ko-KR" b="1" dirty="0" err="1" smtClean="0"/>
              <a:t>Bm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과 차수가 </a:t>
            </a:r>
            <a:r>
              <a:rPr lang="en-US" altLang="ko-KR" b="1" dirty="0" smtClean="0"/>
              <a:t>m</a:t>
            </a:r>
            <a:r>
              <a:rPr lang="ko-KR" altLang="en-US" b="1" dirty="0" smtClean="0"/>
              <a:t>인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S(B1, B2, ..., </a:t>
            </a:r>
            <a:r>
              <a:rPr lang="en-US" altLang="ko-KR" b="1" dirty="0" err="1" smtClean="0"/>
              <a:t>Bm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디비전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 ÷ S</a:t>
            </a:r>
            <a:r>
              <a:rPr lang="ko-KR" altLang="en-US" b="1" dirty="0" smtClean="0"/>
              <a:t>는 차수가 </a:t>
            </a:r>
            <a:r>
              <a:rPr lang="en-US" altLang="ko-KR" b="1" dirty="0" smtClean="0"/>
              <a:t>n</a:t>
            </a:r>
            <a:r>
              <a:rPr lang="ko-KR" altLang="en-US" b="1" dirty="0" smtClean="0"/>
              <a:t>이고</a:t>
            </a:r>
            <a:r>
              <a:rPr lang="en-US" altLang="ko-KR" b="1" dirty="0" smtClean="0"/>
              <a:t>, S</a:t>
            </a:r>
            <a:r>
              <a:rPr lang="ko-KR" altLang="en-US" b="1" dirty="0" smtClean="0"/>
              <a:t>에 속하는 모든 </a:t>
            </a:r>
            <a:r>
              <a:rPr lang="ko-KR" altLang="en-US" b="1" dirty="0" err="1" smtClean="0"/>
              <a:t>투플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u</a:t>
            </a:r>
            <a:r>
              <a:rPr lang="ko-KR" altLang="en-US" b="1" dirty="0" smtClean="0"/>
              <a:t>에 대하여 </a:t>
            </a:r>
            <a:r>
              <a:rPr lang="ko-KR" altLang="en-US" b="1" dirty="0" err="1" smtClean="0"/>
              <a:t>투플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tu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투플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t</a:t>
            </a:r>
            <a:r>
              <a:rPr lang="ko-KR" altLang="en-US" b="1" dirty="0" smtClean="0"/>
              <a:t>와 </a:t>
            </a:r>
            <a:r>
              <a:rPr lang="ko-KR" altLang="en-US" b="1" dirty="0" err="1" smtClean="0"/>
              <a:t>투플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u</a:t>
            </a:r>
            <a:r>
              <a:rPr lang="ko-KR" altLang="en-US" b="1" dirty="0" smtClean="0"/>
              <a:t>을 결합한 것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에 존재하는 </a:t>
            </a:r>
            <a:r>
              <a:rPr lang="ko-KR" altLang="en-US" b="1" dirty="0" err="1" smtClean="0"/>
              <a:t>투플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t</a:t>
            </a:r>
            <a:r>
              <a:rPr lang="ko-KR" altLang="en-US" b="1" dirty="0" smtClean="0"/>
              <a:t>들의 집합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 dirty="0" smtClean="0"/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>
                <a:latin typeface="½Å¸íÁ¶" charset="0"/>
                <a:ea typeface="신명조" charset="-127"/>
              </a:rPr>
              <a:t> </a:t>
            </a: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724D9-20AA-4DFF-A6E0-EF23F28577E7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1825008" y="1100563"/>
            <a:ext cx="9376392" cy="3979437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관계 데이터 모델에서 지원되는 </a:t>
            </a:r>
            <a:endParaRPr lang="en-US" altLang="ko-KR" b="1" dirty="0" smtClean="0"/>
          </a:p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/>
              <a:t>두 가지 정형적인 언어</a:t>
            </a:r>
            <a:r>
              <a:rPr lang="en-US" altLang="ko-KR" b="1" dirty="0" smtClean="0"/>
              <a:t>(by </a:t>
            </a:r>
            <a:r>
              <a:rPr lang="en-US" altLang="ko-KR" b="1" dirty="0" err="1" smtClean="0"/>
              <a:t>E.F.Codd</a:t>
            </a:r>
            <a:r>
              <a:rPr lang="en-US" altLang="ko-KR" b="1" dirty="0" smtClean="0"/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en-US" altLang="ko-KR" b="1" dirty="0" smtClean="0"/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ko-KR" altLang="en-US" b="1" dirty="0" smtClean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 dirty="0"/>
              <a:t> </a:t>
            </a:r>
            <a:r>
              <a:rPr lang="ko-KR" altLang="en-US" sz="1800" b="1" dirty="0">
                <a:solidFill>
                  <a:srgbClr val="FF3300"/>
                </a:solidFill>
              </a:rPr>
              <a:t>관계 해석</a:t>
            </a:r>
            <a:r>
              <a:rPr lang="en-US" altLang="ko-KR" sz="1800" b="1" dirty="0"/>
              <a:t>(relational calculus)</a:t>
            </a:r>
          </a:p>
          <a:p>
            <a:pPr lvl="2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/>
              <a:t>선언적인 </a:t>
            </a:r>
            <a:r>
              <a:rPr lang="ko-KR" altLang="en-US" b="1" dirty="0" smtClean="0"/>
              <a:t>언어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원하는 데이터만 명시하고 질의를 어떻게 수행할 것인가는 명시하지 않음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what</a:t>
            </a:r>
            <a:r>
              <a:rPr lang="en-US" altLang="ko-KR" b="1" dirty="0" smtClean="0"/>
              <a:t>)</a:t>
            </a:r>
          </a:p>
          <a:p>
            <a:pPr lvl="2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endParaRPr lang="ko-KR" altLang="en-US" b="1" dirty="0" smtClean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b="1" dirty="0"/>
              <a:t> </a:t>
            </a:r>
            <a:r>
              <a:rPr lang="ko-KR" altLang="en-US" sz="1800" b="1" dirty="0">
                <a:solidFill>
                  <a:srgbClr val="FF3300"/>
                </a:solidFill>
              </a:rPr>
              <a:t>관계 대수</a:t>
            </a:r>
            <a:r>
              <a:rPr lang="en-US" altLang="ko-KR" sz="1800" b="1" dirty="0"/>
              <a:t>(relational algebra)</a:t>
            </a: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 smtClean="0"/>
              <a:t>질의 수행을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어떻게 할 것인가를 명시하는 절차적 언어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how</a:t>
            </a:r>
            <a:r>
              <a:rPr lang="en-US" altLang="ko-KR" b="1" dirty="0" smtClean="0"/>
              <a:t>, what)</a:t>
            </a:r>
            <a:endParaRPr lang="ko-KR" altLang="en-US" b="1" dirty="0" smtClean="0"/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ko-KR" b="1" dirty="0" smtClean="0"/>
              <a:t>SQL</a:t>
            </a:r>
            <a:r>
              <a:rPr lang="ko-KR" altLang="en-US" b="1" dirty="0" smtClean="0"/>
              <a:t>의 이론적인 기초</a:t>
            </a: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 smtClean="0"/>
              <a:t>관계대수는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을 구현하고 최적화하기 위한 </a:t>
            </a:r>
            <a:r>
              <a:rPr lang="en-US" altLang="ko-KR" b="1" dirty="0" smtClean="0"/>
              <a:t>DBMS</a:t>
            </a:r>
            <a:r>
              <a:rPr lang="ko-KR" altLang="en-US" b="1" dirty="0" smtClean="0"/>
              <a:t>의 내부 언어</a:t>
            </a: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FC973-5898-4C4B-92FD-A9C3AE87CF29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838450" y="15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</a:pPr>
            <a:r>
              <a:rPr lang="en-US" altLang="ko-KR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</a:rPr>
              <a:t>4</a:t>
            </a:r>
            <a:r>
              <a:rPr lang="ko-KR" altLang="en-US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  <a:ea typeface="굴림" pitchFamily="50" charset="-127"/>
              </a:rPr>
              <a:t>장</a:t>
            </a:r>
            <a:r>
              <a:rPr lang="en-US" altLang="ko-KR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</a:rPr>
              <a:t>. </a:t>
            </a:r>
            <a:r>
              <a:rPr lang="ko-KR" altLang="en-US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관계 대수와 </a:t>
            </a:r>
            <a:r>
              <a:rPr lang="en-US" altLang="ko-KR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060" y="864600"/>
            <a:ext cx="3426441" cy="19788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34FF9-132D-4F8C-96B1-742AC89A2679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51" y="352015"/>
            <a:ext cx="652462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401638" y="253929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관계 대수 질의의 예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>
                <a:latin typeface="½Å¸íÁ¶" charset="0"/>
                <a:ea typeface="신명조" charset="-127"/>
              </a:rPr>
              <a:t> 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9BA39-1F62-4D98-A0DF-5D3A4A5656BD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4" y="1099664"/>
            <a:ext cx="75057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4" y="3702690"/>
            <a:ext cx="75311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74800" y="2590350"/>
            <a:ext cx="6250675" cy="3825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03870" y="4634576"/>
            <a:ext cx="7108185" cy="3825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1920543" y="707339"/>
            <a:ext cx="8772037" cy="4436161"/>
          </a:xfrm>
        </p:spPr>
        <p:txBody>
          <a:bodyPr>
            <a:normAutofit/>
          </a:bodyPr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b="1" dirty="0"/>
              <a:t>관계 대수의 한계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 대수는 산술 연산을 할 수 없음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집단 함수</a:t>
            </a:r>
            <a:r>
              <a:rPr lang="en-US" altLang="ko-KR" b="1" dirty="0" smtClean="0"/>
              <a:t>(aggregate function)</a:t>
            </a:r>
            <a:r>
              <a:rPr lang="ko-KR" altLang="en-US" b="1" dirty="0" smtClean="0"/>
              <a:t>를 지원하지 않음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정렬을 나타낼 수 없음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데이터베이스를 수정할 수 없음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프로젝션</a:t>
            </a:r>
            <a:r>
              <a:rPr lang="ko-KR" altLang="en-US" b="1" dirty="0" smtClean="0"/>
              <a:t> 연산의 결과에 중복된 </a:t>
            </a:r>
            <a:r>
              <a:rPr lang="ko-KR" altLang="en-US" b="1" dirty="0" err="1" smtClean="0"/>
              <a:t>투플을</a:t>
            </a:r>
            <a:r>
              <a:rPr lang="ko-KR" altLang="en-US" b="1" dirty="0" smtClean="0"/>
              <a:t> 나타내는 것이 필요할 때가 있는데 이를 명시하지 못함</a:t>
            </a: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14028-96E4-445D-9ADC-38BC54453EB7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953448" y="588607"/>
            <a:ext cx="8458200" cy="3729393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6. </a:t>
            </a:r>
            <a:r>
              <a:rPr lang="ko-KR" altLang="en-US" b="1" dirty="0" smtClean="0"/>
              <a:t>추가된 관계 대수 연산자</a:t>
            </a:r>
          </a:p>
          <a:p>
            <a:pPr marL="457200" lvl="1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1) </a:t>
            </a:r>
            <a:r>
              <a:rPr lang="ko-KR" altLang="en-US" b="1" dirty="0" smtClean="0"/>
              <a:t>집단 함수 </a:t>
            </a:r>
            <a:r>
              <a:rPr lang="en-US" altLang="ko-KR" b="1" dirty="0" smtClean="0"/>
              <a:t>: SUM, AVG, MAX, MIN, COUNT</a:t>
            </a:r>
            <a:endParaRPr lang="ko-KR" altLang="en-US" dirty="0" smtClean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9249F-6EE3-444D-8348-399304037A64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585557"/>
            <a:ext cx="58578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1947838" y="925702"/>
            <a:ext cx="8458200" cy="4902200"/>
          </a:xfrm>
        </p:spPr>
        <p:txBody>
          <a:bodyPr/>
          <a:lstStyle/>
          <a:p>
            <a:pPr marL="457200" lvl="1" indent="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2) </a:t>
            </a:r>
            <a:r>
              <a:rPr lang="ko-KR" altLang="en-US" b="1" dirty="0" smtClean="0"/>
              <a:t>그룹화</a:t>
            </a:r>
            <a:endParaRPr lang="ko-KR" altLang="en-US" dirty="0" smtClean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08B4E-0462-4467-971B-F3E8499ECAA3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1446236"/>
            <a:ext cx="71056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278223"/>
            <a:ext cx="11099800" cy="4902200"/>
          </a:xfrm>
        </p:spPr>
        <p:txBody>
          <a:bodyPr/>
          <a:lstStyle/>
          <a:p>
            <a:pPr marL="626364" indent="0" algn="just">
              <a:lnSpc>
                <a:spcPct val="200000"/>
              </a:lnSpc>
              <a:spcBef>
                <a:spcPct val="0"/>
              </a:spcBef>
            </a:pPr>
            <a:r>
              <a:rPr lang="en-US" altLang="ko-KR" sz="2400" b="1" dirty="0" smtClean="0"/>
              <a:t>3) </a:t>
            </a:r>
            <a:r>
              <a:rPr lang="ko-KR" altLang="en-US" sz="2400" b="1" dirty="0" smtClean="0"/>
              <a:t>외부 조인</a:t>
            </a:r>
          </a:p>
          <a:p>
            <a:pPr lvl="5" algn="just">
              <a:lnSpc>
                <a:spcPct val="200000"/>
              </a:lnSpc>
              <a:spcBef>
                <a:spcPct val="0"/>
              </a:spcBef>
            </a:pPr>
            <a:r>
              <a:rPr lang="ko-KR" altLang="en-US" sz="1800" b="1" dirty="0" smtClean="0"/>
              <a:t>상대 </a:t>
            </a:r>
            <a:r>
              <a:rPr lang="ko-KR" altLang="en-US" sz="1800" b="1" dirty="0" err="1" smtClean="0"/>
              <a:t>릴레이션에서</a:t>
            </a:r>
            <a:r>
              <a:rPr lang="ko-KR" altLang="en-US" sz="1800" b="1" dirty="0" smtClean="0"/>
              <a:t> 대응되는 </a:t>
            </a:r>
            <a:r>
              <a:rPr lang="ko-KR" altLang="en-US" sz="1800" b="1" dirty="0" err="1" smtClean="0"/>
              <a:t>투플을</a:t>
            </a:r>
            <a:r>
              <a:rPr lang="ko-KR" altLang="en-US" sz="1800" b="1" dirty="0" smtClean="0"/>
              <a:t> 갖지 못하는 </a:t>
            </a:r>
            <a:r>
              <a:rPr lang="ko-KR" altLang="en-US" sz="1800" b="1" dirty="0" err="1" smtClean="0"/>
              <a:t>투플이나</a:t>
            </a:r>
            <a:r>
              <a:rPr lang="ko-KR" altLang="en-US" sz="1800" b="1" dirty="0" smtClean="0"/>
              <a:t> 조인 </a:t>
            </a:r>
            <a:r>
              <a:rPr lang="ko-KR" altLang="en-US" sz="1800" b="1" dirty="0" err="1" smtClean="0"/>
              <a:t>애트리뷰트에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널값이</a:t>
            </a:r>
            <a:r>
              <a:rPr lang="ko-KR" altLang="en-US" sz="1800" b="1" dirty="0" smtClean="0"/>
              <a:t> 들어 있는 </a:t>
            </a:r>
            <a:r>
              <a:rPr lang="ko-KR" altLang="en-US" sz="1800" b="1" dirty="0" err="1" smtClean="0"/>
              <a:t>투플들을</a:t>
            </a:r>
            <a:r>
              <a:rPr lang="ko-KR" altLang="en-US" sz="1800" b="1" dirty="0" smtClean="0"/>
              <a:t> 다루기 위해서 조인 연산을 확장한 조인</a:t>
            </a:r>
          </a:p>
          <a:p>
            <a:pPr lvl="5" algn="just">
              <a:lnSpc>
                <a:spcPct val="200000"/>
              </a:lnSpc>
              <a:spcBef>
                <a:spcPct val="0"/>
              </a:spcBef>
            </a:pP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릴레이션에서</a:t>
            </a:r>
            <a:r>
              <a:rPr lang="ko-KR" altLang="en-US" sz="1800" b="1" dirty="0" smtClean="0"/>
              <a:t> 대응되는 </a:t>
            </a:r>
            <a:r>
              <a:rPr lang="ko-KR" altLang="en-US" sz="1800" b="1" dirty="0" err="1" smtClean="0"/>
              <a:t>투플들을</a:t>
            </a:r>
            <a:r>
              <a:rPr lang="ko-KR" altLang="en-US" sz="1800" b="1" dirty="0" smtClean="0"/>
              <a:t> 결합하면서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대응되는 </a:t>
            </a:r>
            <a:r>
              <a:rPr lang="ko-KR" altLang="en-US" sz="1800" b="1" dirty="0" err="1" smtClean="0"/>
              <a:t>투플을</a:t>
            </a:r>
            <a:r>
              <a:rPr lang="ko-KR" altLang="en-US" sz="1800" b="1" dirty="0" smtClean="0"/>
              <a:t> 갖지 않는 </a:t>
            </a:r>
            <a:r>
              <a:rPr lang="ko-KR" altLang="en-US" sz="1800" b="1" dirty="0" err="1" smtClean="0"/>
              <a:t>투플과</a:t>
            </a:r>
            <a:r>
              <a:rPr lang="ko-KR" altLang="en-US" sz="1800" b="1" dirty="0" smtClean="0"/>
              <a:t> 조인 </a:t>
            </a:r>
            <a:r>
              <a:rPr lang="ko-KR" altLang="en-US" sz="1800" b="1" dirty="0" err="1" smtClean="0"/>
              <a:t>애트리뷰트에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널값을</a:t>
            </a:r>
            <a:r>
              <a:rPr lang="ko-KR" altLang="en-US" sz="1800" b="1" dirty="0" smtClean="0"/>
              <a:t> 갖는 </a:t>
            </a:r>
            <a:r>
              <a:rPr lang="ko-KR" altLang="en-US" sz="1800" b="1" dirty="0" err="1" smtClean="0"/>
              <a:t>투플도</a:t>
            </a:r>
            <a:r>
              <a:rPr lang="ko-KR" altLang="en-US" sz="1800" b="1" dirty="0" smtClean="0"/>
              <a:t> 결과에 포함시킴</a:t>
            </a:r>
          </a:p>
          <a:p>
            <a:pPr lvl="6" algn="just">
              <a:lnSpc>
                <a:spcPct val="200000"/>
              </a:lnSpc>
              <a:spcBef>
                <a:spcPct val="0"/>
              </a:spcBef>
            </a:pPr>
            <a:r>
              <a:rPr lang="ko-KR" altLang="en-US" sz="1800" b="1" dirty="0" smtClean="0">
                <a:solidFill>
                  <a:srgbClr val="FF3300"/>
                </a:solidFill>
              </a:rPr>
              <a:t>왼쪽 외부 조인</a:t>
            </a:r>
            <a:r>
              <a:rPr lang="en-US" altLang="ko-KR" sz="1800" b="1" dirty="0" smtClean="0"/>
              <a:t>(left outer join)</a:t>
            </a:r>
          </a:p>
          <a:p>
            <a:pPr lvl="6" algn="just">
              <a:lnSpc>
                <a:spcPct val="200000"/>
              </a:lnSpc>
              <a:spcBef>
                <a:spcPct val="0"/>
              </a:spcBef>
            </a:pPr>
            <a:r>
              <a:rPr lang="ko-KR" altLang="en-US" sz="1800" b="1" dirty="0" smtClean="0">
                <a:solidFill>
                  <a:srgbClr val="FF3300"/>
                </a:solidFill>
              </a:rPr>
              <a:t>오른쪽 외부 조인</a:t>
            </a:r>
            <a:r>
              <a:rPr lang="en-US" altLang="ko-KR" sz="1800" b="1" dirty="0" smtClean="0"/>
              <a:t>(right outer join)</a:t>
            </a:r>
          </a:p>
          <a:p>
            <a:pPr lvl="6" algn="just">
              <a:lnSpc>
                <a:spcPct val="200000"/>
              </a:lnSpc>
              <a:spcBef>
                <a:spcPct val="0"/>
              </a:spcBef>
            </a:pPr>
            <a:r>
              <a:rPr lang="ko-KR" altLang="en-US" sz="1800" b="1" dirty="0" smtClean="0">
                <a:solidFill>
                  <a:srgbClr val="FF3300"/>
                </a:solidFill>
              </a:rPr>
              <a:t>완전 외부 조인</a:t>
            </a:r>
            <a:r>
              <a:rPr lang="en-US" altLang="ko-KR" sz="1800" b="1" dirty="0" smtClean="0"/>
              <a:t>(full outer join)</a:t>
            </a:r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B11A4-A2B6-4CDF-8D2E-CE294B9BB012}" type="slidenum">
              <a:rPr lang="en-US" altLang="ko-KR"/>
              <a:pPr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>
          <a:xfrm>
            <a:off x="1207448" y="234974"/>
            <a:ext cx="10146352" cy="49022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 dirty="0"/>
              <a:t>왼쪽 외부 조인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의 왼쪽 외부 조인 연산은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의 모든 </a:t>
            </a:r>
            <a:r>
              <a:rPr lang="ko-KR" altLang="en-US" b="1" dirty="0" err="1" smtClean="0"/>
              <a:t>투플들을</a:t>
            </a:r>
            <a:r>
              <a:rPr lang="ko-KR" altLang="en-US" b="1" dirty="0" smtClean="0"/>
              <a:t> 결과에 포함시키고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만일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에 관련된 </a:t>
            </a:r>
            <a:r>
              <a:rPr lang="ko-KR" altLang="en-US" b="1" dirty="0" err="1" smtClean="0"/>
              <a:t>투플이</a:t>
            </a:r>
            <a:r>
              <a:rPr lang="ko-KR" altLang="en-US" b="1" dirty="0" smtClean="0"/>
              <a:t> 없으면 결과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의 </a:t>
            </a:r>
            <a:r>
              <a:rPr lang="ko-KR" altLang="en-US" b="1" dirty="0" err="1" smtClean="0"/>
              <a:t>애트리뷰트들은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널값으로</a:t>
            </a:r>
            <a:r>
              <a:rPr lang="ko-KR" altLang="en-US" b="1" dirty="0" smtClean="0"/>
              <a:t> 채움</a:t>
            </a:r>
            <a:endParaRPr lang="en-US" altLang="ko-KR" b="1" dirty="0" smtClean="0"/>
          </a:p>
          <a:p>
            <a:pPr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 dirty="0"/>
              <a:t>오른쪽 외부 조인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/>
              <a:t>릴레이션</a:t>
            </a:r>
            <a:r>
              <a:rPr lang="ko-KR" altLang="en-US" b="1" dirty="0"/>
              <a:t> </a:t>
            </a:r>
            <a:r>
              <a:rPr lang="en-US" altLang="ko-KR" b="1" dirty="0"/>
              <a:t>R</a:t>
            </a:r>
            <a:r>
              <a:rPr lang="ko-KR" altLang="en-US" b="1" dirty="0"/>
              <a:t>와 </a:t>
            </a:r>
            <a:r>
              <a:rPr lang="en-US" altLang="ko-KR" b="1" dirty="0"/>
              <a:t>S</a:t>
            </a:r>
            <a:r>
              <a:rPr lang="ko-KR" altLang="en-US" b="1" dirty="0"/>
              <a:t>의 오른쪽 외부 조인 연산은 </a:t>
            </a:r>
            <a:r>
              <a:rPr lang="en-US" altLang="ko-KR" b="1" dirty="0"/>
              <a:t>S</a:t>
            </a:r>
            <a:r>
              <a:rPr lang="ko-KR" altLang="en-US" b="1" dirty="0"/>
              <a:t>의 모든 </a:t>
            </a:r>
            <a:r>
              <a:rPr lang="ko-KR" altLang="en-US" b="1" dirty="0" err="1"/>
              <a:t>투플들을</a:t>
            </a:r>
            <a:r>
              <a:rPr lang="ko-KR" altLang="en-US" b="1" dirty="0"/>
              <a:t> 결과에 포함시키고</a:t>
            </a:r>
            <a:r>
              <a:rPr lang="en-US" altLang="ko-KR" b="1" dirty="0"/>
              <a:t>, </a:t>
            </a:r>
            <a:r>
              <a:rPr lang="ko-KR" altLang="en-US" b="1" dirty="0"/>
              <a:t>만일 </a:t>
            </a:r>
            <a:r>
              <a:rPr lang="ko-KR" altLang="en-US" b="1" dirty="0" err="1"/>
              <a:t>릴레이션</a:t>
            </a:r>
            <a:r>
              <a:rPr lang="ko-KR" altLang="en-US" b="1" dirty="0"/>
              <a:t> </a:t>
            </a:r>
            <a:r>
              <a:rPr lang="en-US" altLang="ko-KR" b="1" dirty="0"/>
              <a:t>R</a:t>
            </a:r>
            <a:r>
              <a:rPr lang="ko-KR" altLang="en-US" b="1" dirty="0"/>
              <a:t>에 관련된 </a:t>
            </a:r>
            <a:r>
              <a:rPr lang="ko-KR" altLang="en-US" b="1" dirty="0" err="1"/>
              <a:t>투플이</a:t>
            </a:r>
            <a:r>
              <a:rPr lang="ko-KR" altLang="en-US" b="1" dirty="0"/>
              <a:t> 없으면 결과 </a:t>
            </a:r>
            <a:r>
              <a:rPr lang="ko-KR" altLang="en-US" b="1" dirty="0" err="1"/>
              <a:t>릴레이션에서</a:t>
            </a:r>
            <a:r>
              <a:rPr lang="ko-KR" altLang="en-US" b="1" dirty="0"/>
              <a:t> </a:t>
            </a:r>
            <a:r>
              <a:rPr lang="ko-KR" altLang="en-US" b="1" dirty="0" err="1"/>
              <a:t>릴레이션</a:t>
            </a:r>
            <a:r>
              <a:rPr lang="ko-KR" altLang="en-US" b="1" dirty="0"/>
              <a:t> </a:t>
            </a:r>
            <a:r>
              <a:rPr lang="en-US" altLang="ko-KR" b="1" dirty="0"/>
              <a:t>R</a:t>
            </a:r>
            <a:r>
              <a:rPr lang="ko-KR" altLang="en-US" b="1" dirty="0"/>
              <a:t>의 </a:t>
            </a:r>
            <a:r>
              <a:rPr lang="ko-KR" altLang="en-US" b="1" dirty="0" err="1"/>
              <a:t>애트리뷰트들은</a:t>
            </a:r>
            <a:r>
              <a:rPr lang="ko-KR" altLang="en-US" b="1" dirty="0"/>
              <a:t> </a:t>
            </a:r>
            <a:r>
              <a:rPr lang="ko-KR" altLang="en-US" b="1" dirty="0" err="1"/>
              <a:t>널값으로</a:t>
            </a:r>
            <a:r>
              <a:rPr lang="ko-KR" altLang="en-US" b="1" dirty="0"/>
              <a:t> </a:t>
            </a:r>
            <a:r>
              <a:rPr lang="ko-KR" altLang="en-US" b="1" dirty="0" smtClean="0"/>
              <a:t>채움</a:t>
            </a:r>
            <a:endParaRPr lang="en-US" altLang="ko-KR" b="1" dirty="0" smtClean="0"/>
          </a:p>
          <a:p>
            <a:pPr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ko-KR" altLang="en-US" sz="2000" b="1" dirty="0"/>
              <a:t>완전 외부 조인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/>
              <a:t>릴레이션</a:t>
            </a:r>
            <a:r>
              <a:rPr lang="ko-KR" altLang="en-US" b="1" dirty="0"/>
              <a:t> </a:t>
            </a:r>
            <a:r>
              <a:rPr lang="en-US" altLang="ko-KR" b="1" dirty="0"/>
              <a:t>R</a:t>
            </a:r>
            <a:r>
              <a:rPr lang="ko-KR" altLang="en-US" b="1" dirty="0"/>
              <a:t>와 </a:t>
            </a:r>
            <a:r>
              <a:rPr lang="en-US" altLang="ko-KR" b="1" dirty="0"/>
              <a:t>S</a:t>
            </a:r>
            <a:r>
              <a:rPr lang="ko-KR" altLang="en-US" b="1" dirty="0"/>
              <a:t>의 완전 외부 조인 연산은 </a:t>
            </a:r>
            <a:r>
              <a:rPr lang="en-US" altLang="ko-KR" b="1" dirty="0"/>
              <a:t>R</a:t>
            </a:r>
            <a:r>
              <a:rPr lang="ko-KR" altLang="en-US" b="1" dirty="0"/>
              <a:t>과 </a:t>
            </a:r>
            <a:r>
              <a:rPr lang="en-US" altLang="ko-KR" b="1" dirty="0"/>
              <a:t>S</a:t>
            </a:r>
            <a:r>
              <a:rPr lang="ko-KR" altLang="en-US" b="1" dirty="0"/>
              <a:t>의 모든 </a:t>
            </a:r>
            <a:r>
              <a:rPr lang="ko-KR" altLang="en-US" b="1" dirty="0" err="1"/>
              <a:t>투플들을</a:t>
            </a:r>
            <a:r>
              <a:rPr lang="ko-KR" altLang="en-US" b="1" dirty="0"/>
              <a:t> 결과에 포함시키고</a:t>
            </a:r>
            <a:r>
              <a:rPr lang="en-US" altLang="ko-KR" b="1" dirty="0"/>
              <a:t>, </a:t>
            </a:r>
            <a:r>
              <a:rPr lang="ko-KR" altLang="en-US" b="1" dirty="0"/>
              <a:t>만일 상대 </a:t>
            </a:r>
            <a:r>
              <a:rPr lang="ko-KR" altLang="en-US" b="1" dirty="0" err="1"/>
              <a:t>릴레이션에</a:t>
            </a:r>
            <a:r>
              <a:rPr lang="ko-KR" altLang="en-US" b="1" dirty="0"/>
              <a:t> 관련된 </a:t>
            </a:r>
            <a:r>
              <a:rPr lang="ko-KR" altLang="en-US" b="1" dirty="0" err="1"/>
              <a:t>투플이</a:t>
            </a:r>
            <a:r>
              <a:rPr lang="ko-KR" altLang="en-US" b="1" dirty="0"/>
              <a:t> 없으면 결과 </a:t>
            </a:r>
            <a:r>
              <a:rPr lang="ko-KR" altLang="en-US" b="1" dirty="0" err="1"/>
              <a:t>릴레이션에서</a:t>
            </a:r>
            <a:r>
              <a:rPr lang="ko-KR" altLang="en-US" b="1" dirty="0"/>
              <a:t> 상대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</a:t>
            </a:r>
            <a:r>
              <a:rPr lang="ko-KR" altLang="en-US" b="1" dirty="0" err="1"/>
              <a:t>애트리뷰트들은</a:t>
            </a:r>
            <a:r>
              <a:rPr lang="ko-KR" altLang="en-US" b="1" dirty="0"/>
              <a:t> </a:t>
            </a:r>
            <a:r>
              <a:rPr lang="ko-KR" altLang="en-US" b="1" dirty="0" err="1"/>
              <a:t>널값으로</a:t>
            </a:r>
            <a:r>
              <a:rPr lang="ko-KR" altLang="en-US" b="1" dirty="0"/>
              <a:t> 채움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 dirty="0"/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 dirty="0" smtClean="0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AD34A-898D-435C-9C65-B556E5A6980F}" type="slidenum">
              <a:rPr lang="en-US" altLang="ko-KR"/>
              <a:pPr>
                <a:defRPr/>
              </a:pPr>
              <a:t>36</a:t>
            </a:fld>
            <a:endParaRPr lang="en-US" altLang="ko-KR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178897" y="635937"/>
            <a:ext cx="504056" cy="254695"/>
            <a:chOff x="1152" y="2796"/>
            <a:chExt cx="186" cy="96"/>
          </a:xfrm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1194" y="2796"/>
              <a:ext cx="144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0" y="0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1152" y="2796"/>
              <a:ext cx="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1152" y="2892"/>
              <a:ext cx="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0" name="Group 19"/>
          <p:cNvGrpSpPr>
            <a:grpSpLocks/>
          </p:cNvGrpSpPr>
          <p:nvPr/>
        </p:nvGrpSpPr>
        <p:grpSpPr bwMode="auto">
          <a:xfrm>
            <a:off x="4430925" y="2416999"/>
            <a:ext cx="504056" cy="216024"/>
            <a:chOff x="1194" y="3216"/>
            <a:chExt cx="186" cy="96"/>
          </a:xfrm>
        </p:grpSpPr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194" y="3216"/>
              <a:ext cx="144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0" y="0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1338" y="3216"/>
              <a:ext cx="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338" y="3312"/>
              <a:ext cx="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211171" y="3876896"/>
            <a:ext cx="648072" cy="216024"/>
            <a:chOff x="1152" y="3648"/>
            <a:chExt cx="228" cy="96"/>
          </a:xfrm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194" y="3648"/>
              <a:ext cx="144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4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0" y="0"/>
                </a:cxn>
              </a:cxnLst>
              <a:rect l="0" t="0" r="r" b="b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1152" y="3648"/>
              <a:ext cx="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152" y="3744"/>
              <a:ext cx="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1338" y="3648"/>
              <a:ext cx="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1338" y="3744"/>
              <a:ext cx="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6A95E-237D-47EC-91C5-AAD52C30DFCF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46" y="363324"/>
            <a:ext cx="76835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364001"/>
            <a:ext cx="7627938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43B38-04AD-477F-9313-789CD9E9D988}" type="slidenum">
              <a:rPr lang="en-US" altLang="ko-KR"/>
              <a:pPr>
                <a:defRPr/>
              </a:pPr>
              <a:t>38</a:t>
            </a:fld>
            <a:endParaRPr lang="en-US" altLang="ko-K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1550395"/>
            <a:ext cx="77581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7134992"/>
              </p:ext>
            </p:extLst>
          </p:nvPr>
        </p:nvGraphicFramePr>
        <p:xfrm>
          <a:off x="4102100" y="1153311"/>
          <a:ext cx="329004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15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799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23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9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city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9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Tennis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Atlanta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Music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</a:t>
                      </a:r>
                      <a:r>
                        <a:rPr lang="en-US" altLang="ko-KR" sz="1200" dirty="0" err="1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york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9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Atlanta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Dallas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9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Macon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관계대수 질의 작성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10107210" y="6117166"/>
            <a:ext cx="453286" cy="365125"/>
          </a:xfrm>
          <a:prstGeom prst="rect">
            <a:avLst/>
          </a:prstGeom>
        </p:spPr>
        <p:txBody>
          <a:bodyPr/>
          <a:lstStyle/>
          <a:p>
            <a:fld id="{A7E7EBAA-51D6-4AA1-A0AD-BE9A1E6C7F1D}" type="slidenum">
              <a:rPr lang="ko-KR" altLang="en-US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39</a:t>
            </a:fld>
            <a:endParaRPr lang="ko-KR" altLang="en-US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9497451"/>
              </p:ext>
            </p:extLst>
          </p:nvPr>
        </p:nvGraphicFramePr>
        <p:xfrm>
          <a:off x="368300" y="1177925"/>
          <a:ext cx="2844316" cy="167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387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참여인원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2014-2-10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2014-4-10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2014-1-21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2014-2-21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2014-9-30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098009"/>
              </p:ext>
            </p:extLst>
          </p:nvPr>
        </p:nvGraphicFramePr>
        <p:xfrm>
          <a:off x="7637644" y="1152964"/>
          <a:ext cx="34367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34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91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310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John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Houston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891-1111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Don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Macon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323-4455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Sarah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Macon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323-7766</a:t>
                      </a:r>
                      <a:endParaRPr lang="ko-KR" altLang="en-US" sz="12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David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Atlanta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454-9990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mary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Atlanta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444-8877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maggie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dallas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222-1212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981200" y="3097914"/>
            <a:ext cx="82296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클럽회원 중 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‘Macon’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거주하는 사람은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18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18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클럽의 종류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요금을 검색하시오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18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18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한번도 모임을 하지 않은 클럽의 클럽번호를 검색하시오</a:t>
            </a:r>
            <a:r>
              <a:rPr lang="en-US" altLang="ko-KR" sz="18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4410" y="768948"/>
            <a:ext cx="646331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club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5828" y="782572"/>
            <a:ext cx="108876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meeting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80177" y="781020"/>
            <a:ext cx="1099981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5680" y="3642239"/>
            <a:ext cx="3960440" cy="5724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 </a:t>
            </a:r>
            <a:r>
              <a:rPr lang="en-US" altLang="ko-KR" sz="2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l-GR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σ</a:t>
            </a:r>
            <a:r>
              <a:rPr lang="en-US" altLang="ko-KR" baseline="-250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city=‘</a:t>
            </a:r>
            <a:r>
              <a:rPr lang="en-US" altLang="ko-KR" baseline="-25000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macon</a:t>
            </a:r>
            <a:r>
              <a:rPr lang="en-US" altLang="ko-KR" baseline="-250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(member)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5680" y="4830134"/>
            <a:ext cx="3960440" cy="5724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 </a:t>
            </a:r>
            <a:r>
              <a:rPr lang="en-US" altLang="ko-KR" sz="2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l-GR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π</a:t>
            </a:r>
            <a:r>
              <a:rPr lang="en-US" altLang="ko-KR" baseline="-25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baseline="-250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ame, fee 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(club)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15680" y="6021081"/>
            <a:ext cx="4536504" cy="5724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 </a:t>
            </a:r>
            <a:r>
              <a:rPr lang="en-US" altLang="ko-KR" sz="2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← </a:t>
            </a:r>
            <a:r>
              <a:rPr lang="el-GR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π</a:t>
            </a:r>
            <a:r>
              <a:rPr lang="en-US" altLang="ko-KR" baseline="-25000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cid</a:t>
            </a:r>
            <a:r>
              <a:rPr lang="en-US" altLang="ko-KR" baseline="-250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(club) – </a:t>
            </a:r>
            <a:r>
              <a:rPr lang="el-GR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π</a:t>
            </a:r>
            <a:r>
              <a:rPr lang="en-US" altLang="ko-KR" baseline="-250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cid</a:t>
            </a:r>
            <a:r>
              <a:rPr lang="en-US" altLang="ko-KR" baseline="-25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(meeting)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3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ko-KR" b="1" dirty="0"/>
              <a:t>SQL(Structured Query Language)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/>
              <a:t>상용 관계 </a:t>
            </a:r>
            <a:r>
              <a:rPr lang="en-US" altLang="ko-KR" b="1" dirty="0"/>
              <a:t>DBMS</a:t>
            </a:r>
            <a:r>
              <a:rPr lang="ko-KR" altLang="en-US" b="1" dirty="0"/>
              <a:t>들의 표준 </a:t>
            </a:r>
            <a:r>
              <a:rPr lang="ko-KR" altLang="en-US" b="1" dirty="0" err="1"/>
              <a:t>질의어</a:t>
            </a:r>
            <a:endParaRPr lang="ko-KR" altLang="en-US" b="1" dirty="0"/>
          </a:p>
          <a:p>
            <a:pPr lvl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/>
              <a:t>DDL : </a:t>
            </a:r>
            <a:r>
              <a:rPr lang="ko-KR" altLang="en-US" b="1" dirty="0" err="1"/>
              <a:t>릴레이션을</a:t>
            </a:r>
            <a:r>
              <a:rPr lang="ko-KR" altLang="en-US" b="1" dirty="0"/>
              <a:t> 구조와 </a:t>
            </a:r>
            <a:r>
              <a:rPr lang="ko-KR" altLang="en-US" b="1" dirty="0" err="1"/>
              <a:t>무결성</a:t>
            </a:r>
            <a:r>
              <a:rPr lang="ko-KR" altLang="en-US" b="1" dirty="0"/>
              <a:t> 제약조건들을 정의</a:t>
            </a:r>
            <a:endParaRPr lang="en-US" altLang="ko-KR" b="1" dirty="0"/>
          </a:p>
          <a:p>
            <a:pPr lvl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/>
              <a:t>DML  : </a:t>
            </a:r>
            <a:r>
              <a:rPr lang="ko-KR" altLang="en-US" b="1" dirty="0"/>
              <a:t>관계 데이터베이스에서 정보를 검색</a:t>
            </a:r>
            <a:r>
              <a:rPr lang="en-US" altLang="ko-KR" b="1" dirty="0"/>
              <a:t>/</a:t>
            </a:r>
            <a:r>
              <a:rPr lang="ko-KR" altLang="en-US" b="1" dirty="0"/>
              <a:t>갱신</a:t>
            </a:r>
            <a:r>
              <a:rPr lang="en-US" altLang="ko-KR" b="1" dirty="0"/>
              <a:t>/</a:t>
            </a:r>
            <a:r>
              <a:rPr lang="ko-KR" altLang="en-US" b="1" dirty="0"/>
              <a:t>등록</a:t>
            </a:r>
            <a:r>
              <a:rPr lang="en-US" altLang="ko-KR" b="1" dirty="0"/>
              <a:t>/</a:t>
            </a:r>
            <a:r>
              <a:rPr lang="ko-KR" altLang="en-US" b="1" dirty="0"/>
              <a:t>삭제 등</a:t>
            </a:r>
            <a:endParaRPr lang="en-US" altLang="ko-KR" b="1" dirty="0"/>
          </a:p>
          <a:p>
            <a:pPr lvl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/>
              <a:t>DCL : </a:t>
            </a:r>
            <a:r>
              <a:rPr lang="ko-KR" altLang="en-US" b="1" dirty="0"/>
              <a:t>권한설정</a:t>
            </a:r>
            <a:r>
              <a:rPr lang="en-US" altLang="ko-KR" b="1" dirty="0"/>
              <a:t>, </a:t>
            </a:r>
            <a:r>
              <a:rPr lang="ko-KR" altLang="en-US" b="1" dirty="0"/>
              <a:t>트랜잭션 처리 등</a:t>
            </a:r>
            <a:endParaRPr lang="en-US" altLang="ko-KR" b="1" dirty="0"/>
          </a:p>
          <a:p>
            <a:pPr lvl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/>
              <a:t>Embedded SQL : C, C++, Java </a:t>
            </a:r>
            <a:r>
              <a:rPr lang="ko-KR" altLang="en-US" b="1" dirty="0"/>
              <a:t>등의 언어에 </a:t>
            </a:r>
            <a:r>
              <a:rPr lang="en-US" altLang="ko-KR" b="1" dirty="0"/>
              <a:t>SQL</a:t>
            </a:r>
            <a:r>
              <a:rPr lang="ko-KR" altLang="en-US" b="1" dirty="0"/>
              <a:t>을 내포시켜 응용 프로그램 작성</a:t>
            </a:r>
            <a:endParaRPr lang="en-US" altLang="ko-KR" b="1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4장. 관계 대수와 SQL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7961E-B4B3-4301-9757-92DDAE5BEE2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132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내용 개체 틀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13397886"/>
              </p:ext>
            </p:extLst>
          </p:nvPr>
        </p:nvGraphicFramePr>
        <p:xfrm>
          <a:off x="3835400" y="1153311"/>
          <a:ext cx="355674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55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734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91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39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city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fee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9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Tennis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Atlanta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Music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 </a:t>
                      </a:r>
                      <a:r>
                        <a:rPr lang="en-US" altLang="ko-KR" sz="1200" dirty="0" err="1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york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9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Atlanta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Book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Dallas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99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Macon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10107210" y="6448252"/>
            <a:ext cx="453286" cy="365125"/>
          </a:xfrm>
          <a:prstGeom prst="rect">
            <a:avLst/>
          </a:prstGeom>
        </p:spPr>
        <p:txBody>
          <a:bodyPr/>
          <a:lstStyle/>
          <a:p>
            <a:fld id="{A7E7EBAA-51D6-4AA1-A0AD-BE9A1E6C7F1D}" type="slidenum">
              <a:rPr lang="ko-KR" altLang="en-US" smtClean="0"/>
              <a:pPr/>
              <a:t>40</a:t>
            </a:fld>
            <a:endParaRPr lang="ko-KR" altLang="en-US"/>
          </a:p>
        </p:txBody>
      </p:sp>
      <p:graphicFrame>
        <p:nvGraphicFramePr>
          <p:cNvPr id="15" name="내용 개체 틀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26427484"/>
              </p:ext>
            </p:extLst>
          </p:nvPr>
        </p:nvGraphicFramePr>
        <p:xfrm>
          <a:off x="203200" y="1177925"/>
          <a:ext cx="2844316" cy="167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1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387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7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cid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참여인원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2014-2-10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2014-4-10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2014-1-21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2014-2-21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2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2014-9-30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981200" y="3356992"/>
            <a:ext cx="850728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en-US" altLang="ko-KR" sz="1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‘Atlanta’</a:t>
            </a:r>
            <a:r>
              <a:rPr lang="ko-KR" altLang="en-US" sz="1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진행되는 클럽의 이름과 요금을 검색하시오</a:t>
            </a:r>
            <a:r>
              <a:rPr lang="en-US" altLang="ko-KR" sz="1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+mj-lt"/>
              <a:buAutoNum type="arabicPeriod" startAt="4"/>
            </a:pPr>
            <a:endParaRPr lang="en-US" altLang="ko-KR" sz="18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sz="18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+mj-lt"/>
              <a:buAutoNum type="arabicPeriod" startAt="4"/>
            </a:pPr>
            <a:r>
              <a:rPr lang="ko-KR" altLang="en-US" sz="1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클럽회비가 </a:t>
            </a:r>
            <a:r>
              <a:rPr lang="en-US" altLang="ko-KR" sz="1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적거나 모임 참여 인원이 </a:t>
            </a:r>
            <a:r>
              <a:rPr lang="en-US" altLang="ko-KR" sz="1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이상인 클럽의 </a:t>
            </a:r>
            <a:r>
              <a:rPr lang="en-US" altLang="ko-KR" sz="1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검색하시오</a:t>
            </a:r>
            <a:r>
              <a:rPr lang="en-US" altLang="ko-KR" sz="1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ko-KR" sz="18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altLang="ko-KR" sz="18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5680" y="3858926"/>
            <a:ext cx="5112568" cy="5724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</a:rPr>
              <a:t>Result ← </a:t>
            </a:r>
            <a:r>
              <a:rPr lang="el-GR" altLang="ko-KR" sz="2400" b="1" dirty="0">
                <a:solidFill>
                  <a:schemeClr val="tx2"/>
                </a:solidFill>
              </a:rPr>
              <a:t>π</a:t>
            </a:r>
            <a:r>
              <a:rPr lang="en-US" altLang="ko-KR" b="1" baseline="-25000" dirty="0" smtClean="0">
                <a:solidFill>
                  <a:schemeClr val="tx2"/>
                </a:solidFill>
              </a:rPr>
              <a:t>name</a:t>
            </a:r>
            <a:r>
              <a:rPr lang="en-US" altLang="ko-KR" b="1" baseline="-25000" dirty="0">
                <a:solidFill>
                  <a:schemeClr val="tx2"/>
                </a:solidFill>
              </a:rPr>
              <a:t>, </a:t>
            </a:r>
            <a:r>
              <a:rPr lang="en-US" altLang="ko-KR" b="1" baseline="-25000" dirty="0" smtClean="0">
                <a:solidFill>
                  <a:schemeClr val="tx2"/>
                </a:solidFill>
              </a:rPr>
              <a:t>fee</a:t>
            </a:r>
            <a:r>
              <a:rPr lang="en-US" altLang="ko-KR" b="1" dirty="0">
                <a:solidFill>
                  <a:schemeClr val="tx2"/>
                </a:solidFill>
              </a:rPr>
              <a:t>(</a:t>
            </a:r>
            <a:r>
              <a:rPr lang="en-US" altLang="ko-KR" b="1" baseline="-25000" dirty="0" smtClean="0">
                <a:solidFill>
                  <a:schemeClr val="tx2"/>
                </a:solidFill>
              </a:rPr>
              <a:t> </a:t>
            </a:r>
            <a:r>
              <a:rPr lang="el-GR" altLang="ko-KR" sz="2400" b="1" dirty="0">
                <a:solidFill>
                  <a:schemeClr val="tx2"/>
                </a:solidFill>
              </a:rPr>
              <a:t>σ</a:t>
            </a:r>
            <a:r>
              <a:rPr lang="en-US" altLang="ko-KR" b="1" baseline="-25000" dirty="0" smtClean="0">
                <a:solidFill>
                  <a:schemeClr val="tx2"/>
                </a:solidFill>
              </a:rPr>
              <a:t>city=‘</a:t>
            </a:r>
            <a:r>
              <a:rPr lang="en-US" altLang="ko-KR" b="1" baseline="-25000" dirty="0" err="1" smtClean="0">
                <a:solidFill>
                  <a:schemeClr val="tx2"/>
                </a:solidFill>
              </a:rPr>
              <a:t>atlanta</a:t>
            </a:r>
            <a:r>
              <a:rPr lang="en-US" altLang="ko-KR" b="1" baseline="-25000" dirty="0" smtClean="0">
                <a:solidFill>
                  <a:schemeClr val="tx2"/>
                </a:solidFill>
              </a:rPr>
              <a:t>’</a:t>
            </a:r>
            <a:r>
              <a:rPr lang="en-US" altLang="ko-KR" b="1" dirty="0" smtClean="0">
                <a:solidFill>
                  <a:schemeClr val="tx2"/>
                </a:solidFill>
              </a:rPr>
              <a:t>(club))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8440" y="5381446"/>
            <a:ext cx="7754250" cy="5724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</a:rPr>
              <a:t>Result ← </a:t>
            </a:r>
            <a:r>
              <a:rPr lang="el-GR" altLang="ko-KR" sz="2400" b="1" dirty="0">
                <a:solidFill>
                  <a:schemeClr val="tx2"/>
                </a:solidFill>
              </a:rPr>
              <a:t>π</a:t>
            </a:r>
            <a:r>
              <a:rPr lang="en-US" altLang="ko-KR" b="1" baseline="-25000" dirty="0" err="1" smtClean="0">
                <a:solidFill>
                  <a:schemeClr val="tx2"/>
                </a:solidFill>
              </a:rPr>
              <a:t>cid</a:t>
            </a:r>
            <a:r>
              <a:rPr lang="en-US" altLang="ko-KR" b="1" baseline="-25000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</a:rPr>
              <a:t>(</a:t>
            </a:r>
            <a:r>
              <a:rPr lang="el-GR" altLang="ko-KR" sz="2400" b="1" dirty="0">
                <a:solidFill>
                  <a:schemeClr val="tx2"/>
                </a:solidFill>
              </a:rPr>
              <a:t>σ</a:t>
            </a:r>
            <a:r>
              <a:rPr lang="en-US" altLang="ko-KR" b="1" baseline="-25000" dirty="0" smtClean="0">
                <a:solidFill>
                  <a:schemeClr val="tx2"/>
                </a:solidFill>
              </a:rPr>
              <a:t>fee &lt; 30 </a:t>
            </a:r>
            <a:r>
              <a:rPr lang="en-US" altLang="ko-KR" b="1" dirty="0">
                <a:solidFill>
                  <a:schemeClr val="tx2"/>
                </a:solidFill>
              </a:rPr>
              <a:t>(</a:t>
            </a:r>
            <a:r>
              <a:rPr lang="en-US" altLang="ko-KR" b="1" dirty="0" smtClean="0">
                <a:solidFill>
                  <a:schemeClr val="tx2"/>
                </a:solidFill>
              </a:rPr>
              <a:t>club))  </a:t>
            </a:r>
            <a:r>
              <a:rPr lang="en-US" altLang="ko-KR" sz="2400" b="1" dirty="0">
                <a:solidFill>
                  <a:schemeClr val="tx2"/>
                </a:solidFill>
              </a:rPr>
              <a:t>U  </a:t>
            </a:r>
            <a:r>
              <a:rPr lang="el-GR" altLang="ko-KR" sz="2400" b="1" dirty="0">
                <a:solidFill>
                  <a:schemeClr val="tx2"/>
                </a:solidFill>
              </a:rPr>
              <a:t>π</a:t>
            </a:r>
            <a:r>
              <a:rPr lang="en-US" altLang="ko-KR" b="1" baseline="-25000" dirty="0" err="1">
                <a:solidFill>
                  <a:schemeClr val="tx2"/>
                </a:solidFill>
              </a:rPr>
              <a:t>cid</a:t>
            </a:r>
            <a:r>
              <a:rPr lang="en-US" altLang="ko-KR" b="1" baseline="-25000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(</a:t>
            </a:r>
            <a:r>
              <a:rPr lang="el-GR" altLang="ko-KR" sz="2400" b="1" dirty="0">
                <a:solidFill>
                  <a:schemeClr val="tx2"/>
                </a:solidFill>
              </a:rPr>
              <a:t>σ</a:t>
            </a:r>
            <a:r>
              <a:rPr lang="en-US" altLang="ko-KR" b="1" baseline="-25000" dirty="0" err="1" smtClean="0">
                <a:solidFill>
                  <a:schemeClr val="tx2"/>
                </a:solidFill>
              </a:rPr>
              <a:t>num_attended</a:t>
            </a:r>
            <a:r>
              <a:rPr lang="en-US" altLang="ko-KR" b="1" baseline="-25000" dirty="0" smtClean="0">
                <a:solidFill>
                  <a:schemeClr val="tx2"/>
                </a:solidFill>
              </a:rPr>
              <a:t> &gt;= 3 </a:t>
            </a:r>
            <a:r>
              <a:rPr lang="en-US" altLang="ko-KR" b="1" dirty="0" smtClean="0">
                <a:solidFill>
                  <a:schemeClr val="tx2"/>
                </a:solidFill>
              </a:rPr>
              <a:t>(meeting))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082952"/>
              </p:ext>
            </p:extLst>
          </p:nvPr>
        </p:nvGraphicFramePr>
        <p:xfrm>
          <a:off x="7637644" y="1152964"/>
          <a:ext cx="34240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00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60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721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John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Houston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891-1111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Don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Macon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323-4455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Sarah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Macon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323-7766</a:t>
                      </a:r>
                      <a:endParaRPr lang="ko-KR" altLang="en-US" sz="1200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David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Atlanta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454-9990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mary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Atlanta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444-8877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maggie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dallas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222-1212</a:t>
                      </a:r>
                      <a:endParaRPr lang="ko-KR" altLang="en-US" sz="12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14410" y="768948"/>
            <a:ext cx="646331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club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0728" y="782572"/>
            <a:ext cx="108876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meeting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80177" y="781020"/>
            <a:ext cx="1099981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04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4장. 관계 대수와 SQL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7961E-B4B3-4301-9757-92DDAE5BEE2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985" y="382472"/>
            <a:ext cx="6624736" cy="6120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489278" y="2156346"/>
            <a:ext cx="4804012" cy="382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25051" y="2197291"/>
            <a:ext cx="1292341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Embedded SQL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206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168400" y="1056287"/>
            <a:ext cx="10350500" cy="2728314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b="1" dirty="0" smtClean="0"/>
              <a:t>관계 대수 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릴레이션들로부터 연산을 통해 새로운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생성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산술 연산자와 유사하게 하나</a:t>
            </a:r>
            <a:r>
              <a:rPr lang="ko-KR" altLang="en-US" b="1" dirty="0"/>
              <a:t>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릴레이션이나</a:t>
            </a:r>
            <a:r>
              <a:rPr lang="ko-KR" altLang="en-US" b="1" dirty="0" smtClean="0"/>
              <a:t> 두 개의 </a:t>
            </a:r>
            <a:r>
              <a:rPr lang="ko-KR" altLang="en-US" b="1" dirty="0" err="1" smtClean="0"/>
              <a:t>릴레이션을</a:t>
            </a:r>
            <a:r>
              <a:rPr lang="ko-KR" altLang="en-US" b="1" dirty="0" smtClean="0"/>
              <a:t> 입력으로 받아 하나의 결과 </a:t>
            </a:r>
            <a:r>
              <a:rPr lang="ko-KR" altLang="en-US" b="1" dirty="0" err="1" smtClean="0"/>
              <a:t>릴레이션을</a:t>
            </a:r>
            <a:r>
              <a:rPr lang="ko-KR" altLang="en-US" b="1" dirty="0" smtClean="0"/>
              <a:t> 생성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결과 </a:t>
            </a:r>
            <a:r>
              <a:rPr lang="ko-KR" altLang="en-US" b="1" dirty="0" err="1" smtClean="0"/>
              <a:t>릴레이션은</a:t>
            </a:r>
            <a:r>
              <a:rPr lang="ko-KR" altLang="en-US" b="1" dirty="0" smtClean="0"/>
              <a:t> 또 다른 관계 연산자의 입력으로 사용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절차적</a:t>
            </a:r>
            <a:r>
              <a:rPr lang="en-US" altLang="ko-KR" b="1" dirty="0" smtClean="0"/>
              <a:t>)</a:t>
            </a:r>
            <a:endParaRPr lang="ko-KR" altLang="en-US" b="1" dirty="0" smtClean="0"/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 dirty="0" smtClean="0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C2288-5CF0-4387-9E44-90D66020C26B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838450" y="21808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</a:pPr>
            <a:r>
              <a:rPr lang="en-US" altLang="ko-KR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4.1 </a:t>
            </a:r>
            <a:r>
              <a:rPr lang="ko-KR" altLang="en-US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관계 대수</a:t>
            </a:r>
          </a:p>
        </p:txBody>
      </p:sp>
      <p:pic>
        <p:nvPicPr>
          <p:cNvPr id="6" name="Picture 3" descr="4_p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746" y="3925613"/>
            <a:ext cx="5738758" cy="205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76386" y="4792670"/>
            <a:ext cx="837089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</a:rPr>
              <a:t>단항</a:t>
            </a:r>
            <a:r>
              <a:rPr lang="ko-KR" altLang="en-US" sz="1200" b="1" dirty="0">
                <a:solidFill>
                  <a:srgbClr val="FF0000"/>
                </a:solidFill>
              </a:rPr>
              <a:t> 연산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5858" y="5149790"/>
            <a:ext cx="837089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이항 연산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5E79E-1F35-4968-959B-F2AD38E97D64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42" y="1226501"/>
            <a:ext cx="8310315" cy="466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47890" y="430438"/>
            <a:ext cx="16894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159</a:t>
            </a:r>
            <a:r>
              <a:rPr lang="ko-KR" altLang="en-US" sz="2000" b="1" dirty="0"/>
              <a:t>쪽 참조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4장. 관계 대수와 SQL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8ABA2-CEB3-4BBB-B844-7643C7832786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59" y="498257"/>
            <a:ext cx="6133279" cy="58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63726" y="850900"/>
            <a:ext cx="8474075" cy="563178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 b="1" dirty="0" smtClean="0"/>
              <a:t>1. </a:t>
            </a:r>
            <a:r>
              <a:rPr lang="ko-KR" altLang="en-US" b="1" dirty="0" err="1" smtClean="0"/>
              <a:t>셀렉션</a:t>
            </a:r>
            <a:r>
              <a:rPr lang="en-US" altLang="ko-KR" b="1" dirty="0" smtClean="0"/>
              <a:t>(Selection)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 err="1"/>
              <a:t>프로젝션</a:t>
            </a:r>
            <a:r>
              <a:rPr lang="en-US" altLang="ko-KR" b="1" dirty="0"/>
              <a:t>(Projection)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집합 연산</a:t>
            </a:r>
            <a:endParaRPr lang="en-US" altLang="ko-KR" b="1" dirty="0"/>
          </a:p>
          <a:p>
            <a:pPr lvl="1">
              <a:spcBef>
                <a:spcPts val="600"/>
              </a:spcBef>
            </a:pPr>
            <a:r>
              <a:rPr lang="ko-KR" altLang="en-US" b="1" dirty="0"/>
              <a:t>합집합</a:t>
            </a:r>
            <a:endParaRPr lang="en-US" altLang="ko-KR" b="1" dirty="0"/>
          </a:p>
          <a:p>
            <a:pPr lvl="1">
              <a:spcBef>
                <a:spcPts val="600"/>
              </a:spcBef>
            </a:pPr>
            <a:r>
              <a:rPr lang="ko-KR" altLang="en-US" b="1" dirty="0"/>
              <a:t>교집합</a:t>
            </a:r>
            <a:endParaRPr lang="en-US" altLang="ko-KR" b="1" dirty="0"/>
          </a:p>
          <a:p>
            <a:pPr lvl="1">
              <a:spcBef>
                <a:spcPts val="600"/>
              </a:spcBef>
            </a:pPr>
            <a:r>
              <a:rPr lang="ko-KR" altLang="en-US" b="1" dirty="0" err="1"/>
              <a:t>차집합</a:t>
            </a:r>
            <a:endParaRPr lang="en-US" altLang="ko-KR" b="1" dirty="0"/>
          </a:p>
          <a:p>
            <a:pPr lvl="1">
              <a:spcBef>
                <a:spcPts val="600"/>
              </a:spcBef>
            </a:pPr>
            <a:r>
              <a:rPr lang="ko-KR" altLang="en-US" b="1" dirty="0" err="1"/>
              <a:t>카테시안</a:t>
            </a:r>
            <a:r>
              <a:rPr lang="ko-KR" altLang="en-US" b="1" dirty="0"/>
              <a:t> </a:t>
            </a:r>
            <a:r>
              <a:rPr lang="ko-KR" altLang="en-US" b="1" dirty="0" err="1"/>
              <a:t>프로덕트</a:t>
            </a:r>
            <a:endParaRPr lang="en-US" altLang="ko-KR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2000" b="1" dirty="0"/>
              <a:t>4. </a:t>
            </a:r>
            <a:r>
              <a:rPr lang="ko-KR" altLang="en-US" b="1" dirty="0"/>
              <a:t>조인</a:t>
            </a:r>
            <a:r>
              <a:rPr lang="en-US" altLang="ko-KR" b="1" dirty="0"/>
              <a:t>(Join)</a:t>
            </a:r>
          </a:p>
          <a:p>
            <a:pPr lvl="1">
              <a:spcBef>
                <a:spcPts val="600"/>
              </a:spcBef>
            </a:pPr>
            <a:r>
              <a:rPr lang="ko-KR" altLang="en-US" b="1" dirty="0" err="1"/>
              <a:t>세타조인</a:t>
            </a:r>
            <a:endParaRPr lang="en-US" altLang="ko-KR" b="1" dirty="0"/>
          </a:p>
          <a:p>
            <a:pPr lvl="1">
              <a:spcBef>
                <a:spcPts val="600"/>
              </a:spcBef>
            </a:pPr>
            <a:r>
              <a:rPr lang="ko-KR" altLang="en-US" b="1" dirty="0"/>
              <a:t>동등조인</a:t>
            </a:r>
            <a:endParaRPr lang="en-US" altLang="ko-KR" b="1" dirty="0"/>
          </a:p>
          <a:p>
            <a:pPr lvl="1">
              <a:spcBef>
                <a:spcPts val="600"/>
              </a:spcBef>
            </a:pPr>
            <a:r>
              <a:rPr lang="ko-KR" altLang="en-US" b="1" dirty="0"/>
              <a:t>자연조인</a:t>
            </a:r>
            <a:endParaRPr lang="en-US" altLang="ko-KR" b="1" dirty="0"/>
          </a:p>
          <a:p>
            <a:pPr lvl="1">
              <a:spcBef>
                <a:spcPts val="600"/>
              </a:spcBef>
            </a:pPr>
            <a:r>
              <a:rPr lang="ko-KR" altLang="en-US" b="1" dirty="0"/>
              <a:t>외부조인</a:t>
            </a:r>
            <a:endParaRPr lang="en-US" altLang="ko-KR" b="1" dirty="0"/>
          </a:p>
          <a:p>
            <a:pPr lvl="1">
              <a:spcBef>
                <a:spcPts val="600"/>
              </a:spcBef>
            </a:pPr>
            <a:r>
              <a:rPr lang="ko-KR" altLang="en-US" b="1" dirty="0" err="1" smtClean="0"/>
              <a:t>세미조인</a:t>
            </a:r>
            <a:endParaRPr lang="ko-KR" altLang="en-US" b="1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4장. 관계 대수와 SQL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47961E-B4B3-4301-9757-92DDAE5BEE2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235700" y="817380"/>
            <a:ext cx="5076313" cy="56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1" fontAlgn="base" latinLnBrk="1" hangingPunct="1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39775" indent="-282575" algn="l" rtl="0" eaLnBrk="1" fontAlgn="base" latinLnBrk="1" hangingPunct="1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rtl="0" eaLnBrk="1" fontAlgn="base" latinLnBrk="1" hangingPunct="1">
              <a:spcBef>
                <a:spcPts val="800"/>
              </a:spcBef>
              <a:spcAft>
                <a:spcPct val="0"/>
              </a:spcAft>
              <a:buFont typeface="맑은 고딕" panose="020B0503020000020004" pitchFamily="50" charset="-127"/>
              <a:buChar char="–"/>
              <a:defRPr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chemeClr val="tx1"/>
                </a:solidFill>
                <a:latin typeface="+mn-lt"/>
                <a:ea typeface="+mn-ea"/>
              </a:rPr>
              <a:t>5</a:t>
            </a:r>
            <a:r>
              <a:rPr lang="en-US" altLang="ko-KR" sz="1600" b="1" dirty="0" smtClean="0">
                <a:solidFill>
                  <a:schemeClr val="tx1"/>
                </a:solidFill>
                <a:latin typeface="+mn-lt"/>
                <a:ea typeface="+mn-ea"/>
              </a:rPr>
              <a:t>.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lt"/>
                <a:ea typeface="+mn-ea"/>
              </a:rPr>
              <a:t>디비전</a:t>
            </a:r>
            <a:r>
              <a:rPr lang="en-US" altLang="ko-KR" sz="1600" b="1" dirty="0" smtClean="0">
                <a:solidFill>
                  <a:schemeClr val="tx1"/>
                </a:solidFill>
                <a:latin typeface="+mn-lt"/>
                <a:ea typeface="+mn-ea"/>
              </a:rPr>
              <a:t>(Division)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ko-KR" sz="1600" b="1" dirty="0" smtClean="0">
                <a:solidFill>
                  <a:schemeClr val="tx1"/>
                </a:solidFill>
                <a:latin typeface="+mn-lt"/>
                <a:ea typeface="+mn-ea"/>
              </a:rPr>
              <a:t>6. </a:t>
            </a:r>
            <a:r>
              <a:rPr lang="ko-KR" altLang="en-US" sz="1600" b="1" dirty="0" smtClean="0">
                <a:solidFill>
                  <a:schemeClr val="tx1"/>
                </a:solidFill>
                <a:latin typeface="+mn-lt"/>
                <a:ea typeface="+mn-ea"/>
              </a:rPr>
              <a:t>추가된 연산자</a:t>
            </a:r>
            <a:endParaRPr lang="en-US" altLang="ko-KR" sz="1600" b="1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schemeClr val="tx1"/>
                </a:solidFill>
                <a:latin typeface="+mn-lt"/>
                <a:ea typeface="+mn-ea"/>
              </a:rPr>
              <a:t>집단 함수</a:t>
            </a:r>
            <a:endParaRPr lang="en-US" altLang="ko-KR" sz="1600" b="1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600" b="1" dirty="0" smtClean="0">
                <a:solidFill>
                  <a:schemeClr val="tx1"/>
                </a:solidFill>
                <a:latin typeface="+mn-lt"/>
                <a:ea typeface="+mn-ea"/>
              </a:rPr>
              <a:t>외부조인</a:t>
            </a:r>
            <a:r>
              <a:rPr lang="en-US" altLang="ko-KR" sz="1600" b="1" dirty="0" smtClean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  <a:latin typeface="+mn-lt"/>
                <a:ea typeface="+mn-ea"/>
              </a:rPr>
              <a:t>왼쪽</a:t>
            </a:r>
            <a:r>
              <a:rPr lang="en-US" altLang="ko-KR" sz="1600" b="1" dirty="0" smtClean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latin typeface="+mn-lt"/>
                <a:ea typeface="+mn-ea"/>
              </a:rPr>
              <a:t>오른쪽</a:t>
            </a:r>
            <a:r>
              <a:rPr lang="en-US" altLang="ko-KR" sz="1600" b="1" dirty="0" smtClean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latin typeface="+mn-lt"/>
                <a:ea typeface="+mn-ea"/>
              </a:rPr>
              <a:t>완전</a:t>
            </a:r>
            <a:r>
              <a:rPr lang="en-US" altLang="ko-KR" sz="1600" b="1" dirty="0" smtClean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endParaRPr lang="ko-KR" altLang="en-US" sz="1600" b="1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573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6006</TotalTime>
  <Words>1898</Words>
  <Application>Microsoft Office PowerPoint</Application>
  <PresentationFormat>사용자 지정</PresentationFormat>
  <Paragraphs>441</Paragraphs>
  <Slides>40</Slides>
  <Notes>32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각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관계 연산자</vt:lpstr>
      <vt:lpstr>PowerPoint 프레젠테이션</vt:lpstr>
      <vt:lpstr>PowerPoint 프레젠테이션</vt:lpstr>
      <vt:lpstr>PowerPoint 프레젠테이션</vt:lpstr>
      <vt:lpstr>p.162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관계대수 질의 작성 예제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노웅기</dc:creator>
  <cp:lastModifiedBy>부산대학교</cp:lastModifiedBy>
  <cp:revision>475</cp:revision>
  <cp:lastPrinted>1997-07-26T06:01:56Z</cp:lastPrinted>
  <dcterms:created xsi:type="dcterms:W3CDTF">1995-06-17T23:31:02Z</dcterms:created>
  <dcterms:modified xsi:type="dcterms:W3CDTF">2019-09-22T02:20:40Z</dcterms:modified>
</cp:coreProperties>
</file>