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</p:sldMasterIdLst>
  <p:notesMasterIdLst>
    <p:notesMasterId r:id="rId98"/>
  </p:notesMasterIdLst>
  <p:handoutMasterIdLst>
    <p:handoutMasterId r:id="rId99"/>
  </p:handoutMasterIdLst>
  <p:sldIdLst>
    <p:sldId id="528" r:id="rId2"/>
    <p:sldId id="529" r:id="rId3"/>
    <p:sldId id="350" r:id="rId4"/>
    <p:sldId id="536" r:id="rId5"/>
    <p:sldId id="531" r:id="rId6"/>
    <p:sldId id="533" r:id="rId7"/>
    <p:sldId id="436" r:id="rId8"/>
    <p:sldId id="437" r:id="rId9"/>
    <p:sldId id="527" r:id="rId10"/>
    <p:sldId id="439" r:id="rId11"/>
    <p:sldId id="534" r:id="rId12"/>
    <p:sldId id="440" r:id="rId13"/>
    <p:sldId id="442" r:id="rId14"/>
    <p:sldId id="443" r:id="rId15"/>
    <p:sldId id="445" r:id="rId16"/>
    <p:sldId id="535" r:id="rId17"/>
    <p:sldId id="446" r:id="rId18"/>
    <p:sldId id="447" r:id="rId19"/>
    <p:sldId id="448" r:id="rId20"/>
    <p:sldId id="450" r:id="rId21"/>
    <p:sldId id="451" r:id="rId22"/>
    <p:sldId id="453" r:id="rId23"/>
    <p:sldId id="455" r:id="rId24"/>
    <p:sldId id="459" r:id="rId25"/>
    <p:sldId id="460" r:id="rId26"/>
    <p:sldId id="461" r:id="rId27"/>
    <p:sldId id="462" r:id="rId28"/>
    <p:sldId id="463" r:id="rId29"/>
    <p:sldId id="464" r:id="rId30"/>
    <p:sldId id="465" r:id="rId31"/>
    <p:sldId id="466" r:id="rId32"/>
    <p:sldId id="468" r:id="rId33"/>
    <p:sldId id="470" r:id="rId34"/>
    <p:sldId id="471" r:id="rId35"/>
    <p:sldId id="472" r:id="rId36"/>
    <p:sldId id="473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82" r:id="rId45"/>
    <p:sldId id="489" r:id="rId46"/>
    <p:sldId id="483" r:id="rId47"/>
    <p:sldId id="486" r:id="rId48"/>
    <p:sldId id="487" r:id="rId49"/>
    <p:sldId id="490" r:id="rId50"/>
    <p:sldId id="491" r:id="rId51"/>
    <p:sldId id="492" r:id="rId52"/>
    <p:sldId id="537" r:id="rId53"/>
    <p:sldId id="496" r:id="rId54"/>
    <p:sldId id="498" r:id="rId55"/>
    <p:sldId id="500" r:id="rId56"/>
    <p:sldId id="499" r:id="rId57"/>
    <p:sldId id="501" r:id="rId58"/>
    <p:sldId id="502" r:id="rId59"/>
    <p:sldId id="503" r:id="rId60"/>
    <p:sldId id="566" r:id="rId61"/>
    <p:sldId id="567" r:id="rId62"/>
    <p:sldId id="568" r:id="rId63"/>
    <p:sldId id="544" r:id="rId64"/>
    <p:sldId id="545" r:id="rId65"/>
    <p:sldId id="546" r:id="rId66"/>
    <p:sldId id="547" r:id="rId67"/>
    <p:sldId id="549" r:id="rId68"/>
    <p:sldId id="550" r:id="rId69"/>
    <p:sldId id="551" r:id="rId70"/>
    <p:sldId id="552" r:id="rId71"/>
    <p:sldId id="553" r:id="rId72"/>
    <p:sldId id="554" r:id="rId73"/>
    <p:sldId id="556" r:id="rId74"/>
    <p:sldId id="557" r:id="rId75"/>
    <p:sldId id="558" r:id="rId76"/>
    <p:sldId id="559" r:id="rId77"/>
    <p:sldId id="560" r:id="rId78"/>
    <p:sldId id="561" r:id="rId79"/>
    <p:sldId id="504" r:id="rId80"/>
    <p:sldId id="505" r:id="rId81"/>
    <p:sldId id="506" r:id="rId82"/>
    <p:sldId id="507" r:id="rId83"/>
    <p:sldId id="509" r:id="rId84"/>
    <p:sldId id="511" r:id="rId85"/>
    <p:sldId id="514" r:id="rId86"/>
    <p:sldId id="516" r:id="rId87"/>
    <p:sldId id="518" r:id="rId88"/>
    <p:sldId id="520" r:id="rId89"/>
    <p:sldId id="522" r:id="rId90"/>
    <p:sldId id="523" r:id="rId91"/>
    <p:sldId id="524" r:id="rId92"/>
    <p:sldId id="525" r:id="rId93"/>
    <p:sldId id="526" r:id="rId94"/>
    <p:sldId id="565" r:id="rId95"/>
    <p:sldId id="564" r:id="rId96"/>
    <p:sldId id="562" r:id="rId97"/>
  </p:sldIdLst>
  <p:sldSz cx="12192000" cy="6858000"/>
  <p:notesSz cx="9998075" cy="6865938"/>
  <p:kinsoku lang="ko-KR" invalStChars="!%),.:;?]}’”〕〉》」』】°′″℃￠！％），．：；？］｝" invalEndChars="([\{‘“〔〈《「『【＄（［￦｛"/>
  <p:defaultTextStyle>
    <a:defPPr>
      <a:defRPr lang="ko-KR"/>
    </a:defPPr>
    <a:lvl1pPr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1pPr>
    <a:lvl2pPr marL="4572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2pPr>
    <a:lvl3pPr marL="9144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3pPr>
    <a:lvl4pPr marL="13716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4pPr>
    <a:lvl5pPr marL="1828800" algn="l" rtl="0" fontAlgn="base">
      <a:lnSpc>
        <a:spcPct val="130000"/>
      </a:lnSpc>
      <a:spcBef>
        <a:spcPct val="0"/>
      </a:spcBef>
      <a:spcAft>
        <a:spcPct val="0"/>
      </a:spcAft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신명조" charset="-127"/>
        <a:ea typeface="신명조" charset="-127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1487">
          <p15:clr>
            <a:srgbClr val="A4A3A4"/>
          </p15:clr>
        </p15:guide>
        <p15:guide id="2" pos="4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C"/>
    <a:srgbClr val="EBFECA"/>
    <a:srgbClr val="CCECFF"/>
    <a:srgbClr val="66CCFF"/>
    <a:srgbClr val="6633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27" autoAdjust="0"/>
    <p:restoredTop sz="94660"/>
  </p:normalViewPr>
  <p:slideViewPr>
    <p:cSldViewPr snapToGrid="0">
      <p:cViewPr varScale="1">
        <p:scale>
          <a:sx n="77" d="100"/>
          <a:sy n="77" d="100"/>
        </p:scale>
        <p:origin x="-222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-1980" y="-96"/>
      </p:cViewPr>
      <p:guideLst>
        <p:guide orient="horz" pos="1505"/>
        <p:guide pos="42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1.xml"/><Relationship Id="rId2" Type="http://schemas.openxmlformats.org/officeDocument/2006/relationships/slide" Target="slides/slide9.xml"/><Relationship Id="rId1" Type="http://schemas.openxmlformats.org/officeDocument/2006/relationships/slide" Target="slides/slide7.xml"/><Relationship Id="rId6" Type="http://schemas.openxmlformats.org/officeDocument/2006/relationships/slide" Target="slides/slide80.xml"/><Relationship Id="rId5" Type="http://schemas.openxmlformats.org/officeDocument/2006/relationships/slide" Target="slides/slide48.xml"/><Relationship Id="rId4" Type="http://schemas.openxmlformats.org/officeDocument/2006/relationships/slide" Target="slides/slide4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0" y="-1607"/>
            <a:ext cx="4333197" cy="34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03" tIns="0" rIns="19303" bIns="0" numCol="1" anchor="t" anchorCtr="0" compatLnSpc="1">
            <a:prstTxWarp prst="textNoShape">
              <a:avLst/>
            </a:prstTxWarp>
          </a:bodyPr>
          <a:lstStyle>
            <a:lvl1pPr defTabSz="9362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66489" y="-1607"/>
            <a:ext cx="4333196" cy="34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03" tIns="0" rIns="19303" bIns="0" numCol="1" anchor="t" anchorCtr="0" compatLnSpc="1">
            <a:prstTxWarp prst="textNoShape">
              <a:avLst/>
            </a:prstTxWarp>
          </a:bodyPr>
          <a:lstStyle>
            <a:lvl1pPr algn="r" defTabSz="9362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0" y="6522160"/>
            <a:ext cx="4333197" cy="3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03" tIns="0" rIns="19303" bIns="0" numCol="1" anchor="b" anchorCtr="0" compatLnSpc="1">
            <a:prstTxWarp prst="textNoShape">
              <a:avLst/>
            </a:prstTxWarp>
          </a:bodyPr>
          <a:lstStyle>
            <a:lvl1pPr defTabSz="9362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66489" y="6522160"/>
            <a:ext cx="4333196" cy="3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03" tIns="0" rIns="19303" bIns="0" numCol="1" anchor="b" anchorCtr="0" compatLnSpc="1">
            <a:prstTxWarp prst="textNoShape">
              <a:avLst/>
            </a:prstTxWarp>
          </a:bodyPr>
          <a:lstStyle>
            <a:lvl1pPr algn="r" defTabSz="9362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4AF706C0-420C-4921-A6FA-E47694935C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2752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0" y="-1607"/>
            <a:ext cx="4333197" cy="34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03" tIns="0" rIns="19303" bIns="0" numCol="1" anchor="t" anchorCtr="0" compatLnSpc="1">
            <a:prstTxWarp prst="textNoShape">
              <a:avLst/>
            </a:prstTxWarp>
          </a:bodyPr>
          <a:lstStyle>
            <a:lvl1pPr defTabSz="9362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66489" y="-1607"/>
            <a:ext cx="4333196" cy="34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03" tIns="0" rIns="19303" bIns="0" numCol="1" anchor="t" anchorCtr="0" compatLnSpc="1">
            <a:prstTxWarp prst="textNoShape">
              <a:avLst/>
            </a:prstTxWarp>
          </a:bodyPr>
          <a:lstStyle>
            <a:lvl1pPr algn="r" defTabSz="9362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83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9388" y="520700"/>
            <a:ext cx="4559300" cy="2565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3292" y="3261080"/>
            <a:ext cx="7331492" cy="3089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300" tIns="48258" rIns="93300" bIns="482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0" y="6522160"/>
            <a:ext cx="4333197" cy="3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03" tIns="0" rIns="19303" bIns="0" numCol="1" anchor="b" anchorCtr="0" compatLnSpc="1">
            <a:prstTxWarp prst="textNoShape">
              <a:avLst/>
            </a:prstTxWarp>
          </a:bodyPr>
          <a:lstStyle>
            <a:lvl1pPr defTabSz="9362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66489" y="6522160"/>
            <a:ext cx="4333196" cy="343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9303" tIns="0" rIns="19303" bIns="0" numCol="1" anchor="b" anchorCtr="0" compatLnSpc="1">
            <a:prstTxWarp prst="textNoShape">
              <a:avLst/>
            </a:prstTxWarp>
          </a:bodyPr>
          <a:lstStyle>
            <a:lvl1pPr algn="r" defTabSz="936213">
              <a:lnSpc>
                <a:spcPct val="100000"/>
              </a:lnSpc>
              <a:defRPr sz="1000" i="1">
                <a:latin typeface="Arial" pitchFamily="34" charset="0"/>
                <a:ea typeface="돋움" pitchFamily="50" charset="-127"/>
              </a:defRPr>
            </a:lvl1pPr>
          </a:lstStyle>
          <a:p>
            <a:pPr>
              <a:defRPr/>
            </a:pPr>
            <a:fld id="{00A15274-0E09-44C0-AEFA-4740AF558E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21219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1pPr>
    <a:lvl2pPr marL="46037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2pPr>
    <a:lvl3pPr marL="91916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3pPr>
    <a:lvl4pPr marL="1381125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4pPr>
    <a:lvl5pPr marL="1839913" algn="l" defTabSz="923925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돋움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A42CFA2-52D3-4CF4-AD2F-E937B57DFF44}" type="slidenum">
              <a:rPr lang="en-US" altLang="ko-KR" sz="1000"/>
              <a:pPr eaLnBrk="1" hangingPunct="1">
                <a:spcBef>
                  <a:spcPct val="0"/>
                </a:spcBef>
              </a:pPr>
              <a:t>3</a:t>
            </a:fld>
            <a:endParaRPr lang="en-US" altLang="ko-KR" sz="10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F0D786F-E163-413E-BB3E-126E527E9C29}" type="slidenum">
              <a:rPr lang="en-US" altLang="ko-KR" sz="1000"/>
              <a:pPr eaLnBrk="1" hangingPunct="1">
                <a:spcBef>
                  <a:spcPct val="0"/>
                </a:spcBef>
              </a:pPr>
              <a:t>13</a:t>
            </a:fld>
            <a:endParaRPr lang="en-US" altLang="ko-KR" sz="1000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FB3EE65-7EB5-459F-9199-F02250493C77}" type="slidenum">
              <a:rPr lang="en-US" altLang="ko-KR" sz="1000"/>
              <a:pPr eaLnBrk="1" hangingPunct="1">
                <a:spcBef>
                  <a:spcPct val="0"/>
                </a:spcBef>
              </a:pPr>
              <a:t>14</a:t>
            </a:fld>
            <a:endParaRPr lang="en-US" altLang="ko-KR" sz="10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324B56B-8588-4F22-A74F-0F3E8236B707}" type="slidenum">
              <a:rPr lang="en-US" altLang="ko-KR" sz="1000"/>
              <a:pPr eaLnBrk="1" hangingPunct="1">
                <a:spcBef>
                  <a:spcPct val="0"/>
                </a:spcBef>
              </a:pPr>
              <a:t>15</a:t>
            </a:fld>
            <a:endParaRPr lang="en-US" altLang="ko-KR" sz="10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8AC01CC-527E-494F-9EAD-B05915A61D3B}" type="slidenum">
              <a:rPr lang="en-US" altLang="ko-KR" sz="1000"/>
              <a:pPr eaLnBrk="1" hangingPunct="1">
                <a:spcBef>
                  <a:spcPct val="0"/>
                </a:spcBef>
              </a:pPr>
              <a:t>16</a:t>
            </a:fld>
            <a:endParaRPr lang="en-US" altLang="ko-KR" sz="10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8AC01CC-527E-494F-9EAD-B05915A61D3B}" type="slidenum">
              <a:rPr lang="en-US" altLang="ko-KR" sz="1000"/>
              <a:pPr eaLnBrk="1" hangingPunct="1">
                <a:spcBef>
                  <a:spcPct val="0"/>
                </a:spcBef>
              </a:pPr>
              <a:t>17</a:t>
            </a:fld>
            <a:endParaRPr lang="en-US" altLang="ko-KR" sz="10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D6103E3-5CC8-4410-8676-9F6A7A6CB92B}" type="slidenum">
              <a:rPr lang="en-US" altLang="ko-KR" sz="1000"/>
              <a:pPr eaLnBrk="1" hangingPunct="1">
                <a:spcBef>
                  <a:spcPct val="0"/>
                </a:spcBef>
              </a:pPr>
              <a:t>18</a:t>
            </a:fld>
            <a:endParaRPr lang="en-US" altLang="ko-KR" sz="10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2566ACD-F548-4C97-9336-18B57B99F530}" type="slidenum">
              <a:rPr lang="en-US" altLang="ko-KR" sz="1000"/>
              <a:pPr eaLnBrk="1" hangingPunct="1">
                <a:spcBef>
                  <a:spcPct val="0"/>
                </a:spcBef>
              </a:pPr>
              <a:t>19</a:t>
            </a:fld>
            <a:endParaRPr lang="en-US" altLang="ko-KR" sz="10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AD443B4-B940-4B78-BF0D-D5C3E07053F0}" type="slidenum">
              <a:rPr lang="en-US" altLang="ko-KR" sz="1000"/>
              <a:pPr eaLnBrk="1" hangingPunct="1">
                <a:spcBef>
                  <a:spcPct val="0"/>
                </a:spcBef>
              </a:pPr>
              <a:t>20</a:t>
            </a:fld>
            <a:endParaRPr lang="en-US" altLang="ko-KR" sz="10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A76147D-8F5D-4D9D-B073-345D1467F41C}" type="slidenum">
              <a:rPr lang="en-US" altLang="ko-KR" sz="1000"/>
              <a:pPr eaLnBrk="1" hangingPunct="1">
                <a:spcBef>
                  <a:spcPct val="0"/>
                </a:spcBef>
              </a:pPr>
              <a:t>21</a:t>
            </a:fld>
            <a:endParaRPr lang="en-US" altLang="ko-KR" sz="10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ADC099D-83CB-4ACD-A9F6-90BB780E1CD7}" type="slidenum">
              <a:rPr lang="en-US" altLang="ko-KR" sz="1000"/>
              <a:pPr eaLnBrk="1" hangingPunct="1">
                <a:spcBef>
                  <a:spcPct val="0"/>
                </a:spcBef>
              </a:pPr>
              <a:t>22</a:t>
            </a:fld>
            <a:endParaRPr lang="en-US" altLang="ko-KR" sz="10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A42CFA2-52D3-4CF4-AD2F-E937B57DFF44}" type="slidenum">
              <a:rPr lang="en-US" altLang="ko-KR" sz="1000"/>
              <a:pPr eaLnBrk="1" hangingPunct="1">
                <a:spcBef>
                  <a:spcPct val="0"/>
                </a:spcBef>
              </a:pPr>
              <a:t>5</a:t>
            </a:fld>
            <a:endParaRPr lang="en-US" altLang="ko-KR" sz="10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D3BA703-9659-4DAF-96AC-1A385EF84756}" type="slidenum">
              <a:rPr lang="en-US" altLang="ko-KR" sz="1000"/>
              <a:pPr eaLnBrk="1" hangingPunct="1">
                <a:spcBef>
                  <a:spcPct val="0"/>
                </a:spcBef>
              </a:pPr>
              <a:t>23</a:t>
            </a:fld>
            <a:endParaRPr lang="en-US" altLang="ko-KR" sz="10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DE48B02-7505-4A89-8802-B4E330A40D0F}" type="slidenum">
              <a:rPr lang="en-US" altLang="ko-KR" sz="1000"/>
              <a:pPr eaLnBrk="1" hangingPunct="1">
                <a:spcBef>
                  <a:spcPct val="0"/>
                </a:spcBef>
              </a:pPr>
              <a:t>24</a:t>
            </a:fld>
            <a:endParaRPr lang="en-US" altLang="ko-KR" sz="10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CB8EC8B-359B-44B3-B54E-A96B53AB91BE}" type="slidenum">
              <a:rPr lang="en-US" altLang="ko-KR" sz="1000"/>
              <a:pPr eaLnBrk="1" hangingPunct="1">
                <a:spcBef>
                  <a:spcPct val="0"/>
                </a:spcBef>
              </a:pPr>
              <a:t>25</a:t>
            </a:fld>
            <a:endParaRPr lang="en-US" altLang="ko-KR" sz="10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E38B157-BA3F-4542-9F48-4A42C8056352}" type="slidenum">
              <a:rPr lang="en-US" altLang="ko-KR" sz="1000"/>
              <a:pPr eaLnBrk="1" hangingPunct="1">
                <a:spcBef>
                  <a:spcPct val="0"/>
                </a:spcBef>
              </a:pPr>
              <a:t>26</a:t>
            </a:fld>
            <a:endParaRPr lang="en-US" altLang="ko-KR" sz="10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B1F809A-F9B9-46F5-9917-2F6677EA1F29}" type="slidenum">
              <a:rPr lang="en-US" altLang="ko-KR" sz="1000"/>
              <a:pPr eaLnBrk="1" hangingPunct="1">
                <a:spcBef>
                  <a:spcPct val="0"/>
                </a:spcBef>
              </a:pPr>
              <a:t>27</a:t>
            </a:fld>
            <a:endParaRPr lang="en-US" altLang="ko-KR" sz="10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51BB6B4-94A9-43B1-AB07-A2B4C09A5DCC}" type="slidenum">
              <a:rPr lang="en-US" altLang="ko-KR" sz="1000"/>
              <a:pPr eaLnBrk="1" hangingPunct="1">
                <a:spcBef>
                  <a:spcPct val="0"/>
                </a:spcBef>
              </a:pPr>
              <a:t>28</a:t>
            </a:fld>
            <a:endParaRPr lang="en-US" altLang="ko-KR" sz="10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650FF34-E4E5-4CAD-B39F-0A9F47085AD6}" type="slidenum">
              <a:rPr lang="en-US" altLang="ko-KR" sz="1000"/>
              <a:pPr eaLnBrk="1" hangingPunct="1">
                <a:spcBef>
                  <a:spcPct val="0"/>
                </a:spcBef>
              </a:pPr>
              <a:t>29</a:t>
            </a:fld>
            <a:endParaRPr lang="en-US" altLang="ko-KR" sz="10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2C7C839-EDF3-4EB8-94B0-4787BE5CB7B0}" type="slidenum">
              <a:rPr lang="en-US" altLang="ko-KR" sz="1000"/>
              <a:pPr eaLnBrk="1" hangingPunct="1">
                <a:spcBef>
                  <a:spcPct val="0"/>
                </a:spcBef>
              </a:pPr>
              <a:t>30</a:t>
            </a:fld>
            <a:endParaRPr lang="en-US" altLang="ko-KR" sz="10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0F26BEE-4CF0-4AC2-99CA-9895E7BE35B6}" type="slidenum">
              <a:rPr lang="en-US" altLang="ko-KR" sz="1000"/>
              <a:pPr eaLnBrk="1" hangingPunct="1">
                <a:spcBef>
                  <a:spcPct val="0"/>
                </a:spcBef>
              </a:pPr>
              <a:t>31</a:t>
            </a:fld>
            <a:endParaRPr lang="en-US" altLang="ko-KR" sz="10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3ADAD02-34FE-47E2-84DE-44C460DF70F6}" type="slidenum">
              <a:rPr lang="en-US" altLang="ko-KR" sz="1000"/>
              <a:pPr eaLnBrk="1" hangingPunct="1">
                <a:spcBef>
                  <a:spcPct val="0"/>
                </a:spcBef>
              </a:pPr>
              <a:t>32</a:t>
            </a:fld>
            <a:endParaRPr lang="en-US" altLang="ko-KR" sz="10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A42CFA2-52D3-4CF4-AD2F-E937B57DFF44}" type="slidenum">
              <a:rPr lang="en-US" altLang="ko-KR" sz="1000"/>
              <a:pPr eaLnBrk="1" hangingPunct="1">
                <a:spcBef>
                  <a:spcPct val="0"/>
                </a:spcBef>
              </a:pPr>
              <a:t>6</a:t>
            </a:fld>
            <a:endParaRPr lang="en-US" altLang="ko-KR" sz="1000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9F99C10-3655-4AF1-B875-CCC9AD42F5CC}" type="slidenum">
              <a:rPr lang="en-US" altLang="ko-KR" sz="1000"/>
              <a:pPr eaLnBrk="1" hangingPunct="1">
                <a:spcBef>
                  <a:spcPct val="0"/>
                </a:spcBef>
              </a:pPr>
              <a:t>33</a:t>
            </a:fld>
            <a:endParaRPr lang="en-US" altLang="ko-KR" sz="10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DF61E4B-276E-46E5-A297-D1F658FAE7B2}" type="slidenum">
              <a:rPr lang="en-US" altLang="ko-KR" sz="1000"/>
              <a:pPr eaLnBrk="1" hangingPunct="1">
                <a:spcBef>
                  <a:spcPct val="0"/>
                </a:spcBef>
              </a:pPr>
              <a:t>34</a:t>
            </a:fld>
            <a:endParaRPr lang="en-US" altLang="ko-KR" sz="10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5208033-4EEF-47D4-9E1A-DAC7B9A5B802}" type="slidenum">
              <a:rPr lang="en-US" altLang="ko-KR" sz="1000"/>
              <a:pPr eaLnBrk="1" hangingPunct="1">
                <a:spcBef>
                  <a:spcPct val="0"/>
                </a:spcBef>
              </a:pPr>
              <a:t>35</a:t>
            </a:fld>
            <a:endParaRPr lang="en-US" altLang="ko-KR" sz="10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14B7910-22A5-41A2-84E2-4C6F6A972B47}" type="slidenum">
              <a:rPr lang="en-US" altLang="ko-KR" sz="1000"/>
              <a:pPr eaLnBrk="1" hangingPunct="1">
                <a:spcBef>
                  <a:spcPct val="0"/>
                </a:spcBef>
              </a:pPr>
              <a:t>36</a:t>
            </a:fld>
            <a:endParaRPr lang="en-US" altLang="ko-KR" sz="10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764C4B01-C6D2-4C10-9132-8F9848478F69}" type="slidenum">
              <a:rPr lang="en-US" altLang="ko-KR" sz="1000"/>
              <a:pPr eaLnBrk="1" hangingPunct="1">
                <a:spcBef>
                  <a:spcPct val="0"/>
                </a:spcBef>
              </a:pPr>
              <a:t>37</a:t>
            </a:fld>
            <a:endParaRPr lang="en-US" altLang="ko-KR" sz="10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1871BB8-2095-4BDA-8A31-3334D36BAD6A}" type="slidenum">
              <a:rPr lang="en-US" altLang="ko-KR" sz="1000"/>
              <a:pPr eaLnBrk="1" hangingPunct="1">
                <a:spcBef>
                  <a:spcPct val="0"/>
                </a:spcBef>
              </a:pPr>
              <a:t>38</a:t>
            </a:fld>
            <a:endParaRPr lang="en-US" altLang="ko-KR" sz="10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596CE90-7005-4A3B-BF16-44045940BEA5}" type="slidenum">
              <a:rPr lang="en-US" altLang="ko-KR" sz="1000"/>
              <a:pPr eaLnBrk="1" hangingPunct="1">
                <a:spcBef>
                  <a:spcPct val="0"/>
                </a:spcBef>
              </a:pPr>
              <a:t>39</a:t>
            </a:fld>
            <a:endParaRPr lang="en-US" altLang="ko-KR" sz="10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E5821ED-241A-471E-81CF-7D4F0BDDABBC}" type="slidenum">
              <a:rPr lang="en-US" altLang="ko-KR" sz="1000"/>
              <a:pPr eaLnBrk="1" hangingPunct="1">
                <a:spcBef>
                  <a:spcPct val="0"/>
                </a:spcBef>
              </a:pPr>
              <a:t>40</a:t>
            </a:fld>
            <a:endParaRPr lang="en-US" altLang="ko-KR" sz="10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5C286DF4-F887-4CDA-A9E7-4CD13AD39F02}" type="slidenum">
              <a:rPr lang="en-US" altLang="ko-KR" sz="1000"/>
              <a:pPr eaLnBrk="1" hangingPunct="1">
                <a:spcBef>
                  <a:spcPct val="0"/>
                </a:spcBef>
              </a:pPr>
              <a:t>41</a:t>
            </a:fld>
            <a:endParaRPr lang="en-US" altLang="ko-KR" sz="10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7487885-34DE-401C-A0AC-357613B504FE}" type="slidenum">
              <a:rPr lang="en-US" altLang="ko-KR" sz="1000"/>
              <a:pPr eaLnBrk="1" hangingPunct="1">
                <a:spcBef>
                  <a:spcPct val="0"/>
                </a:spcBef>
              </a:pPr>
              <a:t>42</a:t>
            </a:fld>
            <a:endParaRPr lang="en-US" altLang="ko-KR" sz="10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745006C-BA3B-4403-AB6A-7465A39CA335}" type="slidenum">
              <a:rPr lang="en-US" altLang="ko-KR" sz="1000"/>
              <a:pPr eaLnBrk="1" hangingPunct="1">
                <a:spcBef>
                  <a:spcPct val="0"/>
                </a:spcBef>
              </a:pPr>
              <a:t>7</a:t>
            </a:fld>
            <a:endParaRPr lang="en-US" altLang="ko-KR" sz="1000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92F367C-C93C-43C5-91C9-005C0F212BD7}" type="slidenum">
              <a:rPr lang="en-US" altLang="ko-KR" sz="1000"/>
              <a:pPr eaLnBrk="1" hangingPunct="1">
                <a:spcBef>
                  <a:spcPct val="0"/>
                </a:spcBef>
              </a:pPr>
              <a:t>43</a:t>
            </a:fld>
            <a:endParaRPr lang="en-US" altLang="ko-KR" sz="10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D4E6C6A-560A-4F20-AA8A-99A76451A66C}" type="slidenum">
              <a:rPr lang="en-US" altLang="ko-KR" sz="1000"/>
              <a:pPr eaLnBrk="1" hangingPunct="1">
                <a:spcBef>
                  <a:spcPct val="0"/>
                </a:spcBef>
              </a:pPr>
              <a:t>44</a:t>
            </a:fld>
            <a:endParaRPr lang="en-US" altLang="ko-KR" sz="10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843DF43-79C3-4784-B452-FFCCC740B31F}" type="slidenum">
              <a:rPr lang="en-US" altLang="ko-KR" sz="1000"/>
              <a:pPr eaLnBrk="1" hangingPunct="1">
                <a:spcBef>
                  <a:spcPct val="0"/>
                </a:spcBef>
              </a:pPr>
              <a:t>45</a:t>
            </a:fld>
            <a:endParaRPr lang="en-US" altLang="ko-KR" sz="10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1DA0CDE-3BF3-44D2-8B49-A9CFE097ED23}" type="slidenum">
              <a:rPr lang="en-US" altLang="ko-KR" sz="1000"/>
              <a:pPr eaLnBrk="1" hangingPunct="1">
                <a:spcBef>
                  <a:spcPct val="0"/>
                </a:spcBef>
              </a:pPr>
              <a:t>46</a:t>
            </a:fld>
            <a:endParaRPr lang="en-US" altLang="ko-KR" sz="10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95D48A3-7D0D-4D8F-A068-763CE54C161E}" type="slidenum">
              <a:rPr lang="en-US" altLang="ko-KR" sz="1000"/>
              <a:pPr eaLnBrk="1" hangingPunct="1">
                <a:spcBef>
                  <a:spcPct val="0"/>
                </a:spcBef>
              </a:pPr>
              <a:t>47</a:t>
            </a:fld>
            <a:endParaRPr lang="en-US" altLang="ko-KR" sz="10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12BFEFB3-3836-4612-B9A3-3A16130FDBB7}" type="slidenum">
              <a:rPr lang="en-US" altLang="ko-KR" sz="1000"/>
              <a:pPr eaLnBrk="1" hangingPunct="1">
                <a:spcBef>
                  <a:spcPct val="0"/>
                </a:spcBef>
              </a:pPr>
              <a:t>48</a:t>
            </a:fld>
            <a:endParaRPr lang="en-US" altLang="ko-KR" sz="10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84A9E78-1529-4365-B701-E5DABCEF4832}" type="slidenum">
              <a:rPr lang="en-US" altLang="ko-KR" sz="1000"/>
              <a:pPr eaLnBrk="1" hangingPunct="1">
                <a:spcBef>
                  <a:spcPct val="0"/>
                </a:spcBef>
              </a:pPr>
              <a:t>49</a:t>
            </a:fld>
            <a:endParaRPr lang="en-US" altLang="ko-KR" sz="10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10F4121-F315-47C5-B9D0-8783EFE5E85D}" type="slidenum">
              <a:rPr lang="en-US" altLang="ko-KR" sz="1000"/>
              <a:pPr eaLnBrk="1" hangingPunct="1">
                <a:spcBef>
                  <a:spcPct val="0"/>
                </a:spcBef>
              </a:pPr>
              <a:t>50</a:t>
            </a:fld>
            <a:endParaRPr lang="en-US" altLang="ko-KR" sz="10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12F9265-8A98-41CD-A830-2A8A1799A395}" type="slidenum">
              <a:rPr lang="en-US" altLang="ko-KR" sz="1000"/>
              <a:pPr eaLnBrk="1" hangingPunct="1">
                <a:spcBef>
                  <a:spcPct val="0"/>
                </a:spcBef>
              </a:pPr>
              <a:t>51</a:t>
            </a:fld>
            <a:endParaRPr lang="en-US" altLang="ko-KR" sz="10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12F9265-8A98-41CD-A830-2A8A1799A395}" type="slidenum">
              <a:rPr lang="en-US" altLang="ko-KR" sz="1000"/>
              <a:pPr eaLnBrk="1" hangingPunct="1">
                <a:spcBef>
                  <a:spcPct val="0"/>
                </a:spcBef>
              </a:pPr>
              <a:t>52</a:t>
            </a:fld>
            <a:endParaRPr lang="en-US" altLang="ko-KR" sz="10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0D32765E-91FF-48CF-91DD-D5DB52338743}" type="slidenum">
              <a:rPr lang="en-US" altLang="ko-KR" sz="1000"/>
              <a:pPr eaLnBrk="1" hangingPunct="1">
                <a:spcBef>
                  <a:spcPct val="0"/>
                </a:spcBef>
              </a:pPr>
              <a:t>8</a:t>
            </a:fld>
            <a:endParaRPr lang="en-US" altLang="ko-KR" sz="1000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A12F663-6C23-4154-91D9-86719FD28E4D}" type="slidenum">
              <a:rPr lang="en-US" altLang="ko-KR" sz="1000"/>
              <a:pPr eaLnBrk="1" hangingPunct="1">
                <a:spcBef>
                  <a:spcPct val="0"/>
                </a:spcBef>
              </a:pPr>
              <a:t>53</a:t>
            </a:fld>
            <a:endParaRPr lang="en-US" altLang="ko-KR" sz="10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D96B892-A9E7-4B19-B54D-8F676C3B8BB1}" type="slidenum">
              <a:rPr lang="en-US" altLang="ko-KR" sz="1000"/>
              <a:pPr eaLnBrk="1" hangingPunct="1">
                <a:spcBef>
                  <a:spcPct val="0"/>
                </a:spcBef>
              </a:pPr>
              <a:t>54</a:t>
            </a:fld>
            <a:endParaRPr lang="en-US" altLang="ko-KR" sz="10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B12C28D-C539-4E91-ABBF-630B2F55D571}" type="slidenum">
              <a:rPr lang="en-US" altLang="ko-KR" sz="1000"/>
              <a:pPr eaLnBrk="1" hangingPunct="1">
                <a:spcBef>
                  <a:spcPct val="0"/>
                </a:spcBef>
              </a:pPr>
              <a:t>55</a:t>
            </a:fld>
            <a:endParaRPr lang="en-US" altLang="ko-KR" sz="10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F2D8714-D507-4BE6-A86B-38ADC62E07C5}" type="slidenum">
              <a:rPr lang="en-US" altLang="ko-KR" sz="1000"/>
              <a:pPr eaLnBrk="1" hangingPunct="1">
                <a:spcBef>
                  <a:spcPct val="0"/>
                </a:spcBef>
              </a:pPr>
              <a:t>56</a:t>
            </a:fld>
            <a:endParaRPr lang="en-US" altLang="ko-KR" sz="10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7EEC83B-399E-48EF-8E3B-DF11F920FB2B}" type="slidenum">
              <a:rPr lang="en-US" altLang="ko-KR" sz="1000"/>
              <a:pPr eaLnBrk="1" hangingPunct="1">
                <a:spcBef>
                  <a:spcPct val="0"/>
                </a:spcBef>
              </a:pPr>
              <a:t>57</a:t>
            </a:fld>
            <a:endParaRPr lang="en-US" altLang="ko-KR" sz="10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EA465F8-14E2-4F10-B6CA-DAF3D2A2E818}" type="slidenum">
              <a:rPr lang="en-US" altLang="ko-KR" sz="1000"/>
              <a:pPr eaLnBrk="1" hangingPunct="1">
                <a:spcBef>
                  <a:spcPct val="0"/>
                </a:spcBef>
              </a:pPr>
              <a:t>58</a:t>
            </a:fld>
            <a:endParaRPr lang="en-US" altLang="ko-KR" sz="10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830E6B9-5A4D-465A-9B26-4F9A82D1AEA1}" type="slidenum">
              <a:rPr lang="en-US" altLang="ko-KR" sz="1000"/>
              <a:pPr eaLnBrk="1" hangingPunct="1">
                <a:spcBef>
                  <a:spcPct val="0"/>
                </a:spcBef>
              </a:pPr>
              <a:t>59</a:t>
            </a:fld>
            <a:endParaRPr lang="en-US" altLang="ko-KR" sz="10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12218CE-5ACD-4F09-8428-E4717D7490D7}" type="slidenum">
              <a:rPr lang="en-US" altLang="ko-KR" sz="1000"/>
              <a:pPr eaLnBrk="1" hangingPunct="1">
                <a:spcBef>
                  <a:spcPct val="0"/>
                </a:spcBef>
              </a:pPr>
              <a:t>79</a:t>
            </a:fld>
            <a:endParaRPr lang="en-US" altLang="ko-KR" sz="10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B2F3923A-C802-467D-BF43-710D918AC8DD}" type="slidenum">
              <a:rPr lang="en-US" altLang="ko-KR" sz="1000"/>
              <a:pPr eaLnBrk="1" hangingPunct="1">
                <a:spcBef>
                  <a:spcPct val="0"/>
                </a:spcBef>
              </a:pPr>
              <a:t>80</a:t>
            </a:fld>
            <a:endParaRPr lang="en-US" altLang="ko-KR" sz="10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D9E7FDC2-7CFC-43A1-9CB7-660FAF9F5946}" type="slidenum">
              <a:rPr lang="en-US" altLang="ko-KR" sz="1000"/>
              <a:pPr eaLnBrk="1" hangingPunct="1">
                <a:spcBef>
                  <a:spcPct val="0"/>
                </a:spcBef>
              </a:pPr>
              <a:t>81</a:t>
            </a:fld>
            <a:endParaRPr lang="en-US" altLang="ko-KR" sz="10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404619D0-D8E1-461E-9A1B-EC38A7D2A324}" type="slidenum">
              <a:rPr lang="en-US" altLang="ko-KR" sz="1000"/>
              <a:pPr eaLnBrk="1" hangingPunct="1">
                <a:spcBef>
                  <a:spcPct val="0"/>
                </a:spcBef>
              </a:pPr>
              <a:t>9</a:t>
            </a:fld>
            <a:endParaRPr lang="en-US" altLang="ko-KR" sz="1000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C85DC42-22B4-4F48-BBFB-6E673AB6F6BC}" type="slidenum">
              <a:rPr lang="en-US" altLang="ko-KR" sz="1000"/>
              <a:pPr eaLnBrk="1" hangingPunct="1">
                <a:spcBef>
                  <a:spcPct val="0"/>
                </a:spcBef>
              </a:pPr>
              <a:t>82</a:t>
            </a:fld>
            <a:endParaRPr lang="en-US" altLang="ko-KR" sz="10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A03D5CB-4180-4770-BB3F-250558A48909}" type="slidenum">
              <a:rPr lang="en-US" altLang="ko-KR" sz="1000"/>
              <a:pPr eaLnBrk="1" hangingPunct="1">
                <a:spcBef>
                  <a:spcPct val="0"/>
                </a:spcBef>
              </a:pPr>
              <a:t>83</a:t>
            </a:fld>
            <a:endParaRPr lang="en-US" altLang="ko-KR" sz="10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9EAB20B-8E1D-4473-9A09-9C940A9C39C1}" type="slidenum">
              <a:rPr lang="en-US" altLang="ko-KR" sz="1000"/>
              <a:pPr eaLnBrk="1" hangingPunct="1">
                <a:spcBef>
                  <a:spcPct val="0"/>
                </a:spcBef>
              </a:pPr>
              <a:t>84</a:t>
            </a:fld>
            <a:endParaRPr lang="en-US" altLang="ko-KR" sz="10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E18E8F93-1DBB-4199-9ECF-EEC9CCF62B0E}" type="slidenum">
              <a:rPr lang="en-US" altLang="ko-KR" sz="1000"/>
              <a:pPr eaLnBrk="1" hangingPunct="1">
                <a:spcBef>
                  <a:spcPct val="0"/>
                </a:spcBef>
              </a:pPr>
              <a:t>85</a:t>
            </a:fld>
            <a:endParaRPr lang="en-US" altLang="ko-KR" sz="10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03A20A7-ABC6-40E0-AF68-B1B778C508F1}" type="slidenum">
              <a:rPr lang="en-US" altLang="ko-KR" sz="1000"/>
              <a:pPr eaLnBrk="1" hangingPunct="1">
                <a:spcBef>
                  <a:spcPct val="0"/>
                </a:spcBef>
              </a:pPr>
              <a:t>86</a:t>
            </a:fld>
            <a:endParaRPr lang="en-US" altLang="ko-KR" sz="10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359B2A00-FC00-4BD2-9B1B-419396BB99C3}" type="slidenum">
              <a:rPr lang="en-US" altLang="ko-KR" sz="1000"/>
              <a:pPr eaLnBrk="1" hangingPunct="1">
                <a:spcBef>
                  <a:spcPct val="0"/>
                </a:spcBef>
              </a:pPr>
              <a:t>87</a:t>
            </a:fld>
            <a:endParaRPr lang="en-US" altLang="ko-KR" sz="10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6236D2EA-A566-41A2-8C92-BCCC7BC99C14}" type="slidenum">
              <a:rPr lang="en-US" altLang="ko-KR" sz="1000"/>
              <a:pPr eaLnBrk="1" hangingPunct="1">
                <a:spcBef>
                  <a:spcPct val="0"/>
                </a:spcBef>
              </a:pPr>
              <a:t>88</a:t>
            </a:fld>
            <a:endParaRPr lang="en-US" altLang="ko-KR" sz="10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CDAED434-40AF-494A-BD70-2B5B6700BFE4}" type="slidenum">
              <a:rPr lang="en-US" altLang="ko-KR" sz="1000"/>
              <a:pPr eaLnBrk="1" hangingPunct="1">
                <a:spcBef>
                  <a:spcPct val="0"/>
                </a:spcBef>
              </a:pPr>
              <a:t>89</a:t>
            </a:fld>
            <a:endParaRPr lang="en-US" altLang="ko-KR" sz="10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FA14F30F-C62C-4C33-97AB-4EDDFF72A509}" type="slidenum">
              <a:rPr lang="en-US" altLang="ko-KR" sz="1000"/>
              <a:pPr eaLnBrk="1" hangingPunct="1">
                <a:spcBef>
                  <a:spcPct val="0"/>
                </a:spcBef>
              </a:pPr>
              <a:t>90</a:t>
            </a:fld>
            <a:endParaRPr lang="en-US" altLang="ko-KR" sz="10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8B6186F6-042C-48CF-94CD-16E13B9C088A}" type="slidenum">
              <a:rPr lang="en-US" altLang="ko-KR" sz="1000"/>
              <a:pPr eaLnBrk="1" hangingPunct="1">
                <a:spcBef>
                  <a:spcPct val="0"/>
                </a:spcBef>
              </a:pPr>
              <a:t>91</a:t>
            </a:fld>
            <a:endParaRPr lang="en-US" altLang="ko-KR" sz="10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0153FE-6E37-4CA5-A889-69DF6C12E86D}" type="slidenum">
              <a:rPr lang="en-US" altLang="ko-KR" sz="1000"/>
              <a:pPr eaLnBrk="1" hangingPunct="1">
                <a:spcBef>
                  <a:spcPct val="0"/>
                </a:spcBef>
              </a:pPr>
              <a:t>10</a:t>
            </a:fld>
            <a:endParaRPr lang="en-US" altLang="ko-KR" sz="10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92289FA-5560-4CA0-86C4-BA079E11F630}" type="slidenum">
              <a:rPr lang="en-US" altLang="ko-KR" sz="1000"/>
              <a:pPr eaLnBrk="1" hangingPunct="1">
                <a:spcBef>
                  <a:spcPct val="0"/>
                </a:spcBef>
              </a:pPr>
              <a:t>92</a:t>
            </a:fld>
            <a:endParaRPr lang="en-US" altLang="ko-KR" sz="10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22D6B709-4652-4926-85DB-B4AFB747DB7D}" type="slidenum">
              <a:rPr lang="en-US" altLang="ko-KR" sz="1000"/>
              <a:pPr eaLnBrk="1" hangingPunct="1">
                <a:spcBef>
                  <a:spcPct val="0"/>
                </a:spcBef>
              </a:pPr>
              <a:t>93</a:t>
            </a:fld>
            <a:endParaRPr lang="en-US" altLang="ko-KR" sz="10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930153FE-6E37-4CA5-A889-69DF6C12E86D}" type="slidenum">
              <a:rPr lang="en-US" altLang="ko-KR" sz="1000"/>
              <a:pPr eaLnBrk="1" hangingPunct="1">
                <a:spcBef>
                  <a:spcPct val="0"/>
                </a:spcBef>
              </a:pPr>
              <a:t>11</a:t>
            </a:fld>
            <a:endParaRPr lang="en-US" altLang="ko-KR" sz="10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1pPr>
            <a:lvl2pPr marL="752831" indent="-28955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2pPr>
            <a:lvl3pPr marL="1158202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3pPr>
            <a:lvl4pPr marL="162148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4pPr>
            <a:lvl5pPr marL="2084763" indent="-231640" defTabSz="9362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48044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3011325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7460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937886" indent="-231640" defTabSz="9362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eaLnBrk="1" hangingPunct="1">
              <a:spcBef>
                <a:spcPct val="0"/>
              </a:spcBef>
            </a:pPr>
            <a:fld id="{A05D3F61-94FC-4566-9746-9BA91216F5CA}" type="slidenum">
              <a:rPr lang="en-US" altLang="ko-KR" sz="1000"/>
              <a:pPr eaLnBrk="1" hangingPunct="1">
                <a:spcBef>
                  <a:spcPct val="0"/>
                </a:spcBef>
              </a:pPr>
              <a:t>12</a:t>
            </a:fld>
            <a:endParaRPr lang="en-US" altLang="ko-KR" sz="1000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9388" y="520700"/>
            <a:ext cx="4559300" cy="2565400"/>
          </a:xfrm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1089484" y="1730403"/>
            <a:ext cx="7531497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616370" y="2470926"/>
            <a:ext cx="8681508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November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9257AE-9707-4A57-8ADB-61B2EFFDB52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467836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467836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7A65DB-7238-4C28-BCA2-1C2BF3630338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508000" y="274638"/>
            <a:ext cx="11277600" cy="6049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9EB653-F707-4F79-BFE5-73DAF992E39E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100" y="6434138"/>
            <a:ext cx="594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3560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5080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48400" y="1600200"/>
            <a:ext cx="5537200" cy="47244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B7718-26A8-4CB0-A33F-3396CC1ED3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2100" y="6434138"/>
            <a:ext cx="5943600" cy="228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965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60363" y="6520260"/>
            <a:ext cx="2844800" cy="365125"/>
          </a:xfrm>
        </p:spPr>
        <p:txBody>
          <a:bodyPr/>
          <a:lstStyle/>
          <a:p>
            <a:fld id="{A7E7EBAA-51D6-4AA1-A0AD-BE9A1E6C7F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4"/>
          </p:nvPr>
        </p:nvSpPr>
        <p:spPr>
          <a:xfrm>
            <a:off x="431800" y="1268884"/>
            <a:ext cx="11328400" cy="525646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31371" y="116632"/>
            <a:ext cx="10972800" cy="792088"/>
          </a:xfrm>
          <a:prstGeom prst="rect">
            <a:avLst/>
          </a:prstGeom>
        </p:spPr>
        <p:txBody>
          <a:bodyPr anchor="ctr"/>
          <a:lstStyle>
            <a:lvl1pPr algn="l">
              <a:defRPr sz="6000" b="1">
                <a:latin typeface="나눔손글씨 펜" panose="03040600000000000000" pitchFamily="66" charset="-127"/>
                <a:ea typeface="나눔손글씨 펜" panose="03040600000000000000" pitchFamily="66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1188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680B1-9126-4EA2-845D-4223FCF11AF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3173" y="-925"/>
            <a:ext cx="12195173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92532" y="1726738"/>
            <a:ext cx="7534656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621536" y="2468304"/>
            <a:ext cx="8680704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November 5, 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6688" y="1097280"/>
            <a:ext cx="42672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0AC2C-18F4-44F1-9CF1-8CD9F3C4ED84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2200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6688" y="1097280"/>
            <a:ext cx="42672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6688" y="1701848"/>
            <a:ext cx="42672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C19244-68BD-4256-A2C7-8C6E7B1EF1D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DF566-7B4D-4270-A35C-329D42CF0EB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E5D9F-4517-4384-AC66-EE75044AC48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1720852" y="-1720850"/>
            <a:ext cx="6858000" cy="10299704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1046573" y="1576104"/>
            <a:ext cx="694944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2737" y="2618913"/>
            <a:ext cx="507703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730605" y="2253385"/>
            <a:ext cx="7726347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3BF60AE6-E363-43C4-BDEB-7EFFF3F868D5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705101" y="0"/>
            <a:ext cx="9486900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1" y="2647950"/>
            <a:ext cx="4762500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" y="5048250"/>
            <a:ext cx="4762500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94929" y="1717501"/>
            <a:ext cx="73152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524639" y="2180529"/>
            <a:ext cx="8128727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mtClean="0"/>
              <a:t>5장. 데이터베이스 설계와 ER 모델</a:t>
            </a:r>
            <a:endParaRPr lang="en-US" altLang="ko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0FC81A-6550-4E87-842F-7DD7B565D2E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0633"/>
            <a:ext cx="4765676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3173" y="5051293"/>
            <a:ext cx="12195173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65760"/>
            <a:ext cx="1002792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100629"/>
            <a:ext cx="1002792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68224" y="5870448"/>
            <a:ext cx="2901696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90019" y="6285122"/>
            <a:ext cx="6299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1384" y="6170822"/>
            <a:ext cx="67056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86219C0-9ECA-4026-88B6-D13C6A2FED12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1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1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02379" y="1728108"/>
            <a:ext cx="8760277" cy="197718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5</a:t>
            </a:r>
            <a:r>
              <a:rPr lang="ko-KR" altLang="en-US" dirty="0" smtClean="0"/>
              <a:t>장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데이터베이스 설계와 </a:t>
            </a:r>
            <a:r>
              <a:rPr lang="en-US" altLang="ko-KR" dirty="0" smtClean="0"/>
              <a:t>ER </a:t>
            </a:r>
            <a:r>
              <a:rPr lang="ko-KR" altLang="en-US" dirty="0" smtClean="0"/>
              <a:t>모델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723207" y="4251176"/>
            <a:ext cx="5143502" cy="914400"/>
          </a:xfrm>
        </p:spPr>
        <p:txBody>
          <a:bodyPr/>
          <a:lstStyle/>
          <a:p>
            <a:r>
              <a:rPr lang="ko-KR" altLang="en-US" dirty="0" err="1" smtClean="0"/>
              <a:t>컴퓨터정보과</a:t>
            </a:r>
            <a:endParaRPr lang="en-US" altLang="ko-KR" dirty="0" smtClean="0"/>
          </a:p>
          <a:p>
            <a:r>
              <a:rPr lang="ko-KR" altLang="en-US" dirty="0" smtClean="0"/>
              <a:t>김계숙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65347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776038" y="505478"/>
            <a:ext cx="10641262" cy="5269671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요구사항 수집과 분석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/>
              <a:t>구축 </a:t>
            </a:r>
            <a:r>
              <a:rPr lang="ko-KR" altLang="en-US" b="1" dirty="0"/>
              <a:t>대상이 되는 조직에 대한 분석</a:t>
            </a:r>
            <a:r>
              <a:rPr lang="en-US" altLang="ko-KR" b="1" dirty="0"/>
              <a:t>, </a:t>
            </a:r>
            <a:r>
              <a:rPr lang="ko-KR" altLang="en-US" b="1" dirty="0"/>
              <a:t>부서 간의 업무 영역</a:t>
            </a:r>
            <a:r>
              <a:rPr lang="en-US" altLang="ko-KR" b="1" dirty="0"/>
              <a:t>, </a:t>
            </a:r>
            <a:r>
              <a:rPr lang="ko-KR" altLang="en-US" b="1" dirty="0"/>
              <a:t>부서의 업무 내용 </a:t>
            </a:r>
            <a:r>
              <a:rPr lang="ko-KR" altLang="en-US" b="1" dirty="0" smtClean="0"/>
              <a:t>및 제약 사항 파악</a:t>
            </a:r>
            <a:endParaRPr lang="en-US" altLang="ko-KR" b="1" dirty="0"/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/>
              <a:t>기존 시스템</a:t>
            </a:r>
            <a:r>
              <a:rPr lang="en-US" altLang="ko-KR" b="1" dirty="0"/>
              <a:t>(</a:t>
            </a:r>
            <a:r>
              <a:rPr lang="en-US" altLang="ko-KR" b="1" dirty="0" smtClean="0"/>
              <a:t>Legacy </a:t>
            </a:r>
            <a:r>
              <a:rPr lang="en-US" altLang="ko-KR" b="1" dirty="0"/>
              <a:t>System)</a:t>
            </a:r>
            <a:r>
              <a:rPr lang="ko-KR" altLang="en-US" b="1" dirty="0"/>
              <a:t>이 있다면 이를 분석하여 문제점이나 개선할 내용을 조사하는 것도 이 </a:t>
            </a:r>
            <a:r>
              <a:rPr lang="ko-KR" altLang="en-US" b="1" dirty="0" smtClean="0"/>
              <a:t>단계</a:t>
            </a:r>
            <a:endParaRPr lang="en-US" altLang="ko-KR" b="1" dirty="0"/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/>
              <a:t>설계 단계 중 가장 많은 시간이 </a:t>
            </a:r>
            <a:r>
              <a:rPr lang="ko-KR" altLang="en-US" b="1" dirty="0" smtClean="0"/>
              <a:t>투입되는 </a:t>
            </a:r>
            <a:r>
              <a:rPr lang="ko-KR" altLang="en-US" b="1" dirty="0"/>
              <a:t>단계</a:t>
            </a:r>
            <a:endParaRPr lang="en-US" altLang="ko-KR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요구사항에 관한 지식을 기반으로 관련 있는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엔티티</a:t>
            </a:r>
            <a:r>
              <a:rPr lang="ko-KR" altLang="en-US" b="1" dirty="0" err="1" smtClean="0"/>
              <a:t>들과</a:t>
            </a:r>
            <a:r>
              <a:rPr lang="ko-KR" altLang="en-US" b="1" dirty="0" smtClean="0"/>
              <a:t> 이들의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애트리뷰트</a:t>
            </a:r>
            <a:r>
              <a:rPr lang="ko-KR" altLang="en-US" b="1" dirty="0" err="1" smtClean="0"/>
              <a:t>들이</a:t>
            </a:r>
            <a:r>
              <a:rPr lang="ko-KR" altLang="en-US" b="1" dirty="0" smtClean="0"/>
              <a:t> 무엇인가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엔티티들</a:t>
            </a:r>
            <a:r>
              <a:rPr lang="ko-KR" altLang="en-US" b="1" dirty="0" smtClean="0"/>
              <a:t> 간의 </a:t>
            </a:r>
            <a:r>
              <a:rPr lang="ko-KR" altLang="en-US" b="1" dirty="0" smtClean="0">
                <a:solidFill>
                  <a:srgbClr val="FF0000"/>
                </a:solidFill>
              </a:rPr>
              <a:t>관계</a:t>
            </a:r>
            <a:r>
              <a:rPr lang="ko-KR" altLang="en-US" b="1" dirty="0" smtClean="0"/>
              <a:t>가 무엇인가 등을 파악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 처리에 관한 요구사항에 대하여 전형적인 연산들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연산들의 의미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접근하는 데이터의 양 등을 분석</a:t>
            </a:r>
            <a:endParaRPr lang="en-US" altLang="ko-KR" b="1" dirty="0" smtClean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수집된 정보를 바탕으로 </a:t>
            </a:r>
            <a:r>
              <a:rPr lang="ko-KR" altLang="en-US" b="1" dirty="0" smtClean="0">
                <a:solidFill>
                  <a:srgbClr val="FF0000"/>
                </a:solidFill>
              </a:rPr>
              <a:t>요구사항 명세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smtClean="0">
                <a:solidFill>
                  <a:srgbClr val="FF0000"/>
                </a:solidFill>
              </a:rPr>
              <a:t>산출물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/>
              <a:t>작성</a:t>
            </a:r>
            <a:endParaRPr lang="en-US" altLang="ko-KR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872C7-BB54-42C7-A27C-AC5CA41D1EC9}" type="slidenum">
              <a:rPr lang="en-US" altLang="ko-KR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800100" y="505478"/>
            <a:ext cx="10680700" cy="5269671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요구사항 수집과 분석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조사방법</a:t>
            </a:r>
            <a:endParaRPr lang="en-US" altLang="ko-KR" b="1" dirty="0" smtClean="0"/>
          </a:p>
          <a:p>
            <a:pPr marL="1257300" lvl="2" indent="-3429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기초조사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기관연혁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규모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기존 시스템 등</a:t>
            </a:r>
            <a:endParaRPr lang="en-US" altLang="ko-KR" b="1" dirty="0" smtClean="0"/>
          </a:p>
          <a:p>
            <a:pPr marL="1257300" lvl="2" indent="-3429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자료조사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업무양식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문서 등</a:t>
            </a:r>
            <a:endParaRPr lang="en-US" altLang="ko-KR" b="1" dirty="0" smtClean="0"/>
          </a:p>
          <a:p>
            <a:pPr marL="1257300" lvl="2" indent="-3429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사용자 면담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집단면담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개별면담</a:t>
            </a:r>
            <a:endParaRPr lang="en-US" altLang="ko-KR" b="1" dirty="0" smtClean="0"/>
          </a:p>
          <a:p>
            <a:pPr marL="1257300" lvl="2" indent="-3429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설문지 조사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광범위한 조사와 사용자가 많을 경우 유용</a:t>
            </a:r>
            <a:endParaRPr lang="en-US" altLang="ko-KR" b="1" dirty="0" smtClean="0"/>
          </a:p>
          <a:p>
            <a:pPr marL="1257300" lvl="2" indent="-3429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현장조사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업체를 방문하여 관찰</a:t>
            </a:r>
            <a:endParaRPr lang="en-US" altLang="ko-KR" b="1" dirty="0" smtClean="0"/>
          </a:p>
          <a:p>
            <a:pPr marL="854075" lvl="1" indent="-342900" algn="just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smtClean="0"/>
              <a:t>조사 결과 문서화</a:t>
            </a:r>
            <a:endParaRPr lang="en-US" altLang="ko-KR" b="1" dirty="0" smtClean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무질서하게 추출된 정보를 데이터베이스 요구사항으로 분석하기 위해 필요한 작업</a:t>
            </a:r>
            <a:endParaRPr lang="en-US" altLang="ko-KR" b="1" dirty="0" smtClean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>
                <a:solidFill>
                  <a:schemeClr val="tx2"/>
                </a:solidFill>
              </a:rPr>
              <a:t>산출물 </a:t>
            </a: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요구사항 명세서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511175" lvl="1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en-US" altLang="ko-KR" b="1" dirty="0" smtClean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3872C7-BB54-42C7-A27C-AC5CA41D1EC9}" type="slidenum">
              <a:rPr lang="en-US" altLang="ko-KR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768572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673100" y="505331"/>
            <a:ext cx="10967452" cy="5486400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2. </a:t>
            </a:r>
            <a:r>
              <a:rPr lang="ko-KR" altLang="en-US" b="1" dirty="0" smtClean="0"/>
              <a:t>개념적 설계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요구사항 명세를 기반으로 다음을 수행</a:t>
            </a:r>
            <a:endParaRPr lang="en-US" altLang="ko-KR" b="1" dirty="0" smtClean="0"/>
          </a:p>
          <a:p>
            <a:pPr marL="1257300" lvl="2" indent="-3429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tx2"/>
                </a:solidFill>
              </a:rPr>
              <a:t>개체 정의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1257300" lvl="2" indent="-3429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>
                <a:solidFill>
                  <a:schemeClr val="tx2"/>
                </a:solidFill>
              </a:rPr>
              <a:t>속성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정의 </a:t>
            </a:r>
            <a:r>
              <a:rPr lang="en-US" altLang="ko-KR" b="1" dirty="0" smtClean="0">
                <a:solidFill>
                  <a:schemeClr val="tx2"/>
                </a:solidFill>
              </a:rPr>
              <a:t>/ </a:t>
            </a:r>
            <a:r>
              <a:rPr lang="ko-KR" altLang="en-US" b="1" dirty="0" smtClean="0">
                <a:solidFill>
                  <a:schemeClr val="tx2"/>
                </a:solidFill>
              </a:rPr>
              <a:t>도메인 정의 </a:t>
            </a:r>
            <a:r>
              <a:rPr lang="en-US" altLang="ko-KR" b="1" dirty="0" smtClean="0">
                <a:solidFill>
                  <a:schemeClr val="tx2"/>
                </a:solidFill>
              </a:rPr>
              <a:t>/ </a:t>
            </a:r>
            <a:r>
              <a:rPr lang="ko-KR" altLang="en-US" b="1" dirty="0" smtClean="0">
                <a:solidFill>
                  <a:schemeClr val="tx2"/>
                </a:solidFill>
              </a:rPr>
              <a:t>키 선정</a:t>
            </a:r>
            <a:endParaRPr lang="en-US" altLang="ko-KR" b="1" dirty="0" smtClean="0">
              <a:solidFill>
                <a:schemeClr val="tx2"/>
              </a:solidFill>
            </a:endParaRPr>
          </a:p>
          <a:p>
            <a:pPr marL="1257300" lvl="2" indent="-3429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개체간 관계 정의</a:t>
            </a:r>
            <a:endParaRPr lang="en-US" altLang="ko-KR" b="1" dirty="0" smtClean="0"/>
          </a:p>
          <a:p>
            <a:pPr marL="1257300" lvl="2" indent="-3429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/>
              <a:t>ERD </a:t>
            </a:r>
            <a:r>
              <a:rPr lang="ko-KR" altLang="en-US" b="1" dirty="0" smtClean="0"/>
              <a:t>작성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개념 스키마</a:t>
            </a:r>
            <a:r>
              <a:rPr lang="en-US" altLang="ko-KR" b="1" dirty="0" smtClean="0"/>
              <a:t>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물리적인 사항과 독립적으로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한 조직체에서 사용되는 정보 모델을 구축하는 과정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높은 추상화 수준의 데이터 모델</a:t>
            </a:r>
            <a:r>
              <a:rPr lang="en-US" altLang="ko-KR" b="1" dirty="0" smtClean="0"/>
              <a:t>(ERM)</a:t>
            </a:r>
            <a:r>
              <a:rPr lang="ko-KR" altLang="en-US" b="1" dirty="0" smtClean="0"/>
              <a:t>을 기반으로 주어진 표현법으로 데이터 구조 명시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DBMS</a:t>
            </a:r>
            <a:r>
              <a:rPr lang="ko-KR" altLang="en-US" b="1" dirty="0" smtClean="0"/>
              <a:t>와 독립적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산출물 </a:t>
            </a:r>
            <a:r>
              <a:rPr lang="en-US" altLang="ko-KR" b="1" dirty="0" smtClean="0"/>
              <a:t>: </a:t>
            </a:r>
            <a:r>
              <a:rPr lang="en-US" altLang="ko-KR" b="1" dirty="0" smtClean="0">
                <a:solidFill>
                  <a:srgbClr val="FF3300"/>
                </a:solidFill>
              </a:rPr>
              <a:t>ER </a:t>
            </a:r>
            <a:r>
              <a:rPr lang="ko-KR" altLang="en-US" b="1" dirty="0" smtClean="0">
                <a:solidFill>
                  <a:srgbClr val="FF3300"/>
                </a:solidFill>
              </a:rPr>
              <a:t>다이어그램</a:t>
            </a:r>
            <a:endParaRPr lang="ko-KR" altLang="en-US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B9F905-8E49-4793-AA72-A439C9859AFB}" type="slidenum">
              <a:rPr lang="en-US" altLang="ko-KR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676275" y="291436"/>
            <a:ext cx="11049000" cy="5949114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3. </a:t>
            </a:r>
            <a:r>
              <a:rPr lang="ko-KR" altLang="en-US" b="1" dirty="0" smtClean="0"/>
              <a:t>논리적 설계</a:t>
            </a:r>
            <a:endParaRPr lang="en-US" altLang="ko-KR" b="1" dirty="0" smtClean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/>
              <a:t>DBMS </a:t>
            </a:r>
            <a:r>
              <a:rPr lang="ko-KR" altLang="en-US" b="1" dirty="0" smtClean="0"/>
              <a:t>선정 시 고려사항</a:t>
            </a:r>
            <a:endParaRPr lang="ko-KR" altLang="en-US" b="1" dirty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기술적인 </a:t>
            </a:r>
            <a:r>
              <a:rPr lang="ko-KR" altLang="en-US" b="1" dirty="0"/>
              <a:t>요인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DBMS</a:t>
            </a:r>
            <a:r>
              <a:rPr lang="ko-KR" altLang="en-US" b="1" dirty="0"/>
              <a:t>가 제공하는 데이터 모델</a:t>
            </a:r>
            <a:r>
              <a:rPr lang="en-US" altLang="ko-KR" b="1" dirty="0"/>
              <a:t>, </a:t>
            </a:r>
            <a:r>
              <a:rPr lang="ko-KR" altLang="en-US" b="1" dirty="0"/>
              <a:t>저장 구조</a:t>
            </a:r>
            <a:r>
              <a:rPr lang="en-US" altLang="ko-KR" b="1" dirty="0"/>
              <a:t>, </a:t>
            </a:r>
            <a:r>
              <a:rPr lang="ko-KR" altLang="en-US" b="1" dirty="0"/>
              <a:t>인터페이스</a:t>
            </a:r>
            <a:r>
              <a:rPr lang="en-US" altLang="ko-KR" b="1" dirty="0"/>
              <a:t>, </a:t>
            </a:r>
            <a:r>
              <a:rPr lang="ko-KR" altLang="en-US" b="1" dirty="0" err="1"/>
              <a:t>질의어</a:t>
            </a:r>
            <a:r>
              <a:rPr lang="en-US" altLang="ko-KR" b="1" dirty="0"/>
              <a:t>, </a:t>
            </a:r>
            <a:r>
              <a:rPr lang="ko-KR" altLang="en-US" b="1" dirty="0"/>
              <a:t>도구</a:t>
            </a:r>
            <a:r>
              <a:rPr lang="en-US" altLang="ko-KR" b="1" dirty="0"/>
              <a:t>, </a:t>
            </a:r>
            <a:r>
              <a:rPr lang="ko-KR" altLang="en-US" b="1" dirty="0"/>
              <a:t>제공되는 서비스 등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정치적인 요인 </a:t>
            </a:r>
            <a:r>
              <a:rPr lang="en-US" altLang="ko-KR" b="1" dirty="0"/>
              <a:t>:</a:t>
            </a:r>
            <a:r>
              <a:rPr lang="ko-KR" altLang="en-US" b="1" dirty="0"/>
              <a:t> 고수준의 전략적인 결정 등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경제적인 요인 </a:t>
            </a:r>
            <a:r>
              <a:rPr lang="en-US" altLang="ko-KR" b="1" dirty="0"/>
              <a:t>:</a:t>
            </a:r>
            <a:r>
              <a:rPr lang="ko-KR" altLang="en-US" b="1" dirty="0"/>
              <a:t> </a:t>
            </a:r>
            <a:r>
              <a:rPr lang="en-US" altLang="ko-KR" b="1" dirty="0"/>
              <a:t>DBMS </a:t>
            </a:r>
            <a:r>
              <a:rPr lang="ko-KR" altLang="en-US" b="1" dirty="0"/>
              <a:t>구입 비용</a:t>
            </a:r>
            <a:r>
              <a:rPr lang="en-US" altLang="ko-KR" b="1" dirty="0"/>
              <a:t>, </a:t>
            </a:r>
            <a:r>
              <a:rPr lang="ko-KR" altLang="en-US" b="1" dirty="0"/>
              <a:t>하드웨어 구입 비용</a:t>
            </a:r>
            <a:r>
              <a:rPr lang="en-US" altLang="ko-KR" b="1" dirty="0"/>
              <a:t>, </a:t>
            </a:r>
            <a:r>
              <a:rPr lang="ko-KR" altLang="en-US" b="1" dirty="0"/>
              <a:t>유지 보수</a:t>
            </a:r>
            <a:r>
              <a:rPr lang="en-US" altLang="ko-KR" b="1" dirty="0"/>
              <a:t>(</a:t>
            </a:r>
            <a:r>
              <a:rPr lang="ko-KR" altLang="en-US" b="1" dirty="0"/>
              <a:t>서비스</a:t>
            </a:r>
            <a:r>
              <a:rPr lang="en-US" altLang="ko-KR" b="1" dirty="0"/>
              <a:t>) </a:t>
            </a:r>
            <a:r>
              <a:rPr lang="ko-KR" altLang="en-US" b="1" dirty="0"/>
              <a:t>비용</a:t>
            </a:r>
            <a:r>
              <a:rPr lang="en-US" altLang="ko-KR" b="1" dirty="0"/>
              <a:t>, </a:t>
            </a:r>
            <a:r>
              <a:rPr lang="ko-KR" altLang="en-US" b="1" dirty="0"/>
              <a:t>기존의 시스템을 새로운 </a:t>
            </a:r>
            <a:r>
              <a:rPr lang="en-US" altLang="ko-KR" b="1" dirty="0"/>
              <a:t>DBMS</a:t>
            </a:r>
            <a:r>
              <a:rPr lang="ko-KR" altLang="en-US" b="1" dirty="0"/>
              <a:t>에 맞게 변환하는데 소요되는 비용</a:t>
            </a:r>
            <a:r>
              <a:rPr lang="en-US" altLang="ko-KR" b="1" dirty="0"/>
              <a:t>, </a:t>
            </a:r>
            <a:r>
              <a:rPr lang="ko-KR" altLang="en-US" b="1" dirty="0"/>
              <a:t>인건비</a:t>
            </a:r>
            <a:r>
              <a:rPr lang="en-US" altLang="ko-KR" b="1" dirty="0"/>
              <a:t>, </a:t>
            </a:r>
            <a:r>
              <a:rPr lang="ko-KR" altLang="en-US" b="1" dirty="0"/>
              <a:t>교육비 </a:t>
            </a:r>
            <a:r>
              <a:rPr lang="ko-KR" altLang="en-US" b="1" dirty="0" smtClean="0"/>
              <a:t>등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모델로 표현된 개념적 스키마를 관계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논리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 스키마로 사상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변환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>
                <a:solidFill>
                  <a:srgbClr val="0000CC"/>
                </a:solidFill>
              </a:rPr>
              <a:t>정규화</a:t>
            </a:r>
            <a:r>
              <a:rPr lang="ko-KR" altLang="en-US" b="1" dirty="0" smtClean="0"/>
              <a:t> 과정을 통해 논리 스키마 정제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산출물 </a:t>
            </a:r>
            <a:r>
              <a:rPr lang="en-US" altLang="ko-KR" b="1" dirty="0" smtClean="0"/>
              <a:t>: </a:t>
            </a:r>
            <a:r>
              <a:rPr lang="ko-KR" altLang="en-US" b="1" dirty="0" smtClean="0">
                <a:solidFill>
                  <a:srgbClr val="FF0000"/>
                </a:solidFill>
              </a:rPr>
              <a:t>논리 스키마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설계자가 요구사항 수집과 분석 후에 바로 논리적 설계 단계로 가는 경우가 있는데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이런 경우에는 흔히 좋은 관계 데이터베이스 스키마가 생성되지 않음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573D90-D1FE-4712-B180-7CCE0786FC39}" type="slidenum">
              <a:rPr lang="en-US" altLang="ko-KR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588724" y="445165"/>
            <a:ext cx="11000268" cy="5804736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4. </a:t>
            </a:r>
            <a:r>
              <a:rPr lang="ko-KR" altLang="en-US" b="1" dirty="0" smtClean="0"/>
              <a:t>물리적 설계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처리 요구사항들을 만족시키기 위해 </a:t>
            </a:r>
            <a:r>
              <a:rPr lang="ko-KR" altLang="en-US" b="1" dirty="0" smtClean="0">
                <a:solidFill>
                  <a:srgbClr val="FF0000"/>
                </a:solidFill>
              </a:rPr>
              <a:t>저장 구조</a:t>
            </a:r>
            <a:r>
              <a:rPr lang="ko-KR" altLang="en-US" b="1" dirty="0" smtClean="0"/>
              <a:t>와 </a:t>
            </a:r>
            <a:r>
              <a:rPr lang="ko-KR" altLang="en-US" b="1" dirty="0" smtClean="0">
                <a:solidFill>
                  <a:srgbClr val="FF0000"/>
                </a:solidFill>
              </a:rPr>
              <a:t>접근 경로</a:t>
            </a:r>
            <a:r>
              <a:rPr lang="ko-KR" altLang="en-US" b="1" dirty="0" smtClean="0"/>
              <a:t> 등을 결정함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성능상의 주요 기준은 몇 가지로 구분할 수 있음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FF0000"/>
                </a:solidFill>
              </a:rPr>
              <a:t>응답 </a:t>
            </a:r>
            <a:r>
              <a:rPr lang="ko-KR" altLang="en-US" b="1" dirty="0" smtClean="0">
                <a:solidFill>
                  <a:srgbClr val="FF0000"/>
                </a:solidFill>
              </a:rPr>
              <a:t>시간</a:t>
            </a:r>
            <a:r>
              <a:rPr lang="en-US" altLang="ko-KR" b="1" dirty="0" smtClean="0">
                <a:solidFill>
                  <a:srgbClr val="FF0000"/>
                </a:solidFill>
              </a:rPr>
              <a:t>(response time)</a:t>
            </a:r>
            <a:r>
              <a:rPr lang="ko-KR" altLang="en-US" b="1" dirty="0" smtClean="0">
                <a:solidFill>
                  <a:srgbClr val="FF0000"/>
                </a:solidFill>
              </a:rPr>
              <a:t> </a:t>
            </a:r>
            <a:r>
              <a:rPr lang="en-US" altLang="ko-KR" b="1" dirty="0"/>
              <a:t>: </a:t>
            </a:r>
            <a:r>
              <a:rPr lang="ko-KR" altLang="en-US" b="1" dirty="0"/>
              <a:t>질의와 갱신이 평균적으로 또는 피크 시간 때 얼마나 오래 걸릴 것인가</a:t>
            </a:r>
            <a:r>
              <a:rPr lang="en-US" altLang="ko-KR" b="1" dirty="0"/>
              <a:t>?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>
                <a:solidFill>
                  <a:srgbClr val="FF0000"/>
                </a:solidFill>
              </a:rPr>
              <a:t>트랜잭션 처리율 </a:t>
            </a:r>
            <a:r>
              <a:rPr lang="en-US" altLang="ko-KR" b="1" dirty="0"/>
              <a:t>: 1</a:t>
            </a:r>
            <a:r>
              <a:rPr lang="ko-KR" altLang="en-US" b="1" dirty="0"/>
              <a:t>초당 얼마나 많은 트랜잭션들이 평균적으로 또는 피크 시간 때 처리될 수 있는가</a:t>
            </a:r>
            <a:r>
              <a:rPr lang="en-US" altLang="ko-KR" b="1" dirty="0"/>
              <a:t>?</a:t>
            </a:r>
          </a:p>
          <a:p>
            <a:pPr lvl="2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/>
              <a:t>전체 데이터베이스에 대한 보고서를 생성하는데 얼마나 오래 걸릴 것인가</a:t>
            </a:r>
            <a:r>
              <a:rPr lang="en-US" altLang="ko-KR" b="1" dirty="0"/>
              <a:t>?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603DB2-8F13-46F7-A6BA-F7C41A8F6600}" type="slidenum">
              <a:rPr lang="en-US" altLang="ko-KR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851770" y="1190696"/>
            <a:ext cx="1051386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모델 </a:t>
            </a:r>
            <a:r>
              <a:rPr lang="en-US" altLang="ko-KR" b="1" dirty="0" smtClean="0"/>
              <a:t>&amp; ERD(Diagram)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설계를 용이하게 하기 위해서 </a:t>
            </a:r>
            <a:r>
              <a:rPr lang="en-US" altLang="ko-KR" b="1" dirty="0" smtClean="0">
                <a:solidFill>
                  <a:schemeClr val="tx2"/>
                </a:solidFill>
              </a:rPr>
              <a:t>P. Chen</a:t>
            </a:r>
            <a:r>
              <a:rPr lang="ko-KR" altLang="en-US" b="1" dirty="0" smtClean="0"/>
              <a:t>이 </a:t>
            </a:r>
            <a:r>
              <a:rPr lang="en-US" altLang="ko-KR" b="1" dirty="0" smtClean="0"/>
              <a:t>1976</a:t>
            </a:r>
            <a:r>
              <a:rPr lang="ko-KR" altLang="en-US" b="1" dirty="0" smtClean="0"/>
              <a:t>년에 제안하고 그 후에 많은 학자들이 이 모델을 강화시킴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의미적으로 풍부하고 개념들을 그래픽으로 나타낼 수 있음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현재는 </a:t>
            </a:r>
            <a:r>
              <a:rPr lang="en-US" altLang="ko-KR" b="1" dirty="0" smtClean="0">
                <a:solidFill>
                  <a:srgbClr val="FF3300"/>
                </a:solidFill>
              </a:rPr>
              <a:t>EER</a:t>
            </a:r>
            <a:r>
              <a:rPr lang="en-US" altLang="ko-KR" b="1" dirty="0" smtClean="0"/>
              <a:t>(Enhanced Entity Relationship) </a:t>
            </a:r>
            <a:r>
              <a:rPr lang="ko-KR" altLang="en-US" b="1" dirty="0" smtClean="0"/>
              <a:t>모델이 데이터베이스 설계 과정에 널리 사용되고 있음</a:t>
            </a: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개념적 설계를 위한 인기 있는 모델로서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많은 </a:t>
            </a:r>
            <a:r>
              <a:rPr lang="en-US" altLang="ko-KR" b="1" dirty="0" smtClean="0"/>
              <a:t>CASE </a:t>
            </a:r>
            <a:r>
              <a:rPr lang="ko-KR" altLang="en-US" b="1" dirty="0" smtClean="0"/>
              <a:t>도구들에서 지원됨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실세계를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엔티티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애트리뷰트</a:t>
            </a:r>
            <a:r>
              <a:rPr lang="en-US" altLang="ko-KR" b="1" dirty="0" smtClean="0"/>
              <a:t>, </a:t>
            </a:r>
            <a:r>
              <a:rPr lang="ko-KR" altLang="en-US" b="1" dirty="0" err="1" smtClean="0"/>
              <a:t>엔티티들</a:t>
            </a:r>
            <a:r>
              <a:rPr lang="ko-KR" altLang="en-US" b="1" dirty="0" smtClean="0"/>
              <a:t> 간의 관계로 표현함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쉽게 관계 데이터 모델로 사상됨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E614C1-EEB3-4B38-9937-B886C7605437}" type="slidenum">
              <a:rPr lang="en-US" altLang="ko-KR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15364" name="Rectangle 2"/>
          <p:cNvSpPr>
            <a:spLocks noChangeArrowheads="1"/>
          </p:cNvSpPr>
          <p:nvPr/>
        </p:nvSpPr>
        <p:spPr bwMode="auto">
          <a:xfrm>
            <a:off x="3727450" y="268696"/>
            <a:ext cx="4527550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신명조" charset="-127"/>
              </a:rPr>
              <a:t>5.2  </a:t>
            </a:r>
            <a:r>
              <a:rPr lang="en-US" altLang="ko-KR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 </a:t>
            </a:r>
            <a:r>
              <a:rPr lang="ko-KR" altLang="en-US" sz="3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모델</a:t>
            </a:r>
            <a:endParaRPr lang="ko-KR" altLang="en-US" sz="3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신명조" charset="-127"/>
              <a:ea typeface="신명조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2091846" y="1077238"/>
            <a:ext cx="9222984" cy="5275916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800" b="1" dirty="0" smtClean="0"/>
              <a:t>ER </a:t>
            </a:r>
            <a:r>
              <a:rPr lang="ko-KR" altLang="en-US" sz="2800" b="1" dirty="0" smtClean="0"/>
              <a:t>모델</a:t>
            </a:r>
            <a:r>
              <a:rPr lang="en-US" altLang="ko-KR" sz="2800" b="1" dirty="0"/>
              <a:t> </a:t>
            </a:r>
            <a:r>
              <a:rPr lang="ko-KR" altLang="en-US" sz="2800" b="1" dirty="0" smtClean="0"/>
              <a:t>특징</a:t>
            </a:r>
            <a:endParaRPr lang="en-US" altLang="ko-KR" sz="2800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2400" b="1" dirty="0" smtClean="0"/>
              <a:t>높은 수준으로 데이터 추상화</a:t>
            </a:r>
            <a:endParaRPr lang="en-US" altLang="ko-KR" sz="2400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2400" b="1" dirty="0" smtClean="0"/>
              <a:t>이해하기 쉬움</a:t>
            </a:r>
            <a:endParaRPr lang="en-US" altLang="ko-KR" sz="2400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2400" b="1" dirty="0" smtClean="0"/>
              <a:t>구문의 표현력이 뛰어나 의미 전달 용이</a:t>
            </a:r>
            <a:endParaRPr lang="en-US" altLang="ko-KR" sz="2400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2400" b="1" dirty="0" smtClean="0"/>
              <a:t>자연어 보다 좀 더 정형적</a:t>
            </a:r>
            <a:endParaRPr lang="en-US" altLang="ko-KR" sz="2400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2400" b="1" dirty="0" smtClean="0"/>
              <a:t>구현에 독립적</a:t>
            </a:r>
            <a:endParaRPr lang="en-US" altLang="ko-KR" sz="2400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2400" b="1" dirty="0" smtClean="0"/>
              <a:t>설계자와 사용자간의 의사소통에 적합</a:t>
            </a:r>
            <a:endParaRPr lang="en-US" altLang="ko-KR" sz="2400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15C31-BC35-4622-BA69-3D54CD579C25}" type="slidenum">
              <a:rPr lang="en-US" altLang="ko-KR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1775063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481264"/>
            <a:ext cx="8458200" cy="5984625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800" b="1" dirty="0" smtClean="0"/>
              <a:t>ERD </a:t>
            </a:r>
            <a:r>
              <a:rPr lang="ko-KR" altLang="en-US" sz="2800" b="1" dirty="0" smtClean="0"/>
              <a:t>구성</a:t>
            </a:r>
            <a:r>
              <a:rPr lang="en-US" altLang="ko-KR" sz="2800" b="1" dirty="0" smtClean="0"/>
              <a:t> </a:t>
            </a:r>
            <a:r>
              <a:rPr lang="ko-KR" altLang="en-US" sz="2800" b="1" dirty="0" smtClean="0"/>
              <a:t>요소</a:t>
            </a:r>
            <a:endParaRPr lang="en-US" altLang="ko-KR" sz="2800" b="1" dirty="0" smtClean="0"/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2400" b="1" dirty="0" smtClean="0"/>
              <a:t>개체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엔티티</a:t>
            </a:r>
            <a:r>
              <a:rPr lang="en-US" altLang="ko-KR" sz="2400" b="1" dirty="0" smtClean="0"/>
              <a:t>)</a:t>
            </a:r>
            <a:r>
              <a:rPr lang="ko-KR" altLang="en-US" sz="2400" b="1" dirty="0"/>
              <a:t>와</a:t>
            </a:r>
            <a:r>
              <a:rPr lang="ko-KR" altLang="en-US" sz="2400" b="1" dirty="0" smtClean="0"/>
              <a:t> 개체</a:t>
            </a:r>
            <a:r>
              <a:rPr lang="ko-KR" altLang="en-US" sz="2400" b="1" dirty="0"/>
              <a:t>타입</a:t>
            </a:r>
            <a:endParaRPr lang="en-US" altLang="ko-KR" sz="2400" b="1" dirty="0" smtClean="0"/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2400" b="1" dirty="0" err="1"/>
              <a:t>애트리뷰트</a:t>
            </a:r>
            <a:endParaRPr lang="en-US" altLang="ko-KR" sz="2400" b="1" dirty="0"/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2400" b="1" dirty="0" smtClean="0"/>
              <a:t>관계와 관계</a:t>
            </a:r>
            <a:r>
              <a:rPr lang="ko-KR" altLang="en-US" sz="2400" b="1" dirty="0"/>
              <a:t>타입</a:t>
            </a:r>
            <a:endParaRPr lang="en-US" altLang="ko-KR" sz="2400" b="1" dirty="0" smtClean="0"/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2400" b="1" dirty="0" err="1" smtClean="0"/>
              <a:t>카디날리티</a:t>
            </a:r>
            <a:r>
              <a:rPr lang="ko-KR" altLang="en-US" sz="2400" b="1" dirty="0" smtClean="0"/>
              <a:t> 비율</a:t>
            </a:r>
            <a:endParaRPr lang="en-US" altLang="ko-KR" sz="2400" b="1" dirty="0" smtClean="0"/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sz="2400" b="1" dirty="0"/>
              <a:t>키</a:t>
            </a:r>
            <a:endParaRPr lang="en-US" altLang="ko-KR" sz="2400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615C31-BC35-4622-BA69-3D54CD579C25}" type="slidenum">
              <a:rPr lang="en-US" altLang="ko-KR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1855537" y="492874"/>
            <a:ext cx="8458200" cy="4902200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b="1" dirty="0" smtClean="0"/>
              <a:t>1. </a:t>
            </a:r>
            <a:r>
              <a:rPr lang="ko-KR" altLang="en-US" b="1" dirty="0" smtClean="0"/>
              <a:t>개체</a:t>
            </a:r>
            <a:r>
              <a:rPr lang="en-US" altLang="ko-KR" b="1" dirty="0" smtClean="0"/>
              <a:t>(Entity)</a:t>
            </a:r>
            <a:r>
              <a:rPr lang="ko-KR" altLang="en-US" b="1" dirty="0" smtClean="0"/>
              <a:t>와 개체타입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개체</a:t>
            </a:r>
            <a:r>
              <a:rPr lang="en-US" altLang="ko-KR" b="1" dirty="0" smtClean="0"/>
              <a:t>(entity)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하나의 </a:t>
            </a:r>
            <a:r>
              <a:rPr lang="en-US" altLang="ko-KR" b="1" dirty="0"/>
              <a:t>entity</a:t>
            </a:r>
            <a:r>
              <a:rPr lang="ko-KR" altLang="en-US" b="1" dirty="0" smtClean="0"/>
              <a:t>는 사람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장소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사건 등과 같이 독립적으로 존재하면서 고유하게 식별이 가능한 실 세계의 객체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사원처럼 실체가 있는 것도 있지만 생각이나 개념과 같이 추상적인 것도 있음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982FEE-70DE-4199-AAD3-61B12A59B00B}" type="slidenum">
              <a:rPr lang="en-US" altLang="ko-KR"/>
              <a:pPr>
                <a:defRPr/>
              </a:pPr>
              <a:t>18</a:t>
            </a:fld>
            <a:endParaRPr lang="en-US" altLang="ko-KR"/>
          </a:p>
        </p:txBody>
      </p:sp>
      <p:pic>
        <p:nvPicPr>
          <p:cNvPr id="17414" name="Picture 6" descr="229-ne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5488" y="3054183"/>
            <a:ext cx="5899150" cy="296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529390"/>
            <a:ext cx="8458200" cy="5912435"/>
          </a:xfrm>
        </p:spPr>
        <p:txBody>
          <a:bodyPr/>
          <a:lstStyle/>
          <a:p>
            <a:pPr lvl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ko-KR" altLang="en-US" b="1" dirty="0" err="1" smtClean="0"/>
              <a:t>개체타입</a:t>
            </a:r>
            <a:r>
              <a:rPr lang="en-US" altLang="ko-KR" b="1" dirty="0"/>
              <a:t>(</a:t>
            </a:r>
            <a:r>
              <a:rPr lang="en-US" altLang="ko-KR" b="1" smtClean="0"/>
              <a:t>entity type)</a:t>
            </a:r>
            <a:r>
              <a:rPr lang="ko-KR" altLang="en-US" b="1" dirty="0" smtClean="0"/>
              <a:t> 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개체들은 </a:t>
            </a:r>
            <a:r>
              <a:rPr lang="ko-KR" altLang="en-US" b="1" dirty="0"/>
              <a:t>개체</a:t>
            </a:r>
            <a:r>
              <a:rPr lang="ko-KR" altLang="en-US" b="1" dirty="0" smtClean="0"/>
              <a:t>타입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또는 </a:t>
            </a:r>
            <a:r>
              <a:rPr lang="ko-KR" altLang="en-US" b="1" dirty="0"/>
              <a:t>개체</a:t>
            </a:r>
            <a:r>
              <a:rPr lang="ko-KR" altLang="en-US" b="1" dirty="0" smtClean="0"/>
              <a:t> 집합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들로 분류됨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/>
              <a:t>개체</a:t>
            </a:r>
            <a:r>
              <a:rPr lang="ko-KR" altLang="en-US" b="1" dirty="0" smtClean="0"/>
              <a:t>타입은 동일한 </a:t>
            </a:r>
            <a:r>
              <a:rPr lang="ko-KR" altLang="en-US" b="1" dirty="0" err="1" smtClean="0"/>
              <a:t>애트리뷰트들을</a:t>
            </a:r>
            <a:r>
              <a:rPr lang="ko-KR" altLang="en-US" b="1" dirty="0" smtClean="0"/>
              <a:t> 가진 </a:t>
            </a:r>
            <a:r>
              <a:rPr lang="ko-KR" altLang="en-US" b="1" dirty="0"/>
              <a:t>개체</a:t>
            </a:r>
            <a:r>
              <a:rPr lang="ko-KR" altLang="en-US" b="1" dirty="0" smtClean="0"/>
              <a:t>들의 틀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b="1" dirty="0" smtClean="0"/>
              <a:t>개체집합과 </a:t>
            </a:r>
            <a:r>
              <a:rPr lang="ko-KR" altLang="en-US" b="1" dirty="0"/>
              <a:t>개체</a:t>
            </a:r>
            <a:r>
              <a:rPr lang="ko-KR" altLang="en-US" b="1" dirty="0" smtClean="0"/>
              <a:t>타입을 엄격하게 구분할 필요는 없음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다이어그램에서 </a:t>
            </a:r>
            <a:r>
              <a:rPr lang="ko-KR" altLang="en-US" b="1" dirty="0"/>
              <a:t>개체</a:t>
            </a:r>
            <a:r>
              <a:rPr lang="ko-KR" altLang="en-US" b="1" dirty="0" smtClean="0"/>
              <a:t>타입은 직사각형으로 나타냄</a:t>
            </a: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EE2EA7-E72F-4DFA-8264-39DAD9595B92}" type="slidenum">
              <a:rPr lang="en-US" altLang="ko-KR"/>
              <a:pPr>
                <a:defRPr/>
              </a:pPr>
              <a:t>19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984" y="2976688"/>
            <a:ext cx="6392068" cy="346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/>
          <p:cNvSpPr>
            <a:spLocks noGrp="1"/>
          </p:cNvSpPr>
          <p:nvPr>
            <p:ph type="title"/>
          </p:nvPr>
        </p:nvSpPr>
        <p:spPr>
          <a:xfrm>
            <a:off x="4745038" y="1139825"/>
            <a:ext cx="5143500" cy="812800"/>
          </a:xfrm>
        </p:spPr>
        <p:txBody>
          <a:bodyPr anchor="t"/>
          <a:lstStyle/>
          <a:p>
            <a:pPr eaLnBrk="1" hangingPunct="1"/>
            <a:r>
              <a:rPr lang="ko-KR" altLang="en-US" smtClean="0"/>
              <a:t>목차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689476" y="1984376"/>
            <a:ext cx="5673725" cy="3694113"/>
          </a:xfrm>
        </p:spPr>
        <p:txBody>
          <a:bodyPr rtlCol="0">
            <a:norm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데이터베이스 설계의 개요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buAutoNum type="arabicPeriod"/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 ER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모델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3.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데이터베이스 설계 사례 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4.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논리적 설계 </a:t>
            </a:r>
            <a:r>
              <a:rPr lang="en-US" altLang="ko-KR" b="1" dirty="0" smtClean="0">
                <a:solidFill>
                  <a:schemeClr val="bg2">
                    <a:lumMod val="25000"/>
                  </a:schemeClr>
                </a:solidFill>
              </a:rPr>
              <a:t>: ER 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스키마를 관계 </a:t>
            </a:r>
            <a:r>
              <a:rPr lang="ko-KR" altLang="en-US" b="1" dirty="0" err="1" smtClean="0">
                <a:solidFill>
                  <a:schemeClr val="bg2">
                    <a:lumMod val="25000"/>
                  </a:schemeClr>
                </a:solidFill>
              </a:rPr>
              <a:t>모델의릴레이션으로</a:t>
            </a:r>
            <a:r>
              <a:rPr lang="ko-KR" altLang="en-US" b="1" dirty="0" smtClean="0">
                <a:solidFill>
                  <a:schemeClr val="bg2">
                    <a:lumMod val="25000"/>
                  </a:schemeClr>
                </a:solidFill>
              </a:rPr>
              <a:t> 사상</a:t>
            </a:r>
            <a:endParaRPr lang="en-US" altLang="ko-KR" b="1" dirty="0" smtClean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70913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764771" y="866274"/>
            <a:ext cx="10409113" cy="5599614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sz="2000" b="1" dirty="0"/>
              <a:t>강한 </a:t>
            </a:r>
            <a:r>
              <a:rPr lang="ko-KR" altLang="en-US" sz="2000" b="1" dirty="0" err="1"/>
              <a:t>엔티티</a:t>
            </a:r>
            <a:r>
              <a:rPr lang="ko-KR" altLang="en-US" sz="2000" b="1" dirty="0"/>
              <a:t> 타입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dirty="0"/>
              <a:t>강한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정규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은 독자적으로 존재하며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 내에서 자신의 키 </a:t>
            </a:r>
            <a:r>
              <a:rPr lang="ko-KR" altLang="en-US" sz="1800" b="1" dirty="0" err="1"/>
              <a:t>애트리뷰트를</a:t>
            </a:r>
            <a:r>
              <a:rPr lang="ko-KR" altLang="en-US" sz="1800" b="1" dirty="0"/>
              <a:t> 사용하여 고유하게 </a:t>
            </a:r>
            <a:r>
              <a:rPr lang="ko-KR" altLang="en-US" sz="1800" b="1" dirty="0" err="1"/>
              <a:t>엔티티들을</a:t>
            </a:r>
            <a:r>
              <a:rPr lang="ko-KR" altLang="en-US" sz="1800" b="1" dirty="0"/>
              <a:t> 식별할 수 있는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sz="2000" b="1" dirty="0"/>
              <a:t>약한 </a:t>
            </a:r>
            <a:r>
              <a:rPr lang="ko-KR" altLang="en-US" sz="2000" b="1" dirty="0" err="1"/>
              <a:t>엔티티</a:t>
            </a:r>
            <a:r>
              <a:rPr lang="ko-KR" altLang="en-US" sz="2000" b="1" dirty="0"/>
              <a:t> 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dirty="0"/>
              <a:t>약한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타입은 키를 형성하기에 충분한 </a:t>
            </a:r>
            <a:r>
              <a:rPr lang="ko-KR" altLang="en-US" sz="1800" b="1" dirty="0" err="1"/>
              <a:t>애트리뷰트들을</a:t>
            </a:r>
            <a:r>
              <a:rPr lang="ko-KR" altLang="en-US" sz="1800" b="1" dirty="0"/>
              <a:t> 갖지 못한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dirty="0"/>
              <a:t>이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타입이 존재하려면 소유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타입이 있어야 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dirty="0"/>
              <a:t>소유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타입의 키 </a:t>
            </a:r>
            <a:r>
              <a:rPr lang="ko-KR" altLang="en-US" sz="1800" b="1" dirty="0" err="1"/>
              <a:t>애트리뷰트를</a:t>
            </a:r>
            <a:r>
              <a:rPr lang="ko-KR" altLang="en-US" sz="1800" b="1" dirty="0"/>
              <a:t> 결합해야만 고유하게 약한 </a:t>
            </a:r>
            <a:r>
              <a:rPr lang="ko-KR" altLang="en-US" sz="1800" b="1" dirty="0" err="1"/>
              <a:t>엔티티</a:t>
            </a:r>
            <a:r>
              <a:rPr lang="ko-KR" altLang="en-US" sz="1800" b="1" dirty="0"/>
              <a:t> 타입의 </a:t>
            </a:r>
            <a:r>
              <a:rPr lang="ko-KR" altLang="en-US" sz="1800" b="1" dirty="0" err="1"/>
              <a:t>엔티티들을</a:t>
            </a:r>
            <a:r>
              <a:rPr lang="ko-KR" altLang="en-US" sz="1800" b="1" dirty="0"/>
              <a:t> 식별할 수 있음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3D13EC-BE0A-4B29-B13A-4B3C992AFEAC}" type="slidenum">
              <a:rPr lang="en-US" altLang="ko-KR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3480554" y="866056"/>
            <a:ext cx="1070811" cy="3970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3480554" y="2491313"/>
            <a:ext cx="1152000" cy="432000"/>
            <a:chOff x="2791324" y="2923575"/>
            <a:chExt cx="1152000" cy="432000"/>
          </a:xfrm>
        </p:grpSpPr>
        <p:sp>
          <p:nvSpPr>
            <p:cNvPr id="7" name="직사각형 6"/>
            <p:cNvSpPr/>
            <p:nvPr/>
          </p:nvSpPr>
          <p:spPr>
            <a:xfrm>
              <a:off x="2791324" y="2923575"/>
              <a:ext cx="1152000" cy="432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827228" y="2959671"/>
              <a:ext cx="1080000" cy="36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>
          <a:xfrm>
            <a:off x="781396" y="625642"/>
            <a:ext cx="11155680" cy="46925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ko-KR" altLang="en-US" b="1" dirty="0" err="1" smtClean="0"/>
              <a:t>애트리뷰트</a:t>
            </a:r>
            <a:endParaRPr lang="ko-KR" altLang="en-US" b="1" dirty="0" smtClean="0"/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하나의 </a:t>
            </a:r>
            <a:r>
              <a:rPr lang="ko-KR" altLang="en-US" b="1" dirty="0" err="1" smtClean="0"/>
              <a:t>엔티티는</a:t>
            </a:r>
            <a:r>
              <a:rPr lang="ko-KR" altLang="en-US" b="1" dirty="0" smtClean="0"/>
              <a:t> 연관된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집합으로 설명됨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사원 </a:t>
            </a:r>
            <a:r>
              <a:rPr lang="ko-KR" altLang="en-US" b="1" dirty="0" err="1" smtClean="0"/>
              <a:t>엔티티는</a:t>
            </a:r>
            <a:r>
              <a:rPr lang="ko-KR" altLang="en-US" b="1" dirty="0" smtClean="0"/>
              <a:t> 사원번호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직책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급여 등의 </a:t>
            </a:r>
            <a:r>
              <a:rPr lang="ko-KR" altLang="en-US" b="1" dirty="0" err="1" smtClean="0"/>
              <a:t>애트리뷰트를</a:t>
            </a:r>
            <a:r>
              <a:rPr lang="ko-KR" altLang="en-US" b="1" dirty="0" smtClean="0"/>
              <a:t> 가짐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한 </a:t>
            </a:r>
            <a:r>
              <a:rPr lang="ko-KR" altLang="en-US" b="1" dirty="0" err="1" smtClean="0"/>
              <a:t>애트리뷰트의</a:t>
            </a:r>
            <a:r>
              <a:rPr lang="ko-KR" altLang="en-US" b="1" dirty="0" smtClean="0"/>
              <a:t> 도메인은 그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가질 수 있는 모든 가능한 값들의 집합을 의미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§"/>
            </a:pPr>
            <a:r>
              <a:rPr lang="ko-KR" altLang="en-US" b="1" dirty="0" smtClean="0"/>
              <a:t>예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사원번호는 </a:t>
            </a:r>
            <a:r>
              <a:rPr lang="en-US" altLang="ko-KR" b="1" dirty="0" smtClean="0"/>
              <a:t>1000</a:t>
            </a:r>
            <a:r>
              <a:rPr lang="ko-KR" altLang="en-US" b="1" dirty="0" smtClean="0"/>
              <a:t>부터 </a:t>
            </a:r>
            <a:r>
              <a:rPr lang="en-US" altLang="ko-KR" b="1" dirty="0" smtClean="0"/>
              <a:t>9999</a:t>
            </a:r>
            <a:r>
              <a:rPr lang="ko-KR" altLang="en-US" b="1" dirty="0" smtClean="0"/>
              <a:t>까지의 값을 가짐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키 </a:t>
            </a:r>
            <a:r>
              <a:rPr lang="ko-KR" altLang="en-US" b="1" dirty="0" err="1" smtClean="0"/>
              <a:t>애트리뷰트는</a:t>
            </a:r>
            <a:r>
              <a:rPr lang="ko-KR" altLang="en-US" b="1" dirty="0" smtClean="0"/>
              <a:t> 한 </a:t>
            </a: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또는 </a:t>
            </a:r>
            <a:r>
              <a:rPr lang="ko-KR" altLang="en-US" b="1" dirty="0" err="1" smtClean="0"/>
              <a:t>애트리뷰트들의</a:t>
            </a:r>
            <a:r>
              <a:rPr lang="ko-KR" altLang="en-US" b="1" dirty="0" smtClean="0"/>
              <a:t> 모임으로서 한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 내에서 각 </a:t>
            </a:r>
            <a:r>
              <a:rPr lang="ko-KR" altLang="en-US" b="1" dirty="0" err="1" smtClean="0"/>
              <a:t>엔티티를</a:t>
            </a:r>
            <a:r>
              <a:rPr lang="ko-KR" altLang="en-US" b="1" dirty="0" smtClean="0"/>
              <a:t> 고유하게 식별함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다이어그램에서 기본 키 </a:t>
            </a:r>
            <a:r>
              <a:rPr lang="ko-KR" altLang="en-US" b="1" dirty="0" err="1" smtClean="0"/>
              <a:t>애트리뷰트는</a:t>
            </a:r>
            <a:r>
              <a:rPr lang="ko-KR" altLang="en-US" b="1" dirty="0" smtClean="0"/>
              <a:t> 밑줄을 그어 표시</a:t>
            </a:r>
            <a:endParaRPr lang="en-US" altLang="ko-KR" b="1" dirty="0" smtClean="0"/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요구사항 명세에서 명사나 형용사로 표현됨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/>
              <a:t>엔티티는</a:t>
            </a:r>
            <a:r>
              <a:rPr lang="ko-KR" altLang="en-US" b="1" dirty="0"/>
              <a:t> 독립적인 의미를 갖는데 반해서 </a:t>
            </a:r>
            <a:r>
              <a:rPr lang="ko-KR" altLang="en-US" b="1" dirty="0" err="1"/>
              <a:t>애트리뷰트는</a:t>
            </a:r>
            <a:r>
              <a:rPr lang="ko-KR" altLang="en-US" b="1" dirty="0"/>
              <a:t> 독립적인 의미를 갖지 않음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/>
              <a:t>ER </a:t>
            </a:r>
            <a:r>
              <a:rPr lang="ko-KR" altLang="en-US" b="1" dirty="0"/>
              <a:t>다이어그램에서 타원형으로 </a:t>
            </a:r>
            <a:r>
              <a:rPr lang="ko-KR" altLang="en-US" b="1" dirty="0" smtClean="0"/>
              <a:t>나타냄</a:t>
            </a:r>
            <a:endParaRPr lang="ko-KR" altLang="en-US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2DBD6F-B706-4109-A94C-8FE2356302E2}" type="slidenum">
              <a:rPr lang="en-US" altLang="ko-KR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2" name="타원 1"/>
          <p:cNvSpPr/>
          <p:nvPr/>
        </p:nvSpPr>
        <p:spPr>
          <a:xfrm>
            <a:off x="3142569" y="625642"/>
            <a:ext cx="1299410" cy="42110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9258" y="525517"/>
            <a:ext cx="11419776" cy="6530825"/>
          </a:xfrm>
        </p:spPr>
        <p:txBody>
          <a:bodyPr/>
          <a:lstStyle/>
          <a:p>
            <a:pPr lvl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400" b="1" dirty="0">
                <a:latin typeface="신명조" charset="-127"/>
                <a:ea typeface="신명조" charset="-127"/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단순 </a:t>
            </a:r>
            <a:r>
              <a:rPr lang="ko-KR" altLang="en-US" b="1" dirty="0" err="1" smtClean="0">
                <a:solidFill>
                  <a:schemeClr val="tx2"/>
                </a:solidFill>
              </a:rPr>
              <a:t>애트리뷰트</a:t>
            </a:r>
            <a:r>
              <a:rPr lang="en-US" altLang="ko-KR" b="1" dirty="0" smtClean="0">
                <a:solidFill>
                  <a:schemeClr val="tx2"/>
                </a:solidFill>
              </a:rPr>
              <a:t>(simple attribute)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더 이상 다른 </a:t>
            </a:r>
            <a:r>
              <a:rPr lang="ko-KR" altLang="en-US" b="1" dirty="0" err="1" smtClean="0"/>
              <a:t>애트리뷰트로</a:t>
            </a:r>
            <a:r>
              <a:rPr lang="ko-KR" altLang="en-US" b="1" dirty="0" smtClean="0"/>
              <a:t> 나눌 수 없는  </a:t>
            </a:r>
            <a:r>
              <a:rPr lang="ko-KR" altLang="en-US" b="1" dirty="0" err="1" smtClean="0"/>
              <a:t>애트리뷰트</a:t>
            </a:r>
            <a:endParaRPr lang="ko-KR" altLang="en-US" b="1" dirty="0" smtClean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다이어그램에서 실선 타원으로 표현함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다이어그램에서 대부분의 </a:t>
            </a:r>
            <a:r>
              <a:rPr lang="ko-KR" altLang="en-US" b="1" dirty="0" err="1" smtClean="0"/>
              <a:t>애트리뷰트는</a:t>
            </a:r>
            <a:r>
              <a:rPr lang="ko-KR" altLang="en-US" b="1" dirty="0" smtClean="0"/>
              <a:t> 단순 </a:t>
            </a:r>
            <a:r>
              <a:rPr lang="ko-KR" altLang="en-US" b="1" dirty="0" err="1" smtClean="0"/>
              <a:t>애트리뷰트</a:t>
            </a:r>
            <a:endParaRPr lang="en-US" altLang="ko-KR" b="1" dirty="0" smtClean="0"/>
          </a:p>
          <a:p>
            <a:pPr marL="914400" lvl="2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en-US" altLang="ko-KR" b="1" dirty="0"/>
          </a:p>
          <a:p>
            <a:pPr marL="914400" lvl="2" indent="0" algn="just">
              <a:lnSpc>
                <a:spcPct val="140000"/>
              </a:lnSpc>
              <a:spcBef>
                <a:spcPct val="0"/>
              </a:spcBef>
              <a:buNone/>
            </a:pPr>
            <a:endParaRPr lang="en-US" altLang="ko-KR" b="1" dirty="0"/>
          </a:p>
          <a:p>
            <a:pPr lvl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>
                <a:solidFill>
                  <a:schemeClr val="tx2"/>
                </a:solidFill>
              </a:rPr>
              <a:t>복합 </a:t>
            </a:r>
            <a:r>
              <a:rPr lang="ko-KR" altLang="en-US" b="1" dirty="0" err="1">
                <a:solidFill>
                  <a:schemeClr val="tx2"/>
                </a:solidFill>
              </a:rPr>
              <a:t>애트리뷰트</a:t>
            </a:r>
            <a:r>
              <a:rPr lang="en-US" altLang="ko-KR" b="1" dirty="0">
                <a:solidFill>
                  <a:schemeClr val="tx2"/>
                </a:solidFill>
              </a:rPr>
              <a:t>(composite attribute)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>
                <a:solidFill>
                  <a:schemeClr val="tx2"/>
                </a:solidFill>
              </a:rPr>
              <a:t>두 개 이상의 </a:t>
            </a:r>
            <a:r>
              <a:rPr lang="ko-KR" altLang="en-US" b="1" dirty="0" err="1">
                <a:solidFill>
                  <a:schemeClr val="tx2"/>
                </a:solidFill>
              </a:rPr>
              <a:t>애트리뷰트로</a:t>
            </a:r>
            <a:r>
              <a:rPr lang="ko-KR" altLang="en-US" b="1" dirty="0">
                <a:solidFill>
                  <a:schemeClr val="tx2"/>
                </a:solidFill>
              </a:rPr>
              <a:t> 이루어진 </a:t>
            </a:r>
            <a:r>
              <a:rPr lang="ko-KR" altLang="en-US" b="1" dirty="0" err="1">
                <a:solidFill>
                  <a:schemeClr val="tx2"/>
                </a:solidFill>
              </a:rPr>
              <a:t>애트리뷰트</a:t>
            </a:r>
            <a:endParaRPr lang="ko-KR" altLang="en-US" b="1" dirty="0">
              <a:solidFill>
                <a:schemeClr val="tx2"/>
              </a:solidFill>
            </a:endParaRP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>
                <a:solidFill>
                  <a:schemeClr val="tx2"/>
                </a:solidFill>
              </a:rPr>
              <a:t>동일한 </a:t>
            </a:r>
            <a:r>
              <a:rPr lang="ko-KR" altLang="en-US" b="1" dirty="0" err="1">
                <a:solidFill>
                  <a:schemeClr val="tx2"/>
                </a:solidFill>
              </a:rPr>
              <a:t>엔티티</a:t>
            </a:r>
            <a:r>
              <a:rPr lang="ko-KR" altLang="en-US" b="1" dirty="0">
                <a:solidFill>
                  <a:schemeClr val="tx2"/>
                </a:solidFill>
              </a:rPr>
              <a:t> 타입이나 관계 타입에 속하는 </a:t>
            </a:r>
            <a:r>
              <a:rPr lang="ko-KR" altLang="en-US" b="1" dirty="0" err="1">
                <a:solidFill>
                  <a:schemeClr val="tx2"/>
                </a:solidFill>
              </a:rPr>
              <a:t>애트리뷰트들</a:t>
            </a:r>
            <a:r>
              <a:rPr lang="ko-KR" altLang="en-US" b="1" dirty="0">
                <a:solidFill>
                  <a:schemeClr val="tx2"/>
                </a:solidFill>
              </a:rPr>
              <a:t> 중에서 밀접하게 연관된 것을 모아놓은 것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</p:txBody>
      </p:sp>
      <p:pic>
        <p:nvPicPr>
          <p:cNvPr id="2355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73332" y="1213005"/>
            <a:ext cx="3215104" cy="1577417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585ADCC-5BDF-4BF7-B037-82E7730F1BD3}" type="slidenum">
              <a:rPr lang="en-US" altLang="ko-KR"/>
              <a:pPr>
                <a:defRPr/>
              </a:pPr>
              <a:t>22</a:t>
            </a:fld>
            <a:endParaRPr lang="en-US" altLang="ko-KR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5371" y="5264247"/>
            <a:ext cx="3597275" cy="1409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>
          <a:xfrm>
            <a:off x="548640" y="817704"/>
            <a:ext cx="10625244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>
                <a:solidFill>
                  <a:schemeClr val="tx2"/>
                </a:solidFill>
                <a:latin typeface="신명조" charset="-127"/>
                <a:ea typeface="신명조" charset="-127"/>
              </a:rPr>
              <a:t> </a:t>
            </a:r>
            <a:r>
              <a:rPr lang="en-US" altLang="ko-KR" sz="1800" b="1" dirty="0">
                <a:solidFill>
                  <a:schemeClr val="tx2"/>
                </a:solidFill>
                <a:latin typeface="신명조" charset="-127"/>
                <a:ea typeface="신명조" charset="-127"/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다치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애트리뷰트</a:t>
            </a:r>
            <a:r>
              <a:rPr lang="en-US" altLang="ko-KR" b="1" dirty="0">
                <a:solidFill>
                  <a:schemeClr val="tx2"/>
                </a:solidFill>
              </a:rPr>
              <a:t>(multi-valued</a:t>
            </a:r>
            <a:r>
              <a:rPr lang="en-US" altLang="ko-KR" dirty="0">
                <a:solidFill>
                  <a:schemeClr val="tx2"/>
                </a:solidFill>
                <a:latin typeface="½Å¸íÁ¶" charset="0"/>
                <a:ea typeface="신명조" charset="-127"/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attribute)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각 </a:t>
            </a:r>
            <a:r>
              <a:rPr lang="ko-KR" altLang="en-US" b="1" dirty="0" err="1"/>
              <a:t>엔티티마다</a:t>
            </a:r>
            <a:r>
              <a:rPr lang="ko-KR" altLang="en-US" b="1" dirty="0"/>
              <a:t> 여러 개의 값을 가질 수 있는 </a:t>
            </a:r>
            <a:r>
              <a:rPr lang="ko-KR" altLang="en-US" b="1" dirty="0" err="1"/>
              <a:t>애트리뷰트</a:t>
            </a:r>
            <a:endParaRPr lang="ko-KR" altLang="en-US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/>
              <a:t>ER </a:t>
            </a:r>
            <a:r>
              <a:rPr lang="ko-KR" altLang="en-US" b="1" dirty="0"/>
              <a:t>다이어그램에서 이중선 타원으로 표현함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>
                <a:solidFill>
                  <a:schemeClr val="tx2"/>
                </a:solidFill>
              </a:rPr>
              <a:t>유도된 </a:t>
            </a:r>
            <a:r>
              <a:rPr lang="ko-KR" altLang="en-US" b="1" dirty="0" err="1">
                <a:solidFill>
                  <a:schemeClr val="tx2"/>
                </a:solidFill>
              </a:rPr>
              <a:t>애트리뷰트</a:t>
            </a:r>
            <a:r>
              <a:rPr lang="en-US" altLang="ko-KR" b="1" dirty="0">
                <a:solidFill>
                  <a:schemeClr val="tx2"/>
                </a:solidFill>
              </a:rPr>
              <a:t>(derived attribute)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>
                <a:solidFill>
                  <a:schemeClr val="tx2"/>
                </a:solidFill>
              </a:rPr>
              <a:t>다른 </a:t>
            </a:r>
            <a:r>
              <a:rPr lang="ko-KR" altLang="en-US" b="1" dirty="0" err="1">
                <a:solidFill>
                  <a:schemeClr val="tx2"/>
                </a:solidFill>
              </a:rPr>
              <a:t>애트리뷰트의</a:t>
            </a:r>
            <a:r>
              <a:rPr lang="ko-KR" altLang="en-US" b="1" dirty="0">
                <a:solidFill>
                  <a:schemeClr val="tx2"/>
                </a:solidFill>
              </a:rPr>
              <a:t> 값으로부터 얻</a:t>
            </a:r>
            <a:r>
              <a:rPr lang="ko-KR" altLang="en-US" b="1" dirty="0"/>
              <a:t>어진 </a:t>
            </a:r>
            <a:r>
              <a:rPr lang="ko-KR" altLang="en-US" b="1" dirty="0" err="1"/>
              <a:t>애트리뷰트</a:t>
            </a:r>
            <a:endParaRPr lang="ko-KR" altLang="en-US" b="1" dirty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관계 데이터베이스에서 </a:t>
            </a:r>
            <a:r>
              <a:rPr lang="ko-KR" altLang="en-US" b="1" dirty="0" err="1"/>
              <a:t>릴레이션의</a:t>
            </a:r>
            <a:r>
              <a:rPr lang="ko-KR" altLang="en-US" b="1" dirty="0"/>
              <a:t> </a:t>
            </a:r>
            <a:r>
              <a:rPr lang="ko-KR" altLang="en-US" b="1" dirty="0" err="1"/>
              <a:t>애트리뷰트로</a:t>
            </a:r>
            <a:r>
              <a:rPr lang="ko-KR" altLang="en-US" b="1" dirty="0"/>
              <a:t> 포함시키지 않는 것이 좋음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/>
              <a:t>ER </a:t>
            </a:r>
            <a:r>
              <a:rPr lang="ko-KR" altLang="en-US" b="1" dirty="0"/>
              <a:t>다이어그램에서 점선 타원으로 표현함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FC2DC0-76F0-454E-985F-F3109F4EC26F}" type="slidenum">
              <a:rPr lang="en-US" altLang="ko-KR"/>
              <a:pPr>
                <a:defRPr/>
              </a:pPr>
              <a:t>23</a:t>
            </a:fld>
            <a:endParaRPr lang="en-US" altLang="ko-KR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1604" y="1119306"/>
            <a:ext cx="2385929" cy="1288299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422415" y="4675910"/>
            <a:ext cx="2256589" cy="1043994"/>
          </a:xfrm>
          <a:prstGeom prst="rect">
            <a:avLst/>
          </a:prstGeo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1" name="Picture 4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97956" y="818148"/>
            <a:ext cx="7828699" cy="5258803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F0F455-E0AE-42C9-9DC6-3DA05B26A91C}" type="slidenum">
              <a:rPr lang="en-US" altLang="ko-KR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3"/>
          <p:cNvSpPr>
            <a:spLocks noGrp="1" noChangeArrowheads="1"/>
          </p:cNvSpPr>
          <p:nvPr>
            <p:ph idx="1"/>
          </p:nvPr>
        </p:nvSpPr>
        <p:spPr>
          <a:xfrm>
            <a:off x="565265" y="697828"/>
            <a:ext cx="10756670" cy="5671804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약한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키를 형성하기에 충분한 </a:t>
            </a:r>
            <a:r>
              <a:rPr lang="ko-KR" altLang="en-US" b="1" dirty="0" err="1" smtClean="0"/>
              <a:t>애트리뷰트들을</a:t>
            </a:r>
            <a:r>
              <a:rPr lang="ko-KR" altLang="en-US" b="1" dirty="0" smtClean="0"/>
              <a:t> 갖지 못한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약한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타입에게 키 </a:t>
            </a:r>
            <a:r>
              <a:rPr lang="ko-KR" altLang="en-US" b="1" dirty="0" err="1" smtClean="0"/>
              <a:t>애트리뷰트를</a:t>
            </a:r>
            <a:r>
              <a:rPr lang="ko-KR" altLang="en-US" b="1" dirty="0" smtClean="0"/>
              <a:t> 제공하는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타입을 </a:t>
            </a:r>
            <a:r>
              <a:rPr lang="ko-KR" altLang="en-US" b="1" dirty="0" smtClean="0">
                <a:solidFill>
                  <a:srgbClr val="FF3300"/>
                </a:solidFill>
              </a:rPr>
              <a:t>소유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엔티티</a:t>
            </a:r>
            <a:r>
              <a:rPr lang="ko-KR" altLang="en-US" b="1" dirty="0" smtClean="0">
                <a:solidFill>
                  <a:srgbClr val="FF3300"/>
                </a:solidFill>
              </a:rPr>
              <a:t> 타입</a:t>
            </a:r>
            <a:r>
              <a:rPr lang="en-US" altLang="ko-KR" b="1" dirty="0" smtClean="0"/>
              <a:t>(owner entity type) </a:t>
            </a:r>
            <a:r>
              <a:rPr lang="ko-KR" altLang="en-US" b="1" dirty="0" smtClean="0"/>
              <a:t>또는 </a:t>
            </a:r>
            <a:r>
              <a:rPr lang="ko-KR" altLang="en-US" b="1" dirty="0" smtClean="0">
                <a:solidFill>
                  <a:srgbClr val="FF3300"/>
                </a:solidFill>
              </a:rPr>
              <a:t>식별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엔티티</a:t>
            </a:r>
            <a:r>
              <a:rPr lang="ko-KR" altLang="en-US" b="1" dirty="0" smtClean="0">
                <a:solidFill>
                  <a:srgbClr val="FF3300"/>
                </a:solidFill>
              </a:rPr>
              <a:t> 타입</a:t>
            </a:r>
            <a:r>
              <a:rPr lang="en-US" altLang="ko-KR" b="1" dirty="0" smtClean="0"/>
              <a:t>(identifying entity type)</a:t>
            </a:r>
            <a:r>
              <a:rPr lang="ko-KR" altLang="en-US" b="1" dirty="0" smtClean="0"/>
              <a:t>라고 부름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다이어그램에서 이중선 직사각형으로 표기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약한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타입의 부분 키는 점선 밑줄을 그어 표시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 </a:t>
            </a:r>
            <a:r>
              <a:rPr lang="ko-KR" altLang="en-US" b="1" dirty="0" smtClean="0">
                <a:solidFill>
                  <a:srgbClr val="FF3300"/>
                </a:solidFill>
              </a:rPr>
              <a:t>부분 키</a:t>
            </a:r>
            <a:r>
              <a:rPr lang="en-US" altLang="ko-KR" b="1" dirty="0" smtClean="0"/>
              <a:t>(partial key): </a:t>
            </a:r>
            <a:r>
              <a:rPr lang="ko-KR" altLang="en-US" b="1" dirty="0" smtClean="0"/>
              <a:t>부양가족의 이름처럼 한 사원에 속한 부양가족 내에서는 서로 다르지만 회사 전체 사원들의 부양가족들 전체에서는 같은 경우가 생길 수 있는 </a:t>
            </a:r>
            <a:r>
              <a:rPr lang="ko-KR" altLang="en-US" b="1" dirty="0" err="1" smtClean="0"/>
              <a:t>애트리뷰트</a:t>
            </a:r>
            <a:endParaRPr lang="ko-KR" altLang="en-US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321AFE-4289-435D-B2CB-BC67A059C15C}" type="slidenum">
              <a:rPr lang="en-US" altLang="ko-KR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9" name="Picture 4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2676" y="2279650"/>
            <a:ext cx="7497763" cy="224313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8745CE-37B4-4C47-B34B-61564AA5E814}" type="slidenum">
              <a:rPr lang="en-US" altLang="ko-KR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3"/>
          <p:cNvSpPr>
            <a:spLocks noGrp="1" noChangeArrowheads="1"/>
          </p:cNvSpPr>
          <p:nvPr>
            <p:ph idx="1"/>
          </p:nvPr>
        </p:nvSpPr>
        <p:spPr>
          <a:xfrm>
            <a:off x="648393" y="769595"/>
            <a:ext cx="10848424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관계와 관계 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관계는 </a:t>
            </a:r>
            <a:r>
              <a:rPr lang="ko-KR" altLang="en-US" b="1" dirty="0" err="1" smtClean="0"/>
              <a:t>엔티티들</a:t>
            </a:r>
            <a:r>
              <a:rPr lang="ko-KR" altLang="en-US" b="1" dirty="0" smtClean="0"/>
              <a:t> 사이에 존재하는 연관이나 연결로서 두 개 이상의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타입들 사이의 사상으로 생각할 수 있음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타입은 동질의 관계들의 틀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집합과 관계 타입을 엄격하게 구분할 필요는 없음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요구사항 명세에서 흔히 동사는 </a:t>
            </a:r>
            <a:r>
              <a:rPr lang="en-US" altLang="ko-KR" b="1" dirty="0" smtClean="0"/>
              <a:t>ER </a:t>
            </a:r>
            <a:r>
              <a:rPr lang="ko-KR" altLang="en-US" b="1" dirty="0" smtClean="0"/>
              <a:t>다이어그램에서 관계로 표현됨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다이어그램에서 </a:t>
            </a:r>
            <a:r>
              <a:rPr lang="ko-KR" altLang="en-US" b="1" dirty="0" err="1" smtClean="0"/>
              <a:t>다이어몬드로</a:t>
            </a:r>
            <a:r>
              <a:rPr lang="ko-KR" altLang="en-US" b="1" dirty="0" smtClean="0"/>
              <a:t> 표기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타입이 서로 연관시키는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타입들을 관계 타입에 실선으로 연결함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4E7D39-F7A5-4BFF-A230-10772F3DE9BE}" type="slidenum">
              <a:rPr lang="en-US" altLang="ko-KR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35251" y="1673225"/>
            <a:ext cx="6988175" cy="1397000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3379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55851" y="4103689"/>
            <a:ext cx="7472363" cy="1754187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65B06E-78A7-43FC-B33D-BE7D2C85CBA2}" type="slidenum">
              <a:rPr lang="en-US" altLang="ko-KR"/>
              <a:pPr>
                <a:defRPr/>
              </a:pPr>
              <a:t>28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64523" y="1340318"/>
            <a:ext cx="5544887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관계의 </a:t>
            </a:r>
            <a:r>
              <a:rPr lang="ko-KR" altLang="en-US" b="1" dirty="0" err="1" smtClean="0"/>
              <a:t>애트리뷰트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타입은 관계의 특징을 기술하는 </a:t>
            </a:r>
            <a:r>
              <a:rPr lang="ko-KR" altLang="en-US" b="1" dirty="0" err="1" smtClean="0"/>
              <a:t>애트리뷰트들을</a:t>
            </a:r>
            <a:r>
              <a:rPr lang="ko-KR" altLang="en-US" b="1" dirty="0" smtClean="0"/>
              <a:t> 가질 수 있음</a:t>
            </a:r>
          </a:p>
          <a:p>
            <a:pPr lvl="1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타입은 키 </a:t>
            </a:r>
            <a:r>
              <a:rPr lang="ko-KR" altLang="en-US" b="1" dirty="0" err="1" smtClean="0"/>
              <a:t>애트리뷰트를</a:t>
            </a:r>
            <a:r>
              <a:rPr lang="ko-KR" altLang="en-US" b="1" dirty="0" smtClean="0"/>
              <a:t> 갖지 않음</a:t>
            </a:r>
          </a:p>
        </p:txBody>
      </p:sp>
      <p:pic>
        <p:nvPicPr>
          <p:cNvPr id="34822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676496" y="974558"/>
            <a:ext cx="4497388" cy="3708400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90E046-824C-46F2-9CD2-D1C6DA369FE0}" type="slidenum">
              <a:rPr lang="en-US" altLang="ko-KR"/>
              <a:pPr>
                <a:defRPr/>
              </a:pPr>
              <a:t>29</a:t>
            </a:fld>
            <a:endParaRPr lang="en-US" altLang="ko-K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215349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데이터 모델</a:t>
            </a:r>
            <a:r>
              <a:rPr lang="ko-KR" altLang="en-US" b="1" dirty="0"/>
              <a:t>링</a:t>
            </a:r>
            <a:endParaRPr lang="ko-KR" altLang="en-US" b="1" dirty="0" smtClean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1800" dirty="0"/>
              <a:t>복잡한 현실세계를 </a:t>
            </a:r>
            <a:r>
              <a:rPr lang="ko-KR" altLang="en-US" sz="1800" b="1" dirty="0">
                <a:solidFill>
                  <a:srgbClr val="FF0000"/>
                </a:solidFill>
              </a:rPr>
              <a:t>일정한 표기법</a:t>
            </a:r>
            <a:r>
              <a:rPr lang="ko-KR" altLang="en-US" sz="1800" dirty="0"/>
              <a:t>에 따라 </a:t>
            </a:r>
            <a:r>
              <a:rPr lang="ko-KR" altLang="en-US" sz="1800" b="1" dirty="0">
                <a:solidFill>
                  <a:srgbClr val="FF0000"/>
                </a:solidFill>
              </a:rPr>
              <a:t>추상화</a:t>
            </a:r>
            <a:r>
              <a:rPr lang="en-US" altLang="ko-KR" sz="1800" dirty="0"/>
              <a:t>(</a:t>
            </a:r>
            <a:r>
              <a:rPr lang="ko-KR" altLang="en-US" sz="1800" dirty="0"/>
              <a:t>단순화</a:t>
            </a:r>
            <a:r>
              <a:rPr lang="en-US" altLang="ko-KR" sz="1800" dirty="0"/>
              <a:t>, </a:t>
            </a:r>
            <a:r>
              <a:rPr lang="ko-KR" altLang="en-US" sz="1800" dirty="0"/>
              <a:t>명확화</a:t>
            </a:r>
            <a:r>
              <a:rPr lang="en-US" altLang="ko-KR" sz="1800" dirty="0"/>
              <a:t>, </a:t>
            </a:r>
            <a:r>
              <a:rPr lang="ko-KR" altLang="en-US" sz="1800" dirty="0"/>
              <a:t>모형화</a:t>
            </a:r>
            <a:r>
              <a:rPr lang="en-US" altLang="ko-KR" sz="1800" dirty="0"/>
              <a:t>)</a:t>
            </a:r>
            <a:r>
              <a:rPr lang="ko-KR" altLang="en-US" sz="1800" dirty="0"/>
              <a:t>하여 표현하는 것</a:t>
            </a:r>
            <a:endParaRPr lang="en-US" altLang="ko-KR" sz="1800" dirty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1800" dirty="0" smtClean="0"/>
              <a:t>데이터 </a:t>
            </a:r>
            <a:r>
              <a:rPr lang="ko-KR" altLang="en-US" sz="1800" dirty="0"/>
              <a:t>모델에 따라 </a:t>
            </a:r>
            <a:r>
              <a:rPr lang="ko-KR" altLang="en-US" sz="1800" dirty="0">
                <a:solidFill>
                  <a:schemeClr val="tx2"/>
                </a:solidFill>
              </a:rPr>
              <a:t>전체 시스템의 </a:t>
            </a:r>
            <a:r>
              <a:rPr lang="ko-KR" altLang="en-US" sz="1800" b="1" dirty="0">
                <a:solidFill>
                  <a:srgbClr val="FF0000"/>
                </a:solidFill>
              </a:rPr>
              <a:t>조감도</a:t>
            </a:r>
            <a:r>
              <a:rPr lang="ko-KR" altLang="en-US" sz="1800" dirty="0">
                <a:solidFill>
                  <a:schemeClr val="tx2"/>
                </a:solidFill>
              </a:rPr>
              <a:t>를</a:t>
            </a:r>
            <a:r>
              <a:rPr lang="ko-KR" altLang="en-US" sz="1800" b="1" dirty="0">
                <a:solidFill>
                  <a:srgbClr val="FF0000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설계</a:t>
            </a:r>
            <a:r>
              <a:rPr lang="ko-KR" altLang="en-US" sz="1800" dirty="0"/>
              <a:t>하는 과정</a:t>
            </a:r>
            <a:endParaRPr lang="en-US" altLang="ko-KR" sz="1800" dirty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sz="1800" dirty="0" smtClean="0"/>
              <a:t>조직 </a:t>
            </a:r>
            <a:r>
              <a:rPr lang="ko-KR" altLang="en-US" sz="1800" dirty="0"/>
              <a:t>내 </a:t>
            </a:r>
            <a:r>
              <a:rPr lang="ko-KR" altLang="en-US" sz="1800" dirty="0">
                <a:solidFill>
                  <a:schemeClr val="tx2"/>
                </a:solidFill>
              </a:rPr>
              <a:t>데이터를 분석하여 제약조건을</a:t>
            </a:r>
            <a:r>
              <a:rPr lang="en-US" altLang="ko-KR" sz="1800" dirty="0">
                <a:solidFill>
                  <a:schemeClr val="tx2"/>
                </a:solidFill>
              </a:rPr>
              <a:t> </a:t>
            </a:r>
            <a:r>
              <a:rPr lang="ko-KR" altLang="en-US" sz="1800" dirty="0">
                <a:solidFill>
                  <a:schemeClr val="tx2"/>
                </a:solidFill>
              </a:rPr>
              <a:t>체계적으로 정의하고 </a:t>
            </a:r>
            <a:r>
              <a:rPr lang="ko-KR" altLang="en-US" sz="1800" dirty="0"/>
              <a:t>개념적인 도구를 이용해서 간결하고 이해하기 쉽게 표현</a:t>
            </a:r>
            <a:endParaRPr lang="ko-KR" altLang="en-US" sz="1800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34ADA-5082-4E0B-BD61-D21CCF03B28C}" type="slidenum">
              <a:rPr lang="en-US" altLang="ko-KR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3076" name="Rectangle 2"/>
          <p:cNvSpPr>
            <a:spLocks noChangeArrowheads="1"/>
          </p:cNvSpPr>
          <p:nvPr/>
        </p:nvSpPr>
        <p:spPr bwMode="auto">
          <a:xfrm>
            <a:off x="2444751" y="279392"/>
            <a:ext cx="73199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신명조" charset="-127"/>
              </a:rPr>
              <a:t>5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장</a:t>
            </a: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신명조" charset="-127"/>
              </a:rPr>
              <a:t>.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신명조" charset="-127"/>
                <a:ea typeface="신명조" charset="-127"/>
              </a:rPr>
              <a:t>데이터베이스 설계와 </a:t>
            </a: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신명조" charset="-127"/>
                <a:ea typeface="신명조" charset="-127"/>
              </a:rPr>
              <a:t>ER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신명조" charset="-127"/>
                <a:ea typeface="신명조" charset="-127"/>
              </a:rPr>
              <a:t>모델</a:t>
            </a:r>
          </a:p>
        </p:txBody>
      </p:sp>
      <p:pic>
        <p:nvPicPr>
          <p:cNvPr id="6" name="Picture 2" descr="image0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76854" y="3666449"/>
            <a:ext cx="3857521" cy="29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04388" y="685768"/>
            <a:ext cx="10700674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차수</a:t>
            </a:r>
            <a:r>
              <a:rPr lang="en-US" altLang="ko-KR" b="1" dirty="0" smtClean="0"/>
              <a:t>(degree)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관계로 연결된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타입들의 개수를 의미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실세계에서</a:t>
            </a:r>
            <a:r>
              <a:rPr lang="ko-KR" altLang="en-US" b="1" dirty="0" smtClean="0"/>
              <a:t> 가장 흔한 관계는 두 개의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타입을 연결하는 </a:t>
            </a:r>
            <a:r>
              <a:rPr lang="en-US" altLang="ko-KR" b="1" dirty="0" smtClean="0"/>
              <a:t>2</a:t>
            </a:r>
            <a:r>
              <a:rPr lang="ko-KR" altLang="en-US" b="1" dirty="0" smtClean="0"/>
              <a:t>진 관계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600" dirty="0">
                <a:latin typeface="½Å¸íÁ¶" charset="0"/>
                <a:ea typeface="신명조" charset="-127"/>
              </a:rPr>
              <a:t> </a:t>
            </a:r>
          </a:p>
        </p:txBody>
      </p:sp>
      <p:pic>
        <p:nvPicPr>
          <p:cNvPr id="35846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32125" y="2876212"/>
            <a:ext cx="5716588" cy="3278188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3DDF50B-AC34-4522-91B5-E5CFE6280262}" type="slidenum">
              <a:rPr lang="en-US" altLang="ko-KR"/>
              <a:pPr>
                <a:defRPr/>
              </a:pPr>
              <a:t>30</a:t>
            </a:fld>
            <a:endParaRPr lang="en-US" altLang="ko-K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648393" y="516921"/>
            <a:ext cx="1089655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카디날리티</a:t>
            </a:r>
            <a:r>
              <a:rPr lang="ko-KR" altLang="en-US" b="1" dirty="0" smtClean="0"/>
              <a:t> 비율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카디날리티</a:t>
            </a:r>
            <a:r>
              <a:rPr lang="ko-KR" altLang="en-US" b="1" dirty="0" smtClean="0"/>
              <a:t> 비율은 한 </a:t>
            </a:r>
            <a:r>
              <a:rPr lang="ko-KR" altLang="en-US" b="1" dirty="0" err="1" smtClean="0"/>
              <a:t>엔티티가</a:t>
            </a:r>
            <a:r>
              <a:rPr lang="ko-KR" altLang="en-US" b="1" dirty="0" smtClean="0"/>
              <a:t> 참여할 수 있는 관계의 수를 나타냄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타입에 참여하는 </a:t>
            </a:r>
            <a:r>
              <a:rPr lang="ko-KR" altLang="en-US" b="1" dirty="0" err="1" smtClean="0"/>
              <a:t>엔티티들의</a:t>
            </a:r>
            <a:r>
              <a:rPr lang="ko-KR" altLang="en-US" b="1" dirty="0" smtClean="0"/>
              <a:t> 가능한 조합을 제한함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관계를 흔히 </a:t>
            </a:r>
            <a:r>
              <a:rPr lang="en-US" altLang="ko-KR" b="1" dirty="0" smtClean="0"/>
              <a:t>1:1, 1:N, M:N</a:t>
            </a:r>
            <a:r>
              <a:rPr lang="ko-KR" altLang="en-US" b="1" dirty="0" smtClean="0"/>
              <a:t>으로 구분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카디날리티에</a:t>
            </a:r>
            <a:r>
              <a:rPr lang="ko-KR" altLang="en-US" b="1" dirty="0" smtClean="0"/>
              <a:t> 관한 정보는 간선 위에 나타냄</a:t>
            </a: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244492-3A26-4647-84F9-7B78A42D47EA}" type="slidenum">
              <a:rPr lang="en-US" altLang="ko-KR"/>
              <a:pPr>
                <a:defRPr/>
              </a:pPr>
              <a:t>31</a:t>
            </a:fld>
            <a:endParaRPr lang="en-US" altLang="ko-KR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348" y="3717619"/>
            <a:ext cx="6609097" cy="2877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>
          <a:xfrm>
            <a:off x="1867568" y="480833"/>
            <a:ext cx="8458200" cy="5679322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/>
              <a:t>1:1 </a:t>
            </a:r>
            <a:r>
              <a:rPr lang="ko-KR" altLang="en-US" sz="2000" b="1" dirty="0"/>
              <a:t>관계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600" b="1" dirty="0"/>
              <a:t>E1</a:t>
            </a:r>
            <a:r>
              <a:rPr lang="ko-KR" altLang="en-US" sz="1600" b="1" dirty="0"/>
              <a:t>의 각 </a:t>
            </a:r>
            <a:r>
              <a:rPr lang="ko-KR" altLang="en-US" sz="1600" b="1" dirty="0" err="1"/>
              <a:t>엔티티가</a:t>
            </a:r>
            <a:r>
              <a:rPr lang="ko-KR" altLang="en-US" sz="1600" b="1" dirty="0"/>
              <a:t> 정확하게 </a:t>
            </a:r>
            <a:r>
              <a:rPr lang="en-US" altLang="ko-KR" sz="1600" b="1" dirty="0"/>
              <a:t>E2</a:t>
            </a:r>
            <a:r>
              <a:rPr lang="ko-KR" altLang="en-US" sz="1600" b="1" dirty="0"/>
              <a:t>의 한 </a:t>
            </a:r>
            <a:r>
              <a:rPr lang="ko-KR" altLang="en-US" sz="1600" b="1" dirty="0" err="1"/>
              <a:t>엔티티와</a:t>
            </a:r>
            <a:r>
              <a:rPr lang="ko-KR" altLang="en-US" sz="1600" b="1" dirty="0"/>
              <a:t> 연관되고</a:t>
            </a:r>
            <a:r>
              <a:rPr lang="en-US" altLang="ko-KR" sz="1600" b="1" dirty="0"/>
              <a:t>, E2</a:t>
            </a:r>
            <a:r>
              <a:rPr lang="ko-KR" altLang="en-US" sz="1600" b="1" dirty="0"/>
              <a:t>의 각 </a:t>
            </a:r>
            <a:r>
              <a:rPr lang="ko-KR" altLang="en-US" sz="1600" b="1" dirty="0" err="1"/>
              <a:t>엔티티가</a:t>
            </a:r>
            <a:r>
              <a:rPr lang="ko-KR" altLang="en-US" sz="1600" b="1" dirty="0"/>
              <a:t> 정확하게 </a:t>
            </a:r>
            <a:r>
              <a:rPr lang="en-US" altLang="ko-KR" sz="1600" b="1" dirty="0"/>
              <a:t>E1</a:t>
            </a:r>
            <a:r>
              <a:rPr lang="ko-KR" altLang="en-US" sz="1600" b="1" dirty="0"/>
              <a:t>의 한 </a:t>
            </a:r>
            <a:r>
              <a:rPr lang="ko-KR" altLang="en-US" sz="1600" b="1" dirty="0" err="1"/>
              <a:t>엔티티와</a:t>
            </a:r>
            <a:r>
              <a:rPr lang="ko-KR" altLang="en-US" sz="1600" b="1" dirty="0"/>
              <a:t> 연관되면 이 관계를 </a:t>
            </a:r>
            <a:r>
              <a:rPr lang="en-US" altLang="ko-KR" sz="1600" b="1" dirty="0"/>
              <a:t>1:1 </a:t>
            </a:r>
            <a:r>
              <a:rPr lang="ko-KR" altLang="en-US" sz="1600" b="1" dirty="0"/>
              <a:t>관계라고 함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/>
              <a:t>예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각 사원에 대해 최대한 한 개의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가 있고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각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대해 최대한 한 명의 사원이 있으면 사원과 </a:t>
            </a:r>
            <a:r>
              <a:rPr lang="en-US" altLang="ko-KR" sz="1400" b="1" dirty="0"/>
              <a:t>PC </a:t>
            </a:r>
            <a:r>
              <a:rPr lang="ko-KR" altLang="en-US" sz="1400" b="1" dirty="0"/>
              <a:t>간의 관계는 </a:t>
            </a:r>
            <a:r>
              <a:rPr lang="en-US" altLang="ko-KR" sz="1400" b="1" dirty="0"/>
              <a:t>1:1 </a:t>
            </a:r>
            <a:r>
              <a:rPr lang="ko-KR" altLang="en-US" sz="1400" b="1" dirty="0"/>
              <a:t>관계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/>
              <a:t>1:N </a:t>
            </a:r>
            <a:r>
              <a:rPr lang="ko-KR" altLang="en-US" sz="2000" b="1" dirty="0"/>
              <a:t>관계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600" b="1" dirty="0"/>
              <a:t>E1</a:t>
            </a:r>
            <a:r>
              <a:rPr lang="ko-KR" altLang="en-US" sz="1600" b="1" dirty="0"/>
              <a:t>의 각 </a:t>
            </a:r>
            <a:r>
              <a:rPr lang="ko-KR" altLang="en-US" sz="1600" b="1" dirty="0" err="1"/>
              <a:t>엔티티가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E2</a:t>
            </a:r>
            <a:r>
              <a:rPr lang="ko-KR" altLang="en-US" sz="1600" b="1" dirty="0"/>
              <a:t>의 임의의 개수의 </a:t>
            </a:r>
            <a:r>
              <a:rPr lang="ko-KR" altLang="en-US" sz="1600" b="1" dirty="0" err="1"/>
              <a:t>엔티티와</a:t>
            </a:r>
            <a:r>
              <a:rPr lang="ko-KR" altLang="en-US" sz="1600" b="1" dirty="0"/>
              <a:t> 연관되고</a:t>
            </a:r>
            <a:r>
              <a:rPr lang="en-US" altLang="ko-KR" sz="1600" b="1" dirty="0"/>
              <a:t>, E2</a:t>
            </a:r>
            <a:r>
              <a:rPr lang="ko-KR" altLang="en-US" sz="1600" b="1" dirty="0"/>
              <a:t>의 각 </a:t>
            </a:r>
            <a:r>
              <a:rPr lang="ko-KR" altLang="en-US" sz="1600" b="1" dirty="0" err="1"/>
              <a:t>엔티티는</a:t>
            </a:r>
            <a:r>
              <a:rPr lang="ko-KR" altLang="en-US" sz="1600" b="1" dirty="0"/>
              <a:t> 정확하게 </a:t>
            </a:r>
            <a:r>
              <a:rPr lang="en-US" altLang="ko-KR" sz="1600" b="1" dirty="0"/>
              <a:t>E1</a:t>
            </a:r>
            <a:r>
              <a:rPr lang="ko-KR" altLang="en-US" sz="1600" b="1" dirty="0"/>
              <a:t>의 한 </a:t>
            </a:r>
            <a:r>
              <a:rPr lang="ko-KR" altLang="en-US" sz="1600" b="1" dirty="0" err="1"/>
              <a:t>엔티티와</a:t>
            </a:r>
            <a:r>
              <a:rPr lang="ko-KR" altLang="en-US" sz="1600" b="1" dirty="0"/>
              <a:t> 연관되면 이 관계를 </a:t>
            </a:r>
            <a:r>
              <a:rPr lang="en-US" altLang="ko-KR" sz="1600" b="1" dirty="0"/>
              <a:t>1:N </a:t>
            </a:r>
            <a:r>
              <a:rPr lang="ko-KR" altLang="en-US" sz="1600" b="1" dirty="0"/>
              <a:t>관계라고 함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/>
              <a:t>예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각 사원에 대해 최대한 한 대의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가 있고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각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대해 여러 명의 사원들이 있으면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와 사원 간의 관계는 </a:t>
            </a:r>
            <a:r>
              <a:rPr lang="en-US" altLang="ko-KR" sz="1400" b="1" dirty="0"/>
              <a:t>1:N </a:t>
            </a:r>
            <a:r>
              <a:rPr lang="ko-KR" altLang="en-US" sz="1400" b="1" dirty="0"/>
              <a:t>관계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 dirty="0" err="1"/>
              <a:t>실세계에서</a:t>
            </a:r>
            <a:r>
              <a:rPr lang="ko-KR" altLang="en-US" sz="1600" b="1" dirty="0"/>
              <a:t> 가장 흔히 나타나는 관계</a:t>
            </a:r>
            <a:endParaRPr lang="en-US" altLang="ko-KR" sz="1600" b="1" dirty="0"/>
          </a:p>
          <a:p>
            <a:pPr algn="just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/>
              <a:t>M:N </a:t>
            </a:r>
            <a:r>
              <a:rPr lang="ko-KR" altLang="en-US" sz="2000" b="1" dirty="0"/>
              <a:t>관계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600" b="1" dirty="0"/>
              <a:t>한 </a:t>
            </a:r>
            <a:r>
              <a:rPr lang="ko-KR" altLang="en-US" sz="1600" b="1" dirty="0" err="1"/>
              <a:t>엔티티</a:t>
            </a:r>
            <a:r>
              <a:rPr lang="ko-KR" altLang="en-US" sz="1600" b="1" dirty="0"/>
              <a:t> 타입에 속하는 임의의 개수의 </a:t>
            </a:r>
            <a:r>
              <a:rPr lang="ko-KR" altLang="en-US" sz="1600" b="1" dirty="0" err="1"/>
              <a:t>엔티티가</a:t>
            </a:r>
            <a:r>
              <a:rPr lang="ko-KR" altLang="en-US" sz="1600" b="1" dirty="0"/>
              <a:t> 다른 </a:t>
            </a:r>
            <a:r>
              <a:rPr lang="ko-KR" altLang="en-US" sz="1600" b="1" dirty="0" err="1"/>
              <a:t>엔티티</a:t>
            </a:r>
            <a:r>
              <a:rPr lang="ko-KR" altLang="en-US" sz="1600" b="1" dirty="0"/>
              <a:t> 타입에 속하는 임의의 개수의 </a:t>
            </a:r>
            <a:r>
              <a:rPr lang="ko-KR" altLang="en-US" sz="1600" b="1" dirty="0" err="1"/>
              <a:t>엔티티와</a:t>
            </a:r>
            <a:r>
              <a:rPr lang="ko-KR" altLang="en-US" sz="1600" b="1" dirty="0"/>
              <a:t> 연관됨</a:t>
            </a:r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ko-KR" altLang="en-US" sz="1400" b="1" dirty="0"/>
              <a:t>예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각 사원에 대해 여러 대의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가 있고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각 </a:t>
            </a:r>
            <a:r>
              <a:rPr lang="en-US" altLang="ko-KR" sz="1400" b="1" dirty="0"/>
              <a:t>PC</a:t>
            </a:r>
            <a:r>
              <a:rPr lang="ko-KR" altLang="en-US" sz="1400" b="1" dirty="0"/>
              <a:t>에 대해 여러 명의 사원들이 있으면 사원과 </a:t>
            </a:r>
            <a:r>
              <a:rPr lang="en-US" altLang="ko-KR" sz="1400" b="1" dirty="0"/>
              <a:t>PC </a:t>
            </a:r>
            <a:r>
              <a:rPr lang="ko-KR" altLang="en-US" sz="1400" b="1" dirty="0"/>
              <a:t>간의 관계는 </a:t>
            </a:r>
            <a:r>
              <a:rPr lang="en-US" altLang="ko-KR" sz="1400" b="1" dirty="0"/>
              <a:t>M:N </a:t>
            </a:r>
            <a:r>
              <a:rPr lang="ko-KR" altLang="en-US" sz="1400" b="1" dirty="0"/>
              <a:t>관계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69E1D-E933-4DCE-94EE-9551C6B72CF7}" type="slidenum">
              <a:rPr lang="en-US" altLang="ko-KR"/>
              <a:pPr>
                <a:defRPr/>
              </a:pPr>
              <a:t>32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3"/>
          <p:cNvSpPr>
            <a:spLocks noGrp="1" noChangeArrowheads="1"/>
          </p:cNvSpPr>
          <p:nvPr>
            <p:ph idx="1"/>
          </p:nvPr>
        </p:nvSpPr>
        <p:spPr>
          <a:xfrm>
            <a:off x="798022" y="818146"/>
            <a:ext cx="10621356" cy="5611646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err="1" smtClean="0"/>
              <a:t>카디날리티</a:t>
            </a:r>
            <a:r>
              <a:rPr lang="ko-KR" altLang="en-US" b="1" dirty="0" smtClean="0"/>
              <a:t> 비율의 최소값과 최대값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다이어그램에서 관계 타입과 개</a:t>
            </a:r>
            <a:r>
              <a:rPr lang="ko-KR" altLang="en-US" b="1" dirty="0"/>
              <a:t>체</a:t>
            </a:r>
            <a:r>
              <a:rPr lang="ko-KR" altLang="en-US" b="1" dirty="0" smtClean="0"/>
              <a:t> 타입을 연결하는 실선 위에 </a:t>
            </a:r>
            <a:r>
              <a:rPr lang="en-US" altLang="ko-KR" b="1" dirty="0" smtClean="0"/>
              <a:t>(min, max) </a:t>
            </a:r>
            <a:r>
              <a:rPr lang="ko-KR" altLang="en-US" b="1" dirty="0" smtClean="0"/>
              <a:t>형태로 표기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어떤 관계 타입에 참여하는 각 </a:t>
            </a:r>
            <a:r>
              <a:rPr lang="ko-KR" altLang="en-US" b="1" dirty="0"/>
              <a:t>개체 </a:t>
            </a:r>
            <a:r>
              <a:rPr lang="ko-KR" altLang="en-US" b="1" dirty="0" smtClean="0"/>
              <a:t>타입에 대하여 </a:t>
            </a:r>
            <a:r>
              <a:rPr lang="en-US" altLang="ko-KR" b="1" dirty="0" smtClean="0"/>
              <a:t>min</a:t>
            </a:r>
            <a:r>
              <a:rPr lang="ko-KR" altLang="en-US" b="1" dirty="0" smtClean="0"/>
              <a:t>은 이 </a:t>
            </a:r>
            <a:r>
              <a:rPr lang="ko-KR" altLang="en-US" b="1" dirty="0"/>
              <a:t>개체 </a:t>
            </a:r>
            <a:r>
              <a:rPr lang="ko-KR" altLang="en-US" b="1" dirty="0" smtClean="0"/>
              <a:t>타입 내의 각 </a:t>
            </a:r>
            <a:r>
              <a:rPr lang="ko-KR" altLang="en-US" b="1" dirty="0"/>
              <a:t>개체 는 </a:t>
            </a:r>
            <a:r>
              <a:rPr lang="ko-KR" altLang="en-US" b="1" dirty="0" smtClean="0"/>
              <a:t>적어도 </a:t>
            </a:r>
            <a:r>
              <a:rPr lang="en-US" altLang="ko-KR" b="1" dirty="0" smtClean="0"/>
              <a:t>min</a:t>
            </a:r>
            <a:r>
              <a:rPr lang="ko-KR" altLang="en-US" b="1" dirty="0" smtClean="0"/>
              <a:t>번 관계에 참여함을 의미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max</a:t>
            </a:r>
            <a:r>
              <a:rPr lang="ko-KR" altLang="en-US" b="1" dirty="0" smtClean="0"/>
              <a:t>는 이 </a:t>
            </a:r>
            <a:r>
              <a:rPr lang="ko-KR" altLang="en-US" b="1" dirty="0"/>
              <a:t>개체 </a:t>
            </a:r>
            <a:r>
              <a:rPr lang="ko-KR" altLang="en-US" b="1" dirty="0" smtClean="0"/>
              <a:t>타입 내의 각 </a:t>
            </a:r>
            <a:r>
              <a:rPr lang="ko-KR" altLang="en-US" b="1" dirty="0"/>
              <a:t>개체 는 </a:t>
            </a:r>
            <a:r>
              <a:rPr lang="ko-KR" altLang="en-US" b="1" dirty="0" smtClean="0"/>
              <a:t>최대한 </a:t>
            </a:r>
            <a:r>
              <a:rPr lang="en-US" altLang="ko-KR" b="1" dirty="0" smtClean="0"/>
              <a:t>max</a:t>
            </a:r>
            <a:r>
              <a:rPr lang="ko-KR" altLang="en-US" b="1" dirty="0" smtClean="0"/>
              <a:t>번 관계에 참여함을 의미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min=0</a:t>
            </a:r>
            <a:r>
              <a:rPr lang="ko-KR" altLang="en-US" b="1" dirty="0" smtClean="0"/>
              <a:t>은 어떤 개체가 반드시 관계에 참여해야 할 필요는 없음을 의미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max=*</a:t>
            </a:r>
            <a:r>
              <a:rPr lang="ko-KR" altLang="en-US" b="1" dirty="0" smtClean="0"/>
              <a:t>는 어떤 개체가 관계에 임의의 수만큼 참여할 수 있음을 의미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9273DE-F3EE-45DB-9B61-96988A273A4E}" type="slidenum">
              <a:rPr lang="en-US" altLang="ko-KR"/>
              <a:pPr>
                <a:defRPr/>
              </a:pPr>
              <a:t>33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9" name="Picture 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50662" y="682877"/>
            <a:ext cx="6156325" cy="4500562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29408-5B8B-4599-839E-1312BF25C278}" type="slidenum">
              <a:rPr lang="en-US" altLang="ko-KR"/>
              <a:pPr>
                <a:defRPr/>
              </a:pPr>
              <a:t>34</a:t>
            </a:fld>
            <a:endParaRPr lang="en-US" altLang="ko-K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3" name="Picture 4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43214" y="2062163"/>
            <a:ext cx="6276975" cy="2532062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2282F51-E4D0-44AF-A20A-6C0B9D0C17CA}" type="slidenum">
              <a:rPr lang="en-US" altLang="ko-KR"/>
              <a:pPr>
                <a:defRPr/>
              </a:pPr>
              <a:t>35</a:t>
            </a:fld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35564" y="553452"/>
            <a:ext cx="9803986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/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역할</a:t>
            </a:r>
            <a:r>
              <a:rPr lang="en-US" altLang="ko-KR" b="1" dirty="0" smtClean="0">
                <a:solidFill>
                  <a:schemeClr val="tx2"/>
                </a:solidFill>
              </a:rPr>
              <a:t>(role)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타입의 의미를 명확하게 하기 위해 사용됨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특히 하나의 관계 타입에 하나의 </a:t>
            </a:r>
            <a:r>
              <a:rPr lang="ko-KR" altLang="en-US" b="1" dirty="0"/>
              <a:t>개체 </a:t>
            </a:r>
            <a:r>
              <a:rPr lang="ko-KR" altLang="en-US" b="1" dirty="0" smtClean="0"/>
              <a:t>타입이 여러 번 나타나는 경우에는 반드시 역할을 표기해야 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타입의 간선 위에 표시</a:t>
            </a:r>
          </a:p>
        </p:txBody>
      </p:sp>
      <p:pic>
        <p:nvPicPr>
          <p:cNvPr id="44038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99177" y="3152943"/>
            <a:ext cx="4359275" cy="2525713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9D904B3-647F-4EDF-BFC3-9492DA22325B}" type="slidenum">
              <a:rPr lang="en-US" altLang="ko-KR"/>
              <a:pPr>
                <a:defRPr/>
              </a:pPr>
              <a:t>36</a:t>
            </a:fld>
            <a:endParaRPr lang="en-US" altLang="ko-K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0902" y="421106"/>
            <a:ext cx="9242349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 smtClean="0">
                <a:solidFill>
                  <a:schemeClr val="tx2"/>
                </a:solidFill>
              </a:rPr>
              <a:t> </a:t>
            </a:r>
            <a:r>
              <a:rPr lang="ko-KR" altLang="en-US" b="1" dirty="0" smtClean="0">
                <a:solidFill>
                  <a:schemeClr val="tx2"/>
                </a:solidFill>
              </a:rPr>
              <a:t>전체참여와 부분참여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전체참여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어떤 관계에 개체타입 </a:t>
            </a:r>
            <a:r>
              <a:rPr lang="en-US" altLang="ko-KR" b="1" dirty="0" smtClean="0"/>
              <a:t>E1</a:t>
            </a:r>
            <a:r>
              <a:rPr lang="ko-KR" altLang="en-US" b="1" dirty="0" smtClean="0"/>
              <a:t>의 모든 개체들이 관계타입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에 의해서 어떤 </a:t>
            </a:r>
            <a:r>
              <a:rPr lang="ko-KR" altLang="en-US" b="1" dirty="0"/>
              <a:t>개체타입 </a:t>
            </a:r>
            <a:r>
              <a:rPr lang="en-US" altLang="ko-KR" b="1" dirty="0" smtClean="0"/>
              <a:t>E2</a:t>
            </a:r>
            <a:r>
              <a:rPr lang="ko-KR" altLang="en-US" b="1" dirty="0" smtClean="0"/>
              <a:t>의 어떤 </a:t>
            </a:r>
            <a:r>
              <a:rPr lang="ko-KR" altLang="en-US" b="1" dirty="0"/>
              <a:t>개체와 </a:t>
            </a:r>
            <a:r>
              <a:rPr lang="ko-KR" altLang="en-US" b="1" dirty="0" smtClean="0"/>
              <a:t>연관되는 것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부분참여 </a:t>
            </a:r>
            <a:r>
              <a:rPr lang="en-US" altLang="ko-KR" b="1" dirty="0" smtClean="0"/>
              <a:t>:</a:t>
            </a:r>
            <a:r>
              <a:rPr lang="ko-KR" altLang="en-US" b="1" dirty="0" smtClean="0"/>
              <a:t> 어떤 관계에 </a:t>
            </a:r>
            <a:r>
              <a:rPr lang="ko-KR" altLang="en-US" b="1" dirty="0"/>
              <a:t>개체타입 </a:t>
            </a:r>
            <a:r>
              <a:rPr lang="en-US" altLang="ko-KR" b="1" dirty="0" smtClean="0"/>
              <a:t>E1</a:t>
            </a:r>
            <a:r>
              <a:rPr lang="ko-KR" altLang="en-US" b="1" dirty="0" smtClean="0"/>
              <a:t>의 일부 </a:t>
            </a:r>
            <a:r>
              <a:rPr lang="ko-KR" altLang="en-US" b="1" dirty="0"/>
              <a:t>개체만 </a:t>
            </a:r>
            <a:r>
              <a:rPr lang="ko-KR" altLang="en-US" b="1" dirty="0" smtClean="0"/>
              <a:t>참여하는 것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약한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타입은 항상 관계에 전체참여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전체참여는 </a:t>
            </a:r>
            <a:r>
              <a:rPr lang="en-US" altLang="ko-KR" b="1" dirty="0" smtClean="0"/>
              <a:t>ER </a:t>
            </a:r>
            <a:r>
              <a:rPr lang="ko-KR" altLang="en-US" b="1" dirty="0" smtClean="0"/>
              <a:t>다이어그램에서 이중 실선으로 표시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카디날리티</a:t>
            </a:r>
            <a:r>
              <a:rPr lang="ko-KR" altLang="en-US" b="1" dirty="0" smtClean="0"/>
              <a:t> 비율과 함께 참여 제약조건은 관계에 대한 중요한 제약조건</a:t>
            </a:r>
          </a:p>
        </p:txBody>
      </p:sp>
      <p:pic>
        <p:nvPicPr>
          <p:cNvPr id="45062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3225" y="5022850"/>
            <a:ext cx="6254750" cy="1138238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6D1DD3A-C8ED-4C60-90EC-F6F1D1EFCCA8}" type="slidenum">
              <a:rPr lang="en-US" altLang="ko-KR"/>
              <a:pPr>
                <a:defRPr/>
              </a:pPr>
              <a:t>37</a:t>
            </a:fld>
            <a:endParaRPr lang="en-US" altLang="ko-KR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7032" y="529389"/>
            <a:ext cx="8361363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다중 관계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두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 사이에 두 개 이상의 관계 타입이 존재할 수 있음</a:t>
            </a:r>
          </a:p>
        </p:txBody>
      </p:sp>
      <p:pic>
        <p:nvPicPr>
          <p:cNvPr id="46086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2473" y="2019467"/>
            <a:ext cx="5997575" cy="3379788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7DB7BD-2ECA-4B49-9812-93E3C6A0D267}" type="slidenum">
              <a:rPr lang="en-US" altLang="ko-KR"/>
              <a:pPr>
                <a:defRPr/>
              </a:pPr>
              <a:t>38</a:t>
            </a:fld>
            <a:endParaRPr lang="en-US" altLang="ko-KR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17033" y="565484"/>
            <a:ext cx="8386763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순환적 관계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하나의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타입이 동일한 관계 타입에 두 번 이상 참여하는 것</a:t>
            </a:r>
          </a:p>
        </p:txBody>
      </p:sp>
      <p:pic>
        <p:nvPicPr>
          <p:cNvPr id="47110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37068" y="2379300"/>
            <a:ext cx="5222875" cy="3227388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D77E990-CAD1-49DD-9167-FACD892E8D81}" type="slidenum">
              <a:rPr lang="en-US" altLang="ko-KR"/>
              <a:pPr>
                <a:defRPr/>
              </a:pPr>
              <a:t>39</a:t>
            </a:fld>
            <a:endParaRPr lang="en-US" altLang="ko-K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2DF566-7B4D-4270-A35C-329D42CF0EB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39" name="직사각형 38"/>
          <p:cNvSpPr/>
          <p:nvPr/>
        </p:nvSpPr>
        <p:spPr>
          <a:xfrm>
            <a:off x="2751907" y="1550237"/>
            <a:ext cx="1431776" cy="35165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>
                <a:solidFill>
                  <a:prstClr val="black"/>
                </a:solidFill>
                <a:latin typeface="맑은 고딕"/>
                <a:ea typeface="맑은 고딕"/>
              </a:rPr>
              <a:t>현실세계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279576" y="4509120"/>
            <a:ext cx="3816424" cy="2088232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64224" y="4507979"/>
            <a:ext cx="1431776" cy="35165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>
                <a:solidFill>
                  <a:prstClr val="black"/>
                </a:solidFill>
                <a:latin typeface="맑은 고딕"/>
                <a:ea typeface="맑은 고딕"/>
              </a:rPr>
              <a:t>컴퓨터세계</a:t>
            </a:r>
          </a:p>
        </p:txBody>
      </p:sp>
      <p:sp>
        <p:nvSpPr>
          <p:cNvPr id="42" name="구름 41"/>
          <p:cNvSpPr/>
          <p:nvPr/>
        </p:nvSpPr>
        <p:spPr>
          <a:xfrm>
            <a:off x="2311475" y="1007409"/>
            <a:ext cx="3528392" cy="2997656"/>
          </a:xfrm>
          <a:prstGeom prst="cloud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3" name="육각형 42"/>
          <p:cNvSpPr/>
          <p:nvPr/>
        </p:nvSpPr>
        <p:spPr>
          <a:xfrm>
            <a:off x="6559947" y="2204865"/>
            <a:ext cx="3528392" cy="3155011"/>
          </a:xfrm>
          <a:prstGeom prst="hexagon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183683" y="2060848"/>
            <a:ext cx="1440160" cy="1008112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>
                <a:solidFill>
                  <a:prstClr val="black"/>
                </a:solidFill>
                <a:latin typeface="맑은 고딕"/>
                <a:ea typeface="맑은 고딕"/>
              </a:rPr>
              <a:t>정보</a:t>
            </a:r>
            <a:endParaRPr kumimoji="0" lang="en-US" altLang="ko-KR" kern="0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>
                <a:solidFill>
                  <a:prstClr val="black"/>
                </a:solidFill>
                <a:latin typeface="맑은 고딕"/>
                <a:ea typeface="맑은 고딕"/>
              </a:rPr>
              <a:t>모델링</a:t>
            </a:r>
          </a:p>
        </p:txBody>
      </p:sp>
      <p:sp>
        <p:nvSpPr>
          <p:cNvPr id="45" name="구름 44"/>
          <p:cNvSpPr/>
          <p:nvPr/>
        </p:nvSpPr>
        <p:spPr>
          <a:xfrm>
            <a:off x="2815531" y="2060848"/>
            <a:ext cx="936104" cy="390428"/>
          </a:xfrm>
          <a:prstGeom prst="cloud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prstClr val="black"/>
                </a:solidFill>
                <a:latin typeface="맑은 고딕"/>
                <a:ea typeface="맑은 고딕"/>
              </a:rPr>
              <a:t>개념</a:t>
            </a:r>
            <a:r>
              <a:rPr kumimoji="0" lang="en-US" altLang="ko-KR" sz="1100" kern="0" dirty="0">
                <a:solidFill>
                  <a:prstClr val="black"/>
                </a:solidFill>
                <a:latin typeface="맑은 고딕"/>
                <a:ea typeface="맑은 고딕"/>
              </a:rPr>
              <a:t>1</a:t>
            </a:r>
            <a:endParaRPr kumimoji="0" lang="ko-KR" altLang="en-US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6" name="구름 45"/>
          <p:cNvSpPr/>
          <p:nvPr/>
        </p:nvSpPr>
        <p:spPr>
          <a:xfrm>
            <a:off x="2815531" y="2564904"/>
            <a:ext cx="936104" cy="390428"/>
          </a:xfrm>
          <a:prstGeom prst="cloud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prstClr val="black"/>
                </a:solidFill>
                <a:latin typeface="맑은 고딕"/>
                <a:ea typeface="맑은 고딕"/>
              </a:rPr>
              <a:t>개념</a:t>
            </a:r>
            <a:r>
              <a:rPr kumimoji="0" lang="en-US" altLang="ko-KR" sz="1100" kern="0" dirty="0">
                <a:solidFill>
                  <a:prstClr val="black"/>
                </a:solidFill>
                <a:latin typeface="맑은 고딕"/>
                <a:ea typeface="맑은 고딕"/>
              </a:rPr>
              <a:t>2</a:t>
            </a:r>
            <a:endParaRPr kumimoji="0" lang="ko-KR" altLang="en-US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47" name="구름 46"/>
          <p:cNvSpPr/>
          <p:nvPr/>
        </p:nvSpPr>
        <p:spPr>
          <a:xfrm>
            <a:off x="3285944" y="3068960"/>
            <a:ext cx="936104" cy="390428"/>
          </a:xfrm>
          <a:prstGeom prst="cloud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kern="0" dirty="0">
                <a:solidFill>
                  <a:prstClr val="black"/>
                </a:solidFill>
                <a:latin typeface="맑은 고딕"/>
                <a:ea typeface="맑은 고딕"/>
              </a:rPr>
              <a:t>개념</a:t>
            </a:r>
            <a:r>
              <a:rPr kumimoji="0" lang="en-US" altLang="ko-KR" sz="1100" kern="0" dirty="0">
                <a:solidFill>
                  <a:prstClr val="black"/>
                </a:solidFill>
                <a:latin typeface="맑은 고딕"/>
                <a:ea typeface="맑은 고딕"/>
              </a:rPr>
              <a:t>n</a:t>
            </a:r>
            <a:endParaRPr kumimoji="0" lang="ko-KR" altLang="en-US" sz="11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48" name="직선 화살표 연결선 47"/>
          <p:cNvCxnSpPr>
            <a:stCxn id="45" idx="0"/>
          </p:cNvCxnSpPr>
          <p:nvPr/>
        </p:nvCxnSpPr>
        <p:spPr>
          <a:xfrm>
            <a:off x="3750855" y="2256062"/>
            <a:ext cx="468832" cy="92818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49" name="직선 화살표 연결선 48"/>
          <p:cNvCxnSpPr>
            <a:endCxn id="44" idx="2"/>
          </p:cNvCxnSpPr>
          <p:nvPr/>
        </p:nvCxnSpPr>
        <p:spPr>
          <a:xfrm flipV="1">
            <a:off x="3720941" y="2564905"/>
            <a:ext cx="462743" cy="14880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0" name="직선 화살표 연결선 49"/>
          <p:cNvCxnSpPr/>
          <p:nvPr/>
        </p:nvCxnSpPr>
        <p:spPr>
          <a:xfrm flipV="1">
            <a:off x="3971357" y="2920156"/>
            <a:ext cx="462743" cy="148805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1" name="직선 화살표 연결선 50"/>
          <p:cNvCxnSpPr/>
          <p:nvPr/>
        </p:nvCxnSpPr>
        <p:spPr>
          <a:xfrm>
            <a:off x="5839867" y="2561081"/>
            <a:ext cx="1152128" cy="35907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52" name="직사각형 51"/>
          <p:cNvSpPr/>
          <p:nvPr/>
        </p:nvSpPr>
        <p:spPr>
          <a:xfrm>
            <a:off x="7085269" y="3008996"/>
            <a:ext cx="648072" cy="432048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Entity</a:t>
            </a:r>
            <a:endParaRPr kumimoji="0" lang="ko-KR" altLang="en-US" sz="14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3" name="다이아몬드 52"/>
          <p:cNvSpPr/>
          <p:nvPr/>
        </p:nvSpPr>
        <p:spPr>
          <a:xfrm>
            <a:off x="7913361" y="2920155"/>
            <a:ext cx="756084" cy="617684"/>
          </a:xfrm>
          <a:prstGeom prst="diamond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8885469" y="3016707"/>
            <a:ext cx="648072" cy="432048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Entity</a:t>
            </a:r>
            <a:endParaRPr kumimoji="0" lang="ko-KR" altLang="en-US" sz="14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086147" y="4293096"/>
            <a:ext cx="648072" cy="432048"/>
          </a:xfrm>
          <a:prstGeom prst="rect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kern="0" dirty="0">
                <a:solidFill>
                  <a:prstClr val="black"/>
                </a:solidFill>
                <a:latin typeface="맑은 고딕"/>
                <a:ea typeface="맑은 고딕"/>
              </a:rPr>
              <a:t>Entity</a:t>
            </a:r>
            <a:endParaRPr kumimoji="0" lang="ko-KR" altLang="en-US" sz="14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56" name="다이아몬드 55"/>
          <p:cNvSpPr/>
          <p:nvPr/>
        </p:nvSpPr>
        <p:spPr>
          <a:xfrm>
            <a:off x="7031263" y="3537839"/>
            <a:ext cx="756084" cy="617684"/>
          </a:xfrm>
          <a:prstGeom prst="diamond">
            <a:avLst/>
          </a:prstGeom>
          <a:noFill/>
          <a:ln w="25400" cap="flat" cmpd="sng" algn="ctr">
            <a:solidFill>
              <a:sysClr val="windowText" lastClr="000000">
                <a:lumMod val="75000"/>
                <a:lumOff val="2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200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57" name="직선 연결선 56"/>
          <p:cNvCxnSpPr>
            <a:stCxn id="52" idx="3"/>
            <a:endCxn id="53" idx="1"/>
          </p:cNvCxnSpPr>
          <p:nvPr/>
        </p:nvCxnSpPr>
        <p:spPr>
          <a:xfrm>
            <a:off x="7733341" y="3225021"/>
            <a:ext cx="180020" cy="3977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8" name="직선 연결선 57"/>
          <p:cNvCxnSpPr>
            <a:stCxn id="53" idx="3"/>
            <a:endCxn id="54" idx="1"/>
          </p:cNvCxnSpPr>
          <p:nvPr/>
        </p:nvCxnSpPr>
        <p:spPr>
          <a:xfrm>
            <a:off x="8669445" y="3228997"/>
            <a:ext cx="216024" cy="3734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9" name="직선 연결선 58"/>
          <p:cNvCxnSpPr>
            <a:stCxn id="52" idx="2"/>
          </p:cNvCxnSpPr>
          <p:nvPr/>
        </p:nvCxnSpPr>
        <p:spPr>
          <a:xfrm>
            <a:off x="7409305" y="3441045"/>
            <a:ext cx="0" cy="96795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0" name="직선 연결선 59"/>
          <p:cNvCxnSpPr>
            <a:stCxn id="56" idx="2"/>
            <a:endCxn id="55" idx="0"/>
          </p:cNvCxnSpPr>
          <p:nvPr/>
        </p:nvCxnSpPr>
        <p:spPr>
          <a:xfrm>
            <a:off x="7409305" y="4155524"/>
            <a:ext cx="878" cy="137573"/>
          </a:xfrm>
          <a:prstGeom prst="line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61" name="직선 화살표 연결선 60"/>
          <p:cNvCxnSpPr>
            <a:endCxn id="62" idx="3"/>
          </p:cNvCxnSpPr>
          <p:nvPr/>
        </p:nvCxnSpPr>
        <p:spPr>
          <a:xfrm flipH="1">
            <a:off x="5939771" y="4883208"/>
            <a:ext cx="1155798" cy="990264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headEnd type="none" w="med" len="med"/>
            <a:tailEnd type="triangle" w="med" len="med"/>
          </a:ln>
          <a:effectLst/>
        </p:spPr>
      </p:cxn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337908"/>
              </p:ext>
            </p:extLst>
          </p:nvPr>
        </p:nvGraphicFramePr>
        <p:xfrm>
          <a:off x="4075671" y="5157192"/>
          <a:ext cx="1864100" cy="1432560"/>
        </p:xfrm>
        <a:graphic>
          <a:graphicData uri="http://schemas.openxmlformats.org/drawingml/2006/table">
            <a:tbl>
              <a:tblPr firstRow="1" bandRow="1"/>
              <a:tblGrid>
                <a:gridCol w="46602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60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602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46602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2019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상품코드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상품명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수량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단가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019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kb01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볼트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2000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019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kb02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너트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2400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250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0196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latinLnBrk="1"/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63" name="순서도: 자기 디스크 62"/>
          <p:cNvSpPr/>
          <p:nvPr/>
        </p:nvSpPr>
        <p:spPr>
          <a:xfrm>
            <a:off x="2527500" y="5085184"/>
            <a:ext cx="1121433" cy="1152128"/>
          </a:xfrm>
          <a:prstGeom prst="flowChartMagneticDisk">
            <a:avLst/>
          </a:prstGeom>
          <a:noFill/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kern="0" dirty="0">
                <a:solidFill>
                  <a:prstClr val="black"/>
                </a:solidFill>
                <a:latin typeface="맑은 고딕"/>
                <a:ea typeface="맑은 고딕"/>
              </a:rPr>
              <a:t>물리적으로 저장된 데이터베이스</a:t>
            </a:r>
          </a:p>
        </p:txBody>
      </p:sp>
      <p:sp>
        <p:nvSpPr>
          <p:cNvPr id="64" name="자유형 63"/>
          <p:cNvSpPr/>
          <p:nvPr/>
        </p:nvSpPr>
        <p:spPr>
          <a:xfrm>
            <a:off x="2527499" y="3501008"/>
            <a:ext cx="393960" cy="1679944"/>
          </a:xfrm>
          <a:custGeom>
            <a:avLst/>
            <a:gdLst>
              <a:gd name="connsiteX0" fmla="*/ 330164 w 393960"/>
              <a:gd name="connsiteY0" fmla="*/ 1679944 h 1679944"/>
              <a:gd name="connsiteX1" fmla="*/ 106881 w 393960"/>
              <a:gd name="connsiteY1" fmla="*/ 1499190 h 1679944"/>
              <a:gd name="connsiteX2" fmla="*/ 21820 w 393960"/>
              <a:gd name="connsiteY2" fmla="*/ 1275907 h 1679944"/>
              <a:gd name="connsiteX3" fmla="*/ 555 w 393960"/>
              <a:gd name="connsiteY3" fmla="*/ 999460 h 1679944"/>
              <a:gd name="connsiteX4" fmla="*/ 11188 w 393960"/>
              <a:gd name="connsiteY4" fmla="*/ 659218 h 1679944"/>
              <a:gd name="connsiteX5" fmla="*/ 74983 w 393960"/>
              <a:gd name="connsiteY5" fmla="*/ 435934 h 1679944"/>
              <a:gd name="connsiteX6" fmla="*/ 213206 w 393960"/>
              <a:gd name="connsiteY6" fmla="*/ 191386 h 1679944"/>
              <a:gd name="connsiteX7" fmla="*/ 255736 w 393960"/>
              <a:gd name="connsiteY7" fmla="*/ 148855 h 1679944"/>
              <a:gd name="connsiteX8" fmla="*/ 372694 w 393960"/>
              <a:gd name="connsiteY8" fmla="*/ 21265 h 1679944"/>
              <a:gd name="connsiteX9" fmla="*/ 393960 w 393960"/>
              <a:gd name="connsiteY9" fmla="*/ 0 h 167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93960" h="1679944">
                <a:moveTo>
                  <a:pt x="330164" y="1679944"/>
                </a:moveTo>
                <a:cubicBezTo>
                  <a:pt x="282755" y="1646080"/>
                  <a:pt x="149626" y="1563307"/>
                  <a:pt x="106881" y="1499190"/>
                </a:cubicBezTo>
                <a:cubicBezTo>
                  <a:pt x="64551" y="1435695"/>
                  <a:pt x="43433" y="1347950"/>
                  <a:pt x="21820" y="1275907"/>
                </a:cubicBezTo>
                <a:cubicBezTo>
                  <a:pt x="8728" y="1171161"/>
                  <a:pt x="555" y="1121626"/>
                  <a:pt x="555" y="999460"/>
                </a:cubicBezTo>
                <a:cubicBezTo>
                  <a:pt x="555" y="885991"/>
                  <a:pt x="-3670" y="771710"/>
                  <a:pt x="11188" y="659218"/>
                </a:cubicBezTo>
                <a:cubicBezTo>
                  <a:pt x="21323" y="582478"/>
                  <a:pt x="40366" y="505168"/>
                  <a:pt x="74983" y="435934"/>
                </a:cubicBezTo>
                <a:cubicBezTo>
                  <a:pt x="103894" y="378113"/>
                  <a:pt x="173522" y="231071"/>
                  <a:pt x="213206" y="191386"/>
                </a:cubicBezTo>
                <a:cubicBezTo>
                  <a:pt x="227383" y="177209"/>
                  <a:pt x="242534" y="163943"/>
                  <a:pt x="255736" y="148855"/>
                </a:cubicBezTo>
                <a:cubicBezTo>
                  <a:pt x="386281" y="-340"/>
                  <a:pt x="106331" y="287625"/>
                  <a:pt x="372694" y="21265"/>
                </a:cubicBezTo>
                <a:lnTo>
                  <a:pt x="393960" y="0"/>
                </a:ln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3319588" y="3604437"/>
            <a:ext cx="362419" cy="1605516"/>
          </a:xfrm>
          <a:custGeom>
            <a:avLst/>
            <a:gdLst>
              <a:gd name="connsiteX0" fmla="*/ 138224 w 362419"/>
              <a:gd name="connsiteY0" fmla="*/ 0 h 1605516"/>
              <a:gd name="connsiteX1" fmla="*/ 287079 w 362419"/>
              <a:gd name="connsiteY1" fmla="*/ 244549 h 1605516"/>
              <a:gd name="connsiteX2" fmla="*/ 329610 w 362419"/>
              <a:gd name="connsiteY2" fmla="*/ 361507 h 1605516"/>
              <a:gd name="connsiteX3" fmla="*/ 340242 w 362419"/>
              <a:gd name="connsiteY3" fmla="*/ 489098 h 1605516"/>
              <a:gd name="connsiteX4" fmla="*/ 361507 w 362419"/>
              <a:gd name="connsiteY4" fmla="*/ 595423 h 1605516"/>
              <a:gd name="connsiteX5" fmla="*/ 350875 w 362419"/>
              <a:gd name="connsiteY5" fmla="*/ 925033 h 1605516"/>
              <a:gd name="connsiteX6" fmla="*/ 287079 w 362419"/>
              <a:gd name="connsiteY6" fmla="*/ 1127051 h 1605516"/>
              <a:gd name="connsiteX7" fmla="*/ 212652 w 362419"/>
              <a:gd name="connsiteY7" fmla="*/ 1275907 h 1605516"/>
              <a:gd name="connsiteX8" fmla="*/ 170121 w 362419"/>
              <a:gd name="connsiteY8" fmla="*/ 1350335 h 1605516"/>
              <a:gd name="connsiteX9" fmla="*/ 159489 w 362419"/>
              <a:gd name="connsiteY9" fmla="*/ 1392865 h 1605516"/>
              <a:gd name="connsiteX10" fmla="*/ 74428 w 362419"/>
              <a:gd name="connsiteY10" fmla="*/ 1499191 h 1605516"/>
              <a:gd name="connsiteX11" fmla="*/ 10633 w 362419"/>
              <a:gd name="connsiteY11" fmla="*/ 1573619 h 1605516"/>
              <a:gd name="connsiteX12" fmla="*/ 0 w 362419"/>
              <a:gd name="connsiteY12" fmla="*/ 1605516 h 160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2419" h="1605516">
                <a:moveTo>
                  <a:pt x="138224" y="0"/>
                </a:moveTo>
                <a:cubicBezTo>
                  <a:pt x="208831" y="100868"/>
                  <a:pt x="233061" y="126691"/>
                  <a:pt x="287079" y="244549"/>
                </a:cubicBezTo>
                <a:cubicBezTo>
                  <a:pt x="304363" y="282260"/>
                  <a:pt x="315433" y="322521"/>
                  <a:pt x="329610" y="361507"/>
                </a:cubicBezTo>
                <a:cubicBezTo>
                  <a:pt x="333154" y="404037"/>
                  <a:pt x="334476" y="446812"/>
                  <a:pt x="340242" y="489098"/>
                </a:cubicBezTo>
                <a:cubicBezTo>
                  <a:pt x="345125" y="524910"/>
                  <a:pt x="360626" y="559290"/>
                  <a:pt x="361507" y="595423"/>
                </a:cubicBezTo>
                <a:cubicBezTo>
                  <a:pt x="364187" y="705317"/>
                  <a:pt x="361057" y="815578"/>
                  <a:pt x="350875" y="925033"/>
                </a:cubicBezTo>
                <a:cubicBezTo>
                  <a:pt x="344585" y="992654"/>
                  <a:pt x="316449" y="1065374"/>
                  <a:pt x="287079" y="1127051"/>
                </a:cubicBezTo>
                <a:cubicBezTo>
                  <a:pt x="263228" y="1177137"/>
                  <a:pt x="243425" y="1229749"/>
                  <a:pt x="212652" y="1275907"/>
                </a:cubicBezTo>
                <a:cubicBezTo>
                  <a:pt x="182594" y="1320993"/>
                  <a:pt x="197101" y="1296375"/>
                  <a:pt x="170121" y="1350335"/>
                </a:cubicBezTo>
                <a:cubicBezTo>
                  <a:pt x="166577" y="1364512"/>
                  <a:pt x="167391" y="1380573"/>
                  <a:pt x="159489" y="1392865"/>
                </a:cubicBezTo>
                <a:cubicBezTo>
                  <a:pt x="134945" y="1431044"/>
                  <a:pt x="94726" y="1458595"/>
                  <a:pt x="74428" y="1499191"/>
                </a:cubicBezTo>
                <a:cubicBezTo>
                  <a:pt x="45238" y="1557571"/>
                  <a:pt x="65843" y="1532211"/>
                  <a:pt x="10633" y="1573619"/>
                </a:cubicBezTo>
                <a:lnTo>
                  <a:pt x="0" y="1605516"/>
                </a:lnTo>
              </a:path>
            </a:pathLst>
          </a:custGeom>
          <a:noFill/>
          <a:ln w="25400" cap="flat" cmpd="sng" algn="ctr">
            <a:solidFill>
              <a:srgbClr val="0000FF"/>
            </a:solidFill>
            <a:prstDash val="solid"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51908" y="40431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dirty="0" err="1">
                <a:solidFill>
                  <a:prstClr val="black"/>
                </a:solidFill>
                <a:latin typeface="맑은 고딕"/>
                <a:ea typeface="맑은 고딕"/>
              </a:rPr>
              <a:t>일치성</a:t>
            </a:r>
            <a:endParaRPr kumimoji="0" lang="ko-KR" altLang="en-US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 flipH="1">
            <a:off x="3629070" y="5721072"/>
            <a:ext cx="468052" cy="0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68" name="직사각형 67"/>
          <p:cNvSpPr/>
          <p:nvPr/>
        </p:nvSpPr>
        <p:spPr>
          <a:xfrm>
            <a:off x="7410183" y="2311124"/>
            <a:ext cx="1799322" cy="351656"/>
          </a:xfrm>
          <a:prstGeom prst="rect">
            <a:avLst/>
          </a:prstGeom>
          <a:solidFill>
            <a:srgbClr val="FFFF00"/>
          </a:solidFill>
          <a:ln w="25400" cap="flat" cmpd="sng" algn="ctr">
            <a:solidFill>
              <a:sysClr val="windowText" lastClr="000000">
                <a:lumMod val="65000"/>
                <a:lumOff val="3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>
                <a:solidFill>
                  <a:prstClr val="black"/>
                </a:solidFill>
                <a:latin typeface="맑은 고딕"/>
                <a:ea typeface="맑은 고딕"/>
              </a:rPr>
              <a:t>데이터 모델링</a:t>
            </a:r>
            <a:endParaRPr kumimoji="0" lang="ko-KR" altLang="en-US" kern="0" dirty="0">
              <a:solidFill>
                <a:prstClr val="black"/>
              </a:solidFill>
              <a:latin typeface="맑은 고딕"/>
              <a:ea typeface="맑은 고딕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215680" y="6302658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데이터 구조화</a:t>
            </a:r>
          </a:p>
        </p:txBody>
      </p:sp>
      <p:cxnSp>
        <p:nvCxnSpPr>
          <p:cNvPr id="70" name="직선 화살표 연결선 69"/>
          <p:cNvCxnSpPr>
            <a:endCxn id="69" idx="0"/>
          </p:cNvCxnSpPr>
          <p:nvPr/>
        </p:nvCxnSpPr>
        <p:spPr>
          <a:xfrm>
            <a:off x="3796929" y="5721073"/>
            <a:ext cx="0" cy="581585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7031263" y="1411738"/>
            <a:ext cx="3634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현실세계를 컴퓨터세계로 표현하기</a:t>
            </a:r>
            <a:r>
              <a:rPr kumimoji="0" lang="en-US" altLang="ko-KR" sz="1200" dirty="0">
                <a:solidFill>
                  <a:prstClr val="black"/>
                </a:solidFill>
                <a:latin typeface="맑은 고딕"/>
                <a:ea typeface="맑은 고딕"/>
              </a:rPr>
              <a:t> </a:t>
            </a:r>
            <a:r>
              <a:rPr kumimoji="0" lang="ko-KR" altLang="en-US" sz="1200" dirty="0">
                <a:solidFill>
                  <a:prstClr val="black"/>
                </a:solidFill>
                <a:latin typeface="맑은 고딕"/>
                <a:ea typeface="맑은 고딕"/>
              </a:rPr>
              <a:t>위한 중간과정</a:t>
            </a:r>
          </a:p>
        </p:txBody>
      </p:sp>
      <p:cxnSp>
        <p:nvCxnSpPr>
          <p:cNvPr id="72" name="직선 화살표 연결선 71"/>
          <p:cNvCxnSpPr>
            <a:endCxn id="68" idx="0"/>
          </p:cNvCxnSpPr>
          <p:nvPr/>
        </p:nvCxnSpPr>
        <p:spPr>
          <a:xfrm flipH="1">
            <a:off x="8309844" y="1688736"/>
            <a:ext cx="90412" cy="622388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2797505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3" name="Rectangle 3"/>
          <p:cNvSpPr>
            <a:spLocks noGrp="1" noChangeArrowheads="1"/>
          </p:cNvSpPr>
          <p:nvPr>
            <p:ph idx="1"/>
          </p:nvPr>
        </p:nvSpPr>
        <p:spPr>
          <a:xfrm>
            <a:off x="665018" y="565067"/>
            <a:ext cx="10935490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/>
              <a:t> </a:t>
            </a:r>
            <a:r>
              <a:rPr lang="en-US" altLang="ko-KR" b="1" dirty="0" smtClean="0"/>
              <a:t>ER </a:t>
            </a:r>
            <a:r>
              <a:rPr lang="ko-KR" altLang="en-US" b="1" dirty="0" smtClean="0"/>
              <a:t>스키마를 작성하기 위한 지침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개체는 </a:t>
            </a:r>
            <a:r>
              <a:rPr lang="ko-KR" altLang="en-US" b="1" dirty="0" smtClean="0"/>
              <a:t>키 </a:t>
            </a:r>
            <a:r>
              <a:rPr lang="ko-KR" altLang="en-US" b="1" dirty="0" err="1" smtClean="0"/>
              <a:t>애트리뷰트</a:t>
            </a:r>
            <a:r>
              <a:rPr lang="ko-KR" altLang="en-US" b="1" dirty="0" smtClean="0"/>
              <a:t> 이외에 설명 보를 추가로 가짐 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다치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애트리뷰트는</a:t>
            </a:r>
            <a:r>
              <a:rPr lang="ko-KR" altLang="en-US" b="1" dirty="0" smtClean="0"/>
              <a:t> </a:t>
            </a:r>
            <a:r>
              <a:rPr lang="ko-KR" altLang="en-US" b="1" dirty="0"/>
              <a:t>개체로 </a:t>
            </a:r>
            <a:r>
              <a:rPr lang="ko-KR" altLang="en-US" b="1" dirty="0" smtClean="0"/>
              <a:t>분류해야 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애트리뷰트들이</a:t>
            </a:r>
            <a:r>
              <a:rPr lang="ko-KR" altLang="en-US" b="1" dirty="0" smtClean="0"/>
              <a:t> 직접적으로 설명하는 </a:t>
            </a:r>
            <a:r>
              <a:rPr lang="ko-KR" altLang="en-US" b="1" dirty="0"/>
              <a:t>개체에 </a:t>
            </a:r>
            <a:r>
              <a:rPr lang="ko-KR" altLang="en-US" b="1" dirty="0" err="1" smtClean="0"/>
              <a:t>애트리뷰트들을</a:t>
            </a:r>
            <a:r>
              <a:rPr lang="ko-KR" altLang="en-US" b="1" dirty="0" smtClean="0"/>
              <a:t> 붙임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가능한 한 복합 </a:t>
            </a:r>
            <a:r>
              <a:rPr lang="ko-KR" altLang="en-US" b="1" dirty="0" err="1" smtClean="0"/>
              <a:t>식별자</a:t>
            </a:r>
            <a:r>
              <a:rPr lang="en-US" altLang="ko-KR" b="1" dirty="0" smtClean="0"/>
              <a:t>(2</a:t>
            </a:r>
            <a:r>
              <a:rPr lang="ko-KR" altLang="en-US" b="1" dirty="0" smtClean="0"/>
              <a:t>개 이상의 </a:t>
            </a:r>
            <a:r>
              <a:rPr lang="ko-KR" altLang="en-US" b="1" dirty="0" err="1" smtClean="0"/>
              <a:t>애트리뷰트로</a:t>
            </a:r>
            <a:r>
              <a:rPr lang="ko-KR" altLang="en-US" b="1" dirty="0" smtClean="0"/>
              <a:t> 이루어진 키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를 피함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관계는 일반적으로 독자적으로 존재할 수 없지만 </a:t>
            </a:r>
            <a:r>
              <a:rPr lang="ko-KR" altLang="en-US" b="1" dirty="0"/>
              <a:t>개체타입과 </a:t>
            </a:r>
            <a:r>
              <a:rPr lang="ko-KR" altLang="en-US" b="1" dirty="0" smtClean="0"/>
              <a:t>관계 타입을 절대적으로 구분하는 것은 어려움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470D81-2168-4778-AAE2-97564C7F5F76}" type="slidenum">
              <a:rPr lang="en-US" altLang="ko-KR"/>
              <a:pPr>
                <a:defRPr/>
              </a:pPr>
              <a:t>40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7" name="Picture 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9337" y="772360"/>
            <a:ext cx="5353050" cy="2095500"/>
          </a:xfr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</p:pic>
      <p:pic>
        <p:nvPicPr>
          <p:cNvPr id="49158" name="Picture 9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1" y="3351882"/>
            <a:ext cx="5275263" cy="2247900"/>
          </a:xfr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36C8D-258C-43D2-8126-EDCB8BAE5E58}" type="slidenum">
              <a:rPr lang="en-US" altLang="ko-KR"/>
              <a:pPr>
                <a:defRPr/>
              </a:pPr>
              <a:t>41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3"/>
          <p:cNvSpPr>
            <a:spLocks noGrp="1" noChangeArrowheads="1"/>
          </p:cNvSpPr>
          <p:nvPr>
            <p:ph idx="1"/>
          </p:nvPr>
        </p:nvSpPr>
        <p:spPr>
          <a:xfrm>
            <a:off x="881149" y="396621"/>
            <a:ext cx="10496542" cy="557103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/>
              <a:t> </a:t>
            </a:r>
            <a:r>
              <a:rPr lang="ko-KR" altLang="en-US" b="1" dirty="0" smtClean="0"/>
              <a:t>데이터베이스 설계 과정</a:t>
            </a:r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요구사항을 수집하여 기술</a:t>
            </a:r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개체 타입 식별</a:t>
            </a:r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관계 타입 식별</a:t>
            </a:r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관계가 </a:t>
            </a:r>
            <a:r>
              <a:rPr lang="en-US" altLang="ko-KR" b="1" dirty="0" smtClean="0"/>
              <a:t>1:1, 1:N, M:N </a:t>
            </a:r>
            <a:r>
              <a:rPr lang="ko-KR" altLang="en-US" b="1" dirty="0" smtClean="0"/>
              <a:t>중에서 어느 것에 해당하는지 결정</a:t>
            </a:r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 smtClean="0"/>
              <a:t>개체 타입과 관계 타입들에 필요한 </a:t>
            </a:r>
            <a:r>
              <a:rPr lang="ko-KR" altLang="en-US" b="1" dirty="0" err="1" smtClean="0"/>
              <a:t>애트리뷰트들을</a:t>
            </a:r>
            <a:r>
              <a:rPr lang="ko-KR" altLang="en-US" b="1" dirty="0" smtClean="0"/>
              <a:t> 식별하고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각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가질 수 있는 값들의 집합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도메인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을 식별</a:t>
            </a:r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ko-KR" altLang="en-US" b="1" dirty="0"/>
              <a:t>개체 타입들을 </a:t>
            </a:r>
            <a:r>
              <a:rPr lang="ko-KR" altLang="en-US" b="1" dirty="0" smtClean="0"/>
              <a:t>위한 기본 키를 식별</a:t>
            </a:r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스키마 다이어그램을 그림</a:t>
            </a:r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스키마 다이어그램이 응용에 대한 요구사항과 부합되는지 검사</a:t>
            </a:r>
          </a:p>
          <a:p>
            <a:pPr marL="914400" lvl="1" indent="-457200" algn="just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b="1" dirty="0" smtClean="0"/>
              <a:t>ER </a:t>
            </a:r>
            <a:r>
              <a:rPr lang="ko-KR" altLang="en-US" b="1" dirty="0" smtClean="0"/>
              <a:t>스키마 다이어그램을 </a:t>
            </a:r>
            <a:r>
              <a:rPr lang="en-US" altLang="ko-KR" b="1" dirty="0" smtClean="0"/>
              <a:t>DBMS</a:t>
            </a:r>
            <a:r>
              <a:rPr lang="ko-KR" altLang="en-US" b="1" dirty="0" smtClean="0"/>
              <a:t>에서 사용되는 데이터베이스 모델로 변환</a:t>
            </a:r>
            <a:endParaRPr lang="ko-KR" altLang="en-US" sz="1600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762089-4E18-41B9-9F4D-ABA38B9E585B}" type="slidenum">
              <a:rPr lang="en-US" altLang="ko-KR"/>
              <a:pPr>
                <a:defRPr/>
              </a:pPr>
              <a:t>42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457200"/>
            <a:ext cx="7150768" cy="517358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본 책의 </a:t>
            </a:r>
            <a:r>
              <a:rPr lang="en-US" altLang="ko-KR" b="1" dirty="0" smtClean="0"/>
              <a:t>ER </a:t>
            </a:r>
            <a:r>
              <a:rPr lang="ko-KR" altLang="en-US" b="1" dirty="0" smtClean="0"/>
              <a:t>표기법의 요약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en-US" altLang="ko-KR" sz="1600" b="1" dirty="0"/>
          </a:p>
        </p:txBody>
      </p:sp>
      <p:pic>
        <p:nvPicPr>
          <p:cNvPr id="51206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5911" y="1358399"/>
            <a:ext cx="7608637" cy="4841860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5E589C-14E5-490A-8169-003FD7676B96}" type="slidenum">
              <a:rPr lang="en-US" altLang="ko-KR"/>
              <a:pPr>
                <a:defRPr/>
              </a:pPr>
              <a:t>43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3"/>
          <p:cNvSpPr>
            <a:spLocks noGrp="1" noChangeArrowheads="1"/>
          </p:cNvSpPr>
          <p:nvPr>
            <p:ph idx="1"/>
          </p:nvPr>
        </p:nvSpPr>
        <p:spPr>
          <a:xfrm>
            <a:off x="698269" y="577098"/>
            <a:ext cx="10844924" cy="49022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</a:pPr>
            <a:r>
              <a:rPr lang="en-US" altLang="ko-KR" sz="2000" b="1" dirty="0"/>
              <a:t> </a:t>
            </a:r>
            <a:r>
              <a:rPr lang="en-US" altLang="ko-KR" b="1" dirty="0" smtClean="0"/>
              <a:t>ER </a:t>
            </a:r>
            <a:r>
              <a:rPr lang="ko-KR" altLang="en-US" b="1" dirty="0" smtClean="0"/>
              <a:t>모델의 또 다른 표기법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Chen </a:t>
            </a:r>
            <a:r>
              <a:rPr lang="ko-KR" altLang="en-US" b="1" dirty="0" smtClean="0"/>
              <a:t>표기법으로 수십 개 이상의 </a:t>
            </a:r>
            <a:r>
              <a:rPr lang="ko-KR" altLang="en-US" b="1" dirty="0" err="1" smtClean="0"/>
              <a:t>애트리뷰트가</a:t>
            </a:r>
            <a:r>
              <a:rPr lang="ko-KR" altLang="en-US" b="1" dirty="0" smtClean="0"/>
              <a:t> </a:t>
            </a:r>
            <a:r>
              <a:rPr lang="ko-KR" altLang="en-US" b="1" dirty="0"/>
              <a:t>개체 타입에 </a:t>
            </a:r>
            <a:r>
              <a:rPr lang="ko-KR" altLang="en-US" b="1" dirty="0" smtClean="0"/>
              <a:t>연결된 다이어그램을 나타내려면 매우 불편하고 공간 많이 차지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err="1" smtClean="0"/>
              <a:t>ERWin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등의 </a:t>
            </a:r>
            <a:r>
              <a:rPr lang="en-US" altLang="ko-KR" b="1" dirty="0" smtClean="0"/>
              <a:t>CASE </a:t>
            </a:r>
            <a:r>
              <a:rPr lang="ko-KR" altLang="en-US" b="1" dirty="0" smtClean="0"/>
              <a:t>도구들에서는 </a:t>
            </a:r>
            <a:r>
              <a:rPr lang="ko-KR" altLang="en-US" b="1" dirty="0" err="1" smtClean="0">
                <a:solidFill>
                  <a:srgbClr val="FF3300"/>
                </a:solidFill>
              </a:rPr>
              <a:t>새발</a:t>
            </a:r>
            <a:r>
              <a:rPr lang="en-US" altLang="ko-KR" b="1" dirty="0" smtClean="0"/>
              <a:t>(crow-feet) </a:t>
            </a:r>
            <a:r>
              <a:rPr lang="ko-KR" altLang="en-US" b="1" dirty="0" smtClean="0"/>
              <a:t>표기법이 흔히 사용됨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새발</a:t>
            </a:r>
            <a:r>
              <a:rPr lang="ko-KR" altLang="en-US" b="1" dirty="0" smtClean="0"/>
              <a:t> 표기법에도 여러 가지 변형들이 존재함</a:t>
            </a:r>
            <a:r>
              <a:rPr lang="ko-KR" altLang="en-US" sz="1600" dirty="0">
                <a:latin typeface="╜┼╕φ┴╢" charset="0"/>
                <a:ea typeface="신명조" charset="-127"/>
              </a:rPr>
              <a:t> </a:t>
            </a:r>
            <a:endParaRPr lang="ko-KR" altLang="en-US" sz="1600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478F99-810F-4712-AA56-96DAA37DFEA3}" type="slidenum">
              <a:rPr lang="en-US" altLang="ko-KR"/>
              <a:pPr>
                <a:defRPr/>
              </a:pPr>
              <a:t>44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7" name="Picture 5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052" y="575810"/>
            <a:ext cx="6238096" cy="5447619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B44567-0D69-4720-8B39-2811C2F15C5E}" type="slidenum">
              <a:rPr lang="en-US" altLang="ko-KR"/>
              <a:pPr>
                <a:defRPr/>
              </a:pPr>
              <a:t>45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1" y="360904"/>
            <a:ext cx="8272463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sz="1800" b="1" dirty="0"/>
              <a:t> </a:t>
            </a:r>
            <a:r>
              <a:rPr lang="ko-KR" altLang="en-US" sz="2000" b="1" dirty="0"/>
              <a:t>본 책의 표기법을 </a:t>
            </a:r>
            <a:r>
              <a:rPr lang="ko-KR" altLang="en-US" sz="2000" b="1" dirty="0" err="1"/>
              <a:t>새발</a:t>
            </a:r>
            <a:r>
              <a:rPr lang="ko-KR" altLang="en-US" sz="2000" b="1" dirty="0"/>
              <a:t> 표기법으로 표현하는 방법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800" b="1" dirty="0"/>
              <a:t>1:1 </a:t>
            </a:r>
            <a:r>
              <a:rPr lang="ko-KR" altLang="en-US" sz="1800" b="1" dirty="0"/>
              <a:t>관계</a:t>
            </a:r>
            <a:endParaRPr lang="en-US" altLang="ko-KR" sz="1800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800" b="1" dirty="0"/>
              <a:t>1:N </a:t>
            </a:r>
            <a:r>
              <a:rPr lang="ko-KR" altLang="en-US" sz="1800" b="1" dirty="0"/>
              <a:t>관계</a:t>
            </a:r>
            <a:endParaRPr lang="en-US" altLang="ko-KR" sz="1800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800" b="1" dirty="0"/>
              <a:t>M:N</a:t>
            </a:r>
            <a:r>
              <a:rPr lang="ko-KR" altLang="en-US" sz="1800" b="1" dirty="0"/>
              <a:t>관계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sz="1600" b="1" dirty="0"/>
          </a:p>
        </p:txBody>
      </p:sp>
      <p:pic>
        <p:nvPicPr>
          <p:cNvPr id="55302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71747" y="917326"/>
            <a:ext cx="3451475" cy="1756088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085BEBA-5B7C-44E9-819A-E8066BED9400}" type="slidenum">
              <a:rPr lang="en-US" altLang="ko-KR"/>
              <a:pPr>
                <a:defRPr/>
              </a:pPr>
              <a:t>46</a:t>
            </a:fld>
            <a:endParaRPr lang="en-US" altLang="ko-KR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92" y="2729576"/>
            <a:ext cx="3741654" cy="1889480"/>
          </a:xfrm>
          <a:prstGeom prst="rect">
            <a:avLst/>
          </a:prstGeom>
          <a:noFill/>
          <a:ln w="6350" cap="flat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292" y="4718543"/>
            <a:ext cx="3843504" cy="2013002"/>
          </a:xfrm>
          <a:prstGeom prst="rect">
            <a:avLst/>
          </a:prstGeom>
          <a:noFill/>
          <a:ln w="6350" cap="flat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1208" y="687050"/>
            <a:ext cx="8396288" cy="47244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ko-KR" b="1" dirty="0" smtClean="0"/>
              <a:t> </a:t>
            </a:r>
            <a:r>
              <a:rPr lang="ko-KR" altLang="en-US" b="1" dirty="0" smtClean="0"/>
              <a:t>본 책의 표기법을 </a:t>
            </a:r>
            <a:r>
              <a:rPr lang="ko-KR" altLang="en-US" b="1" dirty="0" err="1" smtClean="0"/>
              <a:t>새발</a:t>
            </a:r>
            <a:r>
              <a:rPr lang="ko-KR" altLang="en-US" b="1" dirty="0" smtClean="0"/>
              <a:t> 표기법으로 표현하는 방법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계속</a:t>
            </a:r>
            <a:r>
              <a:rPr lang="en-US" altLang="ko-KR" b="1" dirty="0" smtClean="0"/>
              <a:t>)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타입과 </a:t>
            </a:r>
            <a:r>
              <a:rPr lang="ko-KR" altLang="en-US" b="1" dirty="0" err="1" smtClean="0"/>
              <a:t>애트리뷰트</a:t>
            </a:r>
            <a:endParaRPr lang="ko-KR" altLang="en-US" b="1" dirty="0" smtClean="0"/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endParaRPr lang="en-US" altLang="ko-KR" b="1" dirty="0" smtClean="0"/>
          </a:p>
        </p:txBody>
      </p:sp>
      <p:pic>
        <p:nvPicPr>
          <p:cNvPr id="5837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34296" y="1963028"/>
            <a:ext cx="4883150" cy="3508375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CD4A78-2249-42F6-89FC-B31890DBD9E6}" type="slidenum">
              <a:rPr lang="en-US" altLang="ko-KR"/>
              <a:pPr>
                <a:defRPr/>
              </a:pPr>
              <a:t>47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4AB9AF-0FB5-4D95-A891-5AF4152AB716}" type="slidenum">
              <a:rPr lang="en-US" altLang="ko-KR"/>
              <a:pPr>
                <a:defRPr/>
              </a:pPr>
              <a:t>48</a:t>
            </a:fld>
            <a:endParaRPr lang="en-US" altLang="ko-KR"/>
          </a:p>
        </p:txBody>
      </p:sp>
      <p:pic>
        <p:nvPicPr>
          <p:cNvPr id="5939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4920" y="324854"/>
            <a:ext cx="8783080" cy="6014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143158"/>
            <a:ext cx="8458200" cy="633326"/>
          </a:xfrm>
          <a:ln>
            <a:prstDash val="dash"/>
          </a:ln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요구사항 명세</a:t>
            </a:r>
            <a:r>
              <a:rPr lang="en-US" altLang="ko-KR" b="1" dirty="0" smtClean="0"/>
              <a:t>(289~290</a:t>
            </a:r>
            <a:r>
              <a:rPr lang="ko-KR" altLang="en-US" b="1" dirty="0" smtClean="0"/>
              <a:t>쪽</a:t>
            </a:r>
            <a:r>
              <a:rPr lang="en-US" altLang="ko-KR" b="1" dirty="0" smtClean="0"/>
              <a:t>)</a:t>
            </a:r>
            <a:endParaRPr lang="ko-KR" altLang="en-US" b="1" dirty="0" smtClean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73BD7B-EB4A-41B7-921F-1CF001BA6F12}" type="slidenum">
              <a:rPr lang="en-US" altLang="ko-KR"/>
              <a:pPr>
                <a:defRPr/>
              </a:pPr>
              <a:t>49</a:t>
            </a:fld>
            <a:endParaRPr lang="en-US" altLang="ko-KR"/>
          </a:p>
        </p:txBody>
      </p:sp>
      <p:sp>
        <p:nvSpPr>
          <p:cNvPr id="60420" name="Rectangle 2"/>
          <p:cNvSpPr>
            <a:spLocks noChangeArrowheads="1"/>
          </p:cNvSpPr>
          <p:nvPr/>
        </p:nvSpPr>
        <p:spPr bwMode="auto">
          <a:xfrm>
            <a:off x="2444751" y="267360"/>
            <a:ext cx="73199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신명조" charset="-127"/>
              </a:rPr>
              <a:t>5.3 </a:t>
            </a:r>
            <a:r>
              <a:rPr lang="ko-KR" altLang="en-US" sz="30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신명조" charset="-127"/>
                <a:ea typeface="신명조" charset="-127"/>
              </a:rPr>
              <a:t>데이터베이스 설계 사례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2209800" y="1800512"/>
            <a:ext cx="7898642" cy="43000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1" fontAlgn="base" latinLnBrk="1" hangingPunct="1">
              <a:spcBef>
                <a:spcPts val="18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4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39775" indent="-282575" algn="l" rtl="0" eaLnBrk="1" fontAlgn="base" latinLnBrk="1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ts val="800"/>
              </a:spcBef>
              <a:spcAft>
                <a:spcPct val="0"/>
              </a:spcAft>
              <a:buFont typeface="맑은 고딕" panose="020B0503020000020004" pitchFamily="50" charset="-127"/>
              <a:buChar char="–"/>
              <a:defRPr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kumimoji="0" lang="en-US" altLang="ko-KR" sz="1600" b="1" dirty="0"/>
              <a:t>1. </a:t>
            </a:r>
            <a:r>
              <a:rPr kumimoji="0" lang="ko-KR" altLang="en-US" sz="1600" b="1" dirty="0"/>
              <a:t>회사에는 다수의 사원들이 재직한다</a:t>
            </a:r>
            <a:r>
              <a:rPr kumimoji="0" lang="en-US" altLang="ko-KR" sz="1600" b="1" dirty="0"/>
              <a:t>.</a:t>
            </a:r>
            <a:endParaRPr kumimoji="0" lang="ko-KR" altLang="en-US" sz="1600" b="1" dirty="0"/>
          </a:p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kumimoji="0" lang="en-US" altLang="ko-KR" sz="1600" b="1" dirty="0"/>
              <a:t>2. </a:t>
            </a:r>
            <a:r>
              <a:rPr kumimoji="0" lang="ko-KR" altLang="en-US" sz="1600" b="1" dirty="0"/>
              <a:t>각 사원에 대해서 사원번호</a:t>
            </a:r>
            <a:r>
              <a:rPr kumimoji="0" lang="en-US" altLang="ko-KR" sz="1600" b="1" dirty="0"/>
              <a:t>(</a:t>
            </a:r>
            <a:r>
              <a:rPr kumimoji="0" lang="ko-KR" altLang="en-US" sz="1600" b="1" dirty="0"/>
              <a:t>고유함</a:t>
            </a:r>
            <a:r>
              <a:rPr kumimoji="0" lang="en-US" altLang="ko-KR" sz="1600" b="1" dirty="0"/>
              <a:t>), </a:t>
            </a:r>
            <a:r>
              <a:rPr kumimoji="0" lang="ko-KR" altLang="en-US" sz="1600" b="1" dirty="0"/>
              <a:t>이름</a:t>
            </a:r>
            <a:r>
              <a:rPr kumimoji="0" lang="en-US" altLang="ko-KR" sz="1600" b="1" dirty="0"/>
              <a:t>, </a:t>
            </a:r>
            <a:r>
              <a:rPr kumimoji="0" lang="ko-KR" altLang="en-US" sz="1600" b="1" dirty="0"/>
              <a:t>직책</a:t>
            </a:r>
            <a:r>
              <a:rPr kumimoji="0" lang="en-US" altLang="ko-KR" sz="1600" b="1" dirty="0"/>
              <a:t>, </a:t>
            </a:r>
            <a:r>
              <a:rPr kumimoji="0" lang="ko-KR" altLang="en-US" sz="1600" b="1" dirty="0"/>
              <a:t>급여</a:t>
            </a:r>
            <a:r>
              <a:rPr kumimoji="0" lang="en-US" altLang="ko-KR" sz="1600" b="1" dirty="0"/>
              <a:t>, </a:t>
            </a:r>
            <a:r>
              <a:rPr kumimoji="0" lang="ko-KR" altLang="en-US" sz="1600" b="1" dirty="0"/>
              <a:t>주소를 저장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주소는 시</a:t>
            </a:r>
            <a:r>
              <a:rPr kumimoji="0" lang="en-US" altLang="ko-KR" sz="1600" b="1" dirty="0"/>
              <a:t>, </a:t>
            </a:r>
            <a:r>
              <a:rPr kumimoji="0" lang="ko-KR" altLang="en-US" sz="1600" b="1" dirty="0"/>
              <a:t>구</a:t>
            </a:r>
            <a:r>
              <a:rPr kumimoji="0" lang="en-US" altLang="ko-KR" sz="1600" b="1" dirty="0"/>
              <a:t>, </a:t>
            </a:r>
            <a:r>
              <a:rPr kumimoji="0" lang="ko-KR" altLang="en-US" sz="1600" b="1" dirty="0"/>
              <a:t>동으로 세분하여 나타낸다</a:t>
            </a:r>
            <a:r>
              <a:rPr kumimoji="0" lang="en-US" altLang="ko-KR" sz="1600" b="1" dirty="0"/>
              <a:t>.</a:t>
            </a:r>
            <a:endParaRPr kumimoji="0" lang="ko-KR" altLang="en-US" sz="1600" b="1" dirty="0"/>
          </a:p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kumimoji="0" lang="en-US" altLang="ko-KR" sz="1600" b="1" dirty="0"/>
              <a:t>3. </a:t>
            </a:r>
            <a:r>
              <a:rPr kumimoji="0" lang="ko-KR" altLang="en-US" sz="1600" b="1" dirty="0"/>
              <a:t>각 사원은 </a:t>
            </a:r>
            <a:r>
              <a:rPr kumimoji="0" lang="en-US" altLang="ko-KR" sz="1600" b="1" dirty="0"/>
              <a:t>0</a:t>
            </a:r>
            <a:r>
              <a:rPr kumimoji="0" lang="ko-KR" altLang="en-US" sz="1600" b="1" dirty="0"/>
              <a:t>명 이상의 부양가족을 가질 수 있음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한 부양가족은 두 명 이상의 사원에게 속하지 않음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각 부양가족에 대해서 부양가족의 이름과 성별을 저장 </a:t>
            </a:r>
          </a:p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kumimoji="0" lang="en-US" altLang="ko-KR" sz="1600" b="1" dirty="0"/>
              <a:t>4. </a:t>
            </a:r>
            <a:r>
              <a:rPr kumimoji="0" lang="ko-KR" altLang="en-US" sz="1600" b="1" dirty="0"/>
              <a:t>회사는 여러 개의 프로젝트들을 진행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각 프로젝트에 대해서 프로젝트번호</a:t>
            </a:r>
            <a:r>
              <a:rPr kumimoji="0" lang="en-US" altLang="ko-KR" sz="1600" b="1" dirty="0"/>
              <a:t>(</a:t>
            </a:r>
            <a:r>
              <a:rPr kumimoji="0" lang="ko-KR" altLang="en-US" sz="1600" b="1" dirty="0"/>
              <a:t>고유함</a:t>
            </a:r>
            <a:r>
              <a:rPr kumimoji="0" lang="en-US" altLang="ko-KR" sz="1600" b="1" dirty="0"/>
              <a:t>), </a:t>
            </a:r>
            <a:r>
              <a:rPr kumimoji="0" lang="ko-KR" altLang="en-US" sz="1600" b="1" dirty="0"/>
              <a:t>이름</a:t>
            </a:r>
            <a:r>
              <a:rPr kumimoji="0" lang="en-US" altLang="ko-KR" sz="1600" b="1" dirty="0"/>
              <a:t>, </a:t>
            </a:r>
            <a:r>
              <a:rPr kumimoji="0" lang="ko-KR" altLang="en-US" sz="1600" b="1" dirty="0"/>
              <a:t>예산</a:t>
            </a:r>
            <a:r>
              <a:rPr kumimoji="0" lang="en-US" altLang="ko-KR" sz="1600" b="1" dirty="0"/>
              <a:t>, </a:t>
            </a:r>
            <a:r>
              <a:rPr kumimoji="0" lang="ko-KR" altLang="en-US" sz="1600" b="1" dirty="0"/>
              <a:t>프로젝트가 진행되는 위치를 나타냄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한 프로젝트는 여러 위치에서 진행될 수 있음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각 프로젝트마다 여러 명의 사원들이 일함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각 사원은 여러 프로젝트에서 근무할 수 있음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각 사원이 해당 프로젝트에서 어떤 역할을 수행하고</a:t>
            </a:r>
            <a:r>
              <a:rPr kumimoji="0" lang="en-US" altLang="ko-KR" sz="1600" b="1" dirty="0"/>
              <a:t>, </a:t>
            </a:r>
            <a:r>
              <a:rPr kumimoji="0" lang="ko-KR" altLang="en-US" sz="1600" b="1" dirty="0"/>
              <a:t>얼마 동안 근무해 왔는가를 나타냄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각 프로젝트마다 한 명의 프로젝트 관리자가 있음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한 사원은 두 개 이상의 프로젝트의 관리자가 될 수는 없음</a:t>
            </a:r>
            <a:r>
              <a:rPr kumimoji="0" lang="en-US" altLang="ko-KR" sz="1600" b="1" dirty="0"/>
              <a:t>. </a:t>
            </a:r>
            <a:r>
              <a:rPr kumimoji="0" lang="ko-KR" altLang="en-US" sz="1600" b="1" dirty="0"/>
              <a:t>프로젝트 관리자 임무를 시작한 날짜를 기록한다</a:t>
            </a:r>
            <a:r>
              <a:rPr kumimoji="0" lang="en-US" altLang="ko-KR" sz="1600" b="1" dirty="0"/>
              <a:t>.</a:t>
            </a:r>
            <a:endParaRPr kumimoji="0" lang="ko-KR" altLang="en-US" sz="16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1855537" y="542281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데이터 모델링의 중요성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dirty="0" smtClean="0"/>
              <a:t>업무 </a:t>
            </a:r>
            <a:r>
              <a:rPr lang="ko-KR" altLang="en-US" dirty="0"/>
              <a:t>내용 분석에 유용</a:t>
            </a:r>
            <a:endParaRPr lang="en-US" altLang="ko-KR" dirty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b="1" dirty="0">
                <a:solidFill>
                  <a:srgbClr val="0000FF"/>
                </a:solidFill>
              </a:rPr>
              <a:t>전체적 개념을 파악</a:t>
            </a:r>
            <a:r>
              <a:rPr lang="ko-KR" altLang="en-US" dirty="0"/>
              <a:t>할 수 있어 시스템의 조화와 균형 유지</a:t>
            </a:r>
            <a:endParaRPr lang="en-US" altLang="ko-KR" dirty="0"/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dirty="0"/>
              <a:t>데이터베이스 사용자 간에 </a:t>
            </a:r>
            <a:r>
              <a:rPr lang="ko-KR" altLang="en-US" b="1" dirty="0">
                <a:solidFill>
                  <a:srgbClr val="0000FF"/>
                </a:solidFill>
              </a:rPr>
              <a:t>의사소통</a:t>
            </a:r>
            <a:r>
              <a:rPr lang="ko-KR" altLang="en-US" dirty="0"/>
              <a:t> 용이</a:t>
            </a:r>
            <a:r>
              <a:rPr lang="en-US" altLang="ko-KR" dirty="0"/>
              <a:t>(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문서화</a:t>
            </a:r>
            <a:r>
              <a:rPr lang="en-US" altLang="ko-KR" dirty="0"/>
              <a:t>) </a:t>
            </a: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dirty="0">
                <a:solidFill>
                  <a:schemeClr val="tx2"/>
                </a:solidFill>
              </a:rPr>
              <a:t>초기 데이터베이스 모델링은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체계적</a:t>
            </a:r>
            <a:r>
              <a:rPr lang="ko-KR" altLang="en-US" dirty="0">
                <a:solidFill>
                  <a:schemeClr val="tx2"/>
                </a:solidFill>
              </a:rPr>
              <a:t>이고</a:t>
            </a:r>
            <a:r>
              <a:rPr lang="ko-KR" altLang="en-US" b="1" dirty="0">
                <a:solidFill>
                  <a:srgbClr val="FF0000"/>
                </a:solidFill>
              </a:rPr>
              <a:t> 정교</a:t>
            </a:r>
            <a:r>
              <a:rPr lang="ko-KR" altLang="en-US" dirty="0">
                <a:solidFill>
                  <a:schemeClr val="tx2"/>
                </a:solidFill>
              </a:rPr>
              <a:t>해야 함</a:t>
            </a:r>
            <a:endParaRPr lang="en-US" altLang="ko-KR" dirty="0">
              <a:solidFill>
                <a:schemeClr val="tx2"/>
              </a:solidFill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000" dirty="0"/>
              <a:t>설계도가 잘못되면 자체 구조뿐 아니라 연결된 응용 프로그램도 전부 수정해야 하는 상황 발생 가능</a:t>
            </a:r>
            <a:endParaRPr lang="en-US" altLang="ko-KR" sz="2000" dirty="0"/>
          </a:p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b="1" dirty="0"/>
              <a:t>데이터 모델의 </a:t>
            </a:r>
            <a:r>
              <a:rPr lang="ko-KR" altLang="en-US" b="1" dirty="0" smtClean="0"/>
              <a:t>종류</a:t>
            </a:r>
            <a:endParaRPr lang="en-US" altLang="ko-KR" b="1" dirty="0" smtClean="0"/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Calibri" pitchFamily="34" charset="0"/>
              <a:buChar char="‒"/>
              <a:defRPr/>
            </a:pPr>
            <a:r>
              <a:rPr lang="ko-KR" altLang="en-US" b="1" dirty="0" smtClean="0">
                <a:solidFill>
                  <a:srgbClr val="FF0000"/>
                </a:solidFill>
              </a:rPr>
              <a:t>개념적 </a:t>
            </a:r>
            <a:r>
              <a:rPr lang="ko-KR" altLang="en-US" b="1" dirty="0">
                <a:solidFill>
                  <a:srgbClr val="FF0000"/>
                </a:solidFill>
              </a:rPr>
              <a:t>데이터 모델</a:t>
            </a:r>
            <a:r>
              <a:rPr lang="en-US" altLang="ko-KR" dirty="0">
                <a:solidFill>
                  <a:schemeClr val="tx2"/>
                </a:solidFill>
              </a:rPr>
              <a:t>(conceptual data model</a:t>
            </a:r>
            <a:r>
              <a:rPr lang="en-US" altLang="ko-KR" dirty="0" smtClean="0">
                <a:solidFill>
                  <a:schemeClr val="tx2"/>
                </a:solidFill>
              </a:rPr>
              <a:t>) </a:t>
            </a:r>
            <a:r>
              <a:rPr lang="en-US" altLang="ko-KR" b="1" dirty="0" smtClean="0">
                <a:solidFill>
                  <a:srgbClr val="FF0000"/>
                </a:solidFill>
              </a:rPr>
              <a:t>– ER </a:t>
            </a:r>
            <a:r>
              <a:rPr lang="ko-KR" altLang="en-US" b="1" dirty="0" smtClean="0">
                <a:solidFill>
                  <a:srgbClr val="FF0000"/>
                </a:solidFill>
              </a:rPr>
              <a:t>모델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Calibri" pitchFamily="34" charset="0"/>
              <a:buChar char="‒"/>
              <a:defRPr/>
            </a:pPr>
            <a:r>
              <a:rPr lang="ko-KR" altLang="en-US" dirty="0"/>
              <a:t>논리적 데이터 모델</a:t>
            </a:r>
            <a:r>
              <a:rPr lang="en-US" altLang="ko-KR" dirty="0"/>
              <a:t>(logical data model</a:t>
            </a:r>
            <a:r>
              <a:rPr lang="en-US" altLang="ko-KR" dirty="0" smtClean="0"/>
              <a:t>)</a:t>
            </a:r>
          </a:p>
          <a:p>
            <a:pPr marL="1203325" lvl="2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 smtClean="0"/>
              <a:t>구현</a:t>
            </a:r>
            <a:r>
              <a:rPr lang="en-US" altLang="ko-KR" dirty="0" smtClean="0"/>
              <a:t>(</a:t>
            </a:r>
            <a:r>
              <a:rPr lang="ko-KR" altLang="en-US" dirty="0" smtClean="0"/>
              <a:t>표현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pPr marL="1203325" lvl="2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 err="1" smtClean="0"/>
              <a:t>계층형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네트워크형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관계형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객체지향형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객체관계형</a:t>
            </a:r>
            <a:endParaRPr lang="en-US" altLang="ko-KR" dirty="0"/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Calibri" pitchFamily="34" charset="0"/>
              <a:buChar char="‒"/>
              <a:defRPr/>
            </a:pPr>
            <a:r>
              <a:rPr lang="ko-KR" altLang="en-US" dirty="0"/>
              <a:t>물리적 데이터 모델</a:t>
            </a:r>
            <a:r>
              <a:rPr lang="en-US" altLang="ko-KR" dirty="0"/>
              <a:t>(physical data model)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2000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34ADA-5082-4E0B-BD61-D21CCF03B28C}" type="slidenum">
              <a:rPr lang="en-US" altLang="ko-KR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19231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3"/>
          <p:cNvSpPr>
            <a:spLocks noGrp="1" noChangeArrowheads="1"/>
          </p:cNvSpPr>
          <p:nvPr>
            <p:ph idx="1"/>
          </p:nvPr>
        </p:nvSpPr>
        <p:spPr>
          <a:xfrm>
            <a:off x="2193504" y="1199173"/>
            <a:ext cx="7737522" cy="4437352"/>
          </a:xfr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/>
          <a:lstStyle/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sz="1800" b="1" dirty="0"/>
              <a:t>5. </a:t>
            </a:r>
            <a:r>
              <a:rPr lang="ko-KR" altLang="en-US" sz="1800" b="1" dirty="0"/>
              <a:t>각 사원은 한 부서에만 속함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각 부서에 대해서 부서번호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고유함</a:t>
            </a:r>
            <a:r>
              <a:rPr lang="en-US" altLang="ko-KR" sz="1800" b="1" dirty="0"/>
              <a:t>), </a:t>
            </a:r>
            <a:r>
              <a:rPr lang="ko-KR" altLang="en-US" sz="1800" b="1" dirty="0"/>
              <a:t>이름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부서가 위치한 층을 나타냄</a:t>
            </a:r>
          </a:p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sz="1800" b="1" dirty="0"/>
              <a:t>6. </a:t>
            </a:r>
            <a:r>
              <a:rPr lang="ko-KR" altLang="en-US" sz="1800" b="1" dirty="0"/>
              <a:t>각 프로젝트에는 부품들이 필요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한 부품이 두 개 이상의 프로젝트에서 사용될 수 있음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하나의 부품은 다른 여러 개의 부품들로 이루어질 수 있음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각 부품에 대해서 부품번호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고유함</a:t>
            </a:r>
            <a:r>
              <a:rPr lang="en-US" altLang="ko-KR" sz="1800" b="1" dirty="0"/>
              <a:t>), </a:t>
            </a:r>
            <a:r>
              <a:rPr lang="ko-KR" altLang="en-US" sz="1800" b="1" dirty="0"/>
              <a:t>이름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가격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그 부품이 다른 부품들을 포함하는 경우에는 그 부품들에 관한 정보도 나타냄 </a:t>
            </a:r>
          </a:p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sz="1800" b="1" dirty="0"/>
              <a:t>7. </a:t>
            </a:r>
            <a:r>
              <a:rPr lang="ko-KR" altLang="en-US" sz="1800" b="1" dirty="0"/>
              <a:t>각 부품을 공급하는 공급자들이 있음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한 명의 공급자는 여러 가지 부품들을 공급할 수 있고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각 부품은 여러 공급자들로부터 공급될 수 있음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각 공급자에 대해서 공급자번호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고유함</a:t>
            </a:r>
            <a:r>
              <a:rPr lang="en-US" altLang="ko-KR" sz="1800" b="1" dirty="0"/>
              <a:t>), </a:t>
            </a:r>
            <a:r>
              <a:rPr lang="ko-KR" altLang="en-US" sz="1800" b="1" dirty="0"/>
              <a:t>이름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신용도를 나타냄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각 공급자에 대해서 그 공급자가 어떤 부품을 어떤 프로젝트에 얼마나 공급하는가를 나타냄</a:t>
            </a:r>
            <a:r>
              <a:rPr lang="ko-KR" altLang="en-US" sz="1800" dirty="0">
                <a:latin typeface="╜┼╕φ┴╢" charset="0"/>
                <a:ea typeface="신명조" charset="-127"/>
              </a:rPr>
              <a:t>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633A769-AC0A-44B0-8F05-EBBD681491EB}" type="slidenum">
              <a:rPr lang="en-US" altLang="ko-KR"/>
              <a:pPr>
                <a:defRPr/>
              </a:pPr>
              <a:t>50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345464"/>
            <a:ext cx="8530988" cy="4724400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sz="2000" b="1" dirty="0"/>
              <a:t>1. </a:t>
            </a:r>
            <a:r>
              <a:rPr lang="ko-KR" altLang="en-US" sz="2000" b="1" dirty="0" err="1"/>
              <a:t>엔티티</a:t>
            </a:r>
            <a:r>
              <a:rPr lang="ko-KR" altLang="en-US" sz="2000" b="1" dirty="0"/>
              <a:t> 타입 및 </a:t>
            </a:r>
            <a:r>
              <a:rPr lang="ko-KR" altLang="en-US" sz="2000" b="1" dirty="0" err="1"/>
              <a:t>애트리뷰트들을</a:t>
            </a:r>
            <a:r>
              <a:rPr lang="ko-KR" altLang="en-US" sz="2000" b="1" dirty="0"/>
              <a:t> 식별</a:t>
            </a:r>
            <a:endParaRPr lang="en-US" altLang="ko-KR" sz="2000" b="1" dirty="0"/>
          </a:p>
          <a:p>
            <a:pPr marL="736600" lvl="1" indent="-342900">
              <a:lnSpc>
                <a:spcPct val="140000"/>
              </a:lnSpc>
              <a:spcBef>
                <a:spcPct val="0"/>
              </a:spcBef>
            </a:pPr>
            <a:r>
              <a:rPr lang="ko-KR" altLang="en-US" sz="1600" b="1" dirty="0"/>
              <a:t>데이터베이스 요구사항으로부터 얻어낸 명사들 중 개체라고 생각되는 명사들 추출</a:t>
            </a:r>
            <a:endParaRPr lang="en-US" altLang="ko-KR" sz="1600" b="1" dirty="0"/>
          </a:p>
          <a:p>
            <a:pPr marL="736600" lvl="1" indent="-342900">
              <a:lnSpc>
                <a:spcPct val="140000"/>
              </a:lnSpc>
              <a:spcBef>
                <a:spcPct val="0"/>
              </a:spcBef>
            </a:pPr>
            <a:r>
              <a:rPr lang="ko-KR" altLang="en-US" sz="1600" b="1" dirty="0"/>
              <a:t>명사들 중 비슷한 것이 있으면 그룹을 지어 대표 이름 선정</a:t>
            </a:r>
            <a:endParaRPr lang="en-US" altLang="ko-KR" sz="1600" b="1" dirty="0"/>
          </a:p>
          <a:p>
            <a:pPr marL="736600" lvl="1" indent="-342900">
              <a:lnSpc>
                <a:spcPct val="140000"/>
              </a:lnSpc>
              <a:spcBef>
                <a:spcPct val="0"/>
              </a:spcBef>
            </a:pPr>
            <a:r>
              <a:rPr lang="ko-KR" altLang="en-US" sz="1600" b="1" dirty="0"/>
              <a:t>개체 이름을 붙일 </a:t>
            </a:r>
            <a:r>
              <a:rPr lang="ko-KR" altLang="en-US" sz="1600" b="1" dirty="0" smtClean="0"/>
              <a:t>때 </a:t>
            </a:r>
            <a:r>
              <a:rPr lang="en-US" altLang="ko-KR" sz="1600" b="1" dirty="0"/>
              <a:t>Naming </a:t>
            </a:r>
            <a:r>
              <a:rPr lang="ko-KR" altLang="en-US" sz="1600" b="1" dirty="0"/>
              <a:t>규칙을 따르도록 할 것</a:t>
            </a:r>
            <a:endParaRPr lang="en-US" altLang="ko-KR" sz="1600" b="1" dirty="0"/>
          </a:p>
          <a:p>
            <a:pPr marL="1139825" lvl="2" indent="-342900">
              <a:lnSpc>
                <a:spcPct val="140000"/>
              </a:lnSpc>
              <a:spcBef>
                <a:spcPct val="0"/>
              </a:spcBef>
            </a:pPr>
            <a:r>
              <a:rPr lang="ko-KR" altLang="en-US" sz="1600" b="1" dirty="0"/>
              <a:t>중복되지 않을 것</a:t>
            </a:r>
            <a:endParaRPr lang="en-US" altLang="ko-KR" sz="1600" b="1" dirty="0"/>
          </a:p>
          <a:p>
            <a:pPr marL="1139825" lvl="2" indent="-342900">
              <a:lnSpc>
                <a:spcPct val="140000"/>
              </a:lnSpc>
              <a:spcBef>
                <a:spcPct val="0"/>
              </a:spcBef>
            </a:pPr>
            <a:r>
              <a:rPr lang="ko-KR" altLang="en-US" sz="1600" b="1" dirty="0"/>
              <a:t>너무 길지 않을 것</a:t>
            </a:r>
            <a:endParaRPr lang="en-US" altLang="ko-KR" sz="1600" b="1" dirty="0"/>
          </a:p>
          <a:p>
            <a:pPr marL="1139825" lvl="2" indent="-342900">
              <a:lnSpc>
                <a:spcPct val="140000"/>
              </a:lnSpc>
              <a:spcBef>
                <a:spcPct val="0"/>
              </a:spcBef>
            </a:pPr>
            <a:r>
              <a:rPr lang="ko-KR" altLang="en-US" sz="1600" b="1" dirty="0"/>
              <a:t>의미 없는 수사를 붙이지 말 것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예 </a:t>
            </a:r>
            <a:r>
              <a:rPr lang="en-US" altLang="ko-KR" sz="1600" b="1" dirty="0"/>
              <a:t>: OO</a:t>
            </a:r>
            <a:r>
              <a:rPr lang="ko-KR" altLang="en-US" sz="1600" b="1" dirty="0"/>
              <a:t>관리</a:t>
            </a:r>
            <a:r>
              <a:rPr lang="en-US" altLang="ko-KR" sz="1600" b="1" dirty="0"/>
              <a:t>)</a:t>
            </a:r>
          </a:p>
          <a:p>
            <a:pPr marL="736600" lvl="1" indent="-342900">
              <a:lnSpc>
                <a:spcPct val="140000"/>
              </a:lnSpc>
              <a:spcBef>
                <a:spcPct val="0"/>
              </a:spcBef>
            </a:pPr>
            <a:endParaRPr lang="ko-KR" altLang="en-US" sz="1400" b="1" dirty="0"/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19165951"/>
              </p:ext>
            </p:extLst>
          </p:nvPr>
        </p:nvGraphicFramePr>
        <p:xfrm>
          <a:off x="2839515" y="3264796"/>
          <a:ext cx="6709368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9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2237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개체타입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애트리뷰트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EMPLOYEE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사원번호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직책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급여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군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프로젝트번호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위치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DEPARTMENT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부서번호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r>
                        <a:rPr lang="en-US" altLang="ko-KR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baseline="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부서위치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SUPPLIER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공급자번호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신용도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DEPENDENT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성별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PART</a:t>
                      </a:r>
                      <a:endParaRPr lang="ko-KR" altLang="en-US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부품번호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  <a:r>
                        <a:rPr lang="en-US" altLang="ko-KR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가격</a:t>
                      </a:r>
                      <a:endParaRPr lang="en-US" altLang="ko-KR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0537C-10D1-4914-A12D-5D04CF992ACD}" type="slidenum">
              <a:rPr lang="en-US" altLang="ko-KR"/>
              <a:pPr>
                <a:defRPr/>
              </a:pPr>
              <a:t>51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5000" y="345464"/>
            <a:ext cx="8530988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</a:pPr>
            <a:r>
              <a:rPr lang="ko-KR" altLang="en-US" sz="2000" b="1" dirty="0" err="1"/>
              <a:t>엔티티</a:t>
            </a:r>
            <a:r>
              <a:rPr lang="ko-KR" altLang="en-US" sz="2000" b="1" dirty="0"/>
              <a:t> 타입 및 </a:t>
            </a:r>
            <a:r>
              <a:rPr lang="ko-KR" altLang="en-US" sz="2000" b="1" dirty="0" err="1"/>
              <a:t>애트리뷰트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키 </a:t>
            </a:r>
            <a:r>
              <a:rPr lang="ko-KR" altLang="en-US" sz="2000" b="1" dirty="0" err="1"/>
              <a:t>애트리뷰트</a:t>
            </a:r>
            <a:r>
              <a:rPr lang="ko-KR" altLang="en-US" sz="2000" b="1" dirty="0"/>
              <a:t> 식별</a:t>
            </a:r>
            <a:endParaRPr lang="en-US" altLang="ko-KR" sz="2000" b="1" dirty="0"/>
          </a:p>
        </p:txBody>
      </p:sp>
      <p:pic>
        <p:nvPicPr>
          <p:cNvPr id="6247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9853" y="1154046"/>
            <a:ext cx="4456513" cy="2361716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D60537C-10D1-4914-A12D-5D04CF992ACD}" type="slidenum">
              <a:rPr lang="en-US" altLang="ko-KR"/>
              <a:pPr>
                <a:defRPr/>
              </a:pPr>
              <a:t>52</a:t>
            </a:fld>
            <a:endParaRPr lang="en-US" altLang="ko-K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6365" y="1603982"/>
            <a:ext cx="3914300" cy="2176310"/>
          </a:xfrm>
          <a:prstGeom prst="rect">
            <a:avLst/>
          </a:prstGeom>
          <a:noFill/>
          <a:ln w="6350" cap="flat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578" y="3950246"/>
            <a:ext cx="4143900" cy="1836405"/>
          </a:xfrm>
          <a:prstGeom prst="rect">
            <a:avLst/>
          </a:prstGeom>
          <a:noFill/>
          <a:ln w="6350" cap="flat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478" y="4234951"/>
            <a:ext cx="4342074" cy="1872818"/>
          </a:xfrm>
          <a:prstGeom prst="rect">
            <a:avLst/>
          </a:prstGeom>
          <a:noFill/>
          <a:ln w="6350" cap="flat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70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3404447-4BE2-4315-8DFC-85898DDDBA53}" type="slidenum">
              <a:rPr lang="en-US" altLang="ko-KR"/>
              <a:pPr>
                <a:defRPr/>
              </a:pPr>
              <a:t>53</a:t>
            </a:fld>
            <a:endParaRPr lang="en-US" altLang="ko-KR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7354" y="3261413"/>
            <a:ext cx="5235575" cy="2176462"/>
          </a:xfrm>
          <a:prstGeom prst="rect">
            <a:avLst/>
          </a:prstGeom>
          <a:noFill/>
          <a:ln w="6350" cap="flat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978" y="859651"/>
            <a:ext cx="4318707" cy="2197449"/>
          </a:xfrm>
          <a:prstGeom prst="rect">
            <a:avLst/>
          </a:prstGeom>
          <a:noFill/>
          <a:ln w="6350" cap="flat">
            <a:solidFill>
              <a:srgbClr val="3366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4375" y="509421"/>
            <a:ext cx="8121650" cy="4724400"/>
          </a:xfrm>
        </p:spPr>
        <p:txBody>
          <a:bodyPr/>
          <a:lstStyle/>
          <a:p>
            <a:pPr mar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ko-KR" sz="2000" b="1" dirty="0"/>
              <a:t>2. </a:t>
            </a:r>
            <a:r>
              <a:rPr lang="ko-KR" altLang="en-US" sz="2000" b="1" dirty="0"/>
              <a:t>관계와 </a:t>
            </a:r>
            <a:r>
              <a:rPr lang="ko-KR" altLang="en-US" sz="2000" b="1" dirty="0" err="1"/>
              <a:t>애트리뷰트들을</a:t>
            </a:r>
            <a:r>
              <a:rPr lang="ko-KR" altLang="en-US" sz="2000" b="1" dirty="0"/>
              <a:t> 식별</a:t>
            </a:r>
            <a:endParaRPr lang="en-US" altLang="ko-KR" sz="2000" b="1" dirty="0"/>
          </a:p>
          <a:p>
            <a:pPr marL="679450" lvl="1" indent="-285750">
              <a:lnSpc>
                <a:spcPct val="140000"/>
              </a:lnSpc>
              <a:spcBef>
                <a:spcPct val="0"/>
              </a:spcBef>
            </a:pPr>
            <a:r>
              <a:rPr lang="ko-KR" altLang="en-US" sz="1600" b="1" dirty="0" err="1"/>
              <a:t>카디널리티</a:t>
            </a:r>
            <a:r>
              <a:rPr lang="ko-KR" altLang="en-US" sz="1600" b="1" dirty="0"/>
              <a:t> 비율</a:t>
            </a:r>
            <a:endParaRPr lang="en-US" altLang="ko-KR" sz="1600" b="1" dirty="0"/>
          </a:p>
          <a:p>
            <a:pPr marL="679450" lvl="1" indent="-285750">
              <a:lnSpc>
                <a:spcPct val="140000"/>
              </a:lnSpc>
              <a:spcBef>
                <a:spcPct val="0"/>
              </a:spcBef>
            </a:pPr>
            <a:r>
              <a:rPr lang="ko-KR" altLang="en-US" sz="1600" b="1" dirty="0"/>
              <a:t>전체참여와 부분참여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half" idx="2"/>
          </p:nvPr>
        </p:nvSpPr>
        <p:spPr>
          <a:xfrm>
            <a:off x="2098623" y="2142699"/>
            <a:ext cx="8196339" cy="764275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marL="273050" indent="-27305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각 사원은 </a:t>
            </a:r>
            <a:r>
              <a:rPr lang="en-US" altLang="ko-KR" sz="1800" b="1" dirty="0"/>
              <a:t>0</a:t>
            </a:r>
            <a:r>
              <a:rPr lang="ko-KR" altLang="en-US" sz="1800" b="1" dirty="0"/>
              <a:t>명 이상의 부양가족을 가질 수 있음</a:t>
            </a:r>
            <a:r>
              <a:rPr lang="en-US" altLang="ko-KR" sz="1800" b="1" dirty="0"/>
              <a:t>. </a:t>
            </a:r>
            <a:r>
              <a:rPr lang="ko-KR" altLang="en-US" sz="1800" b="1" dirty="0"/>
              <a:t>한 부양가족은 두 명 이상의 사원에게 속하지 않음</a:t>
            </a:r>
            <a:r>
              <a:rPr lang="en-US" altLang="ko-KR" sz="1800" b="1" dirty="0"/>
              <a:t>.</a:t>
            </a:r>
            <a:endParaRPr lang="ko-KR" altLang="en-US" sz="1800" dirty="0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33714CE-4DBF-45D0-BC0F-31C5C18AC328}" type="slidenum">
              <a:rPr lang="en-US" altLang="ko-KR"/>
              <a:pPr>
                <a:defRPr/>
              </a:pPr>
              <a:t>54</a:t>
            </a:fld>
            <a:endParaRPr lang="en-US" altLang="ko-KR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74" y="3213789"/>
            <a:ext cx="6052498" cy="272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3A7C38B-EBAF-4BD0-8267-806CA2ACEF58}" type="slidenum">
              <a:rPr lang="en-US" altLang="ko-KR"/>
              <a:pPr>
                <a:defRPr/>
              </a:pPr>
              <a:t>55</a:t>
            </a:fld>
            <a:endParaRPr lang="en-US" altLang="ko-K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4" y="1855789"/>
            <a:ext cx="7304087" cy="315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158584" y="900754"/>
            <a:ext cx="7540427" cy="4633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1" fontAlgn="base" latinLnBrk="1" hangingPunct="1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39775" indent="-282575" algn="l" rtl="0" eaLnBrk="1" fontAlgn="base" latinLnBrk="1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>
              <a:lnSpc>
                <a:spcPct val="100000"/>
              </a:lnSpc>
              <a:buNone/>
            </a:pPr>
            <a:r>
              <a:rPr kumimoji="0" lang="en-US" altLang="ko-KR" sz="1800" b="1" dirty="0" smtClean="0"/>
              <a:t>4. </a:t>
            </a:r>
            <a:r>
              <a:rPr kumimoji="0" lang="ko-KR" altLang="en-US" sz="1800" b="1" dirty="0"/>
              <a:t>각 사원은 한 부서에만 속함</a:t>
            </a:r>
            <a:r>
              <a:rPr kumimoji="0" lang="en-US" altLang="ko-KR" sz="1800" b="1" dirty="0"/>
              <a:t>.</a:t>
            </a:r>
            <a:endParaRPr kumimoji="0" lang="ko-KR" altLang="en-US" sz="18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18720" y="2754803"/>
            <a:ext cx="7445375" cy="3671887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D4BE2F-C50E-4CC0-94EE-239F64BB56B0}" type="slidenum">
              <a:rPr lang="en-US" altLang="ko-KR"/>
              <a:pPr>
                <a:defRPr/>
              </a:pPr>
              <a:t>56</a:t>
            </a:fld>
            <a:endParaRPr lang="en-US" altLang="ko-KR"/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301920" y="313889"/>
            <a:ext cx="7478977" cy="23610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1" fontAlgn="base" latinLnBrk="1" hangingPunct="1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39775" indent="-282575" algn="l" rtl="0" eaLnBrk="1" fontAlgn="base" latinLnBrk="1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kumimoji="0" lang="en-US" altLang="ko-KR" sz="1800" b="1" dirty="0"/>
              <a:t>6</a:t>
            </a:r>
            <a:r>
              <a:rPr kumimoji="0" lang="en-US" altLang="ko-KR" sz="1800" b="1" dirty="0" smtClean="0"/>
              <a:t>. </a:t>
            </a:r>
            <a:r>
              <a:rPr kumimoji="0" lang="ko-KR" altLang="en-US" sz="1800" b="1" dirty="0"/>
              <a:t>회사는 여러 개의 프로젝트들을 진행</a:t>
            </a:r>
            <a:r>
              <a:rPr kumimoji="0" lang="en-US" altLang="ko-KR" sz="1800" b="1" dirty="0"/>
              <a:t>. </a:t>
            </a:r>
            <a:r>
              <a:rPr kumimoji="0" lang="ko-KR" altLang="en-US" sz="1800" b="1" dirty="0"/>
              <a:t>각 프로젝트마다 여러 명의 사원들이 일함</a:t>
            </a:r>
            <a:r>
              <a:rPr kumimoji="0" lang="en-US" altLang="ko-KR" sz="1800" b="1" dirty="0"/>
              <a:t>. </a:t>
            </a:r>
            <a:r>
              <a:rPr kumimoji="0" lang="ko-KR" altLang="en-US" sz="1800" b="1" dirty="0"/>
              <a:t>각 사원은 여러 프로젝트에서 근무할 수 있음</a:t>
            </a:r>
            <a:r>
              <a:rPr kumimoji="0" lang="en-US" altLang="ko-KR" sz="1800" b="1" dirty="0"/>
              <a:t>. </a:t>
            </a:r>
            <a:r>
              <a:rPr kumimoji="0" lang="ko-KR" altLang="en-US" sz="1800" b="1" dirty="0"/>
              <a:t>각 사원이 해당 프로젝트에서 어떤 역할을 수행하고</a:t>
            </a:r>
            <a:r>
              <a:rPr kumimoji="0" lang="en-US" altLang="ko-KR" sz="1800" b="1" dirty="0"/>
              <a:t>, </a:t>
            </a:r>
            <a:r>
              <a:rPr kumimoji="0" lang="ko-KR" altLang="en-US" sz="1800" b="1" dirty="0"/>
              <a:t>얼마 동안 근무해 왔는가를 나타냄</a:t>
            </a:r>
            <a:r>
              <a:rPr kumimoji="0" lang="en-US" altLang="ko-KR" sz="1800" b="1" dirty="0"/>
              <a:t>. </a:t>
            </a:r>
            <a:r>
              <a:rPr kumimoji="0" lang="ko-KR" altLang="en-US" sz="1800" b="1" dirty="0"/>
              <a:t>각 프로젝트마다 한 명의 프로젝트 관리자가 있음</a:t>
            </a:r>
            <a:r>
              <a:rPr kumimoji="0" lang="en-US" altLang="ko-KR" sz="1800" b="1" dirty="0"/>
              <a:t>. </a:t>
            </a:r>
            <a:r>
              <a:rPr kumimoji="0" lang="ko-KR" altLang="en-US" sz="1800" b="1" dirty="0"/>
              <a:t>한 사원은 두 개 이상의 프로젝트의 관리자가 될 수는 없음</a:t>
            </a:r>
            <a:r>
              <a:rPr kumimoji="0" lang="en-US" altLang="ko-KR" sz="1800" b="1" dirty="0"/>
              <a:t>. </a:t>
            </a:r>
            <a:r>
              <a:rPr kumimoji="0" lang="ko-KR" altLang="en-US" sz="1800" b="1" dirty="0"/>
              <a:t>프로젝트 관리자 임무를 시작한 날짜를 기록한다</a:t>
            </a:r>
            <a:r>
              <a:rPr kumimoji="0" lang="en-US" altLang="ko-KR" sz="1800" b="1" dirty="0"/>
              <a:t>.</a:t>
            </a:r>
            <a:endParaRPr kumimoji="0" lang="ko-KR" altLang="en-US" sz="1800" b="1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44443" y="2477424"/>
            <a:ext cx="6657957" cy="3595829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61CF53-6CDA-481E-8F22-D168A9A2FE78}" type="slidenum">
              <a:rPr lang="en-US" altLang="ko-KR"/>
              <a:pPr>
                <a:defRPr/>
              </a:pPr>
              <a:t>57</a:t>
            </a:fld>
            <a:endParaRPr lang="en-US" altLang="ko-KR"/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465696" y="395786"/>
            <a:ext cx="7233315" cy="131018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1" fontAlgn="base" latinLnBrk="1" hangingPunct="1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39775" indent="-282575" algn="l" rtl="0" eaLnBrk="1" fontAlgn="base" latinLnBrk="1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kumimoji="0" lang="en-US" altLang="ko-KR" sz="1800" b="1" dirty="0" smtClean="0"/>
              <a:t>7. </a:t>
            </a:r>
            <a:r>
              <a:rPr kumimoji="0" lang="ko-KR" altLang="en-US" sz="1800" b="1" dirty="0"/>
              <a:t>하나의 부품은 다른 여러 개의 부품들로 이루어질 수 있음</a:t>
            </a:r>
            <a:r>
              <a:rPr kumimoji="0" lang="en-US" altLang="ko-KR" sz="1800" b="1" dirty="0"/>
              <a:t>. </a:t>
            </a:r>
            <a:r>
              <a:rPr kumimoji="0" lang="ko-KR" altLang="en-US" sz="1800" b="1" dirty="0"/>
              <a:t>각 부품에 대해서 부품번호</a:t>
            </a:r>
            <a:r>
              <a:rPr kumimoji="0" lang="en-US" altLang="ko-KR" sz="1800" b="1" dirty="0"/>
              <a:t>(</a:t>
            </a:r>
            <a:r>
              <a:rPr kumimoji="0" lang="ko-KR" altLang="en-US" sz="1800" b="1" dirty="0"/>
              <a:t>고유함</a:t>
            </a:r>
            <a:r>
              <a:rPr kumimoji="0" lang="en-US" altLang="ko-KR" sz="1800" b="1" dirty="0"/>
              <a:t>), </a:t>
            </a:r>
            <a:r>
              <a:rPr kumimoji="0" lang="ko-KR" altLang="en-US" sz="1800" b="1" dirty="0"/>
              <a:t>이름</a:t>
            </a:r>
            <a:r>
              <a:rPr kumimoji="0" lang="en-US" altLang="ko-KR" sz="1800" b="1" dirty="0"/>
              <a:t>, </a:t>
            </a:r>
            <a:r>
              <a:rPr kumimoji="0" lang="ko-KR" altLang="en-US" sz="1800" b="1" dirty="0"/>
              <a:t>가격</a:t>
            </a:r>
            <a:r>
              <a:rPr kumimoji="0" lang="en-US" altLang="ko-KR" sz="1800" b="1" dirty="0"/>
              <a:t>, </a:t>
            </a:r>
            <a:r>
              <a:rPr kumimoji="0" lang="ko-KR" altLang="en-US" sz="1800" b="1" dirty="0"/>
              <a:t>그 부품이 다른 부품들을 포함하는 경우에는 그 부품들에 관한 정보도 나타냄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10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74344" y="2185750"/>
            <a:ext cx="6861175" cy="3486150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1F9F58-13A4-4418-B345-938364F25A23}" type="slidenum">
              <a:rPr lang="en-US" altLang="ko-KR"/>
              <a:pPr>
                <a:defRPr/>
              </a:pPr>
              <a:t>58</a:t>
            </a:fld>
            <a:endParaRPr lang="en-US" altLang="ko-KR"/>
          </a:p>
        </p:txBody>
      </p:sp>
      <p:sp>
        <p:nvSpPr>
          <p:cNvPr id="7" name="내용 개체 틀 1"/>
          <p:cNvSpPr txBox="1">
            <a:spLocks/>
          </p:cNvSpPr>
          <p:nvPr/>
        </p:nvSpPr>
        <p:spPr bwMode="auto">
          <a:xfrm>
            <a:off x="2288275" y="863221"/>
            <a:ext cx="7233315" cy="975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6075" indent="-346075" algn="l" rtl="0" eaLnBrk="1" fontAlgn="base" latinLnBrk="1" hangingPunct="1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39775" indent="-282575" algn="l" rtl="0" eaLnBrk="1" fontAlgn="base" latinLnBrk="1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indent="-273050" algn="just">
              <a:lnSpc>
                <a:spcPct val="140000"/>
              </a:lnSpc>
              <a:spcBef>
                <a:spcPct val="0"/>
              </a:spcBef>
              <a:buNone/>
            </a:pPr>
            <a:r>
              <a:rPr kumimoji="0" lang="en-US" altLang="ko-KR" sz="1800" b="1" dirty="0"/>
              <a:t>8</a:t>
            </a:r>
            <a:r>
              <a:rPr kumimoji="0" lang="en-US" altLang="ko-KR" sz="1800" b="1" dirty="0" smtClean="0"/>
              <a:t>. </a:t>
            </a:r>
            <a:r>
              <a:rPr kumimoji="0" lang="ko-KR" altLang="en-US" sz="1800" b="1" dirty="0"/>
              <a:t>각 프로젝트에는 부품들이 필요</a:t>
            </a:r>
            <a:r>
              <a:rPr kumimoji="0" lang="en-US" altLang="ko-KR" sz="1800" b="1" dirty="0"/>
              <a:t>. </a:t>
            </a:r>
            <a:r>
              <a:rPr kumimoji="0" lang="ko-KR" altLang="en-US" sz="1800" b="1" dirty="0"/>
              <a:t>한 부품이 두 개 이상의 프로젝트에서 사용될 수 있음</a:t>
            </a:r>
            <a:r>
              <a:rPr kumimoji="0" lang="en-US" altLang="ko-KR" sz="1800" b="1" dirty="0"/>
              <a:t>. </a:t>
            </a:r>
            <a:endParaRPr kumimoji="0" lang="ko-KR" altLang="en-US" sz="18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80937" y="505326"/>
            <a:ext cx="8237538" cy="4724400"/>
          </a:xfrm>
        </p:spPr>
        <p:txBody>
          <a:bodyPr/>
          <a:lstStyle/>
          <a:p>
            <a:pPr>
              <a:lnSpc>
                <a:spcPct val="14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b="1" dirty="0" smtClean="0"/>
              <a:t>완성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개체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애트리뷰트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키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관계</a:t>
            </a:r>
            <a:r>
              <a:rPr lang="en-US" altLang="ko-KR" b="1" dirty="0" smtClean="0"/>
              <a:t>/</a:t>
            </a:r>
            <a:r>
              <a:rPr lang="ko-KR" altLang="en-US" b="1" dirty="0" err="1" smtClean="0"/>
              <a:t>카디넬리티</a:t>
            </a:r>
            <a:r>
              <a:rPr lang="ko-KR" altLang="en-US" b="1" dirty="0" smtClean="0"/>
              <a:t> 비율</a:t>
            </a:r>
            <a:endParaRPr lang="en-US" altLang="ko-KR" b="1" dirty="0" smtClean="0"/>
          </a:p>
        </p:txBody>
      </p:sp>
      <p:pic>
        <p:nvPicPr>
          <p:cNvPr id="7373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13848" y="1310186"/>
            <a:ext cx="8383469" cy="5011601"/>
          </a:xfrm>
          <a:noFill/>
          <a:ln w="6350" cap="flat">
            <a:solidFill>
              <a:srgbClr val="3366FF"/>
            </a:solidFill>
            <a:miter lim="800000"/>
            <a:headEnd/>
            <a:tailEnd/>
          </a:ln>
        </p:spPr>
      </p:pic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83AB26E-E124-499C-8043-ECCF9C8B6805}" type="slidenum">
              <a:rPr lang="en-US" altLang="ko-KR"/>
              <a:pPr>
                <a:defRPr/>
              </a:pPr>
              <a:t>59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>
          <a:xfrm>
            <a:off x="584200" y="861587"/>
            <a:ext cx="11137900" cy="5327324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데이터베이스 설계</a:t>
            </a:r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/>
              <a:t>한 조직체의 운영과 목적을 지원하기 위해 사용자들의 </a:t>
            </a:r>
            <a:r>
              <a:rPr lang="ko-KR" altLang="en-US" b="1" dirty="0" err="1"/>
              <a:t>정보요구를</a:t>
            </a:r>
            <a:r>
              <a:rPr lang="ko-KR" altLang="en-US" b="1" dirty="0"/>
              <a:t> </a:t>
            </a:r>
            <a:r>
              <a:rPr lang="ko-KR" altLang="en-US" b="1" dirty="0" smtClean="0"/>
              <a:t>수집</a:t>
            </a:r>
            <a:r>
              <a:rPr lang="en-US" altLang="ko-KR" b="1" dirty="0" smtClean="0"/>
              <a:t>/</a:t>
            </a:r>
            <a:r>
              <a:rPr lang="ko-KR" altLang="en-US" b="1" dirty="0" smtClean="0"/>
              <a:t>분석</a:t>
            </a:r>
            <a:endParaRPr lang="en-US" altLang="ko-KR" b="1" dirty="0" smtClean="0"/>
          </a:p>
          <a:p>
            <a:pPr lvl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데이터베이스의 </a:t>
            </a:r>
            <a:r>
              <a:rPr lang="ko-KR" altLang="en-US" b="1" dirty="0">
                <a:solidFill>
                  <a:srgbClr val="0000CC"/>
                </a:solidFill>
              </a:rPr>
              <a:t>논리적 구조</a:t>
            </a:r>
            <a:r>
              <a:rPr lang="ko-KR" altLang="en-US" b="1" dirty="0"/>
              <a:t>와 </a:t>
            </a:r>
            <a:r>
              <a:rPr lang="ko-KR" altLang="en-US" b="1" dirty="0">
                <a:solidFill>
                  <a:srgbClr val="0000CC"/>
                </a:solidFill>
              </a:rPr>
              <a:t>물리적인 구조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설계하여 데이터베이스를 생성하는 과정</a:t>
            </a:r>
            <a:endParaRPr lang="ko-KR" altLang="en-US" b="1" dirty="0"/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 smtClean="0"/>
              <a:t>모델링</a:t>
            </a:r>
            <a:r>
              <a:rPr lang="en-US" altLang="ko-KR" b="1" dirty="0"/>
              <a:t>(</a:t>
            </a:r>
            <a:r>
              <a:rPr lang="ko-KR" altLang="en-US" b="1" dirty="0"/>
              <a:t>분석 및 설계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으로 </a:t>
            </a:r>
            <a:r>
              <a:rPr lang="ko-KR" altLang="en-US" b="1" dirty="0"/>
              <a:t>현실 세계의 </a:t>
            </a:r>
            <a:r>
              <a:rPr lang="ko-KR" altLang="en-US" b="1" dirty="0" smtClean="0">
                <a:solidFill>
                  <a:srgbClr val="FF0000"/>
                </a:solidFill>
              </a:rPr>
              <a:t>데이터</a:t>
            </a:r>
            <a:r>
              <a:rPr lang="ko-KR" altLang="en-US" b="1" dirty="0" smtClean="0"/>
              <a:t> </a:t>
            </a:r>
            <a:r>
              <a:rPr lang="ko-KR" altLang="en-US" b="1" dirty="0"/>
              <a:t>항목들과 </a:t>
            </a:r>
            <a:r>
              <a:rPr lang="ko-KR" altLang="en-US" b="1" dirty="0">
                <a:solidFill>
                  <a:srgbClr val="FF0000"/>
                </a:solidFill>
              </a:rPr>
              <a:t>프로세스</a:t>
            </a:r>
            <a:r>
              <a:rPr lang="ko-KR" altLang="en-US" b="1" dirty="0"/>
              <a:t>를 </a:t>
            </a:r>
            <a:r>
              <a:rPr lang="ko-KR" altLang="en-US" b="1" dirty="0" smtClean="0"/>
              <a:t>추상화하고</a:t>
            </a:r>
            <a:r>
              <a:rPr lang="en-US" altLang="ko-KR" b="1" dirty="0" smtClean="0"/>
              <a:t>,</a:t>
            </a:r>
            <a:r>
              <a:rPr lang="ko-KR" altLang="en-US" b="1" dirty="0" smtClean="0"/>
              <a:t> 구현하여 데이터베이스화하는 과정</a:t>
            </a:r>
            <a:endParaRPr lang="en-US" altLang="ko-KR" b="1" dirty="0"/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r>
              <a:rPr lang="ko-KR" altLang="en-US" b="1" dirty="0"/>
              <a:t>소프트웨어 설계 과정과 </a:t>
            </a:r>
            <a:r>
              <a:rPr lang="ko-KR" altLang="en-US" b="1" dirty="0" smtClean="0"/>
              <a:t>유사</a:t>
            </a:r>
            <a:endParaRPr lang="en-US" altLang="ko-KR" b="1" dirty="0" smtClean="0"/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 설계 </a:t>
            </a:r>
            <a:endParaRPr lang="en-US" altLang="ko-KR" b="1" dirty="0" smtClean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시간의 </a:t>
            </a:r>
            <a:r>
              <a:rPr lang="ko-KR" altLang="en-US" b="1" dirty="0"/>
              <a:t>흐름에 따른 데이터의 모든 측면을 </a:t>
            </a:r>
            <a:r>
              <a:rPr lang="ko-KR" altLang="en-US" b="1" dirty="0" smtClean="0"/>
              <a:t>표현</a:t>
            </a:r>
            <a:endParaRPr lang="en-US" altLang="ko-KR" b="1" dirty="0" smtClean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 </a:t>
            </a:r>
            <a:r>
              <a:rPr lang="ko-KR" altLang="en-US" b="1" dirty="0"/>
              <a:t>항목의 중복을 </a:t>
            </a:r>
            <a:r>
              <a:rPr lang="ko-KR" altLang="en-US" b="1" dirty="0" smtClean="0"/>
              <a:t>최소화</a:t>
            </a:r>
            <a:endParaRPr lang="en-US" altLang="ko-KR" b="1" dirty="0" smtClean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데이터베이스에 </a:t>
            </a:r>
            <a:r>
              <a:rPr lang="ko-KR" altLang="en-US" b="1" dirty="0"/>
              <a:t>대한 효율적인 접근을 </a:t>
            </a:r>
            <a:r>
              <a:rPr lang="ko-KR" altLang="en-US" b="1" dirty="0" smtClean="0"/>
              <a:t>제공</a:t>
            </a:r>
            <a:endParaRPr lang="en-US" altLang="ko-KR" b="1" dirty="0" smtClean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데이터베이스의 </a:t>
            </a:r>
            <a:r>
              <a:rPr lang="ko-KR" altLang="en-US" b="1" dirty="0"/>
              <a:t>무결성을 </a:t>
            </a:r>
            <a:r>
              <a:rPr lang="ko-KR" altLang="en-US" b="1" dirty="0" smtClean="0"/>
              <a:t>제공</a:t>
            </a:r>
            <a:endParaRPr lang="en-US" altLang="ko-KR" b="1" dirty="0" smtClean="0"/>
          </a:p>
          <a:p>
            <a:pPr lvl="2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이해하기 </a:t>
            </a:r>
            <a:r>
              <a:rPr lang="ko-KR" altLang="en-US" b="1" dirty="0"/>
              <a:t>쉬워야 함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ü"/>
              <a:defRPr/>
            </a:pPr>
            <a:endParaRPr lang="en-US" altLang="ko-KR" b="1" dirty="0"/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E34ADA-5082-4E0B-BD61-D21CCF03B28C}" type="slidenum">
              <a:rPr lang="en-US" altLang="ko-KR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444751" y="171104"/>
            <a:ext cx="7319963" cy="685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3000" b="1">
                <a:solidFill>
                  <a:schemeClr val="tx2"/>
                </a:solidFill>
                <a:ea typeface="신명조" charset="-127"/>
              </a:rPr>
              <a:t>5.1 </a:t>
            </a:r>
            <a:r>
              <a:rPr lang="ko-KR" altLang="en-US" sz="3000" b="1">
                <a:solidFill>
                  <a:schemeClr val="tx2"/>
                </a:solidFill>
                <a:latin typeface="신명조" charset="-127"/>
                <a:ea typeface="신명조" charset="-127"/>
              </a:rPr>
              <a:t>데이터베이스 설계의 개요</a:t>
            </a:r>
          </a:p>
        </p:txBody>
      </p:sp>
    </p:spTree>
    <p:extLst>
      <p:ext uri="{BB962C8B-B14F-4D97-AF65-F5344CB8AC3E}">
        <p14:creationId xmlns:p14="http://schemas.microsoft.com/office/powerpoint/2010/main" val="28769869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1865313" y="134939"/>
            <a:ext cx="8494712" cy="630237"/>
          </a:xfrm>
        </p:spPr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D </a:t>
            </a:r>
            <a:r>
              <a:rPr lang="ko-KR" altLang="en-US" dirty="0" smtClean="0"/>
              <a:t>대학의 학사관리 시스템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863726" y="850900"/>
            <a:ext cx="8474075" cy="5130800"/>
          </a:xfrm>
        </p:spPr>
        <p:txBody>
          <a:bodyPr/>
          <a:lstStyle/>
          <a:p>
            <a:r>
              <a:rPr lang="ko-KR" altLang="en-US" dirty="0"/>
              <a:t>데이터베이스 요구사항 명세서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680B1-9126-4EA2-845D-4223FCF11AF2}" type="slidenum">
              <a:rPr lang="en-US" altLang="ko-KR" smtClean="0"/>
              <a:pPr>
                <a:defRPr/>
              </a:pPr>
              <a:t>60</a:t>
            </a:fld>
            <a:endParaRPr lang="en-US" altLang="ko-KR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29" y="1446665"/>
            <a:ext cx="8715971" cy="4352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92046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680B1-9126-4EA2-845D-4223FCF11AF2}" type="slidenum">
              <a:rPr lang="en-US" altLang="ko-KR" smtClean="0"/>
              <a:pPr>
                <a:defRPr/>
              </a:pPr>
              <a:t>61</a:t>
            </a:fld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35560" y="260649"/>
            <a:ext cx="8207375" cy="227139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en-US" sz="28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</a:t>
            </a:r>
            <a:r>
              <a:rPr kumimoji="0"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(Entity)</a:t>
            </a:r>
            <a:r>
              <a:rPr kumimoji="0"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추출하기</a:t>
            </a:r>
            <a:endParaRPr kumimoji="0" lang="en-US" altLang="ko-KR" sz="2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0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실체가 존재하는 것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(thing)</a:t>
            </a:r>
          </a:p>
          <a:p>
            <a:pPr marL="742950" lvl="1" indent="-28575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요구사항의 문구로부터 </a:t>
            </a:r>
            <a:r>
              <a:rPr lang="ko-KR" altLang="en-US" sz="20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후보를 추출한다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742950" lvl="1" indent="-28575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명사를 추출하고 유사한 내용끼리 그룹을 지어서 </a:t>
            </a:r>
            <a:r>
              <a:rPr lang="ko-KR" altLang="en-US" sz="20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엔티티를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찾아낸다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58256" y="3133579"/>
            <a:ext cx="6786610" cy="153272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ko-KR" b="1" dirty="0" smtClean="0">
                <a:solidFill>
                  <a:schemeClr val="tx2"/>
                </a:solidFill>
              </a:rPr>
              <a:t>학생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학번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이름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주소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생년월일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전공학과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수강과목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지도교수</a:t>
            </a:r>
          </a:p>
          <a:p>
            <a:r>
              <a:rPr lang="ko-KR" altLang="ko-KR" b="1" dirty="0" smtClean="0">
                <a:solidFill>
                  <a:schemeClr val="tx2"/>
                </a:solidFill>
              </a:rPr>
              <a:t>과목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과목번호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과목명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과목개요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b="1" dirty="0" smtClean="0">
                <a:solidFill>
                  <a:schemeClr val="tx2"/>
                </a:solidFill>
              </a:rPr>
              <a:t>섹션</a:t>
            </a:r>
            <a:endParaRPr lang="ko-KR" altLang="ko-KR" dirty="0" smtClean="0">
              <a:solidFill>
                <a:schemeClr val="tx2"/>
              </a:solidFill>
            </a:endParaRPr>
          </a:p>
          <a:p>
            <a:r>
              <a:rPr lang="ko-KR" altLang="ko-KR" b="1" dirty="0" smtClean="0">
                <a:solidFill>
                  <a:schemeClr val="tx2"/>
                </a:solidFill>
              </a:rPr>
              <a:t>교수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이름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전공분야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보유기술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지도학생</a:t>
            </a:r>
          </a:p>
          <a:p>
            <a:r>
              <a:rPr lang="ko-KR" altLang="ko-KR" b="1" dirty="0" smtClean="0">
                <a:solidFill>
                  <a:schemeClr val="tx2"/>
                </a:solidFill>
              </a:rPr>
              <a:t>학과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err="1" smtClean="0">
                <a:solidFill>
                  <a:schemeClr val="tx2"/>
                </a:solidFill>
              </a:rPr>
              <a:t>학과명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사무실위치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전화번호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</a:rPr>
              <a:t>학과장</a:t>
            </a:r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54500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680B1-9126-4EA2-845D-4223FCF11AF2}" type="slidenum">
              <a:rPr lang="en-US" altLang="ko-KR" smtClean="0"/>
              <a:pPr>
                <a:defRPr/>
              </a:pPr>
              <a:t>62</a:t>
            </a:fld>
            <a:endParaRPr lang="en-US" altLang="ko-KR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060854" y="645645"/>
            <a:ext cx="8207375" cy="97872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8001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대표하는 명사로 그룹의 이름을 붙이고</a:t>
            </a:r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다른 그룹에 속하는 단어들 제거</a:t>
            </a:r>
            <a:endParaRPr kumimoji="0" lang="ko-KR" altLang="en-US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Picture 1" descr="image05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9696" y="2451042"/>
            <a:ext cx="5256584" cy="2628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23720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135737" y="6424724"/>
            <a:ext cx="514839" cy="365125"/>
          </a:xfrm>
        </p:spPr>
        <p:txBody>
          <a:bodyPr>
            <a:normAutofit fontScale="85000" lnSpcReduction="20000"/>
          </a:bodyPr>
          <a:lstStyle/>
          <a:p>
            <a:fld id="{A7E7EBAA-51D6-4AA1-A0AD-BE9A1E6C7F1D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/>
              <a:t>참고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개체정의서</a:t>
            </a:r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664" y="1076919"/>
            <a:ext cx="6723657" cy="5490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327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91545" y="836713"/>
            <a:ext cx="8207375" cy="331783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en-US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설정하기</a:t>
            </a:r>
            <a:endParaRPr kumimoji="0" lang="en-US" altLang="ko-KR" sz="28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데이터베이스는 </a:t>
            </a:r>
            <a:r>
              <a:rPr lang="ko-KR" altLang="en-US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연관된 데이터</a:t>
            </a: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모임</a:t>
            </a:r>
            <a:endParaRPr lang="en-US" altLang="ko-KR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</a:t>
            </a:r>
            <a:r>
              <a:rPr kumimoji="0"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정의</a:t>
            </a:r>
            <a:endParaRPr lang="en-US" altLang="ko-KR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동사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포함하는 문장 속에서 관계 추출</a:t>
            </a:r>
            <a:endParaRPr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20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</a:t>
            </a: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간의 관계를 설명하는 </a:t>
            </a:r>
            <a:r>
              <a:rPr kumimoji="0"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동사</a:t>
            </a: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 </a:t>
            </a:r>
            <a:r>
              <a:rPr kumimoji="0" lang="ko-KR" altLang="en-US" sz="20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</a:t>
            </a: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나타내는 동사로부터 찾음</a:t>
            </a:r>
            <a:r>
              <a:rPr kumimoji="0"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kumimoji="0"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en-US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620250" y="6427148"/>
            <a:ext cx="1047750" cy="228600"/>
          </a:xfrm>
        </p:spPr>
        <p:txBody>
          <a:bodyPr>
            <a:normAutofit fontScale="47500" lnSpcReduction="20000"/>
          </a:bodyPr>
          <a:lstStyle/>
          <a:p>
            <a:pPr algn="ctr"/>
            <a:fld id="{A7E7EBAA-51D6-4AA1-A0AD-BE9A1E6C7F1D}" type="slidenum"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신명조"/>
              </a:rPr>
              <a:pPr algn="ctr"/>
              <a:t>64</a:t>
            </a:fld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61213917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관계 설정하기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>
          <a:xfrm>
            <a:off x="10094794" y="6400800"/>
            <a:ext cx="573206" cy="227653"/>
          </a:xfrm>
        </p:spPr>
        <p:txBody>
          <a:bodyPr>
            <a:normAutofit fontScale="475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65</a:t>
            </a:fld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4" name="Picture 2" descr="image05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07568" y="1628800"/>
            <a:ext cx="4248472" cy="4412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600058" y="1547501"/>
            <a:ext cx="3888431" cy="3693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학생은 하나의 전공학과에 속해야 하면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분의 지도교수 밑에서 전공지도를 받는다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과목은 여러 개의 세션으로 나누어서 관리한다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교수는 관련 과목을 강의하고 전공지도학생을 받는다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학과의 교수들 중에서 학과장을 임명한다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학생은 과목을 수강 신청한다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822533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706604" y="674542"/>
            <a:ext cx="9001156" cy="5550430"/>
            <a:chOff x="142844" y="1685874"/>
            <a:chExt cx="9001156" cy="4814960"/>
          </a:xfrm>
        </p:grpSpPr>
        <p:pic>
          <p:nvPicPr>
            <p:cNvPr id="3073" name="Picture 1" descr="image05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57322" y="1685874"/>
              <a:ext cx="6429388" cy="48149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3"/>
            <p:cNvSpPr txBox="1">
              <a:spLocks noChangeArrowheads="1"/>
            </p:cNvSpPr>
            <p:nvPr/>
          </p:nvSpPr>
          <p:spPr>
            <a:xfrm>
              <a:off x="142844" y="3071810"/>
              <a:ext cx="2286016" cy="1294921"/>
            </a:xfrm>
            <a:prstGeom prst="rect">
              <a:avLst/>
            </a:prstGeom>
            <a:noFill/>
            <a:ln/>
          </p:spPr>
          <p:txBody>
            <a:bodyPr vert="horz" wrap="square" lIns="91440" tIns="45720" rIns="91440" bIns="45720" rtlCol="0">
              <a:spAutoFit/>
            </a:bodyPr>
            <a:lstStyle/>
            <a:p>
              <a:r>
                <a:rPr lang="ko-KR" altLang="ko-KR" sz="1400" dirty="0"/>
                <a:t>학생은</a:t>
              </a:r>
              <a:endParaRPr lang="en-US" altLang="ko-KR" sz="1400" dirty="0"/>
            </a:p>
            <a:p>
              <a:r>
                <a:rPr lang="ko-KR" altLang="ko-KR" sz="1400" dirty="0"/>
                <a:t>하나의 전공학과에 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ko-KR" altLang="ko-KR" sz="1400" dirty="0"/>
                <a:t>속해야 하며</a:t>
              </a:r>
              <a:r>
                <a:rPr lang="en-US" altLang="ko-KR" sz="1400" dirty="0"/>
                <a:t>, </a:t>
              </a:r>
              <a:br>
                <a:rPr lang="en-US" altLang="ko-KR" sz="1400" dirty="0"/>
              </a:br>
              <a:r>
                <a:rPr lang="ko-KR" altLang="ko-KR" sz="1400" dirty="0"/>
                <a:t>한 분의 지도교수 밑에서 전공지도를 받는다</a:t>
              </a:r>
              <a:r>
                <a:rPr lang="en-US" altLang="ko-KR" sz="1400" dirty="0"/>
                <a:t>.</a:t>
              </a:r>
              <a:endParaRPr lang="ko-KR" altLang="ko-KR" sz="1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6644" y="5143512"/>
              <a:ext cx="1785950" cy="80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400" dirty="0"/>
                <a:t>각 과목은 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ko-KR" altLang="ko-KR" sz="1400" dirty="0"/>
                <a:t>여러 개의 섹션으로 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ko-KR" altLang="ko-KR" sz="1400" dirty="0"/>
                <a:t>나누어서 관리한다</a:t>
              </a:r>
              <a:r>
                <a:rPr lang="en-US" altLang="ko-KR" sz="1400" dirty="0"/>
                <a:t>.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29454" y="3047526"/>
              <a:ext cx="2214546" cy="80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ko-KR" sz="1400" dirty="0"/>
                <a:t>교수는</a:t>
              </a:r>
              <a:r>
                <a:rPr lang="en-US" altLang="ko-KR" sz="1400" dirty="0"/>
                <a:t/>
              </a:r>
              <a:br>
                <a:rPr lang="en-US" altLang="ko-KR" sz="1400" dirty="0"/>
              </a:br>
              <a:r>
                <a:rPr lang="ko-KR" altLang="ko-KR" sz="1400" dirty="0"/>
                <a:t>관련 과목을 강의하고</a:t>
              </a:r>
              <a:r>
                <a:rPr lang="en-US" altLang="ko-KR" sz="1400" dirty="0"/>
                <a:t>,</a:t>
              </a:r>
              <a:br>
                <a:rPr lang="en-US" altLang="ko-KR" sz="1400" dirty="0"/>
              </a:br>
              <a:r>
                <a:rPr lang="ko-KR" altLang="ko-KR" sz="1400" dirty="0"/>
                <a:t>전공지도 학생을 받는다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857620" y="1785926"/>
              <a:ext cx="3786214" cy="32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ko-KR" sz="1400" dirty="0">
                  <a:solidFill>
                    <a:prstClr val="black"/>
                  </a:solidFill>
                </a:rPr>
                <a:t>각 학과의 교수들 중에서 학과장을 임명한다</a:t>
              </a:r>
              <a:r>
                <a:rPr lang="en-US" altLang="ko-KR" sz="1400" dirty="0">
                  <a:solidFill>
                    <a:prstClr val="black"/>
                  </a:solidFill>
                </a:rPr>
                <a:t>.</a:t>
              </a:r>
              <a:endParaRPr lang="ko-KR" altLang="ko-KR" sz="1400" dirty="0">
                <a:solidFill>
                  <a:prstClr val="black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3174" y="6107432"/>
              <a:ext cx="2571768" cy="3230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ko-KR" altLang="ko-KR" sz="1400" dirty="0">
                  <a:solidFill>
                    <a:prstClr val="black"/>
                  </a:solidFill>
                </a:rPr>
                <a:t>학생은 과목을 수강 신청한다</a:t>
              </a:r>
              <a:r>
                <a:rPr lang="en-US" altLang="ko-KR" sz="1400" dirty="0">
                  <a:solidFill>
                    <a:prstClr val="black"/>
                  </a:solidFill>
                </a:rPr>
                <a:t>.</a:t>
              </a:r>
              <a:endParaRPr lang="ko-KR" altLang="en-US" dirty="0"/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53851" y="6454443"/>
            <a:ext cx="582503" cy="219312"/>
          </a:xfrm>
        </p:spPr>
        <p:txBody>
          <a:bodyPr>
            <a:normAutofit fontScale="475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66</a:t>
            </a:fld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975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65320" y="332657"/>
            <a:ext cx="8207375" cy="53553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일대일</a:t>
            </a:r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(1:1) – </a:t>
            </a: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학과와 교수 사이</a:t>
            </a:r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</a:t>
            </a:r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학과장</a:t>
            </a:r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6626" name="Picture 2" descr="image05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9656" y="1484784"/>
            <a:ext cx="5400600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40203" y="6453336"/>
            <a:ext cx="627797" cy="228600"/>
          </a:xfrm>
        </p:spPr>
        <p:txBody>
          <a:bodyPr>
            <a:normAutofit fontScale="475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67</a:t>
            </a:fld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43672" y="2246551"/>
            <a:ext cx="3528392" cy="45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solidFill>
                  <a:srgbClr val="0070C0"/>
                </a:solidFill>
              </a:rPr>
              <a:t>전체참여는 두 줄로 표시</a:t>
            </a:r>
            <a:endParaRPr lang="ko-KR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7091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65321" y="332657"/>
            <a:ext cx="8207375" cy="3637919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일대다</a:t>
            </a:r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(1:N) </a:t>
            </a:r>
          </a:p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학과와 학생</a:t>
            </a:r>
            <a:endParaRPr kumimoji="0"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교수와 과목</a:t>
            </a:r>
            <a:endParaRPr kumimoji="0" lang="ko-KR" altLang="en-US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7650" name="Picture 2" descr="image05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50363" y="931336"/>
            <a:ext cx="5448225" cy="248869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937070" y="6440796"/>
            <a:ext cx="471251" cy="219312"/>
          </a:xfrm>
        </p:spPr>
        <p:txBody>
          <a:bodyPr>
            <a:normAutofit fontScale="475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68</a:t>
            </a:fld>
            <a:endParaRPr lang="ko-KR" altLang="en-US" dirty="0">
              <a:solidFill>
                <a:schemeClr val="tx2"/>
              </a:solidFill>
            </a:endParaRPr>
          </a:p>
        </p:txBody>
      </p:sp>
      <p:pic>
        <p:nvPicPr>
          <p:cNvPr id="8" name="Picture 2" descr="image05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81372" y="3970575"/>
            <a:ext cx="4191267" cy="23560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8849691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3" y="332566"/>
            <a:ext cx="8207375" cy="402623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교수와 학생 사이</a:t>
            </a:r>
            <a:endParaRPr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endParaRPr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fontAlgn="auto" latinLnBrk="1">
              <a:spcBef>
                <a:spcPct val="20000"/>
              </a:spcBef>
              <a:spcAft>
                <a:spcPts val="0"/>
              </a:spcAft>
              <a:defRPr/>
            </a:pPr>
            <a:endParaRPr kumimoji="0"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spcBef>
                <a:spcPct val="20000"/>
              </a:spcBef>
              <a:defRPr/>
            </a:pPr>
            <a:endParaRPr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defRPr/>
            </a:pP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과목과 섹션 사이</a:t>
            </a:r>
          </a:p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endParaRPr kumimoji="0" lang="ko-KR" altLang="en-US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9698" name="Picture 2" descr="image05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1745" y="332566"/>
            <a:ext cx="6256923" cy="271464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48667" y="6440796"/>
            <a:ext cx="619333" cy="260255"/>
          </a:xfrm>
        </p:spPr>
        <p:txBody>
          <a:bodyPr>
            <a:normAutofit fontScale="550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69</a:t>
            </a:fld>
            <a:endParaRPr lang="ko-KR" altLang="en-US">
              <a:solidFill>
                <a:schemeClr val="tx2"/>
              </a:solidFill>
            </a:endParaRPr>
          </a:p>
        </p:txBody>
      </p:sp>
      <p:pic>
        <p:nvPicPr>
          <p:cNvPr id="8" name="Picture 2" descr="image0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1744" y="3554432"/>
            <a:ext cx="6539926" cy="221457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791744" y="3829193"/>
            <a:ext cx="343364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solidFill>
                  <a:schemeClr val="tx2"/>
                </a:solidFill>
              </a:rPr>
              <a:t>1</a:t>
            </a:r>
          </a:p>
          <a:p>
            <a:endParaRPr lang="en-US" altLang="ko-KR" b="1" dirty="0" smtClean="0">
              <a:solidFill>
                <a:schemeClr val="tx2"/>
              </a:solidFill>
            </a:endParaRPr>
          </a:p>
          <a:p>
            <a:endParaRPr lang="en-US" altLang="ko-KR" b="1" dirty="0">
              <a:solidFill>
                <a:schemeClr val="tx2"/>
              </a:solidFill>
            </a:endParaRPr>
          </a:p>
          <a:p>
            <a:r>
              <a:rPr lang="en-US" altLang="ko-KR" b="1" dirty="0" smtClean="0">
                <a:solidFill>
                  <a:schemeClr val="tx2"/>
                </a:solidFill>
              </a:rPr>
              <a:t>N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968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206560-96B8-4103-A087-2F15B9E494A4}" type="slidenum">
              <a:rPr lang="en-US" altLang="ko-KR"/>
              <a:pPr>
                <a:defRPr/>
              </a:pPr>
              <a:t>7</a:t>
            </a:fld>
            <a:endParaRPr lang="en-US" altLang="ko-KR"/>
          </a:p>
        </p:txBody>
      </p:sp>
      <p:graphicFrame>
        <p:nvGraphicFramePr>
          <p:cNvPr id="614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76656"/>
              </p:ext>
            </p:extLst>
          </p:nvPr>
        </p:nvGraphicFramePr>
        <p:xfrm>
          <a:off x="2733498" y="300789"/>
          <a:ext cx="6373049" cy="578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2" name="Image" r:id="rId4" imgW="5942857" imgH="5396825" progId="Photoshop.Image.7">
                  <p:embed/>
                </p:oleObj>
              </mc:Choice>
              <mc:Fallback>
                <p:oleObj name="Image" r:id="rId4" imgW="5942857" imgH="5396825" progId="Photoshop.Image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498" y="300789"/>
                        <a:ext cx="6373049" cy="57871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442530" y="1022684"/>
            <a:ext cx="1005403" cy="50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249</a:t>
            </a:r>
            <a:r>
              <a:rPr lang="ko-KR" altLang="en-US" sz="2400" b="1" dirty="0" smtClean="0"/>
              <a:t>쪽</a:t>
            </a:r>
            <a:endParaRPr lang="ko-KR" altLang="en-US" sz="2400" b="1" dirty="0"/>
          </a:p>
        </p:txBody>
      </p:sp>
      <p:sp>
        <p:nvSpPr>
          <p:cNvPr id="3" name="직사각형 2"/>
          <p:cNvSpPr/>
          <p:nvPr/>
        </p:nvSpPr>
        <p:spPr>
          <a:xfrm>
            <a:off x="3375025" y="1209938"/>
            <a:ext cx="11938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375025" y="2119087"/>
            <a:ext cx="11938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375025" y="2833546"/>
            <a:ext cx="11938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75025" y="3746303"/>
            <a:ext cx="11938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75025" y="4659060"/>
            <a:ext cx="119380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65321" y="908721"/>
            <a:ext cx="8207375" cy="535531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lang="ko-KR" altLang="en-US" sz="24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다대다</a:t>
            </a:r>
            <a:r>
              <a:rPr lang="en-US" altLang="ko-KR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(M:N) -  </a:t>
            </a:r>
            <a:r>
              <a:rPr lang="ko-KR" altLang="en-US" sz="2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학생과 과목</a:t>
            </a:r>
            <a:endParaRPr kumimoji="0" lang="ko-KR" altLang="en-US" sz="2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1746" name="Picture 2" descr="image0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11624" y="1772816"/>
            <a:ext cx="6212000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67499" y="6440796"/>
            <a:ext cx="600501" cy="246607"/>
          </a:xfrm>
        </p:spPr>
        <p:txBody>
          <a:bodyPr>
            <a:normAutofit fontScale="550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70</a:t>
            </a:fld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4711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 descr="image06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280" y="972279"/>
            <a:ext cx="6158023" cy="52565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67499" y="6413500"/>
            <a:ext cx="600501" cy="232960"/>
          </a:xfrm>
        </p:spPr>
        <p:txBody>
          <a:bodyPr>
            <a:normAutofit fontScale="475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71</a:t>
            </a:fld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5000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63552" y="454569"/>
            <a:ext cx="8352928" cy="325012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kumimoji="0" lang="en-US" altLang="ko-KR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24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r>
              <a:rPr kumimoji="0" lang="ko-KR" altLang="en-US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결정</a:t>
            </a:r>
            <a:endParaRPr kumimoji="0" lang="en-US" altLang="ko-KR" sz="2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속성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개체 내에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서로 다른 값을 가지는 속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각각 유일한 값을 가져 식별이 가능하게 함</a:t>
            </a:r>
            <a:endParaRPr kumimoji="0" lang="en-US" altLang="ko-KR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속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기준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속성의 값이 변하지 않아야 한다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반드시 값이 있어야 한다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Null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 허용하지 않는다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12573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속성이 여러 개 있을 수는 있으나 너무 많은 것은 좋지 않다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999260" y="6440797"/>
            <a:ext cx="525842" cy="219311"/>
          </a:xfrm>
        </p:spPr>
        <p:txBody>
          <a:bodyPr>
            <a:normAutofit fontScale="475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72</a:t>
            </a:fld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39681" y="3866574"/>
            <a:ext cx="6237336" cy="20928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 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나이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생년월일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 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u="sng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학과명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전화번호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사무실 위치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 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전공분야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보유기술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 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과목번호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과목명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과목개요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섹션 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u="dashLo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섹션번호</a:t>
            </a:r>
            <a:r>
              <a:rPr lang="en-US" altLang="ko-KR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Picture 2" descr="image06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30957" y="5498655"/>
            <a:ext cx="3166798" cy="833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911281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image0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67108" y="1412777"/>
            <a:ext cx="5669252" cy="480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사각형 설명선 5"/>
          <p:cNvSpPr/>
          <p:nvPr/>
        </p:nvSpPr>
        <p:spPr>
          <a:xfrm>
            <a:off x="1919536" y="4806081"/>
            <a:ext cx="2143140" cy="500066"/>
          </a:xfrm>
          <a:prstGeom prst="wedgeRectCallout">
            <a:avLst>
              <a:gd name="adj1" fmla="val 43902"/>
              <a:gd name="adj2" fmla="val -88067"/>
            </a:avLst>
          </a:prstGeom>
          <a:solidFill>
            <a:srgbClr val="EBF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유도된 </a:t>
            </a:r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6976" y="5807659"/>
            <a:ext cx="2143140" cy="452432"/>
          </a:xfrm>
          <a:prstGeom prst="rect">
            <a:avLst/>
          </a:prstGeom>
          <a:solidFill>
            <a:srgbClr val="EBFECA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유도된 </a:t>
            </a:r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8739174" y="2501721"/>
            <a:ext cx="1821322" cy="500066"/>
          </a:xfrm>
          <a:prstGeom prst="wedgeRectCallout">
            <a:avLst>
              <a:gd name="adj1" fmla="val -35561"/>
              <a:gd name="adj2" fmla="val -92420"/>
            </a:avLst>
          </a:prstGeom>
          <a:solidFill>
            <a:srgbClr val="EBF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다치</a:t>
            </a:r>
            <a:r>
              <a:rPr lang="ko-KR" altLang="en-US" sz="16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endParaRPr lang="ko-KR" altLang="en-US" sz="16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사각형 설명선 12"/>
          <p:cNvSpPr/>
          <p:nvPr/>
        </p:nvSpPr>
        <p:spPr>
          <a:xfrm>
            <a:off x="2095472" y="2412908"/>
            <a:ext cx="1643074" cy="500066"/>
          </a:xfrm>
          <a:prstGeom prst="wedgeRectCallout">
            <a:avLst>
              <a:gd name="adj1" fmla="val 46883"/>
              <a:gd name="adj2" fmla="val -90244"/>
            </a:avLst>
          </a:prstGeom>
          <a:solidFill>
            <a:srgbClr val="EBF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키 </a:t>
            </a:r>
            <a:r>
              <a:rPr lang="ko-KR" altLang="en-US" b="1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endParaRPr lang="ko-KR" altLang="en-US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853922" y="332657"/>
            <a:ext cx="5129182" cy="535531"/>
          </a:xfrm>
          <a:prstGeom prst="rect">
            <a:avLst/>
          </a:prstGeom>
          <a:noFill/>
          <a:ln/>
        </p:spPr>
        <p:txBody>
          <a:bodyPr vert="horz" wrap="square" lIns="91440" tIns="45720" rIns="91440" bIns="45720" rtlCol="0">
            <a:spAutoFit/>
          </a:bodyPr>
          <a:lstStyle/>
          <a:p>
            <a:pPr marL="342900" lvl="1" indent="-342900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r>
              <a:rPr lang="ko-KR" altLang="en-US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유형 재정리</a:t>
            </a:r>
            <a:endParaRPr lang="en-US" altLang="ko-KR" sz="2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128448" y="6376244"/>
            <a:ext cx="405408" cy="365125"/>
          </a:xfrm>
        </p:spPr>
        <p:txBody>
          <a:bodyPr>
            <a:normAutofit fontScale="850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73</a:t>
            </a:fld>
            <a:endParaRPr lang="ko-KR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7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75521" y="404664"/>
            <a:ext cx="8207375" cy="1397306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spAutoFit/>
          </a:bodyPr>
          <a:lstStyle/>
          <a:p>
            <a:pPr marL="342900" lvl="1" indent="-342900" fontAlgn="auto" latinLnBrk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Font typeface="Wingdings" panose="05000000000000000000" pitchFamily="2" charset="2"/>
              <a:buChar char="§"/>
              <a:defRPr/>
            </a:pPr>
            <a:r>
              <a:rPr kumimoji="0" lang="ko-KR" altLang="en-US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타입의 </a:t>
            </a:r>
            <a:r>
              <a:rPr kumimoji="0" lang="ko-KR" altLang="en-US" sz="2400" b="1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</a:t>
            </a:r>
            <a:r>
              <a:rPr kumimoji="0" lang="ko-KR" altLang="en-US" sz="24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정의</a:t>
            </a:r>
            <a:endParaRPr kumimoji="0" lang="en-US" altLang="ko-KR" sz="2400" b="1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 타입도 개체 타입과 유사하게 </a:t>
            </a:r>
            <a:r>
              <a:rPr kumimoji="0" lang="ko-KR" altLang="en-US" sz="2000" dirty="0" err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애트리뷰트를</a:t>
            </a: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가질 수 있음</a:t>
            </a:r>
            <a:endParaRPr kumimoji="0"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2" indent="-342900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ko-KR" altLang="en-US" sz="20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요구 사항만으로는 정의할 수 없음</a:t>
            </a:r>
            <a:endParaRPr kumimoji="0" lang="en-US" altLang="ko-KR" sz="20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10092144" y="6455391"/>
            <a:ext cx="430308" cy="241300"/>
          </a:xfrm>
        </p:spPr>
        <p:txBody>
          <a:bodyPr>
            <a:normAutofit fontScale="550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74</a:t>
            </a:fld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249730" y="2526611"/>
            <a:ext cx="3057569" cy="33732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txBody>
          <a:bodyPr vert="horz" wrap="square" lIns="91440" tIns="45720" rIns="91440" bIns="45720" rtlCol="0">
            <a:spAutoFit/>
          </a:bodyPr>
          <a:lstStyle/>
          <a:p>
            <a:r>
              <a:rPr lang="ko-KR" altLang="en-US" sz="2000" b="1" u="sng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추가된 내용</a:t>
            </a:r>
            <a:endParaRPr lang="en-US" altLang="ko-KR" sz="2000" b="1" u="sng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교수는 학생에 대해 전공지도를 하며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학생과의 면담 시간도 관리한다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학과의 교수 중에서 학과장을 임명하며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임명일자를 기록하여 관리한다</a:t>
            </a: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Picture 2" descr="image06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7257" y="2205136"/>
            <a:ext cx="4676079" cy="396539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439908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0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397" y="1542256"/>
            <a:ext cx="5929354" cy="50300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995967" y="6469039"/>
            <a:ext cx="521908" cy="217533"/>
          </a:xfrm>
        </p:spPr>
        <p:txBody>
          <a:bodyPr>
            <a:normAutofit fontScale="475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75</a:t>
            </a:fld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315075" y="980728"/>
            <a:ext cx="645021" cy="600422"/>
          </a:xfrm>
          <a:custGeom>
            <a:avLst/>
            <a:gdLst>
              <a:gd name="connsiteX0" fmla="*/ 419100 w 419100"/>
              <a:gd name="connsiteY0" fmla="*/ 0 h 400050"/>
              <a:gd name="connsiteX1" fmla="*/ 419100 w 419100"/>
              <a:gd name="connsiteY1" fmla="*/ 0 h 400050"/>
              <a:gd name="connsiteX2" fmla="*/ 323850 w 419100"/>
              <a:gd name="connsiteY2" fmla="*/ 66675 h 400050"/>
              <a:gd name="connsiteX3" fmla="*/ 238125 w 419100"/>
              <a:gd name="connsiteY3" fmla="*/ 142875 h 400050"/>
              <a:gd name="connsiteX4" fmla="*/ 219075 w 419100"/>
              <a:gd name="connsiteY4" fmla="*/ 171450 h 400050"/>
              <a:gd name="connsiteX5" fmla="*/ 133350 w 419100"/>
              <a:gd name="connsiteY5" fmla="*/ 247650 h 400050"/>
              <a:gd name="connsiteX6" fmla="*/ 85725 w 419100"/>
              <a:gd name="connsiteY6" fmla="*/ 295275 h 400050"/>
              <a:gd name="connsiteX7" fmla="*/ 66675 w 419100"/>
              <a:gd name="connsiteY7" fmla="*/ 323850 h 400050"/>
              <a:gd name="connsiteX8" fmla="*/ 38100 w 419100"/>
              <a:gd name="connsiteY8" fmla="*/ 352425 h 400050"/>
              <a:gd name="connsiteX9" fmla="*/ 0 w 419100"/>
              <a:gd name="connsiteY9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100" h="400050">
                <a:moveTo>
                  <a:pt x="419100" y="0"/>
                </a:moveTo>
                <a:lnTo>
                  <a:pt x="419100" y="0"/>
                </a:lnTo>
                <a:cubicBezTo>
                  <a:pt x="387350" y="22225"/>
                  <a:pt x="351254" y="39271"/>
                  <a:pt x="323850" y="66675"/>
                </a:cubicBezTo>
                <a:cubicBezTo>
                  <a:pt x="258605" y="131920"/>
                  <a:pt x="289116" y="108881"/>
                  <a:pt x="238125" y="142875"/>
                </a:cubicBezTo>
                <a:cubicBezTo>
                  <a:pt x="231775" y="152400"/>
                  <a:pt x="226680" y="162894"/>
                  <a:pt x="219075" y="171450"/>
                </a:cubicBezTo>
                <a:cubicBezTo>
                  <a:pt x="171624" y="224832"/>
                  <a:pt x="176780" y="218697"/>
                  <a:pt x="133350" y="247650"/>
                </a:cubicBezTo>
                <a:cubicBezTo>
                  <a:pt x="82550" y="323850"/>
                  <a:pt x="149225" y="231775"/>
                  <a:pt x="85725" y="295275"/>
                </a:cubicBezTo>
                <a:cubicBezTo>
                  <a:pt x="77630" y="303370"/>
                  <a:pt x="74004" y="315056"/>
                  <a:pt x="66675" y="323850"/>
                </a:cubicBezTo>
                <a:cubicBezTo>
                  <a:pt x="58051" y="334198"/>
                  <a:pt x="46724" y="342077"/>
                  <a:pt x="38100" y="352425"/>
                </a:cubicBezTo>
                <a:cubicBezTo>
                  <a:pt x="-21978" y="424519"/>
                  <a:pt x="55422" y="344628"/>
                  <a:pt x="0" y="40005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 flipV="1">
            <a:off x="6960095" y="3645024"/>
            <a:ext cx="543696" cy="514174"/>
          </a:xfrm>
          <a:custGeom>
            <a:avLst/>
            <a:gdLst>
              <a:gd name="connsiteX0" fmla="*/ 419100 w 419100"/>
              <a:gd name="connsiteY0" fmla="*/ 0 h 400050"/>
              <a:gd name="connsiteX1" fmla="*/ 419100 w 419100"/>
              <a:gd name="connsiteY1" fmla="*/ 0 h 400050"/>
              <a:gd name="connsiteX2" fmla="*/ 323850 w 419100"/>
              <a:gd name="connsiteY2" fmla="*/ 66675 h 400050"/>
              <a:gd name="connsiteX3" fmla="*/ 238125 w 419100"/>
              <a:gd name="connsiteY3" fmla="*/ 142875 h 400050"/>
              <a:gd name="connsiteX4" fmla="*/ 219075 w 419100"/>
              <a:gd name="connsiteY4" fmla="*/ 171450 h 400050"/>
              <a:gd name="connsiteX5" fmla="*/ 133350 w 419100"/>
              <a:gd name="connsiteY5" fmla="*/ 247650 h 400050"/>
              <a:gd name="connsiteX6" fmla="*/ 85725 w 419100"/>
              <a:gd name="connsiteY6" fmla="*/ 295275 h 400050"/>
              <a:gd name="connsiteX7" fmla="*/ 66675 w 419100"/>
              <a:gd name="connsiteY7" fmla="*/ 323850 h 400050"/>
              <a:gd name="connsiteX8" fmla="*/ 38100 w 419100"/>
              <a:gd name="connsiteY8" fmla="*/ 352425 h 400050"/>
              <a:gd name="connsiteX9" fmla="*/ 0 w 419100"/>
              <a:gd name="connsiteY9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100" h="400050">
                <a:moveTo>
                  <a:pt x="419100" y="0"/>
                </a:moveTo>
                <a:lnTo>
                  <a:pt x="419100" y="0"/>
                </a:lnTo>
                <a:cubicBezTo>
                  <a:pt x="387350" y="22225"/>
                  <a:pt x="351254" y="39271"/>
                  <a:pt x="323850" y="66675"/>
                </a:cubicBezTo>
                <a:cubicBezTo>
                  <a:pt x="258605" y="131920"/>
                  <a:pt x="289116" y="108881"/>
                  <a:pt x="238125" y="142875"/>
                </a:cubicBezTo>
                <a:cubicBezTo>
                  <a:pt x="231775" y="152400"/>
                  <a:pt x="226680" y="162894"/>
                  <a:pt x="219075" y="171450"/>
                </a:cubicBezTo>
                <a:cubicBezTo>
                  <a:pt x="171624" y="224832"/>
                  <a:pt x="176780" y="218697"/>
                  <a:pt x="133350" y="247650"/>
                </a:cubicBezTo>
                <a:cubicBezTo>
                  <a:pt x="82550" y="323850"/>
                  <a:pt x="149225" y="231775"/>
                  <a:pt x="85725" y="295275"/>
                </a:cubicBezTo>
                <a:cubicBezTo>
                  <a:pt x="77630" y="303370"/>
                  <a:pt x="74004" y="315056"/>
                  <a:pt x="66675" y="323850"/>
                </a:cubicBezTo>
                <a:cubicBezTo>
                  <a:pt x="58051" y="334198"/>
                  <a:pt x="46724" y="342077"/>
                  <a:pt x="38100" y="352425"/>
                </a:cubicBezTo>
                <a:cubicBezTo>
                  <a:pt x="-21978" y="424519"/>
                  <a:pt x="55422" y="344628"/>
                  <a:pt x="0" y="40005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025277" y="782406"/>
            <a:ext cx="3289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6259" y="3759089"/>
            <a:ext cx="3289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76342" y="260648"/>
            <a:ext cx="2706190" cy="73250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tx2"/>
                </a:solidFill>
              </a:rPr>
              <a:t>최종 완성된 </a:t>
            </a:r>
            <a:r>
              <a:rPr lang="en-US" altLang="ko-KR" sz="3200" b="1" dirty="0">
                <a:solidFill>
                  <a:schemeClr val="tx2"/>
                </a:solidFill>
              </a:rPr>
              <a:t>ERD</a:t>
            </a:r>
            <a:endParaRPr lang="ko-KR" altLang="en-US" sz="3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1429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ISA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(subclass</a:t>
            </a:r>
            <a:r>
              <a:rPr lang="ko-KR" altLang="en-US" dirty="0" smtClean="0"/>
              <a:t>의 특정 </a:t>
            </a:r>
            <a:r>
              <a:rPr lang="en-US" altLang="ko-KR" dirty="0" smtClean="0"/>
              <a:t>attribute)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같은 속성을 갖는 여러 개체들을 상위 개체로 결합할 수 있으며 특정 개체는 서로 구별되는 하위 개체로 나뉘어 질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576573" y="6413500"/>
            <a:ext cx="1047750" cy="228600"/>
          </a:xfrm>
        </p:spPr>
        <p:txBody>
          <a:bodyPr>
            <a:normAutofit fontScale="47500" lnSpcReduction="20000"/>
          </a:bodyPr>
          <a:lstStyle/>
          <a:p>
            <a:pPr algn="ctr"/>
            <a:fld id="{A7E7EBAA-51D6-4AA1-A0AD-BE9A1E6C7F1D}" type="slidenum">
              <a:rPr lang="ko-KR" altLang="en-US" smtClean="0">
                <a:solidFill>
                  <a:schemeClr val="tx2"/>
                </a:solidFill>
                <a:latin typeface="신명조"/>
                <a:ea typeface="맑은 고딕" panose="020B0503020000020004" pitchFamily="50" charset="-127"/>
              </a:rPr>
              <a:pPr algn="ctr"/>
              <a:t>76</a:t>
            </a:fld>
            <a:endParaRPr lang="ko-KR" altLang="en-US">
              <a:solidFill>
                <a:schemeClr val="tx2"/>
              </a:solidFill>
              <a:latin typeface="신명조"/>
              <a:ea typeface="맑은 고딕" panose="020B0503020000020004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079776" y="3044577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10800000">
            <a:off x="4151784" y="3764657"/>
            <a:ext cx="864096" cy="46340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44054" y="3764657"/>
            <a:ext cx="52450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ISA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575718" y="4432920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655840" y="4437112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청소년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연결선 11"/>
          <p:cNvCxnSpPr>
            <a:stCxn id="5" idx="2"/>
            <a:endCxn id="7" idx="0"/>
          </p:cNvCxnSpPr>
          <p:nvPr/>
        </p:nvCxnSpPr>
        <p:spPr>
          <a:xfrm>
            <a:off x="4583833" y="3476625"/>
            <a:ext cx="22473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>
            <a:stCxn id="6" idx="5"/>
            <a:endCxn id="8" idx="0"/>
          </p:cNvCxnSpPr>
          <p:nvPr/>
        </p:nvCxnSpPr>
        <p:spPr>
          <a:xfrm flipH="1">
            <a:off x="4079774" y="3996360"/>
            <a:ext cx="288034" cy="43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9" idx="0"/>
          </p:cNvCxnSpPr>
          <p:nvPr/>
        </p:nvCxnSpPr>
        <p:spPr>
          <a:xfrm>
            <a:off x="4799856" y="3996360"/>
            <a:ext cx="360040" cy="44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48953" y="5374957"/>
            <a:ext cx="6702476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disjoint  :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상위개체의 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엔티티는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하나의 하위개체에만 포함됨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overlapping :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상위개체의 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엔티티가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여러 하위개체에 포함됨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6528048" y="3044577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사원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이등변 삼각형 24"/>
          <p:cNvSpPr/>
          <p:nvPr/>
        </p:nvSpPr>
        <p:spPr>
          <a:xfrm rot="10800000">
            <a:off x="6600056" y="3764657"/>
            <a:ext cx="864096" cy="46340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92326" y="3764657"/>
            <a:ext cx="52450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ISA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23990" y="4432920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개발팀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7104112" y="4437112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기획팀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/>
          <p:cNvCxnSpPr>
            <a:stCxn id="24" idx="2"/>
            <a:endCxn id="26" idx="0"/>
          </p:cNvCxnSpPr>
          <p:nvPr/>
        </p:nvCxnSpPr>
        <p:spPr>
          <a:xfrm>
            <a:off x="7032104" y="3476625"/>
            <a:ext cx="2247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5"/>
            <a:endCxn id="27" idx="0"/>
          </p:cNvCxnSpPr>
          <p:nvPr/>
        </p:nvCxnSpPr>
        <p:spPr>
          <a:xfrm flipH="1">
            <a:off x="6528046" y="3996360"/>
            <a:ext cx="288034" cy="43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>
            <a:stCxn id="25" idx="1"/>
            <a:endCxn id="28" idx="0"/>
          </p:cNvCxnSpPr>
          <p:nvPr/>
        </p:nvCxnSpPr>
        <p:spPr>
          <a:xfrm>
            <a:off x="7248128" y="3996360"/>
            <a:ext cx="360040" cy="44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7248128" y="3810824"/>
            <a:ext cx="1068562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overlapping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959363" y="3810823"/>
            <a:ext cx="696024" cy="3323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disjoint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431704" y="2708920"/>
            <a:ext cx="4896544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71098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ISA </a:t>
            </a:r>
            <a:r>
              <a:rPr lang="ko-KR" altLang="en-US" dirty="0"/>
              <a:t>관계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081146" y="6427148"/>
            <a:ext cx="586854" cy="205664"/>
          </a:xfrm>
        </p:spPr>
        <p:txBody>
          <a:bodyPr>
            <a:normAutofit fontScale="40000" lnSpcReduction="20000"/>
          </a:bodyPr>
          <a:lstStyle/>
          <a:p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/>
              <a:t>77</a:t>
            </a:fld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35760" y="1892449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사람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10800000">
            <a:off x="4007768" y="2612529"/>
            <a:ext cx="864096" cy="46340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00038" y="2612529"/>
            <a:ext cx="52450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ISA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31702" y="3280792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511824" y="3284984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청소년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>
            <a:stCxn id="5" idx="2"/>
            <a:endCxn id="7" idx="0"/>
          </p:cNvCxnSpPr>
          <p:nvPr/>
        </p:nvCxnSpPr>
        <p:spPr>
          <a:xfrm>
            <a:off x="4439816" y="2324497"/>
            <a:ext cx="22474" cy="288032"/>
          </a:xfrm>
          <a:prstGeom prst="line">
            <a:avLst/>
          </a:prstGeom>
          <a:ln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5"/>
            <a:endCxn id="8" idx="0"/>
          </p:cNvCxnSpPr>
          <p:nvPr/>
        </p:nvCxnSpPr>
        <p:spPr>
          <a:xfrm flipH="1">
            <a:off x="3935758" y="2844232"/>
            <a:ext cx="288034" cy="43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1"/>
            <a:endCxn id="9" idx="0"/>
          </p:cNvCxnSpPr>
          <p:nvPr/>
        </p:nvCxnSpPr>
        <p:spPr>
          <a:xfrm>
            <a:off x="4655840" y="2844232"/>
            <a:ext cx="360040" cy="44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84032" y="1892449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이등변 삼각형 13"/>
          <p:cNvSpPr/>
          <p:nvPr/>
        </p:nvSpPr>
        <p:spPr>
          <a:xfrm rot="10800000">
            <a:off x="6456040" y="2612529"/>
            <a:ext cx="864096" cy="46340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648310" y="2612529"/>
            <a:ext cx="52450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ISA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879974" y="3280792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개발팀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960096" y="3284984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/>
          <p:cNvCxnSpPr>
            <a:stCxn id="13" idx="2"/>
            <a:endCxn id="15" idx="0"/>
          </p:cNvCxnSpPr>
          <p:nvPr/>
        </p:nvCxnSpPr>
        <p:spPr>
          <a:xfrm>
            <a:off x="6888088" y="2324497"/>
            <a:ext cx="22474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14" idx="5"/>
            <a:endCxn id="16" idx="0"/>
          </p:cNvCxnSpPr>
          <p:nvPr/>
        </p:nvCxnSpPr>
        <p:spPr>
          <a:xfrm flipH="1">
            <a:off x="6384030" y="2844232"/>
            <a:ext cx="288034" cy="436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14" idx="1"/>
            <a:endCxn id="17" idx="0"/>
          </p:cNvCxnSpPr>
          <p:nvPr/>
        </p:nvCxnSpPr>
        <p:spPr>
          <a:xfrm>
            <a:off x="7104112" y="2844232"/>
            <a:ext cx="360040" cy="440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287688" y="1556792"/>
            <a:ext cx="4896544" cy="23762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20002" y="4509120"/>
            <a:ext cx="6369821" cy="812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total :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상위개체 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엔티티가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하위개체에 모두 속함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partial : 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상위개체 </a:t>
            </a:r>
            <a:r>
              <a:rPr lang="ko-KR" altLang="en-US" dirty="0" err="1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엔티티가</a:t>
            </a:r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하위개체에 모두 속하지 않음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4464200" y="2320305"/>
            <a:ext cx="1" cy="288032"/>
          </a:xfrm>
          <a:prstGeom prst="line">
            <a:avLst/>
          </a:prstGeom>
          <a:ln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978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ISA </a:t>
            </a:r>
            <a:r>
              <a:rPr lang="ko-KR" altLang="en-US" dirty="0"/>
              <a:t>관계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ISA </a:t>
            </a:r>
            <a:r>
              <a:rPr lang="ko-KR" altLang="en-US" dirty="0" smtClean="0"/>
              <a:t>관계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9518295" y="6440795"/>
            <a:ext cx="1047750" cy="228600"/>
          </a:xfrm>
        </p:spPr>
        <p:txBody>
          <a:bodyPr>
            <a:normAutofit fontScale="47500" lnSpcReduction="20000"/>
          </a:bodyPr>
          <a:lstStyle/>
          <a:p>
            <a:pPr algn="ctr"/>
            <a:fld id="{A7E7EBAA-51D6-4AA1-A0AD-BE9A1E6C7F1D}" type="slidenum">
              <a:rPr lang="ko-KR" altLang="en-US" smtClean="0">
                <a:solidFill>
                  <a:schemeClr val="tx2"/>
                </a:solidFill>
              </a:rPr>
              <a:pPr algn="ctr"/>
              <a:t>78</a:t>
            </a:fld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231904" y="2252489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학생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이등변 삼각형 5"/>
          <p:cNvSpPr/>
          <p:nvPr/>
        </p:nvSpPr>
        <p:spPr>
          <a:xfrm rot="10800000">
            <a:off x="5303912" y="2972569"/>
            <a:ext cx="864096" cy="463406"/>
          </a:xfrm>
          <a:prstGeom prst="triangl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6182" y="2972569"/>
            <a:ext cx="52450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ISA</a:t>
            </a:r>
            <a:endParaRPr lang="ko-KR" altLang="en-US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35760" y="3717032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재학생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31904" y="3717032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휴학생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 9"/>
          <p:cNvCxnSpPr>
            <a:stCxn id="5" idx="2"/>
            <a:endCxn id="7" idx="0"/>
          </p:cNvCxnSpPr>
          <p:nvPr/>
        </p:nvCxnSpPr>
        <p:spPr>
          <a:xfrm>
            <a:off x="5735960" y="2684537"/>
            <a:ext cx="22474" cy="288032"/>
          </a:xfrm>
          <a:prstGeom prst="line">
            <a:avLst/>
          </a:prstGeom>
          <a:ln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stCxn id="6" idx="5"/>
            <a:endCxn id="8" idx="0"/>
          </p:cNvCxnSpPr>
          <p:nvPr/>
        </p:nvCxnSpPr>
        <p:spPr>
          <a:xfrm flipH="1">
            <a:off x="4439816" y="3204272"/>
            <a:ext cx="1080120" cy="5127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6" idx="0"/>
            <a:endCxn id="9" idx="0"/>
          </p:cNvCxnSpPr>
          <p:nvPr/>
        </p:nvCxnSpPr>
        <p:spPr>
          <a:xfrm>
            <a:off x="5735960" y="3435976"/>
            <a:ext cx="0" cy="281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3071664" y="1736812"/>
            <a:ext cx="5904656" cy="334837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 flipH="1">
            <a:off x="5760344" y="2680345"/>
            <a:ext cx="1" cy="288032"/>
          </a:xfrm>
          <a:prstGeom prst="line">
            <a:avLst/>
          </a:prstGeom>
          <a:ln cmpd="tri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528048" y="3717032"/>
            <a:ext cx="1008112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졸업생</a:t>
            </a:r>
            <a:endParaRPr lang="en-US" altLang="ko-KR" dirty="0" smtClean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0" name="직선 연결선 29"/>
          <p:cNvCxnSpPr>
            <a:stCxn id="6" idx="1"/>
            <a:endCxn id="25" idx="0"/>
          </p:cNvCxnSpPr>
          <p:nvPr/>
        </p:nvCxnSpPr>
        <p:spPr>
          <a:xfrm>
            <a:off x="5951984" y="3204272"/>
            <a:ext cx="1080120" cy="512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4275931" y="2149252"/>
            <a:ext cx="837828" cy="32868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u="sng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학번</a:t>
            </a:r>
          </a:p>
        </p:txBody>
      </p:sp>
      <p:sp>
        <p:nvSpPr>
          <p:cNvPr id="32" name="타원 31"/>
          <p:cNvSpPr/>
          <p:nvPr/>
        </p:nvSpPr>
        <p:spPr>
          <a:xfrm>
            <a:off x="5303912" y="1844824"/>
            <a:ext cx="837828" cy="32868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endParaRPr lang="ko-KR" altLang="en-US" sz="14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6355804" y="2165519"/>
            <a:ext cx="837828" cy="32868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학과</a:t>
            </a:r>
          </a:p>
        </p:txBody>
      </p:sp>
      <p:cxnSp>
        <p:nvCxnSpPr>
          <p:cNvPr id="35" name="직선 연결선 34"/>
          <p:cNvCxnSpPr>
            <a:stCxn id="31" idx="6"/>
            <a:endCxn id="5" idx="1"/>
          </p:cNvCxnSpPr>
          <p:nvPr/>
        </p:nvCxnSpPr>
        <p:spPr>
          <a:xfrm>
            <a:off x="5113760" y="2313593"/>
            <a:ext cx="118145" cy="154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32" idx="4"/>
            <a:endCxn id="5" idx="0"/>
          </p:cNvCxnSpPr>
          <p:nvPr/>
        </p:nvCxnSpPr>
        <p:spPr>
          <a:xfrm>
            <a:off x="5722826" y="2173507"/>
            <a:ext cx="13134" cy="78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3" idx="2"/>
            <a:endCxn id="5" idx="3"/>
          </p:cNvCxnSpPr>
          <p:nvPr/>
        </p:nvCxnSpPr>
        <p:spPr>
          <a:xfrm flipH="1">
            <a:off x="6240016" y="2329861"/>
            <a:ext cx="115788" cy="1386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3791744" y="4372080"/>
            <a:ext cx="837828" cy="42507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재학번호</a:t>
            </a:r>
          </a:p>
        </p:txBody>
      </p:sp>
      <p:sp>
        <p:nvSpPr>
          <p:cNvPr id="48" name="타원 47"/>
          <p:cNvSpPr/>
          <p:nvPr/>
        </p:nvSpPr>
        <p:spPr>
          <a:xfrm>
            <a:off x="4943872" y="4361652"/>
            <a:ext cx="837828" cy="42507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휴학번호</a:t>
            </a:r>
            <a:endParaRPr lang="ko-KR" altLang="en-US" sz="1200" dirty="0">
              <a:solidFill>
                <a:schemeClr val="tx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5906244" y="4361651"/>
            <a:ext cx="837828" cy="42507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휴학날짜</a:t>
            </a:r>
          </a:p>
        </p:txBody>
      </p:sp>
      <p:sp>
        <p:nvSpPr>
          <p:cNvPr id="52" name="타원 51"/>
          <p:cNvSpPr/>
          <p:nvPr/>
        </p:nvSpPr>
        <p:spPr>
          <a:xfrm>
            <a:off x="6986364" y="4361653"/>
            <a:ext cx="837828" cy="42507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졸업번호</a:t>
            </a:r>
          </a:p>
        </p:txBody>
      </p:sp>
      <p:sp>
        <p:nvSpPr>
          <p:cNvPr id="53" name="타원 52"/>
          <p:cNvSpPr/>
          <p:nvPr/>
        </p:nvSpPr>
        <p:spPr>
          <a:xfrm>
            <a:off x="7778452" y="3724008"/>
            <a:ext cx="837828" cy="425073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졸업날짜</a:t>
            </a:r>
          </a:p>
        </p:txBody>
      </p:sp>
      <p:cxnSp>
        <p:nvCxnSpPr>
          <p:cNvPr id="55" name="직선 연결선 54"/>
          <p:cNvCxnSpPr>
            <a:stCxn id="8" idx="2"/>
            <a:endCxn id="45" idx="0"/>
          </p:cNvCxnSpPr>
          <p:nvPr/>
        </p:nvCxnSpPr>
        <p:spPr>
          <a:xfrm flipH="1">
            <a:off x="4210658" y="4149081"/>
            <a:ext cx="229158" cy="222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>
            <a:stCxn id="9" idx="2"/>
            <a:endCxn id="48" idx="0"/>
          </p:cNvCxnSpPr>
          <p:nvPr/>
        </p:nvCxnSpPr>
        <p:spPr>
          <a:xfrm flipH="1">
            <a:off x="5362786" y="4149081"/>
            <a:ext cx="373174" cy="212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stCxn id="9" idx="2"/>
            <a:endCxn id="49" idx="0"/>
          </p:cNvCxnSpPr>
          <p:nvPr/>
        </p:nvCxnSpPr>
        <p:spPr>
          <a:xfrm>
            <a:off x="5735960" y="4149080"/>
            <a:ext cx="589198" cy="2125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>
            <a:stCxn id="25" idx="2"/>
            <a:endCxn id="52" idx="0"/>
          </p:cNvCxnSpPr>
          <p:nvPr/>
        </p:nvCxnSpPr>
        <p:spPr>
          <a:xfrm>
            <a:off x="7032104" y="4149080"/>
            <a:ext cx="373174" cy="21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>
            <a:stCxn id="25" idx="3"/>
            <a:endCxn id="53" idx="2"/>
          </p:cNvCxnSpPr>
          <p:nvPr/>
        </p:nvCxnSpPr>
        <p:spPr>
          <a:xfrm>
            <a:off x="7536160" y="3933056"/>
            <a:ext cx="242292" cy="3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1266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1203317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q"/>
            </a:pPr>
            <a:r>
              <a:rPr lang="en-US" altLang="ko-KR" sz="2000" b="1" dirty="0"/>
              <a:t>ER </a:t>
            </a:r>
            <a:r>
              <a:rPr lang="ko-KR" altLang="en-US" sz="2000" b="1" dirty="0"/>
              <a:t>스키마를 관계 모델의 </a:t>
            </a:r>
            <a:r>
              <a:rPr lang="ko-KR" altLang="en-US" sz="2000" b="1" dirty="0" err="1"/>
              <a:t>릴레이션으로</a:t>
            </a:r>
            <a:r>
              <a:rPr lang="ko-KR" altLang="en-US" sz="2000" b="1" dirty="0"/>
              <a:t> 사상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800" b="1" dirty="0"/>
              <a:t>ER </a:t>
            </a:r>
            <a:r>
              <a:rPr lang="ko-KR" altLang="en-US" sz="1800" b="1" dirty="0"/>
              <a:t>스키마를 관계 데이터 모델의 </a:t>
            </a:r>
            <a:r>
              <a:rPr lang="ko-KR" altLang="en-US" sz="1800" b="1" dirty="0" err="1"/>
              <a:t>릴레이션들</a:t>
            </a:r>
            <a:r>
              <a:rPr lang="ko-KR" altLang="en-US" sz="1800" b="1" dirty="0"/>
              <a:t>  변환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sz="1800" b="1" dirty="0"/>
              <a:t>관계 </a:t>
            </a:r>
            <a:r>
              <a:rPr lang="en-US" altLang="ko-KR" sz="1800" b="1" dirty="0"/>
              <a:t>DB</a:t>
            </a:r>
            <a:r>
              <a:rPr lang="ko-KR" altLang="en-US" sz="1800" b="1" dirty="0"/>
              <a:t>는 </a:t>
            </a:r>
            <a:r>
              <a:rPr lang="ko-KR" altLang="en-US" sz="1800" b="1" dirty="0" err="1"/>
              <a:t>릴레이션으로만</a:t>
            </a:r>
            <a:r>
              <a:rPr lang="ko-KR" altLang="en-US" sz="1800" b="1" dirty="0"/>
              <a:t> 구성됨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sz="1800" b="1" dirty="0"/>
              <a:t>ER </a:t>
            </a:r>
            <a:r>
              <a:rPr lang="ko-KR" altLang="en-US" sz="1800" b="1" dirty="0"/>
              <a:t>모델을 </a:t>
            </a:r>
            <a:r>
              <a:rPr lang="ko-KR" altLang="en-US" sz="1800" b="1" dirty="0" err="1"/>
              <a:t>릴레이션들로</a:t>
            </a:r>
            <a:r>
              <a:rPr lang="ko-KR" altLang="en-US" sz="1800" b="1" dirty="0"/>
              <a:t> 사상하는 </a:t>
            </a:r>
            <a:r>
              <a:rPr lang="en-US" altLang="ko-KR" sz="1800" b="1" dirty="0"/>
              <a:t>7</a:t>
            </a:r>
            <a:r>
              <a:rPr lang="ko-KR" altLang="en-US" sz="1800" b="1" dirty="0"/>
              <a:t>개의 단계로 이루어진 알고리즘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F9C24-2BC9-429B-8EFD-66CE7100E9CC}" type="slidenum">
              <a:rPr lang="en-US" altLang="ko-KR"/>
              <a:pPr>
                <a:defRPr/>
              </a:pPr>
              <a:t>79</a:t>
            </a:fld>
            <a:endParaRPr lang="en-US" altLang="ko-KR"/>
          </a:p>
        </p:txBody>
      </p:sp>
      <p:sp>
        <p:nvSpPr>
          <p:cNvPr id="74756" name="Rectangle 2"/>
          <p:cNvSpPr>
            <a:spLocks noChangeArrowheads="1"/>
          </p:cNvSpPr>
          <p:nvPr/>
        </p:nvSpPr>
        <p:spPr bwMode="auto">
          <a:xfrm>
            <a:off x="2012951" y="274466"/>
            <a:ext cx="8234363" cy="7381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2075" tIns="46038" rIns="92075" bIns="46038" anchor="ctr"/>
          <a:lstStyle>
            <a:lvl1pPr eaLnBrk="0" hangingPunct="0">
              <a:spcBef>
                <a:spcPct val="20000"/>
              </a:spcBef>
              <a:buSzPct val="110000"/>
              <a:buChar char="•"/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16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Arial" pitchFamily="34" charset="0"/>
                <a:ea typeface="돋움" pitchFamily="50" charset="-127"/>
              </a:defRPr>
            </a:lvl9pPr>
          </a:lstStyle>
          <a:p>
            <a:pPr algn="ctr" eaLnBrk="1" latin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ko-KR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5.4 ER </a:t>
            </a:r>
            <a:r>
              <a:rPr lang="ko-KR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스키마를 관계 모델의 </a:t>
            </a:r>
            <a:r>
              <a:rPr lang="ko-KR" altLang="en-US" sz="2600" b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릴레이션으로</a:t>
            </a:r>
            <a:r>
              <a:rPr lang="ko-KR" altLang="en-US" sz="2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 사상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8774" y="3248181"/>
            <a:ext cx="5553075" cy="3048000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660400" y="649867"/>
            <a:ext cx="107696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데이터베이스 설계의 주요 단계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요구사항 분석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개념적 설계</a:t>
            </a:r>
            <a:r>
              <a:rPr lang="en-US" altLang="ko-KR" b="1" dirty="0" smtClean="0"/>
              <a:t>, DBMS</a:t>
            </a:r>
            <a:r>
              <a:rPr lang="ko-KR" altLang="en-US" b="1" dirty="0" smtClean="0"/>
              <a:t>의 선정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논리적 설계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스키마 정제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물리적 설계와 튜닝 등 여러 작업들로 이루어짐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일반적으로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데이터베이스 설계의 완성도를 높이기 위해서 이런 작업들을 앞뒤로 왔다갔다할 필요가 있음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49E93C-D830-4548-8972-0678CC43A2D1}" type="slidenum">
              <a:rPr lang="en-US" altLang="ko-KR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2" name="직사각형 1"/>
          <p:cNvSpPr/>
          <p:nvPr/>
        </p:nvSpPr>
        <p:spPr>
          <a:xfrm>
            <a:off x="905964" y="2480382"/>
            <a:ext cx="736332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ct val="20000"/>
              </a:spcBef>
              <a:defRPr/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설계 종류</a:t>
            </a:r>
            <a:endParaRPr lang="en-US" altLang="ko-KR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lvl="2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하향식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(Top Down)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대상을 전체적으로 분석한 후 개체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관계를 추출해 설계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(design by analysis)</a:t>
            </a:r>
          </a:p>
          <a:p>
            <a:pPr marL="342900" lvl="2" indent="-342900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상향식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(Bottom Up)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전표 등으로 부터 데이터 항목을 추출해 낸 후 비슷한 속성을 그룹 지어 개체를 설계</a:t>
            </a:r>
            <a:r>
              <a:rPr lang="en-US" altLang="ko-KR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(design by synthesis)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5965" y="2081248"/>
            <a:ext cx="636713" cy="452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chemeClr val="tx2"/>
                </a:solidFill>
              </a:rPr>
              <a:t>참고</a:t>
            </a:r>
            <a:endParaRPr lang="ko-KR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45E6E-9D26-4E7E-9085-CFD47FDE63BF}" type="slidenum">
              <a:rPr lang="en-US" altLang="ko-KR"/>
              <a:pPr>
                <a:defRPr/>
              </a:pPr>
              <a:t>80</a:t>
            </a:fld>
            <a:endParaRPr lang="en-US" altLang="ko-KR"/>
          </a:p>
        </p:txBody>
      </p:sp>
      <p:pic>
        <p:nvPicPr>
          <p:cNvPr id="6" name="Picture 2" descr="image20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0178" y="451324"/>
            <a:ext cx="5694208" cy="589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8975677" y="3063288"/>
            <a:ext cx="1800493" cy="5724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tx2"/>
                </a:solidFill>
                <a:latin typeface="한컴 바겐세일 M" panose="02020603020101020101" pitchFamily="18" charset="-127"/>
                <a:ea typeface="한컴 바겐세일 M" panose="02020603020101020101" pitchFamily="18" charset="-127"/>
              </a:rPr>
              <a:t>순서변경가능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5" name="Picture 3"/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99272" y="771023"/>
            <a:ext cx="7986915" cy="319939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0DF3DD-3AC4-4204-8A38-CBB4494D87EA}" type="slidenum">
              <a:rPr lang="en-US" altLang="ko-KR"/>
              <a:pPr>
                <a:defRPr/>
              </a:pPr>
              <a:t>81</a:t>
            </a:fld>
            <a:endParaRPr lang="en-US" altLang="ko-K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3"/>
          <p:cNvSpPr>
            <a:spLocks noGrp="1" noChangeArrowheads="1"/>
          </p:cNvSpPr>
          <p:nvPr>
            <p:ph idx="1"/>
          </p:nvPr>
        </p:nvSpPr>
        <p:spPr>
          <a:xfrm>
            <a:off x="1893247" y="394694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</a:t>
            </a:r>
            <a:r>
              <a:rPr lang="en-US" altLang="ko-KR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altLang="ko-KR" b="1" dirty="0" smtClean="0">
                <a:solidFill>
                  <a:srgbClr val="0000FF"/>
                </a:solidFill>
              </a:rPr>
              <a:t> </a:t>
            </a:r>
            <a:r>
              <a:rPr lang="en-US" altLang="ko-KR" b="1" dirty="0" smtClean="0">
                <a:solidFill>
                  <a:schemeClr val="tx2"/>
                </a:solidFill>
              </a:rPr>
              <a:t>: </a:t>
            </a:r>
            <a:r>
              <a:rPr lang="ko-KR" altLang="en-US" dirty="0" smtClean="0">
                <a:solidFill>
                  <a:schemeClr val="tx2"/>
                </a:solidFill>
              </a:rPr>
              <a:t>정규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타입과 단일 값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</a:t>
            </a:r>
            <a:endParaRPr lang="ko-KR" altLang="en-US" dirty="0" smtClean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err="1" smtClean="0"/>
              <a:t>엔티티</a:t>
            </a:r>
            <a:r>
              <a:rPr lang="ko-KR" altLang="en-US" dirty="0" smtClean="0"/>
              <a:t> 타입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릴레이션</a:t>
            </a:r>
            <a:r>
              <a:rPr lang="ko-KR" altLang="en-US" dirty="0" smtClean="0"/>
              <a:t> 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/>
              <a:t>단순 </a:t>
            </a:r>
            <a:r>
              <a:rPr lang="ko-KR" altLang="en-US" dirty="0" err="1" smtClean="0"/>
              <a:t>애트리뷰트들</a:t>
            </a:r>
            <a:r>
              <a:rPr lang="ko-KR" altLang="en-US" dirty="0" smtClean="0"/>
              <a:t>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칼럼</a:t>
            </a:r>
          </a:p>
          <a:p>
            <a:pPr lvl="1" algn="just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err="1"/>
              <a:t>엔티티</a:t>
            </a:r>
            <a:r>
              <a:rPr lang="ko-KR" altLang="en-US" dirty="0"/>
              <a:t> </a:t>
            </a:r>
            <a:r>
              <a:rPr lang="ko-KR" altLang="en-US" dirty="0" smtClean="0"/>
              <a:t>타입</a:t>
            </a:r>
            <a:r>
              <a:rPr lang="ko-KR" altLang="en-US" dirty="0"/>
              <a:t>의</a:t>
            </a:r>
            <a:r>
              <a:rPr lang="ko-KR" altLang="en-US" dirty="0" smtClean="0"/>
              <a:t> 기본 키 </a:t>
            </a:r>
            <a:r>
              <a:rPr lang="en-US" altLang="ko-KR" dirty="0" smtClean="0"/>
              <a:t>-&gt;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릴레이션의</a:t>
            </a:r>
            <a:r>
              <a:rPr lang="ko-KR" altLang="en-US" dirty="0" smtClean="0"/>
              <a:t> 기본 키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EE600D-A42D-4ABF-B0CF-6039164C5257}" type="slidenum">
              <a:rPr lang="en-US" altLang="ko-KR"/>
              <a:pPr>
                <a:defRPr/>
              </a:pPr>
              <a:t>82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1768" y="2879990"/>
            <a:ext cx="4334480" cy="1467055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3"/>
          <p:cNvSpPr>
            <a:spLocks noGrp="1" noChangeArrowheads="1"/>
          </p:cNvSpPr>
          <p:nvPr>
            <p:ph idx="1"/>
          </p:nvPr>
        </p:nvSpPr>
        <p:spPr>
          <a:xfrm>
            <a:off x="1865952" y="408341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</a:t>
            </a:r>
            <a:r>
              <a:rPr lang="en-US" altLang="ko-KR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ko-KR" b="1" dirty="0" smtClean="0">
                <a:solidFill>
                  <a:schemeClr val="tx2"/>
                </a:solidFill>
              </a:rPr>
              <a:t> : </a:t>
            </a:r>
            <a:r>
              <a:rPr lang="ko-KR" altLang="en-US" dirty="0" smtClean="0">
                <a:solidFill>
                  <a:schemeClr val="tx2"/>
                </a:solidFill>
              </a:rPr>
              <a:t>약한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타입과 단일 값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</a:t>
            </a:r>
            <a:endParaRPr lang="ko-KR" altLang="en-US" dirty="0" smtClean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2"/>
                </a:solidFill>
              </a:rPr>
              <a:t>강한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타입의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</a:t>
            </a:r>
            <a:r>
              <a:rPr lang="ko-KR" altLang="en-US" dirty="0" smtClean="0">
                <a:solidFill>
                  <a:schemeClr val="tx2"/>
                </a:solidFill>
              </a:rPr>
              <a:t> 기본 키를 약한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릴레이션의</a:t>
            </a:r>
            <a:r>
              <a:rPr lang="ko-KR" altLang="en-US" dirty="0" smtClean="0">
                <a:solidFill>
                  <a:schemeClr val="tx2"/>
                </a:solidFill>
              </a:rPr>
              <a:t> 외래 키로 포함시킴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2"/>
                </a:solidFill>
              </a:rPr>
              <a:t>약한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타입에서 변환된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릴레이션의</a:t>
            </a:r>
            <a:r>
              <a:rPr lang="ko-KR" altLang="en-US" dirty="0" smtClean="0">
                <a:solidFill>
                  <a:schemeClr val="tx2"/>
                </a:solidFill>
              </a:rPr>
              <a:t> 기본 키는 약한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타입의 부분 키와 강한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타입의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릴레이션을</a:t>
            </a:r>
            <a:r>
              <a:rPr lang="ko-KR" altLang="en-US" dirty="0" smtClean="0">
                <a:solidFill>
                  <a:schemeClr val="tx2"/>
                </a:solidFill>
              </a:rPr>
              <a:t> 참조하는 외래 키의 조합으로 이루어짐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A30350-F563-456B-B027-7642EB2D5BE0}" type="slidenum">
              <a:rPr lang="en-US" altLang="ko-KR"/>
              <a:pPr>
                <a:defRPr/>
              </a:pPr>
              <a:t>83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42" y="3166234"/>
            <a:ext cx="5106632" cy="3488587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5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449287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</a:t>
            </a:r>
            <a:r>
              <a:rPr lang="en-US" altLang="ko-KR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r>
              <a:rPr lang="en-US" altLang="ko-KR" b="1" dirty="0" smtClean="0">
                <a:solidFill>
                  <a:schemeClr val="tx2"/>
                </a:solidFill>
              </a:rPr>
              <a:t> : </a:t>
            </a:r>
            <a:r>
              <a:rPr lang="en-US" altLang="ko-KR" dirty="0" smtClean="0">
                <a:solidFill>
                  <a:schemeClr val="tx2"/>
                </a:solidFill>
              </a:rPr>
              <a:t>2</a:t>
            </a:r>
            <a:r>
              <a:rPr lang="ko-KR" altLang="en-US" dirty="0" smtClean="0">
                <a:solidFill>
                  <a:schemeClr val="tx2"/>
                </a:solidFill>
              </a:rPr>
              <a:t>진 </a:t>
            </a:r>
            <a:r>
              <a:rPr lang="en-US" altLang="ko-KR" dirty="0" smtClean="0">
                <a:solidFill>
                  <a:schemeClr val="tx2"/>
                </a:solidFill>
              </a:rPr>
              <a:t>1:1 </a:t>
            </a:r>
            <a:r>
              <a:rPr lang="ko-KR" altLang="en-US" dirty="0" smtClean="0">
                <a:solidFill>
                  <a:schemeClr val="tx2"/>
                </a:solidFill>
              </a:rPr>
              <a:t>관계 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S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T </a:t>
            </a:r>
            <a:r>
              <a:rPr lang="ko-KR" altLang="en-US" b="1" dirty="0" smtClean="0"/>
              <a:t>중에서 한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선택하여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만일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를 선택했다면 </a:t>
            </a:r>
            <a:r>
              <a:rPr lang="en-US" altLang="ko-KR" b="1" dirty="0" smtClean="0"/>
              <a:t>T</a:t>
            </a:r>
            <a:r>
              <a:rPr lang="ko-KR" altLang="en-US" b="1" dirty="0" smtClean="0"/>
              <a:t>의 기본 키를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에 외래 키로 포함시킴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b="1" dirty="0" smtClean="0"/>
              <a:t>S</a:t>
            </a:r>
            <a:r>
              <a:rPr lang="ko-KR" altLang="en-US" b="1" dirty="0" smtClean="0"/>
              <a:t>와 </a:t>
            </a:r>
            <a:r>
              <a:rPr lang="en-US" altLang="ko-KR" b="1" dirty="0" smtClean="0"/>
              <a:t>T </a:t>
            </a:r>
            <a:r>
              <a:rPr lang="ko-KR" altLang="en-US" b="1" dirty="0" smtClean="0"/>
              <a:t>중에서 관계 타입에 완전하게 참여하는 </a:t>
            </a:r>
            <a:r>
              <a:rPr lang="ko-KR" altLang="en-US" b="1" dirty="0" err="1" smtClean="0"/>
              <a:t>릴레이션을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의 역할을 하는 </a:t>
            </a:r>
            <a:r>
              <a:rPr lang="ko-KR" altLang="en-US" b="1" dirty="0" err="1" smtClean="0"/>
              <a:t>릴레이션으로</a:t>
            </a:r>
            <a:r>
              <a:rPr lang="ko-KR" altLang="en-US" b="1" dirty="0" smtClean="0"/>
              <a:t> 선택함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관계 타입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이 가지고 있는 모든 단순 </a:t>
            </a:r>
            <a:r>
              <a:rPr lang="ko-KR" altLang="en-US" b="1" dirty="0" err="1" smtClean="0"/>
              <a:t>애트리뷰트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복합 </a:t>
            </a:r>
            <a:r>
              <a:rPr lang="ko-KR" altLang="en-US" b="1" dirty="0" err="1" smtClean="0"/>
              <a:t>애트리뷰트를</a:t>
            </a:r>
            <a:r>
              <a:rPr lang="ko-KR" altLang="en-US" b="1" dirty="0" smtClean="0"/>
              <a:t> 갖고 있는 경우에는 복합 </a:t>
            </a:r>
            <a:r>
              <a:rPr lang="ko-KR" altLang="en-US" b="1" dirty="0" err="1" smtClean="0"/>
              <a:t>애트리뷰트를</a:t>
            </a:r>
            <a:r>
              <a:rPr lang="ko-KR" altLang="en-US" b="1" dirty="0" smtClean="0"/>
              <a:t> 구성하는 단순 </a:t>
            </a:r>
            <a:r>
              <a:rPr lang="ko-KR" altLang="en-US" b="1" dirty="0" err="1" smtClean="0"/>
              <a:t>애트리뷰트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들을 </a:t>
            </a:r>
            <a:r>
              <a:rPr lang="en-US" altLang="ko-KR" b="1" dirty="0" smtClean="0"/>
              <a:t>S</a:t>
            </a:r>
            <a:r>
              <a:rPr lang="ko-KR" altLang="en-US" b="1" dirty="0" smtClean="0"/>
              <a:t>에 대응되는 </a:t>
            </a:r>
            <a:r>
              <a:rPr lang="ko-KR" altLang="en-US" b="1" dirty="0" err="1" smtClean="0"/>
              <a:t>릴레이션에</a:t>
            </a:r>
            <a:r>
              <a:rPr lang="ko-KR" altLang="en-US" b="1" dirty="0" smtClean="0"/>
              <a:t> 포함시킴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b="1" dirty="0" smtClean="0"/>
              <a:t>두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타입이 관계 타입 </a:t>
            </a:r>
            <a:r>
              <a:rPr lang="en-US" altLang="ko-KR" b="1" dirty="0" smtClean="0"/>
              <a:t>R</a:t>
            </a:r>
            <a:r>
              <a:rPr lang="ko-KR" altLang="en-US" b="1" dirty="0" smtClean="0"/>
              <a:t>에 완전하게 참여할 때는 두 </a:t>
            </a:r>
            <a:r>
              <a:rPr lang="ko-KR" altLang="en-US" b="1" dirty="0" err="1" smtClean="0"/>
              <a:t>엔티티</a:t>
            </a:r>
            <a:r>
              <a:rPr lang="ko-KR" altLang="en-US" b="1" dirty="0" smtClean="0"/>
              <a:t> 타입과 관계 타입을 하나의 </a:t>
            </a:r>
            <a:r>
              <a:rPr lang="ko-KR" altLang="en-US" b="1" dirty="0" err="1" smtClean="0"/>
              <a:t>릴레이션으로</a:t>
            </a:r>
            <a:r>
              <a:rPr lang="ko-KR" altLang="en-US" b="1" dirty="0" smtClean="0"/>
              <a:t> 합치는 방법도 가능함</a:t>
            </a:r>
            <a:r>
              <a:rPr lang="ko-KR" altLang="en-US" dirty="0" smtClean="0"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720FE7-9395-4A11-8516-5821FD8C8FD2}" type="slidenum">
              <a:rPr lang="en-US" altLang="ko-KR"/>
              <a:pPr>
                <a:defRPr/>
              </a:pPr>
              <a:t>84</a:t>
            </a:fld>
            <a:endParaRPr lang="en-US" altLang="ko-K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3694" y="3623612"/>
            <a:ext cx="4875852" cy="3250568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959" y="3623612"/>
            <a:ext cx="4862325" cy="238177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7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421991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</a:t>
            </a:r>
            <a:r>
              <a:rPr lang="en-US" altLang="ko-KR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en-US" altLang="ko-KR" b="1" dirty="0" smtClean="0">
                <a:solidFill>
                  <a:schemeClr val="tx2"/>
                </a:solidFill>
              </a:rPr>
              <a:t> : </a:t>
            </a:r>
            <a:r>
              <a:rPr lang="ko-KR" altLang="en-US" dirty="0" smtClean="0">
                <a:solidFill>
                  <a:schemeClr val="tx2"/>
                </a:solidFill>
              </a:rPr>
              <a:t>정규 </a:t>
            </a:r>
            <a:r>
              <a:rPr lang="en-US" altLang="ko-KR" dirty="0" smtClean="0">
                <a:solidFill>
                  <a:schemeClr val="tx2"/>
                </a:solidFill>
              </a:rPr>
              <a:t>2</a:t>
            </a:r>
            <a:r>
              <a:rPr lang="ko-KR" altLang="en-US" dirty="0" smtClean="0">
                <a:solidFill>
                  <a:schemeClr val="tx2"/>
                </a:solidFill>
              </a:rPr>
              <a:t>진 </a:t>
            </a:r>
            <a:r>
              <a:rPr lang="en-US" altLang="ko-KR" dirty="0" smtClean="0">
                <a:solidFill>
                  <a:schemeClr val="tx2"/>
                </a:solidFill>
              </a:rPr>
              <a:t>1:N </a:t>
            </a:r>
            <a:r>
              <a:rPr lang="ko-KR" altLang="en-US" dirty="0" smtClean="0">
                <a:solidFill>
                  <a:schemeClr val="tx2"/>
                </a:solidFill>
              </a:rPr>
              <a:t>관계 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err="1" smtClean="0"/>
              <a:t>카디넬리티</a:t>
            </a:r>
            <a:r>
              <a:rPr lang="ko-KR" altLang="en-US" dirty="0" smtClean="0"/>
              <a:t> 비율이 </a:t>
            </a:r>
            <a:r>
              <a:rPr lang="en-US" altLang="ko-KR" dirty="0" smtClean="0"/>
              <a:t>1</a:t>
            </a:r>
            <a:r>
              <a:rPr lang="ko-KR" altLang="en-US" dirty="0" smtClean="0"/>
              <a:t>에 해당되는 </a:t>
            </a:r>
            <a:r>
              <a:rPr lang="ko-KR" altLang="en-US" dirty="0" err="1" smtClean="0"/>
              <a:t>기본키를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N</a:t>
            </a:r>
            <a:r>
              <a:rPr lang="ko-KR" altLang="en-US" dirty="0" smtClean="0"/>
              <a:t>에 외래 키로 포함시킴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307C6-C201-4E77-956A-AEE8803314D7}" type="slidenum">
              <a:rPr lang="en-US" altLang="ko-KR"/>
              <a:pPr>
                <a:defRPr/>
              </a:pPr>
              <a:t>85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1975964"/>
            <a:ext cx="4857750" cy="46990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492404" y="3799166"/>
            <a:ext cx="2175596" cy="105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불필요하게 </a:t>
            </a:r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릴레이션</a:t>
            </a:r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수를 늘리므로 </a:t>
            </a:r>
            <a:r>
              <a:rPr lang="ko-KR" altLang="en-US" sz="1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바람직</a:t>
            </a:r>
            <a:endParaRPr lang="en-US" altLang="ko-KR" sz="16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하지 않음</a:t>
            </a:r>
          </a:p>
        </p:txBody>
      </p:sp>
      <p:cxnSp>
        <p:nvCxnSpPr>
          <p:cNvPr id="7" name="직선 화살표 연결선 6"/>
          <p:cNvCxnSpPr>
            <a:stCxn id="2" idx="1"/>
          </p:cNvCxnSpPr>
          <p:nvPr/>
        </p:nvCxnSpPr>
        <p:spPr>
          <a:xfrm flipH="1">
            <a:off x="8156812" y="4325464"/>
            <a:ext cx="33559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5" name="Rectangle 3"/>
          <p:cNvSpPr>
            <a:spLocks noGrp="1" noChangeArrowheads="1"/>
          </p:cNvSpPr>
          <p:nvPr>
            <p:ph idx="1"/>
          </p:nvPr>
        </p:nvSpPr>
        <p:spPr>
          <a:xfrm>
            <a:off x="1893248" y="421991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</a:t>
            </a:r>
            <a:r>
              <a:rPr lang="en-US" altLang="ko-KR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r>
              <a:rPr lang="en-US" altLang="ko-KR" b="1" dirty="0" smtClean="0">
                <a:solidFill>
                  <a:schemeClr val="tx2"/>
                </a:solidFill>
              </a:rPr>
              <a:t> : </a:t>
            </a:r>
            <a:r>
              <a:rPr lang="en-US" altLang="ko-KR" dirty="0" smtClean="0">
                <a:solidFill>
                  <a:schemeClr val="tx2"/>
                </a:solidFill>
              </a:rPr>
              <a:t>2</a:t>
            </a:r>
            <a:r>
              <a:rPr lang="ko-KR" altLang="en-US" dirty="0" smtClean="0">
                <a:solidFill>
                  <a:schemeClr val="tx2"/>
                </a:solidFill>
              </a:rPr>
              <a:t>진 </a:t>
            </a:r>
            <a:r>
              <a:rPr lang="en-US" altLang="ko-KR" dirty="0" smtClean="0">
                <a:solidFill>
                  <a:schemeClr val="tx2"/>
                </a:solidFill>
              </a:rPr>
              <a:t>M:N </a:t>
            </a:r>
            <a:r>
              <a:rPr lang="ko-KR" altLang="en-US" dirty="0" smtClean="0">
                <a:solidFill>
                  <a:schemeClr val="tx2"/>
                </a:solidFill>
              </a:rPr>
              <a:t>관계 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en-US" altLang="ko-KR" dirty="0" smtClean="0">
                <a:solidFill>
                  <a:schemeClr val="tx2"/>
                </a:solidFill>
              </a:rPr>
              <a:t>2</a:t>
            </a:r>
            <a:r>
              <a:rPr lang="ko-KR" altLang="en-US" dirty="0" smtClean="0">
                <a:solidFill>
                  <a:schemeClr val="tx2"/>
                </a:solidFill>
              </a:rPr>
              <a:t>진 </a:t>
            </a:r>
            <a:r>
              <a:rPr lang="en-US" altLang="ko-KR" dirty="0" smtClean="0">
                <a:solidFill>
                  <a:schemeClr val="tx2"/>
                </a:solidFill>
              </a:rPr>
              <a:t>M:N </a:t>
            </a:r>
            <a:r>
              <a:rPr lang="ko-KR" altLang="en-US" dirty="0" smtClean="0">
                <a:solidFill>
                  <a:schemeClr val="tx2"/>
                </a:solidFill>
              </a:rPr>
              <a:t>관계 타입 </a:t>
            </a:r>
            <a:r>
              <a:rPr lang="en-US" altLang="ko-KR" dirty="0" smtClean="0">
                <a:solidFill>
                  <a:schemeClr val="tx2"/>
                </a:solidFill>
              </a:rPr>
              <a:t>R</a:t>
            </a:r>
            <a:r>
              <a:rPr lang="ko-KR" altLang="en-US" dirty="0" smtClean="0">
                <a:solidFill>
                  <a:schemeClr val="tx2"/>
                </a:solidFill>
              </a:rPr>
              <a:t>에 대해서는 새로운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</a:t>
            </a:r>
            <a:r>
              <a:rPr lang="ko-KR" altLang="en-US" dirty="0" smtClean="0">
                <a:solidFill>
                  <a:schemeClr val="tx2"/>
                </a:solidFill>
              </a:rPr>
              <a:t> 을 생성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2"/>
                </a:solidFill>
              </a:rPr>
              <a:t>참여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타입에 해당하는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릴레이션들의</a:t>
            </a:r>
            <a:r>
              <a:rPr lang="ko-KR" altLang="en-US" dirty="0" smtClean="0">
                <a:solidFill>
                  <a:schemeClr val="tx2"/>
                </a:solidFill>
              </a:rPr>
              <a:t> 기본 키를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R</a:t>
            </a:r>
            <a:r>
              <a:rPr lang="ko-KR" altLang="en-US" dirty="0" smtClean="0">
                <a:solidFill>
                  <a:schemeClr val="tx2"/>
                </a:solidFill>
              </a:rPr>
              <a:t>에 외래 키로 포함시키고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dirty="0" smtClean="0">
                <a:solidFill>
                  <a:schemeClr val="tx2"/>
                </a:solidFill>
              </a:rPr>
              <a:t>이들의 조합이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R</a:t>
            </a:r>
            <a:r>
              <a:rPr lang="ko-KR" altLang="en-US" dirty="0" smtClean="0">
                <a:solidFill>
                  <a:schemeClr val="tx2"/>
                </a:solidFill>
              </a:rPr>
              <a:t>의 기본 키가 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2"/>
                </a:solidFill>
              </a:rPr>
              <a:t>관계 타입 </a:t>
            </a:r>
            <a:r>
              <a:rPr lang="en-US" altLang="ko-KR" dirty="0" smtClean="0">
                <a:solidFill>
                  <a:schemeClr val="tx2"/>
                </a:solidFill>
              </a:rPr>
              <a:t>R</a:t>
            </a:r>
            <a:r>
              <a:rPr lang="ko-KR" altLang="en-US" dirty="0" smtClean="0">
                <a:solidFill>
                  <a:schemeClr val="tx2"/>
                </a:solidFill>
              </a:rPr>
              <a:t>이 가지고 있는 모든 단순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</a:t>
            </a:r>
            <a:r>
              <a:rPr lang="en-US" altLang="ko-KR" dirty="0" smtClean="0">
                <a:solidFill>
                  <a:schemeClr val="tx2"/>
                </a:solidFill>
              </a:rPr>
              <a:t>(</a:t>
            </a:r>
            <a:r>
              <a:rPr lang="ko-KR" altLang="en-US" dirty="0" smtClean="0">
                <a:solidFill>
                  <a:schemeClr val="tx2"/>
                </a:solidFill>
              </a:rPr>
              <a:t>복합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애트리뷰트를</a:t>
            </a:r>
            <a:r>
              <a:rPr lang="ko-KR" altLang="en-US" dirty="0" smtClean="0">
                <a:solidFill>
                  <a:schemeClr val="tx2"/>
                </a:solidFill>
              </a:rPr>
              <a:t> 갖고 있는 경우에는 복합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애트리뷰트를</a:t>
            </a:r>
            <a:r>
              <a:rPr lang="ko-KR" altLang="en-US" dirty="0" smtClean="0">
                <a:solidFill>
                  <a:schemeClr val="tx2"/>
                </a:solidFill>
              </a:rPr>
              <a:t> 구성하는 단순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</a:t>
            </a:r>
            <a:r>
              <a:rPr lang="en-US" altLang="ko-KR" dirty="0" smtClean="0">
                <a:solidFill>
                  <a:schemeClr val="tx2"/>
                </a:solidFill>
              </a:rPr>
              <a:t>)</a:t>
            </a:r>
            <a:r>
              <a:rPr lang="ko-KR" altLang="en-US" dirty="0" smtClean="0">
                <a:solidFill>
                  <a:schemeClr val="tx2"/>
                </a:solidFill>
              </a:rPr>
              <a:t>들을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R</a:t>
            </a:r>
            <a:r>
              <a:rPr lang="ko-KR" altLang="en-US" dirty="0" smtClean="0">
                <a:solidFill>
                  <a:schemeClr val="tx2"/>
                </a:solidFill>
              </a:rPr>
              <a:t>에 포함시킴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7A734C-69D6-4B96-A695-6E9AE43B14B7}" type="slidenum">
              <a:rPr lang="en-US" altLang="ko-KR"/>
              <a:pPr>
                <a:defRPr/>
              </a:pPr>
              <a:t>86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22675" y="4175697"/>
            <a:ext cx="5068008" cy="212381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3" name="Rectangle 3"/>
          <p:cNvSpPr>
            <a:spLocks noGrp="1" noChangeArrowheads="1"/>
          </p:cNvSpPr>
          <p:nvPr>
            <p:ph idx="1"/>
          </p:nvPr>
        </p:nvSpPr>
        <p:spPr>
          <a:xfrm>
            <a:off x="1879600" y="394695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</a:t>
            </a:r>
            <a:r>
              <a:rPr lang="en-US" altLang="ko-KR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r>
              <a:rPr lang="en-US" altLang="ko-KR" b="1" dirty="0" smtClean="0">
                <a:solidFill>
                  <a:schemeClr val="tx2"/>
                </a:solidFill>
              </a:rPr>
              <a:t> : </a:t>
            </a:r>
            <a:r>
              <a:rPr lang="en-US" altLang="ko-KR" dirty="0" smtClean="0">
                <a:solidFill>
                  <a:schemeClr val="tx2"/>
                </a:solidFill>
              </a:rPr>
              <a:t>3</a:t>
            </a:r>
            <a:r>
              <a:rPr lang="ko-KR" altLang="en-US" dirty="0" smtClean="0">
                <a:solidFill>
                  <a:schemeClr val="tx2"/>
                </a:solidFill>
              </a:rPr>
              <a:t>진 이상의 관계 타입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2"/>
                </a:solidFill>
              </a:rPr>
              <a:t>새로운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</a:t>
            </a:r>
            <a:r>
              <a:rPr lang="ko-KR" altLang="en-US" dirty="0" smtClean="0">
                <a:solidFill>
                  <a:schemeClr val="tx2"/>
                </a:solidFill>
              </a:rPr>
              <a:t> 생성</a:t>
            </a:r>
            <a:endParaRPr lang="en-US" altLang="ko-KR" dirty="0" smtClean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2"/>
                </a:solidFill>
              </a:rPr>
              <a:t>관계 타입에 참여하는 모든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타입에 대응되는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릴레이션들의</a:t>
            </a:r>
            <a:r>
              <a:rPr lang="ko-KR" altLang="en-US" dirty="0" smtClean="0">
                <a:solidFill>
                  <a:schemeClr val="tx2"/>
                </a:solidFill>
              </a:rPr>
              <a:t> 기본 키를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릴레이션에</a:t>
            </a:r>
            <a:r>
              <a:rPr lang="ko-KR" altLang="en-US" dirty="0" smtClean="0">
                <a:solidFill>
                  <a:schemeClr val="tx2"/>
                </a:solidFill>
              </a:rPr>
              <a:t> 외래 키로 포함시킴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2"/>
                </a:solidFill>
              </a:rPr>
              <a:t>일반적으로 외래 키들의 조합이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R</a:t>
            </a:r>
            <a:r>
              <a:rPr lang="ko-KR" altLang="en-US" dirty="0" smtClean="0">
                <a:solidFill>
                  <a:schemeClr val="tx2"/>
                </a:solidFill>
              </a:rPr>
              <a:t>의 기본 키가 됨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2"/>
                </a:solidFill>
              </a:rPr>
              <a:t>관계 타입에 참여하는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타입들의 </a:t>
            </a:r>
            <a:r>
              <a:rPr lang="ko-KR" altLang="en-US" dirty="0" err="1" smtClean="0">
                <a:solidFill>
                  <a:schemeClr val="tx2"/>
                </a:solidFill>
              </a:rPr>
              <a:t>카디날리티가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1:M:N</a:t>
            </a:r>
            <a:r>
              <a:rPr lang="ko-KR" altLang="en-US" dirty="0" smtClean="0">
                <a:solidFill>
                  <a:schemeClr val="tx2"/>
                </a:solidFill>
              </a:rPr>
              <a:t>이면 </a:t>
            </a:r>
            <a:r>
              <a:rPr lang="ko-KR" altLang="en-US" dirty="0" err="1" smtClean="0">
                <a:solidFill>
                  <a:schemeClr val="tx2"/>
                </a:solidFill>
              </a:rPr>
              <a:t>카디날리티가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en-US" altLang="ko-KR" dirty="0" smtClean="0">
                <a:solidFill>
                  <a:schemeClr val="tx2"/>
                </a:solidFill>
              </a:rPr>
              <a:t>1</a:t>
            </a:r>
            <a:r>
              <a:rPr lang="ko-KR" altLang="en-US" dirty="0" smtClean="0">
                <a:solidFill>
                  <a:schemeClr val="tx2"/>
                </a:solidFill>
              </a:rPr>
              <a:t>인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릴레이션의</a:t>
            </a:r>
            <a:r>
              <a:rPr lang="ko-KR" altLang="en-US" dirty="0" smtClean="0">
                <a:solidFill>
                  <a:schemeClr val="tx2"/>
                </a:solidFill>
              </a:rPr>
              <a:t> 기본 키를 참조하는 외래 키를 제외한 나머지 외래 키들의 조합이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릴레이션의</a:t>
            </a:r>
            <a:r>
              <a:rPr lang="ko-KR" altLang="en-US" dirty="0" smtClean="0">
                <a:solidFill>
                  <a:schemeClr val="tx2"/>
                </a:solidFill>
              </a:rPr>
              <a:t> 기본 키가 됨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038D6A-BEFF-45D1-A848-007250BDA4CF}" type="slidenum">
              <a:rPr lang="en-US" altLang="ko-KR"/>
              <a:pPr>
                <a:defRPr/>
              </a:pPr>
              <a:t>87</a:t>
            </a:fld>
            <a:endParaRPr lang="en-US" altLang="ko-KR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7913" y="3237470"/>
            <a:ext cx="7310437" cy="362053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/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>
          <a:xfrm>
            <a:off x="1893248" y="408343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단계 </a:t>
            </a:r>
            <a:r>
              <a:rPr lang="en-US" altLang="ko-KR" b="1" u="sng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en-US" altLang="ko-KR" b="1" dirty="0" smtClean="0">
                <a:solidFill>
                  <a:schemeClr val="tx2"/>
                </a:solidFill>
              </a:rPr>
              <a:t> : </a:t>
            </a:r>
            <a:r>
              <a:rPr lang="ko-KR" altLang="en-US" dirty="0" err="1" smtClean="0">
                <a:solidFill>
                  <a:schemeClr val="tx2"/>
                </a:solidFill>
              </a:rPr>
              <a:t>다치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</a:t>
            </a:r>
            <a:endParaRPr lang="ko-KR" altLang="en-US" dirty="0" smtClean="0">
              <a:solidFill>
                <a:schemeClr val="tx2"/>
              </a:solidFill>
            </a:endParaRP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smtClean="0">
                <a:solidFill>
                  <a:schemeClr val="tx2"/>
                </a:solidFill>
              </a:rPr>
              <a:t>각 </a:t>
            </a:r>
            <a:r>
              <a:rPr lang="ko-KR" altLang="en-US" dirty="0" err="1" smtClean="0">
                <a:solidFill>
                  <a:schemeClr val="tx2"/>
                </a:solidFill>
              </a:rPr>
              <a:t>다치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애트리뷰트에</a:t>
            </a:r>
            <a:r>
              <a:rPr lang="ko-KR" altLang="en-US" dirty="0" smtClean="0">
                <a:solidFill>
                  <a:schemeClr val="tx2"/>
                </a:solidFill>
              </a:rPr>
              <a:t> 대하여 새로운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릴레이션을</a:t>
            </a:r>
            <a:r>
              <a:rPr lang="ko-KR" altLang="en-US" dirty="0" smtClean="0">
                <a:solidFill>
                  <a:schemeClr val="tx2"/>
                </a:solidFill>
              </a:rPr>
              <a:t> 생성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err="1" smtClean="0">
                <a:solidFill>
                  <a:schemeClr val="tx2"/>
                </a:solidFill>
              </a:rPr>
              <a:t>다치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애트리뷰트에</a:t>
            </a:r>
            <a:r>
              <a:rPr lang="ko-KR" altLang="en-US" dirty="0" smtClean="0">
                <a:solidFill>
                  <a:schemeClr val="tx2"/>
                </a:solidFill>
              </a:rPr>
              <a:t> 해당하는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애트리뷰트를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릴레이션에</a:t>
            </a:r>
            <a:r>
              <a:rPr lang="ko-KR" altLang="en-US" dirty="0" smtClean="0">
                <a:solidFill>
                  <a:schemeClr val="tx2"/>
                </a:solidFill>
              </a:rPr>
              <a:t> 포함시키고</a:t>
            </a:r>
            <a:r>
              <a:rPr lang="en-US" altLang="ko-KR" dirty="0" smtClean="0">
                <a:solidFill>
                  <a:schemeClr val="tx2"/>
                </a:solidFill>
              </a:rPr>
              <a:t>, </a:t>
            </a:r>
            <a:r>
              <a:rPr lang="ko-KR" altLang="en-US" dirty="0" err="1" smtClean="0">
                <a:solidFill>
                  <a:schemeClr val="tx2"/>
                </a:solidFill>
              </a:rPr>
              <a:t>다치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애트리뷰트를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애트리뷰트로</a:t>
            </a:r>
            <a:r>
              <a:rPr lang="ko-KR" altLang="en-US" dirty="0" smtClean="0">
                <a:solidFill>
                  <a:schemeClr val="tx2"/>
                </a:solidFill>
              </a:rPr>
              <a:t> 갖는 </a:t>
            </a:r>
            <a:r>
              <a:rPr lang="ko-KR" altLang="en-US" dirty="0" err="1" smtClean="0">
                <a:solidFill>
                  <a:schemeClr val="tx2"/>
                </a:solidFill>
              </a:rPr>
              <a:t>엔티티</a:t>
            </a:r>
            <a:r>
              <a:rPr lang="ko-KR" altLang="en-US" dirty="0" smtClean="0">
                <a:solidFill>
                  <a:schemeClr val="tx2"/>
                </a:solidFill>
              </a:rPr>
              <a:t> 타입의 기본 키를 새 </a:t>
            </a:r>
            <a:r>
              <a:rPr lang="ko-KR" altLang="en-US" dirty="0" err="1" smtClean="0">
                <a:solidFill>
                  <a:schemeClr val="tx2"/>
                </a:solidFill>
              </a:rPr>
              <a:t>릴레이션의</a:t>
            </a:r>
            <a:r>
              <a:rPr lang="ko-KR" altLang="en-US" dirty="0" smtClean="0">
                <a:solidFill>
                  <a:schemeClr val="tx2"/>
                </a:solidFill>
              </a:rPr>
              <a:t> 외래 키로 포함시킴</a:t>
            </a:r>
          </a:p>
          <a:p>
            <a:pPr lvl="1"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Char char="ü"/>
            </a:pPr>
            <a:r>
              <a:rPr lang="ko-KR" altLang="en-US" dirty="0" err="1" smtClean="0">
                <a:solidFill>
                  <a:schemeClr val="tx2"/>
                </a:solidFill>
              </a:rPr>
              <a:t>릴레이션의의</a:t>
            </a:r>
            <a:r>
              <a:rPr lang="ko-KR" altLang="en-US" dirty="0" smtClean="0">
                <a:solidFill>
                  <a:schemeClr val="tx2"/>
                </a:solidFill>
              </a:rPr>
              <a:t> 기본 키는 </a:t>
            </a:r>
            <a:r>
              <a:rPr lang="ko-KR" altLang="en-US" dirty="0" err="1" smtClean="0">
                <a:solidFill>
                  <a:schemeClr val="tx2"/>
                </a:solidFill>
              </a:rPr>
              <a:t>다치</a:t>
            </a:r>
            <a:r>
              <a:rPr lang="ko-KR" altLang="en-US" dirty="0" smtClean="0">
                <a:solidFill>
                  <a:schemeClr val="tx2"/>
                </a:solidFill>
              </a:rPr>
              <a:t> </a:t>
            </a:r>
            <a:r>
              <a:rPr lang="ko-KR" altLang="en-US" dirty="0" err="1" smtClean="0">
                <a:solidFill>
                  <a:schemeClr val="tx2"/>
                </a:solidFill>
              </a:rPr>
              <a:t>애트리뷰트와</a:t>
            </a:r>
            <a:r>
              <a:rPr lang="ko-KR" altLang="en-US" dirty="0" smtClean="0">
                <a:solidFill>
                  <a:schemeClr val="tx2"/>
                </a:solidFill>
              </a:rPr>
              <a:t> 외래 키의 조합</a:t>
            </a:r>
            <a:r>
              <a:rPr lang="ko-KR" altLang="en-US" dirty="0" smtClean="0">
                <a:solidFill>
                  <a:schemeClr val="tx2"/>
                </a:solidFill>
                <a:latin typeface="½Å¸íÁ¶" charset="0"/>
                <a:ea typeface="신명조" charset="-127"/>
              </a:rPr>
              <a:t> 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7A113-451B-452A-9C44-6B53C6960F4A}" type="slidenum">
              <a:rPr lang="en-US" altLang="ko-KR"/>
              <a:pPr>
                <a:defRPr/>
              </a:pPr>
              <a:t>88</a:t>
            </a:fld>
            <a:endParaRPr lang="en-US" altLang="ko-KR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99" y="3744072"/>
            <a:ext cx="4174462" cy="264130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>
          <a:xfrm>
            <a:off x="1934191" y="640355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/>
              <a:t>데이터베이스 설계 사례에 알고리즘 적용</a:t>
            </a: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b="1" dirty="0"/>
              <a:t>	</a:t>
            </a:r>
            <a:endParaRPr lang="en-US" altLang="ko-KR" sz="2000" b="1" dirty="0"/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00FF"/>
                </a:solidFill>
              </a:rPr>
              <a:t>단계 </a:t>
            </a:r>
            <a:r>
              <a:rPr lang="en-US" altLang="ko-KR" sz="2000" b="1" dirty="0">
                <a:solidFill>
                  <a:srgbClr val="0000FF"/>
                </a:solidFill>
              </a:rPr>
              <a:t>1: </a:t>
            </a:r>
            <a:r>
              <a:rPr lang="ko-KR" altLang="en-US" sz="2000" b="1" dirty="0">
                <a:solidFill>
                  <a:srgbClr val="0000FF"/>
                </a:solidFill>
              </a:rPr>
              <a:t>정규 </a:t>
            </a:r>
            <a:r>
              <a:rPr lang="ko-KR" altLang="en-US" sz="2000" b="1" dirty="0" err="1">
                <a:solidFill>
                  <a:srgbClr val="0000FF"/>
                </a:solidFill>
              </a:rPr>
              <a:t>엔티티</a:t>
            </a:r>
            <a:r>
              <a:rPr lang="ko-KR" altLang="en-US" sz="2000" b="1" dirty="0">
                <a:solidFill>
                  <a:srgbClr val="0000FF"/>
                </a:solidFill>
              </a:rPr>
              <a:t> 타입과 단일 값 </a:t>
            </a:r>
            <a:r>
              <a:rPr lang="ko-KR" altLang="en-US" sz="2000" b="1" dirty="0" err="1">
                <a:solidFill>
                  <a:srgbClr val="0000FF"/>
                </a:solidFill>
              </a:rPr>
              <a:t>애트리뷰트</a:t>
            </a:r>
            <a:endParaRPr lang="en-US" altLang="ko-KR" sz="2000" b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ko-KR" altLang="en-US" sz="2000" dirty="0"/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dirty="0"/>
              <a:t>	</a:t>
            </a:r>
            <a:r>
              <a:rPr lang="en-US" altLang="ko-KR" sz="2000" b="1" dirty="0"/>
              <a:t>EMPLOYEE(</a:t>
            </a:r>
            <a:r>
              <a:rPr lang="en-US" altLang="ko-KR" sz="2000" b="1" u="sng" dirty="0" err="1"/>
              <a:t>Empno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Empname</a:t>
            </a:r>
            <a:r>
              <a:rPr lang="en-US" altLang="ko-KR" sz="2000" b="1" dirty="0"/>
              <a:t>, Title, City, Ku, Dong, Salary)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b="1" dirty="0"/>
              <a:t>	PROJECT(</a:t>
            </a:r>
            <a:r>
              <a:rPr lang="en-US" altLang="ko-KR" sz="2000" b="1" u="sng" dirty="0" err="1"/>
              <a:t>Projno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Projname</a:t>
            </a:r>
            <a:r>
              <a:rPr lang="en-US" altLang="ko-KR" sz="2000" b="1" dirty="0"/>
              <a:t>, Budget)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b="1" dirty="0"/>
              <a:t>	DEPARTMENT(</a:t>
            </a:r>
            <a:r>
              <a:rPr lang="en-US" altLang="ko-KR" sz="2000" b="1" u="sng" dirty="0" err="1"/>
              <a:t>Deptno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Deptname</a:t>
            </a:r>
            <a:r>
              <a:rPr lang="en-US" altLang="ko-KR" sz="2000" b="1" dirty="0"/>
              <a:t>, Floor)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b="1" dirty="0"/>
              <a:t>	SUPPLIER(</a:t>
            </a:r>
            <a:r>
              <a:rPr lang="en-US" altLang="ko-KR" sz="2000" b="1" u="sng" dirty="0" err="1"/>
              <a:t>Suppno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Suppname</a:t>
            </a:r>
            <a:r>
              <a:rPr lang="en-US" altLang="ko-KR" sz="2000" b="1" dirty="0"/>
              <a:t>, Credit)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b="1" dirty="0"/>
              <a:t>	PART(</a:t>
            </a:r>
            <a:r>
              <a:rPr lang="en-US" altLang="ko-KR" sz="2000" b="1" u="sng" dirty="0" err="1"/>
              <a:t>Partno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Partname</a:t>
            </a:r>
            <a:r>
              <a:rPr lang="en-US" altLang="ko-KR" sz="2000" b="1" dirty="0"/>
              <a:t>, Price)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AC12E7-89A3-4C1F-A87E-00B6DF25725D}" type="slidenum">
              <a:rPr lang="en-US" altLang="ko-KR"/>
              <a:pPr>
                <a:defRPr/>
              </a:pPr>
              <a:t>89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>
          <a:xfrm>
            <a:off x="9973725" y="6445250"/>
            <a:ext cx="571500" cy="228600"/>
          </a:xfrm>
        </p:spPr>
        <p:txBody>
          <a:bodyPr>
            <a:normAutofit fontScale="47500" lnSpcReduction="20000"/>
          </a:bodyPr>
          <a:lstStyle/>
          <a:p>
            <a:pPr>
              <a:defRPr/>
            </a:pPr>
            <a:fld id="{0DEEDC57-FAE2-4D05-8A96-CD58EE6C3134}" type="slidenum">
              <a:rPr lang="en-US" altLang="ko-KR"/>
              <a:pPr>
                <a:defRPr/>
              </a:pPr>
              <a:t>9</a:t>
            </a:fld>
            <a:endParaRPr lang="en-US" altLang="ko-KR"/>
          </a:p>
        </p:txBody>
      </p:sp>
      <p:pic>
        <p:nvPicPr>
          <p:cNvPr id="819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733" y="228601"/>
            <a:ext cx="6417573" cy="6412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29466" y="2145291"/>
            <a:ext cx="1487908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개념적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스키마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71694" y="3186311"/>
            <a:ext cx="1487908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논리적 스키마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6885" y="5614056"/>
            <a:ext cx="1415772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물리적스키마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96418" y="1297780"/>
            <a:ext cx="1620957" cy="41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요구사항명세서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339060" y="845347"/>
            <a:ext cx="41549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rgbClr val="000000"/>
                </a:solidFill>
              </a:rPr>
              <a:t>①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339060" y="1881403"/>
            <a:ext cx="41549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 smtClean="0">
                <a:solidFill>
                  <a:srgbClr val="000000"/>
                </a:solidFill>
              </a:rPr>
              <a:t>②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39060" y="2922424"/>
            <a:ext cx="41549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rgbClr val="000000"/>
                </a:solidFill>
              </a:rPr>
              <a:t>③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339060" y="5196672"/>
            <a:ext cx="41549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rgbClr val="000000"/>
                </a:solidFill>
              </a:rPr>
              <a:t>④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339060" y="6263610"/>
            <a:ext cx="415498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dirty="0">
                <a:solidFill>
                  <a:srgbClr val="000000"/>
                </a:solidFill>
              </a:rPr>
              <a:t>⑤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54558" y="6335516"/>
            <a:ext cx="1631579" cy="3323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구현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867993" y="328521"/>
            <a:ext cx="1778051" cy="572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Mini-World </a:t>
            </a:r>
          </a:p>
          <a:p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데이터베이스 구축대상</a:t>
            </a:r>
          </a:p>
        </p:txBody>
      </p:sp>
      <p:sp>
        <p:nvSpPr>
          <p:cNvPr id="18" name="아래쪽 화살표 17"/>
          <p:cNvSpPr/>
          <p:nvPr/>
        </p:nvSpPr>
        <p:spPr>
          <a:xfrm>
            <a:off x="4447674" y="6263611"/>
            <a:ext cx="122672" cy="71905"/>
          </a:xfrm>
          <a:prstGeom prst="down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3" name="Rectangle 3"/>
          <p:cNvSpPr>
            <a:spLocks noGrp="1" noChangeArrowheads="1"/>
          </p:cNvSpPr>
          <p:nvPr>
            <p:ph idx="1"/>
          </p:nvPr>
        </p:nvSpPr>
        <p:spPr>
          <a:xfrm>
            <a:off x="1893248" y="558468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00FF"/>
                </a:solidFill>
              </a:rPr>
              <a:t>단계 </a:t>
            </a:r>
            <a:r>
              <a:rPr lang="en-US" altLang="ko-KR" sz="2000" b="1" dirty="0">
                <a:solidFill>
                  <a:srgbClr val="0000FF"/>
                </a:solidFill>
              </a:rPr>
              <a:t>2: </a:t>
            </a:r>
            <a:r>
              <a:rPr lang="ko-KR" altLang="en-US" sz="2000" b="1" dirty="0">
                <a:solidFill>
                  <a:srgbClr val="0000FF"/>
                </a:solidFill>
              </a:rPr>
              <a:t>약한 </a:t>
            </a:r>
            <a:r>
              <a:rPr lang="ko-KR" altLang="en-US" sz="2000" b="1" dirty="0" err="1">
                <a:solidFill>
                  <a:srgbClr val="0000FF"/>
                </a:solidFill>
              </a:rPr>
              <a:t>엔티티</a:t>
            </a:r>
            <a:r>
              <a:rPr lang="ko-KR" altLang="en-US" sz="2000" b="1" dirty="0">
                <a:solidFill>
                  <a:srgbClr val="0000FF"/>
                </a:solidFill>
              </a:rPr>
              <a:t> 타입과 단일 값 </a:t>
            </a:r>
            <a:r>
              <a:rPr lang="ko-KR" altLang="en-US" sz="2000" b="1" dirty="0" err="1">
                <a:solidFill>
                  <a:srgbClr val="0000FF"/>
                </a:solidFill>
              </a:rPr>
              <a:t>애트리뷰트</a:t>
            </a:r>
            <a:endParaRPr lang="ko-KR" altLang="en-US" sz="2000" b="1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800" dirty="0">
                <a:solidFill>
                  <a:srgbClr val="FF3300"/>
                </a:solidFill>
                <a:latin typeface="½Å¸íÁ¶" charset="0"/>
                <a:ea typeface="신명조" charset="-127"/>
              </a:rPr>
              <a:t>   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DEPENDENT(</a:t>
            </a:r>
            <a:r>
              <a:rPr lang="en-US" altLang="ko-KR" sz="2000" b="1" u="sng" dirty="0" err="1">
                <a:solidFill>
                  <a:schemeClr val="accent2"/>
                </a:solidFill>
                <a:latin typeface="Courier New" pitchFamily="49" charset="0"/>
                <a:ea typeface="신명조" charset="-127"/>
              </a:rPr>
              <a:t>Empno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u="sng" dirty="0" err="1">
                <a:latin typeface="Courier New" pitchFamily="49" charset="0"/>
                <a:ea typeface="신명조" charset="-127"/>
              </a:rPr>
              <a:t>Depname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Sex)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b="1" dirty="0">
              <a:latin typeface="Courier New" pitchFamily="49" charset="0"/>
              <a:ea typeface="신명조" charset="-127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00FF"/>
                </a:solidFill>
              </a:rPr>
              <a:t>단계 </a:t>
            </a:r>
            <a:r>
              <a:rPr lang="en-US" altLang="ko-KR" sz="2000" b="1" dirty="0">
                <a:solidFill>
                  <a:srgbClr val="0000FF"/>
                </a:solidFill>
              </a:rPr>
              <a:t>3: 2</a:t>
            </a:r>
            <a:r>
              <a:rPr lang="ko-KR" altLang="en-US" sz="2000" b="1" dirty="0">
                <a:solidFill>
                  <a:srgbClr val="0000FF"/>
                </a:solidFill>
              </a:rPr>
              <a:t>진 </a:t>
            </a:r>
            <a:r>
              <a:rPr lang="en-US" altLang="ko-KR" sz="2000" b="1" dirty="0">
                <a:solidFill>
                  <a:srgbClr val="0000FF"/>
                </a:solidFill>
              </a:rPr>
              <a:t>1:1 </a:t>
            </a:r>
            <a:r>
              <a:rPr lang="ko-KR" altLang="en-US" sz="2000" b="1" dirty="0">
                <a:solidFill>
                  <a:srgbClr val="0000FF"/>
                </a:solidFill>
              </a:rPr>
              <a:t>관계 타입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800" dirty="0">
                <a:solidFill>
                  <a:srgbClr val="FF3300"/>
                </a:solidFill>
                <a:latin typeface="½Å¸íÁ¶" charset="0"/>
                <a:ea typeface="신명조" charset="-127"/>
              </a:rPr>
              <a:t> </a:t>
            </a:r>
            <a:r>
              <a:rPr lang="ko-KR" altLang="en-US" sz="1800" dirty="0">
                <a:latin typeface="½Å¸íÁ¶" charset="0"/>
                <a:ea typeface="신명조" charset="-127"/>
              </a:rPr>
              <a:t>	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PROJECT(</a:t>
            </a:r>
            <a:r>
              <a:rPr lang="en-US" altLang="ko-KR" sz="2000" b="1" u="sng" dirty="0" err="1">
                <a:latin typeface="Courier New" pitchFamily="49" charset="0"/>
                <a:ea typeface="신명조" charset="-127"/>
              </a:rPr>
              <a:t>Projno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dirty="0" err="1">
                <a:latin typeface="Courier New" pitchFamily="49" charset="0"/>
                <a:ea typeface="신명조" charset="-127"/>
              </a:rPr>
              <a:t>Projname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Budget,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itchFamily="49" charset="0"/>
                <a:ea typeface="신명조" charset="-127"/>
              </a:rPr>
              <a:t>StartDate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dirty="0">
                <a:solidFill>
                  <a:schemeClr val="accent2"/>
                </a:solidFill>
                <a:latin typeface="Courier New" pitchFamily="49" charset="0"/>
                <a:ea typeface="신명조" charset="-127"/>
              </a:rPr>
              <a:t>Manager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)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b="1" dirty="0">
              <a:latin typeface="Courier New" pitchFamily="49" charset="0"/>
              <a:ea typeface="신명조" charset="-127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00FF"/>
                </a:solidFill>
              </a:rPr>
              <a:t>단계 </a:t>
            </a:r>
            <a:r>
              <a:rPr lang="en-US" altLang="ko-KR" sz="2000" b="1" dirty="0">
                <a:solidFill>
                  <a:srgbClr val="0000FF"/>
                </a:solidFill>
              </a:rPr>
              <a:t>4: </a:t>
            </a:r>
            <a:r>
              <a:rPr lang="ko-KR" altLang="en-US" sz="2000" b="1" dirty="0">
                <a:solidFill>
                  <a:srgbClr val="0000FF"/>
                </a:solidFill>
              </a:rPr>
              <a:t>정규 </a:t>
            </a:r>
            <a:r>
              <a:rPr lang="en-US" altLang="ko-KR" sz="2000" b="1" dirty="0">
                <a:solidFill>
                  <a:srgbClr val="0000FF"/>
                </a:solidFill>
              </a:rPr>
              <a:t>2</a:t>
            </a:r>
            <a:r>
              <a:rPr lang="ko-KR" altLang="en-US" sz="2000" b="1" dirty="0">
                <a:solidFill>
                  <a:srgbClr val="0000FF"/>
                </a:solidFill>
              </a:rPr>
              <a:t>진 </a:t>
            </a:r>
            <a:r>
              <a:rPr lang="en-US" altLang="ko-KR" sz="2000" b="1" dirty="0">
                <a:solidFill>
                  <a:srgbClr val="0000FF"/>
                </a:solidFill>
              </a:rPr>
              <a:t>1:N </a:t>
            </a:r>
            <a:r>
              <a:rPr lang="ko-KR" altLang="en-US" sz="2000" b="1" dirty="0">
                <a:solidFill>
                  <a:srgbClr val="0000FF"/>
                </a:solidFill>
              </a:rPr>
              <a:t>관계 타입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800" dirty="0">
                <a:solidFill>
                  <a:srgbClr val="FF3300"/>
                </a:solidFill>
                <a:latin typeface="½Å¸íÁ¶" charset="0"/>
                <a:ea typeface="신명조" charset="-127"/>
              </a:rPr>
              <a:t> </a:t>
            </a:r>
            <a:r>
              <a:rPr lang="ko-KR" altLang="en-US" sz="1800" dirty="0">
                <a:latin typeface="½Å¸íÁ¶" charset="0"/>
                <a:ea typeface="신명조" charset="-127"/>
              </a:rPr>
              <a:t>  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EMPLOYEE(</a:t>
            </a:r>
            <a:r>
              <a:rPr lang="en-US" altLang="ko-KR" sz="2000" b="1" u="sng" dirty="0" err="1">
                <a:latin typeface="Courier New" pitchFamily="49" charset="0"/>
                <a:ea typeface="신명조" charset="-127"/>
              </a:rPr>
              <a:t>Empno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dirty="0" err="1">
                <a:latin typeface="Courier New" pitchFamily="49" charset="0"/>
                <a:ea typeface="신명조" charset="-127"/>
              </a:rPr>
              <a:t>Empname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Title, City, Ku, Dong, 		     	     Salary,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itchFamily="49" charset="0"/>
                <a:ea typeface="신명조" charset="-127"/>
              </a:rPr>
              <a:t>Dno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)</a:t>
            </a: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2000" b="1" dirty="0">
                <a:latin typeface="Courier New" pitchFamily="49" charset="0"/>
                <a:ea typeface="신명조" charset="-127"/>
              </a:rPr>
              <a:t> PART(</a:t>
            </a:r>
            <a:r>
              <a:rPr lang="en-US" altLang="ko-KR" sz="2000" b="1" u="sng" dirty="0" err="1">
                <a:latin typeface="Courier New" pitchFamily="49" charset="0"/>
                <a:ea typeface="신명조" charset="-127"/>
              </a:rPr>
              <a:t>Partno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dirty="0" err="1">
                <a:latin typeface="Courier New" pitchFamily="49" charset="0"/>
                <a:ea typeface="신명조" charset="-127"/>
              </a:rPr>
              <a:t>Partname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Price, </a:t>
            </a:r>
            <a:r>
              <a:rPr lang="en-US" altLang="ko-KR" sz="2000" b="1" dirty="0" err="1">
                <a:solidFill>
                  <a:schemeClr val="accent2"/>
                </a:solidFill>
                <a:latin typeface="Courier New" pitchFamily="49" charset="0"/>
                <a:ea typeface="신명조" charset="-127"/>
              </a:rPr>
              <a:t>Subpartno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)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E97E5-6101-4F67-BCFC-7EB419312F94}" type="slidenum">
              <a:rPr lang="en-US" altLang="ko-KR"/>
              <a:pPr>
                <a:defRPr/>
              </a:pPr>
              <a:t>90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Rectangle 3"/>
          <p:cNvSpPr>
            <a:spLocks noGrp="1" noChangeArrowheads="1"/>
          </p:cNvSpPr>
          <p:nvPr>
            <p:ph idx="1"/>
          </p:nvPr>
        </p:nvSpPr>
        <p:spPr>
          <a:xfrm>
            <a:off x="1906896" y="722241"/>
            <a:ext cx="8458200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00FF"/>
                </a:solidFill>
              </a:rPr>
              <a:t>단계 </a:t>
            </a:r>
            <a:r>
              <a:rPr lang="en-US" altLang="ko-KR" sz="2000" b="1" dirty="0">
                <a:solidFill>
                  <a:srgbClr val="0000FF"/>
                </a:solidFill>
              </a:rPr>
              <a:t>5: 2</a:t>
            </a:r>
            <a:r>
              <a:rPr lang="ko-KR" altLang="en-US" sz="2000" b="1" dirty="0">
                <a:solidFill>
                  <a:srgbClr val="0000FF"/>
                </a:solidFill>
              </a:rPr>
              <a:t>진 </a:t>
            </a:r>
            <a:r>
              <a:rPr lang="en-US" altLang="ko-KR" sz="2000" b="1" dirty="0">
                <a:solidFill>
                  <a:srgbClr val="0000FF"/>
                </a:solidFill>
              </a:rPr>
              <a:t>M:N </a:t>
            </a:r>
            <a:r>
              <a:rPr lang="ko-KR" altLang="en-US" sz="2000" b="1" dirty="0">
                <a:solidFill>
                  <a:srgbClr val="0000FF"/>
                </a:solidFill>
              </a:rPr>
              <a:t>관계 타입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dirty="0">
                <a:solidFill>
                  <a:srgbClr val="FF3300"/>
                </a:solidFill>
                <a:latin typeface="½Å¸íÁ¶" charset="0"/>
                <a:ea typeface="신명조" charset="-127"/>
              </a:rPr>
              <a:t> </a:t>
            </a:r>
            <a:r>
              <a:rPr lang="ko-KR" altLang="en-US" sz="2000" dirty="0">
                <a:latin typeface="½Å¸íÁ¶" charset="0"/>
                <a:ea typeface="신명조" charset="-127"/>
              </a:rPr>
              <a:t>	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WORKS_FOR(</a:t>
            </a:r>
            <a:r>
              <a:rPr lang="en-US" altLang="ko-KR" sz="2000" b="1" u="sng" dirty="0" err="1">
                <a:solidFill>
                  <a:schemeClr val="accent2"/>
                </a:solidFill>
                <a:latin typeface="Courier New" pitchFamily="49" charset="0"/>
                <a:ea typeface="신명조" charset="-127"/>
              </a:rPr>
              <a:t>Empno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u="sng" dirty="0" err="1">
                <a:solidFill>
                  <a:schemeClr val="accent2"/>
                </a:solidFill>
                <a:latin typeface="Courier New" pitchFamily="49" charset="0"/>
                <a:ea typeface="신명조" charset="-127"/>
              </a:rPr>
              <a:t>Projno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Duration, Responsibility)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 dirty="0">
              <a:latin typeface="Courier New" pitchFamily="49" charset="0"/>
              <a:ea typeface="신명조" charset="-127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00FF"/>
                </a:solidFill>
              </a:rPr>
              <a:t>단계 </a:t>
            </a:r>
            <a:r>
              <a:rPr lang="en-US" altLang="ko-KR" sz="2000" b="1" dirty="0">
                <a:solidFill>
                  <a:srgbClr val="0000FF"/>
                </a:solidFill>
              </a:rPr>
              <a:t>6: 3</a:t>
            </a:r>
            <a:r>
              <a:rPr lang="ko-KR" altLang="en-US" sz="2000" b="1" dirty="0">
                <a:solidFill>
                  <a:srgbClr val="0000FF"/>
                </a:solidFill>
              </a:rPr>
              <a:t>진 이상의 관계 타입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dirty="0">
                <a:solidFill>
                  <a:srgbClr val="FF3300"/>
                </a:solidFill>
                <a:latin typeface="½Å¸íÁ¶" charset="0"/>
                <a:ea typeface="신명조" charset="-127"/>
              </a:rPr>
              <a:t> </a:t>
            </a:r>
            <a:r>
              <a:rPr lang="ko-KR" altLang="en-US" sz="2000" dirty="0">
                <a:latin typeface="½Å¸íÁ¶" charset="0"/>
                <a:ea typeface="신명조" charset="-127"/>
              </a:rPr>
              <a:t>	</a:t>
            </a:r>
            <a:r>
              <a:rPr lang="en-US" altLang="ko-KR" sz="2000" b="1" dirty="0">
                <a:latin typeface="Courier New" pitchFamily="49" charset="0"/>
              </a:rPr>
              <a:t>SUPPLY(</a:t>
            </a:r>
            <a:r>
              <a:rPr lang="en-US" altLang="ko-KR" sz="2000" b="1" u="sng" dirty="0" err="1">
                <a:solidFill>
                  <a:schemeClr val="accent2"/>
                </a:solidFill>
                <a:latin typeface="Courier New" pitchFamily="49" charset="0"/>
              </a:rPr>
              <a:t>Suppno</a:t>
            </a:r>
            <a:r>
              <a:rPr lang="en-US" altLang="ko-KR" sz="2000" b="1" dirty="0">
                <a:latin typeface="Courier New" pitchFamily="49" charset="0"/>
              </a:rPr>
              <a:t>, </a:t>
            </a:r>
            <a:r>
              <a:rPr lang="en-US" altLang="ko-KR" sz="2000" b="1" u="sng" dirty="0" err="1">
                <a:solidFill>
                  <a:schemeClr val="accent2"/>
                </a:solidFill>
                <a:latin typeface="Courier New" pitchFamily="49" charset="0"/>
              </a:rPr>
              <a:t>Projno</a:t>
            </a:r>
            <a:r>
              <a:rPr lang="en-US" altLang="ko-KR" sz="2000" b="1" dirty="0">
                <a:latin typeface="Courier New" pitchFamily="49" charset="0"/>
              </a:rPr>
              <a:t>, </a:t>
            </a:r>
            <a:r>
              <a:rPr lang="en-US" altLang="ko-KR" sz="2000" b="1" u="sng" dirty="0" err="1">
                <a:solidFill>
                  <a:schemeClr val="accent2"/>
                </a:solidFill>
                <a:latin typeface="Courier New" pitchFamily="49" charset="0"/>
              </a:rPr>
              <a:t>Partno</a:t>
            </a:r>
            <a:r>
              <a:rPr lang="en-US" altLang="ko-KR" sz="2000" b="1" dirty="0">
                <a:latin typeface="Courier New" pitchFamily="49" charset="0"/>
              </a:rPr>
              <a:t>, Quantity)</a:t>
            </a: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2000" b="1" dirty="0">
              <a:latin typeface="Courier New" pitchFamily="49" charset="0"/>
              <a:ea typeface="신명조" charset="-127"/>
            </a:endParaRPr>
          </a:p>
          <a:p>
            <a:pPr algn="just" eaLnBrk="1" hangingPunct="1">
              <a:lnSpc>
                <a:spcPct val="14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b="1" dirty="0">
                <a:solidFill>
                  <a:srgbClr val="0000FF"/>
                </a:solidFill>
              </a:rPr>
              <a:t>단계 </a:t>
            </a:r>
            <a:r>
              <a:rPr lang="en-US" altLang="ko-KR" sz="2000" b="1" dirty="0">
                <a:solidFill>
                  <a:srgbClr val="0000FF"/>
                </a:solidFill>
              </a:rPr>
              <a:t>7: </a:t>
            </a:r>
            <a:r>
              <a:rPr lang="ko-KR" altLang="en-US" sz="2000" b="1" dirty="0" err="1">
                <a:solidFill>
                  <a:srgbClr val="0000FF"/>
                </a:solidFill>
              </a:rPr>
              <a:t>다치</a:t>
            </a:r>
            <a:r>
              <a:rPr lang="ko-KR" altLang="en-US" sz="2000" b="1" dirty="0">
                <a:solidFill>
                  <a:srgbClr val="0000FF"/>
                </a:solidFill>
              </a:rPr>
              <a:t> </a:t>
            </a:r>
            <a:r>
              <a:rPr lang="ko-KR" altLang="en-US" sz="2000" b="1" dirty="0" err="1">
                <a:solidFill>
                  <a:srgbClr val="0000FF"/>
                </a:solidFill>
              </a:rPr>
              <a:t>애트리뷰트</a:t>
            </a:r>
            <a:endParaRPr lang="ko-KR" altLang="en-US" sz="2000" b="1" dirty="0">
              <a:solidFill>
                <a:srgbClr val="0000FF"/>
              </a:solidFill>
            </a:endParaRPr>
          </a:p>
          <a:p>
            <a:pPr algn="just" eaLnBrk="1" hangingPunct="1">
              <a:lnSpc>
                <a:spcPct val="13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2000" dirty="0">
                <a:solidFill>
                  <a:srgbClr val="FF3300"/>
                </a:solidFill>
                <a:latin typeface="½Å¸íÁ¶" charset="0"/>
                <a:ea typeface="신명조" charset="-127"/>
              </a:rPr>
              <a:t> </a:t>
            </a:r>
            <a:r>
              <a:rPr lang="ko-KR" altLang="en-US" sz="2000" dirty="0">
                <a:latin typeface="½Å¸íÁ¶" charset="0"/>
                <a:ea typeface="신명조" charset="-127"/>
              </a:rPr>
              <a:t>	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PROJ_LOC(</a:t>
            </a:r>
            <a:r>
              <a:rPr lang="en-US" altLang="ko-KR" sz="2000" b="1" u="sng" dirty="0" err="1">
                <a:solidFill>
                  <a:schemeClr val="accent2"/>
                </a:solidFill>
                <a:latin typeface="Courier New" pitchFamily="49" charset="0"/>
                <a:ea typeface="신명조" charset="-127"/>
              </a:rPr>
              <a:t>Projno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u="sng" dirty="0">
                <a:latin typeface="Courier New" pitchFamily="49" charset="0"/>
                <a:ea typeface="신명조" charset="-127"/>
              </a:rPr>
              <a:t>Location</a:t>
            </a:r>
            <a:r>
              <a:rPr lang="en-US" altLang="ko-KR" sz="2000" b="1" dirty="0">
                <a:latin typeface="Courier New" pitchFamily="49" charset="0"/>
                <a:ea typeface="신명조" charset="-127"/>
              </a:rPr>
              <a:t>)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BB32DD4-50A4-4184-85DE-9EE6B315F091}" type="slidenum">
              <a:rPr lang="en-US" altLang="ko-KR"/>
              <a:pPr>
                <a:defRPr/>
              </a:pPr>
              <a:t>91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61" name="Rectangle 3"/>
          <p:cNvSpPr>
            <a:spLocks noGrp="1" noChangeArrowheads="1"/>
          </p:cNvSpPr>
          <p:nvPr>
            <p:ph idx="1"/>
          </p:nvPr>
        </p:nvSpPr>
        <p:spPr>
          <a:xfrm>
            <a:off x="1838656" y="585764"/>
            <a:ext cx="8651923" cy="4902200"/>
          </a:xfrm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0"/>
              </a:spcBef>
            </a:pPr>
            <a:r>
              <a:rPr lang="ko-KR" altLang="en-US" b="1" dirty="0" smtClean="0">
                <a:solidFill>
                  <a:srgbClr val="0000FF"/>
                </a:solidFill>
              </a:rPr>
              <a:t>회사 </a:t>
            </a:r>
            <a:r>
              <a:rPr lang="en-US" altLang="ko-KR" b="1" dirty="0" smtClean="0">
                <a:solidFill>
                  <a:srgbClr val="0000FF"/>
                </a:solidFill>
              </a:rPr>
              <a:t>ER </a:t>
            </a:r>
            <a:r>
              <a:rPr lang="ko-KR" altLang="en-US" b="1" dirty="0" smtClean="0">
                <a:solidFill>
                  <a:srgbClr val="0000FF"/>
                </a:solidFill>
              </a:rPr>
              <a:t>스키마</a:t>
            </a:r>
          </a:p>
          <a:p>
            <a:pPr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EMPLOYEE(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Empno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Empname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Title, City, Ku, Dong,   Salary, </a:t>
            </a:r>
            <a:r>
              <a:rPr lang="en-US" altLang="ko-KR" sz="2000" b="1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Dno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)</a:t>
            </a:r>
          </a:p>
          <a:p>
            <a:pPr marL="355600" indent="-355600">
              <a:spcBef>
                <a:spcPct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PROJECT(</a:t>
            </a:r>
            <a:r>
              <a:rPr lang="en-US" altLang="ko-KR" sz="2000" b="1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Proj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Projname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Budget, </a:t>
            </a:r>
            <a:r>
              <a:rPr lang="en-US" altLang="ko-KR" sz="2000" b="1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StartDate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   Manager)</a:t>
            </a:r>
          </a:p>
          <a:p>
            <a:pPr marL="355600" indent="-355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DEPARTMENT(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Deptno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Deptname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Floor)</a:t>
            </a:r>
          </a:p>
          <a:p>
            <a:pPr marL="355600" indent="-355600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SUPPLIER(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Suppno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Suppname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Credit)</a:t>
            </a:r>
          </a:p>
          <a:p>
            <a:pPr marL="355600" indent="-3556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PART(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Partno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Partname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Price, </a:t>
            </a:r>
            <a:r>
              <a:rPr lang="en-US" altLang="ko-KR" sz="2000" b="1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Subpartno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)</a:t>
            </a:r>
          </a:p>
          <a:p>
            <a:pPr marL="355600" indent="-355600">
              <a:lnSpc>
                <a:spcPct val="13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DEPENDENT(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Empno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Depname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Sex)</a:t>
            </a:r>
            <a:endParaRPr lang="en-US" altLang="ko-KR" sz="2000" b="1" dirty="0">
              <a:solidFill>
                <a:schemeClr val="tx2"/>
              </a:solidFill>
              <a:latin typeface="Courier New" pitchFamily="49" charset="0"/>
            </a:endParaRPr>
          </a:p>
          <a:p>
            <a:pPr marL="355600" indent="-35560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WORKS_FOR(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Empno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Projno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Duration, Responsibility)</a:t>
            </a:r>
          </a:p>
          <a:p>
            <a:pPr marL="355600" indent="-35560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</a:rPr>
              <a:t>SUPPLY(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</a:rPr>
              <a:t>Suppno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</a:rPr>
              <a:t>Projno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</a:rPr>
              <a:t>Partno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</a:rPr>
              <a:t>, Quantity)</a:t>
            </a:r>
          </a:p>
          <a:p>
            <a:pPr marL="355600" indent="-355600">
              <a:lnSpc>
                <a:spcPct val="14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PROJ_LOC(</a:t>
            </a:r>
            <a:r>
              <a:rPr lang="en-US" altLang="ko-KR" sz="2000" b="1" u="sng" dirty="0" err="1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Projno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, </a:t>
            </a:r>
            <a:r>
              <a:rPr lang="en-US" altLang="ko-KR" sz="2000" b="1" u="sng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Location</a:t>
            </a:r>
            <a:r>
              <a:rPr lang="en-US" altLang="ko-KR" sz="2000" b="1" dirty="0">
                <a:solidFill>
                  <a:schemeClr val="tx2"/>
                </a:solidFill>
                <a:latin typeface="Courier New" pitchFamily="49" charset="0"/>
                <a:ea typeface="신명조" charset="-127"/>
              </a:rPr>
              <a:t>)</a:t>
            </a:r>
          </a:p>
        </p:txBody>
      </p:sp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9407E7-498A-4F85-A061-EB9940414709}" type="slidenum">
              <a:rPr lang="en-US" altLang="ko-KR"/>
              <a:pPr>
                <a:defRPr/>
              </a:pPr>
              <a:t>92</a:t>
            </a:fld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1CC565-3439-4ED3-9344-CCD1FC57100D}" type="slidenum">
              <a:rPr lang="en-US" altLang="ko-KR"/>
              <a:pPr>
                <a:defRPr/>
              </a:pPr>
              <a:t>93</a:t>
            </a:fld>
            <a:endParaRPr lang="en-US" altLang="ko-KR"/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997" y="1359186"/>
            <a:ext cx="6445250" cy="254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예제 </a:t>
            </a:r>
            <a:r>
              <a:rPr lang="en-US" altLang="ko-KR" dirty="0" smtClean="0"/>
              <a:t>: D </a:t>
            </a:r>
            <a:r>
              <a:rPr lang="ko-KR" altLang="en-US" dirty="0" smtClean="0"/>
              <a:t>대학 학사관리 시스템</a:t>
            </a:r>
            <a:endParaRPr lang="ko-KR" altLang="en-US" dirty="0"/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1863726" y="850900"/>
            <a:ext cx="8474075" cy="5130800"/>
          </a:xfrm>
        </p:spPr>
        <p:txBody>
          <a:bodyPr/>
          <a:lstStyle/>
          <a:p>
            <a:r>
              <a:rPr lang="ko-KR" altLang="en-US" dirty="0" smtClean="0"/>
              <a:t>데이터베이스 요구사항 명세서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680B1-9126-4EA2-845D-4223FCF11AF2}" type="slidenum">
              <a:rPr lang="en-US" altLang="ko-KR" smtClean="0"/>
              <a:pPr>
                <a:defRPr/>
              </a:pPr>
              <a:t>94</a:t>
            </a:fld>
            <a:endParaRPr lang="en-US" altLang="ko-KR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129" y="1446665"/>
            <a:ext cx="8715971" cy="43525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41567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image06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0397" y="1542256"/>
            <a:ext cx="5929354" cy="5030016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내용 개체 틀 2"/>
          <p:cNvSpPr>
            <a:spLocks noGrp="1"/>
          </p:cNvSpPr>
          <p:nvPr>
            <p:ph idx="1"/>
          </p:nvPr>
        </p:nvSpPr>
        <p:spPr>
          <a:xfrm>
            <a:off x="1863726" y="850900"/>
            <a:ext cx="8474075" cy="5130800"/>
          </a:xfrm>
        </p:spPr>
        <p:txBody>
          <a:bodyPr/>
          <a:lstStyle/>
          <a:p>
            <a:r>
              <a:rPr lang="ko-KR" altLang="en-US" dirty="0" smtClean="0"/>
              <a:t>개념 스키마</a:t>
            </a:r>
            <a:r>
              <a:rPr lang="en-US" altLang="ko-KR" dirty="0" smtClean="0"/>
              <a:t>(ERD)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>
          <a:xfrm>
            <a:off x="9620250" y="6457972"/>
            <a:ext cx="1047750" cy="228600"/>
          </a:xfrm>
        </p:spPr>
        <p:txBody>
          <a:bodyPr>
            <a:normAutofit fontScale="47500" lnSpcReduction="20000"/>
          </a:bodyPr>
          <a:lstStyle/>
          <a:p>
            <a:pPr algn="ctr"/>
            <a:fld id="{A7E7EBAA-51D6-4AA1-A0AD-BE9A1E6C7F1D}" type="slidenum">
              <a:rPr lang="ko-KR" altLang="en-US" b="1" smtClean="0">
                <a:solidFill>
                  <a:schemeClr val="tx2"/>
                </a:solidFill>
              </a:rPr>
              <a:pPr algn="ctr"/>
              <a:t>95</a:t>
            </a:fld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9" name="자유형 8"/>
          <p:cNvSpPr/>
          <p:nvPr/>
        </p:nvSpPr>
        <p:spPr>
          <a:xfrm>
            <a:off x="6315075" y="980728"/>
            <a:ext cx="645021" cy="600422"/>
          </a:xfrm>
          <a:custGeom>
            <a:avLst/>
            <a:gdLst>
              <a:gd name="connsiteX0" fmla="*/ 419100 w 419100"/>
              <a:gd name="connsiteY0" fmla="*/ 0 h 400050"/>
              <a:gd name="connsiteX1" fmla="*/ 419100 w 419100"/>
              <a:gd name="connsiteY1" fmla="*/ 0 h 400050"/>
              <a:gd name="connsiteX2" fmla="*/ 323850 w 419100"/>
              <a:gd name="connsiteY2" fmla="*/ 66675 h 400050"/>
              <a:gd name="connsiteX3" fmla="*/ 238125 w 419100"/>
              <a:gd name="connsiteY3" fmla="*/ 142875 h 400050"/>
              <a:gd name="connsiteX4" fmla="*/ 219075 w 419100"/>
              <a:gd name="connsiteY4" fmla="*/ 171450 h 400050"/>
              <a:gd name="connsiteX5" fmla="*/ 133350 w 419100"/>
              <a:gd name="connsiteY5" fmla="*/ 247650 h 400050"/>
              <a:gd name="connsiteX6" fmla="*/ 85725 w 419100"/>
              <a:gd name="connsiteY6" fmla="*/ 295275 h 400050"/>
              <a:gd name="connsiteX7" fmla="*/ 66675 w 419100"/>
              <a:gd name="connsiteY7" fmla="*/ 323850 h 400050"/>
              <a:gd name="connsiteX8" fmla="*/ 38100 w 419100"/>
              <a:gd name="connsiteY8" fmla="*/ 352425 h 400050"/>
              <a:gd name="connsiteX9" fmla="*/ 0 w 419100"/>
              <a:gd name="connsiteY9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100" h="400050">
                <a:moveTo>
                  <a:pt x="419100" y="0"/>
                </a:moveTo>
                <a:lnTo>
                  <a:pt x="419100" y="0"/>
                </a:lnTo>
                <a:cubicBezTo>
                  <a:pt x="387350" y="22225"/>
                  <a:pt x="351254" y="39271"/>
                  <a:pt x="323850" y="66675"/>
                </a:cubicBezTo>
                <a:cubicBezTo>
                  <a:pt x="258605" y="131920"/>
                  <a:pt x="289116" y="108881"/>
                  <a:pt x="238125" y="142875"/>
                </a:cubicBezTo>
                <a:cubicBezTo>
                  <a:pt x="231775" y="152400"/>
                  <a:pt x="226680" y="162894"/>
                  <a:pt x="219075" y="171450"/>
                </a:cubicBezTo>
                <a:cubicBezTo>
                  <a:pt x="171624" y="224832"/>
                  <a:pt x="176780" y="218697"/>
                  <a:pt x="133350" y="247650"/>
                </a:cubicBezTo>
                <a:cubicBezTo>
                  <a:pt x="82550" y="323850"/>
                  <a:pt x="149225" y="231775"/>
                  <a:pt x="85725" y="295275"/>
                </a:cubicBezTo>
                <a:cubicBezTo>
                  <a:pt x="77630" y="303370"/>
                  <a:pt x="74004" y="315056"/>
                  <a:pt x="66675" y="323850"/>
                </a:cubicBezTo>
                <a:cubicBezTo>
                  <a:pt x="58051" y="334198"/>
                  <a:pt x="46724" y="342077"/>
                  <a:pt x="38100" y="352425"/>
                </a:cubicBezTo>
                <a:cubicBezTo>
                  <a:pt x="-21978" y="424519"/>
                  <a:pt x="55422" y="344628"/>
                  <a:pt x="0" y="40005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1" name="자유형 10"/>
          <p:cNvSpPr/>
          <p:nvPr/>
        </p:nvSpPr>
        <p:spPr>
          <a:xfrm flipV="1">
            <a:off x="6960095" y="3645024"/>
            <a:ext cx="543696" cy="514174"/>
          </a:xfrm>
          <a:custGeom>
            <a:avLst/>
            <a:gdLst>
              <a:gd name="connsiteX0" fmla="*/ 419100 w 419100"/>
              <a:gd name="connsiteY0" fmla="*/ 0 h 400050"/>
              <a:gd name="connsiteX1" fmla="*/ 419100 w 419100"/>
              <a:gd name="connsiteY1" fmla="*/ 0 h 400050"/>
              <a:gd name="connsiteX2" fmla="*/ 323850 w 419100"/>
              <a:gd name="connsiteY2" fmla="*/ 66675 h 400050"/>
              <a:gd name="connsiteX3" fmla="*/ 238125 w 419100"/>
              <a:gd name="connsiteY3" fmla="*/ 142875 h 400050"/>
              <a:gd name="connsiteX4" fmla="*/ 219075 w 419100"/>
              <a:gd name="connsiteY4" fmla="*/ 171450 h 400050"/>
              <a:gd name="connsiteX5" fmla="*/ 133350 w 419100"/>
              <a:gd name="connsiteY5" fmla="*/ 247650 h 400050"/>
              <a:gd name="connsiteX6" fmla="*/ 85725 w 419100"/>
              <a:gd name="connsiteY6" fmla="*/ 295275 h 400050"/>
              <a:gd name="connsiteX7" fmla="*/ 66675 w 419100"/>
              <a:gd name="connsiteY7" fmla="*/ 323850 h 400050"/>
              <a:gd name="connsiteX8" fmla="*/ 38100 w 419100"/>
              <a:gd name="connsiteY8" fmla="*/ 352425 h 400050"/>
              <a:gd name="connsiteX9" fmla="*/ 0 w 419100"/>
              <a:gd name="connsiteY9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100" h="400050">
                <a:moveTo>
                  <a:pt x="419100" y="0"/>
                </a:moveTo>
                <a:lnTo>
                  <a:pt x="419100" y="0"/>
                </a:lnTo>
                <a:cubicBezTo>
                  <a:pt x="387350" y="22225"/>
                  <a:pt x="351254" y="39271"/>
                  <a:pt x="323850" y="66675"/>
                </a:cubicBezTo>
                <a:cubicBezTo>
                  <a:pt x="258605" y="131920"/>
                  <a:pt x="289116" y="108881"/>
                  <a:pt x="238125" y="142875"/>
                </a:cubicBezTo>
                <a:cubicBezTo>
                  <a:pt x="231775" y="152400"/>
                  <a:pt x="226680" y="162894"/>
                  <a:pt x="219075" y="171450"/>
                </a:cubicBezTo>
                <a:cubicBezTo>
                  <a:pt x="171624" y="224832"/>
                  <a:pt x="176780" y="218697"/>
                  <a:pt x="133350" y="247650"/>
                </a:cubicBezTo>
                <a:cubicBezTo>
                  <a:pt x="82550" y="323850"/>
                  <a:pt x="149225" y="231775"/>
                  <a:pt x="85725" y="295275"/>
                </a:cubicBezTo>
                <a:cubicBezTo>
                  <a:pt x="77630" y="303370"/>
                  <a:pt x="74004" y="315056"/>
                  <a:pt x="66675" y="323850"/>
                </a:cubicBezTo>
                <a:cubicBezTo>
                  <a:pt x="58051" y="334198"/>
                  <a:pt x="46724" y="342077"/>
                  <a:pt x="38100" y="352425"/>
                </a:cubicBezTo>
                <a:cubicBezTo>
                  <a:pt x="-21978" y="424519"/>
                  <a:pt x="55422" y="344628"/>
                  <a:pt x="0" y="40005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FF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25277" y="782406"/>
            <a:ext cx="3289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06259" y="3759089"/>
            <a:ext cx="32893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1210123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7EBAA-51D6-4AA1-A0AD-BE9A1E6C7F1D}" type="slidenum">
              <a:rPr lang="ko-KR" altLang="en-US" smtClean="0"/>
              <a:pPr/>
              <a:t>96</a:t>
            </a:fld>
            <a:endParaRPr lang="ko-KR" altLang="en-US"/>
          </a:p>
        </p:txBody>
      </p:sp>
      <p:sp>
        <p:nvSpPr>
          <p:cNvPr id="5" name="슬라이드 번호 개체 틀 1"/>
          <p:cNvSpPr>
            <a:spLocks noGrp="1"/>
          </p:cNvSpPr>
          <p:nvPr>
            <p:ph type="sldNum" sz="quarter" idx="4294967295"/>
          </p:nvPr>
        </p:nvSpPr>
        <p:spPr>
          <a:xfrm>
            <a:off x="11144250" y="6457950"/>
            <a:ext cx="1047750" cy="228600"/>
          </a:xfrm>
        </p:spPr>
        <p:txBody>
          <a:bodyPr>
            <a:normAutofit fontScale="47500" lnSpcReduction="20000"/>
          </a:bodyPr>
          <a:lstStyle/>
          <a:p>
            <a:pPr algn="ctr"/>
            <a:fld id="{A7E7EBAA-51D6-4AA1-A0AD-BE9A1E6C7F1D}" type="slidenum">
              <a:rPr lang="ko-KR" altLang="en-US" b="1" smtClean="0">
                <a:solidFill>
                  <a:schemeClr val="tx2"/>
                </a:solidFill>
              </a:rPr>
              <a:pPr algn="ctr"/>
              <a:t>96</a:t>
            </a:fld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844861"/>
            <a:ext cx="5618840" cy="5725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1959260" y="304990"/>
            <a:ext cx="8474075" cy="5130800"/>
          </a:xfrm>
          <a:prstGeom prst="rect">
            <a:avLst/>
          </a:prstGeom>
        </p:spPr>
        <p:txBody>
          <a:bodyPr/>
          <a:lstStyle>
            <a:lvl1pPr marL="346075" indent="-346075" algn="l" rtl="0" eaLnBrk="1" fontAlgn="base" latinLnBrk="1" hangingPunct="1">
              <a:spcBef>
                <a:spcPts val="18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39775" indent="-282575" algn="l" rtl="0" eaLnBrk="1" fontAlgn="base" latinLnBrk="1" hangingPunct="1">
              <a:spcBef>
                <a:spcPts val="1200"/>
              </a:spcBef>
              <a:spcAft>
                <a:spcPct val="0"/>
              </a:spcAft>
              <a:buFont typeface="Arial" pitchFamily="34" charset="0"/>
              <a:buChar char="•"/>
              <a:defRPr sz="20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1143000" indent="-228600" algn="l" rtl="0" eaLnBrk="1" fontAlgn="base" latinLnBrk="1" hangingPunct="1">
              <a:spcBef>
                <a:spcPts val="800"/>
              </a:spcBef>
              <a:spcAft>
                <a:spcPct val="0"/>
              </a:spcAft>
              <a:buFont typeface="Arial" pitchFamily="34" charset="0"/>
              <a:buChar char="•"/>
              <a:defRPr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6002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2057400" indent="-228600" algn="l" rtl="0" eaLnBrk="1" fontAlgn="base" latinLnBrk="1" hangingPunct="1">
              <a:spcBef>
                <a:spcPts val="600"/>
              </a:spcBef>
              <a:spcAft>
                <a:spcPct val="0"/>
              </a:spcAft>
              <a:buFont typeface="Arial" pitchFamily="34" charset="0"/>
              <a:buChar char="•"/>
              <a:defRPr sz="1600" kern="1200">
                <a:solidFill>
                  <a:srgbClr val="051729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kumimoji="0" lang="ko-KR" altLang="en-US" dirty="0"/>
              <a:t>논리 스키마</a:t>
            </a:r>
            <a:r>
              <a:rPr kumimoji="0" lang="en-US" altLang="ko-KR" dirty="0"/>
              <a:t>(Relation)</a:t>
            </a:r>
            <a:endParaRPr kumimoji="0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243992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각">
  <a:themeElements>
    <a:clrScheme name="각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각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</Template>
  <TotalTime>12341</TotalTime>
  <Words>3692</Words>
  <Application>Microsoft Office PowerPoint</Application>
  <PresentationFormat>사용자 지정</PresentationFormat>
  <Paragraphs>687</Paragraphs>
  <Slides>96</Slides>
  <Notes>71</Notes>
  <HiddenSlides>0</HiddenSlides>
  <MMClips>0</MMClips>
  <ScaleCrop>false</ScaleCrop>
  <HeadingPairs>
    <vt:vector size="6" baseType="variant"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98" baseType="lpstr">
      <vt:lpstr>각</vt:lpstr>
      <vt:lpstr>Image</vt:lpstr>
      <vt:lpstr>5장 데이터베이스 설계와 ER 모델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 : D 대학의 학사관리 시스템</vt:lpstr>
      <vt:lpstr>PowerPoint 프레젠테이션</vt:lpstr>
      <vt:lpstr>PowerPoint 프레젠테이션</vt:lpstr>
      <vt:lpstr>참고 - 개체정의서</vt:lpstr>
      <vt:lpstr>PowerPoint 프레젠테이션</vt:lpstr>
      <vt:lpstr>관계 설정하기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ISA 관계(subclass의 특정 attribute)</vt:lpstr>
      <vt:lpstr>ISA 관계</vt:lpstr>
      <vt:lpstr>ISA 관계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예제 : D 대학 학사관리 시스템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노웅기</dc:creator>
  <cp:lastModifiedBy>D7701</cp:lastModifiedBy>
  <cp:revision>503</cp:revision>
  <cp:lastPrinted>2019-10-20T04:32:40Z</cp:lastPrinted>
  <dcterms:created xsi:type="dcterms:W3CDTF">1995-06-17T23:31:02Z</dcterms:created>
  <dcterms:modified xsi:type="dcterms:W3CDTF">2019-11-05T03:00:24Z</dcterms:modified>
</cp:coreProperties>
</file>