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1" r:id="rId1"/>
  </p:sldMasterIdLst>
  <p:notesMasterIdLst>
    <p:notesMasterId r:id="rId51"/>
  </p:notesMasterIdLst>
  <p:handoutMasterIdLst>
    <p:handoutMasterId r:id="rId52"/>
  </p:handoutMasterIdLst>
  <p:sldIdLst>
    <p:sldId id="572" r:id="rId2"/>
    <p:sldId id="590" r:id="rId3"/>
    <p:sldId id="517" r:id="rId4"/>
    <p:sldId id="518" r:id="rId5"/>
    <p:sldId id="519" r:id="rId6"/>
    <p:sldId id="520" r:id="rId7"/>
    <p:sldId id="522" r:id="rId8"/>
    <p:sldId id="524" r:id="rId9"/>
    <p:sldId id="527" r:id="rId10"/>
    <p:sldId id="528" r:id="rId11"/>
    <p:sldId id="529" r:id="rId12"/>
    <p:sldId id="530" r:id="rId13"/>
    <p:sldId id="531" r:id="rId14"/>
    <p:sldId id="532" r:id="rId15"/>
    <p:sldId id="589" r:id="rId16"/>
    <p:sldId id="536" r:id="rId17"/>
    <p:sldId id="540" r:id="rId18"/>
    <p:sldId id="542" r:id="rId19"/>
    <p:sldId id="541" r:id="rId20"/>
    <p:sldId id="543" r:id="rId21"/>
    <p:sldId id="547" r:id="rId22"/>
    <p:sldId id="548" r:id="rId23"/>
    <p:sldId id="549" r:id="rId24"/>
    <p:sldId id="550" r:id="rId25"/>
    <p:sldId id="551" r:id="rId26"/>
    <p:sldId id="552" r:id="rId27"/>
    <p:sldId id="553" r:id="rId28"/>
    <p:sldId id="554" r:id="rId29"/>
    <p:sldId id="555" r:id="rId30"/>
    <p:sldId id="556" r:id="rId31"/>
    <p:sldId id="557" r:id="rId32"/>
    <p:sldId id="564" r:id="rId33"/>
    <p:sldId id="577" r:id="rId34"/>
    <p:sldId id="578" r:id="rId35"/>
    <p:sldId id="579" r:id="rId36"/>
    <p:sldId id="580" r:id="rId37"/>
    <p:sldId id="581" r:id="rId38"/>
    <p:sldId id="582" r:id="rId39"/>
    <p:sldId id="583" r:id="rId40"/>
    <p:sldId id="591" r:id="rId41"/>
    <p:sldId id="593" r:id="rId42"/>
    <p:sldId id="594" r:id="rId43"/>
    <p:sldId id="595" r:id="rId44"/>
    <p:sldId id="596" r:id="rId45"/>
    <p:sldId id="597" r:id="rId46"/>
    <p:sldId id="598" r:id="rId47"/>
    <p:sldId id="599" r:id="rId48"/>
    <p:sldId id="600" r:id="rId49"/>
    <p:sldId id="601" r:id="rId50"/>
  </p:sldIdLst>
  <p:sldSz cx="12192000" cy="6858000"/>
  <p:notesSz cx="9856788" cy="6784975"/>
  <p:kinsoku lang="ko-KR" invalStChars="!%),.:;?]}’”〕〉》」』】°′″℃￠！％），．：；？］｝" invalEndChars="([\{‘“〔〈《「『【＄（［￦｛"/>
  <p:defaultTextStyle>
    <a:defPPr>
      <a:defRPr lang="ko-KR"/>
    </a:defPPr>
    <a:lvl1pPr algn="l" rtl="0" fontAlgn="base">
      <a:lnSpc>
        <a:spcPct val="13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1pPr>
    <a:lvl2pPr marL="457200" algn="l" rtl="0" fontAlgn="base">
      <a:lnSpc>
        <a:spcPct val="13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2pPr>
    <a:lvl3pPr marL="914400" algn="l" rtl="0" fontAlgn="base">
      <a:lnSpc>
        <a:spcPct val="13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3pPr>
    <a:lvl4pPr marL="1371600" algn="l" rtl="0" fontAlgn="base">
      <a:lnSpc>
        <a:spcPct val="13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4pPr>
    <a:lvl5pPr marL="1828800" algn="l" rtl="0" fontAlgn="base">
      <a:lnSpc>
        <a:spcPct val="13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1487">
          <p15:clr>
            <a:srgbClr val="A4A3A4"/>
          </p15:clr>
        </p15:guide>
        <p15:guide id="2" pos="4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FF3300"/>
    <a:srgbClr val="66CCFF"/>
    <a:srgbClr val="CCEC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8" autoAdjust="0"/>
    <p:restoredTop sz="99857" autoAdjust="0"/>
  </p:normalViewPr>
  <p:slideViewPr>
    <p:cSldViewPr snapToGrid="0">
      <p:cViewPr>
        <p:scale>
          <a:sx n="122" d="100"/>
          <a:sy n="122" d="100"/>
        </p:scale>
        <p:origin x="2214" y="15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46"/>
    </p:cViewPr>
  </p:sorterViewPr>
  <p:notesViewPr>
    <p:cSldViewPr snapToGrid="0">
      <p:cViewPr varScale="1">
        <p:scale>
          <a:sx n="51" d="100"/>
          <a:sy n="51" d="100"/>
        </p:scale>
        <p:origin x="-1980" y="-96"/>
      </p:cViewPr>
      <p:guideLst>
        <p:guide orient="horz" pos="1487"/>
        <p:guide pos="4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6.xml"/><Relationship Id="rId2" Type="http://schemas.openxmlformats.org/officeDocument/2006/relationships/slide" Target="slides/slide13.xml"/><Relationship Id="rId1" Type="http://schemas.openxmlformats.org/officeDocument/2006/relationships/slide" Target="slides/slide6.xml"/><Relationship Id="rId4" Type="http://schemas.openxmlformats.org/officeDocument/2006/relationships/slide" Target="slides/slide1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4271963" cy="339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23925">
              <a:lnSpc>
                <a:spcPct val="100000"/>
              </a:lnSpc>
              <a:defRPr sz="1000" i="1" smtClean="0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86413" y="-1588"/>
            <a:ext cx="4271962" cy="339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23925">
              <a:lnSpc>
                <a:spcPct val="100000"/>
              </a:lnSpc>
              <a:defRPr sz="1000" i="1" smtClean="0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6445250"/>
            <a:ext cx="42719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23925">
              <a:lnSpc>
                <a:spcPct val="100000"/>
              </a:lnSpc>
              <a:defRPr sz="1000" i="1" smtClean="0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86413" y="6445250"/>
            <a:ext cx="42719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23925">
              <a:lnSpc>
                <a:spcPct val="100000"/>
              </a:lnSpc>
              <a:defRPr sz="1000" i="1" smtClean="0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691C14FD-7A36-451D-BC22-7262890B28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9034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4271963" cy="339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23925">
              <a:lnSpc>
                <a:spcPct val="100000"/>
              </a:lnSpc>
              <a:defRPr sz="1000" i="1" smtClean="0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6413" y="-1588"/>
            <a:ext cx="4271962" cy="339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23925">
              <a:lnSpc>
                <a:spcPct val="100000"/>
              </a:lnSpc>
              <a:defRPr sz="1000" i="1" smtClean="0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74938" y="514350"/>
            <a:ext cx="4506912" cy="2535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4450" y="3222625"/>
            <a:ext cx="7227888" cy="305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7625" rIns="92075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6445250"/>
            <a:ext cx="42719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23925">
              <a:lnSpc>
                <a:spcPct val="100000"/>
              </a:lnSpc>
              <a:defRPr sz="1000" i="1" smtClean="0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6413" y="6445250"/>
            <a:ext cx="42719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23925">
              <a:lnSpc>
                <a:spcPct val="100000"/>
              </a:lnSpc>
              <a:defRPr sz="1000" i="1" smtClean="0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D002002C-168A-4D5E-93DA-06D12D25A2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6300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60375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9163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81125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39913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A2871B09-4135-4942-97E6-FE7689B8DF17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3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0D8ABB1F-D38D-455A-B527-2D8BC5D17A21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12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798ADFF1-B7C9-4C8A-B443-DE1AF829288F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13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46CA7723-0FAB-4C9C-A25A-A4714006101E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14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B8BB488E-FA2D-48B6-886A-5297D7ACCBB7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16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68C7CA8F-2E02-4AA2-9D70-CC5DEEB2F626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17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70D33100-CB0C-4BA3-8EAF-C3F9F7D06011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18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FE205DB4-8CEC-422B-BDA4-D4EFEAE36A1F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19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47921AA9-19D8-4315-9282-8C3F451B5362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20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09449F74-CC46-4322-BC85-6AC0039BF621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21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226412B7-FEB4-4F48-B306-F3D76106B2EE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22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07844775-2290-4A9C-9FBE-B570CE96E4F6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4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E8D960BD-A35E-4470-883C-A68C321201CB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23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6823E49E-8E4F-4EEF-8AFE-A2D63B0EFE4B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24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AFB6AFF2-DA74-42B1-803B-AF843FA10DE9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25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D11973CA-BFFF-4BD2-92F4-8DC69291F01A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26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5B6FC3C0-0807-4395-B98E-A6FB6510385E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27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99498021-38D0-462A-B3AE-FE8963BA0159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28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AA38F3AD-5584-45AF-B525-584EE0D82634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29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1FACA6DE-618A-4AAD-8165-4EC52D5BAABF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30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F5A63CAA-ED22-4B9E-A00D-5F669A45D5B4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31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8CB985AA-EA2E-4DFB-8895-F46BECB896D6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32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2D397088-01DA-4A18-9656-F3F383248FFF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5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EDE1AB17-641C-47CD-BBA4-9E9E29243B8B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6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FE88C457-2308-401E-83CC-76FC2F2AEACC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7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6F4DD575-3BCF-4826-A43D-724255B22242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8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4F0463A4-AF0B-46D4-8E4C-8135D501529C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9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7E2081BF-59E9-45C3-BD5F-45316D765F8C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10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91578287-1AC4-444D-A000-0B8BDCCCEAD3}" type="slidenum">
              <a:rPr lang="en-US" altLang="ko-KR">
                <a:latin typeface="Arial" pitchFamily="34" charset="0"/>
                <a:ea typeface="돋움" pitchFamily="50" charset="-127"/>
              </a:rPr>
              <a:pPr eaLnBrk="1" hangingPunct="1"/>
              <a:t>11</a:t>
            </a:fld>
            <a:endParaRPr lang="en-US" altLang="ko-KR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November 13,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7장. 릴레이션 정규화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076299-0676-4C01-9005-E32E03C49DC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7장. 릴레이션 정규화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86A01E-3DC3-4BEB-81EC-0F08516CA1A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508000" y="1600200"/>
            <a:ext cx="5537200" cy="472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537200" cy="472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B7072-0C66-46AF-B018-27D68845E22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7장. 릴레이션 정규화</a:t>
            </a:r>
            <a:endParaRPr lang="en-US" altLang="ko-K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965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508000" y="274638"/>
            <a:ext cx="11277600" cy="60499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48EEA-40AD-4B44-BFA0-C6605187143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7장. 릴레이션 정규화</a:t>
            </a:r>
            <a:endParaRPr lang="en-US" altLang="ko-K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3560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4"/>
          <p:cNvSpPr>
            <a:spLocks noGrp="1"/>
          </p:cNvSpPr>
          <p:nvPr>
            <p:ph sz="quarter" idx="14"/>
          </p:nvPr>
        </p:nvSpPr>
        <p:spPr>
          <a:xfrm>
            <a:off x="431800" y="1268884"/>
            <a:ext cx="11328400" cy="4824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55084" y="134938"/>
            <a:ext cx="11326283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ko-KR" dirty="0" smtClean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9359900" y="6519864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EF185-54C8-4316-A91A-FF008F91252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144240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7장. 릴레이션 정규화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85C91E-4673-4C98-9FCE-B708850A3FF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November 13,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7장. 릴레이션 정규화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3B2F00-AE6E-4256-B023-0934AA3A537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7장. 릴레이션 정규화</a:t>
            </a: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38609-25A3-4EBB-A684-855680BF5FA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7장. 릴레이션 정규화</a:t>
            </a: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3CFD8-D655-47EC-B81F-1EBA4FACBC0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7장. 릴레이션 정규화</a:t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0024C-DD07-41BF-9078-5F0B930FF34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7장. 릴레이션 정규화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87476A0-0983-4561-8D80-11D804FA88B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7장. 릴레이션 정규화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5158EF-78DB-40A0-82C3-F86A27D5B51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7장. 릴레이션 정규화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87EF185-54C8-4316-A91A-FF008F91252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82835" y="1752600"/>
            <a:ext cx="5899195" cy="1828800"/>
          </a:xfrm>
        </p:spPr>
        <p:txBody>
          <a:bodyPr anchor="ctr"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7</a:t>
            </a:r>
            <a:r>
              <a:rPr lang="ko-KR" altLang="en-US" dirty="0" smtClean="0"/>
              <a:t>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릴레이션</a:t>
            </a:r>
            <a:r>
              <a:rPr lang="ko-KR" altLang="en-US" dirty="0" smtClean="0"/>
              <a:t> 정규화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4723207" y="4251176"/>
            <a:ext cx="5143502" cy="914400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dirty="0" err="1" smtClean="0"/>
              <a:t>컴퓨터정보과</a:t>
            </a:r>
            <a:endParaRPr lang="ko-KR" altLang="en-US" dirty="0" smtClean="0"/>
          </a:p>
          <a:p>
            <a:pPr algn="r"/>
            <a:r>
              <a:rPr lang="ko-KR" altLang="en-US" dirty="0" smtClean="0"/>
              <a:t>김계숙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9056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840200"/>
            <a:ext cx="8369300" cy="47244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관계 데이터베이스 설계의 비공식적인 지침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지침 </a:t>
            </a:r>
            <a:r>
              <a:rPr lang="en-US" altLang="ko-KR" b="1" dirty="0" smtClean="0"/>
              <a:t>1: </a:t>
            </a:r>
            <a:r>
              <a:rPr lang="ko-KR" altLang="en-US" b="1" dirty="0" smtClean="0"/>
              <a:t>이해하기 쉽고 명확한 스키마를 만들라</a:t>
            </a:r>
          </a:p>
          <a:p>
            <a:pPr lvl="2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b="1" dirty="0"/>
              <a:t>여러 </a:t>
            </a:r>
            <a:r>
              <a:rPr lang="ko-KR" altLang="en-US" b="1" dirty="0" err="1"/>
              <a:t>엔티티</a:t>
            </a:r>
            <a:r>
              <a:rPr lang="ko-KR" altLang="en-US" b="1" dirty="0"/>
              <a:t> 타입이나 관계 타입에 속한 </a:t>
            </a:r>
            <a:r>
              <a:rPr lang="ko-KR" altLang="en-US" b="1" dirty="0" err="1"/>
              <a:t>애트리뷰트들을</a:t>
            </a:r>
            <a:r>
              <a:rPr lang="ko-KR" altLang="en-US" b="1" dirty="0"/>
              <a:t> 하나의 </a:t>
            </a:r>
            <a:r>
              <a:rPr lang="ko-KR" altLang="en-US" b="1" dirty="0" err="1"/>
              <a:t>릴레이션에</a:t>
            </a:r>
            <a:r>
              <a:rPr lang="ko-KR" altLang="en-US" b="1" dirty="0"/>
              <a:t> 포함시키지 않음</a:t>
            </a:r>
          </a:p>
          <a:p>
            <a:pPr lvl="2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§"/>
            </a:pPr>
            <a:endParaRPr lang="ko-KR" altLang="en-US" b="1" dirty="0"/>
          </a:p>
          <a:p>
            <a:pPr lvl="2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§"/>
            </a:pPr>
            <a:endParaRPr lang="ko-KR" altLang="en-US" sz="1400" dirty="0">
              <a:latin typeface="신명조" charset="-127"/>
              <a:ea typeface="신명조" charset="-127"/>
            </a:endParaRPr>
          </a:p>
          <a:p>
            <a:pPr lvl="2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§"/>
            </a:pPr>
            <a:endParaRPr lang="ko-KR" altLang="en-US" sz="1400" b="1" dirty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지침 </a:t>
            </a:r>
            <a:r>
              <a:rPr lang="en-US" altLang="ko-KR" b="1" dirty="0" smtClean="0"/>
              <a:t>2: </a:t>
            </a:r>
            <a:r>
              <a:rPr lang="ko-KR" altLang="en-US" b="1" dirty="0" err="1" smtClean="0"/>
              <a:t>널값을</a:t>
            </a:r>
            <a:r>
              <a:rPr lang="ko-KR" altLang="en-US" b="1" dirty="0" smtClean="0"/>
              <a:t> 피하라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지침 </a:t>
            </a:r>
            <a:r>
              <a:rPr lang="en-US" altLang="ko-KR" b="1" dirty="0" smtClean="0"/>
              <a:t>3: </a:t>
            </a:r>
            <a:r>
              <a:rPr lang="ko-KR" altLang="en-US" b="1" dirty="0" smtClean="0"/>
              <a:t>가짜 </a:t>
            </a:r>
            <a:r>
              <a:rPr lang="ko-KR" altLang="en-US" b="1" dirty="0" err="1" smtClean="0"/>
              <a:t>투플이</a:t>
            </a:r>
            <a:r>
              <a:rPr lang="ko-KR" altLang="en-US" b="1" dirty="0" smtClean="0"/>
              <a:t> 생기지 않도록 하라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지침 </a:t>
            </a:r>
            <a:r>
              <a:rPr lang="en-US" altLang="ko-KR" b="1" dirty="0" smtClean="0"/>
              <a:t>4: </a:t>
            </a:r>
            <a:r>
              <a:rPr lang="ko-KR" altLang="en-US" b="1" dirty="0" smtClean="0"/>
              <a:t>스키마를 정제하라</a:t>
            </a:r>
          </a:p>
        </p:txBody>
      </p:sp>
      <p:pic>
        <p:nvPicPr>
          <p:cNvPr id="14342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82939" y="2662525"/>
            <a:ext cx="6429375" cy="501650"/>
          </a:xfrm>
          <a:noFill/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51BD77-ACC3-4BE6-A6E9-D2CCE4465C5A}" type="slidenum">
              <a:rPr lang="en-US" altLang="ko-KR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6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7장. 릴레이션 정규화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1879600" y="1431925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ko-KR" altLang="en-US" b="1" dirty="0" smtClean="0"/>
              <a:t>함수적 종속성의 개요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정규화 이론의 핵심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err="1" smtClean="0"/>
              <a:t>릴레이션의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애트리뷰트들</a:t>
            </a:r>
            <a:r>
              <a:rPr lang="ko-KR" altLang="en-US" b="1" dirty="0" smtClean="0"/>
              <a:t> 간의 </a:t>
            </a:r>
            <a:r>
              <a:rPr lang="ko-KR" altLang="en-US" b="1" dirty="0" smtClean="0">
                <a:solidFill>
                  <a:srgbClr val="FF0000"/>
                </a:solidFill>
              </a:rPr>
              <a:t>의미</a:t>
            </a:r>
            <a:r>
              <a:rPr lang="ko-KR" altLang="en-US" b="1" dirty="0" smtClean="0"/>
              <a:t>로부터 결정됨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err="1" smtClean="0"/>
              <a:t>릴레이션</a:t>
            </a:r>
            <a:r>
              <a:rPr lang="ko-KR" altLang="en-US" b="1" dirty="0" smtClean="0"/>
              <a:t> 스키마를 대상</a:t>
            </a:r>
            <a:r>
              <a:rPr lang="en-US" altLang="ko-KR" b="1" dirty="0" smtClean="0"/>
              <a:t>(user data</a:t>
            </a:r>
            <a:r>
              <a:rPr lang="ko-KR" altLang="en-US" b="1" dirty="0" smtClean="0"/>
              <a:t>가 아님</a:t>
            </a:r>
            <a:r>
              <a:rPr lang="en-US" altLang="ko-KR" b="1" dirty="0" smtClean="0"/>
              <a:t>)</a:t>
            </a:r>
            <a:endParaRPr lang="ko-KR" altLang="en-US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실 세계에 대한 지식과 응용의 </a:t>
            </a:r>
            <a:r>
              <a:rPr lang="ko-KR" altLang="en-US" b="1" dirty="0" smtClean="0">
                <a:solidFill>
                  <a:srgbClr val="FF0000"/>
                </a:solidFill>
              </a:rPr>
              <a:t>의미</a:t>
            </a:r>
            <a:r>
              <a:rPr lang="ko-KR" altLang="en-US" b="1" dirty="0" smtClean="0"/>
              <a:t>를 기반으로 함수적 종속성 파악</a:t>
            </a:r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7장. 릴레이션 정규화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94A01A-EBCF-4347-A47C-29F2F5BB67CF}" type="slidenum">
              <a:rPr lang="en-US" altLang="ko-KR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520194" name="Rectangle 2"/>
          <p:cNvSpPr>
            <a:spLocks noChangeArrowheads="1"/>
          </p:cNvSpPr>
          <p:nvPr/>
        </p:nvSpPr>
        <p:spPr bwMode="auto">
          <a:xfrm>
            <a:off x="3355975" y="353625"/>
            <a:ext cx="515620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  <a:defRPr/>
            </a:pPr>
            <a:r>
              <a:rPr lang="en-US" altLang="ko-KR" sz="3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7.2 </a:t>
            </a:r>
            <a:r>
              <a:rPr lang="ko-KR" altLang="en-US" sz="3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함수적 종속성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6096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mtClean="0"/>
              <a:t> 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>
          <a:xfrm>
            <a:off x="1879600" y="600675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ko-KR" b="1" dirty="0" smtClean="0">
                <a:solidFill>
                  <a:schemeClr val="tx2"/>
                </a:solidFill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</a:rPr>
              <a:t>결정자</a:t>
            </a:r>
            <a:r>
              <a:rPr lang="en-US" altLang="ko-KR" b="1" dirty="0" smtClean="0">
                <a:solidFill>
                  <a:schemeClr val="tx2"/>
                </a:solidFill>
              </a:rPr>
              <a:t>(determinant)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어떤 </a:t>
            </a:r>
            <a:r>
              <a:rPr lang="ko-KR" altLang="en-US" b="1" dirty="0" err="1" smtClean="0"/>
              <a:t>애트리뷰트의</a:t>
            </a:r>
            <a:r>
              <a:rPr lang="ko-KR" altLang="en-US" b="1" dirty="0" smtClean="0"/>
              <a:t> 값은 다른 </a:t>
            </a:r>
            <a:r>
              <a:rPr lang="ko-KR" altLang="en-US" b="1" dirty="0" err="1" smtClean="0"/>
              <a:t>애트리뷰트의</a:t>
            </a:r>
            <a:r>
              <a:rPr lang="ko-KR" altLang="en-US" b="1" dirty="0" smtClean="0"/>
              <a:t> 값을 고유하게 결정할 수 있음</a:t>
            </a:r>
            <a:endParaRPr lang="en-US" altLang="ko-KR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키와 같음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사원 </a:t>
            </a:r>
            <a:r>
              <a:rPr lang="ko-KR" altLang="en-US" b="1" dirty="0" err="1" smtClean="0"/>
              <a:t>릴레이션에서</a:t>
            </a:r>
            <a:r>
              <a:rPr lang="ko-KR" altLang="en-US" b="1" dirty="0" smtClean="0"/>
              <a:t> 사원번호는 사원이름을 고유하게 결정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결정자를 아래와 같이 표기하고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이를 </a:t>
            </a:r>
            <a:r>
              <a:rPr lang="ko-KR" altLang="en-US" b="1" dirty="0" smtClean="0">
                <a:latin typeface="½Å¸íÁ¶" charset="0"/>
              </a:rPr>
              <a:t>“</a:t>
            </a:r>
            <a:r>
              <a:rPr lang="en-US" altLang="ko-KR" b="1" dirty="0" smtClean="0"/>
              <a:t>A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B</a:t>
            </a:r>
            <a:r>
              <a:rPr lang="ko-KR" altLang="en-US" b="1" dirty="0" smtClean="0"/>
              <a:t>를 결정한다</a:t>
            </a:r>
            <a:r>
              <a:rPr lang="ko-KR" altLang="en-US" b="1" dirty="0" smtClean="0">
                <a:latin typeface="½Å¸íÁ¶" charset="0"/>
              </a:rPr>
              <a:t>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또는 </a:t>
            </a:r>
            <a:r>
              <a:rPr lang="ko-KR" altLang="en-US" b="1" dirty="0" smtClean="0">
                <a:latin typeface="½Å¸íÁ¶" charset="0"/>
              </a:rPr>
              <a:t>“</a:t>
            </a:r>
            <a:r>
              <a:rPr lang="en-US" altLang="ko-KR" b="1" dirty="0" smtClean="0"/>
              <a:t>A</a:t>
            </a:r>
            <a:r>
              <a:rPr lang="ko-KR" altLang="en-US" b="1" dirty="0" smtClean="0"/>
              <a:t>는 </a:t>
            </a:r>
            <a:r>
              <a:rPr lang="en-US" altLang="ko-KR" b="1" dirty="0" smtClean="0"/>
              <a:t>B</a:t>
            </a:r>
            <a:r>
              <a:rPr lang="ko-KR" altLang="en-US" b="1" dirty="0" smtClean="0"/>
              <a:t>의 결정자이다</a:t>
            </a:r>
            <a:r>
              <a:rPr lang="ko-KR" altLang="en-US" b="1" dirty="0" smtClean="0">
                <a:latin typeface="½Å¸íÁ¶" charset="0"/>
              </a:rPr>
              <a:t>”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라고 일컬음</a:t>
            </a:r>
            <a:endParaRPr lang="ko-KR" altLang="en-US" dirty="0" smtClean="0">
              <a:latin typeface="½Å¸íÁ¶" charset="0"/>
              <a:ea typeface="신명조" charset="-127"/>
            </a:endParaRP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dirty="0" smtClean="0">
                <a:latin typeface="½Å¸íÁ¶" charset="0"/>
                <a:ea typeface="신명조" charset="-127"/>
              </a:rPr>
              <a:t>			</a:t>
            </a:r>
            <a:r>
              <a:rPr lang="en-US" altLang="ko-KR" b="1" dirty="0">
                <a:latin typeface="Courier New" pitchFamily="49" charset="0"/>
                <a:ea typeface="신명조" charset="-127"/>
              </a:rPr>
              <a:t>A </a:t>
            </a:r>
            <a:r>
              <a:rPr lang="en-US" altLang="ko-KR" b="1" dirty="0"/>
              <a:t>→</a:t>
            </a:r>
            <a:r>
              <a:rPr lang="en-US" altLang="ko-KR" b="1" dirty="0">
                <a:latin typeface="Courier New" pitchFamily="49" charset="0"/>
                <a:ea typeface="신명조" charset="-127"/>
                <a:sym typeface="Wingdings" pitchFamily="2" charset="2"/>
              </a:rPr>
              <a:t> B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7장. 릴레이션 정규화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8459E-F6DA-47EA-8400-A165CC2FDD27}" type="slidenum">
              <a:rPr lang="en-US" altLang="ko-KR"/>
              <a:pPr>
                <a:defRPr/>
              </a:pPr>
              <a:t>12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4" name="Picture 8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82174" y="932379"/>
            <a:ext cx="7691438" cy="2124075"/>
          </a:xfrm>
          <a:noFill/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EC87AF-CAAD-4962-B5B7-62D09A3CE9D6}" type="slidenum">
              <a:rPr lang="en-US" altLang="ko-KR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7장. 릴레이션 정규화</a:t>
            </a:r>
          </a:p>
        </p:txBody>
      </p:sp>
      <p:sp>
        <p:nvSpPr>
          <p:cNvPr id="17413" name="Rectangle 7"/>
          <p:cNvSpPr>
            <a:spLocks noChangeArrowheads="1"/>
          </p:cNvSpPr>
          <p:nvPr/>
        </p:nvSpPr>
        <p:spPr bwMode="auto">
          <a:xfrm>
            <a:off x="4697800" y="3420645"/>
            <a:ext cx="4572000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20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 → 사원이름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20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 → 주소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20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 → 전화번호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 sz="20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부서번호 → 부서이름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1879600" y="505675"/>
            <a:ext cx="8458200" cy="49022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ko-KR" altLang="en-US" b="1" dirty="0" smtClean="0"/>
              <a:t>함수적 종속성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err="1" smtClean="0"/>
              <a:t>애트리뷰트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A</a:t>
            </a:r>
            <a:r>
              <a:rPr lang="ko-KR" altLang="en-US" b="1" dirty="0" smtClean="0"/>
              <a:t>가 </a:t>
            </a:r>
            <a:r>
              <a:rPr lang="ko-KR" altLang="en-US" b="1" dirty="0" err="1" smtClean="0"/>
              <a:t>애트리뷰트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B</a:t>
            </a:r>
            <a:r>
              <a:rPr lang="ko-KR" altLang="en-US" b="1" dirty="0" smtClean="0"/>
              <a:t>의 결정자이면 </a:t>
            </a:r>
            <a:r>
              <a:rPr lang="en-US" altLang="ko-KR" b="1" dirty="0" smtClean="0"/>
              <a:t>B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A</a:t>
            </a:r>
            <a:r>
              <a:rPr lang="ko-KR" altLang="en-US" b="1" dirty="0" smtClean="0"/>
              <a:t>에 함수적으로 종속됨</a:t>
            </a:r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사원번호가 사원이름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주소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전화번호의 결정자이므로 사원이름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주소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전화번호는 사원번호에 함수적으로 종속</a:t>
            </a:r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7장. 릴레이션 정규화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8F357D-947E-48DE-83C2-394B74DFAFF1}" type="slidenum">
              <a:rPr lang="en-US" altLang="ko-KR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72" b="65699"/>
          <a:stretch/>
        </p:blipFill>
        <p:spPr bwMode="auto">
          <a:xfrm>
            <a:off x="3966389" y="3050169"/>
            <a:ext cx="3426784" cy="885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함수적 종속성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완전 함수적 종속성</a:t>
            </a:r>
            <a:endParaRPr lang="en-US" altLang="ko-KR" b="1" dirty="0" smtClean="0"/>
          </a:p>
          <a:p>
            <a:pPr lvl="2"/>
            <a:r>
              <a:rPr lang="ko-KR" altLang="en-US" b="1" dirty="0" smtClean="0"/>
              <a:t>결정자인 </a:t>
            </a:r>
            <a:r>
              <a:rPr lang="ko-KR" altLang="en-US" b="1" dirty="0" err="1" smtClean="0"/>
              <a:t>애트리뷰트</a:t>
            </a:r>
            <a:r>
              <a:rPr lang="ko-KR" altLang="en-US" b="1" dirty="0" smtClean="0"/>
              <a:t> 값이 나머지 </a:t>
            </a:r>
            <a:r>
              <a:rPr lang="ko-KR" altLang="en-US" b="1" dirty="0" err="1" smtClean="0"/>
              <a:t>애트리뷰트의</a:t>
            </a:r>
            <a:r>
              <a:rPr lang="ko-KR" altLang="en-US" b="1" dirty="0" smtClean="0"/>
              <a:t> 값을 </a:t>
            </a:r>
            <a:r>
              <a:rPr lang="ko-KR" altLang="en-US" b="1" dirty="0" smtClean="0">
                <a:solidFill>
                  <a:srgbClr val="FF0000"/>
                </a:solidFill>
              </a:rPr>
              <a:t>모두 결정</a:t>
            </a:r>
            <a:r>
              <a:rPr lang="ko-KR" altLang="en-US" b="1" dirty="0" smtClean="0"/>
              <a:t>할 때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부분 함수적 종속성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복합키의</a:t>
            </a:r>
            <a:r>
              <a:rPr lang="ko-KR" altLang="en-US" b="1" dirty="0" smtClean="0"/>
              <a:t> 경우만 해당됨</a:t>
            </a:r>
            <a:r>
              <a:rPr lang="en-US" altLang="ko-KR" b="1" dirty="0" smtClean="0"/>
              <a:t>)</a:t>
            </a:r>
          </a:p>
          <a:p>
            <a:pPr lvl="2"/>
            <a:r>
              <a:rPr lang="ko-KR" altLang="en-US" b="1" dirty="0" err="1" smtClean="0"/>
              <a:t>복합키로</a:t>
            </a:r>
            <a:r>
              <a:rPr lang="ko-KR" altLang="en-US" b="1" dirty="0" smtClean="0"/>
              <a:t> 구성된 결정자 </a:t>
            </a:r>
            <a:r>
              <a:rPr lang="ko-KR" altLang="en-US" b="1" dirty="0" err="1" smtClean="0"/>
              <a:t>애트리뷰트들이</a:t>
            </a:r>
            <a:r>
              <a:rPr lang="ko-KR" altLang="en-US" b="1" dirty="0" smtClean="0"/>
              <a:t> 함께 다른 </a:t>
            </a:r>
            <a:r>
              <a:rPr lang="ko-KR" altLang="en-US" b="1" dirty="0" err="1" smtClean="0"/>
              <a:t>애트리뷰트들을</a:t>
            </a:r>
            <a:r>
              <a:rPr lang="ko-KR" altLang="en-US" b="1" dirty="0" smtClean="0"/>
              <a:t> 결정하지 않고 결정자 중 하나의 </a:t>
            </a:r>
            <a:r>
              <a:rPr lang="ko-KR" altLang="en-US" b="1" dirty="0" err="1" smtClean="0"/>
              <a:t>애트리뷰트가</a:t>
            </a:r>
            <a:r>
              <a:rPr lang="ko-KR" altLang="en-US" b="1" dirty="0" smtClean="0"/>
              <a:t> 다른 </a:t>
            </a:r>
            <a:r>
              <a:rPr lang="ko-KR" altLang="en-US" b="1" dirty="0" err="1" smtClean="0"/>
              <a:t>애트리뷰트들을</a:t>
            </a:r>
            <a:r>
              <a:rPr lang="ko-KR" altLang="en-US" b="1" dirty="0" smtClean="0"/>
              <a:t> 결정할 때 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이행 함수적 종속성</a:t>
            </a:r>
            <a:endParaRPr lang="en-US" altLang="ko-KR" b="1" dirty="0" smtClean="0"/>
          </a:p>
          <a:p>
            <a:pPr lvl="2"/>
            <a:r>
              <a:rPr lang="ko-KR" altLang="en-US" b="1" dirty="0" smtClean="0"/>
              <a:t>결정자를 제외한 </a:t>
            </a:r>
            <a:r>
              <a:rPr lang="ko-KR" altLang="en-US" b="1" dirty="0" err="1" smtClean="0"/>
              <a:t>애트리뷰트들간의</a:t>
            </a:r>
            <a:r>
              <a:rPr lang="ko-KR" altLang="en-US" b="1" dirty="0" smtClean="0"/>
              <a:t> 관계에서 함수적 종속성이 존재하는 경우</a:t>
            </a:r>
            <a:endParaRPr lang="en-US" altLang="ko-KR" b="1" dirty="0" smtClean="0"/>
          </a:p>
          <a:p>
            <a:pPr lvl="2"/>
            <a:r>
              <a:rPr lang="en-US" altLang="ko-KR" b="1" dirty="0" smtClean="0"/>
              <a:t>A→B </a:t>
            </a:r>
            <a:r>
              <a:rPr lang="ko-KR" altLang="en-US" b="1" dirty="0" smtClean="0"/>
              <a:t>이고</a:t>
            </a:r>
            <a:r>
              <a:rPr lang="en-US" altLang="ko-KR" b="1" dirty="0" smtClean="0"/>
              <a:t> B→C </a:t>
            </a:r>
            <a:r>
              <a:rPr lang="ko-KR" altLang="en-US" b="1" dirty="0" smtClean="0"/>
              <a:t>이면 </a:t>
            </a:r>
            <a:r>
              <a:rPr lang="en-US" altLang="ko-KR" b="1" dirty="0" smtClean="0"/>
              <a:t>A→C  : </a:t>
            </a:r>
            <a:r>
              <a:rPr lang="en-US" altLang="ko-KR" b="1" dirty="0" smtClean="0">
                <a:solidFill>
                  <a:schemeClr val="tx2"/>
                </a:solidFill>
              </a:rPr>
              <a:t>C</a:t>
            </a:r>
            <a:r>
              <a:rPr lang="ko-KR" altLang="en-US" b="1" dirty="0">
                <a:solidFill>
                  <a:schemeClr val="tx2"/>
                </a:solidFill>
              </a:rPr>
              <a:t>는 </a:t>
            </a:r>
            <a:r>
              <a:rPr lang="en-US" altLang="ko-KR" b="1" dirty="0">
                <a:solidFill>
                  <a:schemeClr val="tx2"/>
                </a:solidFill>
              </a:rPr>
              <a:t>A</a:t>
            </a:r>
            <a:r>
              <a:rPr lang="ko-KR" altLang="en-US" b="1" dirty="0">
                <a:solidFill>
                  <a:schemeClr val="tx2"/>
                </a:solidFill>
              </a:rPr>
              <a:t>에 직접 함수적으로 종속하면서 </a:t>
            </a:r>
            <a:r>
              <a:rPr lang="en-US" altLang="ko-KR" b="1" dirty="0">
                <a:solidFill>
                  <a:schemeClr val="tx2"/>
                </a:solidFill>
              </a:rPr>
              <a:t>B</a:t>
            </a:r>
            <a:r>
              <a:rPr lang="ko-KR" altLang="en-US" b="1" dirty="0">
                <a:solidFill>
                  <a:schemeClr val="tx2"/>
                </a:solidFill>
              </a:rPr>
              <a:t>를 거쳐서 </a:t>
            </a:r>
            <a:r>
              <a:rPr lang="en-US" altLang="ko-KR" b="1" dirty="0">
                <a:solidFill>
                  <a:schemeClr val="tx2"/>
                </a:solidFill>
              </a:rPr>
              <a:t>A</a:t>
            </a:r>
            <a:r>
              <a:rPr lang="ko-KR" altLang="en-US" b="1" dirty="0">
                <a:solidFill>
                  <a:schemeClr val="tx2"/>
                </a:solidFill>
              </a:rPr>
              <a:t>에 이행적으로 종속</a:t>
            </a:r>
            <a:r>
              <a:rPr lang="ko-KR" altLang="en-US" b="1" dirty="0">
                <a:solidFill>
                  <a:schemeClr val="tx2"/>
                </a:solidFill>
                <a:latin typeface="╜┼╕φ┴╢" charset="0"/>
                <a:ea typeface="신명조" charset="-127"/>
              </a:rPr>
              <a:t> </a:t>
            </a:r>
          </a:p>
          <a:p>
            <a:pPr marL="914400" lvl="2" indent="0">
              <a:buNone/>
            </a:pPr>
            <a:endParaRPr lang="en-US" altLang="ko-KR" b="1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7장. 릴레이션 정규화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85C91E-4673-4C98-9FCE-B708850A3FF0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29756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9" name="Picture 10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12" y="559892"/>
            <a:ext cx="5136033" cy="3161846"/>
          </a:xfrm>
          <a:noFill/>
          <a:ln>
            <a:solidFill>
              <a:schemeClr val="accent1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5464C5-C7BA-464F-B4BE-546B72267219}" type="slidenum">
              <a:rPr lang="en-US" altLang="ko-KR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7장. 릴레이션 정규화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2844" y="1008052"/>
            <a:ext cx="3596281" cy="22655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538" y="4250295"/>
            <a:ext cx="4808324" cy="202313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>
          <a:xfrm>
            <a:off x="1879600" y="1431925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ko-KR" altLang="en-US" b="1" dirty="0" err="1" smtClean="0"/>
              <a:t>릴레이션</a:t>
            </a:r>
            <a:r>
              <a:rPr lang="ko-KR" altLang="en-US" b="1" dirty="0" smtClean="0"/>
              <a:t> 분해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하나의 </a:t>
            </a:r>
            <a:r>
              <a:rPr lang="ko-KR" altLang="en-US" b="1" dirty="0" err="1" smtClean="0"/>
              <a:t>릴레이션을</a:t>
            </a:r>
            <a:r>
              <a:rPr lang="ko-KR" altLang="en-US" b="1" dirty="0" smtClean="0"/>
              <a:t> 두 개 이상의 </a:t>
            </a:r>
            <a:r>
              <a:rPr lang="ko-KR" altLang="en-US" b="1" dirty="0" err="1" smtClean="0"/>
              <a:t>릴레이션으로</a:t>
            </a:r>
            <a:r>
              <a:rPr lang="ko-KR" altLang="en-US" b="1" dirty="0" smtClean="0"/>
              <a:t> 나누는 것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장점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중복이 감소되고 갱신 이상도 감소</a:t>
            </a:r>
            <a:endParaRPr lang="en-US" altLang="ko-KR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문제점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바람직하지 않은 문제들을 포함하여 몇 가지 잠재적인 문제들을 야기할 수 있음</a:t>
            </a:r>
          </a:p>
          <a:p>
            <a:pPr lvl="2" algn="just" eaLnBrk="1" hangingPunct="1"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b="1" dirty="0" err="1"/>
              <a:t>릴레이션이</a:t>
            </a:r>
            <a:r>
              <a:rPr lang="ko-KR" altLang="en-US" b="1" dirty="0"/>
              <a:t> 분해되기 전에는 조인이 필요 없는 질의가 분해 후에는 </a:t>
            </a:r>
            <a:r>
              <a:rPr lang="ko-KR" altLang="en-US" b="1" dirty="0">
                <a:solidFill>
                  <a:srgbClr val="FF0000"/>
                </a:solidFill>
              </a:rPr>
              <a:t>조인</a:t>
            </a:r>
            <a:r>
              <a:rPr lang="ko-KR" altLang="en-US" b="1" dirty="0"/>
              <a:t>을 필요로 하는 질의로 바뀔 수 있음</a:t>
            </a:r>
          </a:p>
          <a:p>
            <a:pPr lvl="2" algn="just" eaLnBrk="1" hangingPunct="1"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b="1" dirty="0"/>
              <a:t>분해된 </a:t>
            </a:r>
            <a:r>
              <a:rPr lang="ko-KR" altLang="en-US" b="1" dirty="0" err="1"/>
              <a:t>릴레이션들을</a:t>
            </a:r>
            <a:r>
              <a:rPr lang="ko-KR" altLang="en-US" b="1" dirty="0"/>
              <a:t> 사용하여 원래 </a:t>
            </a:r>
            <a:r>
              <a:rPr lang="ko-KR" altLang="en-US" b="1" dirty="0" err="1"/>
              <a:t>릴레이션을</a:t>
            </a:r>
            <a:r>
              <a:rPr lang="ko-KR" altLang="en-US" b="1" dirty="0"/>
              <a:t> 재구성하지 못할 수 있음</a:t>
            </a:r>
          </a:p>
          <a:p>
            <a:pPr lvl="2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§"/>
            </a:pPr>
            <a:endParaRPr lang="en-US" altLang="ko-KR" dirty="0" smtClean="0">
              <a:latin typeface="╜┼╕φ┴╢" charset="0"/>
              <a:ea typeface="신명조" charset="-127"/>
            </a:endParaRPr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7장. 릴레이션 정규화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1973B-0D9C-4C92-8FF8-34D656240601}" type="slidenum">
              <a:rPr lang="en-US" altLang="ko-KR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532482" name="Rectangle 2"/>
          <p:cNvSpPr>
            <a:spLocks noChangeArrowheads="1"/>
          </p:cNvSpPr>
          <p:nvPr/>
        </p:nvSpPr>
        <p:spPr bwMode="auto">
          <a:xfrm>
            <a:off x="3355975" y="401125"/>
            <a:ext cx="515620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  <a:defRPr/>
            </a:pPr>
            <a:r>
              <a:rPr lang="en-US" altLang="ko-KR" sz="3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7.3 </a:t>
            </a:r>
            <a:r>
              <a:rPr lang="ko-KR" altLang="en-US" sz="3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 분해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>
          <a:xfrm>
            <a:off x="1915226" y="695655"/>
            <a:ext cx="8458200" cy="49022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ko-KR" b="1" dirty="0" smtClean="0">
                <a:solidFill>
                  <a:schemeClr val="tx2"/>
                </a:solidFill>
              </a:rPr>
              <a:t> </a:t>
            </a:r>
            <a:r>
              <a:rPr lang="ko-KR" altLang="en-US" b="1" dirty="0" err="1" smtClean="0">
                <a:solidFill>
                  <a:schemeClr val="tx2"/>
                </a:solidFill>
              </a:rPr>
              <a:t>무손실</a:t>
            </a:r>
            <a:r>
              <a:rPr lang="ko-KR" altLang="en-US" b="1" dirty="0" smtClean="0">
                <a:solidFill>
                  <a:schemeClr val="tx2"/>
                </a:solidFill>
              </a:rPr>
              <a:t> 분해</a:t>
            </a:r>
            <a:r>
              <a:rPr lang="en-US" altLang="ko-KR" b="1" dirty="0" smtClean="0">
                <a:solidFill>
                  <a:schemeClr val="tx2"/>
                </a:solidFill>
              </a:rPr>
              <a:t>(lossless decomposition)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>
                <a:solidFill>
                  <a:schemeClr val="tx2"/>
                </a:solidFill>
              </a:rPr>
              <a:t>분해된 두 </a:t>
            </a:r>
            <a:r>
              <a:rPr lang="ko-KR" altLang="en-US" b="1" dirty="0" err="1" smtClean="0">
                <a:solidFill>
                  <a:schemeClr val="tx2"/>
                </a:solidFill>
              </a:rPr>
              <a:t>릴레이션을</a:t>
            </a:r>
            <a:r>
              <a:rPr lang="ko-KR" altLang="en-US" b="1" dirty="0" smtClean="0">
                <a:solidFill>
                  <a:schemeClr val="tx2"/>
                </a:solidFill>
              </a:rPr>
              <a:t> 조인하면 원래의 </a:t>
            </a:r>
            <a:r>
              <a:rPr lang="ko-KR" altLang="en-US" b="1" dirty="0" err="1" smtClean="0">
                <a:solidFill>
                  <a:schemeClr val="tx2"/>
                </a:solidFill>
              </a:rPr>
              <a:t>릴레이션에</a:t>
            </a:r>
            <a:r>
              <a:rPr lang="ko-KR" altLang="en-US" b="1" dirty="0" smtClean="0">
                <a:solidFill>
                  <a:schemeClr val="tx2"/>
                </a:solidFill>
              </a:rPr>
              <a:t> 들어 있는 정보를 완전하게 얻을 수 있음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>
                <a:solidFill>
                  <a:schemeClr val="tx2"/>
                </a:solidFill>
              </a:rPr>
              <a:t>정보의 손실을 뜻함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>
                <a:solidFill>
                  <a:schemeClr val="tx2"/>
                </a:solidFill>
              </a:rPr>
              <a:t>정보의 손실은 원래의 </a:t>
            </a:r>
            <a:r>
              <a:rPr lang="ko-KR" altLang="en-US" b="1" dirty="0" err="1" smtClean="0">
                <a:solidFill>
                  <a:schemeClr val="tx2"/>
                </a:solidFill>
              </a:rPr>
              <a:t>릴레이션을</a:t>
            </a:r>
            <a:r>
              <a:rPr lang="ko-KR" altLang="en-US" b="1" dirty="0" smtClean="0">
                <a:solidFill>
                  <a:schemeClr val="tx2"/>
                </a:solidFill>
              </a:rPr>
              <a:t> 분해한 후에 생성된 </a:t>
            </a:r>
            <a:r>
              <a:rPr lang="ko-KR" altLang="en-US" b="1" dirty="0" err="1" smtClean="0">
                <a:solidFill>
                  <a:schemeClr val="tx2"/>
                </a:solidFill>
              </a:rPr>
              <a:t>릴레이션들을</a:t>
            </a:r>
            <a:r>
              <a:rPr lang="ko-KR" altLang="en-US" b="1" dirty="0" smtClean="0">
                <a:solidFill>
                  <a:schemeClr val="tx2"/>
                </a:solidFill>
              </a:rPr>
              <a:t> 조인한 결과에 들어 있는 정보가 원래의 </a:t>
            </a:r>
            <a:r>
              <a:rPr lang="ko-KR" altLang="en-US" b="1" dirty="0" err="1" smtClean="0">
                <a:solidFill>
                  <a:schemeClr val="tx2"/>
                </a:solidFill>
              </a:rPr>
              <a:t>릴레이션에</a:t>
            </a:r>
            <a:r>
              <a:rPr lang="ko-KR" altLang="en-US" b="1" dirty="0" smtClean="0">
                <a:solidFill>
                  <a:schemeClr val="tx2"/>
                </a:solidFill>
              </a:rPr>
              <a:t> 들어 있는 정보보다 적거나 많은 것을 모두 포함</a:t>
            </a:r>
            <a:r>
              <a:rPr lang="ko-KR" altLang="en-US" dirty="0" smtClean="0">
                <a:solidFill>
                  <a:schemeClr val="tx2"/>
                </a:solidFill>
                <a:latin typeface="╜┼╕φ┴╢" charset="0"/>
                <a:ea typeface="신명조" charset="-127"/>
              </a:rPr>
              <a:t> </a:t>
            </a:r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7장. 릴레이션 정규화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78094-D8F1-449E-8400-49751C6A1951}" type="slidenum">
              <a:rPr lang="en-US" altLang="ko-KR"/>
              <a:pPr>
                <a:defRPr/>
              </a:pPr>
              <a:t>18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4" name="Picture 9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61413" y="1157247"/>
            <a:ext cx="7896225" cy="2397125"/>
          </a:xfrm>
          <a:noFill/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ADCC60-9BA2-465E-9C76-613F043A6BC6}" type="slidenum">
              <a:rPr lang="en-US" altLang="ko-KR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7장. 릴레이션 정규화</a:t>
            </a:r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4392050" y="4027526"/>
            <a:ext cx="4572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ko-KR" altLang="en-US" sz="20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학번 → 이름</a:t>
            </a:r>
            <a:r>
              <a:rPr lang="en-US" altLang="ko-KR" sz="20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endParaRPr lang="ko-KR" altLang="en-US" sz="20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2000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ko-KR" altLang="en-US" sz="20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 학번</a:t>
            </a:r>
            <a:r>
              <a:rPr lang="en-US" altLang="ko-KR" sz="20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ko-KR" sz="20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학번</a:t>
            </a:r>
            <a:r>
              <a:rPr lang="en-US" altLang="ko-KR" sz="20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과목번호</a:t>
            </a:r>
            <a:r>
              <a:rPr lang="en-US" altLang="ko-KR" sz="20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→ </a:t>
            </a:r>
            <a:r>
              <a:rPr lang="ko-KR" altLang="en-US" sz="20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>
          <a:xfrm>
            <a:off x="4745038" y="1139825"/>
            <a:ext cx="5143500" cy="812800"/>
          </a:xfrm>
        </p:spPr>
        <p:txBody>
          <a:bodyPr anchor="t"/>
          <a:lstStyle/>
          <a:p>
            <a:pPr eaLnBrk="1" hangingPunct="1"/>
            <a:r>
              <a:rPr lang="ko-KR" altLang="en-US" smtClean="0"/>
              <a:t>목차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79076" y="1984376"/>
            <a:ext cx="6246421" cy="3694113"/>
          </a:xfrm>
        </p:spPr>
        <p:txBody>
          <a:bodyPr rtlCol="0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buAutoNum type="arabicPeriod"/>
              <a:defRPr/>
            </a:pP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정규화 개요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AutoNum type="arabicPeriod"/>
              <a:defRPr/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함수적 종속성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3.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릴레이션의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분해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4.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제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정규형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제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정규형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제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정규형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, BCNF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5.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역정규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화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3228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Picture 7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3614" y="1112797"/>
            <a:ext cx="7756525" cy="4041775"/>
          </a:xfr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FBE617-CB0F-410B-A2FE-416395316D37}" type="slidenum">
              <a:rPr lang="en-US" altLang="ko-KR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7장. 릴레이션 정규화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1" y="1433950"/>
            <a:ext cx="8431213" cy="47244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rgbClr val="0000FF"/>
                </a:solidFill>
              </a:rPr>
              <a:t>제</a:t>
            </a:r>
            <a:r>
              <a:rPr lang="en-US" altLang="ko-KR" b="1" dirty="0" smtClean="0">
                <a:solidFill>
                  <a:srgbClr val="0000FF"/>
                </a:solidFill>
              </a:rPr>
              <a:t>1</a:t>
            </a:r>
            <a:r>
              <a:rPr lang="ko-KR" altLang="en-US" b="1" dirty="0" smtClean="0">
                <a:solidFill>
                  <a:srgbClr val="0000FF"/>
                </a:solidFill>
              </a:rPr>
              <a:t>정규형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한 </a:t>
            </a:r>
            <a:r>
              <a:rPr lang="ko-KR" altLang="en-US" b="1" dirty="0" err="1" smtClean="0"/>
              <a:t>릴레이션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</a:t>
            </a:r>
            <a:r>
              <a:rPr lang="ko-KR" altLang="en-US" b="1" dirty="0" smtClean="0"/>
              <a:t>이 제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정규형을 만족할 필요 충분 조건은 </a:t>
            </a:r>
            <a:r>
              <a:rPr lang="ko-KR" altLang="en-US" b="1" dirty="0" err="1" smtClean="0"/>
              <a:t>릴레이션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</a:t>
            </a:r>
            <a:r>
              <a:rPr lang="ko-KR" altLang="en-US" b="1" dirty="0" smtClean="0"/>
              <a:t>의 모든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애트리뷰트</a:t>
            </a:r>
            <a:r>
              <a:rPr lang="ko-KR" altLang="en-US" b="1" dirty="0" err="1" smtClean="0">
                <a:solidFill>
                  <a:schemeClr val="tx2"/>
                </a:solidFill>
              </a:rPr>
              <a:t>가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원자값</a:t>
            </a:r>
            <a:r>
              <a:rPr lang="ko-KR" altLang="en-US" b="1" dirty="0" err="1" smtClean="0"/>
              <a:t>만을</a:t>
            </a:r>
            <a:r>
              <a:rPr lang="ko-KR" altLang="en-US" b="1" dirty="0" smtClean="0"/>
              <a:t> 갖는다는 것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즉 </a:t>
            </a:r>
            <a:r>
              <a:rPr lang="ko-KR" altLang="en-US" b="1" dirty="0" err="1" smtClean="0"/>
              <a:t>릴레이션의</a:t>
            </a:r>
            <a:r>
              <a:rPr lang="ko-KR" altLang="en-US" b="1" dirty="0" smtClean="0"/>
              <a:t> 모든 </a:t>
            </a:r>
            <a:r>
              <a:rPr lang="ko-KR" altLang="en-US" b="1" dirty="0" err="1" smtClean="0"/>
              <a:t>애트리뷰트에</a:t>
            </a:r>
            <a:r>
              <a:rPr lang="ko-KR" altLang="en-US" b="1" dirty="0" smtClean="0"/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반복 그룹</a:t>
            </a:r>
            <a:r>
              <a:rPr lang="en-US" altLang="ko-KR" b="1" dirty="0" smtClean="0"/>
              <a:t>(repeating group)</a:t>
            </a:r>
            <a:r>
              <a:rPr lang="ko-KR" altLang="en-US" b="1" dirty="0" smtClean="0"/>
              <a:t>이 나타나지 않으면 제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정규형을 만족함</a:t>
            </a:r>
          </a:p>
        </p:txBody>
      </p:sp>
      <p:pic>
        <p:nvPicPr>
          <p:cNvPr id="32774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84150" y="3957639"/>
            <a:ext cx="5405664" cy="1510323"/>
          </a:xfrm>
          <a:noFill/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509381-867E-4DA1-A5B1-57DEB5E03F2E}" type="slidenum">
              <a:rPr lang="en-US" altLang="ko-KR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6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7장. 릴레이션 정규화</a:t>
            </a:r>
          </a:p>
        </p:txBody>
      </p:sp>
      <p:sp>
        <p:nvSpPr>
          <p:cNvPr id="539653" name="Rectangle 5"/>
          <p:cNvSpPr>
            <a:spLocks noChangeArrowheads="1"/>
          </p:cNvSpPr>
          <p:nvPr/>
        </p:nvSpPr>
        <p:spPr bwMode="auto">
          <a:xfrm>
            <a:off x="2001838" y="399538"/>
            <a:ext cx="827881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  <a:defRPr/>
            </a:pPr>
            <a:r>
              <a:rPr lang="en-US" altLang="ko-KR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7.4 </a:t>
            </a:r>
            <a:r>
              <a:rPr lang="ko-KR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정규형</a:t>
            </a:r>
            <a:r>
              <a:rPr lang="en-US" altLang="ko-KR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정규형</a:t>
            </a:r>
            <a:r>
              <a:rPr lang="en-US" altLang="ko-KR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정규형</a:t>
            </a:r>
            <a:r>
              <a:rPr lang="en-US" altLang="ko-KR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BCNF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838940" y="4329629"/>
            <a:ext cx="1641513" cy="7050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246450"/>
            <a:ext cx="8458200" cy="47244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spcBef>
                <a:spcPct val="0"/>
              </a:spcBef>
            </a:pPr>
            <a:r>
              <a:rPr lang="ko-KR" altLang="en-US" b="1" dirty="0" smtClean="0"/>
              <a:t>제</a:t>
            </a:r>
            <a:r>
              <a:rPr lang="en-US" altLang="ko-KR" b="1" dirty="0" smtClean="0"/>
              <a:t>1</a:t>
            </a:r>
            <a:r>
              <a:rPr lang="ko-KR" altLang="en-US" b="1" dirty="0" err="1" smtClean="0"/>
              <a:t>정규형으로</a:t>
            </a:r>
            <a:r>
              <a:rPr lang="ko-KR" altLang="en-US" b="1" dirty="0" smtClean="0"/>
              <a:t> 변환 방법</a:t>
            </a:r>
            <a:r>
              <a:rPr lang="en-US" altLang="ko-KR" b="1" dirty="0" smtClean="0"/>
              <a:t>1</a:t>
            </a:r>
            <a:endParaRPr lang="ko-KR" altLang="en-US" sz="2000" b="1" dirty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반복 그룹 </a:t>
            </a:r>
            <a:r>
              <a:rPr lang="ko-KR" altLang="en-US" b="1" dirty="0" err="1" smtClean="0"/>
              <a:t>애트리뷰트에</a:t>
            </a:r>
            <a:r>
              <a:rPr lang="ko-KR" altLang="en-US" b="1" dirty="0" smtClean="0"/>
              <a:t> 나타나는 집합에 속한 각 값마다 하나의 </a:t>
            </a:r>
            <a:r>
              <a:rPr lang="ko-KR" altLang="en-US" b="1" dirty="0" err="1" smtClean="0"/>
              <a:t>투플로</a:t>
            </a:r>
            <a:r>
              <a:rPr lang="ko-KR" altLang="en-US" b="1" dirty="0" smtClean="0"/>
              <a:t> 표현</a:t>
            </a:r>
          </a:p>
        </p:txBody>
      </p:sp>
      <p:pic>
        <p:nvPicPr>
          <p:cNvPr id="33798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98088" y="4513604"/>
            <a:ext cx="4545466" cy="2158515"/>
          </a:xfrm>
          <a:noFill/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1C139F-17E5-4A9F-ABF4-F7B58223E072}" type="slidenum">
              <a:rPr lang="en-US" altLang="ko-KR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6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7장. 릴레이션 정규화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150" y="2188214"/>
            <a:ext cx="5405664" cy="1510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아래쪽 화살표 1"/>
          <p:cNvSpPr/>
          <p:nvPr/>
        </p:nvSpPr>
        <p:spPr>
          <a:xfrm>
            <a:off x="5799117" y="3811980"/>
            <a:ext cx="285008" cy="486889"/>
          </a:xfrm>
          <a:prstGeom prst="downArrow">
            <a:avLst/>
          </a:prstGeom>
          <a:solidFill>
            <a:srgbClr val="0000FF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319091"/>
            <a:ext cx="8421688" cy="47244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spcBef>
                <a:spcPct val="0"/>
              </a:spcBef>
            </a:pPr>
            <a:r>
              <a:rPr lang="ko-KR" altLang="en-US" b="1" dirty="0" smtClean="0"/>
              <a:t>제</a:t>
            </a:r>
            <a:r>
              <a:rPr lang="en-US" altLang="ko-KR" b="1" dirty="0" smtClean="0"/>
              <a:t>1</a:t>
            </a:r>
            <a:r>
              <a:rPr lang="ko-KR" altLang="en-US" b="1" dirty="0" err="1" smtClean="0"/>
              <a:t>정규형으로</a:t>
            </a:r>
            <a:r>
              <a:rPr lang="ko-KR" altLang="en-US" b="1" dirty="0" smtClean="0"/>
              <a:t> 변환 방법</a:t>
            </a:r>
            <a:r>
              <a:rPr lang="en-US" altLang="ko-KR" b="1" dirty="0"/>
              <a:t>2</a:t>
            </a:r>
            <a:endParaRPr lang="en-US" altLang="ko-KR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모든 반복 그룹 </a:t>
            </a:r>
            <a:r>
              <a:rPr lang="ko-KR" altLang="en-US" b="1" dirty="0" err="1" smtClean="0"/>
              <a:t>애트리뷰트들을</a:t>
            </a:r>
            <a:r>
              <a:rPr lang="ko-KR" altLang="en-US" b="1" dirty="0" smtClean="0"/>
              <a:t> 분리해서 새로운 </a:t>
            </a:r>
            <a:r>
              <a:rPr lang="ko-KR" altLang="en-US" b="1" dirty="0" err="1" smtClean="0"/>
              <a:t>릴레이션에</a:t>
            </a:r>
            <a:r>
              <a:rPr lang="ko-KR" altLang="en-US" b="1" dirty="0" smtClean="0"/>
              <a:t> 넣음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원래 </a:t>
            </a:r>
            <a:r>
              <a:rPr lang="ko-KR" altLang="en-US" b="1" dirty="0" err="1" smtClean="0"/>
              <a:t>릴레이션의</a:t>
            </a:r>
            <a:r>
              <a:rPr lang="ko-KR" altLang="en-US" b="1" dirty="0" smtClean="0"/>
              <a:t> 기본 키를 새로운 </a:t>
            </a:r>
            <a:r>
              <a:rPr lang="ko-KR" altLang="en-US" b="1" dirty="0" err="1" smtClean="0"/>
              <a:t>릴레이션에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애트리뷰트로</a:t>
            </a:r>
            <a:r>
              <a:rPr lang="ko-KR" altLang="en-US" b="1" dirty="0" smtClean="0"/>
              <a:t> 추가함</a:t>
            </a:r>
          </a:p>
        </p:txBody>
      </p:sp>
      <p:pic>
        <p:nvPicPr>
          <p:cNvPr id="34822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81" y="4298869"/>
            <a:ext cx="7278688" cy="2292350"/>
          </a:xfrm>
          <a:noFill/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BFBD09-5784-4896-B7AE-944A91E59E82}" type="slidenum">
              <a:rPr lang="en-US" altLang="ko-KR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6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7장. 릴레이션 정규화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150" y="2188214"/>
            <a:ext cx="5405664" cy="1510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아래쪽 화살표 8"/>
          <p:cNvSpPr/>
          <p:nvPr/>
        </p:nvSpPr>
        <p:spPr>
          <a:xfrm>
            <a:off x="5886982" y="3740461"/>
            <a:ext cx="285008" cy="486889"/>
          </a:xfrm>
          <a:prstGeom prst="downArrow">
            <a:avLst/>
          </a:prstGeom>
          <a:solidFill>
            <a:srgbClr val="0000FF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16875" y="614556"/>
            <a:ext cx="8502650" cy="47244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ko-KR" altLang="en-US" b="1" dirty="0" smtClean="0"/>
              <a:t>제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정규형에 존재하는 갱신 이상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학생 </a:t>
            </a:r>
            <a:r>
              <a:rPr lang="ko-KR" altLang="en-US" b="1" dirty="0" err="1" smtClean="0"/>
              <a:t>릴레이션은</a:t>
            </a:r>
            <a:r>
              <a:rPr lang="ko-KR" altLang="en-US" b="1" dirty="0" smtClean="0"/>
              <a:t> 모든 </a:t>
            </a:r>
            <a:r>
              <a:rPr lang="ko-KR" altLang="en-US" b="1" dirty="0" err="1" smtClean="0"/>
              <a:t>애트리뷰트가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원자값을</a:t>
            </a:r>
            <a:r>
              <a:rPr lang="ko-KR" altLang="en-US" b="1" dirty="0" smtClean="0"/>
              <a:t> 가지므로 제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정규형을 만족함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이 </a:t>
            </a:r>
            <a:r>
              <a:rPr lang="ko-KR" altLang="en-US" b="1" dirty="0" err="1" smtClean="0"/>
              <a:t>릴레이션의</a:t>
            </a:r>
            <a:r>
              <a:rPr lang="ko-KR" altLang="en-US" b="1" dirty="0" smtClean="0"/>
              <a:t> 기본 키는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학번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과목번호</a:t>
            </a:r>
            <a:r>
              <a:rPr lang="en-US" altLang="ko-KR" b="1" dirty="0" smtClean="0"/>
              <a:t>)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600" b="1" dirty="0"/>
          </a:p>
        </p:txBody>
      </p:sp>
      <p:pic>
        <p:nvPicPr>
          <p:cNvPr id="35846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82888" y="3131025"/>
            <a:ext cx="6570662" cy="2049462"/>
          </a:xfrm>
          <a:noFill/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F5C7B8-85A9-41A1-B6CB-93F927055704}" type="slidenum">
              <a:rPr lang="en-US" altLang="ko-KR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6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7장. 릴레이션 정규화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1895365" y="962875"/>
            <a:ext cx="8458200" cy="5681369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2000" b="1" dirty="0"/>
              <a:t>수정 이상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한 학과에 소속한 학생 수만큼 그 학과의 전화번호가 중복되어 저장되므로 여러 학생이 소속된 학과의 전화번호가 변경되었을 때 그 학과에 속한 모든 학생들의 </a:t>
            </a:r>
            <a:r>
              <a:rPr lang="ko-KR" altLang="en-US" b="1" dirty="0" err="1" smtClean="0"/>
              <a:t>투플에서</a:t>
            </a:r>
            <a:r>
              <a:rPr lang="ko-KR" altLang="en-US" b="1" dirty="0" smtClean="0"/>
              <a:t> 전화번호를 수정하지 않으면 데이터베이스의 일관성이 유지되지 않음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ko-KR" altLang="en-US" sz="2000" b="1" dirty="0"/>
              <a:t>삽입 이상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한 명의 학생이라도 어떤 학과에 소속되지 않으면 이 학과에 관한 </a:t>
            </a:r>
            <a:r>
              <a:rPr lang="ko-KR" altLang="en-US" b="1" dirty="0" err="1" smtClean="0"/>
              <a:t>투플을</a:t>
            </a:r>
            <a:r>
              <a:rPr lang="ko-KR" altLang="en-US" b="1" dirty="0" smtClean="0"/>
              <a:t> 삽입할 수 없음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왜냐하면 학번이 기본 키의 구성요소인데 </a:t>
            </a:r>
            <a:r>
              <a:rPr lang="ko-KR" altLang="en-US" b="1" dirty="0" err="1" smtClean="0"/>
              <a:t>엔티티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무결성</a:t>
            </a:r>
            <a:r>
              <a:rPr lang="ko-KR" altLang="en-US" b="1" dirty="0" smtClean="0"/>
              <a:t> 제약조건에 따라 기본 키에 </a:t>
            </a:r>
            <a:r>
              <a:rPr lang="ko-KR" altLang="en-US" b="1" dirty="0" err="1" smtClean="0"/>
              <a:t>널값을</a:t>
            </a:r>
            <a:r>
              <a:rPr lang="ko-KR" altLang="en-US" b="1" dirty="0" smtClean="0"/>
              <a:t> 입력할 수 없기 때문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ko-KR" altLang="en-US" sz="2000" b="1" dirty="0"/>
              <a:t>삭제 이상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어떤 학과에 소속된 마지막 학생 </a:t>
            </a:r>
            <a:r>
              <a:rPr lang="ko-KR" altLang="en-US" b="1" dirty="0" err="1" smtClean="0"/>
              <a:t>투플을</a:t>
            </a:r>
            <a:r>
              <a:rPr lang="ko-KR" altLang="en-US" b="1" dirty="0" smtClean="0"/>
              <a:t> 삭제하면 이 학생이 소속된 학과에 관한 정보도 삭제됨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600" b="1" dirty="0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7장. 릴레이션 정규화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15DAC-A60C-4FFF-A38A-5FFDD00975D1}" type="slidenum">
              <a:rPr lang="en-US" altLang="ko-KR"/>
              <a:pPr>
                <a:defRPr/>
              </a:pPr>
              <a:t>25</a:t>
            </a:fld>
            <a:endParaRPr lang="en-US" altLang="ko-KR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1" t="6356" b="20110"/>
          <a:stretch/>
        </p:blipFill>
        <p:spPr>
          <a:xfrm>
            <a:off x="4882055" y="77308"/>
            <a:ext cx="5076496" cy="1277007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72798" y="477174"/>
            <a:ext cx="8404225" cy="47244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ko-KR" altLang="en-US" b="1" dirty="0" smtClean="0"/>
              <a:t>갱신 이상이 생기는 이유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기본 키에 대한 </a:t>
            </a:r>
            <a:r>
              <a:rPr lang="ko-KR" altLang="en-US" b="1" dirty="0" smtClean="0">
                <a:solidFill>
                  <a:srgbClr val="FF0000"/>
                </a:solidFill>
              </a:rPr>
              <a:t>부분 함수적 종속성</a:t>
            </a:r>
            <a:r>
              <a:rPr lang="ko-KR" altLang="en-US" b="1" dirty="0" smtClean="0"/>
              <a:t>이 학생 </a:t>
            </a:r>
            <a:r>
              <a:rPr lang="ko-KR" altLang="en-US" b="1" dirty="0" err="1" smtClean="0"/>
              <a:t>릴레이션에</a:t>
            </a:r>
            <a:r>
              <a:rPr lang="ko-KR" altLang="en-US" b="1" dirty="0" smtClean="0"/>
              <a:t> 존재함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ko-KR" altLang="en-US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600" b="1" dirty="0"/>
          </a:p>
        </p:txBody>
      </p:sp>
      <p:pic>
        <p:nvPicPr>
          <p:cNvPr id="37894" name="Picture 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1363" y="1681657"/>
            <a:ext cx="7234941" cy="3944377"/>
          </a:xfrm>
          <a:noFill/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07BB28-AA11-4DF0-9E28-D6B27228FA30}" type="slidenum">
              <a:rPr lang="en-US" altLang="ko-KR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6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7장. 릴레이션 정규화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>
          <a:xfrm>
            <a:off x="1879600" y="566060"/>
            <a:ext cx="8458200" cy="49022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ko-KR" altLang="en-US" b="1" dirty="0" smtClean="0">
                <a:solidFill>
                  <a:srgbClr val="0000FF"/>
                </a:solidFill>
              </a:rPr>
              <a:t>제</a:t>
            </a:r>
            <a:r>
              <a:rPr lang="en-US" altLang="ko-KR" b="1" dirty="0" smtClean="0">
                <a:solidFill>
                  <a:srgbClr val="0000FF"/>
                </a:solidFill>
              </a:rPr>
              <a:t>2</a:t>
            </a:r>
            <a:r>
              <a:rPr lang="ko-KR" altLang="en-US" b="1" dirty="0" smtClean="0">
                <a:solidFill>
                  <a:srgbClr val="0000FF"/>
                </a:solidFill>
              </a:rPr>
              <a:t>정규형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err="1" smtClean="0"/>
              <a:t>릴레이션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</a:t>
            </a:r>
            <a:r>
              <a:rPr lang="ko-KR" altLang="en-US" b="1" dirty="0" smtClean="0"/>
              <a:t>이 제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정규형을 만족하면서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어떤 후보 키에도 속하지 않는 모든 </a:t>
            </a:r>
            <a:r>
              <a:rPr lang="ko-KR" altLang="en-US" b="1" dirty="0" err="1" smtClean="0"/>
              <a:t>애트리뷰트들이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</a:t>
            </a:r>
            <a:r>
              <a:rPr lang="ko-KR" altLang="en-US" b="1" dirty="0" smtClean="0"/>
              <a:t>의 기본 키에 </a:t>
            </a:r>
            <a:r>
              <a:rPr lang="ko-KR" altLang="en-US" b="1" dirty="0" smtClean="0">
                <a:solidFill>
                  <a:srgbClr val="FF0000"/>
                </a:solidFill>
              </a:rPr>
              <a:t>완전하게 함수적으로 종속</a:t>
            </a:r>
            <a:r>
              <a:rPr lang="ko-KR" altLang="en-US" b="1" dirty="0" smtClean="0"/>
              <a:t>하는 것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기본 키가 두 개 이상의 </a:t>
            </a:r>
            <a:r>
              <a:rPr lang="ko-KR" altLang="en-US" b="1" dirty="0" err="1" smtClean="0"/>
              <a:t>애트리뷰트로</a:t>
            </a:r>
            <a:r>
              <a:rPr lang="ko-KR" altLang="en-US" b="1" dirty="0" smtClean="0"/>
              <a:t> 구성된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복합키</a:t>
            </a:r>
            <a:r>
              <a:rPr lang="ko-KR" altLang="en-US" b="1" dirty="0" err="1" smtClean="0"/>
              <a:t>일</a:t>
            </a:r>
            <a:r>
              <a:rPr lang="ko-KR" altLang="en-US" b="1" dirty="0" smtClean="0"/>
              <a:t> 경우에만 제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정규형이 제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정규형을 만족하는가를 고려할 필요가 있음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en-US" altLang="ko-KR" b="1" dirty="0" smtClean="0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7장. 릴레이션 정규화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A11118-4FE3-4937-BA9D-90F5E1FC5AAF}" type="slidenum">
              <a:rPr lang="en-US" altLang="ko-KR"/>
              <a:pPr>
                <a:defRPr/>
              </a:pPr>
              <a:t>27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936531" y="585485"/>
            <a:ext cx="8369300" cy="47244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ko-KR" altLang="en-US" sz="2000" b="1" dirty="0"/>
              <a:t>제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정규형에 존재하는 갱신 이상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그림 </a:t>
            </a:r>
            <a:r>
              <a:rPr lang="en-US" altLang="ko-KR" b="1" dirty="0" smtClean="0"/>
              <a:t>7.18</a:t>
            </a:r>
            <a:r>
              <a:rPr lang="ko-KR" altLang="en-US" b="1" dirty="0" smtClean="0"/>
              <a:t>의 학생</a:t>
            </a:r>
            <a:r>
              <a:rPr lang="en-US" altLang="ko-KR" b="1" dirty="0" smtClean="0"/>
              <a:t>1 </a:t>
            </a:r>
            <a:r>
              <a:rPr lang="ko-KR" altLang="en-US" b="1" dirty="0" err="1" smtClean="0"/>
              <a:t>릴레이션의</a:t>
            </a:r>
            <a:r>
              <a:rPr lang="ko-KR" altLang="en-US" b="1" dirty="0" smtClean="0"/>
              <a:t> 기본 키는 한 </a:t>
            </a:r>
            <a:r>
              <a:rPr lang="ko-KR" altLang="en-US" b="1" dirty="0" err="1" smtClean="0"/>
              <a:t>애트리뷰트인</a:t>
            </a:r>
            <a:r>
              <a:rPr lang="ko-KR" altLang="en-US" b="1" dirty="0" smtClean="0"/>
              <a:t> 학번이므로 제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정규형을 만족함</a:t>
            </a:r>
          </a:p>
        </p:txBody>
      </p:sp>
      <p:pic>
        <p:nvPicPr>
          <p:cNvPr id="39942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23780" y="1968994"/>
            <a:ext cx="5290207" cy="2301329"/>
          </a:xfrm>
          <a:noFill/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74D27-A92A-476B-9A1B-51AEBE3F9569}" type="slidenum">
              <a:rPr lang="en-US" altLang="ko-KR"/>
              <a:pPr>
                <a:defRPr/>
              </a:pPr>
              <a:t>28</a:t>
            </a:fld>
            <a:endParaRPr lang="en-US" altLang="ko-KR"/>
          </a:p>
        </p:txBody>
      </p:sp>
      <p:sp>
        <p:nvSpPr>
          <p:cNvPr id="6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7장. 릴레이션 정규화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idx="1"/>
          </p:nvPr>
        </p:nvSpPr>
        <p:spPr>
          <a:xfrm>
            <a:off x="1879600" y="1335537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2000" b="1" dirty="0"/>
              <a:t>수정 이상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여러 학생이 소속된 학과의 전화번호가 변경되었을 때 그 학과에 속한 모든 학생들의 </a:t>
            </a:r>
            <a:r>
              <a:rPr lang="ko-KR" altLang="en-US" b="1" dirty="0" err="1" smtClean="0"/>
              <a:t>투플에서</a:t>
            </a:r>
            <a:r>
              <a:rPr lang="ko-KR" altLang="en-US" b="1" dirty="0" smtClean="0"/>
              <a:t> 전화번호를 수정하지 않으면 데이터베이스의 일관성이 유지되지 않음</a:t>
            </a:r>
          </a:p>
          <a:p>
            <a:pPr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2000" b="1" dirty="0"/>
              <a:t>삽입 이상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어떤 학과를 신설해서 아직 소속 학생이 없으면 그 학과의 정보를 입력할 수 없다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왜냐하면 학번이 기본 키인데 </a:t>
            </a:r>
            <a:r>
              <a:rPr lang="ko-KR" altLang="en-US" b="1" dirty="0" err="1" smtClean="0"/>
              <a:t>엔티티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무결성</a:t>
            </a:r>
            <a:r>
              <a:rPr lang="ko-KR" altLang="en-US" b="1" dirty="0" smtClean="0"/>
              <a:t> 제약조건에 따라 기본 키에 </a:t>
            </a:r>
            <a:r>
              <a:rPr lang="ko-KR" altLang="en-US" b="1" dirty="0" err="1" smtClean="0"/>
              <a:t>널값을</a:t>
            </a:r>
            <a:r>
              <a:rPr lang="ko-KR" altLang="en-US" b="1" dirty="0" smtClean="0"/>
              <a:t> 입력할 수 없기 때문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2000" b="1" dirty="0"/>
              <a:t>삭제 이상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어떤 학과에서 마지막 학생의 </a:t>
            </a:r>
            <a:r>
              <a:rPr lang="ko-KR" altLang="en-US" b="1" dirty="0" err="1" smtClean="0"/>
              <a:t>투플이</a:t>
            </a:r>
            <a:r>
              <a:rPr lang="ko-KR" altLang="en-US" b="1" dirty="0" smtClean="0"/>
              <a:t> 삭제되면 그 학과의 전화번호도 함께 삭제됨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600" b="1" dirty="0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7장. 릴레이션 정규화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4EB1A-3843-4598-AD23-1FFD150F2C7B}" type="slidenum">
              <a:rPr lang="en-US" altLang="ko-KR"/>
              <a:pPr>
                <a:defRPr/>
              </a:pPr>
              <a:t>29</a:t>
            </a:fld>
            <a:endParaRPr lang="en-US" altLang="ko-KR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0" b="23113"/>
          <a:stretch/>
        </p:blipFill>
        <p:spPr>
          <a:xfrm>
            <a:off x="6285187" y="204721"/>
            <a:ext cx="3436883" cy="1326041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>
          <a:xfrm>
            <a:off x="936435" y="1363663"/>
            <a:ext cx="10102466" cy="49022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ko-KR" altLang="en-US" b="1" dirty="0" err="1" smtClean="0"/>
              <a:t>릴레이션</a:t>
            </a:r>
            <a:r>
              <a:rPr lang="ko-KR" altLang="en-US" b="1" dirty="0" smtClean="0"/>
              <a:t> 정규화</a:t>
            </a:r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일련의 </a:t>
            </a:r>
            <a:r>
              <a:rPr lang="ko-KR" altLang="en-US" b="1" dirty="0"/>
              <a:t>과정을 따라 설계를 해도 반드시 좋은 데이터베이스가 되는 것은 아님</a:t>
            </a:r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/>
              <a:t>잘못된 데이터베이스 설계는 제어할 수 없는 데이터 중복을 야기하여 여러 가지 </a:t>
            </a:r>
            <a:r>
              <a:rPr lang="ko-KR" altLang="en-US" b="1" dirty="0" smtClean="0">
                <a:solidFill>
                  <a:srgbClr val="FF0000"/>
                </a:solidFill>
              </a:rPr>
              <a:t>갱신 이상현상</a:t>
            </a:r>
            <a:r>
              <a:rPr lang="en-US" altLang="ko-KR" b="1" dirty="0" smtClean="0">
                <a:solidFill>
                  <a:srgbClr val="FF0000"/>
                </a:solidFill>
              </a:rPr>
              <a:t>(update anomaly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/>
              <a:t>을 </a:t>
            </a:r>
            <a:r>
              <a:rPr lang="ko-KR" altLang="en-US" b="1" dirty="0" smtClean="0"/>
              <a:t>유발</a:t>
            </a:r>
            <a:endParaRPr lang="en-US" altLang="ko-KR" b="1" dirty="0"/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단순하고 효율적인 </a:t>
            </a:r>
            <a:r>
              <a:rPr lang="ko-KR" altLang="en-US" b="1" dirty="0"/>
              <a:t>데이터베이스를 구축하려면 논리적 설계에서 </a:t>
            </a:r>
            <a:r>
              <a:rPr lang="ko-KR" altLang="en-US" b="1" dirty="0">
                <a:solidFill>
                  <a:schemeClr val="tx2"/>
                </a:solidFill>
              </a:rPr>
              <a:t>도출된 관계형 스키마를 정제할 필요 있으며 그 도구가 </a:t>
            </a:r>
            <a:r>
              <a:rPr lang="ko-KR" altLang="en-US" b="1" dirty="0" smtClean="0">
                <a:solidFill>
                  <a:srgbClr val="FF0000"/>
                </a:solidFill>
              </a:rPr>
              <a:t>정규화</a:t>
            </a:r>
            <a:r>
              <a:rPr lang="en-US" altLang="ko-KR" b="1" dirty="0" smtClean="0">
                <a:solidFill>
                  <a:schemeClr val="tx2"/>
                </a:solidFill>
              </a:rPr>
              <a:t>(Normalization)</a:t>
            </a:r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>
                <a:solidFill>
                  <a:srgbClr val="FF0000"/>
                </a:solidFill>
              </a:rPr>
              <a:t>정규화</a:t>
            </a:r>
            <a:r>
              <a:rPr lang="en-US" altLang="ko-KR" b="1" dirty="0">
                <a:solidFill>
                  <a:schemeClr val="tx2"/>
                </a:solidFill>
              </a:rPr>
              <a:t>(normalization)</a:t>
            </a:r>
            <a:r>
              <a:rPr lang="ko-KR" altLang="en-US" b="1" dirty="0">
                <a:solidFill>
                  <a:schemeClr val="tx2"/>
                </a:solidFill>
              </a:rPr>
              <a:t>는 주어진 </a:t>
            </a:r>
            <a:r>
              <a:rPr lang="ko-KR" altLang="en-US" b="1" dirty="0" err="1">
                <a:solidFill>
                  <a:schemeClr val="tx2"/>
                </a:solidFill>
              </a:rPr>
              <a:t>릴레이션</a:t>
            </a:r>
            <a:r>
              <a:rPr lang="ko-KR" altLang="en-US" b="1" dirty="0">
                <a:solidFill>
                  <a:schemeClr val="tx2"/>
                </a:solidFill>
              </a:rPr>
              <a:t> 스키마를 </a:t>
            </a:r>
            <a:r>
              <a:rPr lang="ko-KR" altLang="en-US" b="1" dirty="0">
                <a:solidFill>
                  <a:srgbClr val="0000FF"/>
                </a:solidFill>
              </a:rPr>
              <a:t>함수적 종속성</a:t>
            </a:r>
            <a:r>
              <a:rPr lang="ko-KR" altLang="en-US" b="1" dirty="0">
                <a:solidFill>
                  <a:schemeClr val="tx2"/>
                </a:solidFill>
              </a:rPr>
              <a:t>과 </a:t>
            </a:r>
            <a:r>
              <a:rPr lang="ko-KR" altLang="en-US" b="1" dirty="0">
                <a:solidFill>
                  <a:srgbClr val="0000FF"/>
                </a:solidFill>
              </a:rPr>
              <a:t>기본 키</a:t>
            </a:r>
            <a:r>
              <a:rPr lang="ko-KR" altLang="en-US" b="1" dirty="0">
                <a:solidFill>
                  <a:schemeClr val="tx2"/>
                </a:solidFill>
              </a:rPr>
              <a:t>를 기반으로 분석하여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원래의 </a:t>
            </a:r>
            <a:r>
              <a:rPr lang="ko-KR" altLang="en-US" b="1" u="sng" dirty="0" err="1">
                <a:solidFill>
                  <a:schemeClr val="tx2"/>
                </a:solidFill>
              </a:rPr>
              <a:t>릴레이션을</a:t>
            </a:r>
            <a:r>
              <a:rPr lang="ko-KR" altLang="en-US" b="1" u="sng" dirty="0">
                <a:solidFill>
                  <a:schemeClr val="tx2"/>
                </a:solidFill>
              </a:rPr>
              <a:t> 분해</a:t>
            </a:r>
            <a:r>
              <a:rPr lang="ko-KR" altLang="en-US" b="1" dirty="0">
                <a:solidFill>
                  <a:schemeClr val="tx2"/>
                </a:solidFill>
              </a:rPr>
              <a:t>함으로써 </a:t>
            </a:r>
            <a:r>
              <a:rPr lang="ko-KR" altLang="en-US" b="1" dirty="0">
                <a:solidFill>
                  <a:srgbClr val="0000FF"/>
                </a:solidFill>
              </a:rPr>
              <a:t>중복</a:t>
            </a:r>
            <a:r>
              <a:rPr lang="ko-KR" altLang="en-US" b="1" dirty="0">
                <a:solidFill>
                  <a:schemeClr val="tx2"/>
                </a:solidFill>
              </a:rPr>
              <a:t>과</a:t>
            </a:r>
            <a:r>
              <a:rPr lang="ko-KR" altLang="en-US" b="1" dirty="0">
                <a:solidFill>
                  <a:srgbClr val="0000FF"/>
                </a:solidFill>
              </a:rPr>
              <a:t> </a:t>
            </a:r>
            <a:r>
              <a:rPr lang="ko-KR" altLang="en-US" b="1" dirty="0">
                <a:solidFill>
                  <a:srgbClr val="000000"/>
                </a:solidFill>
              </a:rPr>
              <a:t>세 가지 </a:t>
            </a:r>
            <a:r>
              <a:rPr lang="ko-KR" altLang="en-US" b="1" dirty="0">
                <a:solidFill>
                  <a:srgbClr val="0000FF"/>
                </a:solidFill>
              </a:rPr>
              <a:t>이상현상</a:t>
            </a:r>
            <a:r>
              <a:rPr lang="ko-KR" altLang="en-US" b="1" dirty="0">
                <a:solidFill>
                  <a:schemeClr val="tx2"/>
                </a:solidFill>
              </a:rPr>
              <a:t>을</a:t>
            </a:r>
            <a:r>
              <a:rPr lang="ko-KR" altLang="en-US" b="1" dirty="0">
                <a:solidFill>
                  <a:srgbClr val="0000FF"/>
                </a:solidFill>
              </a:rPr>
              <a:t> 최소화</a:t>
            </a:r>
            <a:r>
              <a:rPr lang="ko-KR" altLang="en-US" b="1" dirty="0">
                <a:solidFill>
                  <a:schemeClr val="tx2"/>
                </a:solidFill>
              </a:rPr>
              <a:t>함</a:t>
            </a:r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ko-KR" altLang="en-US" sz="1400" b="1" dirty="0">
              <a:solidFill>
                <a:srgbClr val="FF0000"/>
              </a:solidFill>
            </a:endParaRP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400" b="1" dirty="0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7장. 릴레이션 정규화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1AE7-40A9-45B2-A3E8-2C5FCF067478}" type="slidenum">
              <a:rPr lang="en-US" altLang="ko-KR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507906" name="Rectangle 2"/>
          <p:cNvSpPr>
            <a:spLocks noChangeArrowheads="1"/>
          </p:cNvSpPr>
          <p:nvPr/>
        </p:nvSpPr>
        <p:spPr bwMode="auto">
          <a:xfrm>
            <a:off x="2940051" y="413000"/>
            <a:ext cx="6151563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  <a:defRPr/>
            </a:pPr>
            <a:r>
              <a:rPr lang="en-US" altLang="ko-KR" sz="3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3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3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 정규화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840200"/>
            <a:ext cx="8485188" cy="47244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ko-KR" altLang="en-US" sz="2000" b="1" dirty="0"/>
              <a:t>갱신 이상이 생기는 이유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학생</a:t>
            </a:r>
            <a:r>
              <a:rPr lang="en-US" altLang="ko-KR" b="1" dirty="0" smtClean="0"/>
              <a:t>1 </a:t>
            </a:r>
            <a:r>
              <a:rPr lang="ko-KR" altLang="en-US" b="1" dirty="0" err="1" smtClean="0"/>
              <a:t>릴레이션에</a:t>
            </a:r>
            <a:r>
              <a:rPr lang="ko-KR" altLang="en-US" b="1" dirty="0" smtClean="0"/>
              <a:t> 이행적 종속성이 존재하기 때문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600" b="1" dirty="0"/>
          </a:p>
        </p:txBody>
      </p:sp>
      <p:pic>
        <p:nvPicPr>
          <p:cNvPr id="41990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58524" y="2031197"/>
            <a:ext cx="5675313" cy="3675062"/>
          </a:xfrm>
          <a:noFill/>
          <a:ln>
            <a:solidFill>
              <a:srgbClr val="66CCFF"/>
            </a:solidFill>
          </a:ln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8C30E2-A431-4681-B5AE-4C25C09ABAF2}" type="slidenum">
              <a:rPr lang="en-US" altLang="ko-KR"/>
              <a:pPr>
                <a:defRPr/>
              </a:pPr>
              <a:t>30</a:t>
            </a:fld>
            <a:endParaRPr lang="en-US" altLang="ko-KR"/>
          </a:p>
        </p:txBody>
      </p:sp>
      <p:sp>
        <p:nvSpPr>
          <p:cNvPr id="6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7장. 릴레이션 정규화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>
          <a:xfrm>
            <a:off x="1871663" y="787376"/>
            <a:ext cx="8458200" cy="49022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ko-KR" altLang="en-US" b="1" dirty="0" smtClean="0">
                <a:solidFill>
                  <a:srgbClr val="0000FF"/>
                </a:solidFill>
              </a:rPr>
              <a:t>제</a:t>
            </a:r>
            <a:r>
              <a:rPr lang="en-US" altLang="ko-KR" b="1" dirty="0" smtClean="0">
                <a:solidFill>
                  <a:srgbClr val="0000FF"/>
                </a:solidFill>
              </a:rPr>
              <a:t>3</a:t>
            </a:r>
            <a:r>
              <a:rPr lang="ko-KR" altLang="en-US" b="1" dirty="0" smtClean="0">
                <a:solidFill>
                  <a:srgbClr val="0000FF"/>
                </a:solidFill>
              </a:rPr>
              <a:t>정규형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err="1" smtClean="0"/>
              <a:t>릴레이션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</a:t>
            </a:r>
            <a:r>
              <a:rPr lang="ko-KR" altLang="en-US" b="1" dirty="0" smtClean="0"/>
              <a:t>이 제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정규형을 만족하면서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키가 아닌 모든 </a:t>
            </a:r>
            <a:r>
              <a:rPr lang="ko-KR" altLang="en-US" b="1" dirty="0" err="1" smtClean="0"/>
              <a:t>애트리뷰트가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릴레이션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</a:t>
            </a:r>
            <a:r>
              <a:rPr lang="ko-KR" altLang="en-US" b="1" dirty="0" smtClean="0"/>
              <a:t>의 기본 키에 </a:t>
            </a:r>
            <a:r>
              <a:rPr lang="ko-KR" altLang="en-US" b="1" dirty="0" smtClean="0">
                <a:solidFill>
                  <a:srgbClr val="FF0000"/>
                </a:solidFill>
              </a:rPr>
              <a:t>이행적으로 종속하지 않는 것</a:t>
            </a:r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7장. 릴레이션 정규화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AE3A71-FAB3-4511-AC0D-2C40EC2536E1}" type="slidenum">
              <a:rPr lang="en-US" altLang="ko-KR"/>
              <a:pPr>
                <a:defRPr/>
              </a:pPr>
              <a:t>31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71776" y="208442"/>
            <a:ext cx="4152900" cy="568778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ko-KR" altLang="en-US" sz="2000" b="1" dirty="0"/>
              <a:t>여러 정규형의 요약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</a:pPr>
            <a:endParaRPr lang="en-US" altLang="ko-KR" dirty="0" smtClean="0"/>
          </a:p>
        </p:txBody>
      </p:sp>
      <p:pic>
        <p:nvPicPr>
          <p:cNvPr id="52230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27313" y="718225"/>
            <a:ext cx="6186926" cy="5887527"/>
          </a:xfrm>
          <a:noFill/>
          <a:ln>
            <a:solidFill>
              <a:srgbClr val="66CCFF"/>
            </a:solidFill>
          </a:ln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C9182-650F-4A16-8234-A79DB5F71945}" type="slidenum">
              <a:rPr lang="en-US" altLang="ko-KR"/>
              <a:pPr>
                <a:defRPr/>
              </a:pPr>
              <a:t>32</a:t>
            </a:fld>
            <a:endParaRPr lang="en-US" altLang="ko-KR"/>
          </a:p>
        </p:txBody>
      </p:sp>
      <p:sp>
        <p:nvSpPr>
          <p:cNvPr id="6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7장. 릴레이션 정규화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4"/>
          </p:nvPr>
        </p:nvSpPr>
        <p:spPr>
          <a:xfrm>
            <a:off x="1919536" y="980728"/>
            <a:ext cx="8229600" cy="576064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다음의 테이블을 </a:t>
            </a:r>
            <a:r>
              <a:rPr lang="en-US" altLang="ko-KR" dirty="0" smtClean="0"/>
              <a:t>1NF, 2NF, 3NF</a:t>
            </a:r>
            <a:r>
              <a:rPr lang="ko-KR" altLang="en-US" dirty="0" smtClean="0"/>
              <a:t>으로 정규화 하라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정규화 실습</a:t>
            </a:r>
            <a:r>
              <a:rPr lang="en-US" altLang="ko-KR" dirty="0" smtClean="0"/>
              <a:t>-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10107210" y="6448252"/>
            <a:ext cx="453286" cy="365125"/>
          </a:xfrm>
          <a:prstGeom prst="rect">
            <a:avLst/>
          </a:prstGeom>
        </p:spPr>
        <p:txBody>
          <a:bodyPr/>
          <a:lstStyle/>
          <a:p>
            <a:fld id="{A7E7EBAA-51D6-4AA1-A0AD-BE9A1E6C7F1D}" type="slidenum">
              <a:rPr lang="ko-KR" altLang="en-US" smtClean="0"/>
              <a:pPr/>
              <a:t>33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863499"/>
              </p:ext>
            </p:extLst>
          </p:nvPr>
        </p:nvGraphicFramePr>
        <p:xfrm>
          <a:off x="3287689" y="2060852"/>
          <a:ext cx="4896543" cy="40324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25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69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756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756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756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sng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공급자번호</a:t>
                      </a:r>
                      <a:endParaRPr lang="ko-KR" altLang="en-US" sz="1600" b="1" i="0" u="sng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소재지</a:t>
                      </a:r>
                      <a:endParaRPr lang="ko-KR" altLang="en-US" sz="1600" b="1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운송거리</a:t>
                      </a:r>
                      <a:endParaRPr lang="ko-KR" altLang="en-US" sz="1600" b="1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sng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부품번호</a:t>
                      </a:r>
                      <a:endParaRPr lang="ko-KR" altLang="en-US" sz="1600" b="1" i="0" u="sng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603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</a:t>
                      </a:r>
                      <a:endParaRPr lang="ko-KR" alt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346</a:t>
                      </a:r>
                      <a:endParaRPr lang="en-US" altLang="ko-KR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P1</a:t>
                      </a:r>
                      <a:endParaRPr lang="en-US" sz="16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en-US" altLang="ko-KR" sz="16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6037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P2</a:t>
                      </a:r>
                      <a:endParaRPr lang="en-US" sz="16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en-US" altLang="ko-KR" sz="16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6037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P3</a:t>
                      </a:r>
                      <a:endParaRPr 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en-US" altLang="ko-KR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6037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P4</a:t>
                      </a:r>
                      <a:endParaRPr lang="en-US" sz="16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en-US" altLang="ko-KR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6037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P5</a:t>
                      </a:r>
                      <a:endParaRPr 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altLang="ko-KR" sz="16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6037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P6</a:t>
                      </a:r>
                      <a:endParaRPr 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altLang="ko-KR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603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S2</a:t>
                      </a:r>
                      <a:endParaRPr lang="en-US" sz="1600" b="0" i="0" u="none" strike="noStrike" dirty="0" smtClean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대전</a:t>
                      </a:r>
                      <a:endParaRPr lang="ko-KR" alt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164</a:t>
                      </a:r>
                      <a:endParaRPr lang="en-US" altLang="ko-KR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P1</a:t>
                      </a:r>
                      <a:endParaRPr lang="en-US" sz="16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en-US" altLang="ko-KR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6037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P2</a:t>
                      </a:r>
                      <a:endParaRPr lang="en-US" sz="16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en-US" altLang="ko-KR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S3</a:t>
                      </a:r>
                      <a:endParaRPr lang="en-US" sz="16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</a:t>
                      </a:r>
                      <a:endParaRPr lang="ko-KR" altLang="en-US" sz="16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302</a:t>
                      </a:r>
                      <a:endParaRPr lang="en-US" altLang="ko-KR" sz="16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P2</a:t>
                      </a:r>
                      <a:endParaRPr lang="en-US" sz="16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en-US" altLang="ko-KR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3603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광주</a:t>
                      </a:r>
                      <a:endParaRPr lang="ko-KR" alt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329</a:t>
                      </a:r>
                      <a:endParaRPr lang="en-US" altLang="ko-KR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P2</a:t>
                      </a:r>
                      <a:endParaRPr lang="en-US" sz="16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en-US" altLang="ko-KR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36037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P4</a:t>
                      </a:r>
                      <a:endParaRPr lang="en-US" sz="16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en-US" altLang="ko-KR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87688" y="1619508"/>
            <a:ext cx="1338828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부품공급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868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정규화 실습</a:t>
            </a:r>
            <a:r>
              <a:rPr lang="en-US" altLang="ko-KR" dirty="0" smtClean="0"/>
              <a:t>-</a:t>
            </a:r>
            <a:r>
              <a:rPr lang="ko-KR" altLang="en-US" dirty="0" smtClean="0"/>
              <a:t>해</a:t>
            </a:r>
            <a:r>
              <a:rPr lang="ko-KR" altLang="en-US" dirty="0"/>
              <a:t>답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34</a:t>
            </a:fld>
            <a:endParaRPr lang="ko-KR" altLang="en-US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375920" y="980728"/>
            <a:ext cx="4834880" cy="187220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18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정규형 </a:t>
            </a:r>
            <a:r>
              <a:rPr lang="en-US" altLang="ko-KR" sz="18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반복그룹 제거</a:t>
            </a:r>
            <a:endParaRPr lang="en-US" altLang="ko-KR" sz="18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18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정규형 </a:t>
            </a:r>
            <a:r>
              <a:rPr lang="en-US" altLang="ko-KR" sz="18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키에 함수적 종속성 확보</a:t>
            </a:r>
            <a:endParaRPr lang="en-US" altLang="ko-KR" sz="18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 u="sng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공급자번호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 {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소재지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운송거리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}</a:t>
            </a:r>
          </a:p>
          <a:p>
            <a:pPr lvl="1"/>
            <a:r>
              <a:rPr lang="ko-KR" altLang="en-US" sz="1400" u="sng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공급자번호</a:t>
            </a:r>
            <a:r>
              <a:rPr lang="en-US" altLang="ko-KR" sz="1400" u="sng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u="sng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부품번호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 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수량</a:t>
            </a:r>
            <a:endParaRPr lang="en-US" altLang="ko-KR" sz="1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18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정규형 </a:t>
            </a:r>
            <a:r>
              <a:rPr lang="en-US" altLang="ko-KR" sz="18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이행 함수적 종속성 제거</a:t>
            </a:r>
            <a:endParaRPr lang="en-US" altLang="ko-KR" sz="18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소재지 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 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운송거리</a:t>
            </a:r>
            <a:endParaRPr lang="ko-KR" altLang="en-US" sz="1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994589"/>
              </p:ext>
            </p:extLst>
          </p:nvPr>
        </p:nvGraphicFramePr>
        <p:xfrm>
          <a:off x="2567611" y="4365104"/>
          <a:ext cx="2952327" cy="1345792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9841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22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sng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공급자번호</a:t>
                      </a:r>
                      <a:endParaRPr lang="ko-KR" altLang="en-US" sz="1400" b="0" i="0" u="sng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소재지</a:t>
                      </a:r>
                      <a:endParaRPr lang="ko-KR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운송거리</a:t>
                      </a:r>
                      <a:endParaRPr lang="ko-KR" alt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S1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</a:t>
                      </a:r>
                      <a:endParaRPr lang="ko-KR" alt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346</a:t>
                      </a:r>
                      <a:endParaRPr lang="en-US" altLang="ko-KR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8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S2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대전</a:t>
                      </a:r>
                      <a:endParaRPr lang="ko-KR" alt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164</a:t>
                      </a:r>
                      <a:endParaRPr lang="en-US" altLang="ko-KR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8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S3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</a:t>
                      </a:r>
                      <a:endParaRPr lang="ko-KR" alt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302</a:t>
                      </a:r>
                      <a:endParaRPr lang="en-US" altLang="ko-KR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8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S4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광주</a:t>
                      </a:r>
                      <a:endParaRPr lang="ko-KR" alt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329</a:t>
                      </a:r>
                      <a:endParaRPr lang="en-US" altLang="ko-KR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910199"/>
              </p:ext>
            </p:extLst>
          </p:nvPr>
        </p:nvGraphicFramePr>
        <p:xfrm>
          <a:off x="6168009" y="3645024"/>
          <a:ext cx="3528393" cy="267462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1761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61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761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sng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공급자번호</a:t>
                      </a:r>
                      <a:endParaRPr lang="ko-KR" altLang="en-US" sz="1400" b="0" i="0" u="sng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sng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부품번호</a:t>
                      </a:r>
                      <a:endParaRPr lang="ko-KR" altLang="en-US" sz="1400" b="0" i="0" u="sng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endParaRPr lang="ko-KR" alt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S1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P1</a:t>
                      </a:r>
                      <a:endParaRPr lang="en-US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en-US" altLang="ko-KR" sz="14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S1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P2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en-US" altLang="ko-KR" sz="14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S1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P3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en-US" altLang="ko-KR" sz="14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S1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P4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en-US" altLang="ko-KR" sz="14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S1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P5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altLang="ko-KR" sz="14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S1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P6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altLang="ko-KR" sz="14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S2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P1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en-US" altLang="ko-KR" sz="14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S2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P2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en-US" altLang="ko-KR" sz="14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S3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P2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en-US" altLang="ko-KR" sz="14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S4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P2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en-US" altLang="ko-KR" sz="14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S4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P4</a:t>
                      </a:r>
                      <a:endParaRPr lang="en-US" sz="14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en-US" altLang="ko-KR" sz="14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71865" y="6300028"/>
            <a:ext cx="3098925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정규형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(1NF) / </a:t>
            </a:r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정규형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799856" y="3356992"/>
            <a:ext cx="864096" cy="648072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54914" y="3933056"/>
            <a:ext cx="1018227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공급자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40016" y="3172326"/>
            <a:ext cx="1249060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부품구매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944710"/>
              </p:ext>
            </p:extLst>
          </p:nvPr>
        </p:nvGraphicFramePr>
        <p:xfrm>
          <a:off x="1919537" y="945933"/>
          <a:ext cx="3322153" cy="24876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90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71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197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6197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6197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12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sng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공급자번호</a:t>
                      </a:r>
                      <a:endParaRPr lang="ko-KR" altLang="en-US" sz="1200" b="1" i="0" u="sng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소재지</a:t>
                      </a:r>
                      <a:endParaRPr lang="ko-KR" altLang="en-US" sz="12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운송거리</a:t>
                      </a:r>
                      <a:endParaRPr lang="ko-KR" altLang="en-US" sz="1200" b="1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sng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부품번호</a:t>
                      </a:r>
                      <a:endParaRPr lang="ko-KR" altLang="en-US" sz="1200" b="1" i="0" u="sng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endParaRPr lang="ko-KR" altLang="en-US" sz="12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0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</a:t>
                      </a:r>
                      <a:endParaRPr lang="ko-KR" alt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346</a:t>
                      </a:r>
                      <a:endParaRPr lang="en-US" altLang="ko-KR" sz="12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P1</a:t>
                      </a:r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en-US" altLang="ko-KR" sz="12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06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P2</a:t>
                      </a:r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en-US" altLang="ko-KR" sz="12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1406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P3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en-US" altLang="ko-KR" sz="12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71406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P4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en-US" altLang="ko-KR" sz="12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71406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P5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altLang="ko-KR" sz="12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71406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P6</a:t>
                      </a: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altLang="ko-KR" sz="12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7140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S2</a:t>
                      </a:r>
                      <a:endParaRPr lang="en-US" sz="1200" b="0" i="0" u="none" strike="noStrike" dirty="0" smtClean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대전</a:t>
                      </a:r>
                      <a:endParaRPr lang="ko-KR" alt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164</a:t>
                      </a:r>
                      <a:endParaRPr lang="en-US" altLang="ko-KR" sz="12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P1</a:t>
                      </a:r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en-US" altLang="ko-KR" sz="12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71406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P2</a:t>
                      </a:r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en-US" altLang="ko-KR" sz="12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714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S3</a:t>
                      </a:r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</a:t>
                      </a:r>
                      <a:endParaRPr lang="ko-KR" altLang="en-US" sz="12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302</a:t>
                      </a:r>
                      <a:endParaRPr lang="en-US" altLang="ko-KR" sz="12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P2</a:t>
                      </a:r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en-US" altLang="ko-KR" sz="12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7140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광주</a:t>
                      </a:r>
                      <a:endParaRPr lang="ko-KR" alt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329</a:t>
                      </a:r>
                      <a:endParaRPr lang="en-US" altLang="ko-KR" sz="12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P2</a:t>
                      </a:r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en-US" altLang="ko-KR" sz="12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71406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P4</a:t>
                      </a:r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en-US" altLang="ko-KR" sz="12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8361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정규화 실습</a:t>
            </a:r>
            <a:r>
              <a:rPr lang="en-US" altLang="ko-KR" dirty="0"/>
              <a:t>-</a:t>
            </a:r>
            <a:r>
              <a:rPr lang="ko-KR" altLang="en-US" dirty="0"/>
              <a:t>해답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10107210" y="6448252"/>
            <a:ext cx="453286" cy="365125"/>
          </a:xfrm>
          <a:prstGeom prst="rect">
            <a:avLst/>
          </a:prstGeom>
        </p:spPr>
        <p:txBody>
          <a:bodyPr/>
          <a:lstStyle/>
          <a:p>
            <a:fld id="{A7E7EBAA-51D6-4AA1-A0AD-BE9A1E6C7F1D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421360" y="980728"/>
            <a:ext cx="4834880" cy="7920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1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정규형 </a:t>
            </a:r>
            <a:r>
              <a:rPr lang="en-US" altLang="ko-KR" sz="1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이행 함수적 종속성 제거</a:t>
            </a:r>
            <a:endParaRPr lang="en-US" altLang="ko-KR" sz="18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소재지 </a:t>
            </a:r>
            <a:r>
              <a:rPr lang="en-US" altLang="ko-KR" sz="14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 </a:t>
            </a:r>
            <a:r>
              <a:rPr lang="ko-KR" altLang="en-US" sz="14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운송거리</a:t>
            </a:r>
            <a:endParaRPr lang="ko-KR" altLang="en-US" sz="14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274764"/>
              </p:ext>
            </p:extLst>
          </p:nvPr>
        </p:nvGraphicFramePr>
        <p:xfrm>
          <a:off x="3572272" y="4676215"/>
          <a:ext cx="1837928" cy="1114425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918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8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sng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공급자번호</a:t>
                      </a:r>
                      <a:endParaRPr lang="ko-KR" altLang="en-US" sz="14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소재지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932488"/>
              </p:ext>
            </p:extLst>
          </p:nvPr>
        </p:nvGraphicFramePr>
        <p:xfrm>
          <a:off x="4439817" y="2011200"/>
          <a:ext cx="2952327" cy="1417800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9841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1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642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sng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공급자번호</a:t>
                      </a:r>
                      <a:endParaRPr lang="ko-KR" altLang="en-US" sz="14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소재지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운송거리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8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8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8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197146"/>
              </p:ext>
            </p:extLst>
          </p:nvPr>
        </p:nvGraphicFramePr>
        <p:xfrm>
          <a:off x="6020544" y="4681548"/>
          <a:ext cx="2019672" cy="1114425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10098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98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sng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소재지</a:t>
                      </a:r>
                      <a:endParaRPr lang="ko-KR" altLang="en-US" sz="14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운송거리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아래쪽 화살표 10"/>
          <p:cNvSpPr/>
          <p:nvPr/>
        </p:nvSpPr>
        <p:spPr>
          <a:xfrm>
            <a:off x="5198740" y="3573016"/>
            <a:ext cx="864096" cy="648072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87009" y="6011996"/>
            <a:ext cx="1846980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/>
              <a:t>3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(3NF)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62837" y="4324454"/>
            <a:ext cx="889987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소재지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03713" y="4324416"/>
            <a:ext cx="889987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공급자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95801" y="1700808"/>
            <a:ext cx="889987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공급자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028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4"/>
          </p:nvPr>
        </p:nvSpPr>
        <p:spPr>
          <a:xfrm>
            <a:off x="1847528" y="1052736"/>
            <a:ext cx="8496944" cy="5472608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다음의 테이블을 </a:t>
            </a:r>
            <a:r>
              <a:rPr lang="en-US" altLang="ko-KR" dirty="0"/>
              <a:t>1NF, 2NF, 3NF</a:t>
            </a:r>
            <a:r>
              <a:rPr lang="ko-KR" altLang="en-US" dirty="0"/>
              <a:t>으로 정규화 하라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정규화 실습</a:t>
            </a:r>
            <a:r>
              <a:rPr lang="en-US" altLang="ko-KR" dirty="0"/>
              <a:t>-</a:t>
            </a:r>
            <a:r>
              <a:rPr lang="ko-KR" altLang="en-US" dirty="0" smtClean="0"/>
              <a:t>문제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10107210" y="6448252"/>
            <a:ext cx="453286" cy="365125"/>
          </a:xfrm>
          <a:prstGeom prst="rect">
            <a:avLst/>
          </a:prstGeom>
        </p:spPr>
        <p:txBody>
          <a:bodyPr/>
          <a:lstStyle/>
          <a:p>
            <a:fld id="{A7E7EBAA-51D6-4AA1-A0AD-BE9A1E6C7F1D}" type="slidenum">
              <a:rPr lang="ko-KR" altLang="en-US" smtClean="0"/>
              <a:pPr/>
              <a:t>36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776941"/>
              </p:ext>
            </p:extLst>
          </p:nvPr>
        </p:nvGraphicFramePr>
        <p:xfrm>
          <a:off x="2495601" y="1772816"/>
          <a:ext cx="6840757" cy="2223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2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772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7725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7725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7725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725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772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sng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제품번호</a:t>
                      </a:r>
                      <a:endParaRPr lang="ko-KR" altLang="en-US" sz="1600" b="1" i="0" u="sng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sng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  <a:endParaRPr lang="ko-KR" altLang="en-US" sz="1600" b="1" i="0" u="sng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고객번호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주문수량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58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lang="en-US" altLang="ko-KR" sz="16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</a:t>
                      </a:r>
                      <a:endParaRPr lang="ko-KR" alt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  <a:endParaRPr lang="en-US" altLang="ko-KR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A345</a:t>
                      </a:r>
                      <a:endParaRPr 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altLang="ko-KR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endParaRPr lang="ko-KR" alt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en-US" altLang="ko-KR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5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D347</a:t>
                      </a:r>
                      <a:endParaRPr lang="en-US" altLang="ko-KR" sz="1600" b="0" i="0" u="none" strike="noStrike" dirty="0" smtClean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en-US" altLang="ko-KR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</a:t>
                      </a:r>
                      <a:endParaRPr lang="ko-KR" altLang="en-US" sz="1600" b="0" i="0" u="none" strike="noStrike" dirty="0" smtClean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en-US" altLang="ko-KR" sz="1600" b="0" i="0" u="none" strike="noStrike" dirty="0" smtClean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737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1007</a:t>
                      </a:r>
                      <a:endParaRPr lang="en-US" altLang="ko-KR" sz="16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</a:t>
                      </a:r>
                      <a:endParaRPr lang="ko-KR" altLang="en-US" sz="16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9000</a:t>
                      </a:r>
                      <a:endParaRPr lang="en-US" altLang="ko-KR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A210</a:t>
                      </a:r>
                      <a:endParaRPr 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en-US" altLang="ko-KR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광주</a:t>
                      </a:r>
                      <a:endParaRPr lang="ko-KR" alt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</a:t>
                      </a:r>
                      <a:endParaRPr lang="en-US" altLang="ko-KR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9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A345</a:t>
                      </a:r>
                      <a:endParaRPr 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altLang="ko-KR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endParaRPr lang="ko-KR" alt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en-US" altLang="ko-KR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9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B230</a:t>
                      </a:r>
                      <a:endParaRPr lang="en-US" altLang="ko-KR" sz="1600" b="0" i="0" u="none" strike="noStrike" dirty="0" smtClean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en-US" altLang="ko-KR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</a:t>
                      </a:r>
                      <a:endParaRPr lang="ko-KR" altLang="en-US" sz="1600" b="0" i="0" u="none" strike="noStrike" dirty="0" smtClean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700</a:t>
                      </a:r>
                      <a:endParaRPr lang="en-US" altLang="ko-KR" sz="1600" b="0" i="0" u="none" strike="noStrike" dirty="0" smtClean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65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1201</a:t>
                      </a:r>
                      <a:endParaRPr lang="en-US" altLang="ko-KR" sz="16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</a:t>
                      </a:r>
                      <a:endParaRPr lang="ko-KR" altLang="en-US" sz="16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2100</a:t>
                      </a:r>
                      <a:endParaRPr lang="en-US" altLang="ko-KR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D347</a:t>
                      </a:r>
                      <a:endParaRPr lang="en-US" sz="16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en-US" altLang="ko-KR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</a:t>
                      </a:r>
                      <a:endParaRPr lang="ko-KR" alt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en-US" altLang="ko-KR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0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981200" y="332656"/>
            <a:ext cx="8229600" cy="64807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정규형</a:t>
            </a:r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(1NF)</a:t>
            </a:r>
            <a:endParaRPr lang="ko-KR" altLang="en-US" sz="28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91136"/>
              </p:ext>
            </p:extLst>
          </p:nvPr>
        </p:nvGraphicFramePr>
        <p:xfrm>
          <a:off x="2135561" y="1744312"/>
          <a:ext cx="2931753" cy="13246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2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772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7725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sng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제품번호</a:t>
                      </a:r>
                      <a:endParaRPr lang="ko-KR" altLang="en-US" sz="1600" b="1" i="0" u="sng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lang="en-US" altLang="ko-KR" sz="1600" b="1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1007</a:t>
                      </a:r>
                      <a:endParaRPr lang="en-US" altLang="ko-KR" sz="1600" b="1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65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1201</a:t>
                      </a:r>
                      <a:endParaRPr lang="en-US" altLang="ko-KR" sz="1600" b="1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</a:t>
                      </a:r>
                      <a:endParaRPr lang="ko-KR" altLang="en-US" sz="1600" b="1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2100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990790"/>
              </p:ext>
            </p:extLst>
          </p:nvPr>
        </p:nvGraphicFramePr>
        <p:xfrm>
          <a:off x="5807969" y="1744312"/>
          <a:ext cx="4464495" cy="23327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28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28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2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9289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289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sng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  <a:endParaRPr lang="ko-KR" altLang="en-US" sz="1600" b="1" i="0" u="sng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sng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제품번호</a:t>
                      </a:r>
                      <a:endParaRPr lang="ko-KR" altLang="en-US" sz="1600" b="1" i="0" u="sng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고객번호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주문수량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5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A345</a:t>
                      </a:r>
                      <a:endParaRPr 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5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D347</a:t>
                      </a:r>
                      <a:endParaRPr 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5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A210</a:t>
                      </a:r>
                      <a:endParaRPr 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광주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5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A345</a:t>
                      </a:r>
                      <a:endParaRPr 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396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B230</a:t>
                      </a:r>
                      <a:endParaRPr lang="en-US" altLang="ko-KR" sz="1600" b="1" i="0" u="none" strike="noStrike" dirty="0" smtClean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en-US" altLang="ko-KR" sz="1600" b="1" i="0" u="none" strike="noStrike" dirty="0" smtClean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</a:t>
                      </a:r>
                      <a:endParaRPr lang="ko-KR" altLang="en-US" sz="1600" b="1" i="0" u="none" strike="noStrike" dirty="0" smtClean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700</a:t>
                      </a:r>
                      <a:endParaRPr lang="en-US" altLang="ko-KR" sz="1600" b="1" i="0" u="none" strike="noStrike" dirty="0" smtClean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6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D347</a:t>
                      </a:r>
                      <a:endParaRPr lang="en-US" sz="1600" b="1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1201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79577" y="1268760"/>
            <a:ext cx="636713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제품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72835" y="1268760"/>
            <a:ext cx="636713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주문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686987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636192"/>
              </p:ext>
            </p:extLst>
          </p:nvPr>
        </p:nvGraphicFramePr>
        <p:xfrm>
          <a:off x="6744073" y="1171502"/>
          <a:ext cx="2931753" cy="13246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2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772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7725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sng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제품번호</a:t>
                      </a:r>
                      <a:endParaRPr lang="ko-KR" altLang="en-US" sz="1600" b="1" i="0" u="sng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lang="en-US" altLang="ko-KR" sz="1600" b="1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1007</a:t>
                      </a:r>
                      <a:endParaRPr lang="en-US" altLang="ko-KR" sz="1600" b="1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65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1201</a:t>
                      </a:r>
                      <a:endParaRPr lang="en-US" altLang="ko-KR" sz="1600" b="1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</a:t>
                      </a:r>
                      <a:endParaRPr lang="ko-KR" altLang="en-US" sz="1600" b="1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2100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3348"/>
              </p:ext>
            </p:extLst>
          </p:nvPr>
        </p:nvGraphicFramePr>
        <p:xfrm>
          <a:off x="1963973" y="1454957"/>
          <a:ext cx="4464495" cy="23327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28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28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2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9289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289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sng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  <a:endParaRPr lang="ko-KR" altLang="en-US" sz="1600" b="1" i="0" u="sng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sng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제품번호</a:t>
                      </a:r>
                      <a:endParaRPr lang="ko-KR" altLang="en-US" sz="1600" b="1" i="0" u="sng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고객번호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주문수량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5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A345</a:t>
                      </a:r>
                      <a:endParaRPr 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5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D347</a:t>
                      </a:r>
                      <a:endParaRPr 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5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A210</a:t>
                      </a:r>
                      <a:endParaRPr 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광주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5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A345</a:t>
                      </a:r>
                      <a:endParaRPr 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396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B230</a:t>
                      </a:r>
                      <a:endParaRPr lang="en-US" altLang="ko-KR" sz="1600" b="1" i="0" u="none" strike="noStrike" dirty="0" smtClean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en-US" altLang="ko-KR" sz="1600" b="1" i="0" u="none" strike="noStrike" dirty="0" smtClean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</a:t>
                      </a:r>
                      <a:endParaRPr lang="ko-KR" altLang="en-US" sz="1600" b="1" i="0" u="none" strike="noStrike" dirty="0" smtClean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700</a:t>
                      </a:r>
                      <a:endParaRPr lang="en-US" altLang="ko-KR" sz="1600" b="1" i="0" u="none" strike="noStrike" dirty="0" smtClean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6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D347</a:t>
                      </a:r>
                      <a:endParaRPr 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1201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88089" y="695950"/>
            <a:ext cx="636713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제품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37561" y="1085624"/>
            <a:ext cx="636713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주문</a:t>
            </a:r>
            <a:endParaRPr lang="ko-KR" altLang="en-US" b="1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973501" y="404664"/>
            <a:ext cx="8229600" cy="64807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정규형</a:t>
            </a:r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(2NF)</a:t>
            </a:r>
            <a:endParaRPr lang="ko-KR" altLang="en-US" sz="28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28048" y="3333182"/>
            <a:ext cx="2852063" cy="10125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함수적 종속성</a:t>
            </a:r>
            <a:endParaRPr lang="en-US" altLang="ko-KR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제품번호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 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주문수량</a:t>
            </a:r>
            <a:endParaRPr lang="en-US" altLang="ko-KR" sz="1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주문번호 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 {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고객번호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주소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}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428289"/>
              </p:ext>
            </p:extLst>
          </p:nvPr>
        </p:nvGraphicFramePr>
        <p:xfrm>
          <a:off x="2063552" y="4437113"/>
          <a:ext cx="1785798" cy="21946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28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28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sng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  <a:endParaRPr lang="ko-KR" altLang="en-US" sz="1600" b="1" i="0" u="sng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sng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제품번호</a:t>
                      </a:r>
                      <a:endParaRPr lang="ko-KR" altLang="en-US" sz="1600" b="1" i="0" u="sng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5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A345</a:t>
                      </a:r>
                      <a:endParaRPr 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5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D347</a:t>
                      </a:r>
                      <a:endParaRPr 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4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A210</a:t>
                      </a:r>
                      <a:endParaRPr 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A345</a:t>
                      </a:r>
                      <a:endParaRPr lang="en-US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396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B230</a:t>
                      </a:r>
                      <a:endParaRPr lang="en-US" altLang="ko-KR" sz="1600" b="0" i="0" u="none" strike="noStrike" dirty="0" smtClean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6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D347</a:t>
                      </a:r>
                      <a:endParaRPr lang="en-US" sz="1600" b="0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1201</a:t>
                      </a:r>
                      <a:endParaRPr lang="en-US" altLang="ko-KR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170953"/>
              </p:ext>
            </p:extLst>
          </p:nvPr>
        </p:nvGraphicFramePr>
        <p:xfrm>
          <a:off x="3853120" y="4437113"/>
          <a:ext cx="892899" cy="21946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28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주문수량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5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5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49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396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700</a:t>
                      </a:r>
                      <a:endParaRPr lang="en-US" altLang="ko-KR" sz="1600" b="1" i="0" u="none" strike="noStrike" dirty="0" smtClean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65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871883"/>
              </p:ext>
            </p:extLst>
          </p:nvPr>
        </p:nvGraphicFramePr>
        <p:xfrm>
          <a:off x="5192615" y="4653136"/>
          <a:ext cx="892899" cy="1722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28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sng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  <a:endParaRPr lang="ko-KR" altLang="en-US" sz="1600" b="1" i="0" u="sng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5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A345</a:t>
                      </a:r>
                      <a:endParaRPr 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5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D347</a:t>
                      </a:r>
                      <a:endParaRPr 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5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A210</a:t>
                      </a:r>
                      <a:endParaRPr 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52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B230</a:t>
                      </a:r>
                      <a:endParaRPr lang="en-US" altLang="ko-KR" sz="1600" b="1" i="0" u="none" strike="noStrike" dirty="0" smtClean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692920"/>
              </p:ext>
            </p:extLst>
          </p:nvPr>
        </p:nvGraphicFramePr>
        <p:xfrm>
          <a:off x="6088301" y="4653136"/>
          <a:ext cx="1785798" cy="1722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28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28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고객번호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5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5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5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광주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5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040230" y="4077072"/>
            <a:ext cx="1088760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주문목록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159897" y="4149080"/>
            <a:ext cx="636713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주문</a:t>
            </a:r>
            <a:endParaRPr lang="ko-KR" altLang="en-US" b="1" dirty="0"/>
          </a:p>
        </p:txBody>
      </p:sp>
      <p:sp>
        <p:nvSpPr>
          <p:cNvPr id="20" name="아래쪽 화살표 19"/>
          <p:cNvSpPr/>
          <p:nvPr/>
        </p:nvSpPr>
        <p:spPr>
          <a:xfrm rot="2509232">
            <a:off x="4007768" y="3933056"/>
            <a:ext cx="288032" cy="400690"/>
          </a:xfrm>
          <a:prstGeom prst="downArrow">
            <a:avLst>
              <a:gd name="adj1" fmla="val 72149"/>
              <a:gd name="adj2" fmla="val 53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 rot="19388815">
            <a:off x="4774964" y="3933055"/>
            <a:ext cx="288032" cy="400690"/>
          </a:xfrm>
          <a:prstGeom prst="downArrow">
            <a:avLst>
              <a:gd name="adj1" fmla="val 72149"/>
              <a:gd name="adj2" fmla="val 53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89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  <p:bldP spid="18" grpId="0"/>
      <p:bldP spid="20" grpId="0" animBg="1"/>
      <p:bldP spid="2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178680"/>
              </p:ext>
            </p:extLst>
          </p:nvPr>
        </p:nvGraphicFramePr>
        <p:xfrm>
          <a:off x="7268704" y="736200"/>
          <a:ext cx="2931753" cy="13246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72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772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7725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sng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제품번호</a:t>
                      </a:r>
                      <a:endParaRPr lang="ko-KR" altLang="en-US" sz="1600" b="1" i="0" u="sng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  <a:endParaRPr lang="en-US" altLang="ko-KR" sz="1600" b="1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1007</a:t>
                      </a:r>
                      <a:endParaRPr lang="en-US" altLang="ko-KR" sz="1600" b="1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65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1201</a:t>
                      </a:r>
                      <a:endParaRPr lang="en-US" altLang="ko-KR" sz="1600" b="1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</a:t>
                      </a:r>
                      <a:endParaRPr lang="ko-KR" altLang="en-US" sz="1600" b="1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2100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412720" y="260648"/>
            <a:ext cx="636713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제품</a:t>
            </a:r>
            <a:endParaRPr lang="ko-KR" altLang="en-US" b="1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973501" y="404664"/>
            <a:ext cx="8229600" cy="64807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정규형</a:t>
            </a:r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(3NF)</a:t>
            </a:r>
            <a:endParaRPr lang="ko-KR" altLang="en-US" sz="28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83581" y="2025277"/>
            <a:ext cx="2483372" cy="7325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이행 함수적 종속성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고객번호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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주소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80722"/>
              </p:ext>
            </p:extLst>
          </p:nvPr>
        </p:nvGraphicFramePr>
        <p:xfrm>
          <a:off x="7279336" y="2600761"/>
          <a:ext cx="1785798" cy="21946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28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28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sng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  <a:endParaRPr lang="ko-KR" altLang="en-US" sz="1600" b="1" i="0" u="sng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sng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제품번호</a:t>
                      </a:r>
                      <a:endParaRPr lang="ko-KR" altLang="en-US" sz="1600" b="1" i="0" u="sng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5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A345</a:t>
                      </a:r>
                      <a:endParaRPr 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5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D347</a:t>
                      </a:r>
                      <a:endParaRPr 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4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A210</a:t>
                      </a:r>
                      <a:endParaRPr 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A345</a:t>
                      </a:r>
                      <a:endParaRPr 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396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B230</a:t>
                      </a:r>
                      <a:endParaRPr lang="en-US" altLang="ko-KR" sz="1600" b="1" i="0" u="none" strike="noStrike" dirty="0" smtClean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6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D347</a:t>
                      </a:r>
                      <a:endParaRPr lang="en-US" sz="1600" b="1" i="0" u="none" strike="noStrike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1201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800530"/>
              </p:ext>
            </p:extLst>
          </p:nvPr>
        </p:nvGraphicFramePr>
        <p:xfrm>
          <a:off x="9068904" y="2600761"/>
          <a:ext cx="892899" cy="21946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28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주문수량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5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en-US" altLang="ko-KR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5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en-US" altLang="ko-KR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49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</a:t>
                      </a:r>
                      <a:endParaRPr lang="en-US" altLang="ko-KR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en-US" altLang="ko-KR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396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700</a:t>
                      </a:r>
                      <a:endParaRPr lang="en-US" altLang="ko-KR" sz="1600" b="0" i="0" u="none" strike="noStrike" dirty="0" smtClean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65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en-US" altLang="ko-KR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76810"/>
              </p:ext>
            </p:extLst>
          </p:nvPr>
        </p:nvGraphicFramePr>
        <p:xfrm>
          <a:off x="1880247" y="1854116"/>
          <a:ext cx="892899" cy="1722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28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sng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  <a:endParaRPr lang="ko-KR" altLang="en-US" sz="1600" b="1" i="0" u="sng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5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A345</a:t>
                      </a:r>
                      <a:endParaRPr 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5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D347</a:t>
                      </a:r>
                      <a:endParaRPr 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5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A210</a:t>
                      </a:r>
                      <a:endParaRPr 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52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B230</a:t>
                      </a:r>
                      <a:endParaRPr lang="en-US" altLang="ko-KR" sz="1600" b="1" i="0" u="none" strike="noStrike" dirty="0" smtClean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704552"/>
              </p:ext>
            </p:extLst>
          </p:nvPr>
        </p:nvGraphicFramePr>
        <p:xfrm>
          <a:off x="2775933" y="1854116"/>
          <a:ext cx="1785798" cy="1722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28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28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고객번호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5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5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5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광주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5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256014" y="2240720"/>
            <a:ext cx="1088760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주문목록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47529" y="1412776"/>
            <a:ext cx="636713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주문</a:t>
            </a:r>
            <a:endParaRPr lang="ko-KR" altLang="en-US" b="1" dirty="0"/>
          </a:p>
        </p:txBody>
      </p:sp>
      <p:sp>
        <p:nvSpPr>
          <p:cNvPr id="20" name="아래쪽 화살표 19"/>
          <p:cNvSpPr/>
          <p:nvPr/>
        </p:nvSpPr>
        <p:spPr>
          <a:xfrm rot="2509232">
            <a:off x="3168565" y="3933056"/>
            <a:ext cx="288032" cy="400690"/>
          </a:xfrm>
          <a:prstGeom prst="downArrow">
            <a:avLst>
              <a:gd name="adj1" fmla="val 72149"/>
              <a:gd name="adj2" fmla="val 53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 rot="19388815">
            <a:off x="3935761" y="3933055"/>
            <a:ext cx="288032" cy="400690"/>
          </a:xfrm>
          <a:prstGeom prst="downArrow">
            <a:avLst>
              <a:gd name="adj1" fmla="val 72149"/>
              <a:gd name="adj2" fmla="val 53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341150"/>
              </p:ext>
            </p:extLst>
          </p:nvPr>
        </p:nvGraphicFramePr>
        <p:xfrm>
          <a:off x="1973502" y="4380088"/>
          <a:ext cx="892899" cy="1722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28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sng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  <a:endParaRPr lang="ko-KR" altLang="en-US" sz="1600" b="1" i="0" u="sng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5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A345</a:t>
                      </a:r>
                      <a:endParaRPr 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5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D347</a:t>
                      </a:r>
                      <a:endParaRPr 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5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A210</a:t>
                      </a:r>
                      <a:endParaRPr 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523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B230</a:t>
                      </a:r>
                      <a:endParaRPr lang="en-US" altLang="ko-KR" sz="1600" b="1" i="0" u="none" strike="noStrike" dirty="0" smtClean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01384"/>
              </p:ext>
            </p:extLst>
          </p:nvPr>
        </p:nvGraphicFramePr>
        <p:xfrm>
          <a:off x="2866132" y="4382620"/>
          <a:ext cx="892899" cy="1722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28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고객번호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5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altLang="ko-KR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5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en-US" altLang="ko-KR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5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en-US" altLang="ko-KR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5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en-US" altLang="ko-KR" sz="1600" b="0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3206"/>
              </p:ext>
            </p:extLst>
          </p:nvPr>
        </p:nvGraphicFramePr>
        <p:xfrm>
          <a:off x="4315176" y="4725144"/>
          <a:ext cx="1785798" cy="1199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28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28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sng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고객번호</a:t>
                      </a:r>
                      <a:endParaRPr lang="ko-KR" altLang="en-US" sz="1600" b="1" i="0" u="sng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5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59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79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en-US" altLang="ko-KR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광주</a:t>
                      </a:r>
                      <a:endParaRPr lang="ko-KR" altLang="en-US" sz="160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040230" y="3981536"/>
            <a:ext cx="1088760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주문고객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248386" y="4340045"/>
            <a:ext cx="636713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고객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5925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21" grpId="0" animBg="1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1890233" y="345899"/>
            <a:ext cx="8458200" cy="5661496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ko-KR" altLang="en-US" b="1" dirty="0" smtClean="0"/>
              <a:t>좋은 관계 데이터베이스 스키마를 설계하는 목적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정보의 중복과 갱신 이상 발생 차단</a:t>
            </a:r>
            <a:endParaRPr lang="en-US" altLang="ko-KR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정보의 손실 방지</a:t>
            </a:r>
            <a:endParaRPr lang="en-US" altLang="ko-KR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err="1" smtClean="0"/>
              <a:t>실세계의</a:t>
            </a:r>
            <a:r>
              <a:rPr lang="ko-KR" altLang="en-US" b="1" dirty="0" smtClean="0"/>
              <a:t> 정보를 정확하게 표현</a:t>
            </a:r>
            <a:endParaRPr lang="en-US" altLang="ko-KR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err="1" smtClean="0"/>
              <a:t>애트리뷰트들</a:t>
            </a:r>
            <a:r>
              <a:rPr lang="ko-KR" altLang="en-US" b="1" dirty="0" smtClean="0"/>
              <a:t> 간의 정확한 관계 보장</a:t>
            </a:r>
            <a:endParaRPr lang="en-US" altLang="ko-KR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err="1" smtClean="0"/>
              <a:t>무결성</a:t>
            </a:r>
            <a:r>
              <a:rPr lang="ko-KR" altLang="en-US" b="1" dirty="0" smtClean="0"/>
              <a:t> 제약조건의 시행 단순화</a:t>
            </a:r>
            <a:r>
              <a:rPr lang="en-US" altLang="ko-KR" b="1" dirty="0" smtClean="0"/>
              <a:t> 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효율성 측면 고려</a:t>
            </a:r>
            <a:endParaRPr lang="en-US" altLang="ko-KR" b="1" dirty="0" smtClean="0"/>
          </a:p>
          <a:p>
            <a:pPr marL="0" indent="0" algn="just">
              <a:lnSpc>
                <a:spcPct val="140000"/>
              </a:lnSpc>
              <a:spcBef>
                <a:spcPct val="0"/>
              </a:spcBef>
              <a:buNone/>
            </a:pPr>
            <a:endParaRPr lang="ko-KR" altLang="en-US" b="1" dirty="0" smtClean="0"/>
          </a:p>
          <a:p>
            <a:pPr algn="just">
              <a:lnSpc>
                <a:spcPct val="140000"/>
              </a:lnSpc>
              <a:spcBef>
                <a:spcPct val="0"/>
              </a:spcBef>
            </a:pPr>
            <a:r>
              <a:rPr lang="en-US" altLang="ko-KR" b="1" dirty="0" smtClean="0"/>
              <a:t>  </a:t>
            </a:r>
            <a:r>
              <a:rPr lang="ko-KR" altLang="en-US" b="1" dirty="0" smtClean="0"/>
              <a:t>정규화의 목적</a:t>
            </a:r>
            <a:endParaRPr lang="en-US" altLang="ko-KR" b="1" dirty="0" smtClean="0"/>
          </a:p>
          <a:p>
            <a:pPr marL="457200" lvl="1" indent="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ko-KR" b="1" dirty="0" smtClean="0"/>
              <a:t>1. </a:t>
            </a:r>
            <a:r>
              <a:rPr lang="ko-KR" altLang="en-US" b="1" dirty="0" smtClean="0"/>
              <a:t>구축 데이터베이스 </a:t>
            </a:r>
            <a:r>
              <a:rPr lang="ko-KR" altLang="en-US" b="1" dirty="0" smtClean="0">
                <a:solidFill>
                  <a:srgbClr val="FF3300"/>
                </a:solidFill>
              </a:rPr>
              <a:t>품질 보장 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무결성</a:t>
            </a:r>
            <a:r>
              <a:rPr lang="ko-KR" altLang="en-US" b="1" dirty="0" smtClean="0"/>
              <a:t> 유지 극대화</a:t>
            </a:r>
            <a:endParaRPr lang="en-US" altLang="ko-KR" b="1" dirty="0" smtClean="0"/>
          </a:p>
          <a:p>
            <a:pPr marL="457200" lvl="1" indent="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ko-KR" b="1" dirty="0" smtClean="0"/>
              <a:t>2. </a:t>
            </a:r>
            <a:r>
              <a:rPr lang="ko-KR" altLang="en-US" b="1" dirty="0" smtClean="0">
                <a:solidFill>
                  <a:srgbClr val="FF3300"/>
                </a:solidFill>
              </a:rPr>
              <a:t>성능 향상 </a:t>
            </a:r>
            <a:r>
              <a:rPr lang="en-US" altLang="ko-KR" b="1" dirty="0" smtClean="0"/>
              <a:t>: </a:t>
            </a:r>
            <a:r>
              <a:rPr lang="ko-KR" altLang="en-US" b="1" dirty="0" smtClean="0">
                <a:solidFill>
                  <a:schemeClr val="tx2"/>
                </a:solidFill>
              </a:rPr>
              <a:t>데이터 구조의 안정성 </a:t>
            </a:r>
            <a:r>
              <a:rPr lang="ko-KR" altLang="en-US" b="1" dirty="0" smtClean="0"/>
              <a:t>최대화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저장공간 최소화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b="1" dirty="0" smtClean="0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7장. 릴레이션 정규화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DA239-B9F2-4A0A-A73B-60BA6985A31F}" type="slidenum">
              <a:rPr lang="en-US" altLang="ko-KR"/>
              <a:pPr>
                <a:defRPr/>
              </a:pPr>
              <a:t>4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정규화의 목적으로 틀린 것은</a:t>
            </a:r>
            <a:r>
              <a:rPr lang="en-US" altLang="ko-KR" dirty="0" smtClean="0"/>
              <a:t>?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/>
              <a:t>어떠한 릴레이션이라도 데이터베이스 내에서 표현가능하게 만든다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/>
              <a:t>데이터 삽입 시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재구성할 필요성을 줄인다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/>
              <a:t>중복을 </a:t>
            </a:r>
            <a:r>
              <a:rPr lang="ko-KR" altLang="en-US" dirty="0"/>
              <a:t>배</a:t>
            </a:r>
            <a:r>
              <a:rPr lang="ko-KR" altLang="en-US" dirty="0" smtClean="0"/>
              <a:t>제하여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갱신 이상의 발생을 도모한다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/>
              <a:t>효과적인 검색 알고리즘을 </a:t>
            </a:r>
            <a:r>
              <a:rPr lang="ko-KR" altLang="en-US" dirty="0"/>
              <a:t>생</a:t>
            </a:r>
            <a:r>
              <a:rPr lang="ko-KR" altLang="en-US" dirty="0" smtClean="0"/>
              <a:t>성할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7장. 릴레이션 정규화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85C91E-4673-4C98-9FCE-B708850A3FF0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21190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관계</a:t>
            </a:r>
            <a:r>
              <a:rPr lang="en-US" altLang="ko-KR" dirty="0"/>
              <a:t> </a:t>
            </a:r>
            <a:r>
              <a:rPr lang="ko-KR" altLang="en-US" dirty="0" smtClean="0"/>
              <a:t>데이터베이스의 정규화에 대한 설명으로 옳지 않은 것은</a:t>
            </a:r>
            <a:r>
              <a:rPr lang="en-US" altLang="ko-KR" dirty="0" smtClean="0"/>
              <a:t>?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/>
              <a:t>정규화를 거치지 않으면 여러 가지 상이한 종류의 정보를 하나의 릴레이션으로 표현하여 그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조작할 때 이상</a:t>
            </a:r>
            <a:r>
              <a:rPr lang="en-US" altLang="ko-KR" dirty="0" smtClean="0"/>
              <a:t>(Anomaly)</a:t>
            </a:r>
            <a:r>
              <a:rPr lang="ko-KR" altLang="en-US" dirty="0" smtClean="0"/>
              <a:t>현상이 발생할 수 있다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/>
              <a:t>정규화의 목적은 각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분산된 종속성을 하나의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통합하</a:t>
            </a:r>
            <a:r>
              <a:rPr lang="ko-KR" altLang="en-US" dirty="0"/>
              <a:t>는</a:t>
            </a:r>
            <a:r>
              <a:rPr lang="ko-KR" altLang="en-US" dirty="0" smtClean="0"/>
              <a:t> 것이다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/>
              <a:t>이상</a:t>
            </a:r>
            <a:r>
              <a:rPr lang="en-US" altLang="ko-KR" dirty="0"/>
              <a:t> (Anomaly) </a:t>
            </a:r>
            <a:r>
              <a:rPr lang="ko-KR" altLang="en-US" dirty="0" smtClean="0"/>
              <a:t>현상은 데이터들 간에 존재하는 함수 종속이 하나의 원인이 될 수 있다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err="1" smtClean="0"/>
              <a:t>정규화가</a:t>
            </a:r>
            <a:r>
              <a:rPr lang="ko-KR" altLang="en-US" dirty="0" smtClean="0"/>
              <a:t> 잘못되면 데이터의 불필요한 중복이 야기되어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조작할 때 문제가 생길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7장. 릴레이션 정규화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85C91E-4673-4C98-9FCE-B708850A3FF0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55197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정규화 과정에서 발생하는 이상</a:t>
            </a:r>
            <a:r>
              <a:rPr lang="en-US" altLang="ko-KR" dirty="0"/>
              <a:t> (Anomaly) </a:t>
            </a:r>
            <a:r>
              <a:rPr lang="ko-KR" altLang="en-US" dirty="0" smtClean="0"/>
              <a:t>현상에 관한 설명으로 옳지 않은 것은</a:t>
            </a:r>
            <a:r>
              <a:rPr lang="en-US" altLang="ko-KR" dirty="0" smtClean="0"/>
              <a:t>?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/>
              <a:t>이상은 속성들 간에 존재하는 여러 종류의 종속 관계를 하나의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표현할 때 발생한다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/>
              <a:t>정규화는 이상을 제거하기 위해 </a:t>
            </a:r>
            <a:r>
              <a:rPr lang="ko-KR" altLang="en-US" dirty="0" err="1" smtClean="0"/>
              <a:t>중복성</a:t>
            </a:r>
            <a:r>
              <a:rPr lang="ko-KR" altLang="en-US" dirty="0" smtClean="0"/>
              <a:t> 및 종속성을 배제시키는 방법으로 사용한다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dirty="0" smtClean="0"/>
              <a:t>1NF</a:t>
            </a:r>
            <a:r>
              <a:rPr lang="ko-KR" altLang="en-US" dirty="0" smtClean="0"/>
              <a:t>의 이상을 해결하기 위해서는 </a:t>
            </a:r>
            <a:r>
              <a:rPr lang="ko-KR" altLang="en-US" dirty="0" err="1" smtClean="0"/>
              <a:t>프로젝션에</a:t>
            </a:r>
            <a:r>
              <a:rPr lang="ko-KR" altLang="en-US" dirty="0" smtClean="0"/>
              <a:t> 의해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분해하여 부분 함수 종속을 제거해야 한다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/>
              <a:t>속성들 간의 종속관계를 분석하여 여러 개의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하나로 결합하여 이상을 해결한다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7장. 릴레이션 정규화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85C91E-4673-4C98-9FCE-B708850A3FF0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77911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관계형 데이터베이스의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조작할 때 발생하는 이상</a:t>
            </a:r>
            <a:r>
              <a:rPr lang="en-US" altLang="ko-KR" dirty="0"/>
              <a:t> (Anomaly) </a:t>
            </a:r>
            <a:r>
              <a:rPr lang="ko-KR" altLang="en-US" dirty="0" smtClean="0"/>
              <a:t>현상에 관한 설명으로 적절하지 않은 것은</a:t>
            </a:r>
            <a:r>
              <a:rPr lang="en-US" altLang="ko-KR" dirty="0" smtClean="0"/>
              <a:t>?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err="1" smtClean="0"/>
              <a:t>튜플</a:t>
            </a:r>
            <a:r>
              <a:rPr lang="ko-KR" altLang="en-US" dirty="0" smtClean="0"/>
              <a:t> 간의 종속으로 발생하는 이상현상에는 </a:t>
            </a:r>
            <a:r>
              <a:rPr lang="ko-KR" altLang="en-US" dirty="0" err="1" smtClean="0"/>
              <a:t>삭제이상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삽입이상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갱신이상이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err="1" smtClean="0"/>
              <a:t>릴레이션의</a:t>
            </a:r>
            <a:r>
              <a:rPr lang="ko-KR" altLang="en-US" dirty="0" smtClean="0"/>
              <a:t> 한 </a:t>
            </a:r>
            <a:r>
              <a:rPr lang="ko-KR" altLang="en-US" dirty="0" err="1" smtClean="0"/>
              <a:t>투플을</a:t>
            </a:r>
            <a:r>
              <a:rPr lang="ko-KR" altLang="en-US" dirty="0" smtClean="0"/>
              <a:t> 삭제함으로써 연쇄 삭제로 인한 정보의 손실을 발생시키는 현상이 삭제이상이다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/>
              <a:t>데이터를 삽입할 때 불필요한 데이터가 함께 삽입되는 현상을 </a:t>
            </a:r>
            <a:r>
              <a:rPr lang="ko-KR" altLang="en-US" dirty="0" err="1" smtClean="0"/>
              <a:t>삽입이상이라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err="1" smtClean="0"/>
              <a:t>투플중에서</a:t>
            </a:r>
            <a:r>
              <a:rPr lang="ko-KR" altLang="en-US" dirty="0" smtClean="0"/>
              <a:t> 일부 속성을 갱신함으로써 정보의 모순이 발생하는 현상이 갱신이상이다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7장. 릴레이션 정규화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85C91E-4673-4C98-9FCE-B708850A3FF0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2777151"/>
      </p:ext>
    </p:extLst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정규형에서</a:t>
            </a:r>
            <a:r>
              <a:rPr lang="ko-KR" altLang="en-US" dirty="0" smtClean="0"/>
              <a:t> 제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정규형</a:t>
            </a:r>
            <a:r>
              <a:rPr lang="ko-KR" altLang="en-US" dirty="0" smtClean="0"/>
              <a:t> 수행 시의 작업으로 옳은 것은</a:t>
            </a:r>
            <a:endParaRPr lang="en-US" altLang="ko-KR" dirty="0" smtClean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err="1" smtClean="0"/>
              <a:t>이행적</a:t>
            </a:r>
            <a:r>
              <a:rPr lang="ko-KR" altLang="en-US" dirty="0" smtClean="0"/>
              <a:t> 함수 종속성 제거</a:t>
            </a:r>
            <a:endParaRPr lang="en-US" altLang="ko-KR" dirty="0" smtClean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/>
              <a:t>다치 종속 제거</a:t>
            </a:r>
            <a:endParaRPr lang="en-US" altLang="ko-KR" dirty="0" smtClean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/>
              <a:t>모든 결정자가 </a:t>
            </a:r>
            <a:r>
              <a:rPr lang="ko-KR" altLang="en-US" dirty="0" err="1" smtClean="0"/>
              <a:t>후보키가</a:t>
            </a:r>
            <a:r>
              <a:rPr lang="ko-KR" altLang="en-US" dirty="0" smtClean="0"/>
              <a:t> 되도록 분해</a:t>
            </a:r>
            <a:endParaRPr lang="en-US" altLang="ko-KR" dirty="0" smtClean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/>
              <a:t>부분 함수 종속성 제거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7장. 릴레이션 정규화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85C91E-4673-4C98-9FCE-B708850A3FF0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1387109"/>
      </p:ext>
    </p:extLst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다음의 조건을 모두 만족하는 </a:t>
            </a:r>
            <a:r>
              <a:rPr lang="ko-KR" altLang="en-US" dirty="0" err="1" smtClean="0"/>
              <a:t>정규형은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정규형</a:t>
            </a:r>
            <a:endParaRPr lang="en-US" altLang="ko-KR" dirty="0" smtClean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정규형</a:t>
            </a:r>
            <a:endParaRPr lang="en-US" altLang="ko-KR" dirty="0" smtClean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정규형</a:t>
            </a:r>
            <a:endParaRPr lang="en-US" altLang="ko-KR" dirty="0" smtClean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제</a:t>
            </a:r>
            <a:r>
              <a:rPr lang="en-US" altLang="ko-KR" dirty="0"/>
              <a:t>1</a:t>
            </a:r>
            <a:r>
              <a:rPr lang="ko-KR" altLang="en-US" dirty="0" err="1" smtClean="0"/>
              <a:t>정규형과</a:t>
            </a:r>
            <a:r>
              <a:rPr lang="ko-KR" altLang="en-US" dirty="0" smtClean="0"/>
              <a:t> 제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정규형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7장. 릴레이션 정규화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85C91E-4673-4C98-9FCE-B708850A3FF0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1319841" y="1423784"/>
            <a:ext cx="8320869" cy="8125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도메인은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원자값이고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기본키가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아닌 모든 속성들이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기본키에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대해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완전함수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종속적이며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이행적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함수 종속관계는 제거되었다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1372549"/>
      </p:ext>
    </p:extLst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어떤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애트리뷰트</a:t>
            </a:r>
            <a:r>
              <a:rPr lang="ko-KR" altLang="en-US" dirty="0" smtClean="0"/>
              <a:t> 집합의 </a:t>
            </a:r>
            <a:r>
              <a:rPr lang="ko-KR" altLang="en-US" dirty="0" err="1" smtClean="0"/>
              <a:t>부분집합이라고</a:t>
            </a:r>
            <a:r>
              <a:rPr lang="ko-KR" altLang="en-US" dirty="0" smtClean="0"/>
              <a:t> 할 경우 </a:t>
            </a:r>
            <a:r>
              <a:rPr lang="ko-KR" altLang="en-US" dirty="0" err="1" smtClean="0"/>
              <a:t>애트리뷰트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의 값 각각에 대해  시간에 관계없이 항상 </a:t>
            </a:r>
            <a:r>
              <a:rPr lang="ko-KR" altLang="en-US" dirty="0" err="1" smtClean="0"/>
              <a:t>애트리뷰트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값이 오직 하나만 연관되어 있을 때 </a:t>
            </a:r>
            <a:r>
              <a:rPr lang="en-US" altLang="ko-KR" dirty="0" smtClean="0"/>
              <a:t>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함수 종속이라고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함수 종속의 표기로 옳은 것은</a:t>
            </a:r>
            <a:r>
              <a:rPr lang="en-US" altLang="ko-KR" dirty="0" smtClean="0"/>
              <a:t>?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dirty="0" smtClean="0"/>
              <a:t>Y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X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dirty="0" smtClean="0"/>
              <a:t>X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Y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dirty="0" smtClean="0"/>
              <a:t>Y ⊂ X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dirty="0" smtClean="0"/>
              <a:t>X ⊂ Y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7장. 릴레이션 정규화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85C91E-4673-4C98-9FCE-B708850A3FF0}" type="slidenum">
              <a:rPr lang="en-US" altLang="ko-KR" smtClean="0"/>
              <a:pPr>
                <a:defRPr/>
              </a:pPr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1591031"/>
      </p:ext>
    </p:extLst>
  </p:cSld>
  <p:clrMapOvr>
    <a:masterClrMapping/>
  </p:clrMapOvr>
  <p:transition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데이터의 중복으로 인해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조작 시 예상하지 못한 곤란한 현상이 발생한다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무엇이라 하는가</a:t>
            </a:r>
            <a:r>
              <a:rPr lang="en-US" altLang="ko-KR" dirty="0" smtClean="0"/>
              <a:t>?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dirty="0" smtClean="0"/>
              <a:t>Normalization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dirty="0" smtClean="0"/>
              <a:t>Degree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dirty="0" smtClean="0"/>
              <a:t>Cardinality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dirty="0" smtClean="0"/>
              <a:t>Anomaly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7장. 릴레이션 정규화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85C91E-4673-4C98-9FCE-B708850A3FF0}" type="slidenum">
              <a:rPr lang="en-US" altLang="ko-KR" smtClean="0"/>
              <a:pPr>
                <a:defRPr/>
              </a:pPr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9232224"/>
      </p:ext>
    </p:extLst>
  </p:cSld>
  <p:clrMapOvr>
    <a:masterClrMapping/>
  </p:clrMapOvr>
  <p:transition spd="med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정규형에서</a:t>
            </a:r>
            <a:r>
              <a:rPr lang="ko-KR" altLang="en-US" dirty="0" smtClean="0"/>
              <a:t> 제</a:t>
            </a:r>
            <a:r>
              <a:rPr lang="en-US" altLang="ko-KR" dirty="0" smtClean="0"/>
              <a:t>3</a:t>
            </a:r>
            <a:r>
              <a:rPr lang="ko-KR" altLang="en-US" dirty="0" err="1" smtClean="0"/>
              <a:t>정규형이</a:t>
            </a:r>
            <a:r>
              <a:rPr lang="ko-KR" altLang="en-US" dirty="0" smtClean="0"/>
              <a:t> 되기 위한 조건은</a:t>
            </a:r>
            <a:r>
              <a:rPr lang="en-US" altLang="ko-KR" dirty="0" smtClean="0"/>
              <a:t>?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err="1" smtClean="0"/>
              <a:t>다치종속</a:t>
            </a:r>
            <a:r>
              <a:rPr lang="ko-KR" altLang="en-US" dirty="0" smtClean="0"/>
              <a:t> 속성 제거</a:t>
            </a:r>
            <a:endParaRPr lang="en-US" altLang="ko-KR" dirty="0" smtClean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/>
              <a:t>결정자이면서 </a:t>
            </a:r>
            <a:r>
              <a:rPr lang="ko-KR" altLang="en-US" dirty="0" err="1" smtClean="0"/>
              <a:t>후보키가</a:t>
            </a:r>
            <a:r>
              <a:rPr lang="ko-KR" altLang="en-US" dirty="0" smtClean="0"/>
              <a:t> 아닌 것 제거</a:t>
            </a:r>
            <a:endParaRPr lang="en-US" altLang="ko-KR" dirty="0" smtClean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/>
              <a:t>부분 함수 종속성 제거</a:t>
            </a:r>
            <a:endParaRPr lang="en-US" altLang="ko-KR" dirty="0" smtClean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smtClean="0"/>
              <a:t>이행 함수 종속성 제거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7장. 릴레이션 정규화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85C91E-4673-4C98-9FCE-B708850A3FF0}" type="slidenum">
              <a:rPr lang="en-US" altLang="ko-KR" smtClean="0"/>
              <a:pPr>
                <a:defRPr/>
              </a:pPr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0737428"/>
      </p:ext>
    </p:extLst>
  </p:cSld>
  <p:clrMapOvr>
    <a:masterClrMapping/>
  </p:clrMapOvr>
  <p:transition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정규화를 거치지 않으면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조작 시 데이터 중복에 따른 예기치 못한 곤란한 현상이 발생할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이상 현상의 종류에 해당하지 않은 것은</a:t>
            </a:r>
            <a:r>
              <a:rPr lang="en-US" altLang="ko-KR" dirty="0" smtClean="0"/>
              <a:t>?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err="1" smtClean="0"/>
              <a:t>삭제이상</a:t>
            </a:r>
            <a:endParaRPr lang="en-US" altLang="ko-KR" dirty="0" smtClean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err="1" smtClean="0"/>
              <a:t>삽입이상</a:t>
            </a:r>
            <a:endParaRPr lang="en-US" altLang="ko-KR" dirty="0" smtClean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err="1" smtClean="0"/>
              <a:t>갱신이상</a:t>
            </a:r>
            <a:endParaRPr lang="en-US" altLang="ko-KR" dirty="0" smtClean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err="1" smtClean="0"/>
              <a:t>조회이상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7장. 릴레이션 정규화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85C91E-4673-4C98-9FCE-B708850A3FF0}" type="slidenum">
              <a:rPr lang="en-US" altLang="ko-KR" smtClean="0"/>
              <a:pPr>
                <a:defRPr/>
              </a:pPr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650181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1879600" y="695675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</a:rPr>
              <a:t>갱신 이상</a:t>
            </a:r>
            <a:r>
              <a:rPr lang="en-US" altLang="ko-KR" b="1" dirty="0" smtClean="0">
                <a:solidFill>
                  <a:schemeClr val="tx2"/>
                </a:solidFill>
              </a:rPr>
              <a:t>(update anomaly)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>
                <a:solidFill>
                  <a:schemeClr val="tx2"/>
                </a:solidFill>
              </a:rPr>
              <a:t>정보의 </a:t>
            </a:r>
            <a:r>
              <a:rPr lang="ko-KR" altLang="en-US" b="1" dirty="0" smtClean="0">
                <a:solidFill>
                  <a:schemeClr val="tx2"/>
                </a:solidFill>
              </a:rPr>
              <a:t>중복은 많은 </a:t>
            </a:r>
            <a:r>
              <a:rPr lang="ko-KR" altLang="en-US" b="1" dirty="0">
                <a:solidFill>
                  <a:schemeClr val="tx2"/>
                </a:solidFill>
              </a:rPr>
              <a:t>문제들의 원인</a:t>
            </a:r>
            <a:endParaRPr lang="en-US" altLang="ko-KR" b="1" dirty="0">
              <a:solidFill>
                <a:schemeClr val="tx2"/>
              </a:solidFill>
            </a:endParaRP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>
                <a:solidFill>
                  <a:schemeClr val="tx2"/>
                </a:solidFill>
              </a:rPr>
              <a:t>수정 이상</a:t>
            </a:r>
            <a:r>
              <a:rPr lang="en-US" altLang="ko-KR" b="1" dirty="0" smtClean="0">
                <a:solidFill>
                  <a:schemeClr val="tx2"/>
                </a:solidFill>
              </a:rPr>
              <a:t>(modification anomaly)</a:t>
            </a:r>
          </a:p>
          <a:p>
            <a:pPr lvl="2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중복된 데이터 중에 일부만 수정하면 데이터의 불일치가 발생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>
                <a:solidFill>
                  <a:schemeClr val="tx2"/>
                </a:solidFill>
              </a:rPr>
              <a:t> 삽입 이상</a:t>
            </a:r>
            <a:r>
              <a:rPr lang="en-US" altLang="ko-KR" b="1" dirty="0" smtClean="0">
                <a:solidFill>
                  <a:schemeClr val="tx2"/>
                </a:solidFill>
              </a:rPr>
              <a:t>(insertion anomaly)</a:t>
            </a:r>
          </a:p>
          <a:p>
            <a:pPr lvl="2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b="1" dirty="0">
                <a:solidFill>
                  <a:schemeClr val="tx2"/>
                </a:solidFill>
              </a:rPr>
              <a:t>불필요한 정보를 함께 저장하지 않고는 어떤 정보를 저장하는 것이 불가능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>
                <a:solidFill>
                  <a:schemeClr val="tx2"/>
                </a:solidFill>
              </a:rPr>
              <a:t> 삭제 이상</a:t>
            </a:r>
            <a:r>
              <a:rPr lang="en-US" altLang="ko-KR" b="1" dirty="0" smtClean="0">
                <a:solidFill>
                  <a:schemeClr val="tx2"/>
                </a:solidFill>
              </a:rPr>
              <a:t>(deletion anomaly)</a:t>
            </a:r>
          </a:p>
          <a:p>
            <a:pPr lvl="2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b="1" dirty="0">
                <a:solidFill>
                  <a:schemeClr val="tx2"/>
                </a:solidFill>
              </a:rPr>
              <a:t>유용한 정보를 함께 삭제하지 않고는 어떤 정보를 삭제하는 것이 불가능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b="1" dirty="0" smtClean="0">
              <a:solidFill>
                <a:schemeClr val="tx2"/>
              </a:solidFill>
            </a:endParaRPr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7장. 릴레이션 정규화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10A866-0D4C-4BC5-829B-B9C1E5A89EDD}" type="slidenum">
              <a:rPr lang="en-US" altLang="ko-KR"/>
              <a:pPr>
                <a:defRPr/>
              </a:pPr>
              <a:t>5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9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2793" y="336321"/>
            <a:ext cx="7637463" cy="1398587"/>
          </a:xfrm>
          <a:noFill/>
        </p:spPr>
      </p:pic>
      <p:pic>
        <p:nvPicPr>
          <p:cNvPr id="6150" name="Picture 11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0944" y="1759936"/>
            <a:ext cx="7546975" cy="1817688"/>
          </a:xfrm>
          <a:noFill/>
        </p:spPr>
      </p:pic>
      <p:sp>
        <p:nvSpPr>
          <p:cNvPr id="6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7장. 릴레이션 정규화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EDD2A-1D80-4400-B1CC-8074795AEC13}" type="slidenum">
              <a:rPr lang="en-US" altLang="ko-KR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85" y="3249219"/>
            <a:ext cx="7421562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986" y="4656533"/>
            <a:ext cx="5434286" cy="209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865313" y="134939"/>
            <a:ext cx="8494712" cy="630237"/>
          </a:xfrm>
        </p:spPr>
        <p:txBody>
          <a:bodyPr/>
          <a:lstStyle/>
          <a:p>
            <a:r>
              <a:rPr lang="ko-KR" altLang="en-US" dirty="0" smtClean="0"/>
              <a:t>나쁜 설계의 단점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7장. 릴레이션 정규화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AD048-9EFE-4D08-ABFD-520F1D44E89C}" type="slidenum">
              <a:rPr lang="en-US" altLang="ko-KR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2058988" y="1590676"/>
            <a:ext cx="82169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ko-KR"/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433911" y="906612"/>
            <a:ext cx="7485808" cy="538609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marL="285750" indent="-285750" algn="just"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정보의 중복 </a:t>
            </a:r>
            <a:endParaRPr lang="en-US" altLang="ko-KR" sz="20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28700" lvl="1" algn="just"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사원이 속한 부서 수만큼 동일한 사원의 </a:t>
            </a:r>
            <a:r>
              <a:rPr lang="ko-KR" altLang="en-US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투플들이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존재하므로 사원이름</a:t>
            </a:r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사원번호</a:t>
            </a:r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 등이 중복되어 저장 공간이 </a:t>
            </a: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낭비됨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이상 </a:t>
            </a:r>
            <a:endParaRPr lang="en-US" altLang="ko-KR" sz="20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28700" lvl="1" algn="just"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만일 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부서의 이름이 바뀔 때 이 부서에 근무하는 일부 사원 </a:t>
            </a:r>
            <a:r>
              <a:rPr lang="ko-KR" altLang="en-US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투플에서만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부서이름을 변경하면 데이터베이스가 불일치 상태에 </a:t>
            </a: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빠짐</a:t>
            </a:r>
            <a:endParaRPr lang="en-US" altLang="ko-KR" b="1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 이상 </a:t>
            </a:r>
            <a:endParaRPr lang="en-US" altLang="ko-KR" sz="20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5850" lvl="1" indent="-342900" algn="just"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만일 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부서를 신설했는데 아직 사원을 한 명도 배정하지 않았다면 이 부서에 관한 정보를 입력할 수 </a:t>
            </a: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없음</a:t>
            </a:r>
            <a:endParaRPr lang="ko-KR" altLang="en-US" b="1" dirty="0">
              <a:solidFill>
                <a:schemeClr val="tx2"/>
              </a:solidFill>
              <a:latin typeface="굴림" pitchFamily="50" charset="-127"/>
              <a:ea typeface="굴림" pitchFamily="50" charset="-127"/>
            </a:endParaRPr>
          </a:p>
          <a:p>
            <a:pPr marL="285750" indent="-285750" algn="just"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2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0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이상 </a:t>
            </a:r>
            <a:endParaRPr lang="en-US" altLang="ko-KR" sz="20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28700" lvl="1" algn="just"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만일 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부서에 속한 사원이 단 한 명이 있는데</a:t>
            </a:r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사원에 관한 </a:t>
            </a:r>
            <a:r>
              <a:rPr lang="ko-KR" altLang="en-US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투플을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삭제하면 이 사원이 속한 부서에 관한 정보도 </a:t>
            </a:r>
            <a:r>
              <a:rPr lang="ko-KR" altLang="en-US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릴레이션에서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삭제됨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719" y="2724003"/>
            <a:ext cx="4272281" cy="164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1879600" y="707550"/>
            <a:ext cx="8458200" cy="49022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ko-KR" altLang="en-US" b="1" dirty="0" err="1" smtClean="0"/>
              <a:t>릴레이션</a:t>
            </a:r>
            <a:r>
              <a:rPr lang="ko-KR" altLang="en-US" b="1" dirty="0" smtClean="0"/>
              <a:t> 분해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테이블 쪼개기</a:t>
            </a:r>
            <a:r>
              <a:rPr lang="en-US" altLang="ko-KR" b="1" dirty="0" smtClean="0"/>
              <a:t>)</a:t>
            </a:r>
            <a:endParaRPr lang="ko-KR" altLang="en-US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하나의 </a:t>
            </a:r>
            <a:r>
              <a:rPr lang="ko-KR" altLang="en-US" b="1" dirty="0" err="1" smtClean="0"/>
              <a:t>릴레이션을</a:t>
            </a:r>
            <a:r>
              <a:rPr lang="ko-KR" altLang="en-US" b="1" dirty="0" smtClean="0"/>
              <a:t> 두 개 이상의 </a:t>
            </a:r>
            <a:r>
              <a:rPr lang="ko-KR" altLang="en-US" b="1" dirty="0" err="1" smtClean="0"/>
              <a:t>릴레이션으로</a:t>
            </a:r>
            <a:r>
              <a:rPr lang="ko-KR" altLang="en-US" b="1" dirty="0" smtClean="0"/>
              <a:t> 나누는 것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err="1" smtClean="0"/>
              <a:t>릴레이션의</a:t>
            </a:r>
            <a:r>
              <a:rPr lang="ko-KR" altLang="en-US" b="1" dirty="0" smtClean="0"/>
              <a:t> 분해는 필요한 경우 분해된 </a:t>
            </a:r>
            <a:r>
              <a:rPr lang="ko-KR" altLang="en-US" b="1" dirty="0" err="1" smtClean="0"/>
              <a:t>릴레이션들로부터</a:t>
            </a:r>
            <a:r>
              <a:rPr lang="ko-KR" altLang="en-US" b="1" dirty="0" smtClean="0"/>
              <a:t> 원래의 </a:t>
            </a:r>
            <a:r>
              <a:rPr lang="ko-KR" altLang="en-US" b="1" dirty="0" err="1" smtClean="0"/>
              <a:t>릴레이션을</a:t>
            </a:r>
            <a:r>
              <a:rPr lang="ko-KR" altLang="en-US" b="1" dirty="0" smtClean="0"/>
              <a:t> 다시 구할 수 있어야 함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분해를 잘못하면 두 </a:t>
            </a:r>
            <a:r>
              <a:rPr lang="ko-KR" altLang="en-US" b="1" dirty="0" err="1" smtClean="0"/>
              <a:t>릴레이션으로부터</a:t>
            </a:r>
            <a:r>
              <a:rPr lang="ko-KR" altLang="en-US" b="1" dirty="0" smtClean="0"/>
              <a:t> 얻을 수 있는 정보가 원래의 </a:t>
            </a:r>
            <a:r>
              <a:rPr lang="ko-KR" altLang="en-US" b="1" dirty="0" err="1" smtClean="0"/>
              <a:t>릴레이션이</a:t>
            </a:r>
            <a:r>
              <a:rPr lang="ko-KR" altLang="en-US" b="1" dirty="0" smtClean="0"/>
              <a:t> 나타내던 정보보다 적을 수도 있고 많을 수도 있음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err="1" smtClean="0"/>
              <a:t>릴레이션의</a:t>
            </a:r>
            <a:r>
              <a:rPr lang="ko-KR" altLang="en-US" b="1" dirty="0" smtClean="0"/>
              <a:t> 분해는 </a:t>
            </a:r>
            <a:r>
              <a:rPr lang="ko-KR" altLang="en-US" b="1" dirty="0" err="1" smtClean="0"/>
              <a:t>릴레이션에</a:t>
            </a:r>
            <a:r>
              <a:rPr lang="ko-KR" altLang="en-US" b="1" dirty="0" smtClean="0"/>
              <a:t> 존재하는 </a:t>
            </a:r>
            <a:r>
              <a:rPr lang="ko-KR" altLang="en-US" b="1" dirty="0" smtClean="0">
                <a:solidFill>
                  <a:srgbClr val="FF0000"/>
                </a:solidFill>
              </a:rPr>
              <a:t>함수적 종속성</a:t>
            </a:r>
            <a:r>
              <a:rPr lang="ko-KR" altLang="en-US" b="1" dirty="0" smtClean="0"/>
              <a:t>에 관한 지식을 기반으로 함</a:t>
            </a:r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7장. 릴레이션 정규화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7480D8-E0B0-4B14-9391-DD1DC16B160E}" type="slidenum">
              <a:rPr lang="en-US" altLang="ko-KR"/>
              <a:pPr>
                <a:defRPr/>
              </a:pPr>
              <a:t>8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1879600" y="719425"/>
            <a:ext cx="8458200" cy="49022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ko-KR" altLang="en-US" b="1" dirty="0" smtClean="0">
                <a:solidFill>
                  <a:schemeClr val="tx2"/>
                </a:solidFill>
              </a:rPr>
              <a:t>정규형</a:t>
            </a:r>
            <a:r>
              <a:rPr lang="en-US" altLang="ko-KR" b="1" dirty="0" smtClean="0">
                <a:solidFill>
                  <a:schemeClr val="tx2"/>
                </a:solidFill>
              </a:rPr>
              <a:t>(normal form)</a:t>
            </a:r>
            <a:r>
              <a:rPr lang="ko-KR" altLang="en-US" b="1" dirty="0" smtClean="0">
                <a:solidFill>
                  <a:schemeClr val="tx2"/>
                </a:solidFill>
              </a:rPr>
              <a:t>의 종류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>
                <a:solidFill>
                  <a:srgbClr val="0000FF"/>
                </a:solidFill>
              </a:rPr>
              <a:t>제</a:t>
            </a:r>
            <a:r>
              <a:rPr lang="en-US" altLang="ko-KR" b="1" dirty="0" smtClean="0">
                <a:solidFill>
                  <a:srgbClr val="0000FF"/>
                </a:solidFill>
              </a:rPr>
              <a:t>1</a:t>
            </a:r>
            <a:r>
              <a:rPr lang="ko-KR" altLang="en-US" b="1" dirty="0" smtClean="0">
                <a:solidFill>
                  <a:srgbClr val="0000FF"/>
                </a:solidFill>
              </a:rPr>
              <a:t>정규형</a:t>
            </a:r>
            <a:r>
              <a:rPr lang="en-US" altLang="ko-KR" b="1" dirty="0" smtClean="0">
                <a:solidFill>
                  <a:srgbClr val="0000FF"/>
                </a:solidFill>
              </a:rPr>
              <a:t>(first normal form)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>
                <a:solidFill>
                  <a:srgbClr val="0000FF"/>
                </a:solidFill>
              </a:rPr>
              <a:t>제</a:t>
            </a:r>
            <a:r>
              <a:rPr lang="en-US" altLang="ko-KR" b="1" dirty="0" smtClean="0">
                <a:solidFill>
                  <a:srgbClr val="0000FF"/>
                </a:solidFill>
              </a:rPr>
              <a:t>2</a:t>
            </a:r>
            <a:r>
              <a:rPr lang="ko-KR" altLang="en-US" b="1" dirty="0" smtClean="0">
                <a:solidFill>
                  <a:srgbClr val="0000FF"/>
                </a:solidFill>
              </a:rPr>
              <a:t>정규형</a:t>
            </a:r>
            <a:r>
              <a:rPr lang="en-US" altLang="ko-KR" b="1" dirty="0" smtClean="0">
                <a:solidFill>
                  <a:srgbClr val="0000FF"/>
                </a:solidFill>
              </a:rPr>
              <a:t>(second normal form)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>
                <a:solidFill>
                  <a:srgbClr val="0000FF"/>
                </a:solidFill>
              </a:rPr>
              <a:t>제</a:t>
            </a:r>
            <a:r>
              <a:rPr lang="en-US" altLang="ko-KR" b="1" dirty="0" smtClean="0">
                <a:solidFill>
                  <a:srgbClr val="0000FF"/>
                </a:solidFill>
              </a:rPr>
              <a:t>3</a:t>
            </a:r>
            <a:r>
              <a:rPr lang="ko-KR" altLang="en-US" b="1" dirty="0" smtClean="0">
                <a:solidFill>
                  <a:srgbClr val="0000FF"/>
                </a:solidFill>
              </a:rPr>
              <a:t>정규형</a:t>
            </a:r>
            <a:r>
              <a:rPr lang="en-US" altLang="ko-KR" b="1" dirty="0" smtClean="0">
                <a:solidFill>
                  <a:srgbClr val="0000FF"/>
                </a:solidFill>
              </a:rPr>
              <a:t>(third normal form)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 dirty="0" smtClean="0">
                <a:solidFill>
                  <a:schemeClr val="tx2"/>
                </a:solidFill>
              </a:rPr>
              <a:t>BCNF(Boyce-</a:t>
            </a:r>
            <a:r>
              <a:rPr lang="en-US" altLang="ko-KR" b="1" dirty="0" err="1" smtClean="0">
                <a:solidFill>
                  <a:schemeClr val="tx2"/>
                </a:solidFill>
              </a:rPr>
              <a:t>Codd</a:t>
            </a:r>
            <a:r>
              <a:rPr lang="en-US" altLang="ko-KR" b="1" dirty="0" smtClean="0">
                <a:solidFill>
                  <a:schemeClr val="tx2"/>
                </a:solidFill>
              </a:rPr>
              <a:t> normal form)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>
                <a:solidFill>
                  <a:schemeClr val="tx2"/>
                </a:solidFill>
              </a:rPr>
              <a:t>제</a:t>
            </a:r>
            <a:r>
              <a:rPr lang="en-US" altLang="ko-KR" b="1" dirty="0" smtClean="0">
                <a:solidFill>
                  <a:schemeClr val="tx2"/>
                </a:solidFill>
              </a:rPr>
              <a:t>4</a:t>
            </a:r>
            <a:r>
              <a:rPr lang="ko-KR" altLang="en-US" b="1" dirty="0" smtClean="0">
                <a:solidFill>
                  <a:schemeClr val="tx2"/>
                </a:solidFill>
              </a:rPr>
              <a:t>정규형</a:t>
            </a:r>
            <a:r>
              <a:rPr lang="en-US" altLang="ko-KR" b="1" dirty="0" smtClean="0">
                <a:solidFill>
                  <a:schemeClr val="tx2"/>
                </a:solidFill>
              </a:rPr>
              <a:t>(fourth normal form)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>
                <a:solidFill>
                  <a:schemeClr val="tx2"/>
                </a:solidFill>
              </a:rPr>
              <a:t>제</a:t>
            </a:r>
            <a:r>
              <a:rPr lang="en-US" altLang="ko-KR" b="1" dirty="0" smtClean="0">
                <a:solidFill>
                  <a:schemeClr val="tx2"/>
                </a:solidFill>
              </a:rPr>
              <a:t>5</a:t>
            </a:r>
            <a:r>
              <a:rPr lang="ko-KR" altLang="en-US" b="1" dirty="0" smtClean="0">
                <a:solidFill>
                  <a:schemeClr val="tx2"/>
                </a:solidFill>
              </a:rPr>
              <a:t>정규형</a:t>
            </a:r>
            <a:r>
              <a:rPr lang="en-US" altLang="ko-KR" b="1" dirty="0" smtClean="0">
                <a:solidFill>
                  <a:schemeClr val="tx2"/>
                </a:solidFill>
              </a:rPr>
              <a:t>(fifth normal form)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>
                <a:solidFill>
                  <a:schemeClr val="tx2"/>
                </a:solidFill>
              </a:rPr>
              <a:t>산업계의 데이터베이스 응용에서 데이터베이스를 설계할 때 </a:t>
            </a:r>
            <a:r>
              <a:rPr lang="en-US" altLang="ko-KR" b="1" dirty="0" smtClean="0">
                <a:solidFill>
                  <a:schemeClr val="tx2"/>
                </a:solidFill>
              </a:rPr>
              <a:t>BCNF</a:t>
            </a:r>
            <a:r>
              <a:rPr lang="ko-KR" altLang="en-US" b="1" dirty="0" smtClean="0">
                <a:solidFill>
                  <a:schemeClr val="tx2"/>
                </a:solidFill>
              </a:rPr>
              <a:t>까지만 고려함</a:t>
            </a:r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7장. 릴레이션 정규화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A9ABB-E7E2-4533-8BB8-121723D4FA32}" type="slidenum">
              <a:rPr lang="en-US" altLang="ko-KR"/>
              <a:pPr>
                <a:defRPr/>
              </a:pPr>
              <a:t>9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7928</TotalTime>
  <Words>2463</Words>
  <Application>Microsoft Office PowerPoint</Application>
  <PresentationFormat>사용자 지정</PresentationFormat>
  <Paragraphs>750</Paragraphs>
  <Slides>49</Slides>
  <Notes>29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>각</vt:lpstr>
      <vt:lpstr>제7장  릴레이션 정규화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나쁜 설계의 단점</vt:lpstr>
      <vt:lpstr>PowerPoint 프레젠테이션</vt:lpstr>
      <vt:lpstr>PowerPoint 프레젠테이션</vt:lpstr>
      <vt:lpstr>PowerPoint 프레젠테이션</vt:lpstr>
      <vt:lpstr>PowerPoint 프레젠테이션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정규화 실습-문제1</vt:lpstr>
      <vt:lpstr>정규화 실습-해답</vt:lpstr>
      <vt:lpstr>정규화 실습-해답</vt:lpstr>
      <vt:lpstr>정규화 실습-문제2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노웅기</dc:creator>
  <cp:lastModifiedBy>user</cp:lastModifiedBy>
  <cp:revision>473</cp:revision>
  <cp:lastPrinted>1997-07-26T06:01:56Z</cp:lastPrinted>
  <dcterms:created xsi:type="dcterms:W3CDTF">1995-06-17T23:31:02Z</dcterms:created>
  <dcterms:modified xsi:type="dcterms:W3CDTF">2019-11-13T00:01:28Z</dcterms:modified>
</cp:coreProperties>
</file>