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</p:sldMasterIdLst>
  <p:notesMasterIdLst>
    <p:notesMasterId r:id="rId36"/>
  </p:notesMasterIdLst>
  <p:handoutMasterIdLst>
    <p:handoutMasterId r:id="rId37"/>
  </p:handoutMasterIdLst>
  <p:sldIdLst>
    <p:sldId id="619" r:id="rId2"/>
    <p:sldId id="620" r:id="rId3"/>
    <p:sldId id="589" r:id="rId4"/>
    <p:sldId id="590" r:id="rId5"/>
    <p:sldId id="591" r:id="rId6"/>
    <p:sldId id="593" r:id="rId7"/>
    <p:sldId id="594" r:id="rId8"/>
    <p:sldId id="596" r:id="rId9"/>
    <p:sldId id="646" r:id="rId10"/>
    <p:sldId id="598" r:id="rId11"/>
    <p:sldId id="599" r:id="rId12"/>
    <p:sldId id="600" r:id="rId13"/>
    <p:sldId id="602" r:id="rId14"/>
    <p:sldId id="604" r:id="rId15"/>
    <p:sldId id="606" r:id="rId16"/>
    <p:sldId id="607" r:id="rId17"/>
    <p:sldId id="609" r:id="rId18"/>
    <p:sldId id="647" r:id="rId19"/>
    <p:sldId id="648" r:id="rId20"/>
    <p:sldId id="649" r:id="rId21"/>
    <p:sldId id="613" r:id="rId22"/>
    <p:sldId id="614" r:id="rId23"/>
    <p:sldId id="615" r:id="rId24"/>
    <p:sldId id="616" r:id="rId25"/>
    <p:sldId id="621" r:id="rId26"/>
    <p:sldId id="622" r:id="rId27"/>
    <p:sldId id="624" r:id="rId28"/>
    <p:sldId id="625" r:id="rId29"/>
    <p:sldId id="627" r:id="rId30"/>
    <p:sldId id="629" r:id="rId31"/>
    <p:sldId id="634" r:id="rId32"/>
    <p:sldId id="639" r:id="rId33"/>
    <p:sldId id="643" r:id="rId34"/>
    <p:sldId id="644" r:id="rId35"/>
  </p:sldIdLst>
  <p:sldSz cx="12192000" cy="6858000"/>
  <p:notesSz cx="9856788" cy="6784975"/>
  <p:kinsoku lang="ko-KR" invalStChars="!%),.:;?]}’”〕〉》」』】°′″℃￠！％），．：；？］｝" invalEndChars="([\{‘“〔〈《「『【＄（［￦｛"/>
  <p:defaultTextStyle>
    <a:defPPr>
      <a:defRPr lang="ko-KR"/>
    </a:defPPr>
    <a:lvl1pPr algn="l" rtl="0" fontAlgn="base">
      <a:lnSpc>
        <a:spcPct val="13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1pPr>
    <a:lvl2pPr marL="457200" algn="l" rtl="0" fontAlgn="base">
      <a:lnSpc>
        <a:spcPct val="13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2pPr>
    <a:lvl3pPr marL="914400" algn="l" rtl="0" fontAlgn="base">
      <a:lnSpc>
        <a:spcPct val="13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3pPr>
    <a:lvl4pPr marL="1371600" algn="l" rtl="0" fontAlgn="base">
      <a:lnSpc>
        <a:spcPct val="13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4pPr>
    <a:lvl5pPr marL="1828800" algn="l" rtl="0" fontAlgn="base">
      <a:lnSpc>
        <a:spcPct val="13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1487">
          <p15:clr>
            <a:srgbClr val="A4A3A4"/>
          </p15:clr>
        </p15:guide>
        <p15:guide id="2" pos="4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  <a:srgbClr val="FF3300"/>
    <a:srgbClr val="CCECFF"/>
    <a:srgbClr val="66CCFF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196" autoAdjust="0"/>
    <p:restoredTop sz="94599" autoAdjust="0"/>
  </p:normalViewPr>
  <p:slideViewPr>
    <p:cSldViewPr snapToGrid="0">
      <p:cViewPr varScale="1">
        <p:scale>
          <a:sx n="67" d="100"/>
          <a:sy n="67" d="100"/>
        </p:scale>
        <p:origin x="-108" y="-31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28"/>
    </p:cViewPr>
  </p:sorterViewPr>
  <p:notesViewPr>
    <p:cSldViewPr snapToGrid="0">
      <p:cViewPr varScale="1">
        <p:scale>
          <a:sx n="51" d="100"/>
          <a:sy n="51" d="100"/>
        </p:scale>
        <p:origin x="-1980" y="-96"/>
      </p:cViewPr>
      <p:guideLst>
        <p:guide orient="horz" pos="1487"/>
        <p:guide pos="4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3.xml"/><Relationship Id="rId1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4271963" cy="339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23925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86413" y="-1588"/>
            <a:ext cx="4271962" cy="339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23925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6445250"/>
            <a:ext cx="42719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23925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86413" y="6445250"/>
            <a:ext cx="42719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23925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537B7AAC-CA79-4C1F-8FB4-6FEF6992ED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2821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4271963" cy="339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23925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86413" y="-1588"/>
            <a:ext cx="4271962" cy="339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23925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74938" y="514350"/>
            <a:ext cx="4506912" cy="2535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4450" y="3222625"/>
            <a:ext cx="7227888" cy="305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7625" rIns="92075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6445250"/>
            <a:ext cx="42719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23925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6413" y="6445250"/>
            <a:ext cx="42719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23925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785BDD25-6459-41B0-80D8-73202BD6BC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18346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60375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9163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81125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39913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5B3AC40F-E7AE-4B5D-91EC-043B7C7D7E94}" type="slidenum">
              <a:rPr lang="en-US" altLang="ko-KR" smtClean="0">
                <a:latin typeface="Arial" pitchFamily="34" charset="0"/>
                <a:ea typeface="돋움" pitchFamily="50" charset="-127"/>
              </a:rPr>
              <a:pPr eaLnBrk="1" hangingPunct="1"/>
              <a:t>3</a:t>
            </a:fld>
            <a:endParaRPr lang="en-US" altLang="ko-KR" smtClean="0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BE141A74-ED4A-468D-8B37-991DCAAC4EA0}" type="slidenum">
              <a:rPr lang="en-US" altLang="ko-KR" smtClean="0">
                <a:latin typeface="Arial" pitchFamily="34" charset="0"/>
                <a:ea typeface="돋움" pitchFamily="50" charset="-127"/>
              </a:rPr>
              <a:pPr eaLnBrk="1" hangingPunct="1"/>
              <a:t>12</a:t>
            </a:fld>
            <a:endParaRPr lang="en-US" altLang="ko-KR" smtClean="0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857B41C0-BC62-4671-89FB-687A881E6C8E}" type="slidenum">
              <a:rPr lang="en-US" altLang="ko-KR" smtClean="0">
                <a:latin typeface="Arial" pitchFamily="34" charset="0"/>
                <a:ea typeface="돋움" pitchFamily="50" charset="-127"/>
              </a:rPr>
              <a:pPr eaLnBrk="1" hangingPunct="1"/>
              <a:t>13</a:t>
            </a:fld>
            <a:endParaRPr lang="en-US" altLang="ko-KR" smtClean="0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9B0D820C-7367-4BA4-BF58-CE25804F15B0}" type="slidenum">
              <a:rPr lang="en-US" altLang="ko-KR" smtClean="0">
                <a:latin typeface="Arial" pitchFamily="34" charset="0"/>
                <a:ea typeface="돋움" pitchFamily="50" charset="-127"/>
              </a:rPr>
              <a:pPr eaLnBrk="1" hangingPunct="1"/>
              <a:t>14</a:t>
            </a:fld>
            <a:endParaRPr lang="en-US" altLang="ko-KR" smtClean="0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AECED5AA-256F-4563-822E-72B379F79B0C}" type="slidenum">
              <a:rPr lang="en-US" altLang="ko-KR" smtClean="0">
                <a:latin typeface="Arial" pitchFamily="34" charset="0"/>
                <a:ea typeface="돋움" pitchFamily="50" charset="-127"/>
              </a:rPr>
              <a:pPr eaLnBrk="1" hangingPunct="1"/>
              <a:t>15</a:t>
            </a:fld>
            <a:endParaRPr lang="en-US" altLang="ko-KR" smtClean="0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84D6CE87-F493-448A-913A-F804FC8261AE}" type="slidenum">
              <a:rPr lang="en-US" altLang="ko-KR" smtClean="0">
                <a:latin typeface="Arial" pitchFamily="34" charset="0"/>
                <a:ea typeface="돋움" pitchFamily="50" charset="-127"/>
              </a:rPr>
              <a:pPr eaLnBrk="1" hangingPunct="1"/>
              <a:t>16</a:t>
            </a:fld>
            <a:endParaRPr lang="en-US" altLang="ko-KR" smtClean="0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900F9A82-081C-481A-A7A8-029051B31236}" type="slidenum">
              <a:rPr lang="en-US" altLang="ko-KR" smtClean="0">
                <a:latin typeface="Arial" pitchFamily="34" charset="0"/>
                <a:ea typeface="돋움" pitchFamily="50" charset="-127"/>
              </a:rPr>
              <a:pPr eaLnBrk="1" hangingPunct="1"/>
              <a:t>17</a:t>
            </a:fld>
            <a:endParaRPr lang="en-US" altLang="ko-KR" smtClean="0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E8384-6412-41BE-B0E4-35C7C8A3F082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" y="747713"/>
            <a:ext cx="6543675" cy="3681412"/>
          </a:xfrm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06862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68033E-DEBA-41A1-AE55-E67F677DB2EE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642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" y="747713"/>
            <a:ext cx="6543675" cy="3681412"/>
          </a:xfrm>
          <a:ln/>
        </p:spPr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83529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5F8D50-71A3-47CD-A1A5-7670A6ACAE70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" y="747713"/>
            <a:ext cx="6543675" cy="3681412"/>
          </a:xfrm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514811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B613573D-C65C-4293-8D5E-EDBAA4DBB144}" type="slidenum">
              <a:rPr lang="en-US" altLang="ko-KR" smtClean="0">
                <a:latin typeface="Arial" pitchFamily="34" charset="0"/>
                <a:ea typeface="돋움" pitchFamily="50" charset="-127"/>
              </a:rPr>
              <a:pPr eaLnBrk="1" hangingPunct="1"/>
              <a:t>21</a:t>
            </a:fld>
            <a:endParaRPr lang="en-US" altLang="ko-KR" smtClean="0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B0772C86-913C-40D7-BC06-58C794BF5D78}" type="slidenum">
              <a:rPr lang="en-US" altLang="ko-KR" smtClean="0">
                <a:latin typeface="Arial" pitchFamily="34" charset="0"/>
                <a:ea typeface="돋움" pitchFamily="50" charset="-127"/>
              </a:rPr>
              <a:pPr eaLnBrk="1" hangingPunct="1"/>
              <a:t>4</a:t>
            </a:fld>
            <a:endParaRPr lang="en-US" altLang="ko-KR" smtClean="0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D447001E-78B5-48B2-A0E9-A1E1F38EC85C}" type="slidenum">
              <a:rPr lang="en-US" altLang="ko-KR" smtClean="0">
                <a:latin typeface="Arial" pitchFamily="34" charset="0"/>
                <a:ea typeface="돋움" pitchFamily="50" charset="-127"/>
              </a:rPr>
              <a:pPr eaLnBrk="1" hangingPunct="1"/>
              <a:t>22</a:t>
            </a:fld>
            <a:endParaRPr lang="en-US" altLang="ko-KR" smtClean="0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023FB348-D6ED-402B-A646-2116C120E7B2}" type="slidenum">
              <a:rPr lang="en-US" altLang="ko-KR" smtClean="0">
                <a:latin typeface="Arial" pitchFamily="34" charset="0"/>
                <a:ea typeface="돋움" pitchFamily="50" charset="-127"/>
              </a:rPr>
              <a:pPr eaLnBrk="1" hangingPunct="1"/>
              <a:t>23</a:t>
            </a:fld>
            <a:endParaRPr lang="en-US" altLang="ko-KR" smtClean="0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B881172E-A18A-4EF1-976F-FF37CD28A420}" type="slidenum">
              <a:rPr lang="en-US" altLang="ko-KR" smtClean="0">
                <a:latin typeface="Arial" pitchFamily="34" charset="0"/>
                <a:ea typeface="돋움" pitchFamily="50" charset="-127"/>
              </a:rPr>
              <a:pPr eaLnBrk="1" hangingPunct="1"/>
              <a:t>24</a:t>
            </a:fld>
            <a:endParaRPr lang="en-US" altLang="ko-KR" smtClean="0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239191B1-FB6D-42BB-8B86-26FE2E62A073}" type="slidenum">
              <a:rPr lang="en-US" altLang="ko-KR" smtClean="0">
                <a:latin typeface="Arial" pitchFamily="34" charset="0"/>
                <a:ea typeface="돋움" pitchFamily="50" charset="-127"/>
              </a:rPr>
              <a:pPr eaLnBrk="1" hangingPunct="1"/>
              <a:t>5</a:t>
            </a:fld>
            <a:endParaRPr lang="en-US" altLang="ko-KR" smtClean="0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162429AF-4F55-4356-88E1-2152C7C9F443}" type="slidenum">
              <a:rPr lang="en-US" altLang="ko-KR" smtClean="0">
                <a:latin typeface="Arial" pitchFamily="34" charset="0"/>
                <a:ea typeface="돋움" pitchFamily="50" charset="-127"/>
              </a:rPr>
              <a:pPr eaLnBrk="1" hangingPunct="1"/>
              <a:t>6</a:t>
            </a:fld>
            <a:endParaRPr lang="en-US" altLang="ko-KR" smtClean="0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C00C0E53-D888-4F75-A1CB-81654B6F56E3}" type="slidenum">
              <a:rPr lang="en-US" altLang="ko-KR" smtClean="0">
                <a:latin typeface="Arial" pitchFamily="34" charset="0"/>
                <a:ea typeface="돋움" pitchFamily="50" charset="-127"/>
              </a:rPr>
              <a:pPr eaLnBrk="1" hangingPunct="1"/>
              <a:t>7</a:t>
            </a:fld>
            <a:endParaRPr lang="en-US" altLang="ko-KR" smtClean="0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D728BD70-4A7A-4E8C-B4D9-1F7541EA6761}" type="slidenum">
              <a:rPr lang="en-US" altLang="ko-KR" smtClean="0">
                <a:latin typeface="Arial" pitchFamily="34" charset="0"/>
                <a:ea typeface="돋움" pitchFamily="50" charset="-127"/>
              </a:rPr>
              <a:pPr eaLnBrk="1" hangingPunct="1"/>
              <a:t>8</a:t>
            </a:fld>
            <a:endParaRPr lang="en-US" altLang="ko-KR" smtClean="0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2090BB-FFC1-48E8-899D-DB5A1657C43F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" y="747713"/>
            <a:ext cx="6543675" cy="3681412"/>
          </a:xfrm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88831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F6FB96D8-D9D7-4EDC-8BED-B3BB917BC172}" type="slidenum">
              <a:rPr lang="en-US" altLang="ko-KR" smtClean="0">
                <a:latin typeface="Arial" pitchFamily="34" charset="0"/>
                <a:ea typeface="돋움" pitchFamily="50" charset="-127"/>
              </a:rPr>
              <a:pPr eaLnBrk="1" hangingPunct="1"/>
              <a:t>10</a:t>
            </a:fld>
            <a:endParaRPr lang="en-US" altLang="ko-KR" smtClean="0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04412C03-3260-4442-8E12-ADCB626AC09B}" type="slidenum">
              <a:rPr lang="en-US" altLang="ko-KR" smtClean="0">
                <a:latin typeface="Arial" pitchFamily="34" charset="0"/>
                <a:ea typeface="돋움" pitchFamily="50" charset="-127"/>
              </a:rPr>
              <a:pPr eaLnBrk="1" hangingPunct="1"/>
              <a:t>11</a:t>
            </a:fld>
            <a:endParaRPr lang="en-US" altLang="ko-KR" smtClean="0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November 26,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8장. 뷰와 시스템 카탈로그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87A7B9-7247-446B-8002-71CF158D53F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8장. 뷰와 시스템 카탈로그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971B98-0C14-4E8C-B558-95C0734F29C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508000" y="1600200"/>
            <a:ext cx="5537200" cy="472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537200" cy="472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914400" y="6553200"/>
            <a:ext cx="2540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737600" y="6553200"/>
            <a:ext cx="2540000" cy="304800"/>
          </a:xfrm>
        </p:spPr>
        <p:txBody>
          <a:bodyPr/>
          <a:lstStyle>
            <a:lvl1pPr>
              <a:defRPr/>
            </a:lvl1pPr>
          </a:lstStyle>
          <a:p>
            <a:fld id="{7C0E067C-C947-4408-896C-35C4A8AB725F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>
          <a:xfrm>
            <a:off x="4165600" y="6553200"/>
            <a:ext cx="38608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8장. 뷰와 시스템 카탈로그</a:t>
            </a:r>
          </a:p>
        </p:txBody>
      </p:sp>
    </p:spTree>
    <p:extLst>
      <p:ext uri="{BB962C8B-B14F-4D97-AF65-F5344CB8AC3E}">
        <p14:creationId xmlns:p14="http://schemas.microsoft.com/office/powerpoint/2010/main" val="3143180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508000" y="274638"/>
            <a:ext cx="11277600" cy="60499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ADE5F-5F84-429F-8C0A-619ED7934B5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2100" y="6434138"/>
            <a:ext cx="5943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8장. 뷰와 시스템 카탈로그</a:t>
            </a:r>
            <a:endParaRPr lang="en-US" altLang="ko-K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8075084" y="6413500"/>
            <a:ext cx="139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356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November 26,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3CF607-F67A-4430-940E-027DAB2CFDD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November 26,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November 26,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22D826-E87C-4EA1-A52B-7FE02822C82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November 26,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814EF5-D269-4001-8538-572FF037F73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November 26,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F758E-A141-4AAF-95D8-02C13C2A4B0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November 26,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BA71F-E1EA-4B19-90A3-ADB6FCF937C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8장. 뷰와 시스템 카탈로그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B0A630C-23AB-4841-A910-A3BAC4F467C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8장. 뷰와 시스템 카탈로그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DB22CE-F316-4577-B61D-9E51A919F51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November 26,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D41C2C9-1DF6-4AC5-BF46-6F93F8EB10C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8.png"/><Relationship Id="rId10" Type="http://schemas.openxmlformats.org/officeDocument/2006/relationships/image" Target="../media/image4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1.png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90207" y="1752600"/>
            <a:ext cx="8466364" cy="1828800"/>
          </a:xfrm>
        </p:spPr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8</a:t>
            </a:r>
            <a:r>
              <a:rPr lang="ko-KR" altLang="en-US" dirty="0" smtClean="0"/>
              <a:t>장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뷰와</a:t>
            </a:r>
            <a:r>
              <a:rPr lang="ko-KR" altLang="en-US" dirty="0" smtClean="0"/>
              <a:t> 시스템 카탈로그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7600" y="5053693"/>
            <a:ext cx="3616779" cy="545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컴퓨터정보과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김계숙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413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3"/>
          <p:cNvSpPr>
            <a:spLocks noGrp="1" noChangeArrowheads="1"/>
          </p:cNvSpPr>
          <p:nvPr>
            <p:ph idx="1"/>
          </p:nvPr>
        </p:nvSpPr>
        <p:spPr>
          <a:xfrm>
            <a:off x="1879600" y="457036"/>
            <a:ext cx="9134764" cy="587937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ko-KR" altLang="en-US" b="1" dirty="0" err="1" smtClean="0"/>
              <a:t>뷰의</a:t>
            </a:r>
            <a:r>
              <a:rPr lang="ko-KR" altLang="en-US" b="1" dirty="0" smtClean="0"/>
              <a:t> 장점</a:t>
            </a:r>
            <a:endParaRPr lang="en-US" altLang="ko-KR" b="1" dirty="0" smtClean="0"/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ko-KR" b="1" dirty="0" smtClean="0"/>
              <a:t>1. </a:t>
            </a:r>
            <a:r>
              <a:rPr lang="ko-KR" altLang="en-US" b="1" dirty="0" err="1" smtClean="0"/>
              <a:t>뷰는</a:t>
            </a:r>
            <a:r>
              <a:rPr lang="ko-KR" altLang="en-US" b="1" dirty="0" smtClean="0"/>
              <a:t> 복잡한 질의를 </a:t>
            </a:r>
            <a:r>
              <a:rPr lang="ko-KR" altLang="en-US" b="1" dirty="0" smtClean="0">
                <a:solidFill>
                  <a:srgbClr val="FF0000"/>
                </a:solidFill>
              </a:rPr>
              <a:t>간단</a:t>
            </a:r>
            <a:r>
              <a:rPr lang="ko-KR" altLang="en-US" b="1" dirty="0" smtClean="0"/>
              <a:t>하게 표현</a:t>
            </a:r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b="1" dirty="0" smtClean="0"/>
              <a:t>기획부에 근무하는 사원들 중에서 직책이 부장인 사원의 사원이름과 급여를 검색하는 질의를 기본 </a:t>
            </a:r>
            <a:r>
              <a:rPr lang="ko-KR" altLang="en-US" b="1" dirty="0" err="1" smtClean="0"/>
              <a:t>릴레이션을</a:t>
            </a:r>
            <a:r>
              <a:rPr lang="ko-KR" altLang="en-US" b="1" dirty="0" smtClean="0"/>
              <a:t> 사용하여 표현하면 아래와 같이 다소 복잡한 형태의 질의가 됨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endParaRPr lang="ko-KR" altLang="en-US" dirty="0" smtClean="0">
              <a:latin typeface="신명조" charset="-127"/>
              <a:ea typeface="신명조" charset="-127"/>
            </a:endParaRP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endParaRPr lang="ko-KR" altLang="en-US" dirty="0" smtClean="0">
              <a:latin typeface="신명조" charset="-127"/>
              <a:ea typeface="신명조" charset="-127"/>
            </a:endParaRP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endParaRPr lang="ko-KR" altLang="en-US" dirty="0" smtClean="0">
              <a:latin typeface="신명조" charset="-127"/>
              <a:ea typeface="신명조" charset="-127"/>
            </a:endParaRPr>
          </a:p>
          <a:p>
            <a:pPr marL="457200" lvl="1" indent="0" algn="just">
              <a:lnSpc>
                <a:spcPct val="130000"/>
              </a:lnSpc>
              <a:spcBef>
                <a:spcPct val="0"/>
              </a:spcBef>
              <a:buNone/>
            </a:pPr>
            <a:endParaRPr lang="ko-KR" altLang="en-US" b="1" dirty="0" smtClean="0"/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endParaRPr lang="en-US" altLang="ko-KR" b="1" dirty="0" smtClean="0"/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endParaRPr lang="en-US" altLang="ko-KR" b="1" dirty="0" smtClean="0"/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b="1" dirty="0" smtClean="0"/>
              <a:t>뷰에 대해서 같은 결과를 검색하는 질의를 표현하면</a:t>
            </a:r>
            <a:r>
              <a:rPr lang="ko-KR" altLang="en-US" dirty="0" smtClean="0">
                <a:latin typeface="신명조" charset="-127"/>
                <a:ea typeface="신명조" charset="-127"/>
              </a:rPr>
              <a:t> 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E447C5-BF2D-4077-80D6-C1AA99E5B7CA}" type="slidenum">
              <a:rPr lang="en-US" altLang="ko-KR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1031" name="Picture 4" descr="7_q_360_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90" y="1869894"/>
            <a:ext cx="4257675" cy="1539875"/>
          </a:xfrm>
          <a:prstGeom prst="rect">
            <a:avLst/>
          </a:prstGeom>
          <a:noFill/>
          <a:ln w="6350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934653"/>
              </p:ext>
            </p:extLst>
          </p:nvPr>
        </p:nvGraphicFramePr>
        <p:xfrm>
          <a:off x="2791756" y="4074483"/>
          <a:ext cx="3517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Image" r:id="rId5" imgW="3517460" imgH="1002821" progId="Photoshop.Image.7">
                  <p:embed/>
                </p:oleObj>
              </mc:Choice>
              <mc:Fallback>
                <p:oleObj name="Image" r:id="rId5" imgW="3517460" imgH="1002821" progId="Photoshop.Image.7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1756" y="4074483"/>
                        <a:ext cx="3517900" cy="1003300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58" name="Picture 3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698" y="4074483"/>
            <a:ext cx="47339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3"/>
          <p:cNvSpPr>
            <a:spLocks noGrp="1" noChangeArrowheads="1"/>
          </p:cNvSpPr>
          <p:nvPr>
            <p:ph idx="1"/>
          </p:nvPr>
        </p:nvSpPr>
        <p:spPr>
          <a:xfrm>
            <a:off x="1879600" y="385038"/>
            <a:ext cx="8458200" cy="49022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ko-KR" altLang="en-US" b="1" dirty="0" err="1" smtClean="0"/>
              <a:t>뷰의</a:t>
            </a:r>
            <a:r>
              <a:rPr lang="ko-KR" altLang="en-US" b="1" dirty="0" smtClean="0"/>
              <a:t> 장점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계속</a:t>
            </a:r>
            <a:r>
              <a:rPr lang="en-US" altLang="ko-KR" b="1" dirty="0" smtClean="0"/>
              <a:t>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ko-KR" b="1" dirty="0" smtClean="0"/>
              <a:t>2. </a:t>
            </a:r>
            <a:r>
              <a:rPr lang="ko-KR" altLang="en-US" b="1" dirty="0" smtClean="0"/>
              <a:t>데이터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무결성</a:t>
            </a:r>
            <a:r>
              <a:rPr lang="ko-KR" altLang="en-US" b="1" dirty="0" err="1" smtClean="0"/>
              <a:t>을</a:t>
            </a:r>
            <a:r>
              <a:rPr lang="ko-KR" altLang="en-US" b="1" dirty="0" smtClean="0"/>
              <a:t> 보장하는데  활용</a:t>
            </a:r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b="1" dirty="0"/>
              <a:t>기본적으로 </a:t>
            </a:r>
            <a:r>
              <a:rPr lang="ko-KR" altLang="en-US" b="1" dirty="0" err="1"/>
              <a:t>뷰를</a:t>
            </a:r>
            <a:r>
              <a:rPr lang="ko-KR" altLang="en-US" b="1" dirty="0"/>
              <a:t> 통해 </a:t>
            </a:r>
            <a:r>
              <a:rPr lang="ko-KR" altLang="en-US" b="1" dirty="0" err="1"/>
              <a:t>투플을</a:t>
            </a:r>
            <a:r>
              <a:rPr lang="ko-KR" altLang="en-US" b="1" dirty="0"/>
              <a:t> 추가하거나 수정할 때 </a:t>
            </a:r>
            <a:r>
              <a:rPr lang="ko-KR" altLang="en-US" b="1" dirty="0" err="1"/>
              <a:t>투플이</a:t>
            </a:r>
            <a:r>
              <a:rPr lang="ko-KR" altLang="en-US" b="1" dirty="0"/>
              <a:t> </a:t>
            </a:r>
            <a:r>
              <a:rPr lang="ko-KR" altLang="en-US" b="1" dirty="0" err="1"/>
              <a:t>뷰를</a:t>
            </a:r>
            <a:r>
              <a:rPr lang="ko-KR" altLang="en-US" b="1" dirty="0"/>
              <a:t> 정의하는 </a:t>
            </a:r>
            <a:r>
              <a:rPr lang="en-US" altLang="ko-KR" b="1" dirty="0"/>
              <a:t>SELECT</a:t>
            </a:r>
            <a:r>
              <a:rPr lang="ko-KR" altLang="en-US" b="1" dirty="0"/>
              <a:t>문의 </a:t>
            </a:r>
            <a:r>
              <a:rPr lang="en-US" altLang="ko-KR" b="1" dirty="0"/>
              <a:t>WHERE</a:t>
            </a:r>
            <a:r>
              <a:rPr lang="ko-KR" altLang="en-US" b="1" dirty="0"/>
              <a:t>절의 기준에 맞지 않으면 </a:t>
            </a:r>
            <a:r>
              <a:rPr lang="ko-KR" altLang="en-US" b="1" dirty="0" err="1"/>
              <a:t>뷰의</a:t>
            </a:r>
            <a:r>
              <a:rPr lang="ko-KR" altLang="en-US" b="1" dirty="0"/>
              <a:t> 내용에서 사라짐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endParaRPr lang="ko-KR" altLang="en-US" b="1" dirty="0" smtClean="0"/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endParaRPr lang="ko-KR" altLang="en-US" dirty="0" smtClean="0">
              <a:latin typeface="신명조" charset="-127"/>
              <a:ea typeface="신명조" charset="-127"/>
            </a:endParaRP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endParaRPr lang="ko-KR" altLang="en-US" b="1" dirty="0" smtClean="0"/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endParaRPr lang="en-US" altLang="ko-KR" b="1" dirty="0" smtClean="0"/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b="1" dirty="0" smtClean="0"/>
              <a:t>이 </a:t>
            </a:r>
            <a:r>
              <a:rPr lang="ko-KR" altLang="en-US" b="1" dirty="0" err="1"/>
              <a:t>뷰의</a:t>
            </a:r>
            <a:r>
              <a:rPr lang="ko-KR" altLang="en-US" b="1" dirty="0"/>
              <a:t> 정의할 때 </a:t>
            </a:r>
            <a:r>
              <a:rPr lang="en-US" altLang="ko-KR" b="1" dirty="0"/>
              <a:t>WITH CHECK OPTION</a:t>
            </a:r>
            <a:r>
              <a:rPr lang="ko-KR" altLang="en-US" b="1" dirty="0"/>
              <a:t>을 명시했다고 가정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2362DE-3EE4-4E2D-8E15-7CF2BF760D29}" type="slidenum">
              <a:rPr lang="en-US" altLang="ko-KR"/>
              <a:pPr>
                <a:defRPr/>
              </a:pPr>
              <a:t>11</a:t>
            </a:fld>
            <a:endParaRPr lang="en-US" altLang="ko-KR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855650"/>
              </p:ext>
            </p:extLst>
          </p:nvPr>
        </p:nvGraphicFramePr>
        <p:xfrm>
          <a:off x="2704942" y="1857781"/>
          <a:ext cx="2870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Image" r:id="rId4" imgW="2869841" imgH="1015515" progId="Photoshop.Image.7">
                  <p:embed/>
                </p:oleObj>
              </mc:Choice>
              <mc:Fallback>
                <p:oleObj name="Image" r:id="rId4" imgW="2869841" imgH="1015515" progId="Photoshop.Image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4942" y="1857781"/>
                        <a:ext cx="2870200" cy="1016000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5" name="Picture 5" descr="361-ne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047" y="3507773"/>
            <a:ext cx="4802188" cy="1654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9826" y="1741050"/>
            <a:ext cx="4081177" cy="1177519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  <p:sp>
        <p:nvSpPr>
          <p:cNvPr id="3" name="왼쪽 화살표 2"/>
          <p:cNvSpPr/>
          <p:nvPr/>
        </p:nvSpPr>
        <p:spPr>
          <a:xfrm>
            <a:off x="5700826" y="2150196"/>
            <a:ext cx="506186" cy="359229"/>
          </a:xfrm>
          <a:prstGeom prst="lef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812422" y="1777021"/>
            <a:ext cx="1679706" cy="1177519"/>
          </a:xfrm>
          <a:prstGeom prst="wedgeRoundRectCallout">
            <a:avLst>
              <a:gd name="adj1" fmla="val 70722"/>
              <a:gd name="adj2" fmla="val 1308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이전의 </a:t>
            </a:r>
            <a:r>
              <a:rPr lang="en-US" altLang="ko-KR" sz="1200" dirty="0" smtClean="0"/>
              <a:t>DNO=3</a:t>
            </a:r>
            <a:r>
              <a:rPr lang="ko-KR" altLang="en-US" sz="1200" dirty="0" smtClean="0"/>
              <a:t>번의 </a:t>
            </a:r>
            <a:r>
              <a:rPr lang="ko-KR" altLang="en-US" sz="1200" dirty="0" err="1" smtClean="0"/>
              <a:t>튜플은</a:t>
            </a:r>
            <a:r>
              <a:rPr lang="ko-KR" altLang="en-US" sz="1200" dirty="0" smtClean="0"/>
              <a:t> 뷰에서 검색할 수 </a:t>
            </a:r>
            <a:r>
              <a:rPr lang="ko-KR" altLang="en-US" sz="1200" dirty="0" err="1" smtClean="0"/>
              <a:t>없슴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778248" y="4129782"/>
            <a:ext cx="1908387" cy="936014"/>
          </a:xfrm>
          <a:prstGeom prst="wedgeRoundRectCallout">
            <a:avLst>
              <a:gd name="adj1" fmla="val -176812"/>
              <a:gd name="adj2" fmla="val 3752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무결성을 유지함으로 </a:t>
            </a:r>
            <a:r>
              <a:rPr lang="en-US" altLang="ko-KR" sz="1200" dirty="0" smtClean="0"/>
              <a:t>update</a:t>
            </a:r>
            <a:r>
              <a:rPr lang="ko-KR" altLang="en-US" sz="1200" dirty="0" smtClean="0"/>
              <a:t>나 </a:t>
            </a:r>
            <a:r>
              <a:rPr lang="en-US" altLang="ko-KR" sz="1200" dirty="0" smtClean="0"/>
              <a:t>insert</a:t>
            </a:r>
            <a:r>
              <a:rPr lang="ko-KR" altLang="en-US" sz="1200" dirty="0" smtClean="0"/>
              <a:t>명령을 거절한다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>
          <a:xfrm>
            <a:off x="1879600" y="282006"/>
            <a:ext cx="8458200" cy="49022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ko-KR" altLang="en-US" b="1" dirty="0" err="1" smtClean="0"/>
              <a:t>뷰의</a:t>
            </a:r>
            <a:r>
              <a:rPr lang="ko-KR" altLang="en-US" b="1" dirty="0" smtClean="0"/>
              <a:t> 장점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계속</a:t>
            </a:r>
            <a:r>
              <a:rPr lang="en-US" altLang="ko-KR" b="1" dirty="0" smtClean="0"/>
              <a:t>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ko-KR" b="1" dirty="0" smtClean="0"/>
              <a:t>3. </a:t>
            </a:r>
            <a:r>
              <a:rPr lang="ko-KR" altLang="en-US" b="1" dirty="0" err="1" smtClean="0"/>
              <a:t>뷰는</a:t>
            </a:r>
            <a:r>
              <a:rPr lang="ko-KR" altLang="en-US" b="1" dirty="0" smtClean="0"/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데이터 독립성</a:t>
            </a:r>
            <a:r>
              <a:rPr lang="ko-KR" altLang="en-US" b="1" dirty="0" smtClean="0"/>
              <a:t>을 제공</a:t>
            </a:r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b="1" dirty="0" err="1"/>
              <a:t>뷰는</a:t>
            </a:r>
            <a:r>
              <a:rPr lang="ko-KR" altLang="en-US" b="1" dirty="0"/>
              <a:t> 데이터베이스의 구조가 바뀌어도 기존의 질의</a:t>
            </a:r>
            <a:r>
              <a:rPr lang="en-US" altLang="ko-KR" b="1" dirty="0"/>
              <a:t>(</a:t>
            </a:r>
            <a:r>
              <a:rPr lang="ko-KR" altLang="en-US" b="1" dirty="0"/>
              <a:t>응용 프로그램</a:t>
            </a:r>
            <a:r>
              <a:rPr lang="en-US" altLang="ko-KR" b="1" dirty="0"/>
              <a:t>)</a:t>
            </a:r>
            <a:r>
              <a:rPr lang="ko-KR" altLang="en-US" b="1" dirty="0"/>
              <a:t>를 다시 작성할 </a:t>
            </a:r>
            <a:r>
              <a:rPr lang="ko-KR" altLang="en-US" b="1" dirty="0" smtClean="0"/>
              <a:t>필요를 줄임</a:t>
            </a:r>
            <a:endParaRPr lang="ko-KR" altLang="en-US" b="1" dirty="0"/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b="1" dirty="0"/>
              <a:t>예</a:t>
            </a:r>
            <a:r>
              <a:rPr lang="en-US" altLang="ko-KR" b="1" dirty="0"/>
              <a:t>: </a:t>
            </a:r>
            <a:r>
              <a:rPr lang="ko-KR" altLang="en-US" b="1" dirty="0"/>
              <a:t>응용의 요구사항이 변경되어 기존의 </a:t>
            </a:r>
            <a:r>
              <a:rPr lang="en-US" altLang="ko-KR" b="1" dirty="0"/>
              <a:t>EMPLOYEE </a:t>
            </a:r>
            <a:r>
              <a:rPr lang="ko-KR" altLang="en-US" b="1" dirty="0" err="1"/>
              <a:t>릴레이션이</a:t>
            </a:r>
            <a:r>
              <a:rPr lang="ko-KR" altLang="en-US" b="1" dirty="0"/>
              <a:t> 두 개의 </a:t>
            </a:r>
            <a:r>
              <a:rPr lang="ko-KR" altLang="en-US" b="1" dirty="0" err="1"/>
              <a:t>릴레이션</a:t>
            </a:r>
            <a:r>
              <a:rPr lang="ko-KR" altLang="en-US" b="1" dirty="0"/>
              <a:t> </a:t>
            </a:r>
            <a:r>
              <a:rPr lang="en-US" altLang="ko-KR" b="1" dirty="0"/>
              <a:t>EMP1(EMPNO, EMPNAME, SALARY)</a:t>
            </a:r>
            <a:r>
              <a:rPr lang="ko-KR" altLang="en-US" b="1" dirty="0"/>
              <a:t>과</a:t>
            </a:r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b="1" dirty="0"/>
              <a:t>   </a:t>
            </a:r>
            <a:r>
              <a:rPr lang="en-US" altLang="ko-KR" b="1" dirty="0"/>
              <a:t>EMP2(EMPNO, TITLE, MANAGER, DNO)</a:t>
            </a:r>
            <a:r>
              <a:rPr lang="ko-KR" altLang="en-US" b="1" dirty="0"/>
              <a:t>로 분해되었다고 가정하자</a:t>
            </a:r>
            <a:r>
              <a:rPr lang="en-US" altLang="ko-KR" b="1" dirty="0"/>
              <a:t>. </a:t>
            </a:r>
            <a:r>
              <a:rPr lang="ko-KR" altLang="en-US" b="1" dirty="0"/>
              <a:t>응용 프로그램에서 기존의 </a:t>
            </a:r>
            <a:r>
              <a:rPr lang="en-US" altLang="ko-KR" b="1" dirty="0"/>
              <a:t>EMPLOYEE </a:t>
            </a:r>
            <a:r>
              <a:rPr lang="ko-KR" altLang="en-US" b="1" dirty="0" err="1"/>
              <a:t>릴레이션을</a:t>
            </a:r>
            <a:r>
              <a:rPr lang="ko-KR" altLang="en-US" b="1" dirty="0"/>
              <a:t> 접근하던 </a:t>
            </a:r>
            <a:r>
              <a:rPr lang="en-US" altLang="ko-KR" b="1" dirty="0"/>
              <a:t>SELECT</a:t>
            </a:r>
            <a:r>
              <a:rPr lang="ko-KR" altLang="en-US" b="1" dirty="0"/>
              <a:t>문은 더 이상 수행되지 않으므로</a:t>
            </a:r>
            <a:r>
              <a:rPr lang="en-US" altLang="ko-KR" b="1" dirty="0"/>
              <a:t>, EMP1</a:t>
            </a:r>
            <a:r>
              <a:rPr lang="ko-KR" altLang="en-US" b="1" dirty="0"/>
              <a:t>과 </a:t>
            </a:r>
            <a:r>
              <a:rPr lang="en-US" altLang="ko-KR" b="1" dirty="0"/>
              <a:t>EMP2</a:t>
            </a:r>
            <a:r>
              <a:rPr lang="ko-KR" altLang="en-US" b="1" dirty="0"/>
              <a:t>에 대한 </a:t>
            </a:r>
            <a:r>
              <a:rPr lang="en-US" altLang="ko-KR" b="1" dirty="0"/>
              <a:t>SELECT</a:t>
            </a:r>
            <a:r>
              <a:rPr lang="ko-KR" altLang="en-US" b="1" dirty="0"/>
              <a:t>문으로 변경해야 한다</a:t>
            </a:r>
            <a:r>
              <a:rPr lang="en-US" altLang="ko-KR" b="1" dirty="0"/>
              <a:t>. </a:t>
            </a:r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b="1" dirty="0"/>
              <a:t>아래와 같이 </a:t>
            </a:r>
            <a:r>
              <a:rPr lang="en-US" altLang="ko-KR" b="1" dirty="0"/>
              <a:t>EMPLOEE</a:t>
            </a:r>
            <a:r>
              <a:rPr lang="ko-KR" altLang="en-US" b="1" dirty="0"/>
              <a:t>라는 </a:t>
            </a:r>
            <a:r>
              <a:rPr lang="ko-KR" altLang="en-US" b="1" dirty="0" err="1"/>
              <a:t>뷰를</a:t>
            </a:r>
            <a:r>
              <a:rPr lang="ko-KR" altLang="en-US" b="1" dirty="0"/>
              <a:t> 정의했다면 응용 프로그램에서 </a:t>
            </a:r>
            <a:r>
              <a:rPr lang="en-US" altLang="ko-KR" b="1" dirty="0"/>
              <a:t>EMPLOYEE </a:t>
            </a:r>
            <a:r>
              <a:rPr lang="ko-KR" altLang="en-US" b="1" dirty="0" err="1"/>
              <a:t>릴레이션을</a:t>
            </a:r>
            <a:r>
              <a:rPr lang="ko-KR" altLang="en-US" b="1" dirty="0"/>
              <a:t> 접근하던 </a:t>
            </a:r>
            <a:r>
              <a:rPr lang="en-US" altLang="ko-KR" b="1" dirty="0"/>
              <a:t>SELECT</a:t>
            </a:r>
            <a:r>
              <a:rPr lang="ko-KR" altLang="en-US" b="1" dirty="0"/>
              <a:t>문은 계속해서 수행될 수 있음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A6C62-9287-4D92-B209-FB0D3D57B2C9}" type="slidenum">
              <a:rPr lang="en-US" altLang="ko-KR"/>
              <a:pPr>
                <a:defRPr/>
              </a:pPr>
              <a:t>12</a:t>
            </a:fld>
            <a:endParaRPr lang="en-US" altLang="ko-KR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800096"/>
              </p:ext>
            </p:extLst>
          </p:nvPr>
        </p:nvGraphicFramePr>
        <p:xfrm>
          <a:off x="2457953" y="4136234"/>
          <a:ext cx="6688316" cy="1503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name="Image" r:id="rId4" imgW="7796825" imgH="1752381" progId="Photoshop.Image.7">
                  <p:embed/>
                </p:oleObj>
              </mc:Choice>
              <mc:Fallback>
                <p:oleObj name="Image" r:id="rId4" imgW="7796825" imgH="1752381" progId="Photoshop.Image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953" y="4136234"/>
                        <a:ext cx="6688316" cy="1503555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>
          <a:xfrm>
            <a:off x="1879600" y="450758"/>
            <a:ext cx="8458200" cy="463386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ko-KR" altLang="en-US" b="1" dirty="0" err="1" smtClean="0"/>
              <a:t>뷰의</a:t>
            </a:r>
            <a:r>
              <a:rPr lang="ko-KR" altLang="en-US" b="1" dirty="0" smtClean="0"/>
              <a:t> 장점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계속</a:t>
            </a:r>
            <a:r>
              <a:rPr lang="en-US" altLang="ko-KR" b="1" dirty="0" smtClean="0"/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b="1" dirty="0" smtClean="0"/>
              <a:t>4. </a:t>
            </a:r>
            <a:r>
              <a:rPr lang="ko-KR" altLang="en-US" b="1" dirty="0" smtClean="0"/>
              <a:t>데이터 </a:t>
            </a:r>
            <a:r>
              <a:rPr lang="ko-KR" altLang="en-US" b="1" dirty="0" smtClean="0">
                <a:solidFill>
                  <a:srgbClr val="FF0000"/>
                </a:solidFill>
              </a:rPr>
              <a:t>보안 </a:t>
            </a:r>
            <a:r>
              <a:rPr lang="ko-KR" altLang="en-US" b="1" dirty="0" smtClean="0"/>
              <a:t>기능 제공</a:t>
            </a:r>
            <a:r>
              <a:rPr lang="en-US" altLang="ko-KR" b="1" dirty="0" smtClean="0"/>
              <a:t>(</a:t>
            </a:r>
            <a:r>
              <a:rPr lang="en-US" altLang="ko-KR" b="1" dirty="0" smtClean="0">
                <a:solidFill>
                  <a:schemeClr val="accent3"/>
                </a:solidFill>
              </a:rPr>
              <a:t>view</a:t>
            </a:r>
            <a:r>
              <a:rPr lang="ko-KR" altLang="en-US" b="1" dirty="0" smtClean="0">
                <a:solidFill>
                  <a:schemeClr val="accent3"/>
                </a:solidFill>
              </a:rPr>
              <a:t>에서 참조한 </a:t>
            </a:r>
            <a:r>
              <a:rPr lang="ko-KR" altLang="en-US" b="1" dirty="0" err="1" smtClean="0">
                <a:solidFill>
                  <a:schemeClr val="accent3"/>
                </a:solidFill>
              </a:rPr>
              <a:t>릴레이션의</a:t>
            </a:r>
            <a:r>
              <a:rPr lang="ko-KR" altLang="en-US" b="1" dirty="0" smtClean="0">
                <a:solidFill>
                  <a:schemeClr val="accent3"/>
                </a:solidFill>
              </a:rPr>
              <a:t> 속성만 접근</a:t>
            </a:r>
            <a:r>
              <a:rPr lang="en-US" altLang="ko-KR" b="1" dirty="0" smtClean="0"/>
              <a:t>)</a:t>
            </a:r>
            <a:endParaRPr lang="ko-KR" altLang="en-US" b="1" dirty="0" smtClean="0"/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b="1" dirty="0" err="1"/>
              <a:t>뷰는</a:t>
            </a:r>
            <a:r>
              <a:rPr lang="ko-KR" altLang="en-US" b="1" dirty="0"/>
              <a:t> 원본 </a:t>
            </a:r>
            <a:r>
              <a:rPr lang="ko-KR" altLang="en-US" b="1" dirty="0" err="1"/>
              <a:t>릴레이션에</a:t>
            </a:r>
            <a:r>
              <a:rPr lang="ko-KR" altLang="en-US" b="1" dirty="0"/>
              <a:t> 직접 접근할 수 있는 권한을 부여하지 않고 </a:t>
            </a:r>
            <a:r>
              <a:rPr lang="ko-KR" altLang="en-US" b="1" dirty="0" err="1"/>
              <a:t>뷰를</a:t>
            </a:r>
            <a:r>
              <a:rPr lang="ko-KR" altLang="en-US" b="1" dirty="0"/>
              <a:t> 통해 데이터를 접근하도록 함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b="1" dirty="0" err="1"/>
              <a:t>뷰를</a:t>
            </a:r>
            <a:r>
              <a:rPr lang="ko-KR" altLang="en-US" b="1" dirty="0"/>
              <a:t> 통해서 기본 </a:t>
            </a:r>
            <a:r>
              <a:rPr lang="ko-KR" altLang="en-US" b="1" dirty="0" err="1"/>
              <a:t>릴레이션을</a:t>
            </a:r>
            <a:r>
              <a:rPr lang="ko-KR" altLang="en-US" b="1" dirty="0"/>
              <a:t> 접근하면 기본 </a:t>
            </a:r>
            <a:r>
              <a:rPr lang="ko-KR" altLang="en-US" b="1" dirty="0" err="1"/>
              <a:t>릴레이션의</a:t>
            </a:r>
            <a:r>
              <a:rPr lang="ko-KR" altLang="en-US" b="1" dirty="0"/>
              <a:t> 일부만 검색</a:t>
            </a:r>
          </a:p>
          <a:p>
            <a:pPr lvl="3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b="1" dirty="0"/>
              <a:t>예</a:t>
            </a:r>
            <a:r>
              <a:rPr lang="en-US" altLang="ko-KR" b="1" dirty="0"/>
              <a:t>: EMPLOYEE </a:t>
            </a:r>
            <a:r>
              <a:rPr lang="ko-KR" altLang="en-US" b="1" dirty="0" err="1"/>
              <a:t>릴레이션의</a:t>
            </a:r>
            <a:r>
              <a:rPr lang="ko-KR" altLang="en-US" b="1" dirty="0"/>
              <a:t> </a:t>
            </a:r>
            <a:r>
              <a:rPr lang="en-US" altLang="ko-KR" b="1" dirty="0"/>
              <a:t>SALARY </a:t>
            </a:r>
            <a:r>
              <a:rPr lang="ko-KR" altLang="en-US" b="1" dirty="0" err="1"/>
              <a:t>애트리뷰트는</a:t>
            </a:r>
            <a:r>
              <a:rPr lang="ko-KR" altLang="en-US" b="1" dirty="0"/>
              <a:t> 숨기고 나머지 </a:t>
            </a:r>
            <a:r>
              <a:rPr lang="ko-KR" altLang="en-US" b="1" dirty="0" err="1"/>
              <a:t>애트리뷰트들은</a:t>
            </a:r>
            <a:r>
              <a:rPr lang="ko-KR" altLang="en-US" b="1" dirty="0"/>
              <a:t> 모든 사용자가 접근할 수 있도록 하려면 </a:t>
            </a:r>
            <a:r>
              <a:rPr lang="en-US" altLang="ko-KR" b="1" dirty="0"/>
              <a:t>SALARY </a:t>
            </a:r>
            <a:r>
              <a:rPr lang="ko-KR" altLang="en-US" b="1" dirty="0" err="1"/>
              <a:t>애트리뷰트를</a:t>
            </a:r>
            <a:r>
              <a:rPr lang="ko-KR" altLang="en-US" b="1" dirty="0"/>
              <a:t> 제외하고 </a:t>
            </a:r>
            <a:r>
              <a:rPr lang="en-US" altLang="ko-KR" b="1" dirty="0"/>
              <a:t>EMPLOYEE </a:t>
            </a:r>
            <a:r>
              <a:rPr lang="ko-KR" altLang="en-US" b="1" dirty="0" err="1"/>
              <a:t>릴레이션의</a:t>
            </a:r>
            <a:r>
              <a:rPr lang="ko-KR" altLang="en-US" b="1" dirty="0"/>
              <a:t> 모든 </a:t>
            </a:r>
            <a:r>
              <a:rPr lang="ko-KR" altLang="en-US" b="1" dirty="0" err="1"/>
              <a:t>애트리뷰트를</a:t>
            </a:r>
            <a:r>
              <a:rPr lang="ko-KR" altLang="en-US" b="1" dirty="0"/>
              <a:t> 포함하는 </a:t>
            </a:r>
            <a:r>
              <a:rPr lang="ko-KR" altLang="en-US" b="1" dirty="0" err="1"/>
              <a:t>뷰를</a:t>
            </a:r>
            <a:r>
              <a:rPr lang="ko-KR" altLang="en-US" b="1" dirty="0"/>
              <a:t> 정의하고</a:t>
            </a:r>
            <a:r>
              <a:rPr lang="en-US" altLang="ko-KR" b="1" dirty="0"/>
              <a:t>, </a:t>
            </a:r>
            <a:r>
              <a:rPr lang="ko-KR" altLang="en-US" b="1" dirty="0"/>
              <a:t>사용자에게 </a:t>
            </a:r>
            <a:r>
              <a:rPr lang="ko-KR" altLang="en-US" b="1" dirty="0" err="1"/>
              <a:t>뷰에</a:t>
            </a:r>
            <a:r>
              <a:rPr lang="ko-KR" altLang="en-US" b="1" dirty="0"/>
              <a:t> 대한 </a:t>
            </a:r>
            <a:r>
              <a:rPr lang="en-US" altLang="ko-KR" b="1" dirty="0"/>
              <a:t>SELECT </a:t>
            </a:r>
            <a:r>
              <a:rPr lang="ko-KR" altLang="en-US" b="1" dirty="0"/>
              <a:t>권한을 </a:t>
            </a:r>
            <a:r>
              <a:rPr lang="ko-KR" altLang="en-US" b="1" dirty="0" smtClean="0"/>
              <a:t>허가</a:t>
            </a:r>
            <a:endParaRPr lang="en-US" altLang="ko-KR" b="1" dirty="0" smtClean="0"/>
          </a:p>
          <a:p>
            <a:pPr lvl="3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§"/>
            </a:pPr>
            <a:endParaRPr lang="en-US" altLang="ko-KR" b="1" dirty="0"/>
          </a:p>
          <a:p>
            <a:pPr marL="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b="1" dirty="0" smtClean="0"/>
              <a:t>5. </a:t>
            </a:r>
            <a:r>
              <a:rPr lang="ko-KR" altLang="en-US" b="1" dirty="0" smtClean="0"/>
              <a:t>동일한 </a:t>
            </a:r>
            <a:r>
              <a:rPr lang="ko-KR" altLang="en-US" b="1" dirty="0"/>
              <a:t>데이터에 대한 </a:t>
            </a: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뷰</a:t>
            </a:r>
            <a:r>
              <a:rPr lang="ko-KR" altLang="en-US" b="1" dirty="0" smtClean="0"/>
              <a:t> 제공</a:t>
            </a:r>
            <a:endParaRPr lang="ko-KR" altLang="en-US" b="1" dirty="0"/>
          </a:p>
          <a:p>
            <a:pPr lvl="2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b="1" dirty="0" err="1"/>
              <a:t>뷰는</a:t>
            </a:r>
            <a:r>
              <a:rPr lang="ko-KR" altLang="en-US" b="1" dirty="0"/>
              <a:t> 사용자들의 그룹이 각자 특정한 기준에 따라 데이터를 접근하도록 함</a:t>
            </a:r>
          </a:p>
          <a:p>
            <a:pPr lvl="3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§"/>
            </a:pPr>
            <a:endParaRPr lang="ko-KR" altLang="en-US" b="1" dirty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8FC14-AED5-4690-8153-9494185E0251}" type="slidenum">
              <a:rPr lang="en-US" altLang="ko-KR"/>
              <a:pPr>
                <a:defRPr/>
              </a:pPr>
              <a:t>13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>
          <a:xfrm>
            <a:off x="448881" y="495636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ko-KR" altLang="en-US" b="1" dirty="0" err="1" smtClean="0"/>
              <a:t>뷰의</a:t>
            </a:r>
            <a:r>
              <a:rPr lang="ko-KR" altLang="en-US" b="1" dirty="0" smtClean="0"/>
              <a:t> 갱신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err="1" smtClean="0"/>
              <a:t>뷰에</a:t>
            </a:r>
            <a:r>
              <a:rPr lang="ko-KR" altLang="en-US" b="1" dirty="0" smtClean="0"/>
              <a:t> 대한 갱신도 기본 </a:t>
            </a:r>
            <a:r>
              <a:rPr lang="ko-KR" altLang="en-US" b="1" dirty="0" err="1" smtClean="0"/>
              <a:t>릴레이션에</a:t>
            </a:r>
            <a:r>
              <a:rPr lang="ko-KR" altLang="en-US" b="1" dirty="0" smtClean="0"/>
              <a:t> 대한 갱신으로 변환됨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갱신 </a:t>
            </a:r>
            <a:r>
              <a:rPr lang="en-US" altLang="ko-KR" b="1" dirty="0" smtClean="0"/>
              <a:t>1: </a:t>
            </a:r>
            <a:r>
              <a:rPr lang="ko-KR" altLang="en-US" b="1" dirty="0" smtClean="0"/>
              <a:t>한 </a:t>
            </a:r>
            <a:r>
              <a:rPr lang="ko-KR" altLang="en-US" b="1" dirty="0" err="1" smtClean="0"/>
              <a:t>릴레이션</a:t>
            </a:r>
            <a:r>
              <a:rPr lang="ko-KR" altLang="en-US" b="1" dirty="0" smtClean="0"/>
              <a:t> 위에서 정의된 </a:t>
            </a:r>
            <a:r>
              <a:rPr lang="ko-KR" altLang="en-US" b="1" dirty="0" err="1" smtClean="0"/>
              <a:t>뷰에</a:t>
            </a:r>
            <a:r>
              <a:rPr lang="ko-KR" altLang="en-US" b="1" dirty="0" smtClean="0"/>
              <a:t> 대한 갱신 가능</a:t>
            </a:r>
            <a:r>
              <a:rPr lang="en-US" altLang="ko-KR" b="1" dirty="0" smtClean="0"/>
              <a:t>?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endParaRPr lang="en-US" altLang="ko-KR" b="1" dirty="0"/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endParaRPr lang="en-US" altLang="ko-KR" b="1" dirty="0" smtClean="0"/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endParaRPr lang="en-US" altLang="ko-KR" b="1" dirty="0"/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endParaRPr lang="en-US" altLang="ko-KR" b="1" dirty="0" smtClean="0"/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endParaRPr lang="en-US" altLang="ko-KR" b="1" dirty="0"/>
          </a:p>
          <a:p>
            <a:pPr lvl="1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endParaRPr lang="en-US" altLang="ko-KR" b="1" dirty="0" smtClean="0"/>
          </a:p>
          <a:p>
            <a:pPr lvl="1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갱신 </a:t>
            </a:r>
            <a:r>
              <a:rPr lang="en-US" altLang="ko-KR" b="1" dirty="0"/>
              <a:t>2: </a:t>
            </a:r>
            <a:r>
              <a:rPr lang="ko-KR" altLang="en-US" b="1" dirty="0"/>
              <a:t>두 개의 </a:t>
            </a:r>
            <a:r>
              <a:rPr lang="ko-KR" altLang="en-US" b="1" dirty="0" err="1"/>
              <a:t>릴레이션</a:t>
            </a:r>
            <a:r>
              <a:rPr lang="ko-KR" altLang="en-US" b="1" dirty="0"/>
              <a:t> 위에서 정의된 </a:t>
            </a:r>
            <a:r>
              <a:rPr lang="ko-KR" altLang="en-US" b="1" dirty="0" err="1"/>
              <a:t>뷰에</a:t>
            </a:r>
            <a:r>
              <a:rPr lang="ko-KR" altLang="en-US" b="1" dirty="0"/>
              <a:t> 대한 </a:t>
            </a:r>
            <a:r>
              <a:rPr lang="ko-KR" altLang="en-US" b="1" dirty="0" smtClean="0"/>
              <a:t>갱신 가능</a:t>
            </a:r>
            <a:r>
              <a:rPr lang="en-US" altLang="ko-KR" b="1" dirty="0" smtClean="0"/>
              <a:t>?</a:t>
            </a:r>
            <a:endParaRPr lang="ko-KR" altLang="en-US" b="1" dirty="0"/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endParaRPr lang="ko-KR" altLang="en-US" b="1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345752-BBE2-4FD0-88BC-26A1BE91C537}" type="slidenum">
              <a:rPr lang="en-US" altLang="ko-KR"/>
              <a:pPr>
                <a:defRPr/>
              </a:pPr>
              <a:t>14</a:t>
            </a:fld>
            <a:endParaRPr lang="en-US" altLang="ko-KR"/>
          </a:p>
        </p:txBody>
      </p:sp>
      <p:pic>
        <p:nvPicPr>
          <p:cNvPr id="22534" name="Picture 4" descr="7_q_363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71" y="1542254"/>
            <a:ext cx="4965343" cy="1774777"/>
          </a:xfrm>
          <a:prstGeom prst="rect">
            <a:avLst/>
          </a:prstGeom>
          <a:noFill/>
          <a:ln w="6350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0812" y="3794051"/>
            <a:ext cx="4032250" cy="649288"/>
          </a:xfrm>
          <a:prstGeom prst="rect">
            <a:avLst/>
          </a:prstGeom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0812" y="4762645"/>
            <a:ext cx="5043487" cy="6477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05"/>
          <a:stretch/>
        </p:blipFill>
        <p:spPr bwMode="auto">
          <a:xfrm>
            <a:off x="1330812" y="5636207"/>
            <a:ext cx="6087772" cy="39590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68053" y="1510263"/>
            <a:ext cx="4678820" cy="1121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결과</a:t>
            </a:r>
            <a:r>
              <a:rPr lang="en-US" altLang="ko-KR" b="1" dirty="0" smtClean="0">
                <a:solidFill>
                  <a:srgbClr val="FF0000"/>
                </a:solidFill>
              </a:rPr>
              <a:t>? </a:t>
            </a:r>
            <a:r>
              <a:rPr lang="ko-KR" altLang="en-US" b="1" dirty="0" smtClean="0">
                <a:solidFill>
                  <a:srgbClr val="FF0000"/>
                </a:solidFill>
              </a:rPr>
              <a:t>이유</a:t>
            </a:r>
            <a:r>
              <a:rPr lang="en-US" altLang="ko-KR" b="1" dirty="0" smtClean="0">
                <a:solidFill>
                  <a:srgbClr val="FF0000"/>
                </a:solidFill>
              </a:rPr>
              <a:t>? </a:t>
            </a:r>
            <a:r>
              <a:rPr lang="ko-KR" altLang="en-US" b="1" dirty="0">
                <a:solidFill>
                  <a:srgbClr val="FF0000"/>
                </a:solidFill>
              </a:rPr>
              <a:t>나머지 </a:t>
            </a:r>
            <a:r>
              <a:rPr lang="en-US" altLang="ko-KR" b="1" dirty="0">
                <a:solidFill>
                  <a:srgbClr val="FF0000"/>
                </a:solidFill>
              </a:rPr>
              <a:t>manager, salary</a:t>
            </a:r>
            <a:r>
              <a:rPr lang="ko-KR" altLang="en-US" b="1" dirty="0">
                <a:solidFill>
                  <a:srgbClr val="FF0000"/>
                </a:solidFill>
              </a:rPr>
              <a:t>는 </a:t>
            </a:r>
            <a:r>
              <a:rPr lang="ko-KR" altLang="en-US" b="1" dirty="0" err="1">
                <a:solidFill>
                  <a:srgbClr val="FF0000"/>
                </a:solidFill>
              </a:rPr>
              <a:t>널값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en-US" altLang="ko-KR" b="1" dirty="0" err="1">
                <a:solidFill>
                  <a:srgbClr val="FF0000"/>
                </a:solidFill>
              </a:rPr>
              <a:t>dno</a:t>
            </a:r>
            <a:r>
              <a:rPr lang="ko-KR" altLang="en-US" b="1" dirty="0" err="1">
                <a:solidFill>
                  <a:srgbClr val="FF0000"/>
                </a:solidFill>
              </a:rPr>
              <a:t>애트리뷰트는</a:t>
            </a:r>
            <a:r>
              <a:rPr lang="ko-KR" altLang="en-US" b="1" dirty="0">
                <a:solidFill>
                  <a:srgbClr val="FF0000"/>
                </a:solidFill>
              </a:rPr>
              <a:t> 앞에서 정의할 때 </a:t>
            </a:r>
            <a:r>
              <a:rPr lang="ko-KR" altLang="en-US" b="1" dirty="0" err="1">
                <a:solidFill>
                  <a:srgbClr val="FF0000"/>
                </a:solidFill>
              </a:rPr>
              <a:t>디폴트값으로</a:t>
            </a:r>
            <a:r>
              <a:rPr lang="ko-KR" altLang="en-US" b="1" dirty="0">
                <a:solidFill>
                  <a:srgbClr val="FF0000"/>
                </a:solidFill>
              </a:rPr>
              <a:t> 설정했기 때문에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로 </a:t>
            </a:r>
            <a:r>
              <a:rPr lang="ko-KR" altLang="en-US" b="1" dirty="0" smtClean="0">
                <a:solidFill>
                  <a:srgbClr val="FF0000"/>
                </a:solidFill>
              </a:rPr>
              <a:t>지정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78244" y="5410345"/>
            <a:ext cx="2684955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결과</a:t>
            </a:r>
            <a:r>
              <a:rPr lang="en-US" altLang="ko-KR" b="1" dirty="0" smtClean="0">
                <a:solidFill>
                  <a:srgbClr val="FF0000"/>
                </a:solidFill>
              </a:rPr>
              <a:t>?</a:t>
            </a:r>
            <a:r>
              <a:rPr lang="ko-KR" altLang="en-US" b="1" dirty="0" smtClean="0">
                <a:solidFill>
                  <a:srgbClr val="FF0000"/>
                </a:solidFill>
              </a:rPr>
              <a:t>이유</a:t>
            </a:r>
            <a:r>
              <a:rPr lang="en-US" altLang="ko-KR" b="1" dirty="0" smtClean="0">
                <a:solidFill>
                  <a:srgbClr val="FF0000"/>
                </a:solidFill>
              </a:rPr>
              <a:t>? 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삽입거절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기본키가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null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이기때문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4561" y="3640166"/>
            <a:ext cx="4275138" cy="1560158"/>
          </a:xfrm>
          <a:prstGeom prst="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3"/>
          <p:cNvSpPr>
            <a:spLocks noGrp="1" noChangeArrowheads="1"/>
          </p:cNvSpPr>
          <p:nvPr>
            <p:ph idx="1"/>
          </p:nvPr>
        </p:nvSpPr>
        <p:spPr>
          <a:xfrm>
            <a:off x="1879600" y="44943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ko-KR" altLang="en-US" b="1" dirty="0" err="1" smtClean="0"/>
              <a:t>뷰의</a:t>
            </a:r>
            <a:r>
              <a:rPr lang="ko-KR" altLang="en-US" b="1" dirty="0" smtClean="0"/>
              <a:t> 갱신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계속</a:t>
            </a:r>
            <a:r>
              <a:rPr lang="en-US" altLang="ko-KR" b="1" dirty="0" smtClean="0"/>
              <a:t>)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갱신 </a:t>
            </a:r>
            <a:r>
              <a:rPr lang="en-US" altLang="ko-KR" b="1" dirty="0" smtClean="0"/>
              <a:t>3: </a:t>
            </a:r>
            <a:r>
              <a:rPr lang="ko-KR" altLang="en-US" b="1" dirty="0" smtClean="0"/>
              <a:t>집단 함수 등을 포함한 </a:t>
            </a:r>
            <a:r>
              <a:rPr lang="ko-KR" altLang="en-US" b="1" dirty="0" err="1" smtClean="0"/>
              <a:t>뷰에</a:t>
            </a:r>
            <a:r>
              <a:rPr lang="ko-KR" altLang="en-US" b="1" dirty="0" smtClean="0"/>
              <a:t> 대한 갱신가능</a:t>
            </a:r>
            <a:r>
              <a:rPr lang="en-US" altLang="ko-KR" b="1" dirty="0" smtClean="0"/>
              <a:t>?</a:t>
            </a:r>
            <a:endParaRPr lang="ko-KR" altLang="en-US" b="1" dirty="0" smtClean="0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1B97C7-E63D-445B-AD23-FE23282E1C30}" type="slidenum">
              <a:rPr lang="en-US" altLang="ko-KR"/>
              <a:pPr>
                <a:defRPr/>
              </a:pPr>
              <a:t>15</a:t>
            </a:fld>
            <a:endParaRPr lang="en-US" altLang="ko-KR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762936"/>
              </p:ext>
            </p:extLst>
          </p:nvPr>
        </p:nvGraphicFramePr>
        <p:xfrm>
          <a:off x="2362048" y="1940392"/>
          <a:ext cx="56896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7" name="Image" r:id="rId4" imgW="5688889" imgH="1383639" progId="Photoshop.Image.7">
                  <p:embed/>
                </p:oleObj>
              </mc:Choice>
              <mc:Fallback>
                <p:oleObj name="Image" r:id="rId4" imgW="5688889" imgH="1383639" progId="Photoshop.Image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048" y="1940392"/>
                        <a:ext cx="5689600" cy="1384300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058638"/>
              </p:ext>
            </p:extLst>
          </p:nvPr>
        </p:nvGraphicFramePr>
        <p:xfrm>
          <a:off x="2333182" y="3699513"/>
          <a:ext cx="36830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8" name="Image" r:id="rId6" imgW="3682540" imgH="1053597" progId="Photoshop.Image.7">
                  <p:embed/>
                </p:oleObj>
              </mc:Choice>
              <mc:Fallback>
                <p:oleObj name="Image" r:id="rId6" imgW="3682540" imgH="1053597" progId="Photoshop.Image.7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182" y="3699513"/>
                        <a:ext cx="3683000" cy="1054100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064640"/>
              </p:ext>
            </p:extLst>
          </p:nvPr>
        </p:nvGraphicFramePr>
        <p:xfrm>
          <a:off x="2333182" y="5053933"/>
          <a:ext cx="3314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9" name="Image" r:id="rId8" imgW="3314286" imgH="698413" progId="Photoshop.Image.7">
                  <p:embed/>
                </p:oleObj>
              </mc:Choice>
              <mc:Fallback>
                <p:oleObj name="Image" r:id="rId8" imgW="3314286" imgH="698413" progId="Photoshop.Image.7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182" y="5053933"/>
                        <a:ext cx="3314700" cy="698500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05"/>
          <a:stretch/>
        </p:blipFill>
        <p:spPr bwMode="auto">
          <a:xfrm>
            <a:off x="2375976" y="1441392"/>
            <a:ext cx="6087772" cy="39590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396254" y="3525632"/>
            <a:ext cx="4725974" cy="11726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결과</a:t>
            </a:r>
            <a:r>
              <a:rPr lang="en-US" altLang="ko-KR" b="1" dirty="0" smtClean="0">
                <a:solidFill>
                  <a:srgbClr val="FF0000"/>
                </a:solidFill>
              </a:rPr>
              <a:t>?</a:t>
            </a:r>
            <a:r>
              <a:rPr lang="ko-KR" altLang="en-US" b="1" dirty="0" smtClean="0">
                <a:solidFill>
                  <a:srgbClr val="FF0000"/>
                </a:solidFill>
              </a:rPr>
              <a:t>이유</a:t>
            </a:r>
            <a:r>
              <a:rPr lang="en-US" altLang="ko-KR" b="1" dirty="0" smtClean="0">
                <a:solidFill>
                  <a:srgbClr val="FF0000"/>
                </a:solidFill>
              </a:rPr>
              <a:t>?  </a:t>
            </a:r>
            <a:r>
              <a:rPr lang="ko-KR" altLang="en-US" b="1" dirty="0" smtClean="0">
                <a:solidFill>
                  <a:schemeClr val="accent3"/>
                </a:solidFill>
              </a:rPr>
              <a:t>계산된 평균 </a:t>
            </a:r>
            <a:r>
              <a:rPr lang="ko-KR" altLang="en-US" b="1" dirty="0" err="1" smtClean="0">
                <a:solidFill>
                  <a:schemeClr val="accent3"/>
                </a:solidFill>
              </a:rPr>
              <a:t>급여값을</a:t>
            </a:r>
            <a:r>
              <a:rPr lang="ko-KR" altLang="en-US" b="1" dirty="0" smtClean="0">
                <a:solidFill>
                  <a:schemeClr val="accent3"/>
                </a:solidFill>
              </a:rPr>
              <a:t> 갖고 있기</a:t>
            </a:r>
            <a:endParaRPr lang="en-US" altLang="ko-KR" b="1" dirty="0" smtClean="0">
              <a:solidFill>
                <a:schemeClr val="accent3"/>
              </a:solidFill>
            </a:endParaRPr>
          </a:p>
          <a:p>
            <a:r>
              <a:rPr lang="ko-KR" altLang="en-US" b="1" dirty="0" smtClean="0">
                <a:solidFill>
                  <a:schemeClr val="accent3"/>
                </a:solidFill>
              </a:rPr>
              <a:t> 때문에 </a:t>
            </a:r>
            <a:r>
              <a:rPr lang="ko-KR" altLang="en-US" b="1" dirty="0" err="1" smtClean="0">
                <a:solidFill>
                  <a:schemeClr val="accent3"/>
                </a:solidFill>
              </a:rPr>
              <a:t>갱신불가</a:t>
            </a:r>
            <a:r>
              <a:rPr lang="en-US" altLang="ko-KR" b="1" dirty="0" smtClean="0">
                <a:solidFill>
                  <a:schemeClr val="accent3"/>
                </a:solidFill>
              </a:rPr>
              <a:t>(</a:t>
            </a:r>
            <a:r>
              <a:rPr lang="ko-KR" altLang="en-US" b="1" dirty="0" smtClean="0">
                <a:solidFill>
                  <a:schemeClr val="accent3"/>
                </a:solidFill>
              </a:rPr>
              <a:t>평균값에서 각각 얼마의 </a:t>
            </a:r>
            <a:endParaRPr lang="en-US" altLang="ko-KR" b="1" dirty="0" smtClean="0">
              <a:solidFill>
                <a:schemeClr val="accent3"/>
              </a:solidFill>
            </a:endParaRPr>
          </a:p>
          <a:p>
            <a:r>
              <a:rPr lang="ko-KR" altLang="en-US" b="1" dirty="0" smtClean="0">
                <a:solidFill>
                  <a:schemeClr val="accent3"/>
                </a:solidFill>
              </a:rPr>
              <a:t>값을 부여할지</a:t>
            </a:r>
            <a:r>
              <a:rPr lang="en-US" altLang="ko-KR" b="1" dirty="0" smtClean="0">
                <a:solidFill>
                  <a:schemeClr val="accent3"/>
                </a:solidFill>
              </a:rPr>
              <a:t>?</a:t>
            </a:r>
            <a:endParaRPr lang="ko-KR" altLang="en-US" b="1" dirty="0">
              <a:solidFill>
                <a:schemeClr val="accent3"/>
              </a:solidFill>
            </a:endParaRPr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8963891" y="1219200"/>
            <a:ext cx="2237493" cy="1011382"/>
          </a:xfrm>
          <a:prstGeom prst="wedgeRoundRectCallout">
            <a:avLst>
              <a:gd name="adj1" fmla="val -105044"/>
              <a:gd name="adj2" fmla="val 4332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집단함수</a:t>
            </a:r>
            <a:r>
              <a:rPr lang="ko-KR" altLang="en-US" dirty="0" smtClean="0"/>
              <a:t> 사용시 </a:t>
            </a:r>
            <a:r>
              <a:rPr lang="ko-KR" altLang="en-US" dirty="0" err="1" smtClean="0"/>
              <a:t>반드리</a:t>
            </a:r>
            <a:r>
              <a:rPr lang="ko-KR" altLang="en-US" dirty="0" smtClean="0"/>
              <a:t> 뷰 </a:t>
            </a:r>
            <a:r>
              <a:rPr lang="ko-KR" altLang="en-US" dirty="0" err="1" smtClean="0"/>
              <a:t>애트리뷰트명시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04040" y="4946379"/>
            <a:ext cx="5333511" cy="76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결과</a:t>
            </a:r>
            <a:r>
              <a:rPr lang="en-US" altLang="ko-KR" b="1" dirty="0" smtClean="0">
                <a:solidFill>
                  <a:srgbClr val="FF0000"/>
                </a:solidFill>
              </a:rPr>
              <a:t>?</a:t>
            </a:r>
            <a:r>
              <a:rPr lang="ko-KR" altLang="en-US" b="1" dirty="0" smtClean="0">
                <a:solidFill>
                  <a:srgbClr val="FF0000"/>
                </a:solidFill>
              </a:rPr>
              <a:t>이유</a:t>
            </a:r>
            <a:r>
              <a:rPr lang="en-US" altLang="ko-KR" b="1" dirty="0" smtClean="0">
                <a:solidFill>
                  <a:srgbClr val="FF0000"/>
                </a:solidFill>
              </a:rPr>
              <a:t>?  3200000</a:t>
            </a:r>
            <a:r>
              <a:rPr lang="ko-KR" altLang="en-US" b="1" dirty="0" smtClean="0">
                <a:solidFill>
                  <a:srgbClr val="FF0000"/>
                </a:solidFill>
              </a:rPr>
              <a:t>만원을 각각의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튜플에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어덯게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반영할지 알 수 없다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>
          <a:xfrm>
            <a:off x="1879600" y="771408"/>
            <a:ext cx="8458200" cy="3952992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ko-KR" altLang="en-US" b="1" dirty="0" smtClean="0"/>
              <a:t>갱신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삽입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삭제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수정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이 불가능한 뷰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기</a:t>
            </a:r>
            <a:r>
              <a:rPr lang="ko-KR" altLang="en-US" b="1" dirty="0"/>
              <a:t>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릴레이션의</a:t>
            </a:r>
            <a:r>
              <a:rPr lang="ko-KR" altLang="en-US" b="1" dirty="0" smtClean="0"/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기본 키</a:t>
            </a:r>
            <a:r>
              <a:rPr lang="ko-KR" altLang="en-US" b="1" dirty="0" smtClean="0"/>
              <a:t>가 포함되지 않은 </a:t>
            </a:r>
            <a:r>
              <a:rPr lang="ko-KR" altLang="en-US" b="1" dirty="0" err="1" smtClean="0"/>
              <a:t>뷰</a:t>
            </a:r>
            <a:endParaRPr lang="ko-KR" altLang="en-US" b="1" dirty="0" smtClean="0"/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기본 </a:t>
            </a:r>
            <a:r>
              <a:rPr lang="ko-KR" altLang="en-US" b="1" dirty="0" err="1" smtClean="0"/>
              <a:t>릴레이션의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애트리뷰트들</a:t>
            </a:r>
            <a:r>
              <a:rPr lang="ko-KR" altLang="en-US" b="1" dirty="0" smtClean="0"/>
              <a:t> 중 </a:t>
            </a:r>
            <a:r>
              <a:rPr lang="ko-KR" altLang="en-US" b="1" dirty="0" err="1" smtClean="0"/>
              <a:t>뷰에</a:t>
            </a:r>
            <a:r>
              <a:rPr lang="ko-KR" altLang="en-US" b="1" dirty="0" smtClean="0"/>
              <a:t> 포함되지 않은 </a:t>
            </a:r>
            <a:r>
              <a:rPr lang="ko-KR" altLang="en-US" b="1" dirty="0" err="1" smtClean="0"/>
              <a:t>애트리뷰트가</a:t>
            </a:r>
            <a:r>
              <a:rPr lang="ko-KR" altLang="en-US" b="1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NOT NULL</a:t>
            </a:r>
            <a:r>
              <a:rPr lang="ko-KR" altLang="en-US" b="1" dirty="0" smtClean="0"/>
              <a:t>이 지정되어 있을 때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>
                <a:solidFill>
                  <a:srgbClr val="FF0000"/>
                </a:solidFill>
              </a:rPr>
              <a:t>집단 함수</a:t>
            </a:r>
            <a:r>
              <a:rPr lang="ko-KR" altLang="en-US" b="1" dirty="0" smtClean="0"/>
              <a:t>가 포함된 </a:t>
            </a:r>
            <a:r>
              <a:rPr lang="ko-KR" altLang="en-US" b="1" dirty="0" err="1" smtClean="0"/>
              <a:t>뷰</a:t>
            </a:r>
            <a:endParaRPr lang="ko-KR" altLang="en-US" b="1" dirty="0" smtClean="0"/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 dirty="0" smtClean="0">
                <a:solidFill>
                  <a:srgbClr val="FF0000"/>
                </a:solidFill>
              </a:rPr>
              <a:t>JOIN, UNION ALL</a:t>
            </a:r>
            <a:r>
              <a:rPr lang="ko-KR" altLang="en-US" b="1" dirty="0" smtClean="0"/>
              <a:t>로 정의된 뷰</a:t>
            </a:r>
            <a:endParaRPr lang="en-US" altLang="ko-KR" b="1" dirty="0" smtClean="0"/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 dirty="0" smtClean="0"/>
              <a:t>DISTINCT, GROUP BY, HAVING</a:t>
            </a:r>
            <a:r>
              <a:rPr lang="ko-KR" altLang="en-US" b="1" dirty="0" smtClean="0"/>
              <a:t>을 사용한 뷰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A8B04A-68CB-40B6-813E-CEE6F10BDEA8}" type="slidenum">
              <a:rPr lang="en-US" altLang="ko-KR"/>
              <a:pPr>
                <a:defRPr/>
              </a:pPr>
              <a:t>16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>
          <a:xfrm>
            <a:off x="1335024" y="1286568"/>
            <a:ext cx="9656064" cy="3645650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ko-KR" altLang="en-US" b="1" dirty="0" smtClean="0"/>
              <a:t>시스템 카탈로그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시스템 카탈로그는 데이터베이스의 객체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사용자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릴레이션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인덱스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권한 등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와 구조들에 관한 모든 데이터를 포함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시스템 카탈로그는 관계 </a:t>
            </a:r>
            <a:r>
              <a:rPr lang="en-US" altLang="ko-KR" b="1" dirty="0" smtClean="0"/>
              <a:t>DBMS</a:t>
            </a:r>
            <a:r>
              <a:rPr lang="ko-KR" altLang="en-US" b="1" dirty="0" smtClean="0"/>
              <a:t>마다 표준화되어 있지 않아서 관계 </a:t>
            </a:r>
            <a:r>
              <a:rPr lang="en-US" altLang="ko-KR" b="1" dirty="0" smtClean="0"/>
              <a:t>DBMS</a:t>
            </a:r>
            <a:r>
              <a:rPr lang="ko-KR" altLang="en-US" b="1" dirty="0" smtClean="0"/>
              <a:t>마다 서로 다른 형태로 시스템 카탈로그 기능을 제공함</a:t>
            </a:r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시스템 카탈로그는 </a:t>
            </a:r>
            <a:r>
              <a:rPr lang="ko-KR" altLang="en-US" b="1" dirty="0" smtClean="0">
                <a:solidFill>
                  <a:srgbClr val="FF3300"/>
                </a:solidFill>
              </a:rPr>
              <a:t>메타데이터</a:t>
            </a:r>
            <a:r>
              <a:rPr lang="en-US" altLang="ko-KR" b="1" dirty="0" smtClean="0">
                <a:solidFill>
                  <a:srgbClr val="FF3300"/>
                </a:solidFill>
              </a:rPr>
              <a:t>, </a:t>
            </a:r>
            <a:r>
              <a:rPr lang="ko-KR" altLang="en-US" b="1" dirty="0" smtClean="0">
                <a:solidFill>
                  <a:srgbClr val="FF3300"/>
                </a:solidFill>
              </a:rPr>
              <a:t>데이터 사전</a:t>
            </a:r>
            <a:r>
              <a:rPr lang="en-US" altLang="ko-KR" b="1" dirty="0" smtClean="0"/>
              <a:t>(data dictionary) </a:t>
            </a:r>
            <a:r>
              <a:rPr lang="ko-KR" altLang="en-US" b="1" dirty="0" smtClean="0"/>
              <a:t>또는 </a:t>
            </a:r>
            <a:r>
              <a:rPr lang="ko-KR" altLang="en-US" b="1" dirty="0" smtClean="0">
                <a:solidFill>
                  <a:srgbClr val="FF3300"/>
                </a:solidFill>
              </a:rPr>
              <a:t>시스템 테이블</a:t>
            </a:r>
            <a:r>
              <a:rPr lang="ko-KR" altLang="en-US" b="1" dirty="0" smtClean="0"/>
              <a:t> 이라고도 부름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E6B893-F7BB-4453-B01D-12418B6E44F8}" type="slidenum">
              <a:rPr lang="en-US" altLang="ko-KR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740354" name="Rectangle 2"/>
          <p:cNvSpPr>
            <a:spLocks noChangeArrowheads="1"/>
          </p:cNvSpPr>
          <p:nvPr/>
        </p:nvSpPr>
        <p:spPr bwMode="auto">
          <a:xfrm>
            <a:off x="2313781" y="355398"/>
            <a:ext cx="7589837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  <a:defRPr/>
            </a:pPr>
            <a:r>
              <a:rPr lang="en-US" altLang="ko-KR" sz="3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8.2 </a:t>
            </a:r>
            <a:r>
              <a:rPr lang="ko-KR" altLang="en-US" sz="3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관계 </a:t>
            </a:r>
            <a:r>
              <a:rPr lang="en-US" altLang="ko-KR" sz="3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r>
              <a:rPr lang="ko-KR" altLang="en-US" sz="3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의 시스템 카탈로그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ChangeArrowheads="1"/>
          </p:cNvSpPr>
          <p:nvPr/>
        </p:nvSpPr>
        <p:spPr bwMode="auto">
          <a:xfrm>
            <a:off x="2335214" y="487363"/>
            <a:ext cx="7589837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anose="020B0600000101010101" pitchFamily="50" charset="-127"/>
                <a:ea typeface=""/>
              </a:rPr>
              <a:t>8</a:t>
            </a:r>
            <a:r>
              <a:rPr lang="en-US" altLang="ko-KR" sz="3000" b="1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.2</a:t>
            </a:r>
            <a:r>
              <a:rPr lang="en-US" altLang="ko-KR" sz="3000" b="1">
                <a:solidFill>
                  <a:schemeClr val="accent2"/>
                </a:solidFill>
                <a:latin typeface="굴림" panose="020B0600000101010101" pitchFamily="50" charset="-127"/>
                <a:ea typeface=""/>
              </a:rPr>
              <a:t> </a:t>
            </a:r>
            <a:r>
              <a:rPr lang="ko-KR" altLang="en-US" sz="3000" b="1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관계 </a:t>
            </a:r>
            <a:r>
              <a:rPr lang="en-US" altLang="ko-KR" sz="3000" b="1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DBMS</a:t>
            </a:r>
            <a:r>
              <a:rPr lang="ko-KR" altLang="en-US" sz="3000" b="1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시스템 카탈로그</a:t>
            </a:r>
            <a:r>
              <a:rPr lang="en-US" altLang="ko-KR" sz="3000" b="1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idx="1"/>
          </p:nvPr>
        </p:nvSpPr>
        <p:spPr>
          <a:xfrm>
            <a:off x="1879599" y="1350963"/>
            <a:ext cx="9080137" cy="4902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ko-KR" altLang="en-US" b="1" dirty="0"/>
              <a:t>시스템 카탈로그가 질의 처리에 어떻게 활용되는가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ko-KR" altLang="en-US" b="1" dirty="0"/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ko-KR" altLang="en-US" b="1" dirty="0"/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ko-KR" altLang="en-US" b="1" dirty="0"/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ko-KR" altLang="en-US" b="1" dirty="0"/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/>
              <a:t>SELECT</a:t>
            </a:r>
            <a:r>
              <a:rPr lang="ko-KR" altLang="en-US" b="1" dirty="0"/>
              <a:t>문이 문법적으로 </a:t>
            </a:r>
            <a:r>
              <a:rPr lang="ko-KR" altLang="en-US" b="1" dirty="0" smtClean="0"/>
              <a:t>정확 한가를 </a:t>
            </a:r>
            <a:r>
              <a:rPr lang="ko-KR" altLang="en-US" b="1" dirty="0"/>
              <a:t>검사함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/>
              <a:t>SELECT</a:t>
            </a:r>
            <a:r>
              <a:rPr lang="ko-KR" altLang="en-US" b="1" dirty="0"/>
              <a:t>문에서 참조하는 </a:t>
            </a:r>
            <a:r>
              <a:rPr lang="en-US" altLang="ko-KR" b="1" dirty="0"/>
              <a:t>EMPLOYEE </a:t>
            </a:r>
            <a:r>
              <a:rPr lang="ko-KR" altLang="en-US" b="1" dirty="0" err="1"/>
              <a:t>릴레이션이</a:t>
            </a:r>
            <a:r>
              <a:rPr lang="ko-KR" altLang="en-US" b="1" dirty="0"/>
              <a:t> 데이터베이스에 존재하는가를 검사함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/>
              <a:t>EMPLOYEE </a:t>
            </a:r>
            <a:r>
              <a:rPr lang="ko-KR" altLang="en-US" b="1" dirty="0" err="1"/>
              <a:t>릴레이션에</a:t>
            </a:r>
            <a:r>
              <a:rPr lang="ko-KR" altLang="en-US" b="1" dirty="0"/>
              <a:t> </a:t>
            </a:r>
            <a:r>
              <a:rPr lang="en-US" altLang="ko-KR" b="1" dirty="0"/>
              <a:t>SELECT</a:t>
            </a:r>
            <a:r>
              <a:rPr lang="ko-KR" altLang="en-US" b="1" dirty="0"/>
              <a:t>절에 열거된 </a:t>
            </a:r>
            <a:r>
              <a:rPr lang="ko-KR" altLang="en-US" b="1" dirty="0" err="1"/>
              <a:t>애트리뷰트와</a:t>
            </a:r>
            <a:r>
              <a:rPr lang="ko-KR" altLang="en-US" b="1" dirty="0"/>
              <a:t> </a:t>
            </a:r>
            <a:r>
              <a:rPr lang="en-US" altLang="ko-KR" b="1" dirty="0"/>
              <a:t>WHERE</a:t>
            </a:r>
            <a:r>
              <a:rPr lang="ko-KR" altLang="en-US" b="1" dirty="0"/>
              <a:t>절에서 조건에 사용된 </a:t>
            </a:r>
            <a:r>
              <a:rPr lang="ko-KR" altLang="en-US" b="1" dirty="0" err="1"/>
              <a:t>애트리뷰트가</a:t>
            </a:r>
            <a:r>
              <a:rPr lang="ko-KR" altLang="en-US" b="1" dirty="0"/>
              <a:t> 존재하는가를 확인함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/>
              <a:t>SALARY </a:t>
            </a:r>
            <a:r>
              <a:rPr lang="ko-KR" altLang="en-US" b="1" dirty="0" err="1"/>
              <a:t>애트리뷰트가</a:t>
            </a:r>
            <a:r>
              <a:rPr lang="ko-KR" altLang="en-US" b="1" dirty="0"/>
              <a:t> 수식에 사용되었으므로 이 </a:t>
            </a:r>
            <a:r>
              <a:rPr lang="ko-KR" altLang="en-US" b="1" dirty="0" err="1"/>
              <a:t>애트리뷰트의</a:t>
            </a:r>
            <a:r>
              <a:rPr lang="ko-KR" altLang="en-US" b="1" dirty="0"/>
              <a:t> 데이터 타입이 </a:t>
            </a:r>
            <a:r>
              <a:rPr lang="ko-KR" altLang="en-US" b="1" dirty="0" err="1"/>
              <a:t>숫자형</a:t>
            </a:r>
            <a:r>
              <a:rPr lang="en-US" altLang="ko-KR" b="1" dirty="0"/>
              <a:t>(</a:t>
            </a:r>
            <a:r>
              <a:rPr lang="ko-KR" altLang="en-US" b="1" dirty="0" err="1"/>
              <a:t>정수형이나</a:t>
            </a:r>
            <a:r>
              <a:rPr lang="ko-KR" altLang="en-US" b="1" dirty="0"/>
              <a:t> </a:t>
            </a:r>
            <a:r>
              <a:rPr lang="ko-KR" altLang="en-US" b="1" dirty="0" err="1"/>
              <a:t>실수형</a:t>
            </a:r>
            <a:r>
              <a:rPr lang="en-US" altLang="ko-KR" b="1" dirty="0"/>
              <a:t>)</a:t>
            </a:r>
            <a:r>
              <a:rPr lang="ko-KR" altLang="en-US" b="1" dirty="0"/>
              <a:t>인가를 검사하고</a:t>
            </a:r>
            <a:r>
              <a:rPr lang="en-US" altLang="ko-KR" b="1" dirty="0"/>
              <a:t>, TITLE</a:t>
            </a:r>
            <a:r>
              <a:rPr lang="ko-KR" altLang="en-US" b="1" dirty="0"/>
              <a:t>이 문자열과 </a:t>
            </a:r>
            <a:r>
              <a:rPr lang="ko-KR" altLang="en-US" b="1" dirty="0" err="1"/>
              <a:t>비교되었으므로</a:t>
            </a:r>
            <a:r>
              <a:rPr lang="ko-KR" altLang="en-US" b="1" dirty="0"/>
              <a:t> 이 </a:t>
            </a:r>
            <a:r>
              <a:rPr lang="ko-KR" altLang="en-US" b="1" dirty="0" err="1"/>
              <a:t>애트리뷰트의</a:t>
            </a:r>
            <a:r>
              <a:rPr lang="ko-KR" altLang="en-US" b="1" dirty="0"/>
              <a:t> 데이터 타입이 문자형</a:t>
            </a:r>
            <a:r>
              <a:rPr lang="en-US" altLang="ko-KR" b="1" dirty="0"/>
              <a:t>(CHAR(n) </a:t>
            </a:r>
            <a:r>
              <a:rPr lang="ko-KR" altLang="en-US" b="1" dirty="0"/>
              <a:t>또는 </a:t>
            </a:r>
            <a:r>
              <a:rPr lang="en-US" altLang="ko-KR" b="1" dirty="0"/>
              <a:t>VARCHAR(n) </a:t>
            </a:r>
            <a:r>
              <a:rPr lang="ko-KR" altLang="en-US" b="1" dirty="0"/>
              <a:t>등</a:t>
            </a:r>
            <a:r>
              <a:rPr lang="en-US" altLang="ko-KR" b="1" dirty="0"/>
              <a:t>)</a:t>
            </a:r>
            <a:r>
              <a:rPr lang="ko-KR" altLang="en-US" b="1" dirty="0"/>
              <a:t>인가 등을 검사함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3CF607-F67A-4430-940E-027DAB2CFDD8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graphicFrame>
        <p:nvGraphicFramePr>
          <p:cNvPr id="583685" name="Object 5"/>
          <p:cNvGraphicFramePr>
            <a:graphicFrameLocks noChangeAspect="1"/>
          </p:cNvGraphicFramePr>
          <p:nvPr/>
        </p:nvGraphicFramePr>
        <p:xfrm>
          <a:off x="2540000" y="1933575"/>
          <a:ext cx="5422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Image" r:id="rId4" imgW="5422222" imgH="1041270" progId="Photoshop.Image.7">
                  <p:embed/>
                </p:oleObj>
              </mc:Choice>
              <mc:Fallback>
                <p:oleObj name="Image" r:id="rId4" imgW="5422222" imgH="1041270" progId="Photoshop.Image.7">
                  <p:embed/>
                  <p:pic>
                    <p:nvPicPr>
                      <p:cNvPr id="5836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1933575"/>
                        <a:ext cx="5422900" cy="1041400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16320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ChangeArrowheads="1"/>
          </p:cNvSpPr>
          <p:nvPr/>
        </p:nvSpPr>
        <p:spPr bwMode="auto">
          <a:xfrm>
            <a:off x="2335214" y="487363"/>
            <a:ext cx="7589837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anose="020B0600000101010101" pitchFamily="50" charset="-127"/>
                <a:ea typeface=""/>
              </a:rPr>
              <a:t>8</a:t>
            </a:r>
            <a:r>
              <a:rPr lang="en-US" altLang="ko-KR" sz="3000" b="1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.2</a:t>
            </a:r>
            <a:r>
              <a:rPr lang="en-US" altLang="ko-KR" sz="3000" b="1">
                <a:solidFill>
                  <a:schemeClr val="accent2"/>
                </a:solidFill>
                <a:latin typeface="굴림" panose="020B0600000101010101" pitchFamily="50" charset="-127"/>
                <a:ea typeface=""/>
              </a:rPr>
              <a:t> </a:t>
            </a:r>
            <a:r>
              <a:rPr lang="ko-KR" altLang="en-US" sz="3000" b="1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관계 </a:t>
            </a:r>
            <a:r>
              <a:rPr lang="en-US" altLang="ko-KR" sz="3000" b="1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DBMS</a:t>
            </a:r>
            <a:r>
              <a:rPr lang="ko-KR" altLang="en-US" sz="3000" b="1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시스템 카탈로그</a:t>
            </a:r>
            <a:r>
              <a:rPr lang="en-US" altLang="ko-KR" sz="3000" b="1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idx="1"/>
          </p:nvPr>
        </p:nvSpPr>
        <p:spPr>
          <a:xfrm>
            <a:off x="1879600" y="1350963"/>
            <a:ext cx="8458200" cy="49022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ko-KR" altLang="en-US" sz="2000" b="1" dirty="0"/>
              <a:t>시스템 카탈로그가 질의 처리에 어떻게 활용되는가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계속</a:t>
            </a:r>
            <a:r>
              <a:rPr lang="en-US" altLang="ko-KR" sz="2000" b="1" dirty="0"/>
              <a:t>)</a:t>
            </a:r>
            <a:endParaRPr lang="en-US" altLang="ko-KR" b="1" dirty="0"/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이 질의를 입력한 사용자가 </a:t>
            </a:r>
            <a:r>
              <a:rPr lang="en-US" altLang="ko-KR" b="1" dirty="0"/>
              <a:t>EMPLOYEE </a:t>
            </a:r>
            <a:r>
              <a:rPr lang="ko-KR" altLang="en-US" b="1" dirty="0" err="1"/>
              <a:t>릴레이션의</a:t>
            </a:r>
            <a:r>
              <a:rPr lang="ko-KR" altLang="en-US" b="1" dirty="0"/>
              <a:t> </a:t>
            </a:r>
            <a:r>
              <a:rPr lang="en-US" altLang="ko-KR" b="1" dirty="0"/>
              <a:t>EMPNAME, SALARY </a:t>
            </a:r>
            <a:r>
              <a:rPr lang="ko-KR" altLang="en-US" b="1" dirty="0" err="1"/>
              <a:t>애트리뷰트를</a:t>
            </a:r>
            <a:r>
              <a:rPr lang="ko-KR" altLang="en-US" b="1" dirty="0"/>
              <a:t> 검색할 수 있는 권한이 있는가를 확인함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/>
              <a:t>TITLE </a:t>
            </a:r>
            <a:r>
              <a:rPr lang="ko-KR" altLang="en-US" b="1" dirty="0" err="1"/>
              <a:t>애트리뷰트와</a:t>
            </a:r>
            <a:r>
              <a:rPr lang="ko-KR" altLang="en-US" b="1" dirty="0"/>
              <a:t> </a:t>
            </a:r>
            <a:r>
              <a:rPr lang="en-US" altLang="ko-KR" b="1" dirty="0"/>
              <a:t>DNO </a:t>
            </a:r>
            <a:r>
              <a:rPr lang="ko-KR" altLang="en-US" b="1" dirty="0" err="1"/>
              <a:t>애트리뷰트에</a:t>
            </a:r>
            <a:r>
              <a:rPr lang="ko-KR" altLang="en-US" b="1" dirty="0"/>
              <a:t> 인덱스가 정의되어 있는지 확인함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두 </a:t>
            </a:r>
            <a:r>
              <a:rPr lang="ko-KR" altLang="en-US" b="1" dirty="0" err="1"/>
              <a:t>애트리뷰트에</a:t>
            </a:r>
            <a:r>
              <a:rPr lang="ko-KR" altLang="en-US" b="1" dirty="0"/>
              <a:t> 각각 인덱스가 존재한다고 가정하자</a:t>
            </a:r>
            <a:r>
              <a:rPr lang="en-US" altLang="ko-KR" b="1" dirty="0"/>
              <a:t>. DBMS</a:t>
            </a:r>
            <a:r>
              <a:rPr lang="ko-KR" altLang="en-US" b="1" dirty="0"/>
              <a:t>가 두 인덱스 중에서 조건을 만족하는 </a:t>
            </a:r>
            <a:r>
              <a:rPr lang="ko-KR" altLang="en-US" b="1" dirty="0" err="1"/>
              <a:t>투플</a:t>
            </a:r>
            <a:r>
              <a:rPr lang="ko-KR" altLang="en-US" b="1" dirty="0"/>
              <a:t> 수가 적은 것을 선택하기 위해서는 관계 데이터베이스 시스템에 데이터베이스 외에 추가로 정보를 유지해야 함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한 </a:t>
            </a:r>
            <a:r>
              <a:rPr lang="ko-KR" altLang="en-US" b="1" dirty="0" err="1"/>
              <a:t>릴레이션의</a:t>
            </a:r>
            <a:r>
              <a:rPr lang="ko-KR" altLang="en-US" b="1" dirty="0"/>
              <a:t> 전체 </a:t>
            </a:r>
            <a:r>
              <a:rPr lang="ko-KR" altLang="en-US" b="1" dirty="0" err="1"/>
              <a:t>투플</a:t>
            </a:r>
            <a:r>
              <a:rPr lang="ko-KR" altLang="en-US" b="1" dirty="0"/>
              <a:t> 수와 그 </a:t>
            </a:r>
            <a:r>
              <a:rPr lang="ko-KR" altLang="en-US" b="1" dirty="0" err="1"/>
              <a:t>릴레이션에</a:t>
            </a:r>
            <a:r>
              <a:rPr lang="ko-KR" altLang="en-US" b="1" dirty="0"/>
              <a:t> 정의된 각 인덱스에 존재하는 상이한 값들의 개수를 유지한다면 어느 인덱스를 사용하는 것이 </a:t>
            </a:r>
            <a:r>
              <a:rPr lang="ko-KR" altLang="en-US" b="1" dirty="0" err="1"/>
              <a:t>유리한가를</a:t>
            </a:r>
            <a:r>
              <a:rPr lang="ko-KR" altLang="en-US" b="1" dirty="0"/>
              <a:t> 예상할 수 있음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3CF607-F67A-4430-940E-027DAB2CFDD8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36449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>
          <a:xfrm>
            <a:off x="4745038" y="1139825"/>
            <a:ext cx="5143500" cy="812800"/>
          </a:xfrm>
        </p:spPr>
        <p:txBody>
          <a:bodyPr anchor="t"/>
          <a:lstStyle/>
          <a:p>
            <a:pPr eaLnBrk="1" hangingPunct="1"/>
            <a:r>
              <a:rPr lang="ko-KR" altLang="en-US" smtClean="0"/>
              <a:t>목차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279076" y="1984376"/>
            <a:ext cx="6246421" cy="3694113"/>
          </a:xfrm>
        </p:spPr>
        <p:txBody>
          <a:bodyPr rtlCol="0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buAutoNum type="arabicPeriod"/>
              <a:defRPr/>
            </a:pP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smtClean="0">
                <a:solidFill>
                  <a:schemeClr val="bg2">
                    <a:lumMod val="25000"/>
                  </a:schemeClr>
                </a:solidFill>
              </a:rPr>
              <a:t>뷰</a:t>
            </a:r>
            <a:r>
              <a:rPr lang="en-US" altLang="ko-KR" b="1" smtClean="0">
                <a:solidFill>
                  <a:schemeClr val="bg2">
                    <a:lumMod val="25000"/>
                  </a:schemeClr>
                </a:solidFill>
              </a:rPr>
              <a:t>(View)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AutoNum type="arabicPeriod"/>
              <a:defRPr/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관계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DBMS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의 시스템 카탈로그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3.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오라클의 시스템 카탈로그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527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ChangeArrowheads="1"/>
          </p:cNvSpPr>
          <p:nvPr/>
        </p:nvSpPr>
        <p:spPr bwMode="auto">
          <a:xfrm>
            <a:off x="2335214" y="487363"/>
            <a:ext cx="7589837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anose="020B0600000101010101" pitchFamily="50" charset="-127"/>
                <a:ea typeface=""/>
              </a:rPr>
              <a:t>8</a:t>
            </a:r>
            <a:r>
              <a:rPr lang="en-US" altLang="ko-KR" sz="3000" b="1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.2</a:t>
            </a:r>
            <a:r>
              <a:rPr lang="en-US" altLang="ko-KR" sz="3000" b="1">
                <a:solidFill>
                  <a:schemeClr val="accent2"/>
                </a:solidFill>
                <a:latin typeface="굴림" panose="020B0600000101010101" pitchFamily="50" charset="-127"/>
                <a:ea typeface=""/>
              </a:rPr>
              <a:t> </a:t>
            </a:r>
            <a:r>
              <a:rPr lang="ko-KR" altLang="en-US" sz="3000" b="1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관계 </a:t>
            </a:r>
            <a:r>
              <a:rPr lang="en-US" altLang="ko-KR" sz="3000" b="1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DBMS</a:t>
            </a:r>
            <a:r>
              <a:rPr lang="ko-KR" altLang="en-US" sz="3000" b="1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시스템 카탈로그</a:t>
            </a:r>
            <a:r>
              <a:rPr lang="en-US" altLang="ko-KR" sz="3000" b="1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idx="1"/>
          </p:nvPr>
        </p:nvSpPr>
        <p:spPr>
          <a:xfrm>
            <a:off x="1879600" y="1350963"/>
            <a:ext cx="8458200" cy="3403917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ko-KR" altLang="en-US" sz="2000" b="1" dirty="0"/>
              <a:t>시스템 카탈로그가 질의 처리에 어떻게 활용되는가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계속</a:t>
            </a:r>
            <a:r>
              <a:rPr lang="en-US" altLang="ko-KR" sz="2000" b="1" dirty="0"/>
              <a:t>)</a:t>
            </a:r>
            <a:endParaRPr lang="en-US" altLang="ko-KR" b="1" dirty="0"/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그림 </a:t>
            </a:r>
            <a:r>
              <a:rPr lang="en-US" altLang="ko-KR" b="1" dirty="0" smtClean="0"/>
              <a:t>4.8(p185)</a:t>
            </a:r>
            <a:r>
              <a:rPr lang="ko-KR" altLang="en-US" b="1" dirty="0" smtClean="0"/>
              <a:t>에서 </a:t>
            </a:r>
            <a:r>
              <a:rPr lang="en-US" altLang="ko-KR" b="1" dirty="0"/>
              <a:t>EMPLOYEE </a:t>
            </a:r>
            <a:r>
              <a:rPr lang="ko-KR" altLang="en-US" b="1" dirty="0" err="1"/>
              <a:t>릴레이션의</a:t>
            </a:r>
            <a:r>
              <a:rPr lang="ko-KR" altLang="en-US" b="1" dirty="0"/>
              <a:t> 전체 </a:t>
            </a:r>
            <a:r>
              <a:rPr lang="ko-KR" altLang="en-US" b="1" dirty="0" err="1"/>
              <a:t>투플</a:t>
            </a:r>
            <a:r>
              <a:rPr lang="ko-KR" altLang="en-US" b="1" dirty="0"/>
              <a:t> 수는 </a:t>
            </a:r>
            <a:r>
              <a:rPr lang="en-US" altLang="ko-KR" b="1" dirty="0"/>
              <a:t>7</a:t>
            </a:r>
            <a:r>
              <a:rPr lang="ko-KR" altLang="en-US" b="1" dirty="0"/>
              <a:t>이고</a:t>
            </a:r>
            <a:r>
              <a:rPr lang="en-US" altLang="ko-KR" b="1" dirty="0"/>
              <a:t>, TITLE </a:t>
            </a:r>
            <a:r>
              <a:rPr lang="ko-KR" altLang="en-US" b="1" dirty="0" err="1"/>
              <a:t>애트리뷰트에는</a:t>
            </a:r>
            <a:r>
              <a:rPr lang="ko-KR" altLang="en-US" b="1" dirty="0"/>
              <a:t> 사원</a:t>
            </a:r>
            <a:r>
              <a:rPr lang="en-US" altLang="ko-KR" b="1" dirty="0"/>
              <a:t>, </a:t>
            </a:r>
            <a:r>
              <a:rPr lang="ko-KR" altLang="en-US" b="1" dirty="0"/>
              <a:t>대리</a:t>
            </a:r>
            <a:r>
              <a:rPr lang="en-US" altLang="ko-KR" b="1" dirty="0"/>
              <a:t>, </a:t>
            </a:r>
            <a:r>
              <a:rPr lang="ko-KR" altLang="en-US" b="1" dirty="0"/>
              <a:t>과장</a:t>
            </a:r>
            <a:r>
              <a:rPr lang="en-US" altLang="ko-KR" b="1" dirty="0"/>
              <a:t>, </a:t>
            </a:r>
            <a:r>
              <a:rPr lang="ko-KR" altLang="en-US" b="1" dirty="0"/>
              <a:t>부장</a:t>
            </a:r>
            <a:r>
              <a:rPr lang="en-US" altLang="ko-KR" b="1" dirty="0"/>
              <a:t>, </a:t>
            </a:r>
            <a:r>
              <a:rPr lang="ko-KR" altLang="en-US" b="1" dirty="0"/>
              <a:t>사장의 다섯 가지 값들이 존재함</a:t>
            </a:r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/>
              <a:t>DNO </a:t>
            </a:r>
            <a:r>
              <a:rPr lang="ko-KR" altLang="en-US" b="1" dirty="0" err="1"/>
              <a:t>애트리뷰트에는</a:t>
            </a:r>
            <a:r>
              <a:rPr lang="ko-KR" altLang="en-US" b="1" dirty="0"/>
              <a:t> </a:t>
            </a:r>
            <a:r>
              <a:rPr lang="en-US" altLang="ko-KR" b="1" dirty="0"/>
              <a:t>1, 2, 3</a:t>
            </a:r>
            <a:r>
              <a:rPr lang="ko-KR" altLang="en-US" b="1" dirty="0"/>
              <a:t>의 세 가지 값들이 존재함</a:t>
            </a:r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따라서 </a:t>
            </a:r>
            <a:r>
              <a:rPr lang="en-US" altLang="ko-KR" b="1" dirty="0"/>
              <a:t>TITLE </a:t>
            </a:r>
            <a:r>
              <a:rPr lang="ko-KR" altLang="en-US" b="1" dirty="0" err="1"/>
              <a:t>애트리뷰트에</a:t>
            </a:r>
            <a:r>
              <a:rPr lang="ko-KR" altLang="en-US" b="1" dirty="0"/>
              <a:t> 정의된 인덱스가 </a:t>
            </a:r>
            <a:r>
              <a:rPr lang="en-US" altLang="ko-KR" b="1" dirty="0"/>
              <a:t>DNO</a:t>
            </a:r>
            <a:r>
              <a:rPr lang="ko-KR" altLang="en-US" b="1" dirty="0"/>
              <a:t>에 정의된 인덱스보다 대상 </a:t>
            </a:r>
            <a:r>
              <a:rPr lang="ko-KR" altLang="en-US" b="1" dirty="0" err="1"/>
              <a:t>투플들을</a:t>
            </a:r>
            <a:r>
              <a:rPr lang="ko-KR" altLang="en-US" b="1" dirty="0"/>
              <a:t> 더 좁혀 주므로 </a:t>
            </a:r>
            <a:r>
              <a:rPr lang="ko-KR" altLang="en-US" b="1" dirty="0" smtClean="0"/>
              <a:t>유리함</a:t>
            </a:r>
            <a:r>
              <a:rPr lang="en-US" altLang="ko-KR" b="1" dirty="0" smtClean="0"/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질의 조건을 </a:t>
            </a:r>
            <a:r>
              <a:rPr lang="ko-KR" altLang="en-US" b="1" dirty="0" smtClean="0">
                <a:solidFill>
                  <a:srgbClr val="FF0000"/>
                </a:solidFill>
              </a:rPr>
              <a:t>만족하는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투플</a:t>
            </a:r>
            <a:r>
              <a:rPr lang="ko-KR" altLang="en-US" b="1" dirty="0" smtClean="0">
                <a:solidFill>
                  <a:srgbClr val="FF0000"/>
                </a:solidFill>
              </a:rPr>
              <a:t> 수가 </a:t>
            </a:r>
            <a:r>
              <a:rPr lang="ko-KR" altLang="en-US" b="1" dirty="0" smtClean="0">
                <a:solidFill>
                  <a:srgbClr val="FF0000"/>
                </a:solidFill>
              </a:rPr>
              <a:t>적은 인덱스가 유리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3CF607-F67A-4430-940E-027DAB2CFDD8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40686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1879599" y="591102"/>
            <a:ext cx="9093201" cy="4150715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ko-KR" altLang="en-US" b="1" dirty="0" smtClean="0"/>
              <a:t>질의 최적화</a:t>
            </a:r>
            <a:r>
              <a:rPr lang="en-US" altLang="ko-KR" b="1" dirty="0" smtClean="0"/>
              <a:t>(Query Optimizer)</a:t>
            </a:r>
            <a:endParaRPr lang="ko-KR" altLang="en-US" b="1" dirty="0" smtClean="0"/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 dirty="0" smtClean="0"/>
              <a:t>DBMS</a:t>
            </a:r>
            <a:r>
              <a:rPr lang="ko-KR" altLang="en-US" b="1" dirty="0" smtClean="0"/>
              <a:t>가 질의를 수행하는 여러 가지 방법들 중에서 가장 비용이 적게 드는 방법을 찾는 과정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질의 최적화 모듈이 정확한 결정을 내릴 수 있도록 </a:t>
            </a:r>
            <a:r>
              <a:rPr lang="en-US" altLang="ko-KR" b="1" dirty="0" smtClean="0"/>
              <a:t>DBMS</a:t>
            </a:r>
            <a:r>
              <a:rPr lang="ko-KR" altLang="en-US" b="1" dirty="0" smtClean="0"/>
              <a:t>는 자체 목적을 위해서 </a:t>
            </a:r>
            <a:r>
              <a:rPr lang="ko-KR" altLang="en-US" b="1" dirty="0" smtClean="0">
                <a:solidFill>
                  <a:srgbClr val="0000CC"/>
                </a:solidFill>
              </a:rPr>
              <a:t>시스템 카탈로그에 다양한 정보를 유지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사용자가 질의 최적화 모듈을 깊이 있게 이해할 필요는 없지만 질의 최적화 모듈이 정확한 수행 방법을 결정하기 위해서는 </a:t>
            </a:r>
            <a:r>
              <a:rPr lang="ko-KR" altLang="en-US" b="1" dirty="0" err="1" smtClean="0">
                <a:solidFill>
                  <a:srgbClr val="0000CC"/>
                </a:solidFill>
              </a:rPr>
              <a:t>릴레이션에</a:t>
            </a:r>
            <a:r>
              <a:rPr lang="ko-KR" altLang="en-US" b="1" dirty="0" smtClean="0">
                <a:solidFill>
                  <a:srgbClr val="0000CC"/>
                </a:solidFill>
              </a:rPr>
              <a:t> 관한 다양한 통계 정보</a:t>
            </a:r>
            <a:r>
              <a:rPr lang="ko-KR" altLang="en-US" b="1" dirty="0" smtClean="0"/>
              <a:t>가 정확하게 유지돼야 한다는 것을 알고 있는 것이 </a:t>
            </a:r>
            <a:r>
              <a:rPr lang="ko-KR" altLang="en-US" b="1" dirty="0" err="1" smtClean="0"/>
              <a:t>바람직</a:t>
            </a:r>
            <a:endParaRPr lang="ko-KR" altLang="en-US" b="1" dirty="0" smtClean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174E6D-F1EC-4275-A860-04BE8588BC0E}" type="slidenum">
              <a:rPr lang="en-US" altLang="ko-KR"/>
              <a:pPr>
                <a:defRPr/>
              </a:pPr>
              <a:t>21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>
          <a:xfrm>
            <a:off x="1879600" y="565344"/>
            <a:ext cx="8458200" cy="4902200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ko-KR" altLang="en-US" b="1" dirty="0" smtClean="0"/>
              <a:t>관계 </a:t>
            </a:r>
            <a:r>
              <a:rPr lang="en-US" altLang="ko-KR" b="1" dirty="0" smtClean="0"/>
              <a:t>DBMS</a:t>
            </a:r>
            <a:r>
              <a:rPr lang="ko-KR" altLang="en-US" b="1" dirty="0" smtClean="0"/>
              <a:t>의 시스템 카탈로그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시스템 카탈로그는 사용자 </a:t>
            </a:r>
            <a:r>
              <a:rPr lang="ko-KR" altLang="en-US" b="1" dirty="0" err="1" smtClean="0"/>
              <a:t>릴레이션처럼</a:t>
            </a:r>
            <a:r>
              <a:rPr lang="ko-KR" altLang="en-US" b="1" dirty="0" smtClean="0"/>
              <a:t> </a:t>
            </a:r>
            <a:r>
              <a:rPr lang="en-US" altLang="ko-KR" b="1" dirty="0" smtClean="0">
                <a:solidFill>
                  <a:srgbClr val="0000CC"/>
                </a:solidFill>
              </a:rPr>
              <a:t>SELECT</a:t>
            </a:r>
            <a:r>
              <a:rPr lang="ko-KR" altLang="en-US" b="1" dirty="0" smtClean="0"/>
              <a:t>문을 사용하여 내용을 </a:t>
            </a:r>
            <a:r>
              <a:rPr lang="ko-KR" altLang="en-US" b="1" dirty="0" smtClean="0">
                <a:solidFill>
                  <a:srgbClr val="0000CC"/>
                </a:solidFill>
              </a:rPr>
              <a:t>검색</a:t>
            </a:r>
            <a:r>
              <a:rPr lang="ko-KR" altLang="en-US" b="1" dirty="0" smtClean="0"/>
              <a:t>할 수 있음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시스템 카탈로그에는 </a:t>
            </a:r>
            <a:r>
              <a:rPr lang="ko-KR" altLang="en-US" b="1" dirty="0" err="1" smtClean="0"/>
              <a:t>릴레이션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애트리뷰트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인덱스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사용자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권한 등 각 유형마다 별도의 </a:t>
            </a:r>
            <a:r>
              <a:rPr lang="ko-KR" altLang="en-US" b="1" dirty="0" err="1" smtClean="0"/>
              <a:t>릴레이션이</a:t>
            </a:r>
            <a:r>
              <a:rPr lang="ko-KR" altLang="en-US" b="1" dirty="0" smtClean="0"/>
              <a:t> 유지됨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err="1" smtClean="0"/>
              <a:t>릴레이션에</a:t>
            </a:r>
            <a:r>
              <a:rPr lang="ko-KR" altLang="en-US" b="1" dirty="0" smtClean="0"/>
              <a:t> 관한 정보를 유지하는 </a:t>
            </a:r>
            <a:r>
              <a:rPr lang="ko-KR" altLang="en-US" b="1" dirty="0" err="1" smtClean="0"/>
              <a:t>릴레이션의</a:t>
            </a:r>
            <a:r>
              <a:rPr lang="ko-KR" altLang="en-US" b="1" dirty="0" smtClean="0"/>
              <a:t> 이름이 </a:t>
            </a:r>
            <a:r>
              <a:rPr lang="en-US" altLang="ko-KR" b="1" dirty="0" smtClean="0"/>
              <a:t>SYS_RELATION, </a:t>
            </a:r>
            <a:r>
              <a:rPr lang="ko-KR" altLang="en-US" b="1" dirty="0" err="1" smtClean="0"/>
              <a:t>애트리뷰트에</a:t>
            </a:r>
            <a:r>
              <a:rPr lang="ko-KR" altLang="en-US" b="1" dirty="0" smtClean="0"/>
              <a:t> 관한 정보를 유지하는 </a:t>
            </a:r>
            <a:r>
              <a:rPr lang="ko-KR" altLang="en-US" b="1" dirty="0" err="1" smtClean="0"/>
              <a:t>릴레이션의</a:t>
            </a:r>
            <a:r>
              <a:rPr lang="ko-KR" altLang="en-US" b="1" dirty="0" smtClean="0"/>
              <a:t> 이름이 </a:t>
            </a:r>
            <a:r>
              <a:rPr lang="en-US" altLang="ko-KR" b="1" dirty="0" smtClean="0"/>
              <a:t>SYS_ATTRIBUTE</a:t>
            </a:r>
            <a:r>
              <a:rPr lang="ko-KR" altLang="en-US" b="1" dirty="0" smtClean="0"/>
              <a:t>라고 가정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2F5B14-79F3-4FF3-91BA-53DC9B117AB8}" type="slidenum">
              <a:rPr lang="en-US" altLang="ko-KR"/>
              <a:pPr>
                <a:defRPr/>
              </a:pPr>
              <a:t>22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9" name="Picture 3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44597" y="461403"/>
            <a:ext cx="6805613" cy="4814888"/>
          </a:xfrm>
          <a:noFill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8580FB-39E0-4B84-996F-BCCADEEBA554}" type="slidenum">
              <a:rPr lang="en-US" altLang="ko-KR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706582" y="461403"/>
            <a:ext cx="1676400" cy="508415"/>
          </a:xfrm>
          <a:prstGeom prst="wedgeRoundRectCallout">
            <a:avLst>
              <a:gd name="adj1" fmla="val 77514"/>
              <a:gd name="adj2" fmla="val 1437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P411~412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>
          <a:xfrm>
            <a:off x="1879599" y="390996"/>
            <a:ext cx="9217891" cy="5899851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ko-KR" altLang="en-US" b="1" dirty="0" smtClean="0"/>
              <a:t>시스템 카탈로그의 갱신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어떤 사용자도 시스템 카탈로그를 직접 갱신할 수 없음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즉 </a:t>
            </a:r>
            <a:r>
              <a:rPr lang="en-US" altLang="ko-KR" b="1" dirty="0" smtClean="0"/>
              <a:t>DELETE, UPDATE </a:t>
            </a:r>
            <a:r>
              <a:rPr lang="ko-KR" altLang="en-US" b="1" dirty="0" smtClean="0"/>
              <a:t>또는 </a:t>
            </a:r>
            <a:r>
              <a:rPr lang="en-US" altLang="ko-KR" b="1" dirty="0" smtClean="0"/>
              <a:t>INSERT</a:t>
            </a:r>
            <a:r>
              <a:rPr lang="ko-KR" altLang="en-US" b="1" dirty="0" smtClean="0"/>
              <a:t>문을 사용하여 시스템 카탈로그를 변경할 수 없음</a:t>
            </a:r>
            <a:endParaRPr lang="en-US" altLang="ko-KR" b="1" dirty="0" smtClean="0"/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endParaRPr lang="en-US" altLang="ko-KR" dirty="0" smtClean="0">
              <a:latin typeface="바탕" pitchFamily="18" charset="-127"/>
              <a:ea typeface="바탕" pitchFamily="18" charset="-127"/>
            </a:endParaRP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ko-KR" altLang="en-US" b="1" dirty="0"/>
              <a:t>시스템 카탈로그에 유지되는 통계 정보</a:t>
            </a:r>
          </a:p>
          <a:p>
            <a:pPr lvl="1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err="1" smtClean="0"/>
              <a:t>릴레이션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</a:t>
            </a:r>
            <a:r>
              <a:rPr lang="ko-KR" altLang="en-US" sz="1600" b="1" dirty="0" err="1"/>
              <a:t>투플의</a:t>
            </a:r>
            <a:r>
              <a:rPr lang="ko-KR" altLang="en-US" sz="1600" b="1" dirty="0"/>
              <a:t> 크기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투플</a:t>
            </a:r>
            <a:r>
              <a:rPr lang="ko-KR" altLang="en-US" sz="1600" b="1" dirty="0"/>
              <a:t> 수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각 블록의 채우기 비율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블록킹</a:t>
            </a:r>
            <a:r>
              <a:rPr lang="ko-KR" altLang="en-US" sz="1600" b="1" dirty="0"/>
              <a:t> 인수</a:t>
            </a:r>
            <a:r>
              <a:rPr lang="en-US" altLang="ko-KR" sz="1600" b="1" dirty="0"/>
              <a:t>,  </a:t>
            </a:r>
            <a:r>
              <a:rPr lang="ko-KR" altLang="en-US" sz="1600" b="1" dirty="0" err="1"/>
              <a:t>릴레이션의</a:t>
            </a:r>
            <a:r>
              <a:rPr lang="ko-KR" altLang="en-US" sz="1600" b="1" dirty="0"/>
              <a:t> 크기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블록 수</a:t>
            </a:r>
            <a:r>
              <a:rPr lang="en-US" altLang="ko-KR" sz="1600" b="1" dirty="0"/>
              <a:t>)</a:t>
            </a:r>
          </a:p>
          <a:p>
            <a:pPr lvl="1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err="1" smtClean="0"/>
              <a:t>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</a:t>
            </a:r>
            <a:r>
              <a:rPr lang="ko-KR" altLang="en-US" sz="1600" b="1" dirty="0" err="1"/>
              <a:t>뷰의</a:t>
            </a:r>
            <a:r>
              <a:rPr lang="ko-KR" altLang="en-US" sz="1600" b="1" dirty="0"/>
              <a:t> 이름과 정의</a:t>
            </a:r>
          </a:p>
          <a:p>
            <a:pPr lvl="1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err="1" smtClean="0"/>
              <a:t>애트리뷰트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</a:t>
            </a:r>
            <a:r>
              <a:rPr lang="ko-KR" altLang="en-US" sz="1600" b="1" dirty="0" err="1"/>
              <a:t>애트리뷰트의</a:t>
            </a:r>
            <a:r>
              <a:rPr lang="ko-KR" altLang="en-US" sz="1600" b="1" dirty="0"/>
              <a:t> 데이터 타입과 크기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애트리뷰트</a:t>
            </a:r>
            <a:r>
              <a:rPr lang="ko-KR" altLang="en-US" sz="1600" b="1" dirty="0"/>
              <a:t> 내의 상이한 값들의 수</a:t>
            </a:r>
            <a:r>
              <a:rPr lang="en-US" altLang="ko-KR" sz="1600" b="1" dirty="0"/>
              <a:t>,</a:t>
            </a:r>
            <a:r>
              <a:rPr lang="ko-KR" altLang="en-US" sz="1600" b="1" dirty="0" err="1"/>
              <a:t>애트리뷰트</a:t>
            </a:r>
            <a:r>
              <a:rPr lang="ko-KR" altLang="en-US" sz="1600" b="1" dirty="0"/>
              <a:t> 값의 범위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선택율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조건을 만족하는 </a:t>
            </a:r>
            <a:r>
              <a:rPr lang="ko-KR" altLang="en-US" sz="1600" b="1" dirty="0" err="1"/>
              <a:t>투플</a:t>
            </a:r>
            <a:r>
              <a:rPr lang="ko-KR" altLang="en-US" sz="1600" b="1" dirty="0"/>
              <a:t> 수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전체 </a:t>
            </a:r>
            <a:r>
              <a:rPr lang="ko-KR" altLang="en-US" sz="1600" b="1" dirty="0" err="1"/>
              <a:t>투플</a:t>
            </a:r>
            <a:r>
              <a:rPr lang="ko-KR" altLang="en-US" sz="1600" b="1" dirty="0"/>
              <a:t> 수</a:t>
            </a:r>
            <a:r>
              <a:rPr lang="en-US" altLang="ko-KR" sz="1600" b="1" dirty="0"/>
              <a:t>)</a:t>
            </a:r>
          </a:p>
          <a:p>
            <a:pPr lvl="1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사용자 </a:t>
            </a:r>
            <a:r>
              <a:rPr lang="en-US" altLang="ko-KR" b="1" dirty="0" smtClean="0"/>
              <a:t>: </a:t>
            </a:r>
            <a:r>
              <a:rPr lang="ko-KR" altLang="en-US" sz="1600" b="1" dirty="0"/>
              <a:t>접근할 수 있는 </a:t>
            </a:r>
            <a:r>
              <a:rPr lang="ko-KR" altLang="en-US" sz="1600" b="1" dirty="0" err="1"/>
              <a:t>릴레이션과</a:t>
            </a:r>
            <a:r>
              <a:rPr lang="ko-KR" altLang="en-US" sz="1600" b="1" dirty="0"/>
              <a:t> 권한</a:t>
            </a:r>
          </a:p>
          <a:p>
            <a:pPr lvl="1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인덱스 </a:t>
            </a:r>
            <a:r>
              <a:rPr lang="en-US" altLang="ko-KR" b="1" dirty="0" smtClean="0"/>
              <a:t>: </a:t>
            </a:r>
            <a:r>
              <a:rPr lang="ko-KR" altLang="en-US" sz="1600" b="1" dirty="0" err="1" smtClean="0"/>
              <a:t>인덱스된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/>
              <a:t>애트리뷰트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키 </a:t>
            </a:r>
            <a:r>
              <a:rPr lang="ko-KR" altLang="en-US" sz="1600" b="1" dirty="0" err="1"/>
              <a:t>애트리뷰트</a:t>
            </a:r>
            <a:r>
              <a:rPr lang="ko-KR" altLang="en-US" sz="1600" b="1" dirty="0"/>
              <a:t> 또는 비 키 </a:t>
            </a:r>
            <a:r>
              <a:rPr lang="ko-KR" altLang="en-US" sz="1600" b="1" dirty="0" err="1"/>
              <a:t>애트리뷰트</a:t>
            </a:r>
            <a:r>
              <a:rPr lang="en-US" altLang="ko-KR" sz="1600" b="1" dirty="0"/>
              <a:t>), </a:t>
            </a:r>
            <a:r>
              <a:rPr lang="ko-KR" altLang="en-US" sz="1600" b="1" dirty="0" err="1"/>
              <a:t>클러스터링</a:t>
            </a:r>
            <a:r>
              <a:rPr lang="ko-KR" altLang="en-US" sz="1600" b="1" dirty="0"/>
              <a:t> 인덱스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비 </a:t>
            </a:r>
            <a:r>
              <a:rPr lang="ko-KR" altLang="en-US" sz="1600" b="1" dirty="0" err="1"/>
              <a:t>클러스터링</a:t>
            </a:r>
            <a:r>
              <a:rPr lang="ko-KR" altLang="en-US" sz="1600" b="1" dirty="0"/>
              <a:t> 인덱스 여부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밀집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희소 인덱스 여부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인덱스의 높이</a:t>
            </a:r>
            <a:r>
              <a:rPr lang="en-US" altLang="ko-KR" sz="1600" b="1" dirty="0"/>
              <a:t>, 1</a:t>
            </a:r>
            <a:r>
              <a:rPr lang="ko-KR" altLang="en-US" sz="1600" b="1" dirty="0"/>
              <a:t>단계 인덱스의 블록 수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AAA69-938A-4DAB-93EF-43C58AC4BFEA}" type="slidenum">
              <a:rPr lang="en-US" altLang="ko-KR"/>
              <a:pPr>
                <a:defRPr/>
              </a:pPr>
              <a:t>24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1" name="Rectangle 3"/>
          <p:cNvSpPr>
            <a:spLocks noGrp="1" noChangeArrowheads="1"/>
          </p:cNvSpPr>
          <p:nvPr>
            <p:ph idx="1"/>
          </p:nvPr>
        </p:nvSpPr>
        <p:spPr>
          <a:xfrm>
            <a:off x="1879600" y="1350963"/>
            <a:ext cx="9037782" cy="4902200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ko-KR" altLang="en-US" sz="1800" b="1" dirty="0"/>
              <a:t>오라클의 시스템 카탈로그</a:t>
            </a:r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시스템 카탈로그를 </a:t>
            </a:r>
            <a:r>
              <a:rPr lang="ko-KR" altLang="en-US" b="1" dirty="0">
                <a:solidFill>
                  <a:srgbClr val="FF3300"/>
                </a:solidFill>
              </a:rPr>
              <a:t>데이터 사전</a:t>
            </a:r>
            <a:r>
              <a:rPr lang="en-US" altLang="ko-KR" b="1" dirty="0"/>
              <a:t>(</a:t>
            </a:r>
            <a:r>
              <a:rPr lang="en-US" altLang="ko-KR" b="1" dirty="0">
                <a:solidFill>
                  <a:srgbClr val="FF3300"/>
                </a:solidFill>
              </a:rPr>
              <a:t>data dictionary</a:t>
            </a:r>
            <a:r>
              <a:rPr lang="en-US" altLang="ko-KR" b="1" dirty="0"/>
              <a:t>)</a:t>
            </a:r>
            <a:r>
              <a:rPr lang="ko-KR" altLang="en-US" b="1" dirty="0"/>
              <a:t>이라고 부름</a:t>
            </a:r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데이터 사전은 </a:t>
            </a:r>
            <a:r>
              <a:rPr lang="ko-KR" altLang="en-US" b="1" dirty="0">
                <a:solidFill>
                  <a:srgbClr val="0000CC"/>
                </a:solidFill>
              </a:rPr>
              <a:t>시스템 테이블스페이스</a:t>
            </a:r>
            <a:r>
              <a:rPr lang="ko-KR" altLang="en-US" b="1" dirty="0"/>
              <a:t>에 저장됨</a:t>
            </a:r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데이터 사전은 기본 테이블과 데이터 사전 뷰로 구성됨</a:t>
            </a:r>
            <a:r>
              <a:rPr lang="ko-KR" altLang="en-US" dirty="0"/>
              <a:t> </a:t>
            </a:r>
            <a:endParaRPr lang="ko-KR" altLang="en-US" b="1" dirty="0"/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사용자는 기본 테이블의 정보가 암호화된 형태로 저장되어 있기 때문에 직접 접근할 필요가 거의 없으며</a:t>
            </a:r>
            <a:r>
              <a:rPr lang="en-US" altLang="ko-KR" b="1" dirty="0"/>
              <a:t>, </a:t>
            </a:r>
            <a:r>
              <a:rPr lang="ko-KR" altLang="en-US" b="1" dirty="0"/>
              <a:t>일반적으로 이해하기 쉬운 형식의 정보를 제공하는 </a:t>
            </a:r>
            <a:r>
              <a:rPr lang="ko-KR" altLang="en-US" b="1" dirty="0">
                <a:solidFill>
                  <a:srgbClr val="FF0000"/>
                </a:solidFill>
              </a:rPr>
              <a:t>데이터 사전 뷰를 </a:t>
            </a:r>
            <a:r>
              <a:rPr lang="ko-KR" altLang="en-US" b="1" dirty="0"/>
              <a:t>접근</a:t>
            </a:r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ko-KR" altLang="en-US" b="1" dirty="0"/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ko-KR" altLang="en-US" sz="16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3CF607-F67A-4430-940E-027DAB2CFDD8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016370" y="584995"/>
            <a:ext cx="7589837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  <a:defRPr/>
            </a:pPr>
            <a:r>
              <a:rPr lang="en-US" altLang="ko-KR" sz="3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8.3 </a:t>
            </a:r>
            <a:r>
              <a:rPr lang="ko-KR" altLang="en-US" sz="3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오라클의 </a:t>
            </a:r>
            <a:r>
              <a:rPr lang="ko-KR" altLang="en-US" sz="3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카탈로그</a:t>
            </a:r>
          </a:p>
        </p:txBody>
      </p:sp>
    </p:spTree>
    <p:extLst>
      <p:ext uri="{BB962C8B-B14F-4D97-AF65-F5344CB8AC3E}">
        <p14:creationId xmlns:p14="http://schemas.microsoft.com/office/powerpoint/2010/main" val="36304466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5" name="Rectangle 3"/>
          <p:cNvSpPr>
            <a:spLocks noGrp="1" noChangeArrowheads="1"/>
          </p:cNvSpPr>
          <p:nvPr>
            <p:ph idx="1"/>
          </p:nvPr>
        </p:nvSpPr>
        <p:spPr>
          <a:xfrm>
            <a:off x="498765" y="423863"/>
            <a:ext cx="6691740" cy="459148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ko-KR" altLang="en-US" sz="1800" b="1" dirty="0"/>
              <a:t>데이터 사전 뷰의 세 부류</a:t>
            </a:r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err="1">
                <a:solidFill>
                  <a:srgbClr val="FF3300"/>
                </a:solidFill>
              </a:rPr>
              <a:t>DBA_xxx</a:t>
            </a:r>
            <a:r>
              <a:rPr lang="en-US" altLang="ko-KR" b="1" dirty="0">
                <a:solidFill>
                  <a:srgbClr val="FF3300"/>
                </a:solidFill>
              </a:rPr>
              <a:t> </a:t>
            </a:r>
            <a:r>
              <a:rPr lang="ko-KR" altLang="en-US" b="1" dirty="0" smtClean="0">
                <a:solidFill>
                  <a:srgbClr val="FF3300"/>
                </a:solidFill>
              </a:rPr>
              <a:t>뷰 </a:t>
            </a:r>
            <a:r>
              <a:rPr lang="ko-KR" altLang="en-US" b="1" dirty="0" smtClean="0"/>
              <a:t>데이터베이스 </a:t>
            </a:r>
            <a:r>
              <a:rPr lang="ko-KR" altLang="en-US" b="1" dirty="0"/>
              <a:t>내의 모든 객체들에 관한 정보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marL="0" lvl="1" indent="0" algn="just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dirty="0"/>
              <a:t> </a:t>
            </a:r>
            <a:r>
              <a:rPr lang="en-US" altLang="ko-KR" dirty="0"/>
              <a:t>(select any table </a:t>
            </a:r>
            <a:r>
              <a:rPr lang="ko-KR" altLang="en-US" dirty="0"/>
              <a:t>시스템 권한을 허가 받은 </a:t>
            </a:r>
            <a:r>
              <a:rPr lang="ko-KR" altLang="en-US" dirty="0" smtClean="0"/>
              <a:t>사용자는 </a:t>
            </a:r>
            <a:r>
              <a:rPr lang="ko-KR" altLang="en-US" dirty="0"/>
              <a:t>질의할 수 있다</a:t>
            </a:r>
            <a:r>
              <a:rPr lang="en-US" altLang="ko-KR" dirty="0"/>
              <a:t>.)</a:t>
            </a:r>
            <a:endParaRPr lang="ko-KR" altLang="en-US" b="1" dirty="0"/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err="1">
                <a:solidFill>
                  <a:srgbClr val="FF3300"/>
                </a:solidFill>
              </a:rPr>
              <a:t>ALL_xxx</a:t>
            </a:r>
            <a:r>
              <a:rPr lang="en-US" altLang="ko-KR" b="1" dirty="0">
                <a:solidFill>
                  <a:srgbClr val="FF3300"/>
                </a:solidFill>
              </a:rPr>
              <a:t> </a:t>
            </a:r>
            <a:r>
              <a:rPr lang="ko-KR" altLang="en-US" b="1" dirty="0">
                <a:solidFill>
                  <a:srgbClr val="FF3300"/>
                </a:solidFill>
              </a:rPr>
              <a:t>뷰</a:t>
            </a:r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현재의 </a:t>
            </a:r>
            <a:r>
              <a:rPr lang="ko-KR" altLang="en-US" b="1" dirty="0"/>
              <a:t>사용자가 접근할 수 있는 객체들에 관한 </a:t>
            </a:r>
            <a:r>
              <a:rPr lang="ko-KR" altLang="en-US" b="1" dirty="0" smtClean="0"/>
              <a:t>정보</a:t>
            </a:r>
            <a:endParaRPr lang="en-US" altLang="ko-KR" b="1" dirty="0" smtClean="0"/>
          </a:p>
          <a:p>
            <a:pPr marL="0" lvl="1" indent="0" algn="just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어떤 사용자의 전체적인 데이터베이스에 관한 전체적인 관점을 보여준다</a:t>
            </a:r>
            <a:r>
              <a:rPr lang="en-US" altLang="ko-KR" dirty="0" smtClean="0"/>
              <a:t>.)</a:t>
            </a:r>
            <a:r>
              <a:rPr lang="ko-KR" altLang="en-US" dirty="0" smtClean="0"/>
              <a:t> </a:t>
            </a:r>
            <a:endParaRPr lang="ko-KR" altLang="en-US" b="1" dirty="0"/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err="1">
                <a:solidFill>
                  <a:srgbClr val="FF3300"/>
                </a:solidFill>
              </a:rPr>
              <a:t>USER_xxx</a:t>
            </a:r>
            <a:r>
              <a:rPr lang="en-US" altLang="ko-KR" b="1" dirty="0">
                <a:solidFill>
                  <a:srgbClr val="FF3300"/>
                </a:solidFill>
              </a:rPr>
              <a:t> </a:t>
            </a:r>
            <a:r>
              <a:rPr lang="ko-KR" altLang="en-US" b="1" dirty="0">
                <a:solidFill>
                  <a:srgbClr val="FF3300"/>
                </a:solidFill>
              </a:rPr>
              <a:t>뷰</a:t>
            </a:r>
            <a:r>
              <a:rPr lang="ko-KR" altLang="en-US" dirty="0"/>
              <a:t> </a:t>
            </a:r>
            <a:r>
              <a:rPr lang="ko-KR" altLang="en-US" b="1" dirty="0" smtClean="0"/>
              <a:t>현재의 </a:t>
            </a:r>
            <a:r>
              <a:rPr lang="ko-KR" altLang="en-US" b="1" dirty="0"/>
              <a:t>사용자가 소유하고 있는 객체들에 관한 정보</a:t>
            </a:r>
            <a:r>
              <a:rPr lang="ko-KR" altLang="en-US" dirty="0"/>
              <a:t> </a:t>
            </a:r>
            <a:endParaRPr lang="ko-KR" altLang="en-US" b="1" dirty="0"/>
          </a:p>
          <a:p>
            <a:pPr marL="0" lvl="1" indent="0" algn="just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b="1" dirty="0" smtClean="0"/>
              <a:t>(</a:t>
            </a:r>
            <a:r>
              <a:rPr lang="ko-KR" altLang="en-US" dirty="0"/>
              <a:t>데이터베이스 내에서 사용자의 개인적 환경을 보여주며</a:t>
            </a:r>
            <a:r>
              <a:rPr lang="en-US" altLang="ko-KR" dirty="0"/>
              <a:t>, </a:t>
            </a:r>
            <a:r>
              <a:rPr lang="ko-KR" altLang="en-US" dirty="0"/>
              <a:t>일반적인 사용자들이 가장 자주 접근한다</a:t>
            </a:r>
            <a:r>
              <a:rPr lang="en-US" altLang="ko-KR" dirty="0" smtClean="0"/>
              <a:t>.)</a:t>
            </a:r>
            <a:endParaRPr lang="ko-KR" altLang="en-US" dirty="0"/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ko-KR" altLang="en-US" sz="16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3CF607-F67A-4430-940E-027DAB2CFDD8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05651" y="313555"/>
            <a:ext cx="5086349" cy="3349817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2662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lvl="1" algn="just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600" b="1"/>
          </a:p>
          <a:p>
            <a:pPr lvl="1" algn="just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600" b="1"/>
          </a:p>
          <a:p>
            <a:pPr lvl="1" algn="just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60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 algn="just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40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 algn="just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sz="14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701450" name="Picture 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81654" y="218831"/>
            <a:ext cx="6334369" cy="6334369"/>
          </a:xfrm>
          <a:noFill/>
          <a:ln w="12700" cap="flat" cmpd="sng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/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62500" lnSpcReduction="20000"/>
          </a:bodyPr>
          <a:lstStyle/>
          <a:p>
            <a:fld id="{7C0E067C-C947-4408-896C-35C4A8AB725F}" type="slidenum">
              <a:rPr lang="en-US" altLang="ko-KR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176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>
          <a:xfrm>
            <a:off x="1702179" y="641279"/>
            <a:ext cx="8458200" cy="490220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ko-KR" altLang="en-US" sz="2000" b="1" dirty="0"/>
              <a:t>사용자 </a:t>
            </a:r>
            <a:r>
              <a:rPr lang="en-US" altLang="ko-KR" sz="2000" b="1" dirty="0" smtClean="0"/>
              <a:t>COMPANY</a:t>
            </a:r>
            <a:r>
              <a:rPr lang="ko-KR" altLang="en-US" sz="2000" b="1" dirty="0" smtClean="0"/>
              <a:t>가 </a:t>
            </a:r>
            <a:r>
              <a:rPr lang="ko-KR" altLang="en-US" sz="2000" b="1" dirty="0"/>
              <a:t>소유한 테이블이나 뷰에 관한 정보를 검색하기 위해서 </a:t>
            </a:r>
            <a:r>
              <a:rPr lang="en-US" altLang="ko-KR" sz="2000" b="1" dirty="0"/>
              <a:t>KIM</a:t>
            </a:r>
            <a:r>
              <a:rPr lang="ko-KR" altLang="en-US" sz="2000" b="1" dirty="0"/>
              <a:t>으로 </a:t>
            </a:r>
            <a:r>
              <a:rPr lang="en-US" altLang="ko-KR" sz="2000" b="1" dirty="0"/>
              <a:t>Oracle SQL Developer</a:t>
            </a:r>
            <a:r>
              <a:rPr lang="ko-KR" altLang="en-US" sz="2000" b="1" dirty="0"/>
              <a:t>에</a:t>
            </a:r>
            <a:r>
              <a:rPr lang="ko-KR" altLang="en-US" sz="2000" dirty="0"/>
              <a:t> </a:t>
            </a:r>
            <a:r>
              <a:rPr lang="ko-KR" altLang="en-US" sz="2000" b="1" dirty="0" err="1"/>
              <a:t>로그인을</a:t>
            </a:r>
            <a:r>
              <a:rPr lang="ko-KR" altLang="en-US" sz="2000" b="1" dirty="0"/>
              <a:t> 한 후에 다음과 같은 질의를 수행</a:t>
            </a:r>
            <a:r>
              <a:rPr lang="ko-KR" altLang="en-US" dirty="0"/>
              <a:t> </a:t>
            </a:r>
            <a:endParaRPr lang="ko-KR" altLang="en-US" sz="2000" b="1" dirty="0"/>
          </a:p>
          <a:p>
            <a:pPr>
              <a:spcBef>
                <a:spcPts val="0"/>
              </a:spcBef>
              <a:buFontTx/>
              <a:buNone/>
            </a:pPr>
            <a:r>
              <a:rPr lang="ko-KR" altLang="en-US" b="1" dirty="0"/>
              <a:t>		</a:t>
            </a:r>
            <a:r>
              <a:rPr lang="en-US" altLang="ko-KR" sz="2000" b="1" dirty="0">
                <a:latin typeface="Courier New" panose="02070309020205020404" pitchFamily="49" charset="0"/>
              </a:rPr>
              <a:t>SELECT</a:t>
            </a:r>
            <a:r>
              <a:rPr lang="en-US" altLang="ko-KR" sz="2000" dirty="0">
                <a:latin typeface="Courier New" panose="02070309020205020404" pitchFamily="49" charset="0"/>
              </a:rPr>
              <a:t>  *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</a:rPr>
              <a:t>     	</a:t>
            </a:r>
            <a:r>
              <a:rPr lang="en-US" altLang="ko-KR" sz="2000" b="1" dirty="0">
                <a:latin typeface="Courier New" panose="02070309020205020404" pitchFamily="49" charset="0"/>
              </a:rPr>
              <a:t>FROM</a:t>
            </a:r>
            <a:r>
              <a:rPr lang="en-US" altLang="ko-KR" sz="2000" dirty="0">
                <a:latin typeface="Courier New" panose="02070309020205020404" pitchFamily="49" charset="0"/>
              </a:rPr>
              <a:t>    ALL_CATALOG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</a:rPr>
              <a:t>     	</a:t>
            </a:r>
            <a:r>
              <a:rPr lang="en-US" altLang="ko-KR" sz="2000" b="1" dirty="0">
                <a:latin typeface="Courier New" panose="02070309020205020404" pitchFamily="49" charset="0"/>
              </a:rPr>
              <a:t>WHERE</a:t>
            </a:r>
            <a:r>
              <a:rPr lang="en-US" altLang="ko-KR" sz="2000" dirty="0">
                <a:latin typeface="Courier New" panose="02070309020205020404" pitchFamily="49" charset="0"/>
              </a:rPr>
              <a:t>   OWNER</a:t>
            </a:r>
            <a:r>
              <a:rPr lang="en-US" altLang="ko-KR" sz="2000" dirty="0" smtClean="0">
                <a:latin typeface="Courier New" panose="02070309020205020404" pitchFamily="49" charset="0"/>
              </a:rPr>
              <a:t>=‘COMPANY';</a:t>
            </a:r>
            <a:endParaRPr lang="en-US" altLang="ko-KR" sz="2000" dirty="0">
              <a:latin typeface="신명조" charset="-127"/>
              <a:ea typeface="신명조" charset="-127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sz="1800" b="1" dirty="0"/>
          </a:p>
          <a:p>
            <a:pPr lvl="1" algn="just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/>
              <a:t>OWNER</a:t>
            </a:r>
            <a:r>
              <a:rPr lang="ko-KR" altLang="en-US" b="1" dirty="0"/>
              <a:t>는 사용자의 이름</a:t>
            </a:r>
            <a:r>
              <a:rPr lang="en-US" altLang="ko-KR" b="1" dirty="0"/>
              <a:t>, TABLE_NAME</a:t>
            </a:r>
            <a:r>
              <a:rPr lang="ko-KR" altLang="en-US" b="1" dirty="0"/>
              <a:t>은 테이블이나 뷰의 이름</a:t>
            </a:r>
            <a:r>
              <a:rPr lang="en-US" altLang="ko-KR" b="1" dirty="0"/>
              <a:t>, TABLE_TYPE</a:t>
            </a:r>
            <a:r>
              <a:rPr lang="ko-KR" altLang="en-US" b="1" dirty="0"/>
              <a:t>은 테이블의 유형으로서 테이블</a:t>
            </a:r>
            <a:r>
              <a:rPr lang="en-US" altLang="ko-KR" b="1" dirty="0"/>
              <a:t>, </a:t>
            </a:r>
            <a:r>
              <a:rPr lang="ko-KR" altLang="en-US" b="1" dirty="0"/>
              <a:t>뷰 등을 나타냄</a:t>
            </a:r>
            <a:r>
              <a:rPr lang="ko-KR" altLang="en-US" dirty="0"/>
              <a:t> </a:t>
            </a:r>
            <a:endParaRPr lang="ko-KR" altLang="en-US" b="1" dirty="0"/>
          </a:p>
          <a:p>
            <a:pPr lvl="1" algn="just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 algn="just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ko-KR" altLang="en-US" sz="16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 algn="just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3CF607-F67A-4430-940E-027DAB2CFDD8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900" y="4110038"/>
            <a:ext cx="4752975" cy="24384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  <p:sp>
        <p:nvSpPr>
          <p:cNvPr id="4" name="모서리가 둥근 사각형 설명선 3"/>
          <p:cNvSpPr/>
          <p:nvPr/>
        </p:nvSpPr>
        <p:spPr>
          <a:xfrm>
            <a:off x="8215745" y="3629891"/>
            <a:ext cx="3131128" cy="1330036"/>
          </a:xfrm>
          <a:prstGeom prst="wedgeRoundRectCallout">
            <a:avLst>
              <a:gd name="adj1" fmla="val -84992"/>
              <a:gd name="adj2" fmla="val 312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ALL_CATALOG </a:t>
            </a:r>
            <a:r>
              <a:rPr lang="ko-KR" altLang="en-US" dirty="0" smtClean="0"/>
              <a:t>데이터 사전 뷰는 사용자가 접근할 수 있는 객체들의 목록을 포함</a:t>
            </a:r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OWER=‘KIM’ 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했을때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0117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36785" y="351632"/>
            <a:ext cx="8426450" cy="4724400"/>
          </a:xfrm>
        </p:spPr>
        <p:txBody>
          <a:bodyPr/>
          <a:lstStyle/>
          <a:p>
            <a:pPr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ko-KR" altLang="en-US" sz="1800" b="1" dirty="0"/>
              <a:t>사용자 </a:t>
            </a:r>
            <a:r>
              <a:rPr lang="en-US" altLang="ko-KR" sz="1800" b="1" dirty="0" smtClean="0"/>
              <a:t>COMPANY</a:t>
            </a:r>
            <a:r>
              <a:rPr lang="ko-KR" altLang="en-US" sz="1800" b="1" dirty="0" smtClean="0"/>
              <a:t>가 </a:t>
            </a:r>
            <a:r>
              <a:rPr lang="ko-KR" altLang="en-US" sz="1800" b="1" dirty="0"/>
              <a:t>소유한 </a:t>
            </a:r>
            <a:r>
              <a:rPr lang="en-US" altLang="ko-KR" sz="1800" b="1" dirty="0" smtClean="0"/>
              <a:t>EMPLOYEE </a:t>
            </a:r>
            <a:r>
              <a:rPr lang="ko-KR" altLang="en-US" sz="1800" b="1" dirty="0"/>
              <a:t>테이블의 </a:t>
            </a:r>
            <a:r>
              <a:rPr lang="ko-KR" altLang="en-US" sz="1800" b="1" dirty="0" err="1"/>
              <a:t>애트리뷰트</a:t>
            </a:r>
            <a:r>
              <a:rPr lang="ko-KR" altLang="en-US" sz="1800" b="1" dirty="0"/>
              <a:t> 정보를 찾기 위해서</a:t>
            </a:r>
            <a:r>
              <a:rPr lang="ko-KR" altLang="en-US" sz="1800" dirty="0"/>
              <a:t> </a:t>
            </a:r>
            <a:r>
              <a:rPr lang="ko-KR" altLang="en-US" sz="1800" b="1" dirty="0"/>
              <a:t>다음과 같은 질의를 수행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/>
              <a:t>TABLE_NAME</a:t>
            </a:r>
            <a:r>
              <a:rPr lang="ko-KR" altLang="en-US" b="1" dirty="0"/>
              <a:t>은 테이블의 이름</a:t>
            </a:r>
            <a:r>
              <a:rPr lang="en-US" altLang="ko-KR" b="1" dirty="0"/>
              <a:t>, COLUMN_NAME</a:t>
            </a:r>
            <a:r>
              <a:rPr lang="ko-KR" altLang="en-US" b="1" dirty="0"/>
              <a:t>은 </a:t>
            </a:r>
            <a:r>
              <a:rPr lang="ko-KR" altLang="en-US" b="1" dirty="0" err="1"/>
              <a:t>애트리뷰트의</a:t>
            </a:r>
            <a:r>
              <a:rPr lang="ko-KR" altLang="en-US" b="1" dirty="0"/>
              <a:t> 이름</a:t>
            </a:r>
            <a:r>
              <a:rPr lang="en-US" altLang="ko-KR" b="1" dirty="0"/>
              <a:t>, DATA_TYPE</a:t>
            </a:r>
            <a:r>
              <a:rPr lang="ko-KR" altLang="en-US" b="1" dirty="0"/>
              <a:t>은 </a:t>
            </a:r>
            <a:r>
              <a:rPr lang="ko-KR" altLang="en-US" b="1" dirty="0" err="1"/>
              <a:t>애트리뷰트의</a:t>
            </a:r>
            <a:r>
              <a:rPr lang="ko-KR" altLang="en-US" b="1" dirty="0"/>
              <a:t> 데이터 타입을 각각 나타냄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이밖에도 </a:t>
            </a:r>
            <a:r>
              <a:rPr lang="en-US" altLang="ko-KR" b="1" dirty="0"/>
              <a:t>USER_TAB_COLUMNS </a:t>
            </a:r>
            <a:r>
              <a:rPr lang="ko-KR" altLang="en-US" b="1" dirty="0"/>
              <a:t>뷰를 통해서 각 </a:t>
            </a:r>
            <a:r>
              <a:rPr lang="ko-KR" altLang="en-US" b="1" dirty="0" err="1"/>
              <a:t>애트리뷰트의</a:t>
            </a:r>
            <a:r>
              <a:rPr lang="ko-KR" altLang="en-US" b="1" dirty="0"/>
              <a:t> 길이</a:t>
            </a:r>
            <a:r>
              <a:rPr lang="en-US" altLang="ko-KR" b="1" dirty="0"/>
              <a:t>, </a:t>
            </a:r>
            <a:r>
              <a:rPr lang="ko-KR" altLang="en-US" b="1" dirty="0" err="1"/>
              <a:t>널값</a:t>
            </a:r>
            <a:r>
              <a:rPr lang="ko-KR" altLang="en-US" b="1" dirty="0"/>
              <a:t> 허용 여부</a:t>
            </a:r>
            <a:r>
              <a:rPr lang="en-US" altLang="ko-KR" b="1" dirty="0"/>
              <a:t>, </a:t>
            </a:r>
            <a:r>
              <a:rPr lang="ko-KR" altLang="en-US" b="1" dirty="0" err="1"/>
              <a:t>디폴트값</a:t>
            </a:r>
            <a:r>
              <a:rPr lang="ko-KR" altLang="en-US" b="1" dirty="0"/>
              <a:t> 등을 검색할 수 있음</a:t>
            </a:r>
            <a:r>
              <a:rPr lang="ko-KR" altLang="en-US" sz="1600" dirty="0"/>
              <a:t>  </a:t>
            </a:r>
            <a:endParaRPr lang="ko-KR" altLang="en-US" sz="1600" b="1" dirty="0"/>
          </a:p>
          <a:p>
            <a:pPr lvl="1" algn="just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ko-KR" altLang="en-US" sz="16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 algn="just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ko-KR" altLang="en-US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 algn="just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62500" lnSpcReduction="20000"/>
          </a:bodyPr>
          <a:lstStyle/>
          <a:p>
            <a:fld id="{2A73E388-287D-4331-8B4C-CCB585DB7C93}" type="slidenum">
              <a:rPr lang="en-US" altLang="ko-KR"/>
              <a:pPr/>
              <a:t>29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310" y="3185747"/>
            <a:ext cx="5867400" cy="31242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704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1879600" y="1209115"/>
            <a:ext cx="8458200" cy="5281837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ko-KR" altLang="en-US" b="1" dirty="0" smtClean="0"/>
              <a:t>뷰</a:t>
            </a:r>
            <a:r>
              <a:rPr lang="en-US" altLang="ko-KR" b="1" dirty="0" smtClean="0"/>
              <a:t>(View)</a:t>
            </a:r>
            <a:endParaRPr lang="ko-KR" altLang="en-US" b="1" dirty="0" smtClean="0"/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릴레이션들로부터 유도된 가상 </a:t>
            </a:r>
            <a:r>
              <a:rPr lang="ko-KR" altLang="en-US" b="1" dirty="0" err="1" smtClean="0"/>
              <a:t>릴레이션</a:t>
            </a:r>
            <a:r>
              <a:rPr lang="en-US" altLang="ko-KR" b="1" dirty="0" smtClean="0"/>
              <a:t>(DB</a:t>
            </a:r>
            <a:r>
              <a:rPr lang="ko-KR" altLang="en-US" b="1" dirty="0" smtClean="0"/>
              <a:t>객체</a:t>
            </a:r>
            <a:r>
              <a:rPr lang="en-US" altLang="ko-KR" b="1" dirty="0" smtClean="0"/>
              <a:t>)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err="1" smtClean="0">
                <a:solidFill>
                  <a:srgbClr val="FF3300"/>
                </a:solidFill>
              </a:rPr>
              <a:t>뷰</a:t>
            </a:r>
            <a:r>
              <a:rPr lang="ko-KR" altLang="en-US" b="1" dirty="0" err="1" smtClean="0"/>
              <a:t>의</a:t>
            </a:r>
            <a:r>
              <a:rPr lang="ko-KR" altLang="en-US" b="1" dirty="0" smtClean="0"/>
              <a:t> 용도</a:t>
            </a:r>
            <a:endParaRPr lang="en-US" altLang="ko-KR" b="1" dirty="0" smtClean="0"/>
          </a:p>
          <a:p>
            <a:pPr lvl="2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관계형 데이터베이스 시스템의 보안 </a:t>
            </a:r>
            <a:r>
              <a:rPr lang="ko-KR" altLang="en-US" b="1" dirty="0" err="1" smtClean="0"/>
              <a:t>메카니즘</a:t>
            </a:r>
            <a:endParaRPr lang="en-US" altLang="ko-KR" b="1" dirty="0" smtClean="0"/>
          </a:p>
          <a:p>
            <a:pPr lvl="2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복잡한 질의의 단순화</a:t>
            </a:r>
            <a:r>
              <a:rPr lang="en-US" altLang="ko-KR" b="1" dirty="0" smtClean="0"/>
              <a:t> </a:t>
            </a:r>
          </a:p>
          <a:p>
            <a:pPr lvl="2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데이터독립성을 높이기 위한 도구</a:t>
            </a:r>
            <a:endParaRPr lang="en-US" altLang="ko-KR" b="1" dirty="0" smtClean="0"/>
          </a:p>
          <a:p>
            <a:pPr algn="just">
              <a:lnSpc>
                <a:spcPct val="130000"/>
              </a:lnSpc>
              <a:spcBef>
                <a:spcPct val="0"/>
              </a:spcBef>
            </a:pPr>
            <a:r>
              <a:rPr lang="ko-KR" altLang="en-US" b="1" dirty="0"/>
              <a:t>시스템 카탈로그</a:t>
            </a:r>
            <a:endParaRPr lang="ko-KR" altLang="en-US" b="1" dirty="0" smtClean="0"/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시스템내의 객체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기본 </a:t>
            </a:r>
            <a:r>
              <a:rPr lang="ko-KR" altLang="en-US" b="1" dirty="0" err="1" smtClean="0"/>
              <a:t>릴레이션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인덱스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사용자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접근 권한 등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에 관한 정보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시스템 카탈로그를 통해 </a:t>
            </a:r>
            <a:r>
              <a:rPr lang="ko-KR" altLang="en-US" b="1" dirty="0" smtClean="0">
                <a:solidFill>
                  <a:srgbClr val="FF0000"/>
                </a:solidFill>
              </a:rPr>
              <a:t>메타 데이터</a:t>
            </a:r>
            <a:r>
              <a:rPr lang="ko-KR" altLang="en-US" b="1" dirty="0" smtClean="0"/>
              <a:t> 파악</a:t>
            </a:r>
            <a:endParaRPr lang="en-US" altLang="ko-KR" b="1" dirty="0" smtClean="0"/>
          </a:p>
          <a:p>
            <a:pPr lvl="2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적절히 활용하면 원하는 </a:t>
            </a:r>
            <a:r>
              <a:rPr lang="ko-KR" altLang="en-US" b="1" dirty="0" err="1" smtClean="0"/>
              <a:t>릴레이션을</a:t>
            </a:r>
            <a:r>
              <a:rPr lang="ko-KR" altLang="en-US" b="1" dirty="0" smtClean="0"/>
              <a:t> 데이터베이스에서 찾고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그 </a:t>
            </a:r>
            <a:r>
              <a:rPr lang="ko-KR" altLang="en-US" b="1" dirty="0" err="1" smtClean="0"/>
              <a:t>릴레이션에</a:t>
            </a:r>
            <a:r>
              <a:rPr lang="ko-KR" altLang="en-US" b="1" dirty="0" smtClean="0"/>
              <a:t> 어떤 </a:t>
            </a:r>
            <a:r>
              <a:rPr lang="ko-KR" altLang="en-US" b="1" dirty="0" err="1" smtClean="0"/>
              <a:t>애트리뷰트들이</a:t>
            </a:r>
            <a:r>
              <a:rPr lang="ko-KR" altLang="en-US" b="1" dirty="0" smtClean="0"/>
              <a:t> 들어 있으며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각 </a:t>
            </a:r>
            <a:r>
              <a:rPr lang="ko-KR" altLang="en-US" b="1" dirty="0" err="1" smtClean="0"/>
              <a:t>애트리뷰트의</a:t>
            </a:r>
            <a:r>
              <a:rPr lang="ko-KR" altLang="en-US" b="1" dirty="0" smtClean="0"/>
              <a:t> 데이터 타입은 무엇인가 등을 쉽게 파악할 수 있음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endParaRPr lang="ko-KR" altLang="en-US" sz="1400" b="1" dirty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1400" b="1" dirty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BEDAE-EB02-42FE-B29F-D21D2458AB29}" type="slidenum">
              <a:rPr lang="en-US" altLang="ko-KR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699394" name="Rectangle 2"/>
          <p:cNvSpPr>
            <a:spLocks noChangeArrowheads="1"/>
          </p:cNvSpPr>
          <p:nvPr/>
        </p:nvSpPr>
        <p:spPr bwMode="auto">
          <a:xfrm>
            <a:off x="2940051" y="263299"/>
            <a:ext cx="6151563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  <a:defRPr/>
            </a:pPr>
            <a:r>
              <a:rPr lang="en-US" altLang="ko-KR" sz="3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3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3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뷰와 시스템 카탈로그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64518" y="336551"/>
            <a:ext cx="8462963" cy="4724400"/>
          </a:xfrm>
        </p:spPr>
        <p:txBody>
          <a:bodyPr/>
          <a:lstStyle/>
          <a:p>
            <a:pPr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ko-KR" sz="2000" b="1" dirty="0"/>
              <a:t>3</a:t>
            </a:r>
            <a:r>
              <a:rPr lang="ko-KR" altLang="en-US" sz="2000" b="1" dirty="0"/>
              <a:t>장의 예제 </a:t>
            </a:r>
            <a:r>
              <a:rPr lang="en-US" altLang="ko-KR" sz="2000" b="1" dirty="0" smtClean="0"/>
              <a:t>3.2(p134)</a:t>
            </a:r>
            <a:r>
              <a:rPr lang="ko-KR" altLang="en-US" sz="2000" b="1" dirty="0" smtClean="0"/>
              <a:t>에서 </a:t>
            </a:r>
            <a:r>
              <a:rPr lang="ko-KR" altLang="en-US" sz="2000" b="1" dirty="0"/>
              <a:t>생성한 </a:t>
            </a:r>
            <a:r>
              <a:rPr lang="en-US" altLang="ko-KR" sz="2000" b="1" dirty="0"/>
              <a:t>EMP_PLANNING </a:t>
            </a:r>
            <a:r>
              <a:rPr lang="ko-KR" altLang="en-US" sz="2000" b="1" dirty="0"/>
              <a:t>뷰가 어떤 </a:t>
            </a:r>
            <a:r>
              <a:rPr lang="en-US" altLang="ko-KR" sz="2000" b="1" dirty="0"/>
              <a:t>SELECT</a:t>
            </a:r>
            <a:r>
              <a:rPr lang="ko-KR" altLang="en-US" sz="2000" b="1" dirty="0"/>
              <a:t>문으로 정의되어 있는가를 알기 위해서</a:t>
            </a:r>
            <a:r>
              <a:rPr lang="ko-KR" altLang="en-US" sz="2000" dirty="0"/>
              <a:t> </a:t>
            </a:r>
            <a:r>
              <a:rPr lang="ko-KR" altLang="en-US" sz="1800" b="1" dirty="0"/>
              <a:t>다음과 같은 질의를 수행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/>
              <a:t>VIEW_NAME</a:t>
            </a:r>
            <a:r>
              <a:rPr lang="ko-KR" altLang="en-US" b="1" dirty="0"/>
              <a:t>은 뷰의 이름이고</a:t>
            </a:r>
            <a:r>
              <a:rPr lang="en-US" altLang="ko-KR" b="1" dirty="0"/>
              <a:t>, TEXT</a:t>
            </a:r>
            <a:r>
              <a:rPr lang="ko-KR" altLang="en-US" b="1" dirty="0"/>
              <a:t>는 뷰를 정의한 </a:t>
            </a:r>
            <a:r>
              <a:rPr lang="en-US" altLang="ko-KR" b="1" dirty="0"/>
              <a:t>SQL</a:t>
            </a:r>
            <a:r>
              <a:rPr lang="ko-KR" altLang="en-US" b="1" dirty="0"/>
              <a:t>문</a:t>
            </a:r>
          </a:p>
          <a:p>
            <a:pPr lvl="1" algn="just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 algn="just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62500" lnSpcReduction="20000"/>
          </a:bodyPr>
          <a:lstStyle/>
          <a:p>
            <a:fld id="{4DEFD80B-24EF-4026-85F0-8BA072A70095}" type="slidenum">
              <a:rPr lang="en-US" altLang="ko-KR"/>
              <a:pPr/>
              <a:t>30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518" y="2390775"/>
            <a:ext cx="9324975" cy="390525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83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7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220663"/>
            <a:ext cx="8458200" cy="4902200"/>
          </a:xfrm>
        </p:spPr>
        <p:txBody>
          <a:bodyPr/>
          <a:lstStyle/>
          <a:p>
            <a:pPr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ko-KR" altLang="en-US" sz="2000" b="1" dirty="0"/>
              <a:t>통계 정보를 확인하기 위해서 아래와 같은 명령문을 수행</a:t>
            </a:r>
            <a:r>
              <a:rPr lang="ko-KR" altLang="en-US" dirty="0"/>
              <a:t> </a:t>
            </a:r>
            <a:r>
              <a:rPr lang="ko-KR" altLang="en-US" b="1" dirty="0"/>
              <a:t>	</a:t>
            </a:r>
            <a:endParaRPr lang="en-US" altLang="ko-KR" dirty="0" smtClean="0">
              <a:latin typeface="Courier New" panose="02070309020205020404" pitchFamily="49" charset="0"/>
              <a:ea typeface="신명조" charset="-127"/>
            </a:endParaRP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/>
              <a:t>INDEX_NAME</a:t>
            </a:r>
            <a:r>
              <a:rPr lang="ko-KR" altLang="en-US" b="1" dirty="0" smtClean="0"/>
              <a:t>은 인덱스의 이름</a:t>
            </a:r>
            <a:r>
              <a:rPr lang="en-US" altLang="ko-KR" b="1" dirty="0" smtClean="0"/>
              <a:t>, INITIAL_EXTENT</a:t>
            </a:r>
            <a:r>
              <a:rPr lang="ko-KR" altLang="en-US" b="1" dirty="0" smtClean="0"/>
              <a:t>는 초기 </a:t>
            </a:r>
            <a:r>
              <a:rPr lang="ko-KR" altLang="en-US" b="1" dirty="0" err="1" smtClean="0"/>
              <a:t>익스텐트의</a:t>
            </a:r>
            <a:r>
              <a:rPr lang="ko-KR" altLang="en-US" b="1" dirty="0" smtClean="0"/>
              <a:t> 크기</a:t>
            </a:r>
            <a:r>
              <a:rPr lang="en-US" altLang="ko-KR" b="1" dirty="0" smtClean="0"/>
              <a:t>, DISTINCT_KEYS</a:t>
            </a:r>
            <a:r>
              <a:rPr lang="ko-KR" altLang="en-US" b="1" dirty="0" smtClean="0"/>
              <a:t>는 상이한 인덱스 값들의 개수</a:t>
            </a:r>
            <a:r>
              <a:rPr lang="en-US" altLang="ko-KR" b="1" dirty="0" smtClean="0"/>
              <a:t>, NUM_ROWS</a:t>
            </a:r>
            <a:r>
              <a:rPr lang="ko-KR" altLang="en-US" b="1" dirty="0" smtClean="0"/>
              <a:t>는 테이블의 </a:t>
            </a:r>
            <a:r>
              <a:rPr lang="ko-KR" altLang="en-US" b="1" dirty="0" err="1" smtClean="0"/>
              <a:t>투플</a:t>
            </a:r>
            <a:r>
              <a:rPr lang="ko-KR" altLang="en-US" b="1" dirty="0" smtClean="0"/>
              <a:t> 수</a:t>
            </a:r>
            <a:r>
              <a:rPr lang="en-US" altLang="ko-KR" b="1" dirty="0" smtClean="0"/>
              <a:t>, SAMPLE_SIZE</a:t>
            </a:r>
            <a:r>
              <a:rPr lang="ko-KR" altLang="en-US" b="1" dirty="0" smtClean="0"/>
              <a:t>는 인덱스 분석을 위해 사용된 </a:t>
            </a:r>
            <a:r>
              <a:rPr lang="ko-KR" altLang="en-US" b="1" dirty="0" err="1" smtClean="0"/>
              <a:t>투플</a:t>
            </a:r>
            <a:r>
              <a:rPr lang="ko-KR" altLang="en-US" b="1" dirty="0" smtClean="0"/>
              <a:t> 수</a:t>
            </a:r>
            <a:r>
              <a:rPr lang="en-US" altLang="ko-KR" b="1" dirty="0" smtClean="0"/>
              <a:t>, LAST_ANALYZED</a:t>
            </a:r>
            <a:r>
              <a:rPr lang="ko-KR" altLang="en-US" b="1" dirty="0" smtClean="0"/>
              <a:t>는 통계가 마지막으로 갱신된 날짜를 나타냄</a:t>
            </a:r>
            <a:r>
              <a:rPr lang="ko-KR" altLang="en-US" dirty="0" smtClean="0"/>
              <a:t> </a:t>
            </a:r>
          </a:p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ko-KR" altLang="en-US" sz="2000" dirty="0">
              <a:latin typeface="신명조" charset="-127"/>
              <a:ea typeface="신명조" charset="-127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ko-KR" altLang="en-US" sz="2000" dirty="0">
              <a:latin typeface="신명조" charset="-127"/>
              <a:ea typeface="신명조" charset="-127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ko-KR" altLang="en-US" sz="2000" dirty="0">
              <a:latin typeface="신명조" charset="-127"/>
              <a:ea typeface="신명조" charset="-127"/>
            </a:endParaRPr>
          </a:p>
          <a:p>
            <a:pPr lvl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ko-KR" altLang="en-US" b="1" dirty="0"/>
          </a:p>
          <a:p>
            <a:pPr lvl="1" algn="just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 algn="just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 algn="just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292100" y="6434138"/>
            <a:ext cx="5943600" cy="2286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fld id="{ACEB938C-0AA3-4F24-A9AD-DE44B1200224}" type="slidenum">
              <a:rPr lang="en-US" altLang="ko-KR"/>
              <a:pPr/>
              <a:t>31</a:t>
            </a:fld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350" y="2593975"/>
            <a:ext cx="6896100" cy="381952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710430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6912" y="247649"/>
            <a:ext cx="10580688" cy="32258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ko-KR" altLang="en-US" sz="2000" b="1" dirty="0"/>
              <a:t>통계 정보는 </a:t>
            </a:r>
            <a:r>
              <a:rPr lang="en-US" altLang="ko-KR" sz="2000" b="1" dirty="0"/>
              <a:t>ANALYZE</a:t>
            </a:r>
            <a:r>
              <a:rPr lang="ko-KR" altLang="en-US" sz="2000" b="1" dirty="0"/>
              <a:t>문을 사용하여 갱신할 수 있음</a:t>
            </a:r>
            <a:r>
              <a:rPr lang="ko-KR" altLang="en-US" sz="2000" dirty="0"/>
              <a:t> </a:t>
            </a:r>
            <a:r>
              <a:rPr lang="en-US" altLang="ko-KR" dirty="0" smtClean="0"/>
              <a:t>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한 테이블에 </a:t>
            </a:r>
            <a:r>
              <a:rPr lang="ko-KR" altLang="en-US" b="1" dirty="0" err="1" smtClean="0"/>
              <a:t>투플이</a:t>
            </a:r>
            <a:r>
              <a:rPr lang="ko-KR" altLang="en-US" b="1" dirty="0" smtClean="0"/>
              <a:t> 삽입되자 마자 데이터 사전 뷰의 정보가 갱신되지는 않음</a:t>
            </a:r>
            <a:endParaRPr lang="en-US" altLang="ko-KR" sz="2000" dirty="0" smtClean="0">
              <a:latin typeface="Courier New" panose="02070309020205020404" pitchFamily="49" charset="0"/>
              <a:ea typeface="신명조" charset="-127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테이블에 </a:t>
            </a:r>
            <a:r>
              <a:rPr lang="ko-KR" altLang="en-US" b="1" dirty="0"/>
              <a:t>대한 통계 정보는 </a:t>
            </a:r>
            <a:r>
              <a:rPr lang="en-US" altLang="ko-KR" b="1" dirty="0"/>
              <a:t>ANALYZE TABLE </a:t>
            </a:r>
            <a:r>
              <a:rPr lang="ko-KR" altLang="en-US" b="1" dirty="0"/>
              <a:t>명령을 사용해서 갱신하고</a:t>
            </a:r>
            <a:r>
              <a:rPr lang="en-US" altLang="ko-KR" b="1" dirty="0"/>
              <a:t>, </a:t>
            </a:r>
            <a:r>
              <a:rPr lang="ko-KR" altLang="en-US" b="1" dirty="0"/>
              <a:t>인덱스에 대한 통계 정보는 </a:t>
            </a:r>
            <a:r>
              <a:rPr lang="en-US" altLang="ko-KR" b="1" dirty="0"/>
              <a:t>ANALYZE INDEX </a:t>
            </a:r>
            <a:r>
              <a:rPr lang="ko-KR" altLang="en-US" b="1" dirty="0"/>
              <a:t>명령을 사용해서 갱신</a:t>
            </a:r>
            <a:r>
              <a:rPr lang="ko-KR" altLang="en-US" sz="1600" dirty="0"/>
              <a:t> </a:t>
            </a:r>
            <a:endParaRPr lang="en-US" altLang="ko-KR" sz="1600" dirty="0" smtClean="0"/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연산에</a:t>
            </a:r>
            <a:r>
              <a:rPr lang="ko-KR" altLang="en-US" b="1" dirty="0">
                <a:latin typeface="Times New Roman" panose="02020603050405020304" pitchFamily="18" charset="0"/>
              </a:rPr>
              <a:t> </a:t>
            </a:r>
            <a:r>
              <a:rPr lang="ko-KR" altLang="en-US" b="1" dirty="0"/>
              <a:t> </a:t>
            </a:r>
            <a:r>
              <a:rPr lang="en-US" altLang="ko-KR" b="1" dirty="0"/>
              <a:t>COMPUTE</a:t>
            </a:r>
            <a:r>
              <a:rPr lang="ko-KR" altLang="en-US" b="1" dirty="0"/>
              <a:t>가 사용되면 전체 테이블을 접근하여 통계 정보를 계산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연산에 </a:t>
            </a:r>
            <a:r>
              <a:rPr lang="en-US" altLang="ko-KR" b="1" dirty="0"/>
              <a:t>ESTIMATE</a:t>
            </a:r>
            <a:r>
              <a:rPr lang="ko-KR" altLang="en-US" b="1" dirty="0"/>
              <a:t>가 사용되면 </a:t>
            </a:r>
            <a:r>
              <a:rPr lang="ko-KR" altLang="en-US" b="1" dirty="0" err="1"/>
              <a:t>데이타</a:t>
            </a:r>
            <a:r>
              <a:rPr lang="ko-KR" altLang="en-US" b="1" dirty="0"/>
              <a:t> 표본을 추출하여 통계 정보를 구함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주기적으로 </a:t>
            </a:r>
            <a:r>
              <a:rPr lang="en-US" altLang="ko-KR" b="1" dirty="0"/>
              <a:t>ANALYZE </a:t>
            </a:r>
            <a:r>
              <a:rPr lang="ko-KR" altLang="en-US" b="1" dirty="0"/>
              <a:t>작업을 수행해야 함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다량의 데이터를 일괄 작업으로 처리한 경우 등에는 바로 </a:t>
            </a:r>
            <a:r>
              <a:rPr lang="en-US" altLang="ko-KR" b="1" dirty="0"/>
              <a:t>ANALYZE </a:t>
            </a:r>
            <a:r>
              <a:rPr lang="ko-KR" altLang="en-US" b="1" dirty="0"/>
              <a:t>작업을 수행하는 것이 필요</a:t>
            </a:r>
            <a:r>
              <a:rPr lang="ko-KR" altLang="en-US" dirty="0"/>
              <a:t> 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ko-KR" altLang="en-US" sz="1600" dirty="0"/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ko-KR" altLang="en-US" sz="1800" dirty="0">
              <a:latin typeface="신명조" charset="-127"/>
              <a:ea typeface="신명조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ko-KR" altLang="en-US" sz="1800" dirty="0">
              <a:latin typeface="신명조" charset="-127"/>
              <a:ea typeface="신명조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ko-KR" altLang="en-US" sz="1800" dirty="0">
              <a:latin typeface="신명조" charset="-127"/>
              <a:ea typeface="신명조" charset="-127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ko-KR" altLang="en-US" b="1" dirty="0"/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ko-KR" altLang="en-US" sz="16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62500" lnSpcReduction="20000"/>
          </a:bodyPr>
          <a:lstStyle/>
          <a:p>
            <a:fld id="{8DC0A96F-9BE1-4531-A8E3-DB1C2D16A31B}" type="slidenum">
              <a:rPr lang="en-US" altLang="ko-KR"/>
              <a:pPr/>
              <a:t>32</a:t>
            </a:fld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63" y="3591014"/>
            <a:ext cx="6200775" cy="1666875"/>
          </a:xfrm>
          <a:prstGeom prst="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293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0414" y="776288"/>
            <a:ext cx="10123486" cy="2127908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ko-KR" sz="2000" b="1" dirty="0"/>
              <a:t>EMPLOYEE </a:t>
            </a:r>
            <a:r>
              <a:rPr lang="ko-KR" altLang="en-US" sz="2000" b="1" dirty="0"/>
              <a:t>테이블에 정의된 인덱스 정보를 찾기 위해서 아래와 같은 명령을 수행</a:t>
            </a:r>
            <a:endParaRPr lang="ko-KR" altLang="en-US" sz="1800" b="1" dirty="0"/>
          </a:p>
          <a:p>
            <a:pPr lvl="1">
              <a:lnSpc>
                <a:spcPct val="150000"/>
              </a:lnSpc>
              <a:buFontTx/>
              <a:buNone/>
            </a:pPr>
            <a:r>
              <a:rPr lang="ko-KR" altLang="en-US" b="1" dirty="0"/>
              <a:t>	</a:t>
            </a:r>
            <a:r>
              <a:rPr lang="en-US" altLang="ko-KR" b="1" dirty="0" smtClean="0"/>
              <a:t>INDEX_NAME</a:t>
            </a:r>
            <a:r>
              <a:rPr lang="ko-KR" altLang="en-US" b="1" dirty="0"/>
              <a:t>은 인덱스의 이름</a:t>
            </a:r>
            <a:r>
              <a:rPr lang="en-US" altLang="ko-KR" b="1" dirty="0"/>
              <a:t>, TABLE_NAME</a:t>
            </a:r>
            <a:r>
              <a:rPr lang="ko-KR" altLang="en-US" b="1" dirty="0"/>
              <a:t>은 인덱스가 정의된 테이블의 이름</a:t>
            </a:r>
            <a:r>
              <a:rPr lang="en-US" altLang="ko-KR" b="1" dirty="0"/>
              <a:t>, COLUMN_NAME</a:t>
            </a:r>
            <a:r>
              <a:rPr lang="ko-KR" altLang="en-US" b="1" dirty="0"/>
              <a:t>은 인덱스가 정의된 </a:t>
            </a:r>
            <a:r>
              <a:rPr lang="ko-KR" altLang="en-US" b="1" dirty="0" err="1"/>
              <a:t>애트리뷰트의</a:t>
            </a:r>
            <a:r>
              <a:rPr lang="ko-KR" altLang="en-US" b="1" dirty="0"/>
              <a:t> 이름</a:t>
            </a:r>
            <a:r>
              <a:rPr lang="en-US" altLang="ko-KR" b="1" dirty="0"/>
              <a:t>, COLUMN_POSITION</a:t>
            </a:r>
            <a:r>
              <a:rPr lang="ko-KR" altLang="en-US" b="1" dirty="0"/>
              <a:t>은 인덱스가 정의된 </a:t>
            </a:r>
            <a:r>
              <a:rPr lang="ko-KR" altLang="en-US" b="1" dirty="0" err="1"/>
              <a:t>애트리뷰트의</a:t>
            </a:r>
            <a:r>
              <a:rPr lang="ko-KR" altLang="en-US" b="1" dirty="0"/>
              <a:t> 위치</a:t>
            </a:r>
            <a:r>
              <a:rPr lang="en-US" altLang="ko-KR" b="1" dirty="0"/>
              <a:t>, COLUMN_LENGTH</a:t>
            </a:r>
            <a:r>
              <a:rPr lang="ko-KR" altLang="en-US" b="1" dirty="0"/>
              <a:t>는 인덱스가 정의된 </a:t>
            </a:r>
            <a:r>
              <a:rPr lang="ko-KR" altLang="en-US" b="1" dirty="0" err="1"/>
              <a:t>애트리뷰트의</a:t>
            </a:r>
            <a:r>
              <a:rPr lang="ko-KR" altLang="en-US" b="1" dirty="0"/>
              <a:t> 길이</a:t>
            </a:r>
            <a:r>
              <a:rPr lang="en-US" altLang="ko-KR" b="1" dirty="0"/>
              <a:t>, DESCEND</a:t>
            </a:r>
            <a:r>
              <a:rPr lang="ko-KR" altLang="en-US" b="1" dirty="0"/>
              <a:t>는 정렬 방식</a:t>
            </a:r>
            <a:r>
              <a:rPr lang="en-US" altLang="ko-KR" b="1" dirty="0"/>
              <a:t>(</a:t>
            </a:r>
            <a:r>
              <a:rPr lang="ko-KR" altLang="en-US" b="1" dirty="0"/>
              <a:t>오름차순 또는 내림차순</a:t>
            </a:r>
            <a:r>
              <a:rPr lang="en-US" altLang="ko-KR" b="1" dirty="0"/>
              <a:t>)</a:t>
            </a:r>
            <a:r>
              <a:rPr lang="ko-KR" altLang="en-US" b="1" dirty="0"/>
              <a:t>을 나타냄</a:t>
            </a:r>
            <a:r>
              <a:rPr lang="ko-KR" altLang="en-US" sz="1600" dirty="0"/>
              <a:t> </a:t>
            </a:r>
            <a:endParaRPr lang="ko-KR" altLang="en-US" b="1" dirty="0"/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ko-KR" altLang="en-US" sz="16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62500" lnSpcReduction="20000"/>
          </a:bodyPr>
          <a:lstStyle/>
          <a:p>
            <a:fld id="{750973DB-BD3B-428C-BADB-3EEC135B70F3}" type="slidenum">
              <a:rPr lang="en-US" altLang="ko-KR"/>
              <a:pPr/>
              <a:t>33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09" y="2904196"/>
            <a:ext cx="8782050" cy="2781300"/>
          </a:xfrm>
          <a:prstGeom prst="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7128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87512" y="889000"/>
            <a:ext cx="9399587" cy="4724400"/>
          </a:xfrm>
        </p:spPr>
        <p:txBody>
          <a:bodyPr/>
          <a:lstStyle/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/>
              <a:t>3</a:t>
            </a:r>
            <a:r>
              <a:rPr lang="ko-KR" altLang="en-US" b="1" dirty="0"/>
              <a:t>장의 예제 </a:t>
            </a:r>
            <a:r>
              <a:rPr lang="en-US" altLang="ko-KR" b="1" dirty="0"/>
              <a:t>3.2</a:t>
            </a:r>
            <a:r>
              <a:rPr lang="ko-KR" altLang="en-US" b="1" dirty="0"/>
              <a:t>에서</a:t>
            </a:r>
            <a:r>
              <a:rPr lang="ko-KR" altLang="en-US" dirty="0"/>
              <a:t> </a:t>
            </a:r>
            <a:r>
              <a:rPr lang="en-US" altLang="ko-KR" b="1" dirty="0"/>
              <a:t>EMPLOYEE </a:t>
            </a:r>
            <a:r>
              <a:rPr lang="ko-KR" altLang="en-US" b="1" dirty="0"/>
              <a:t>테이블을 정의할 때 </a:t>
            </a:r>
            <a:r>
              <a:rPr lang="en-US" altLang="ko-KR" b="1" dirty="0"/>
              <a:t>EMPNO </a:t>
            </a:r>
            <a:r>
              <a:rPr lang="ko-KR" altLang="en-US" b="1" dirty="0" err="1"/>
              <a:t>애트리뷰트를</a:t>
            </a:r>
            <a:r>
              <a:rPr lang="ko-KR" altLang="en-US" b="1" dirty="0"/>
              <a:t> 기본 키로 </a:t>
            </a:r>
            <a:r>
              <a:rPr lang="ko-KR" altLang="en-US" b="1" dirty="0" err="1"/>
              <a:t>선정했으므로</a:t>
            </a:r>
            <a:r>
              <a:rPr lang="ko-KR" altLang="en-US" b="1" dirty="0"/>
              <a:t> 오라클이 자동적으로 인덱스를 생성</a:t>
            </a:r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/>
              <a:t>EMPNAME </a:t>
            </a:r>
            <a:r>
              <a:rPr lang="ko-KR" altLang="en-US" b="1" dirty="0" err="1"/>
              <a:t>애트리뷰트에는</a:t>
            </a:r>
            <a:r>
              <a:rPr lang="ko-KR" altLang="en-US" b="1" dirty="0"/>
              <a:t> </a:t>
            </a:r>
            <a:r>
              <a:rPr lang="en-US" altLang="ko-KR" b="1" dirty="0"/>
              <a:t>UNIQUE </a:t>
            </a:r>
            <a:r>
              <a:rPr lang="ko-KR" altLang="en-US" b="1" dirty="0"/>
              <a:t>키워드를 </a:t>
            </a:r>
            <a:r>
              <a:rPr lang="ko-KR" altLang="en-US" b="1" dirty="0" err="1"/>
              <a:t>명시했으므로</a:t>
            </a:r>
            <a:r>
              <a:rPr lang="ko-KR" altLang="en-US" b="1" dirty="0"/>
              <a:t> 오라클이 자동적으로 인덱스를 생성</a:t>
            </a:r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/>
              <a:t>DNO </a:t>
            </a:r>
            <a:r>
              <a:rPr lang="ko-KR" altLang="en-US" b="1" dirty="0" err="1"/>
              <a:t>애트리뷰트에는</a:t>
            </a:r>
            <a:r>
              <a:rPr lang="ko-KR" altLang="en-US" b="1" dirty="0"/>
              <a:t> 사용자가 </a:t>
            </a:r>
            <a:r>
              <a:rPr lang="en-US" altLang="ko-KR" b="1" dirty="0"/>
              <a:t>CREATE INDEX</a:t>
            </a:r>
            <a:r>
              <a:rPr lang="ko-KR" altLang="en-US" b="1" dirty="0"/>
              <a:t>문을 사용하여 명시적으로 인덱스를 정의</a:t>
            </a:r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ko-KR" altLang="en-US" sz="1600" dirty="0">
              <a:latin typeface="Courier New" panose="02070309020205020404" pitchFamily="49" charset="0"/>
              <a:ea typeface="신명조" charset="-127"/>
            </a:endParaRPr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ko-KR" altLang="en-US" sz="1600" dirty="0">
              <a:latin typeface="Courier New" panose="02070309020205020404" pitchFamily="49" charset="0"/>
              <a:ea typeface="신명조" charset="-127"/>
            </a:endParaRPr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ko-KR" altLang="en-US" sz="1600" dirty="0">
              <a:latin typeface="Courier New" panose="02070309020205020404" pitchFamily="49" charset="0"/>
              <a:ea typeface="신명조" charset="-127"/>
            </a:endParaRPr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ko-KR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ko-KR" altLang="en-US" sz="1600" dirty="0">
              <a:latin typeface="신명조" charset="-127"/>
              <a:ea typeface="신명조" charset="-127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ko-KR" altLang="en-US" sz="1600" dirty="0">
              <a:latin typeface="신명조" charset="-127"/>
              <a:ea typeface="신명조" charset="-127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ko-KR" altLang="en-US" sz="1600" dirty="0">
              <a:latin typeface="신명조" charset="-127"/>
              <a:ea typeface="신명조" charset="-127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ko-KR" altLang="en-US" sz="1600" b="1" dirty="0"/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ko-KR" altLang="en-US" sz="16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ko-KR" altLang="en-US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62500" lnSpcReduction="20000"/>
          </a:bodyPr>
          <a:lstStyle/>
          <a:p>
            <a:fld id="{14DD38D5-9D50-4861-B55E-B5C862916628}" type="slidenum">
              <a:rPr lang="en-US" altLang="ko-KR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228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1390650" y="1157599"/>
            <a:ext cx="10096500" cy="2652401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ko-KR" altLang="en-US" b="1" dirty="0" err="1" smtClean="0"/>
              <a:t>뷰의</a:t>
            </a:r>
            <a:r>
              <a:rPr lang="ko-KR" altLang="en-US" b="1" dirty="0" smtClean="0"/>
              <a:t> 개요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 dirty="0" smtClean="0"/>
              <a:t>ANSI/SPARC 3</a:t>
            </a:r>
            <a:r>
              <a:rPr lang="ko-KR" altLang="en-US" b="1" dirty="0" smtClean="0"/>
              <a:t>단계 아키텍처의</a:t>
            </a:r>
            <a:r>
              <a:rPr lang="en-US" altLang="ko-KR" b="1" dirty="0" smtClean="0"/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외부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뷰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ko-KR" altLang="en-US" b="1" dirty="0" smtClean="0"/>
              <a:t>특정 사용자가 보는 데이터베이스의 구조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관계 </a:t>
            </a:r>
            <a:r>
              <a:rPr lang="en-US" altLang="ko-KR" b="1" dirty="0" smtClean="0"/>
              <a:t>DB</a:t>
            </a:r>
            <a:r>
              <a:rPr lang="ko-KR" altLang="en-US" b="1" dirty="0" smtClean="0"/>
              <a:t>의 </a:t>
            </a:r>
            <a:r>
              <a:rPr lang="ko-KR" altLang="en-US" b="1" dirty="0" err="1" smtClean="0"/>
              <a:t>뷰</a:t>
            </a:r>
            <a:r>
              <a:rPr lang="ko-KR" altLang="en-US" b="1" dirty="0" smtClean="0"/>
              <a:t> </a:t>
            </a:r>
            <a:r>
              <a:rPr lang="en-US" altLang="ko-KR" b="1" dirty="0"/>
              <a:t>:</a:t>
            </a:r>
            <a:r>
              <a:rPr lang="en-US" altLang="ko-KR" b="1" dirty="0" smtClean="0"/>
              <a:t> </a:t>
            </a:r>
            <a:r>
              <a:rPr lang="ko-KR" altLang="en-US" b="1" dirty="0" smtClean="0">
                <a:solidFill>
                  <a:srgbClr val="FF3300"/>
                </a:solidFill>
              </a:rPr>
              <a:t>가상 </a:t>
            </a:r>
            <a:r>
              <a:rPr lang="ko-KR" altLang="en-US" b="1" dirty="0" err="1" smtClean="0">
                <a:solidFill>
                  <a:srgbClr val="FF3300"/>
                </a:solidFill>
              </a:rPr>
              <a:t>릴레이션</a:t>
            </a:r>
            <a:r>
              <a:rPr lang="en-US" altLang="ko-KR" b="1" dirty="0" smtClean="0"/>
              <a:t>(virtual relation)</a:t>
            </a:r>
            <a:r>
              <a:rPr lang="ko-KR" altLang="en-US" b="1" dirty="0" smtClean="0"/>
              <a:t>을 의미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err="1" smtClean="0"/>
              <a:t>뷰는</a:t>
            </a:r>
            <a:r>
              <a:rPr lang="ko-KR" altLang="en-US" b="1" dirty="0" smtClean="0"/>
              <a:t> </a:t>
            </a:r>
            <a:r>
              <a:rPr lang="ko-KR" altLang="en-US" b="1" dirty="0" smtClean="0">
                <a:solidFill>
                  <a:schemeClr val="tx2"/>
                </a:solidFill>
              </a:rPr>
              <a:t>기존의 기본 </a:t>
            </a:r>
            <a:r>
              <a:rPr lang="ko-KR" altLang="en-US" b="1" dirty="0" err="1" smtClean="0">
                <a:solidFill>
                  <a:schemeClr val="tx2"/>
                </a:solidFill>
              </a:rPr>
              <a:t>릴레이션</a:t>
            </a:r>
            <a:r>
              <a:rPr lang="en-US" altLang="ko-KR" b="1" dirty="0" smtClean="0"/>
              <a:t>(base relation. </a:t>
            </a:r>
            <a:r>
              <a:rPr lang="ko-KR" altLang="en-US" b="1" dirty="0" smtClean="0"/>
              <a:t>실제 </a:t>
            </a:r>
            <a:r>
              <a:rPr lang="ko-KR" altLang="en-US" b="1" dirty="0" err="1" smtClean="0"/>
              <a:t>릴레이션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에 대한 </a:t>
            </a:r>
            <a:r>
              <a:rPr lang="en-US" altLang="ko-KR" b="1" dirty="0" smtClean="0"/>
              <a:t>SELECT</a:t>
            </a:r>
            <a:r>
              <a:rPr lang="ko-KR" altLang="en-US" b="1" dirty="0" smtClean="0"/>
              <a:t>문의 형태로 정의됨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err="1" smtClean="0"/>
              <a:t>뷰는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릴레이션으로부터</a:t>
            </a:r>
            <a:r>
              <a:rPr lang="ko-KR" altLang="en-US" b="1" dirty="0" smtClean="0"/>
              <a:t> 데이터를 검색하거나 갱신할 수 있는 </a:t>
            </a:r>
            <a:r>
              <a:rPr lang="ko-KR" altLang="en-US" b="1" dirty="0" smtClean="0">
                <a:solidFill>
                  <a:srgbClr val="FF3300"/>
                </a:solidFill>
              </a:rPr>
              <a:t>동적인 창</a:t>
            </a:r>
            <a:r>
              <a:rPr lang="en-US" altLang="ko-KR" b="1" dirty="0" smtClean="0"/>
              <a:t>(dynamic window)</a:t>
            </a:r>
            <a:r>
              <a:rPr lang="ko-KR" altLang="en-US" b="1" dirty="0" smtClean="0"/>
              <a:t>의 역할</a:t>
            </a:r>
            <a:r>
              <a:rPr lang="ko-KR" altLang="en-US" dirty="0" smtClean="0">
                <a:latin typeface="╜┼╕φ┴╢" charset="0"/>
                <a:ea typeface="신명조" charset="-127"/>
              </a:rPr>
              <a:t> </a:t>
            </a:r>
            <a:endParaRPr lang="ko-KR" altLang="en-US" sz="1400" b="1" dirty="0"/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1400" b="1" dirty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2E96C-B73F-4D68-9A43-6E67A21F585E}" type="slidenum">
              <a:rPr lang="en-US" altLang="ko-KR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701442" name="Rectangle 2"/>
          <p:cNvSpPr>
            <a:spLocks noChangeArrowheads="1"/>
          </p:cNvSpPr>
          <p:nvPr/>
        </p:nvSpPr>
        <p:spPr bwMode="auto">
          <a:xfrm>
            <a:off x="4637088" y="239308"/>
            <a:ext cx="294481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  <a:defRPr/>
            </a:pPr>
            <a:r>
              <a:rPr lang="en-US" altLang="ko-KR" sz="3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8.1 </a:t>
            </a:r>
            <a:r>
              <a:rPr lang="ko-KR" altLang="en-US" sz="3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뷰</a:t>
            </a:r>
            <a:r>
              <a:rPr lang="en-US" altLang="ko-KR" sz="3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(View)</a:t>
            </a:r>
            <a:endParaRPr lang="ko-KR" altLang="en-US" sz="3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594" y="3810000"/>
            <a:ext cx="3260501" cy="244974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1879600" y="513649"/>
            <a:ext cx="8458200" cy="3213224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ko-KR" altLang="en-US" b="1" dirty="0" smtClean="0"/>
              <a:t>스냅샷</a:t>
            </a:r>
            <a:r>
              <a:rPr lang="en-US" altLang="ko-KR" b="1" dirty="0" smtClean="0"/>
              <a:t>(snapshot)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어느 시점에 </a:t>
            </a:r>
            <a:r>
              <a:rPr lang="en-US" altLang="ko-KR" b="1" dirty="0" smtClean="0"/>
              <a:t>SELECT</a:t>
            </a:r>
            <a:r>
              <a:rPr lang="ko-KR" altLang="en-US" b="1" dirty="0" smtClean="0"/>
              <a:t>문의 결과를 기본 </a:t>
            </a:r>
            <a:r>
              <a:rPr lang="ko-KR" altLang="en-US" b="1" dirty="0" err="1" smtClean="0"/>
              <a:t>릴레이션의</a:t>
            </a:r>
            <a:r>
              <a:rPr lang="ko-KR" altLang="en-US" b="1" dirty="0" smtClean="0"/>
              <a:t> 형태로 저장해 놓은 것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스냅샷은 사진을 찍은 것과 같아서 스냅샷을 정의하는 시점의 기본 </a:t>
            </a:r>
            <a:r>
              <a:rPr lang="ko-KR" altLang="en-US" b="1" dirty="0" err="1" smtClean="0"/>
              <a:t>릴레이션의</a:t>
            </a:r>
            <a:r>
              <a:rPr lang="ko-KR" altLang="en-US" b="1" dirty="0" smtClean="0"/>
              <a:t> 내용이 스냅샷에 반영됨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어떤 시점의 조직체의 현황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예를 들어 </a:t>
            </a:r>
            <a:r>
              <a:rPr lang="ko-KR" altLang="en-US" b="1" dirty="0" err="1" smtClean="0"/>
              <a:t>몇년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몇월</a:t>
            </a:r>
            <a:r>
              <a:rPr lang="ko-KR" altLang="en-US" b="1" dirty="0" smtClean="0"/>
              <a:t> 시점에 근무하던 사원들의 정보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재고 정보 등이 스냅샷으로 정의될 수 있음 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1CAC87-B00A-4E0A-86F9-1A3A2092FC80}" type="slidenum">
              <a:rPr lang="en-US" altLang="ko-KR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4524778" y="5151550"/>
            <a:ext cx="4464684" cy="11726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Snapshot : </a:t>
            </a:r>
          </a:p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빠르게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장전하여 총을 쏘는 것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짧은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순간의 기회를 이용하여 찍는 사진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>
          <a:xfrm>
            <a:off x="1879600" y="384859"/>
            <a:ext cx="8458200" cy="427026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ko-KR" altLang="en-US" b="1" dirty="0" err="1" smtClean="0"/>
              <a:t>뷰의</a:t>
            </a:r>
            <a:r>
              <a:rPr lang="ko-KR" altLang="en-US" b="1" dirty="0" smtClean="0"/>
              <a:t> 정의</a:t>
            </a:r>
          </a:p>
          <a:p>
            <a:pPr lvl="2" algn="just"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dirty="0" smtClean="0">
                <a:latin typeface="╜┼╕φ┴╢" charset="0"/>
                <a:ea typeface="신명조" charset="-127"/>
              </a:rPr>
              <a:t>	</a:t>
            </a:r>
            <a:r>
              <a:rPr lang="en-US" altLang="ko-KR" dirty="0" smtClean="0">
                <a:latin typeface="╜┼╕φ┴╢" charset="0"/>
                <a:ea typeface="신명조" charset="-127"/>
              </a:rPr>
              <a:t>	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dirty="0" smtClean="0">
                <a:latin typeface="╜┼╕φ┴╢" charset="0"/>
                <a:ea typeface="신명조" charset="-127"/>
              </a:rPr>
              <a:t>	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dirty="0">
              <a:latin typeface="╜┼╕φ┴╢" charset="0"/>
              <a:ea typeface="신명조" charset="-127"/>
            </a:endParaRP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dirty="0" smtClean="0">
              <a:latin typeface="╜┼╕φ┴╢" charset="0"/>
              <a:ea typeface="신명조" charset="-127"/>
            </a:endParaRP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endParaRPr lang="en-US" altLang="ko-KR" b="1" dirty="0" smtClean="0"/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endParaRPr lang="en-US" altLang="ko-KR" b="1" dirty="0" smtClean="0"/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err="1" smtClean="0"/>
              <a:t>뷰이름</a:t>
            </a:r>
            <a:r>
              <a:rPr lang="ko-KR" altLang="en-US" b="1" dirty="0" smtClean="0"/>
              <a:t> 다음에 </a:t>
            </a:r>
            <a:r>
              <a:rPr lang="ko-KR" altLang="en-US" b="1" dirty="0" err="1" smtClean="0"/>
              <a:t>애트리뷰트들을</a:t>
            </a:r>
            <a:r>
              <a:rPr lang="ko-KR" altLang="en-US" b="1" dirty="0" smtClean="0"/>
              <a:t> 생략하면 아래 </a:t>
            </a:r>
            <a:r>
              <a:rPr lang="en-US" altLang="ko-KR" b="1" dirty="0" smtClean="0"/>
              <a:t>SELECT</a:t>
            </a:r>
            <a:r>
              <a:rPr lang="ko-KR" altLang="en-US" b="1" dirty="0" smtClean="0"/>
              <a:t>문의 </a:t>
            </a:r>
            <a:r>
              <a:rPr lang="ko-KR" altLang="en-US" b="1" dirty="0" err="1" smtClean="0"/>
              <a:t>애트리뷰트들의</a:t>
            </a:r>
            <a:r>
              <a:rPr lang="ko-KR" altLang="en-US" b="1" dirty="0" smtClean="0"/>
              <a:t> 이름과 동일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모든 </a:t>
            </a:r>
            <a:r>
              <a:rPr lang="ko-KR" altLang="en-US" b="1" dirty="0" err="1" smtClean="0"/>
              <a:t>애트리뷰트들의</a:t>
            </a:r>
            <a:r>
              <a:rPr lang="ko-KR" altLang="en-US" b="1" dirty="0" smtClean="0"/>
              <a:t> 이름 지정되어야 함</a:t>
            </a:r>
            <a:endParaRPr lang="ko-KR" altLang="en-US" dirty="0" smtClean="0">
              <a:latin typeface="╜┼╕φ┴╢" charset="0"/>
              <a:ea typeface="신명조" charset="-127"/>
            </a:endParaRP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507A44-5C32-4600-9C1C-410D9B5941B0}" type="slidenum">
              <a:rPr lang="en-US" altLang="ko-KR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1879600" y="1347363"/>
            <a:ext cx="4986466" cy="1172629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2"/>
            <a:r>
              <a:rPr lang="en-US" altLang="ko-KR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 </a:t>
            </a:r>
            <a:r>
              <a:rPr lang="en-US" altLang="ko-KR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VIEW </a:t>
            </a:r>
            <a:r>
              <a:rPr lang="ko-KR" altLang="en-US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뷰이름</a:t>
            </a: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[(</a:t>
            </a:r>
            <a:r>
              <a:rPr lang="ko-KR" altLang="en-US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애트리뷰트</a:t>
            </a:r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))]</a:t>
            </a:r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/>
            <a:r>
              <a:rPr lang="en-US" altLang="ko-KR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</a:t>
            </a: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				</a:t>
            </a:r>
          </a:p>
          <a:p>
            <a:pPr marL="0" lvl="2"/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WITH CHECK OPTION</a:t>
            </a:r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];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90071" y="3628738"/>
            <a:ext cx="6087772" cy="2712641"/>
          </a:xfrm>
          <a:noFill/>
        </p:spPr>
      </p:pic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2C32F4-38A6-4E0A-B7A6-488C8FAF2B32}" type="slidenum">
              <a:rPr lang="en-US" altLang="ko-KR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2149140" y="326423"/>
            <a:ext cx="8134350" cy="3031599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릴레이션</a:t>
            </a:r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위에서 </a:t>
            </a:r>
            <a:r>
              <a:rPr lang="ko-KR" altLang="en-US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뷰를</a:t>
            </a:r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정의</a:t>
            </a:r>
          </a:p>
          <a:p>
            <a:pPr algn="just" eaLnBrk="1" hangingPunct="1">
              <a:spcBef>
                <a:spcPct val="50000"/>
              </a:spcBef>
              <a:spcAft>
                <a:spcPts val="1800"/>
              </a:spcAft>
            </a:pP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4.8</a:t>
            </a: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EMPLOYEE </a:t>
            </a:r>
            <a:r>
              <a:rPr lang="ko-KR" altLang="en-US" sz="1600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릴레이션에</a:t>
            </a: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대해서 “</a:t>
            </a:r>
            <a:r>
              <a:rPr lang="en-US" altLang="ko-KR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부서에 근무하는 사원들의 사원번호</a:t>
            </a:r>
            <a:r>
              <a:rPr lang="en-US" altLang="ko-KR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사원이름</a:t>
            </a:r>
            <a:r>
              <a:rPr lang="en-US" altLang="ko-KR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직책으로 이루어진 </a:t>
            </a:r>
            <a:r>
              <a:rPr lang="ko-KR" altLang="en-US" sz="1600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</a:t>
            </a: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”를 정의해보자</a:t>
            </a:r>
            <a:r>
              <a:rPr lang="en-US" altLang="ko-KR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en-US" altLang="ko-KR" b="1" dirty="0" smtClean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 </a:t>
            </a:r>
            <a:r>
              <a:rPr lang="en-US" altLang="ko-KR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  EMP_DNO3 (ENO, ENAME, TITLE)</a:t>
            </a:r>
          </a:p>
          <a:p>
            <a:pPr algn="just" eaLnBrk="1" hangingPunct="1">
              <a:lnSpc>
                <a:spcPct val="100000"/>
              </a:lnSpc>
              <a:spcAft>
                <a:spcPts val="0"/>
              </a:spcAft>
            </a:pPr>
            <a:r>
              <a:rPr lang="en-US" altLang="ko-KR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 </a:t>
            </a:r>
          </a:p>
          <a:p>
            <a:pPr algn="just" eaLnBrk="1" hangingPunct="1">
              <a:lnSpc>
                <a:spcPct val="100000"/>
              </a:lnSpc>
              <a:spcAft>
                <a:spcPts val="0"/>
              </a:spcAft>
            </a:pPr>
            <a:r>
              <a:rPr lang="en-US" altLang="ko-KR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 EMPNO</a:t>
            </a:r>
            <a:r>
              <a:rPr lang="en-US" altLang="ko-KR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EMPNAME, </a:t>
            </a:r>
            <a:r>
              <a:rPr lang="en-US" altLang="ko-KR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</a:t>
            </a:r>
          </a:p>
          <a:p>
            <a:pPr algn="just" eaLnBrk="1" hangingPunct="1">
              <a:lnSpc>
                <a:spcPct val="100000"/>
              </a:lnSpc>
              <a:spcAft>
                <a:spcPts val="0"/>
              </a:spcAft>
            </a:pPr>
            <a:r>
              <a:rPr lang="en-US" altLang="ko-KR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FROM </a:t>
            </a:r>
            <a:r>
              <a:rPr lang="en-US" altLang="ko-KR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 EMPLOYEE</a:t>
            </a:r>
          </a:p>
          <a:p>
            <a:pPr algn="just" eaLnBrk="1" hangingPunct="1">
              <a:lnSpc>
                <a:spcPct val="100000"/>
              </a:lnSpc>
              <a:spcAft>
                <a:spcPts val="0"/>
              </a:spcAft>
            </a:pPr>
            <a:r>
              <a:rPr lang="en-US" altLang="ko-KR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WHERE </a:t>
            </a:r>
            <a:r>
              <a:rPr lang="en-US" altLang="ko-KR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 DNO=3;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803562" y="4507607"/>
            <a:ext cx="2524259" cy="321971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801414" y="5046377"/>
            <a:ext cx="2524259" cy="321971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17690F-157D-48D3-85E1-8ED8A4C37381}" type="slidenum">
              <a:rPr lang="en-US" altLang="ko-KR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1930199" y="377938"/>
            <a:ext cx="8134350" cy="351480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ko-KR" altLang="en-US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릴레이션</a:t>
            </a:r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위에서 </a:t>
            </a:r>
            <a:r>
              <a:rPr lang="ko-KR" altLang="en-US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뷰를</a:t>
            </a:r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정의</a:t>
            </a:r>
          </a:p>
          <a:p>
            <a:pPr algn="just" eaLnBrk="1" hangingPunct="1">
              <a:spcBef>
                <a:spcPct val="50000"/>
              </a:spcBef>
              <a:spcAft>
                <a:spcPts val="1800"/>
              </a:spcAft>
            </a:pP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4.8</a:t>
            </a: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EMPLOYEE</a:t>
            </a: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DEPARTMENT </a:t>
            </a:r>
            <a:r>
              <a:rPr lang="ko-KR" altLang="en-US" sz="1600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릴레이션에</a:t>
            </a: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대해서 “기획부에 근무하는 사원들의 이름</a:t>
            </a:r>
            <a:r>
              <a:rPr lang="en-US" altLang="ko-KR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직책</a:t>
            </a:r>
            <a:r>
              <a:rPr lang="en-US" altLang="ko-KR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급여로 이루어진 </a:t>
            </a:r>
            <a:r>
              <a:rPr lang="ko-KR" altLang="en-US" sz="1600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</a:t>
            </a: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”를 정의해보자</a:t>
            </a:r>
            <a:r>
              <a:rPr lang="en-US" altLang="ko-KR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아래의 </a:t>
            </a:r>
            <a:r>
              <a:rPr lang="ko-KR" altLang="en-US" sz="1600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뷰의</a:t>
            </a: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정의에는 </a:t>
            </a:r>
            <a:r>
              <a:rPr lang="ko-KR" altLang="en-US" sz="1600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뷰의</a:t>
            </a: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애트리뷰트들을</a:t>
            </a: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별도로 명시하지 않았기 때문에 </a:t>
            </a:r>
            <a:r>
              <a:rPr lang="ko-KR" altLang="en-US" sz="1600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뷰에</a:t>
            </a: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속하는 </a:t>
            </a:r>
            <a:r>
              <a:rPr lang="ko-KR" altLang="en-US" sz="1600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애트리뷰트들의</a:t>
            </a: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이름은 기본 </a:t>
            </a:r>
            <a:r>
              <a:rPr lang="ko-KR" altLang="en-US" sz="1600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릴레이션의</a:t>
            </a: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애트리뷰트들의</a:t>
            </a: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이름과 같다</a:t>
            </a:r>
            <a:r>
              <a:rPr lang="en-US" altLang="ko-KR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 </a:t>
            </a:r>
            <a:r>
              <a:rPr lang="ko-KR" altLang="en-US" sz="1600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뷰에는</a:t>
            </a: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EMPNAME, TITLE, SALARY</a:t>
            </a: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세 </a:t>
            </a:r>
            <a:r>
              <a:rPr lang="ko-KR" altLang="en-US" sz="1600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애트리뷰트가</a:t>
            </a: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포함된다</a:t>
            </a:r>
            <a:r>
              <a:rPr lang="en-US" altLang="ko-KR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hangingPunct="1">
              <a:lnSpc>
                <a:spcPct val="100000"/>
              </a:lnSpc>
            </a:pPr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 </a:t>
            </a:r>
            <a:r>
              <a:rPr lang="en-US" altLang="ko-KR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VIEW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EMP_PLANNING</a:t>
            </a:r>
          </a:p>
          <a:p>
            <a:pPr algn="just" eaLnBrk="1" hangingPunct="1">
              <a:lnSpc>
                <a:spcPct val="100000"/>
              </a:lnSpc>
            </a:pPr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 SELECT</a:t>
            </a:r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E.EMPNAME, 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E.TITLE</a:t>
            </a:r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E.SALARY</a:t>
            </a:r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hangingPunct="1">
              <a:lnSpc>
                <a:spcPct val="100000"/>
              </a:lnSpc>
            </a:pPr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   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FROM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EMPLOYEE 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E</a:t>
            </a:r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DEPARTMENT  D</a:t>
            </a:r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hangingPunct="1">
              <a:lnSpc>
                <a:spcPct val="100000"/>
              </a:lnSpc>
            </a:pPr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WHERE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E.DNO=D.DEPTNO </a:t>
            </a:r>
            <a:r>
              <a:rPr lang="en-US" altLang="ko-KR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AND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D.DEPTNAME = ‘</a:t>
            </a: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기획’</a:t>
            </a:r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462" y="4191892"/>
            <a:ext cx="5919788" cy="2160352"/>
          </a:xfrm>
          <a:prstGeom prst="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80394" y="619125"/>
            <a:ext cx="8480425" cy="47244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ko-KR" altLang="en-US" sz="2000" b="1" dirty="0"/>
              <a:t>뷰를 사용하여 데이터를 접근할 때 관계 </a:t>
            </a:r>
            <a:r>
              <a:rPr lang="en-US" altLang="ko-KR" sz="2000" b="1" dirty="0"/>
              <a:t>DBMS</a:t>
            </a:r>
            <a:r>
              <a:rPr lang="ko-KR" altLang="en-US" sz="2000" b="1" dirty="0"/>
              <a:t>에서 거치는 과정</a:t>
            </a:r>
          </a:p>
          <a:p>
            <a:pPr lvl="1" algn="just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시스템 카탈로그로부터 뷰의 정의</a:t>
            </a:r>
            <a:r>
              <a:rPr lang="en-US" altLang="ko-KR" b="1" dirty="0"/>
              <a:t>, </a:t>
            </a:r>
            <a:r>
              <a:rPr lang="ko-KR" altLang="en-US" b="1" dirty="0"/>
              <a:t>즉 </a:t>
            </a:r>
            <a:r>
              <a:rPr lang="en-US" altLang="ko-KR" b="1" dirty="0"/>
              <a:t>SELECT</a:t>
            </a:r>
            <a:r>
              <a:rPr lang="ko-KR" altLang="en-US" b="1" dirty="0"/>
              <a:t>문을 검색</a:t>
            </a:r>
          </a:p>
          <a:p>
            <a:pPr lvl="1" algn="just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기본 </a:t>
            </a:r>
            <a:r>
              <a:rPr lang="ko-KR" altLang="en-US" b="1" dirty="0" err="1"/>
              <a:t>릴레이션에</a:t>
            </a:r>
            <a:r>
              <a:rPr lang="ko-KR" altLang="en-US" b="1" dirty="0"/>
              <a:t> 대한 뷰의 접근 권한을 검사</a:t>
            </a:r>
          </a:p>
          <a:p>
            <a:pPr lvl="1" algn="just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뷰에 대한 질의를 기본 </a:t>
            </a:r>
            <a:r>
              <a:rPr lang="ko-KR" altLang="en-US" b="1" dirty="0" err="1"/>
              <a:t>릴레이션에</a:t>
            </a:r>
            <a:r>
              <a:rPr lang="ko-KR" altLang="en-US" b="1" dirty="0"/>
              <a:t> 대한 동등한 질의로 변환</a:t>
            </a:r>
          </a:p>
        </p:txBody>
      </p:sp>
      <p:pic>
        <p:nvPicPr>
          <p:cNvPr id="571402" name="Picture 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1907" y="2516980"/>
            <a:ext cx="7081837" cy="1350963"/>
          </a:xfrm>
          <a:noFill/>
          <a:ln w="6350" cap="flat">
            <a:solidFill>
              <a:srgbClr val="3366FF"/>
            </a:solidFill>
            <a:miter lim="800000"/>
            <a:headEnd/>
            <a:tailEnd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62500" lnSpcReduction="20000"/>
          </a:bodyPr>
          <a:lstStyle/>
          <a:p>
            <a:fld id="{7C0E067C-C947-4408-896C-35C4A8AB725F}" type="slidenum">
              <a:rPr lang="en-US" altLang="ko-KR" smtClean="0"/>
              <a:pPr/>
              <a:t>9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2585" y="3936640"/>
            <a:ext cx="4858189" cy="136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각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7390</TotalTime>
  <Words>1787</Words>
  <Application>Microsoft Office PowerPoint</Application>
  <PresentationFormat>사용자 지정</PresentationFormat>
  <Paragraphs>288</Paragraphs>
  <Slides>34</Slides>
  <Notes>22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6" baseType="lpstr">
      <vt:lpstr>각</vt:lpstr>
      <vt:lpstr>Image</vt:lpstr>
      <vt:lpstr>제8장  뷰와 시스템 카탈로그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노웅기</dc:creator>
  <cp:lastModifiedBy>D7701</cp:lastModifiedBy>
  <cp:revision>505</cp:revision>
  <cp:lastPrinted>1997-07-26T06:01:56Z</cp:lastPrinted>
  <dcterms:created xsi:type="dcterms:W3CDTF">1995-06-17T23:31:02Z</dcterms:created>
  <dcterms:modified xsi:type="dcterms:W3CDTF">2019-11-26T01:55:42Z</dcterms:modified>
</cp:coreProperties>
</file>