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4" r:id="rId1"/>
  </p:sldMasterIdLst>
  <p:notesMasterIdLst>
    <p:notesMasterId r:id="rId39"/>
  </p:notesMasterIdLst>
  <p:handoutMasterIdLst>
    <p:handoutMasterId r:id="rId40"/>
  </p:handoutMasterIdLst>
  <p:sldIdLst>
    <p:sldId id="700" r:id="rId2"/>
    <p:sldId id="701" r:id="rId3"/>
    <p:sldId id="629" r:id="rId4"/>
    <p:sldId id="706" r:id="rId5"/>
    <p:sldId id="631" r:id="rId6"/>
    <p:sldId id="632" r:id="rId7"/>
    <p:sldId id="633" r:id="rId8"/>
    <p:sldId id="707" r:id="rId9"/>
    <p:sldId id="711" r:id="rId10"/>
    <p:sldId id="712" r:id="rId11"/>
    <p:sldId id="638" r:id="rId12"/>
    <p:sldId id="639" r:id="rId13"/>
    <p:sldId id="641" r:id="rId14"/>
    <p:sldId id="643" r:id="rId15"/>
    <p:sldId id="644" r:id="rId16"/>
    <p:sldId id="702" r:id="rId17"/>
    <p:sldId id="647" r:id="rId18"/>
    <p:sldId id="648" r:id="rId19"/>
    <p:sldId id="650" r:id="rId20"/>
    <p:sldId id="653" r:id="rId21"/>
    <p:sldId id="654" r:id="rId22"/>
    <p:sldId id="656" r:id="rId23"/>
    <p:sldId id="658" r:id="rId24"/>
    <p:sldId id="662" r:id="rId25"/>
    <p:sldId id="663" r:id="rId26"/>
    <p:sldId id="716" r:id="rId27"/>
    <p:sldId id="668" r:id="rId28"/>
    <p:sldId id="678" r:id="rId29"/>
    <p:sldId id="679" r:id="rId30"/>
    <p:sldId id="705" r:id="rId31"/>
    <p:sldId id="709" r:id="rId32"/>
    <p:sldId id="710" r:id="rId33"/>
    <p:sldId id="699" r:id="rId34"/>
    <p:sldId id="694" r:id="rId35"/>
    <p:sldId id="713" r:id="rId36"/>
    <p:sldId id="714" r:id="rId37"/>
    <p:sldId id="715" r:id="rId38"/>
  </p:sldIdLst>
  <p:sldSz cx="12192000" cy="6858000"/>
  <p:notesSz cx="9856788" cy="6784975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1487">
          <p15:clr>
            <a:srgbClr val="A4A3A4"/>
          </p15:clr>
        </p15:guide>
        <p15:guide id="2" pos="4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CCECFF"/>
    <a:srgbClr val="FF3300"/>
    <a:srgbClr val="0000FF"/>
    <a:srgbClr val="0000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464" autoAdjust="0"/>
  </p:normalViewPr>
  <p:slideViewPr>
    <p:cSldViewPr snapToGrid="0">
      <p:cViewPr varScale="1">
        <p:scale>
          <a:sx n="73" d="100"/>
          <a:sy n="73" d="100"/>
        </p:scale>
        <p:origin x="-378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55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1487"/>
        <p:guide pos="4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1.xml"/><Relationship Id="rId2" Type="http://schemas.openxmlformats.org/officeDocument/2006/relationships/slide" Target="slides/slide10.xml"/><Relationship Id="rId1" Type="http://schemas.openxmlformats.org/officeDocument/2006/relationships/slide" Target="slides/slide6.xml"/><Relationship Id="rId5" Type="http://schemas.openxmlformats.org/officeDocument/2006/relationships/slide" Target="slides/slide33.xml"/><Relationship Id="rId4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196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lnSpc>
                <a:spcPct val="100000"/>
              </a:lnSpc>
              <a:spcBef>
                <a:spcPct val="0"/>
              </a:spcBef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86413" y="-1588"/>
            <a:ext cx="4271962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spcBef>
                <a:spcPct val="0"/>
              </a:spcBef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445250"/>
            <a:ext cx="42719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lnSpc>
                <a:spcPct val="100000"/>
              </a:lnSpc>
              <a:spcBef>
                <a:spcPct val="0"/>
              </a:spcBef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6413" y="6445250"/>
            <a:ext cx="42719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spcBef>
                <a:spcPct val="0"/>
              </a:spcBef>
              <a:defRPr sz="1000" i="1" smtClean="0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EBA07A1A-F211-4512-841F-BB53DA191B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659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196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 defTabSz="923925" eaLnBrk="1" hangingPunct="1">
              <a:lnSpc>
                <a:spcPct val="100000"/>
              </a:lnSpc>
              <a:spcBef>
                <a:spcPct val="0"/>
              </a:spcBef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6413" y="-1588"/>
            <a:ext cx="4271962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spcBef>
                <a:spcPct val="0"/>
              </a:spcBef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74938" y="514350"/>
            <a:ext cx="4506912" cy="2535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4450" y="3222625"/>
            <a:ext cx="7227888" cy="305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445250"/>
            <a:ext cx="42719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 defTabSz="923925" eaLnBrk="1" hangingPunct="1">
              <a:lnSpc>
                <a:spcPct val="100000"/>
              </a:lnSpc>
              <a:spcBef>
                <a:spcPct val="0"/>
              </a:spcBef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6413" y="6445250"/>
            <a:ext cx="42719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spcBef>
                <a:spcPct val="0"/>
              </a:spcBef>
              <a:defRPr sz="1000" i="1" smtClean="0">
                <a:latin typeface="Arial" panose="020B0604020202020204" pitchFamily="34" charset="0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FD8A0C66-E235-4642-8BDA-9556045239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7275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6E90BE4-CE3C-4C29-884D-AB7AB7B813A5}" type="slidenum">
              <a:rPr lang="en-US" altLang="ko-KR" sz="1000"/>
              <a:pPr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B2E2971-AD6C-4972-86AC-C5E864EFBE9B}" type="slidenum">
              <a:rPr lang="en-US" altLang="ko-KR" sz="1000"/>
              <a:pPr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7DF1A9B-F77F-4A92-BCD4-BE8A7B36C54F}" type="slidenum">
              <a:rPr lang="en-US" altLang="ko-KR" sz="1000"/>
              <a:pPr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809D6B4A-4C7F-4AC9-94AC-CDCF65975E87}" type="slidenum">
              <a:rPr lang="en-US" altLang="ko-KR" sz="1000"/>
              <a:pPr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F055669-5C87-44BE-96C4-6D4DE354BD0F}" type="slidenum">
              <a:rPr lang="en-US" altLang="ko-KR" sz="1000"/>
              <a:pPr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6CD65C0-3097-4FC0-98A7-A527E016F0F6}" type="slidenum">
              <a:rPr lang="en-US" altLang="ko-KR" sz="1000"/>
              <a:pPr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018973A-EECF-4057-A4A1-DEDD3EEC92C5}" type="slidenum">
              <a:rPr lang="en-US" altLang="ko-KR" sz="1000"/>
              <a:pPr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E4F5CFD-3441-4670-B79F-8B3C6F3F95FF}" type="slidenum">
              <a:rPr lang="en-US" altLang="ko-KR" sz="1000"/>
              <a:pPr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C1B0B77-0719-4201-BC22-E77C5AF3E5D6}" type="slidenum">
              <a:rPr lang="en-US" altLang="ko-KR" sz="1000"/>
              <a:pPr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72F11EE-C72B-49D3-8167-AB55978A0234}" type="slidenum">
              <a:rPr lang="en-US" altLang="ko-KR" sz="1000"/>
              <a:pPr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ABE9F46-AAD2-4FC4-B88A-171A2FCCC629}" type="slidenum">
              <a:rPr lang="en-US" altLang="ko-KR" sz="1000"/>
              <a:pPr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D945EBB-CC57-408B-B7A6-1F334AA4CBFC}" type="slidenum">
              <a:rPr lang="en-US" altLang="ko-KR" sz="1000"/>
              <a:pPr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2E12D085-B666-4895-BBEA-D68F78A30A9A}" type="slidenum">
              <a:rPr lang="en-US" altLang="ko-KR" sz="1000"/>
              <a:pPr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70603435-49A0-4037-9C91-6ACFD825331E}" type="slidenum">
              <a:rPr lang="en-US" altLang="ko-KR" sz="1000"/>
              <a:pPr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6CC6906-2F02-4B8F-91BC-E3938C748F65}" type="slidenum">
              <a:rPr lang="en-US" altLang="ko-KR" sz="1000"/>
              <a:pPr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5D4A93F5-1C3D-438E-978A-857003132A7F}" type="slidenum">
              <a:rPr lang="en-US" altLang="ko-KR" sz="1000"/>
              <a:pPr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B7B1B13-4D96-4316-9F6E-2E537CE4FA6A}" type="slidenum">
              <a:rPr lang="en-US" altLang="ko-KR" sz="1000"/>
              <a:pPr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B64A74B-B18B-4974-B829-49993B7EFDA2}" type="slidenum">
              <a:rPr lang="en-US" altLang="ko-KR" sz="1000"/>
              <a:pPr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66E6D94-785B-4B93-A27D-CF37B5D3939F}" type="slidenum">
              <a:rPr lang="en-US" altLang="ko-KR" sz="1000"/>
              <a:pPr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F905DB5-3519-49D6-9C74-69BCDDDC0422}" type="slidenum">
              <a:rPr lang="en-US" altLang="ko-KR" sz="1000"/>
              <a:pPr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9457A-5C12-4D27-99B1-6A317516A6F2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67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6122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0D2FCA-C1C5-4DC5-B8EE-4C01CAA197B2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7713"/>
            <a:ext cx="6543675" cy="3681412"/>
          </a:xfrm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6977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54BDA53-467E-4B9F-B875-66A7BEE87E79}" type="slidenum">
              <a:rPr lang="en-US" altLang="ko-KR" sz="1000"/>
              <a:pPr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B0D95664-A828-4FE9-8BAE-3D29A44F2950}" type="slidenum">
              <a:rPr lang="en-US" altLang="ko-KR" sz="1000"/>
              <a:pPr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E463DEFF-5C6B-44D5-ABBD-44687E3093F6}" type="slidenum">
              <a:rPr lang="en-US" altLang="ko-KR" sz="1000"/>
              <a:pPr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3BB94-9EE1-4540-833D-0EFD65FFA6A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25BB7F-DB18-409B-92CE-E8D1F5BFADD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080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AB2907-67D0-454A-8D7E-38640AA272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9장. 트랜잭션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00335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8000" y="274638"/>
            <a:ext cx="11277600" cy="6049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5AF03-A9C6-40BC-BB1E-52CA849BD0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9장. 트랜잭션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338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2418E-63BF-4C42-8FCA-BFC60C0A806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26,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74D70-EBDF-49B2-86FF-32BF0C64A38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652C1-94F4-41FE-BBE0-4CAF3CE4461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68ED70-3C75-4179-9D9F-23B6EB5E176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C21D60-3A82-40F9-B1D4-0C7E82E52F7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EC1050A-2A89-4C01-8C4E-D37B636B91D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F9EBE-DD21-4E70-96C8-F54B4E1823F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C4D3BD-55C8-4FFC-951E-BE8535C658E9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ctrTitle"/>
          </p:nvPr>
        </p:nvSpPr>
        <p:spPr>
          <a:xfrm>
            <a:off x="4779961" y="1752600"/>
            <a:ext cx="5143500" cy="1828800"/>
          </a:xfrm>
        </p:spPr>
        <p:txBody>
          <a:bodyPr/>
          <a:lstStyle/>
          <a:p>
            <a:r>
              <a:rPr lang="ko-KR" altLang="en-US" dirty="0" smtClean="0"/>
              <a:t>제</a:t>
            </a:r>
            <a:r>
              <a:rPr lang="en-US" altLang="ko-KR" dirty="0" smtClean="0"/>
              <a:t>9</a:t>
            </a:r>
            <a:r>
              <a:rPr lang="ko-KR" altLang="en-US" dirty="0" smtClean="0"/>
              <a:t>장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트랜잭션</a:t>
            </a:r>
          </a:p>
        </p:txBody>
      </p:sp>
      <p:sp>
        <p:nvSpPr>
          <p:cNvPr id="13315" name="부제목 2"/>
          <p:cNvSpPr>
            <a:spLocks noGrp="1"/>
          </p:cNvSpPr>
          <p:nvPr>
            <p:ph type="subTitle" idx="1"/>
          </p:nvPr>
        </p:nvSpPr>
        <p:spPr>
          <a:xfrm>
            <a:off x="4722813" y="3733800"/>
            <a:ext cx="5143500" cy="91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dirty="0" err="1" smtClean="0"/>
              <a:t>컴퓨터정보과</a:t>
            </a:r>
            <a:endParaRPr lang="en-US" altLang="ko-KR" dirty="0" smtClean="0"/>
          </a:p>
          <a:p>
            <a:pPr>
              <a:spcBef>
                <a:spcPct val="0"/>
              </a:spcBef>
            </a:pPr>
            <a:r>
              <a:rPr lang="ko-KR" altLang="en-US" smtClean="0"/>
              <a:t>김계숙</a:t>
            </a:r>
            <a:endParaRPr lang="ko-KR" alt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833" name="Picture 9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466" y="310443"/>
            <a:ext cx="5948363" cy="6049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D2D40-1270-4110-8185-E4B51757EDA6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9장. 트랜잭션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565829" y="805933"/>
            <a:ext cx="4978974" cy="474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수행하고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수행하기 전에 컴퓨터 시스템이 다운되고 재가동한 후에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어떻게 대응해야 하는가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세 개의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문이 모두 완전하게 수행되거나 하나도 수행되어서는 안되도록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 하나의 트랜잭션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단위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처럼 </a:t>
            </a:r>
            <a:r>
              <a:rPr lang="en-US" altLang="ko-KR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취급해야 함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DBMS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각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의미를 알 수 없으므로 하나의 트랜잭션으로 취급해야 하는 </a:t>
            </a:r>
            <a:r>
              <a:rPr lang="en-US" altLang="ko-KR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 b="1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문들의 범위를 사용자가 명시적으로 표시해야 함</a:t>
            </a:r>
            <a:endParaRPr lang="ko-KR" altLang="en-US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723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520700"/>
            <a:ext cx="8458200" cy="660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smtClean="0"/>
              <a:t>트랜잭션의 특성</a:t>
            </a:r>
            <a:r>
              <a:rPr lang="en-US" altLang="ko-KR" b="1" smtClean="0"/>
              <a:t>(</a:t>
            </a:r>
            <a:r>
              <a:rPr lang="en-US" altLang="ko-KR" b="1" smtClean="0">
                <a:solidFill>
                  <a:srgbClr val="FF3300"/>
                </a:solidFill>
              </a:rPr>
              <a:t>ACID</a:t>
            </a:r>
            <a:r>
              <a:rPr lang="en-US" altLang="ko-KR" b="1" smtClean="0"/>
              <a:t>)</a:t>
            </a:r>
            <a:r>
              <a:rPr lang="en-US" altLang="ko-KR" sz="2000" b="1" smtClean="0"/>
              <a:t>	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ko-KR" b="1" smtClean="0"/>
          </a:p>
        </p:txBody>
      </p:sp>
      <p:sp>
        <p:nvSpPr>
          <p:cNvPr id="2662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26627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DA523A8D-0091-4E95-B281-31FE2255F72B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11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103438" y="1371600"/>
          <a:ext cx="7991475" cy="4979989"/>
        </p:xfrm>
        <a:graphic>
          <a:graphicData uri="http://schemas.openxmlformats.org/drawingml/2006/table">
            <a:tbl>
              <a:tblPr firstRow="1" bandRow="1"/>
              <a:tblGrid>
                <a:gridCol w="27931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98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2955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/>
                        <a:t>특성</a:t>
                      </a:r>
                      <a:endParaRPr lang="ko-KR" altLang="en-US" sz="2000" dirty="0"/>
                    </a:p>
                  </a:txBody>
                  <a:tcPr marL="91441" marR="91441"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2000" dirty="0" smtClean="0"/>
                        <a:t>설명</a:t>
                      </a:r>
                      <a:endParaRPr lang="ko-KR" altLang="en-US" sz="2000" dirty="0"/>
                    </a:p>
                  </a:txBody>
                  <a:tcPr marL="91441" marR="91441" marT="45723" marB="45723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959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A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tomicity(</a:t>
                      </a:r>
                      <a:r>
                        <a:rPr kumimoji="0" lang="ko-KR" altLang="en-US" sz="20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원자성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latinLnBrk="1"/>
                      <a:endParaRPr lang="ko-KR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1" marR="91441" marT="45723" marB="4572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2000" b="1" dirty="0" smtClean="0">
                          <a:solidFill>
                            <a:schemeClr val="tx2"/>
                          </a:solidFill>
                        </a:rPr>
                        <a:t>연산이 모두 </a:t>
                      </a:r>
                      <a:r>
                        <a:rPr lang="en-US" altLang="ko-KR" sz="2000" b="1" dirty="0" smtClean="0">
                          <a:solidFill>
                            <a:schemeClr val="tx2"/>
                          </a:solidFill>
                        </a:rPr>
                        <a:t>DB</a:t>
                      </a:r>
                      <a:r>
                        <a:rPr lang="ko-KR" altLang="en-US" sz="2000" b="1" dirty="0" smtClean="0">
                          <a:solidFill>
                            <a:schemeClr val="tx2"/>
                          </a:solidFill>
                        </a:rPr>
                        <a:t>에 반영되든지 아니면 전혀 반영되지 않아야 함</a:t>
                      </a:r>
                      <a:endParaRPr lang="ko-KR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1" marR="91441" marT="45723" marB="4572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959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noProof="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en-US" altLang="ko-KR" sz="2000" b="1" noProof="0" dirty="0" smtClean="0">
                          <a:solidFill>
                            <a:schemeClr val="tx2"/>
                          </a:solidFill>
                        </a:rPr>
                        <a:t>onsistency(</a:t>
                      </a:r>
                      <a:r>
                        <a:rPr lang="ko-KR" altLang="en-US" sz="2000" b="1" noProof="0" dirty="0" smtClean="0">
                          <a:solidFill>
                            <a:schemeClr val="tx2"/>
                          </a:solidFill>
                        </a:rPr>
                        <a:t>일관성</a:t>
                      </a:r>
                      <a:r>
                        <a:rPr lang="en-US" altLang="ko-KR" sz="2000" b="1" noProof="0" dirty="0" smtClean="0">
                          <a:solidFill>
                            <a:schemeClr val="tx2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ko-KR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1" marR="91441" marT="45723" marB="4572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2000" b="1" dirty="0" smtClean="0">
                          <a:solidFill>
                            <a:schemeClr val="tx2"/>
                          </a:solidFill>
                        </a:rPr>
                        <a:t>트랜잭션 수행 전과 수행 후의 상태가 같아야 함</a:t>
                      </a:r>
                      <a:r>
                        <a:rPr lang="en-US" altLang="ko-KR" sz="2000" b="1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2000" b="1" dirty="0" err="1" smtClean="0">
                          <a:solidFill>
                            <a:schemeClr val="tx2"/>
                          </a:solidFill>
                        </a:rPr>
                        <a:t>무결성</a:t>
                      </a:r>
                      <a:r>
                        <a:rPr lang="ko-KR" altLang="en-US" sz="2000" b="1" dirty="0" smtClean="0">
                          <a:solidFill>
                            <a:schemeClr val="tx2"/>
                          </a:solidFill>
                        </a:rPr>
                        <a:t> 제약조건으로 명시</a:t>
                      </a:r>
                      <a:r>
                        <a:rPr lang="en-US" altLang="ko-KR" sz="2000" b="1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1" marR="91441" marT="45723" marB="4572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290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I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solation(</a:t>
                      </a:r>
                      <a:r>
                        <a:rPr kumimoji="0" lang="ko-KR" altLang="en-US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고립성</a:t>
                      </a:r>
                      <a:r>
                        <a:rPr kumimoji="0" lang="en-US" altLang="ko-KR" sz="20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</a:p>
                    <a:p>
                      <a:pPr latinLnBrk="1"/>
                      <a:endParaRPr lang="ko-KR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1" marR="91441" marT="45723" marB="4572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2000" b="1" dirty="0" smtClean="0">
                          <a:solidFill>
                            <a:schemeClr val="tx2"/>
                          </a:solidFill>
                        </a:rPr>
                        <a:t>여러 트랜잭션들이 동시에 수행되어도 결과는 순차적으로 실행된 결과와 같아야 함</a:t>
                      </a:r>
                      <a:endParaRPr lang="en-US" altLang="ko-KR" sz="2000" b="1" dirty="0" smtClean="0">
                        <a:solidFill>
                          <a:schemeClr val="tx2"/>
                        </a:solidFill>
                      </a:endParaRPr>
                    </a:p>
                    <a:p>
                      <a:pPr latinLnBrk="1"/>
                      <a:r>
                        <a:rPr lang="en-US" altLang="ko-KR" sz="2000" b="1" dirty="0" smtClean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ko-KR" altLang="en-US" sz="2000" b="1" dirty="0" smtClean="0">
                          <a:solidFill>
                            <a:schemeClr val="tx2"/>
                          </a:solidFill>
                        </a:rPr>
                        <a:t>동시에 수행되는 트랜잭션은 서로의 존재를 모르고 수행됨</a:t>
                      </a:r>
                      <a:r>
                        <a:rPr lang="en-US" altLang="ko-KR" sz="2000" b="1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ko-KR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1" marR="91441" marT="45723" marB="4572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9599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ko-KR" sz="2000" b="1" dirty="0" smtClean="0">
                          <a:solidFill>
                            <a:schemeClr val="tx2"/>
                          </a:solidFill>
                        </a:rPr>
                        <a:t>urability(</a:t>
                      </a:r>
                      <a:r>
                        <a:rPr lang="ko-KR" altLang="en-US" sz="2000" b="1" dirty="0" smtClean="0">
                          <a:solidFill>
                            <a:schemeClr val="tx2"/>
                          </a:solidFill>
                        </a:rPr>
                        <a:t>지속성</a:t>
                      </a:r>
                      <a:r>
                        <a:rPr lang="en-US" altLang="ko-KR" sz="2000" b="1" dirty="0" smtClean="0">
                          <a:solidFill>
                            <a:schemeClr val="tx2"/>
                          </a:solidFill>
                        </a:rPr>
                        <a:t>)</a:t>
                      </a:r>
                      <a:endParaRPr kumimoji="0" lang="en-US" altLang="ko-KR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</a:endParaRPr>
                    </a:p>
                    <a:p>
                      <a:pPr latinLnBrk="1"/>
                      <a:endParaRPr lang="ko-KR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1" marR="91441" marT="45723" marB="4572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2000" b="1" dirty="0" smtClean="0">
                          <a:solidFill>
                            <a:schemeClr val="tx2"/>
                          </a:solidFill>
                        </a:rPr>
                        <a:t>성공적으로 완료된 트랜잭션의 결과는 영구적으로 반영되어야 함</a:t>
                      </a:r>
                      <a:endParaRPr lang="ko-KR" altLang="en-US" sz="2000" b="1" dirty="0">
                        <a:solidFill>
                          <a:schemeClr val="tx2"/>
                        </a:solidFill>
                      </a:endParaRPr>
                    </a:p>
                  </a:txBody>
                  <a:tcPr marL="91441" marR="91441" marT="45723" marB="45723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450850"/>
            <a:ext cx="8478838" cy="4724400"/>
          </a:xfrm>
        </p:spPr>
        <p:txBody>
          <a:bodyPr/>
          <a:lstStyle/>
          <a:p>
            <a:pPr marL="45720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b="1" smtClean="0"/>
              <a:t>1. </a:t>
            </a:r>
            <a:r>
              <a:rPr lang="ko-KR" altLang="en-US" b="1" smtClean="0"/>
              <a:t>원자성</a:t>
            </a:r>
            <a:r>
              <a:rPr lang="en-US" altLang="ko-KR" b="1" smtClean="0"/>
              <a:t>(</a:t>
            </a:r>
            <a:r>
              <a:rPr lang="en-US" altLang="ko-KR" b="1" smtClean="0">
                <a:solidFill>
                  <a:srgbClr val="FF3300"/>
                </a:solidFill>
              </a:rPr>
              <a:t>A</a:t>
            </a:r>
            <a:r>
              <a:rPr lang="en-US" altLang="ko-KR" b="1" smtClean="0"/>
              <a:t>tomicity)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smtClean="0"/>
              <a:t>한 트랜잭션 내의 모든 연산들이 완전히 수행되거나 전혀 수행되지 않음</a:t>
            </a:r>
            <a:r>
              <a:rPr lang="en-US" altLang="ko-KR" b="1" smtClean="0"/>
              <a:t>(all or nothing)</a:t>
            </a:r>
            <a:r>
              <a:rPr lang="ko-KR" altLang="en-US" b="1" smtClean="0"/>
              <a:t>을 의미</a:t>
            </a:r>
            <a:endParaRPr lang="en-US" altLang="ko-KR" b="1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smtClean="0"/>
              <a:t>COMMIT/ROLLBACK</a:t>
            </a:r>
            <a:endParaRPr lang="ko-KR" altLang="en-US" b="1" smtClean="0"/>
          </a:p>
          <a:p>
            <a:pPr marL="45720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b="1" smtClean="0"/>
              <a:t>2. </a:t>
            </a:r>
            <a:r>
              <a:rPr lang="ko-KR" altLang="en-US" b="1" smtClean="0"/>
              <a:t>일관성</a:t>
            </a:r>
            <a:r>
              <a:rPr lang="en-US" altLang="ko-KR" b="1" smtClean="0"/>
              <a:t>(</a:t>
            </a:r>
            <a:r>
              <a:rPr lang="en-US" altLang="ko-KR" b="1" smtClean="0">
                <a:solidFill>
                  <a:srgbClr val="FF3300"/>
                </a:solidFill>
              </a:rPr>
              <a:t>C</a:t>
            </a:r>
            <a:r>
              <a:rPr lang="en-US" altLang="ko-KR" b="1" smtClean="0"/>
              <a:t>onsistency)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smtClean="0"/>
              <a:t>한 트랜잭션을 정확하게 수행하고 나면 데이터베이스는 하나의 일관된 상태에서 다른 일관된 상태로 바뀜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ko-KR" altLang="en-US" smtClean="0">
              <a:latin typeface="신명조" charset="-127"/>
              <a:ea typeface="신명조" charset="-127"/>
            </a:endParaRP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mtClean="0">
              <a:latin typeface="신명조" charset="-127"/>
              <a:ea typeface="신명조" charset="-127"/>
            </a:endParaRP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mtClean="0">
              <a:latin typeface="신명조" charset="-127"/>
              <a:ea typeface="신명조" charset="-127"/>
            </a:endParaRPr>
          </a:p>
        </p:txBody>
      </p:sp>
      <p:pic>
        <p:nvPicPr>
          <p:cNvPr id="2867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7825" y="3429000"/>
            <a:ext cx="4486275" cy="24638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</p:pic>
      <p:sp>
        <p:nvSpPr>
          <p:cNvPr id="28675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2CADB10F-BA02-4B2E-B91F-EDD965F10E30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12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8676" name="바닥글 개체 틀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3800475"/>
            <a:ext cx="4152900" cy="17335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400050"/>
            <a:ext cx="8458200" cy="5857875"/>
          </a:xfrm>
        </p:spPr>
        <p:txBody>
          <a:bodyPr/>
          <a:lstStyle/>
          <a:p>
            <a:pPr marL="45720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고립성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3300"/>
                </a:solidFill>
              </a:rPr>
              <a:t>I</a:t>
            </a:r>
            <a:r>
              <a:rPr lang="en-US" altLang="ko-KR" b="1" dirty="0" smtClean="0"/>
              <a:t>solation)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한 트랜잭션이 데이터를 갱신하는 동안 다른 트랜잭션들이 접근하지 못하도록 해야 함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다수의 트랜잭션들이 동시에 수행되더라도 그 결과는 어떤 순서에 따라 트랜잭션들을 하나씩 차례대로 수행한 결과와 같아야 함</a:t>
            </a:r>
            <a:endParaRPr lang="en-US" altLang="ko-KR" b="1" dirty="0" smtClean="0"/>
          </a:p>
          <a:p>
            <a:pPr lvl="2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b="1" dirty="0"/>
              <a:t>DBMS</a:t>
            </a:r>
            <a:r>
              <a:rPr lang="ko-KR" altLang="en-US" b="1" dirty="0"/>
              <a:t>의 동시성 제어 모듈이 트랜잭션의 고립성을 보장함</a:t>
            </a:r>
          </a:p>
          <a:p>
            <a:pPr lvl="2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b="1" dirty="0"/>
              <a:t>DBMS</a:t>
            </a:r>
            <a:r>
              <a:rPr lang="ko-KR" altLang="en-US" b="1" dirty="0"/>
              <a:t>는 응용들의 요구사항에 따라 다양한 </a:t>
            </a:r>
            <a:r>
              <a:rPr lang="ko-KR" altLang="en-US" b="1" dirty="0">
                <a:solidFill>
                  <a:srgbClr val="FF3300"/>
                </a:solidFill>
              </a:rPr>
              <a:t>고립 수준</a:t>
            </a:r>
            <a:r>
              <a:rPr lang="en-US" altLang="ko-KR" b="1" dirty="0"/>
              <a:t>(isolation</a:t>
            </a:r>
          </a:p>
          <a:p>
            <a:pPr lvl="2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b="1" dirty="0"/>
              <a:t>   level)</a:t>
            </a:r>
            <a:r>
              <a:rPr lang="ko-KR" altLang="en-US" b="1" dirty="0"/>
              <a:t>을 제공함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b="1" dirty="0" smtClean="0"/>
          </a:p>
          <a:p>
            <a:pPr marL="457200" lvl="1" indent="0"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ko-KR" b="1" dirty="0" smtClean="0"/>
              <a:t>4. </a:t>
            </a:r>
            <a:r>
              <a:rPr lang="ko-KR" altLang="en-US" b="1" dirty="0" smtClean="0"/>
              <a:t>지속성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3300"/>
                </a:solidFill>
              </a:rPr>
              <a:t>D</a:t>
            </a:r>
            <a:r>
              <a:rPr lang="en-US" altLang="ko-KR" b="1" dirty="0" smtClean="0"/>
              <a:t>urability)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일단 한 트랜잭션이 완료되면 이 트랜잭션이 갱신한 것은 그 후에 시스템에 고장이 발생하더라도 손실되지 않음</a:t>
            </a:r>
            <a:endParaRPr lang="en-US" altLang="ko-KR" b="1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DBMS </a:t>
            </a:r>
            <a:r>
              <a:rPr lang="ko-KR" altLang="en-US" b="1" dirty="0" smtClean="0"/>
              <a:t>복구 시스템은 트랜잭션이 작업한 내용을 수시로 로그</a:t>
            </a:r>
            <a:r>
              <a:rPr lang="en-US" altLang="ko-KR" b="1" dirty="0" smtClean="0"/>
              <a:t>(log) </a:t>
            </a:r>
            <a:r>
              <a:rPr lang="ko-KR" altLang="en-US" b="1" dirty="0" smtClean="0"/>
              <a:t>데이터베이스에 기록하였다가 문제가 발생하면 로그 파일을 이용하여 복구 작업을 수행</a:t>
            </a:r>
          </a:p>
        </p:txBody>
      </p:sp>
      <p:sp>
        <p:nvSpPr>
          <p:cNvPr id="3072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30723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B7220C7B-8B37-495A-B75B-C5F64B476C45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13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41750" y="917575"/>
            <a:ext cx="4502150" cy="2895600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</p:pic>
      <p:sp>
        <p:nvSpPr>
          <p:cNvPr id="32771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BDFC4972-4B19-479D-8E22-FE227835CED9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14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2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32773" name="TextBox 1"/>
          <p:cNvSpPr txBox="1">
            <a:spLocks noChangeArrowheads="1"/>
          </p:cNvSpPr>
          <p:nvPr/>
        </p:nvSpPr>
        <p:spPr bwMode="auto">
          <a:xfrm>
            <a:off x="2228850" y="3848100"/>
            <a:ext cx="8826012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b="1" dirty="0">
                <a:solidFill>
                  <a:schemeClr val="tx2"/>
                </a:solidFill>
              </a:rPr>
              <a:t>DBMS</a:t>
            </a:r>
            <a:r>
              <a:rPr lang="ko-KR" altLang="en-US" sz="2000" b="1" dirty="0">
                <a:solidFill>
                  <a:schemeClr val="tx2"/>
                </a:solidFill>
              </a:rPr>
              <a:t>는 </a:t>
            </a:r>
            <a:r>
              <a:rPr lang="ko-KR" altLang="en-US" sz="2000" b="1" dirty="0" err="1">
                <a:solidFill>
                  <a:srgbClr val="0000CC"/>
                </a:solidFill>
              </a:rPr>
              <a:t>원자성</a:t>
            </a:r>
            <a:r>
              <a:rPr lang="ko-KR" altLang="en-US" sz="2000" b="1" dirty="0" err="1">
                <a:solidFill>
                  <a:schemeClr val="tx2"/>
                </a:solidFill>
              </a:rPr>
              <a:t>을</a:t>
            </a:r>
            <a:r>
              <a:rPr lang="ko-KR" altLang="en-US" sz="2000" b="1" dirty="0">
                <a:solidFill>
                  <a:schemeClr val="tx2"/>
                </a:solidFill>
              </a:rPr>
              <a:t> 유지하기 위해 회복</a:t>
            </a:r>
            <a:r>
              <a:rPr lang="en-US" altLang="ko-KR" sz="2000" b="1" dirty="0">
                <a:solidFill>
                  <a:schemeClr val="tx2"/>
                </a:solidFill>
              </a:rPr>
              <a:t>(</a:t>
            </a:r>
            <a:r>
              <a:rPr lang="ko-KR" altLang="en-US" sz="2000" b="1" dirty="0">
                <a:solidFill>
                  <a:schemeClr val="tx2"/>
                </a:solidFill>
              </a:rPr>
              <a:t>복구</a:t>
            </a:r>
            <a:r>
              <a:rPr lang="en-US" altLang="ko-KR" sz="2000" b="1" dirty="0">
                <a:solidFill>
                  <a:schemeClr val="tx2"/>
                </a:solidFill>
              </a:rPr>
              <a:t>) </a:t>
            </a:r>
            <a:r>
              <a:rPr lang="ko-KR" altLang="en-US" sz="2000" b="1" dirty="0">
                <a:solidFill>
                  <a:schemeClr val="tx2"/>
                </a:solidFill>
              </a:rPr>
              <a:t>관리자 프로그램을 작동시킨다</a:t>
            </a:r>
            <a:r>
              <a:rPr lang="en-US" altLang="ko-KR" sz="2000" b="1" dirty="0">
                <a:solidFill>
                  <a:schemeClr val="tx2"/>
                </a:solidFill>
              </a:rPr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b="1" dirty="0">
                <a:solidFill>
                  <a:schemeClr val="tx2"/>
                </a:solidFill>
              </a:rPr>
              <a:t>DBMS</a:t>
            </a:r>
            <a:r>
              <a:rPr lang="ko-KR" altLang="en-US" sz="2000" b="1" dirty="0">
                <a:solidFill>
                  <a:schemeClr val="tx2"/>
                </a:solidFill>
              </a:rPr>
              <a:t>는 </a:t>
            </a:r>
            <a:r>
              <a:rPr lang="ko-KR" altLang="en-US" sz="2000" b="1" dirty="0">
                <a:solidFill>
                  <a:srgbClr val="0000CC"/>
                </a:solidFill>
              </a:rPr>
              <a:t>일관성</a:t>
            </a:r>
            <a:r>
              <a:rPr lang="ko-KR" altLang="en-US" sz="2000" b="1" dirty="0">
                <a:solidFill>
                  <a:schemeClr val="tx2"/>
                </a:solidFill>
              </a:rPr>
              <a:t>을 유지하기 위해 무결성 제약조건을 활용한다</a:t>
            </a:r>
            <a:r>
              <a:rPr lang="en-US" altLang="ko-KR" sz="2000" b="1" dirty="0">
                <a:solidFill>
                  <a:schemeClr val="tx2"/>
                </a:solidFill>
              </a:rPr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b="1" dirty="0">
                <a:solidFill>
                  <a:schemeClr val="tx2"/>
                </a:solidFill>
              </a:rPr>
              <a:t>DBMS</a:t>
            </a:r>
            <a:r>
              <a:rPr lang="ko-KR" altLang="en-US" sz="2000" b="1" dirty="0">
                <a:solidFill>
                  <a:schemeClr val="tx2"/>
                </a:solidFill>
              </a:rPr>
              <a:t>는 </a:t>
            </a:r>
            <a:r>
              <a:rPr lang="ko-KR" altLang="en-US" sz="2000" b="1" dirty="0">
                <a:solidFill>
                  <a:srgbClr val="0000CC"/>
                </a:solidFill>
              </a:rPr>
              <a:t>고립성</a:t>
            </a:r>
            <a:r>
              <a:rPr lang="ko-KR" altLang="en-US" sz="2000" b="1" dirty="0">
                <a:solidFill>
                  <a:schemeClr val="tx2"/>
                </a:solidFill>
              </a:rPr>
              <a:t>을 유지하기 위해 일관성을 유지하는 것과 마찬가지로 동시성 제어 알고리즘을 작동시킨다</a:t>
            </a:r>
            <a:r>
              <a:rPr lang="en-US" altLang="ko-KR" sz="2000" b="1" dirty="0">
                <a:solidFill>
                  <a:schemeClr val="tx2"/>
                </a:solidFill>
              </a:rPr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ko-KR" sz="2000" b="1" dirty="0">
                <a:solidFill>
                  <a:schemeClr val="tx2"/>
                </a:solidFill>
              </a:rPr>
              <a:t>DBMS</a:t>
            </a:r>
            <a:r>
              <a:rPr lang="ko-KR" altLang="en-US" sz="2000" b="1" dirty="0">
                <a:solidFill>
                  <a:schemeClr val="tx2"/>
                </a:solidFill>
              </a:rPr>
              <a:t>는 </a:t>
            </a:r>
            <a:r>
              <a:rPr lang="ko-KR" altLang="en-US" sz="2000" b="1" dirty="0">
                <a:solidFill>
                  <a:srgbClr val="0000CC"/>
                </a:solidFill>
              </a:rPr>
              <a:t>지속성</a:t>
            </a:r>
            <a:r>
              <a:rPr lang="ko-KR" altLang="en-US" sz="2000" b="1" dirty="0">
                <a:solidFill>
                  <a:schemeClr val="tx2"/>
                </a:solidFill>
              </a:rPr>
              <a:t>을 유지하기 위해 회복 관리자 프로그램을 이용한다</a:t>
            </a:r>
            <a:r>
              <a:rPr lang="en-US" altLang="ko-KR" sz="2000" dirty="0">
                <a:solidFill>
                  <a:schemeClr val="tx2"/>
                </a:solidFill>
              </a:rPr>
              <a:t>.  </a:t>
            </a:r>
            <a:endParaRPr lang="ko-KR" altLang="en-US" sz="2000" dirty="0">
              <a:solidFill>
                <a:schemeClr val="tx2"/>
              </a:solidFill>
            </a:endParaRPr>
          </a:p>
        </p:txBody>
      </p:sp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1879600" y="254000"/>
            <a:ext cx="84582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6075" indent="-346075"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39775" indent="-282575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kumimoji="0" lang="ko-KR" altLang="en-US" b="1" dirty="0"/>
              <a:t>트랜잭션과 </a:t>
            </a:r>
            <a:r>
              <a:rPr kumimoji="0" lang="en-US" altLang="ko-KR" b="1" dirty="0"/>
              <a:t>DBMS</a:t>
            </a:r>
            <a:r>
              <a:rPr kumimoji="0" lang="en-US" altLang="ko-KR" sz="2000" b="1" dirty="0"/>
              <a:t>	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kumimoji="0" lang="en-US" altLang="ko-KR" b="1" dirty="0"/>
          </a:p>
        </p:txBody>
      </p:sp>
      <p:sp>
        <p:nvSpPr>
          <p:cNvPr id="32775" name="TextBox 2"/>
          <p:cNvSpPr txBox="1">
            <a:spLocks noChangeArrowheads="1"/>
          </p:cNvSpPr>
          <p:nvPr/>
        </p:nvSpPr>
        <p:spPr bwMode="auto">
          <a:xfrm>
            <a:off x="7672388" y="1579563"/>
            <a:ext cx="795337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(SQL)</a:t>
            </a:r>
            <a:endParaRPr lang="ko-KR" altLang="en-US" sz="1800" b="1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6" name="TextBox 7"/>
          <p:cNvSpPr txBox="1">
            <a:spLocks noChangeArrowheads="1"/>
          </p:cNvSpPr>
          <p:nvPr/>
        </p:nvSpPr>
        <p:spPr bwMode="auto">
          <a:xfrm>
            <a:off x="7402513" y="2152650"/>
            <a:ext cx="118268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(Locking)</a:t>
            </a:r>
            <a:endParaRPr lang="ko-KR" altLang="en-US" sz="1800" b="1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7" name="TextBox 8"/>
          <p:cNvSpPr txBox="1">
            <a:spLocks noChangeArrowheads="1"/>
          </p:cNvSpPr>
          <p:nvPr/>
        </p:nvSpPr>
        <p:spPr bwMode="auto">
          <a:xfrm>
            <a:off x="6967538" y="2741613"/>
            <a:ext cx="1146175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latinLnBrk="0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en-US" altLang="ko-KR" sz="1800" b="1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(Log DB)</a:t>
            </a:r>
            <a:endParaRPr lang="ko-KR" altLang="en-US" sz="1800" b="1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1951037" y="162719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트랜잭션의 </a:t>
            </a:r>
            <a:r>
              <a:rPr lang="ko-KR" altLang="en-US" sz="2000" b="1" dirty="0" smtClean="0">
                <a:solidFill>
                  <a:srgbClr val="FF3300"/>
                </a:solidFill>
              </a:rPr>
              <a:t>완료</a:t>
            </a:r>
            <a:r>
              <a:rPr lang="en-US" altLang="ko-KR" sz="2000" b="1" dirty="0" smtClean="0"/>
              <a:t>(commit)	</a:t>
            </a:r>
            <a:endParaRPr lang="en-US" altLang="ko-KR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트랜잭션에서 변경하려는 내용이 데이터베이스에 완전하게 반영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FF"/>
                </a:solidFill>
              </a:rPr>
              <a:t>COMMIT </a:t>
            </a:r>
            <a:r>
              <a:rPr lang="en-US" altLang="ko-KR" b="1" dirty="0" smtClean="0"/>
              <a:t>WORK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DDL, DCL, </a:t>
            </a:r>
            <a:r>
              <a:rPr lang="ko-KR" altLang="en-US" b="1" dirty="0" err="1" smtClean="0"/>
              <a:t>정상종료는</a:t>
            </a:r>
            <a:r>
              <a:rPr lang="ko-KR" altLang="en-US" b="1" dirty="0" smtClean="0"/>
              <a:t> 자동 </a:t>
            </a:r>
            <a:r>
              <a:rPr lang="en-US" altLang="ko-KR" b="1" dirty="0" smtClean="0"/>
              <a:t>commit </a:t>
            </a:r>
            <a:r>
              <a:rPr lang="ko-KR" altLang="en-US" b="1" dirty="0" smtClean="0"/>
              <a:t>됨</a:t>
            </a:r>
            <a:endParaRPr lang="en-US" altLang="ko-KR" b="1" dirty="0" smtClean="0"/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 smtClean="0"/>
              <a:t>트랜잭션의 </a:t>
            </a:r>
            <a:r>
              <a:rPr lang="ko-KR" altLang="en-US" sz="2000" b="1" dirty="0" smtClean="0">
                <a:solidFill>
                  <a:srgbClr val="FF3300"/>
                </a:solidFill>
              </a:rPr>
              <a:t>철회</a:t>
            </a:r>
            <a:r>
              <a:rPr lang="en-US" altLang="ko-KR" sz="2000" b="1" dirty="0" smtClean="0"/>
              <a:t>(abort)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트랜잭션에서 변경하려는 내용이 데이터베이스에 일부만 반영된 경우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트랜잭션이 수행되기 전의 상태로 되돌림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rgbClr val="0000FF"/>
                </a:solidFill>
              </a:rPr>
              <a:t>ROLLBACK</a:t>
            </a:r>
            <a:r>
              <a:rPr lang="en-US" altLang="ko-KR" b="1" dirty="0" smtClean="0"/>
              <a:t> WORK</a:t>
            </a:r>
          </a:p>
        </p:txBody>
      </p:sp>
      <p:sp>
        <p:nvSpPr>
          <p:cNvPr id="34820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3481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C803999C-6A6B-4F4C-A4A7-4E4580D3BB30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15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55" y="3585356"/>
            <a:ext cx="8031163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36868" name="바닥글 개체 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36867" name="슬라이드 번호 개체 틀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5877FFE9-F3EE-49E5-9007-40E33DBE822F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16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686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13" y="1270000"/>
            <a:ext cx="6723062" cy="4006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1851025" y="720724"/>
            <a:ext cx="8458200" cy="5369179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트랜잭션이 완료되지 못하는 원인	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시스템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사이트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고장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중앙 처리 장치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주기억</a:t>
            </a:r>
            <a:r>
              <a:rPr lang="ko-KR" altLang="en-US" b="1" dirty="0" smtClean="0"/>
              <a:t> 장치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전원 공급 장치 등이 고장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트랜잭션 고장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트랜잭션 고장은 트랜잭션이 수행되는 도중에 철회됨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매체 고장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디스크 헤드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디스크 </a:t>
            </a:r>
            <a:r>
              <a:rPr lang="ko-KR" altLang="en-US" b="1" dirty="0" err="1" smtClean="0"/>
              <a:t>콘트롤러</a:t>
            </a:r>
            <a:r>
              <a:rPr lang="ko-KR" altLang="en-US" b="1" dirty="0" smtClean="0"/>
              <a:t> 등이 고장 나서 보조 기억 장치의 전부 또는 일부 내용이 </a:t>
            </a:r>
            <a:r>
              <a:rPr lang="ko-KR" altLang="en-US" b="1" dirty="0" err="1" smtClean="0"/>
              <a:t>지워짐</a:t>
            </a: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통신 고장</a:t>
            </a:r>
            <a:endParaRPr lang="en-US" altLang="ko-KR" b="1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분산 데이터베이스 시스템 환경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클라이언트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서버 환경에서 네트워크가 작동하지 않아 트랜잭션이 철회됨 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자연적 재해</a:t>
            </a:r>
            <a:endParaRPr lang="en-US" altLang="ko-KR" b="1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홍수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화재</a:t>
            </a:r>
            <a:r>
              <a:rPr lang="en-US" altLang="ko-KR" b="1" dirty="0" smtClean="0"/>
              <a:t>, </a:t>
            </a:r>
            <a:r>
              <a:rPr lang="ko-KR" altLang="en-US" b="1" smtClean="0"/>
              <a:t>지진 등</a:t>
            </a: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부주의 또는 고의적인 고장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b="1" dirty="0" smtClean="0"/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b="1" dirty="0" smtClean="0"/>
          </a:p>
        </p:txBody>
      </p:sp>
      <p:sp>
        <p:nvSpPr>
          <p:cNvPr id="37892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3789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28D23DB8-E8D5-4C6B-B513-78034336C63E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17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206500"/>
            <a:ext cx="8458200" cy="323215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동시성 제어</a:t>
            </a:r>
            <a:r>
              <a:rPr lang="en-US" altLang="ko-KR" b="1" dirty="0" smtClean="0"/>
              <a:t>(Concurrency Control) : </a:t>
            </a:r>
            <a:r>
              <a:rPr lang="ko-KR" altLang="en-US" b="1" dirty="0" err="1" smtClean="0"/>
              <a:t>병행제어</a:t>
            </a: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동시에 여러 개의 트랜잭션을 병행 수행 시킬 때 동시에 실행되는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트랜잭션들이 데이터베이스의 일관성을 파괴하지 않도록 트랜잭션간의 상호작용</a:t>
            </a:r>
            <a:r>
              <a:rPr lang="en-US" altLang="ko-KR" b="1" dirty="0" smtClean="0"/>
              <a:t> (interleaving)</a:t>
            </a:r>
            <a:r>
              <a:rPr lang="ko-KR" altLang="en-US" b="1" dirty="0" smtClean="0"/>
              <a:t>을 제어하는 것</a:t>
            </a:r>
            <a:endParaRPr lang="en-US" altLang="ko-KR" b="1" dirty="0" smtClean="0"/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여러 사용자들이 동시에 동일한 테이블을 접근하지만 트랜잭션을 수행하는 각 사용자는 혼자서 </a:t>
            </a:r>
            <a:r>
              <a:rPr lang="en-US" altLang="ko-KR" b="1" dirty="0" smtClean="0"/>
              <a:t>DB</a:t>
            </a:r>
            <a:r>
              <a:rPr lang="ko-KR" altLang="en-US" b="1" dirty="0" smtClean="0"/>
              <a:t>를 접근하는 것처럼 생각할 수 있게 해야함</a:t>
            </a:r>
            <a:endParaRPr lang="en-US" altLang="ko-KR" b="1" dirty="0" smtClean="0"/>
          </a:p>
        </p:txBody>
      </p:sp>
      <p:sp>
        <p:nvSpPr>
          <p:cNvPr id="4198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41987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33BC453E-4AAF-4A49-A141-B93520B2F191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18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3435350" y="339725"/>
            <a:ext cx="51736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algn="l"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9.2 </a:t>
            </a:r>
            <a:r>
              <a:rPr lang="ko-KR" altLang="en-US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동시성 제어</a:t>
            </a:r>
          </a:p>
        </p:txBody>
      </p:sp>
      <p:pic>
        <p:nvPicPr>
          <p:cNvPr id="4199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08" y="3155157"/>
            <a:ext cx="4333875" cy="22272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325681" y="3119372"/>
            <a:ext cx="3043174" cy="15327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defRPr/>
            </a:pPr>
            <a:r>
              <a:rPr lang="ko-KR" altLang="en-US" dirty="0" err="1"/>
              <a:t>인터리빙</a:t>
            </a:r>
            <a:r>
              <a:rPr lang="en-US" altLang="ko-KR" dirty="0"/>
              <a:t>(interleaving) : </a:t>
            </a:r>
            <a:r>
              <a:rPr lang="ko-KR" altLang="en-US" dirty="0"/>
              <a:t>트랜잭션들이 </a:t>
            </a:r>
            <a:r>
              <a:rPr lang="ko-KR" altLang="en-US" dirty="0" err="1"/>
              <a:t>번갈아가며</a:t>
            </a:r>
            <a:r>
              <a:rPr lang="ko-KR" altLang="en-US" dirty="0"/>
              <a:t> 조금씩 자신이 처리해야 할 일을 처리하는 것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558800"/>
            <a:ext cx="8458200" cy="4902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/>
              <a:t>동시성 제어 방법</a:t>
            </a:r>
            <a:r>
              <a:rPr lang="en-US" altLang="ko-KR" b="1" dirty="0" smtClean="0"/>
              <a:t> – </a:t>
            </a:r>
            <a:r>
              <a:rPr lang="ko-KR" altLang="en-US" b="1" dirty="0" smtClean="0"/>
              <a:t>읽기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쓰기만 대상</a:t>
            </a:r>
            <a:endParaRPr lang="en-US" altLang="ko-KR" b="1" dirty="0" smtClean="0"/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chemeClr val="tx2"/>
                </a:solidFill>
              </a:rPr>
              <a:t>직렬 스케줄</a:t>
            </a:r>
            <a:r>
              <a:rPr lang="en-US" altLang="ko-KR" b="1" dirty="0" smtClean="0">
                <a:solidFill>
                  <a:schemeClr val="tx2"/>
                </a:solidFill>
              </a:rPr>
              <a:t>(serial schedule)</a:t>
            </a: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여러 트랜잭션들의 집합을 한 번에 한 </a:t>
            </a:r>
            <a:r>
              <a:rPr lang="ko-KR" altLang="en-US" b="1" dirty="0" err="1" smtClean="0">
                <a:solidFill>
                  <a:schemeClr val="tx2"/>
                </a:solidFill>
              </a:rPr>
              <a:t>트랜잭션씩</a:t>
            </a:r>
            <a:r>
              <a:rPr lang="ko-KR" altLang="en-US" b="1" dirty="0" smtClean="0">
                <a:solidFill>
                  <a:schemeClr val="tx2"/>
                </a:solidFill>
              </a:rPr>
              <a:t> 차례대로 수행함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err="1" smtClean="0">
                <a:solidFill>
                  <a:schemeClr val="tx2"/>
                </a:solidFill>
              </a:rPr>
              <a:t>비직렬</a:t>
            </a:r>
            <a:r>
              <a:rPr lang="ko-KR" altLang="en-US" b="1" dirty="0" smtClean="0">
                <a:solidFill>
                  <a:schemeClr val="tx2"/>
                </a:solidFill>
              </a:rPr>
              <a:t> 스케줄</a:t>
            </a:r>
            <a:r>
              <a:rPr lang="en-US" altLang="ko-KR" b="1" dirty="0" smtClean="0">
                <a:solidFill>
                  <a:schemeClr val="tx2"/>
                </a:solidFill>
              </a:rPr>
              <a:t>(non-serial schedule)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여러 트랜잭션들을 동시에 수행함</a:t>
            </a:r>
          </a:p>
          <a:p>
            <a:pPr lvl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err="1" smtClean="0">
                <a:solidFill>
                  <a:schemeClr val="tx2"/>
                </a:solidFill>
              </a:rPr>
              <a:t>직렬가능</a:t>
            </a:r>
            <a:r>
              <a:rPr lang="en-US" altLang="ko-KR" b="1" dirty="0" smtClean="0">
                <a:solidFill>
                  <a:schemeClr val="tx2"/>
                </a:solidFill>
              </a:rPr>
              <a:t>(serializable)</a:t>
            </a:r>
          </a:p>
          <a:p>
            <a:pPr lvl="2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>
                <a:solidFill>
                  <a:schemeClr val="tx2"/>
                </a:solidFill>
              </a:rPr>
              <a:t>비직렬</a:t>
            </a:r>
            <a:r>
              <a:rPr lang="ko-KR" altLang="en-US" b="1" dirty="0" smtClean="0">
                <a:solidFill>
                  <a:schemeClr val="tx2"/>
                </a:solidFill>
              </a:rPr>
              <a:t> 스케줄의 결과가 어떤 직렬 스케줄의 수행 결과와 동등함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b="1" dirty="0" smtClean="0"/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b="1" dirty="0" smtClean="0"/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b="1" dirty="0" smtClean="0"/>
          </a:p>
        </p:txBody>
      </p:sp>
      <p:sp>
        <p:nvSpPr>
          <p:cNvPr id="44036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4403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509E4CDC-337D-4723-AACD-B5710D71C960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19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745038" y="1139825"/>
            <a:ext cx="5143500" cy="812800"/>
          </a:xfrm>
        </p:spPr>
        <p:txBody>
          <a:bodyPr anchor="t"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278313" y="1984375"/>
            <a:ext cx="3646487" cy="2401888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트랜잭션 개요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동시성 제어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회복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1866900" y="320675"/>
            <a:ext cx="8318500" cy="10128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smtClean="0"/>
              <a:t>동시성 제어의</a:t>
            </a:r>
            <a:r>
              <a:rPr lang="en-US" altLang="ko-KR" b="1" smtClean="0"/>
              <a:t> </a:t>
            </a:r>
            <a:r>
              <a:rPr lang="ko-KR" altLang="en-US" b="1" smtClean="0"/>
              <a:t>필요성</a:t>
            </a:r>
          </a:p>
        </p:txBody>
      </p:sp>
      <p:sp>
        <p:nvSpPr>
          <p:cNvPr id="4608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46083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C85ED05A-F57C-4705-A254-D731A77B9553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20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98334"/>
              </p:ext>
            </p:extLst>
          </p:nvPr>
        </p:nvGraphicFramePr>
        <p:xfrm>
          <a:off x="2228850" y="1163638"/>
          <a:ext cx="7589838" cy="4943473"/>
        </p:xfrm>
        <a:graphic>
          <a:graphicData uri="http://schemas.openxmlformats.org/drawingml/2006/table">
            <a:tbl>
              <a:tblPr firstRow="1" bandRow="1"/>
              <a:tblGrid>
                <a:gridCol w="2743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4665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8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문제점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26" marB="4572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80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800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26" marB="45726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45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vl="0" latinLnBrk="1"/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갱신손실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(lost</a:t>
                      </a:r>
                      <a:r>
                        <a:rPr lang="en-US" altLang="ko-KR" sz="1800" b="1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update)</a:t>
                      </a:r>
                      <a:endParaRPr lang="ko-KR" altLang="en-US" sz="18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26" marB="4572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vl="0" latinLnBrk="1"/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개 이상의 트랜잭션이 같은 데이터를 공유하여 갱신할 때 갱신결과의 일부가 없어지는 현상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덮어쓰기 때문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26" marB="4572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145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vl="0" latinLnBrk="1"/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오손 데이터 읽기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(dirty read)</a:t>
                      </a:r>
                      <a:endParaRPr lang="ko-KR" altLang="en-US" sz="18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26" marB="4572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완료되지 않은 트랜잭션이 갱신한 데이터를 읽는 것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1" dirty="0" err="1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비완료</a:t>
                      </a:r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의존성 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(Uncommitted Dependency)</a:t>
                      </a:r>
                      <a:endParaRPr lang="ko-KR" altLang="en-US" sz="1800" b="1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26" marB="4572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14517">
                <a:tc>
                  <a:txBody>
                    <a:bodyPr/>
                    <a:lstStyle/>
                    <a:p>
                      <a:pPr lvl="0" latinLnBrk="1"/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반복할 수 없는 읽기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(unrepeatable read)</a:t>
                      </a:r>
                      <a:endParaRPr lang="ko-KR" altLang="en-US" sz="18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26" marB="4572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 트랜잭션이 동일한 데이터를 두 번 읽을 때 서로 다른 값을 읽는 것</a:t>
                      </a:r>
                      <a:endParaRPr lang="ko-KR" altLang="en-US" sz="1800" b="1" dirty="0" smtClean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26" marB="4572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14517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유령 데이터읽기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(phantom</a:t>
                      </a:r>
                      <a:r>
                        <a:rPr lang="en-US" altLang="ko-KR" sz="1800" b="1" baseline="0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read)</a:t>
                      </a:r>
                      <a:endParaRPr lang="ko-KR" altLang="en-US" sz="18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26" marB="45726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트랜잭션 이 읽기 작업을 다시 한 번 반복할 경우 이전에 없던 데이터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유령 데이터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나타나는 현상</a:t>
                      </a:r>
                    </a:p>
                  </a:txBody>
                  <a:tcPr marL="91426" marR="91426" marT="45726" marB="45726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91451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vl="0" latinLnBrk="1"/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연쇄복귀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(cascading rollback)</a:t>
                      </a:r>
                      <a:endParaRPr lang="ko-KR" altLang="en-US" sz="18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26" marB="4572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vl="0" latinLnBrk="1"/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병행 수행되던 트랜잭션들 중 하나가 문제가 생겨 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rollback</a:t>
                      </a:r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되면 연관된 다른 트랜잭션들도 </a:t>
                      </a:r>
                      <a:r>
                        <a:rPr lang="en-US" altLang="ko-KR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rollback </a:t>
                      </a:r>
                      <a:r>
                        <a:rPr lang="ko-KR" altLang="en-US" sz="1800" b="1" dirty="0" smtClean="0">
                          <a:solidFill>
                            <a:schemeClr val="tx2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 현상</a:t>
                      </a:r>
                      <a:endParaRPr lang="ko-KR" altLang="en-US" sz="1800" b="1" dirty="0">
                        <a:solidFill>
                          <a:schemeClr val="tx2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6" marR="91426" marT="45726" marB="4572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54400" y="3714750"/>
            <a:ext cx="4465638" cy="31115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8131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48130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2C7E39FB-C476-4765-9A5D-96AB5C2CCC7B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21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1890713" y="327025"/>
            <a:ext cx="8162925" cy="351472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latinLnBrk="0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ko-KR" altLang="en-US" sz="1600" b="1" dirty="0">
                <a:solidFill>
                  <a:schemeClr val="tx2"/>
                </a:solidFill>
              </a:rPr>
              <a:t>예</a:t>
            </a:r>
            <a:r>
              <a:rPr lang="en-US" altLang="ko-KR" sz="1600" b="1" dirty="0">
                <a:solidFill>
                  <a:schemeClr val="tx2"/>
                </a:solidFill>
              </a:rPr>
              <a:t>: </a:t>
            </a:r>
            <a:r>
              <a:rPr lang="ko-KR" altLang="en-US" sz="1600" b="1" dirty="0">
                <a:solidFill>
                  <a:schemeClr val="tx2"/>
                </a:solidFill>
              </a:rPr>
              <a:t>갱신 손실</a:t>
            </a:r>
          </a:p>
          <a:p>
            <a:pPr marL="285750" indent="-285750" algn="just" eaLnBrk="1" latinLnBrk="0" hangingPunct="1">
              <a:lnSpc>
                <a:spcPct val="140000"/>
              </a:lnSpc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tx2"/>
                </a:solidFill>
              </a:rPr>
              <a:t>하나의 </a:t>
            </a:r>
            <a:r>
              <a:rPr lang="en-US" altLang="ko-KR" sz="1600" b="1" dirty="0">
                <a:solidFill>
                  <a:schemeClr val="tx2"/>
                </a:solidFill>
              </a:rPr>
              <a:t>SQL</a:t>
            </a:r>
            <a:r>
              <a:rPr lang="ko-KR" altLang="en-US" sz="1600" b="1" dirty="0">
                <a:solidFill>
                  <a:schemeClr val="tx2"/>
                </a:solidFill>
              </a:rPr>
              <a:t>문은 </a:t>
            </a:r>
            <a:r>
              <a:rPr lang="en-US" altLang="ko-KR" sz="1600" b="1" dirty="0">
                <a:solidFill>
                  <a:schemeClr val="tx2"/>
                </a:solidFill>
              </a:rPr>
              <a:t>DBMS </a:t>
            </a:r>
            <a:r>
              <a:rPr lang="ko-KR" altLang="en-US" sz="1600" b="1" dirty="0">
                <a:solidFill>
                  <a:schemeClr val="tx2"/>
                </a:solidFill>
              </a:rPr>
              <a:t>내에서 여러 개의 명령들로 나뉘어 수행된다</a:t>
            </a:r>
            <a:r>
              <a:rPr lang="en-US" altLang="ko-KR" sz="1600" b="1" dirty="0">
                <a:solidFill>
                  <a:schemeClr val="tx2"/>
                </a:solidFill>
              </a:rPr>
              <a:t>. </a:t>
            </a:r>
          </a:p>
          <a:p>
            <a:pPr marL="285750" indent="-285750" algn="just" eaLnBrk="1" latinLnBrk="0" hangingPunct="1">
              <a:lnSpc>
                <a:spcPct val="140000"/>
              </a:lnSpc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tx2"/>
                </a:solidFill>
              </a:rPr>
              <a:t>다수 사용자 환경에서 여러 사용자들이 동시에 요청한 트랜잭션의 명령들이 섞여서 수행될 수 있다</a:t>
            </a:r>
            <a:r>
              <a:rPr lang="en-US" altLang="ko-KR" sz="1600" b="1" dirty="0">
                <a:solidFill>
                  <a:schemeClr val="tx2"/>
                </a:solidFill>
              </a:rPr>
              <a:t>. </a:t>
            </a:r>
          </a:p>
          <a:p>
            <a:pPr marL="285750" indent="-285750" algn="just" eaLnBrk="1" latinLnBrk="0" hangingPunct="1">
              <a:lnSpc>
                <a:spcPct val="140000"/>
              </a:lnSpc>
              <a:spcBef>
                <a:spcPct val="0"/>
              </a:spcBef>
              <a:defRPr/>
            </a:pPr>
            <a:r>
              <a:rPr lang="ko-KR" altLang="en-US" sz="1600" b="1" dirty="0">
                <a:solidFill>
                  <a:schemeClr val="tx2"/>
                </a:solidFill>
              </a:rPr>
              <a:t>트랜잭션 </a:t>
            </a:r>
            <a:r>
              <a:rPr lang="en-US" altLang="ko-KR" sz="1600" b="1" dirty="0">
                <a:solidFill>
                  <a:schemeClr val="tx2"/>
                </a:solidFill>
              </a:rPr>
              <a:t>T1</a:t>
            </a:r>
            <a:r>
              <a:rPr lang="ko-KR" altLang="en-US" sz="1600" b="1" dirty="0">
                <a:solidFill>
                  <a:schemeClr val="tx2"/>
                </a:solidFill>
              </a:rPr>
              <a:t>은 </a:t>
            </a:r>
            <a:r>
              <a:rPr lang="en-US" altLang="ko-KR" sz="1600" b="1" dirty="0">
                <a:solidFill>
                  <a:schemeClr val="tx2"/>
                </a:solidFill>
              </a:rPr>
              <a:t>X</a:t>
            </a:r>
            <a:r>
              <a:rPr lang="ko-KR" altLang="en-US" sz="1600" b="1" dirty="0">
                <a:solidFill>
                  <a:schemeClr val="tx2"/>
                </a:solidFill>
              </a:rPr>
              <a:t>에서 </a:t>
            </a:r>
            <a:r>
              <a:rPr lang="en-US" altLang="ko-KR" sz="1600" b="1" dirty="0">
                <a:solidFill>
                  <a:schemeClr val="tx2"/>
                </a:solidFill>
              </a:rPr>
              <a:t>Y</a:t>
            </a:r>
            <a:r>
              <a:rPr lang="ko-KR" altLang="en-US" sz="1600" b="1" dirty="0">
                <a:solidFill>
                  <a:schemeClr val="tx2"/>
                </a:solidFill>
              </a:rPr>
              <a:t>로 </a:t>
            </a:r>
            <a:r>
              <a:rPr lang="en-US" altLang="ko-KR" sz="1600" b="1" dirty="0">
                <a:solidFill>
                  <a:schemeClr val="tx2"/>
                </a:solidFill>
              </a:rPr>
              <a:t>100000</a:t>
            </a:r>
            <a:r>
              <a:rPr lang="ko-KR" altLang="en-US" sz="1600" b="1" dirty="0">
                <a:solidFill>
                  <a:schemeClr val="tx2"/>
                </a:solidFill>
              </a:rPr>
              <a:t>을 이체하고</a:t>
            </a:r>
            <a:r>
              <a:rPr lang="en-US" altLang="ko-KR" sz="1600" b="1" dirty="0">
                <a:solidFill>
                  <a:schemeClr val="tx2"/>
                </a:solidFill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</a:rPr>
              <a:t>트랜잭션 </a:t>
            </a:r>
            <a:r>
              <a:rPr lang="en-US" altLang="ko-KR" sz="1600" b="1" dirty="0">
                <a:solidFill>
                  <a:schemeClr val="tx2"/>
                </a:solidFill>
              </a:rPr>
              <a:t>T2</a:t>
            </a:r>
            <a:r>
              <a:rPr lang="ko-KR" altLang="en-US" sz="1600" b="1" dirty="0">
                <a:solidFill>
                  <a:schemeClr val="tx2"/>
                </a:solidFill>
              </a:rPr>
              <a:t>는 </a:t>
            </a:r>
            <a:r>
              <a:rPr lang="en-US" altLang="ko-KR" sz="1600" b="1" dirty="0">
                <a:solidFill>
                  <a:schemeClr val="tx2"/>
                </a:solidFill>
              </a:rPr>
              <a:t>X</a:t>
            </a:r>
            <a:r>
              <a:rPr lang="ko-KR" altLang="en-US" sz="1600" b="1" dirty="0">
                <a:solidFill>
                  <a:schemeClr val="tx2"/>
                </a:solidFill>
              </a:rPr>
              <a:t>의 값에 </a:t>
            </a:r>
            <a:r>
              <a:rPr lang="en-US" altLang="ko-KR" sz="1600" b="1" dirty="0">
                <a:solidFill>
                  <a:schemeClr val="tx2"/>
                </a:solidFill>
              </a:rPr>
              <a:t>50000</a:t>
            </a:r>
            <a:r>
              <a:rPr lang="ko-KR" altLang="en-US" sz="1600" b="1" dirty="0">
                <a:solidFill>
                  <a:schemeClr val="tx2"/>
                </a:solidFill>
              </a:rPr>
              <a:t>을 더하려고 한다</a:t>
            </a:r>
            <a:r>
              <a:rPr lang="en-US" altLang="ko-KR" sz="1600" b="1" dirty="0">
                <a:solidFill>
                  <a:schemeClr val="tx2"/>
                </a:solidFill>
              </a:rPr>
              <a:t>. </a:t>
            </a:r>
          </a:p>
          <a:p>
            <a:pPr marL="285750" indent="-285750" algn="just" eaLnBrk="1" latinLnBrk="0" hangingPunct="1">
              <a:lnSpc>
                <a:spcPct val="14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chemeClr val="tx2"/>
                </a:solidFill>
              </a:rPr>
              <a:t>X</a:t>
            </a:r>
            <a:r>
              <a:rPr lang="ko-KR" altLang="en-US" sz="1600" b="1" dirty="0">
                <a:solidFill>
                  <a:schemeClr val="tx2"/>
                </a:solidFill>
              </a:rPr>
              <a:t>와 </a:t>
            </a:r>
            <a:r>
              <a:rPr lang="en-US" altLang="ko-KR" sz="1600" b="1" dirty="0">
                <a:solidFill>
                  <a:schemeClr val="tx2"/>
                </a:solidFill>
              </a:rPr>
              <a:t>Y</a:t>
            </a:r>
            <a:r>
              <a:rPr lang="ko-KR" altLang="en-US" sz="1600" b="1" dirty="0">
                <a:solidFill>
                  <a:schemeClr val="tx2"/>
                </a:solidFill>
              </a:rPr>
              <a:t>의 초기값이 각각 </a:t>
            </a:r>
            <a:r>
              <a:rPr lang="en-US" altLang="ko-KR" sz="1600" b="1" dirty="0">
                <a:solidFill>
                  <a:schemeClr val="tx2"/>
                </a:solidFill>
              </a:rPr>
              <a:t>300000</a:t>
            </a:r>
            <a:r>
              <a:rPr lang="ko-KR" altLang="en-US" sz="1600" b="1" dirty="0">
                <a:solidFill>
                  <a:schemeClr val="tx2"/>
                </a:solidFill>
              </a:rPr>
              <a:t>과 </a:t>
            </a:r>
            <a:r>
              <a:rPr lang="en-US" altLang="ko-KR" sz="1600" b="1" dirty="0">
                <a:solidFill>
                  <a:schemeClr val="tx2"/>
                </a:solidFill>
              </a:rPr>
              <a:t>600000</a:t>
            </a:r>
            <a:r>
              <a:rPr lang="ko-KR" altLang="en-US" sz="1600" b="1" dirty="0">
                <a:solidFill>
                  <a:schemeClr val="tx2"/>
                </a:solidFill>
              </a:rPr>
              <a:t>이라고 가정</a:t>
            </a:r>
            <a:endParaRPr lang="en-US" altLang="ko-KR" sz="1600" b="1" dirty="0">
              <a:solidFill>
                <a:schemeClr val="tx2"/>
              </a:solidFill>
            </a:endParaRPr>
          </a:p>
          <a:p>
            <a:pPr marL="285750" indent="-285750" algn="just" eaLnBrk="1" latinLnBrk="0" hangingPunct="1">
              <a:lnSpc>
                <a:spcPct val="140000"/>
              </a:lnSpc>
              <a:spcBef>
                <a:spcPct val="0"/>
              </a:spcBef>
              <a:defRPr/>
            </a:pPr>
            <a:r>
              <a:rPr lang="en-US" altLang="ko-KR" sz="1600" b="1" dirty="0">
                <a:solidFill>
                  <a:schemeClr val="tx2"/>
                </a:solidFill>
              </a:rPr>
              <a:t>T1</a:t>
            </a:r>
            <a:r>
              <a:rPr lang="ko-KR" altLang="en-US" sz="1600" b="1" dirty="0">
                <a:solidFill>
                  <a:schemeClr val="tx2"/>
                </a:solidFill>
              </a:rPr>
              <a:t>의 수행을 먼저 완료하고 </a:t>
            </a:r>
            <a:r>
              <a:rPr lang="en-US" altLang="ko-KR" sz="1600" b="1" dirty="0">
                <a:solidFill>
                  <a:schemeClr val="tx2"/>
                </a:solidFill>
              </a:rPr>
              <a:t>T2</a:t>
            </a:r>
            <a:r>
              <a:rPr lang="ko-KR" altLang="en-US" sz="1600" b="1" dirty="0">
                <a:solidFill>
                  <a:schemeClr val="tx2"/>
                </a:solidFill>
              </a:rPr>
              <a:t>의 수행을 완료하던지</a:t>
            </a:r>
            <a:r>
              <a:rPr lang="en-US" altLang="ko-KR" sz="1600" b="1" dirty="0">
                <a:solidFill>
                  <a:schemeClr val="tx2"/>
                </a:solidFill>
              </a:rPr>
              <a:t>, T2</a:t>
            </a:r>
            <a:r>
              <a:rPr lang="ko-KR" altLang="en-US" sz="1600" b="1" dirty="0">
                <a:solidFill>
                  <a:schemeClr val="tx2"/>
                </a:solidFill>
              </a:rPr>
              <a:t>의 수행을 먼저 완료하고 </a:t>
            </a:r>
            <a:r>
              <a:rPr lang="en-US" altLang="ko-KR" sz="1600" b="1" dirty="0">
                <a:solidFill>
                  <a:schemeClr val="tx2"/>
                </a:solidFill>
              </a:rPr>
              <a:t>T1</a:t>
            </a:r>
            <a:r>
              <a:rPr lang="ko-KR" altLang="en-US" sz="1600" b="1" dirty="0">
                <a:solidFill>
                  <a:schemeClr val="tx2"/>
                </a:solidFill>
              </a:rPr>
              <a:t>의 수행을 완료하던지 관계 없이 </a:t>
            </a:r>
            <a:r>
              <a:rPr lang="en-US" altLang="ko-KR" sz="1600" b="1" dirty="0">
                <a:solidFill>
                  <a:schemeClr val="tx2"/>
                </a:solidFill>
              </a:rPr>
              <a:t>X</a:t>
            </a:r>
            <a:r>
              <a:rPr lang="ko-KR" altLang="en-US" sz="1600" b="1" dirty="0">
                <a:solidFill>
                  <a:schemeClr val="tx2"/>
                </a:solidFill>
              </a:rPr>
              <a:t>의 </a:t>
            </a:r>
            <a:r>
              <a:rPr lang="ko-KR" altLang="en-US" sz="1600" b="1" dirty="0" err="1">
                <a:solidFill>
                  <a:schemeClr val="tx2"/>
                </a:solidFill>
              </a:rPr>
              <a:t>최종값은</a:t>
            </a:r>
            <a:r>
              <a:rPr lang="ko-KR" altLang="en-US" sz="1600" b="1" dirty="0">
                <a:solidFill>
                  <a:schemeClr val="tx2"/>
                </a:solidFill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</a:rPr>
              <a:t>250000, Y</a:t>
            </a:r>
            <a:r>
              <a:rPr lang="ko-KR" altLang="en-US" sz="1600" b="1" dirty="0">
                <a:solidFill>
                  <a:schemeClr val="tx2"/>
                </a:solidFill>
              </a:rPr>
              <a:t>의 </a:t>
            </a:r>
            <a:r>
              <a:rPr lang="ko-KR" altLang="en-US" sz="1600" b="1" dirty="0" err="1">
                <a:solidFill>
                  <a:schemeClr val="tx2"/>
                </a:solidFill>
              </a:rPr>
              <a:t>최종값은</a:t>
            </a:r>
            <a:r>
              <a:rPr lang="ko-KR" altLang="en-US" sz="1600" b="1" dirty="0">
                <a:solidFill>
                  <a:schemeClr val="tx2"/>
                </a:solidFill>
              </a:rPr>
              <a:t> </a:t>
            </a:r>
            <a:r>
              <a:rPr lang="en-US" altLang="ko-KR" sz="1600" b="1" dirty="0">
                <a:solidFill>
                  <a:schemeClr val="tx2"/>
                </a:solidFill>
              </a:rPr>
              <a:t>700000</a:t>
            </a:r>
            <a:r>
              <a:rPr lang="ko-KR" altLang="en-US" sz="1600" b="1" dirty="0">
                <a:solidFill>
                  <a:schemeClr val="tx2"/>
                </a:solidFill>
              </a:rPr>
              <a:t>이 되어야 한다</a:t>
            </a:r>
            <a:r>
              <a:rPr lang="en-US" altLang="ko-KR" sz="1600" b="1" dirty="0">
                <a:solidFill>
                  <a:schemeClr val="tx2"/>
                </a:solidFill>
              </a:rPr>
              <a:t>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16" y="2909617"/>
            <a:ext cx="5276191" cy="236253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0179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50178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4B908C2E-B513-4156-8A71-6D30A2381DBF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22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772" name="Text Box 2"/>
          <p:cNvSpPr txBox="1">
            <a:spLocks noChangeArrowheads="1"/>
          </p:cNvSpPr>
          <p:nvPr/>
        </p:nvSpPr>
        <p:spPr bwMode="auto">
          <a:xfrm>
            <a:off x="2089150" y="280988"/>
            <a:ext cx="8134350" cy="23479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latinLnBrk="0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ko-KR" altLang="en-US" sz="1800" b="1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예</a:t>
            </a:r>
            <a:r>
              <a:rPr lang="en-US" altLang="ko-KR" sz="1800" b="1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800" b="1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오손 데이터 읽기</a:t>
            </a:r>
          </a:p>
          <a:p>
            <a:pPr marL="285750" indent="-285750" algn="just" eaLnBrk="1" latinLnBrk="0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chemeClr val="tx2"/>
                </a:solidFill>
              </a:rPr>
              <a:t>트랜잭션 </a:t>
            </a:r>
            <a:r>
              <a:rPr lang="en-US" altLang="ko-KR" sz="1600" b="1" dirty="0">
                <a:solidFill>
                  <a:schemeClr val="tx2"/>
                </a:solidFill>
              </a:rPr>
              <a:t>T1</a:t>
            </a:r>
            <a:r>
              <a:rPr lang="ko-KR" altLang="en-US" sz="1600" b="1" dirty="0">
                <a:solidFill>
                  <a:schemeClr val="tx2"/>
                </a:solidFill>
              </a:rPr>
              <a:t>이 정미림의 잔액을 </a:t>
            </a:r>
            <a:r>
              <a:rPr lang="en-US" altLang="ko-KR" sz="1600" b="1" dirty="0">
                <a:solidFill>
                  <a:schemeClr val="tx2"/>
                </a:solidFill>
              </a:rPr>
              <a:t>100000</a:t>
            </a:r>
            <a:r>
              <a:rPr lang="ko-KR" altLang="en-US" sz="1600" b="1" dirty="0">
                <a:solidFill>
                  <a:schemeClr val="tx2"/>
                </a:solidFill>
              </a:rPr>
              <a:t>원 감소시킨 후에 트랜잭션 </a:t>
            </a:r>
            <a:r>
              <a:rPr lang="en-US" altLang="ko-KR" sz="1600" b="1" dirty="0">
                <a:solidFill>
                  <a:schemeClr val="tx2"/>
                </a:solidFill>
              </a:rPr>
              <a:t>T2</a:t>
            </a:r>
            <a:r>
              <a:rPr lang="ko-KR" altLang="en-US" sz="1600" b="1" dirty="0">
                <a:solidFill>
                  <a:schemeClr val="tx2"/>
                </a:solidFill>
              </a:rPr>
              <a:t>는 모든 계좌의 잔액의 평균값을 검색하였다</a:t>
            </a:r>
            <a:r>
              <a:rPr lang="en-US" altLang="ko-KR" sz="1600" b="1" dirty="0">
                <a:solidFill>
                  <a:schemeClr val="tx2"/>
                </a:solidFill>
              </a:rPr>
              <a:t>. </a:t>
            </a:r>
          </a:p>
          <a:p>
            <a:pPr marL="285750" indent="-285750" algn="just" eaLnBrk="1" latinLnBrk="0" hangingPunct="1"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chemeClr val="tx2"/>
                </a:solidFill>
              </a:rPr>
              <a:t>그 이후 </a:t>
            </a:r>
            <a:r>
              <a:rPr lang="en-US" altLang="ko-KR" sz="1600" b="1" dirty="0">
                <a:solidFill>
                  <a:schemeClr val="tx2"/>
                </a:solidFill>
              </a:rPr>
              <a:t>T1</a:t>
            </a:r>
            <a:r>
              <a:rPr lang="ko-KR" altLang="en-US" sz="1600" b="1" dirty="0">
                <a:solidFill>
                  <a:schemeClr val="tx2"/>
                </a:solidFill>
              </a:rPr>
              <a:t>이 어떤 이유로 철회되면 </a:t>
            </a:r>
            <a:r>
              <a:rPr lang="en-US" altLang="ko-KR" sz="1600" b="1" dirty="0">
                <a:solidFill>
                  <a:schemeClr val="tx2"/>
                </a:solidFill>
              </a:rPr>
              <a:t>T1</a:t>
            </a:r>
            <a:r>
              <a:rPr lang="ko-KR" altLang="en-US" sz="1600" b="1" dirty="0">
                <a:solidFill>
                  <a:schemeClr val="tx2"/>
                </a:solidFill>
              </a:rPr>
              <a:t>이 갱신한 정미림 계좌의 잔액은 원래 상태로 되돌아간다</a:t>
            </a:r>
            <a:r>
              <a:rPr lang="en-US" altLang="ko-KR" sz="1600" b="1" dirty="0">
                <a:solidFill>
                  <a:schemeClr val="tx2"/>
                </a:solidFill>
              </a:rPr>
              <a:t>. </a:t>
            </a:r>
          </a:p>
          <a:p>
            <a:pPr marL="285750" indent="-285750" algn="just" eaLnBrk="1" latinLnBrk="0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ko-KR" altLang="en-US" sz="1600" b="1" dirty="0">
                <a:solidFill>
                  <a:schemeClr val="tx2"/>
                </a:solidFill>
              </a:rPr>
              <a:t>따라서 </a:t>
            </a:r>
            <a:r>
              <a:rPr lang="en-US" altLang="ko-KR" sz="1600" b="1" dirty="0">
                <a:solidFill>
                  <a:schemeClr val="tx2"/>
                </a:solidFill>
              </a:rPr>
              <a:t>T2</a:t>
            </a:r>
            <a:r>
              <a:rPr lang="ko-KR" altLang="en-US" sz="1600" b="1" dirty="0">
                <a:solidFill>
                  <a:schemeClr val="tx2"/>
                </a:solidFill>
              </a:rPr>
              <a:t>는 완료되지 않은 트랜잭션이 갱신한 데이터</a:t>
            </a:r>
            <a:r>
              <a:rPr lang="en-US" altLang="ko-KR" sz="1600" b="1" dirty="0">
                <a:solidFill>
                  <a:schemeClr val="tx2"/>
                </a:solidFill>
              </a:rPr>
              <a:t>, </a:t>
            </a:r>
            <a:r>
              <a:rPr lang="ko-KR" altLang="en-US" sz="1600" b="1" dirty="0">
                <a:solidFill>
                  <a:schemeClr val="tx2"/>
                </a:solidFill>
              </a:rPr>
              <a:t>즉 틀린 데이터를 읽었다</a:t>
            </a:r>
            <a:r>
              <a:rPr lang="en-US" altLang="ko-KR" sz="1600" b="1" dirty="0">
                <a:solidFill>
                  <a:schemeClr val="tx2"/>
                </a:solidFill>
              </a:rPr>
              <a:t>.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0213" y="3494088"/>
            <a:ext cx="5694362" cy="29829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2227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52226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6907653A-DEEC-40FD-AF79-5C7E9C459995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23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796" name="Text Box 2"/>
          <p:cNvSpPr txBox="1">
            <a:spLocks noChangeArrowheads="1"/>
          </p:cNvSpPr>
          <p:nvPr/>
        </p:nvSpPr>
        <p:spPr bwMode="auto">
          <a:xfrm>
            <a:off x="2089150" y="436563"/>
            <a:ext cx="8134350" cy="269875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latinLnBrk="0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ko-KR" altLang="en-US" sz="1800" b="1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예</a:t>
            </a:r>
            <a:r>
              <a:rPr lang="en-US" altLang="ko-KR" sz="1800" b="1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lang="ko-KR" altLang="en-US" sz="1800" b="1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반복할 수 없는 읽기</a:t>
            </a:r>
            <a:r>
              <a:rPr lang="en-US" altLang="ko-KR" sz="1800" b="1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(unrepeatable read)</a:t>
            </a:r>
            <a:endParaRPr lang="ko-KR" altLang="en-US" sz="1800" b="1" dirty="0">
              <a:solidFill>
                <a:schemeClr val="tx2"/>
              </a:solidFill>
              <a:latin typeface="굴림" pitchFamily="50" charset="-127"/>
              <a:ea typeface="굴림" pitchFamily="50" charset="-127"/>
            </a:endParaRPr>
          </a:p>
          <a:p>
            <a:pPr marL="285750" indent="-285750" algn="just" eaLnBrk="1" latinLnBrk="0" hangingPunct="1">
              <a:spcBef>
                <a:spcPts val="600"/>
              </a:spcBef>
              <a:defRPr/>
            </a:pPr>
            <a:r>
              <a:rPr lang="ko-KR" altLang="en-US" sz="1800" b="1" dirty="0">
                <a:solidFill>
                  <a:schemeClr val="tx2"/>
                </a:solidFill>
              </a:rPr>
              <a:t>트랜잭션 </a:t>
            </a:r>
            <a:r>
              <a:rPr lang="en-US" altLang="ko-KR" sz="1800" b="1" dirty="0">
                <a:solidFill>
                  <a:schemeClr val="tx2"/>
                </a:solidFill>
              </a:rPr>
              <a:t>T2</a:t>
            </a:r>
            <a:r>
              <a:rPr lang="ko-KR" altLang="en-US" sz="1800" b="1" dirty="0">
                <a:solidFill>
                  <a:schemeClr val="tx2"/>
                </a:solidFill>
              </a:rPr>
              <a:t>는 모든 계좌의 잔액의 평균값을 검색하였다</a:t>
            </a:r>
            <a:r>
              <a:rPr lang="en-US" altLang="ko-KR" sz="1800" b="1" dirty="0">
                <a:solidFill>
                  <a:schemeClr val="tx2"/>
                </a:solidFill>
              </a:rPr>
              <a:t>. </a:t>
            </a:r>
          </a:p>
          <a:p>
            <a:pPr marL="285750" indent="-285750" algn="just" eaLnBrk="1" latinLnBrk="0" hangingPunct="1">
              <a:spcBef>
                <a:spcPts val="600"/>
              </a:spcBef>
              <a:defRPr/>
            </a:pPr>
            <a:r>
              <a:rPr lang="ko-KR" altLang="en-US" sz="1800" b="1" dirty="0">
                <a:solidFill>
                  <a:schemeClr val="tx2"/>
                </a:solidFill>
              </a:rPr>
              <a:t>트랜잭션 </a:t>
            </a:r>
            <a:r>
              <a:rPr lang="en-US" altLang="ko-KR" sz="1800" b="1" dirty="0">
                <a:solidFill>
                  <a:schemeClr val="tx2"/>
                </a:solidFill>
              </a:rPr>
              <a:t>T2</a:t>
            </a:r>
            <a:r>
              <a:rPr lang="ko-KR" altLang="en-US" sz="1800" b="1" dirty="0">
                <a:solidFill>
                  <a:schemeClr val="tx2"/>
                </a:solidFill>
              </a:rPr>
              <a:t>가 완료되기 전에 트랜잭션 </a:t>
            </a:r>
            <a:r>
              <a:rPr lang="en-US" altLang="ko-KR" sz="1800" b="1" dirty="0">
                <a:solidFill>
                  <a:schemeClr val="tx2"/>
                </a:solidFill>
              </a:rPr>
              <a:t>T1</a:t>
            </a:r>
            <a:r>
              <a:rPr lang="ko-KR" altLang="en-US" sz="1800" b="1" dirty="0">
                <a:solidFill>
                  <a:schemeClr val="tx2"/>
                </a:solidFill>
              </a:rPr>
              <a:t>이 정미림의 잔액을 </a:t>
            </a:r>
            <a:r>
              <a:rPr lang="en-US" altLang="ko-KR" sz="1800" b="1" dirty="0">
                <a:solidFill>
                  <a:schemeClr val="tx2"/>
                </a:solidFill>
              </a:rPr>
              <a:t>100000</a:t>
            </a:r>
            <a:r>
              <a:rPr lang="ko-KR" altLang="en-US" sz="1800" b="1" dirty="0">
                <a:solidFill>
                  <a:schemeClr val="tx2"/>
                </a:solidFill>
              </a:rPr>
              <a:t>원 감소시키고 완료되었다</a:t>
            </a:r>
            <a:r>
              <a:rPr lang="en-US" altLang="ko-KR" sz="1800" b="1" dirty="0">
                <a:solidFill>
                  <a:schemeClr val="tx2"/>
                </a:solidFill>
              </a:rPr>
              <a:t>. </a:t>
            </a:r>
          </a:p>
          <a:p>
            <a:pPr marL="285750" indent="-285750" algn="just" eaLnBrk="1" latinLnBrk="0" hangingPunct="1">
              <a:spcBef>
                <a:spcPts val="600"/>
              </a:spcBef>
              <a:defRPr/>
            </a:pPr>
            <a:r>
              <a:rPr lang="ko-KR" altLang="en-US" sz="1800" b="1" dirty="0">
                <a:solidFill>
                  <a:schemeClr val="tx2"/>
                </a:solidFill>
              </a:rPr>
              <a:t>트랜잭션 </a:t>
            </a:r>
            <a:r>
              <a:rPr lang="en-US" altLang="ko-KR" sz="1800" b="1" dirty="0">
                <a:solidFill>
                  <a:schemeClr val="tx2"/>
                </a:solidFill>
              </a:rPr>
              <a:t>T2</a:t>
            </a:r>
            <a:r>
              <a:rPr lang="ko-KR" altLang="en-US" sz="1800" b="1" dirty="0">
                <a:solidFill>
                  <a:schemeClr val="tx2"/>
                </a:solidFill>
              </a:rPr>
              <a:t>가 다시 모든 계좌의 잔액의 평균값을 검색하면 첫 번째 평균값과 다른 값을 보게 된다</a:t>
            </a:r>
            <a:r>
              <a:rPr lang="en-US" altLang="ko-KR" sz="1800" b="1" dirty="0">
                <a:solidFill>
                  <a:schemeClr val="tx2"/>
                </a:solidFill>
              </a:rPr>
              <a:t>. </a:t>
            </a:r>
          </a:p>
          <a:p>
            <a:pPr marL="285750" indent="-285750" algn="just" eaLnBrk="1" latinLnBrk="0" hangingPunct="1">
              <a:spcBef>
                <a:spcPts val="600"/>
              </a:spcBef>
              <a:defRPr/>
            </a:pPr>
            <a:r>
              <a:rPr lang="ko-KR" altLang="en-US" sz="1800" b="1" dirty="0">
                <a:solidFill>
                  <a:schemeClr val="tx2"/>
                </a:solidFill>
              </a:rPr>
              <a:t>동일한 읽기 연산을 여러 번 수행할 때 매번 서로 다른 값을 보게 될 수 있다</a:t>
            </a:r>
            <a:r>
              <a:rPr lang="en-US" altLang="ko-KR" sz="1800" b="1" dirty="0">
                <a:solidFill>
                  <a:schemeClr val="tx2"/>
                </a:solidFill>
                <a:latin typeface="굴림" pitchFamily="50" charset="-127"/>
                <a:ea typeface="굴림" pitchFamily="50" charset="-127"/>
              </a:rPr>
              <a:t>.</a:t>
            </a:r>
            <a:r>
              <a:rPr lang="en-US" altLang="ko-KR" sz="1800" dirty="0">
                <a:solidFill>
                  <a:schemeClr val="tx2"/>
                </a:solidFill>
                <a:latin typeface="½Å¸íÁ¶" charset="0"/>
                <a:ea typeface="신명조" charset="-127"/>
              </a:rPr>
              <a:t>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1"/>
          </p:nvPr>
        </p:nvSpPr>
        <p:spPr>
          <a:xfrm>
            <a:off x="1293240" y="639763"/>
            <a:ext cx="9569831" cy="57943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err="1" smtClean="0">
                <a:solidFill>
                  <a:schemeClr val="tx2"/>
                </a:solidFill>
              </a:rPr>
              <a:t>로킹</a:t>
            </a:r>
            <a:r>
              <a:rPr lang="en-US" altLang="ko-KR" b="1" dirty="0" smtClean="0">
                <a:solidFill>
                  <a:schemeClr val="tx2"/>
                </a:solidFill>
              </a:rPr>
              <a:t>(locking) :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잠금장치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</a:rPr>
              <a:t>동시 수행되는 트랜잭션 제어</a:t>
            </a:r>
            <a:r>
              <a:rPr lang="ko-KR" altLang="en-US" b="1" dirty="0" smtClean="0">
                <a:solidFill>
                  <a:schemeClr val="tx2"/>
                </a:solidFill>
              </a:rPr>
              <a:t>를 위해 가장 널리 사용되는 기법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요청한 로크에 대한 정보는 로크 테이블</a:t>
            </a:r>
            <a:r>
              <a:rPr lang="en-US" altLang="ko-KR" b="1" dirty="0" smtClean="0">
                <a:solidFill>
                  <a:schemeClr val="tx2"/>
                </a:solidFill>
              </a:rPr>
              <a:t>(lock table)</a:t>
            </a:r>
            <a:r>
              <a:rPr lang="ko-KR" altLang="en-US" b="1" dirty="0" smtClean="0">
                <a:solidFill>
                  <a:schemeClr val="tx2"/>
                </a:solidFill>
              </a:rPr>
              <a:t>에 저장됨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자신이 데이터를 수정 중이라는 사실을 알리기 위해 로크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lock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이라는 </a:t>
            </a:r>
            <a:r>
              <a:rPr lang="ko-KR" altLang="en-US" b="1" dirty="0" err="1" smtClean="0"/>
              <a:t>잠금장치를</a:t>
            </a:r>
            <a:r>
              <a:rPr lang="ko-KR" altLang="en-US" b="1" dirty="0" smtClean="0"/>
              <a:t> 사용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>
                <a:solidFill>
                  <a:schemeClr val="tx2"/>
                </a:solidFill>
              </a:rPr>
              <a:t>데이터를 갱신할 때는 반드시 잠금</a:t>
            </a:r>
            <a:r>
              <a:rPr lang="en-US" altLang="ko-KR" b="1" dirty="0">
                <a:solidFill>
                  <a:schemeClr val="tx2"/>
                </a:solidFill>
              </a:rPr>
              <a:t>(lock) -&gt; </a:t>
            </a:r>
            <a:r>
              <a:rPr lang="ko-KR" altLang="en-US" b="1" dirty="0">
                <a:solidFill>
                  <a:schemeClr val="tx2"/>
                </a:solidFill>
              </a:rPr>
              <a:t>실행</a:t>
            </a:r>
            <a:r>
              <a:rPr lang="en-US" altLang="ko-KR" b="1" dirty="0">
                <a:solidFill>
                  <a:schemeClr val="tx2"/>
                </a:solidFill>
              </a:rPr>
              <a:t>(execute) -&gt; </a:t>
            </a:r>
            <a:r>
              <a:rPr lang="ko-KR" altLang="en-US" b="1" dirty="0">
                <a:solidFill>
                  <a:schemeClr val="tx2"/>
                </a:solidFill>
              </a:rPr>
              <a:t>해제</a:t>
            </a:r>
            <a:r>
              <a:rPr lang="en-US" altLang="ko-KR" b="1" dirty="0">
                <a:solidFill>
                  <a:schemeClr val="tx2"/>
                </a:solidFill>
              </a:rPr>
              <a:t>(unlock) </a:t>
            </a:r>
            <a:r>
              <a:rPr lang="ko-KR" altLang="en-US" b="1" dirty="0">
                <a:solidFill>
                  <a:schemeClr val="tx2"/>
                </a:solidFill>
              </a:rPr>
              <a:t>의 규칙을 따라야 함</a:t>
            </a:r>
            <a:endParaRPr lang="en-US" altLang="ko-KR" b="1" dirty="0">
              <a:solidFill>
                <a:schemeClr val="tx2"/>
              </a:solidFill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로크의 종류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독점 로크</a:t>
            </a:r>
            <a:r>
              <a:rPr lang="en-US" altLang="ko-KR" b="1" dirty="0" smtClean="0">
                <a:solidFill>
                  <a:schemeClr val="tx2"/>
                </a:solidFill>
              </a:rPr>
              <a:t>(X-lock, </a:t>
            </a:r>
            <a:r>
              <a:rPr lang="en-US" altLang="ko-KR" b="1" dirty="0" err="1" smtClean="0">
                <a:solidFill>
                  <a:schemeClr val="tx2"/>
                </a:solidFill>
              </a:rPr>
              <a:t>eXclusive</a:t>
            </a:r>
            <a:r>
              <a:rPr lang="en-US" altLang="ko-KR" b="1" dirty="0" smtClean="0">
                <a:solidFill>
                  <a:schemeClr val="tx2"/>
                </a:solidFill>
              </a:rPr>
              <a:t> lock) : </a:t>
            </a:r>
            <a:r>
              <a:rPr lang="ko-KR" altLang="en-US" b="1" dirty="0" smtClean="0">
                <a:solidFill>
                  <a:schemeClr val="tx2"/>
                </a:solidFill>
              </a:rPr>
              <a:t>갱신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공유 로크</a:t>
            </a:r>
            <a:r>
              <a:rPr lang="en-US" altLang="ko-KR" b="1" dirty="0" smtClean="0">
                <a:solidFill>
                  <a:schemeClr val="tx2"/>
                </a:solidFill>
              </a:rPr>
              <a:t>(S-lock, Shared lock) : </a:t>
            </a:r>
            <a:r>
              <a:rPr lang="ko-KR" altLang="en-US" b="1" dirty="0" smtClean="0">
                <a:solidFill>
                  <a:schemeClr val="tx2"/>
                </a:solidFill>
              </a:rPr>
              <a:t>조회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잠금 단위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>
                <a:solidFill>
                  <a:schemeClr val="tx2"/>
                </a:solidFill>
              </a:rPr>
              <a:t>DB, </a:t>
            </a:r>
            <a:r>
              <a:rPr lang="ko-KR" altLang="en-US" b="1" dirty="0" smtClean="0">
                <a:solidFill>
                  <a:schemeClr val="tx2"/>
                </a:solidFill>
              </a:rPr>
              <a:t>테이블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</a:rPr>
              <a:t>레코드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</a:rPr>
              <a:t>필드 등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chemeClr val="tx2"/>
                </a:solidFill>
              </a:rPr>
              <a:t>잠금 단위가 크면 잠금 수가 작아 관리하기 쉬우나 공유성 수준이 낮아지고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잠금단위가</a:t>
            </a:r>
            <a:r>
              <a:rPr lang="ko-KR" altLang="en-US" b="1" dirty="0" smtClean="0">
                <a:solidFill>
                  <a:schemeClr val="tx2"/>
                </a:solidFill>
              </a:rPr>
              <a:t> 작으면 잠금 수가 많아 관리하기 복잡하지만 공유성 수준이 높아진다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54276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5427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52DE074A-B4A0-43C3-8E7B-F36DE39F5B9F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24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1930" y="1295841"/>
            <a:ext cx="7424738" cy="2687637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</p:pic>
      <p:sp>
        <p:nvSpPr>
          <p:cNvPr id="56323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8A469A43-2ABB-4612-9F4A-A3B6E1F2A818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25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6324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 제어 기법의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97280" y="1100629"/>
            <a:ext cx="10027920" cy="3954697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잠금 규약</a:t>
            </a:r>
            <a:r>
              <a:rPr lang="en-US" altLang="ko-KR" dirty="0" smtClean="0"/>
              <a:t>(two-phase locking protocol)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트랜잭션 </a:t>
            </a:r>
            <a:r>
              <a:rPr lang="ko-KR" altLang="en-US" dirty="0" err="1" smtClean="0"/>
              <a:t>스케쥴의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직렬성을</a:t>
            </a:r>
            <a:r>
              <a:rPr lang="ko-KR" altLang="en-US" dirty="0" smtClean="0"/>
              <a:t> 보장하는 대표적인 </a:t>
            </a:r>
            <a:r>
              <a:rPr lang="ko-KR" altLang="en-US" dirty="0" err="1" smtClean="0"/>
              <a:t>잠금기법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확장단계</a:t>
            </a:r>
            <a:r>
              <a:rPr lang="en-US" altLang="ko-KR" dirty="0" smtClean="0"/>
              <a:t>(growing)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트랜잭션이 잠금만 수행할 수 있고 잠금 해제는 수행할 수 없는 단계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축소단계</a:t>
            </a:r>
            <a:r>
              <a:rPr lang="en-US" altLang="ko-KR" dirty="0" smtClean="0"/>
              <a:t>(shrinking) : </a:t>
            </a:r>
            <a:r>
              <a:rPr lang="ko-KR" altLang="en-US" dirty="0" smtClean="0"/>
              <a:t>트랜잭션이 </a:t>
            </a:r>
            <a:r>
              <a:rPr lang="ko-KR" altLang="en-US" dirty="0" err="1" smtClean="0"/>
              <a:t>잠금해제만</a:t>
            </a:r>
            <a:r>
              <a:rPr lang="ko-KR" altLang="en-US" dirty="0" smtClean="0"/>
              <a:t> 수행할 수 있고 잠금을 수행할 수 없는 단계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스케쥴의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직렬성은</a:t>
            </a:r>
            <a:r>
              <a:rPr lang="ko-KR" altLang="en-US" dirty="0" smtClean="0"/>
              <a:t> 보장하나 교착상태를 예방할 수 없음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타임 스탬프 순서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타임 </a:t>
            </a:r>
            <a:r>
              <a:rPr lang="ko-KR" altLang="en-US" dirty="0" err="1" smtClean="0"/>
              <a:t>스탬프란</a:t>
            </a:r>
            <a:r>
              <a:rPr lang="ko-KR" altLang="en-US" dirty="0" smtClean="0"/>
              <a:t> 시스템이 각 트랜잭션을 실행할 때 부여하는 시간 값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읽거나 변경할 데이터에 트랜잭션을 실행하기 전에 타임 스탬프를 부여하고 그 순서에 따라 트랜잭션 작업을 수행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트랜잭션들을 </a:t>
            </a:r>
            <a:r>
              <a:rPr lang="ko-KR" altLang="en-US" dirty="0" err="1" smtClean="0"/>
              <a:t>인터리빙하게</a:t>
            </a:r>
            <a:r>
              <a:rPr lang="ko-KR" altLang="en-US" dirty="0" smtClean="0"/>
              <a:t> 실행한 결과가 시간 스탬프 순서대로 트랜잭션들을 수행하는 직렬 </a:t>
            </a:r>
            <a:r>
              <a:rPr lang="ko-KR" altLang="en-US" dirty="0" err="1" smtClean="0"/>
              <a:t>스케쥴의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실행결과와</a:t>
            </a:r>
            <a:r>
              <a:rPr lang="ko-KR" altLang="en-US" dirty="0" smtClean="0"/>
              <a:t> 항상 동일하다는 것을 보장하는 기법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교착상태가 발생하지 않음</a:t>
            </a:r>
            <a:endParaRPr lang="en-US" altLang="ko-KR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2418E-63BF-4C42-8FCA-BFC60C0A806B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767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idx="1"/>
          </p:nvPr>
        </p:nvSpPr>
        <p:spPr>
          <a:xfrm>
            <a:off x="1315529" y="1043051"/>
            <a:ext cx="9410827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dirty="0" smtClean="0">
                <a:solidFill>
                  <a:schemeClr val="tx2"/>
                </a:solidFill>
              </a:rPr>
              <a:t> </a:t>
            </a:r>
            <a:r>
              <a:rPr lang="ko-KR" altLang="en-US" sz="2000" b="1" dirty="0" err="1" smtClean="0">
                <a:solidFill>
                  <a:schemeClr val="tx2"/>
                </a:solidFill>
              </a:rPr>
              <a:t>데드록</a:t>
            </a:r>
            <a:r>
              <a:rPr lang="en-US" altLang="ko-KR" sz="2000" b="1" dirty="0" smtClean="0">
                <a:solidFill>
                  <a:schemeClr val="tx2"/>
                </a:solidFill>
              </a:rPr>
              <a:t>(deadlock) :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교착상태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단계 </a:t>
            </a:r>
            <a:r>
              <a:rPr lang="ko-KR" altLang="en-US" b="1" dirty="0" err="1" smtClean="0"/>
              <a:t>로킹</a:t>
            </a:r>
            <a:r>
              <a:rPr lang="ko-KR" altLang="en-US" b="1" dirty="0" smtClean="0"/>
              <a:t> 프로토콜에서는 </a:t>
            </a:r>
            <a:r>
              <a:rPr lang="ko-KR" altLang="en-US" b="1" dirty="0" err="1" smtClean="0"/>
              <a:t>데드록이</a:t>
            </a:r>
            <a:r>
              <a:rPr lang="ko-KR" altLang="en-US" b="1" dirty="0" smtClean="0"/>
              <a:t> 발생할 수 있음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데드록은</a:t>
            </a:r>
            <a:r>
              <a:rPr lang="ko-KR" altLang="en-US" b="1" dirty="0" smtClean="0"/>
              <a:t> 두 개 이상의 트랜잭션들이 각각 자신의 데이터에 대해 로크를 획득하고 상대방이 보유하고 있는 로크를 요청하면서 </a:t>
            </a:r>
            <a:r>
              <a:rPr lang="ko-KR" altLang="en-US" b="1" dirty="0" smtClean="0">
                <a:solidFill>
                  <a:srgbClr val="FF0000"/>
                </a:solidFill>
              </a:rPr>
              <a:t>무한 대기 상태</a:t>
            </a:r>
            <a:r>
              <a:rPr lang="ko-KR" altLang="en-US" b="1" dirty="0" smtClean="0"/>
              <a:t>에 빠지는 현상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/>
              <a:t>한 트랜잭션이 사용하기 위해 잠가 놓은 자원을 사용하기 위해 기다리므로 모든 트랜잭션이 무한정 기다리는 상태</a:t>
            </a:r>
            <a:endParaRPr lang="en-US" altLang="ko-KR" b="1" dirty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데드록을</a:t>
            </a:r>
            <a:r>
              <a:rPr lang="ko-KR" altLang="en-US" b="1" dirty="0" smtClean="0"/>
              <a:t> 해결하기 위해서는 </a:t>
            </a:r>
            <a:r>
              <a:rPr lang="ko-KR" altLang="en-US" b="1" dirty="0" err="1" smtClean="0"/>
              <a:t>데드록을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방지</a:t>
            </a:r>
            <a:r>
              <a:rPr lang="ko-KR" altLang="en-US" b="1" dirty="0" smtClean="0"/>
              <a:t>하는 기법이나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데드록을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탐지</a:t>
            </a:r>
            <a:r>
              <a:rPr lang="ko-KR" altLang="en-US" b="1" dirty="0" smtClean="0"/>
              <a:t>하고 희생자를 선정하여 </a:t>
            </a:r>
            <a:r>
              <a:rPr lang="ko-KR" altLang="en-US" b="1" dirty="0" err="1" smtClean="0"/>
              <a:t>데드록을</a:t>
            </a: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0000FF"/>
                </a:solidFill>
              </a:rPr>
              <a:t>푸는</a:t>
            </a:r>
            <a:r>
              <a:rPr lang="ko-KR" altLang="en-US" b="1" dirty="0" smtClean="0"/>
              <a:t> 기법 등을 사용함</a:t>
            </a:r>
            <a:endParaRPr lang="en-US" altLang="ko-KR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b="1" dirty="0" smtClean="0"/>
          </a:p>
        </p:txBody>
      </p:sp>
      <p:sp>
        <p:nvSpPr>
          <p:cNvPr id="58372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58371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06D92137-E02A-41F7-8A0A-6B595519C713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27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1522983" y="1235869"/>
            <a:ext cx="9294813" cy="4902200"/>
          </a:xfrm>
        </p:spPr>
        <p:txBody>
          <a:bodyPr/>
          <a:lstStyle/>
          <a:p>
            <a:pPr marL="346075" lvl="1" indent="-346075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400" b="1" dirty="0"/>
              <a:t>회복</a:t>
            </a:r>
            <a:r>
              <a:rPr lang="en-US" altLang="ko-KR" sz="2400" b="1" dirty="0"/>
              <a:t>(Recovery)</a:t>
            </a:r>
          </a:p>
          <a:p>
            <a:pPr marL="749300" lvl="2" indent="-346075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/>
              <a:t>트랜잭션들을 실행하는 도중에 장애</a:t>
            </a:r>
            <a:r>
              <a:rPr lang="en-US" altLang="ko-KR" sz="2000" b="1" dirty="0"/>
              <a:t>(failure)</a:t>
            </a:r>
            <a:r>
              <a:rPr lang="ko-KR" altLang="en-US" sz="2000" b="1" dirty="0"/>
              <a:t>가 발생하여 </a:t>
            </a:r>
            <a:r>
              <a:rPr lang="en-US" altLang="ko-KR" sz="2000" b="1" dirty="0"/>
              <a:t>DB</a:t>
            </a:r>
            <a:r>
              <a:rPr lang="ko-KR" altLang="en-US" sz="2000" b="1" dirty="0"/>
              <a:t>가 손상되었을 경우 손상되기 이전의 정상상태로 </a:t>
            </a:r>
            <a:r>
              <a:rPr lang="ko-KR" altLang="en-US" sz="2000" b="1" dirty="0">
                <a:solidFill>
                  <a:srgbClr val="FF0000"/>
                </a:solidFill>
              </a:rPr>
              <a:t>복구</a:t>
            </a:r>
            <a:r>
              <a:rPr lang="ko-KR" altLang="en-US" sz="2000" b="1" dirty="0"/>
              <a:t>하는 작업</a:t>
            </a:r>
            <a:endParaRPr lang="en-US" altLang="ko-KR" b="1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defRPr/>
            </a:pPr>
            <a:r>
              <a:rPr lang="ko-KR" altLang="en-US" b="1" dirty="0" smtClean="0"/>
              <a:t>회복의 필요성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ko-KR" altLang="en-US" b="1" dirty="0" smtClean="0"/>
              <a:t>어떤 트랜잭션 </a:t>
            </a:r>
            <a:r>
              <a:rPr lang="en-US" altLang="ko-KR" b="1" dirty="0" smtClean="0"/>
              <a:t>T</a:t>
            </a:r>
            <a:r>
              <a:rPr lang="ko-KR" altLang="en-US" b="1" dirty="0" smtClean="0"/>
              <a:t>를 수행하는 도중에 시스템이 다운되었을 때</a:t>
            </a:r>
            <a:r>
              <a:rPr lang="en-US" altLang="ko-KR" b="1" dirty="0" smtClean="0"/>
              <a:t>, T</a:t>
            </a:r>
            <a:r>
              <a:rPr lang="ko-KR" altLang="en-US" b="1" dirty="0" smtClean="0"/>
              <a:t>의 수행 효과가 디스크의 데이터베이스에 일부 반영되었을 수 있음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ko-KR" altLang="en-US" b="1" dirty="0" smtClean="0"/>
              <a:t>	</a:t>
            </a:r>
            <a:r>
              <a:rPr lang="ko-KR" altLang="en-US" b="1" dirty="0" smtClean="0">
                <a:solidFill>
                  <a:srgbClr val="0000FF"/>
                </a:solidFill>
              </a:rPr>
              <a:t>어떻게 </a:t>
            </a:r>
            <a:r>
              <a:rPr lang="en-US" altLang="ko-KR" b="1" dirty="0" smtClean="0">
                <a:solidFill>
                  <a:srgbClr val="0000FF"/>
                </a:solidFill>
              </a:rPr>
              <a:t>T</a:t>
            </a:r>
            <a:r>
              <a:rPr lang="ko-KR" altLang="en-US" b="1" dirty="0" smtClean="0">
                <a:solidFill>
                  <a:srgbClr val="0000FF"/>
                </a:solidFill>
              </a:rPr>
              <a:t>의 수행을 취소하여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원자성을</a:t>
            </a:r>
            <a:r>
              <a:rPr lang="ko-KR" altLang="en-US" b="1" dirty="0" smtClean="0">
                <a:solidFill>
                  <a:srgbClr val="0000FF"/>
                </a:solidFill>
              </a:rPr>
              <a:t> 보장할 것인가</a:t>
            </a:r>
            <a:r>
              <a:rPr lang="en-US" altLang="ko-KR" b="1" dirty="0" smtClean="0">
                <a:solidFill>
                  <a:srgbClr val="0000FF"/>
                </a:solidFill>
              </a:rPr>
              <a:t>? 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ko-KR" altLang="en-US" b="1" dirty="0" smtClean="0"/>
              <a:t>트랜잭션 </a:t>
            </a:r>
            <a:r>
              <a:rPr lang="en-US" altLang="ko-KR" b="1" dirty="0" smtClean="0"/>
              <a:t>T</a:t>
            </a:r>
            <a:r>
              <a:rPr lang="ko-KR" altLang="en-US" b="1" dirty="0" smtClean="0"/>
              <a:t>가 완료된 직후에 시스템이 다운되면 </a:t>
            </a:r>
            <a:r>
              <a:rPr lang="en-US" altLang="ko-KR" b="1" dirty="0" smtClean="0"/>
              <a:t>T</a:t>
            </a:r>
            <a:r>
              <a:rPr lang="ko-KR" altLang="en-US" b="1" dirty="0" smtClean="0"/>
              <a:t>의 모든 갱신 효과가 </a:t>
            </a:r>
            <a:r>
              <a:rPr lang="ko-KR" altLang="en-US" b="1" dirty="0" err="1" smtClean="0"/>
              <a:t>주기억</a:t>
            </a:r>
            <a:r>
              <a:rPr lang="ko-KR" altLang="en-US" b="1" dirty="0" smtClean="0"/>
              <a:t> 장치로부터 디스크에 기록되지 않았을 수 있음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ko-KR" altLang="en-US" b="1" dirty="0" smtClean="0"/>
              <a:t>	</a:t>
            </a:r>
            <a:r>
              <a:rPr lang="ko-KR" altLang="en-US" b="1" dirty="0" smtClean="0">
                <a:solidFill>
                  <a:srgbClr val="0000FF"/>
                </a:solidFill>
              </a:rPr>
              <a:t>어떻게 </a:t>
            </a:r>
            <a:r>
              <a:rPr lang="en-US" altLang="ko-KR" b="1" dirty="0" smtClean="0">
                <a:solidFill>
                  <a:srgbClr val="0000FF"/>
                </a:solidFill>
              </a:rPr>
              <a:t>T</a:t>
            </a:r>
            <a:r>
              <a:rPr lang="ko-KR" altLang="en-US" b="1" dirty="0" smtClean="0">
                <a:solidFill>
                  <a:srgbClr val="0000FF"/>
                </a:solidFill>
              </a:rPr>
              <a:t>의 수행 결과가 데이터베이스에 완전하게 반영되도록 하여 지속성을 보장할 것인가</a:t>
            </a:r>
            <a:r>
              <a:rPr lang="en-US" altLang="ko-KR" b="1" dirty="0" smtClean="0">
                <a:solidFill>
                  <a:srgbClr val="0000FF"/>
                </a:solidFill>
              </a:rPr>
              <a:t>? 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ko-KR" altLang="en-US" b="1" dirty="0" smtClean="0"/>
              <a:t>디스크의 헤드 등이 고장 나서 디스크의 데이터베이스를 접근할 수 없다면 어떻게 할 것인가</a:t>
            </a:r>
            <a:r>
              <a:rPr lang="en-US" altLang="ko-KR" b="1" dirty="0" smtClean="0"/>
              <a:t>?</a:t>
            </a:r>
            <a:r>
              <a:rPr lang="en-US" altLang="ko-KR" dirty="0" smtClean="0">
                <a:latin typeface="½Å¸íÁ¶" charset="0"/>
                <a:ea typeface="신명조" charset="-127"/>
              </a:rPr>
              <a:t> </a:t>
            </a:r>
            <a:endParaRPr lang="en-US" altLang="ko-KR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ko-KR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endParaRPr lang="en-US" altLang="ko-KR" b="1" dirty="0" smtClean="0"/>
          </a:p>
        </p:txBody>
      </p:sp>
      <p:sp>
        <p:nvSpPr>
          <p:cNvPr id="60420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60419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48F8A9F3-76CD-479F-A9AF-758719DC8FC8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28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1445" name="Rectangle 3"/>
          <p:cNvSpPr>
            <a:spLocks noChangeArrowheads="1"/>
          </p:cNvSpPr>
          <p:nvPr/>
        </p:nvSpPr>
        <p:spPr bwMode="auto">
          <a:xfrm>
            <a:off x="4175125" y="254000"/>
            <a:ext cx="3748088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algn="l"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9.3 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회복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idx="1"/>
          </p:nvPr>
        </p:nvSpPr>
        <p:spPr>
          <a:xfrm>
            <a:off x="1822449" y="323850"/>
            <a:ext cx="8786793" cy="58451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ko-KR" altLang="en-US" sz="2800" b="1" dirty="0" smtClean="0"/>
              <a:t>장애의 유형</a:t>
            </a:r>
            <a:endParaRPr lang="en-US" altLang="ko-KR" sz="2800" b="1" dirty="0" smtClean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시스템 충돌 </a:t>
            </a:r>
            <a:r>
              <a:rPr lang="en-US" altLang="ko-KR" b="1" dirty="0" smtClean="0"/>
              <a:t>: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하드웨어 혹은 소프트웨어의 오류로 인하여 주기억장치가 손실되는 것</a:t>
            </a:r>
            <a:endParaRPr lang="en-US" altLang="ko-KR" b="1" dirty="0" smtClean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미디어 장애</a:t>
            </a:r>
            <a:endParaRPr lang="en-US" altLang="ko-KR" b="1" dirty="0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헤드의 충돌이나 읽기 장애에 의하여 보조기억장치의 일부 데이터가 손실되는 것</a:t>
            </a:r>
            <a:endParaRPr lang="en-US" altLang="ko-KR" b="1" dirty="0" smtClean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응용 소프트웨어 오류</a:t>
            </a:r>
            <a:endParaRPr lang="en-US" altLang="ko-KR" b="1" dirty="0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데이터베이스에 접근하는 소프트웨어의 논리적인 오류로 트랜잭션의 수행이 실패하는 것</a:t>
            </a:r>
            <a:endParaRPr lang="en-US" altLang="ko-KR" b="1" dirty="0" smtClean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자연재해 </a:t>
            </a:r>
            <a:endParaRPr lang="en-US" altLang="ko-KR" b="1" dirty="0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화재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홍수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지진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정전 등에 의해 컴퓨터 시스템이 손상되는 것</a:t>
            </a:r>
            <a:endParaRPr lang="en-US" altLang="ko-KR" b="1" dirty="0" smtClean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부주의</a:t>
            </a:r>
            <a:endParaRPr lang="en-US" altLang="ko-KR" b="1" dirty="0" smtClean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운영자나 사용자의 부주의로 데이터가 손실되거나 의도적인 손상을 입는 것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b="1" dirty="0" smtClean="0"/>
          </a:p>
        </p:txBody>
      </p:sp>
      <p:sp>
        <p:nvSpPr>
          <p:cNvPr id="62468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62467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CDC02AEA-C872-4E1E-9A93-3A579546FCD4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29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1879599" y="1368425"/>
            <a:ext cx="9294813" cy="46132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dirty="0" smtClean="0"/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트랜잭션</a:t>
            </a:r>
            <a:r>
              <a:rPr lang="en-US" altLang="ko-KR" b="1" dirty="0" smtClean="0"/>
              <a:t>(transaction)</a:t>
            </a:r>
            <a:endParaRPr lang="en-US" altLang="ko-KR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DBMS</a:t>
            </a:r>
            <a:r>
              <a:rPr lang="ko-KR" altLang="en-US" b="1" dirty="0" smtClean="0"/>
              <a:t>에서 데이터를 다루는 </a:t>
            </a:r>
            <a:r>
              <a:rPr lang="ko-KR" altLang="en-US" b="1" dirty="0" smtClean="0">
                <a:solidFill>
                  <a:srgbClr val="FF0000"/>
                </a:solidFill>
              </a:rPr>
              <a:t>논리적인 작업의 단위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많은 사용자들이 동시에 데이터베이스의 서로 다른 부분 또는 동일한 부분을 접근하면서 데이터베이스를 사용함</a:t>
            </a:r>
            <a:endParaRPr lang="en-US" altLang="ko-KR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데이터베이스에서 트랜잭션 정의 이유</a:t>
            </a:r>
            <a:endParaRPr lang="en-US" altLang="ko-KR" b="1" dirty="0" smtClean="0"/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여러 작업이 동시에 같은 데이터를 다</a:t>
            </a:r>
            <a:r>
              <a:rPr lang="ko-KR" altLang="en-US" b="1" dirty="0"/>
              <a:t>룰</a:t>
            </a:r>
            <a:r>
              <a:rPr lang="ko-KR" altLang="en-US" b="1" dirty="0" smtClean="0"/>
              <a:t> 때 트랜잭션은 이 작업을 서로 분리하는 작업의 단위가 됨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동시성 제어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Concurrency Control)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데이터를 다룰 때 장애가 일어나는 경우 발생</a:t>
            </a:r>
            <a:r>
              <a:rPr lang="en-US" altLang="ko-KR" b="1" dirty="0" smtClean="0"/>
              <a:t>. </a:t>
            </a:r>
            <a:r>
              <a:rPr lang="ko-KR" altLang="en-US" b="1" dirty="0" smtClean="0"/>
              <a:t>트랜잭션은 장애 시 데이터 복구 작업의 단위가 됨</a:t>
            </a:r>
            <a:r>
              <a:rPr lang="en-US" altLang="ko-KR" b="1" dirty="0" smtClean="0"/>
              <a:t>(</a:t>
            </a:r>
            <a:r>
              <a:rPr lang="ko-KR" altLang="en-US" b="1" dirty="0" smtClean="0">
                <a:solidFill>
                  <a:srgbClr val="0000FF"/>
                </a:solidFill>
              </a:rPr>
              <a:t>회복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: Recovery)</a:t>
            </a: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트랜잭션은 전체가 수행되거나 또는 전혀 수행되지 않아야 함</a:t>
            </a:r>
            <a:r>
              <a:rPr lang="en-US" altLang="ko-KR" b="1" dirty="0" smtClean="0"/>
              <a:t>(all or nothing)</a:t>
            </a:r>
            <a:endParaRPr lang="en-US" altLang="ko-KR" sz="1400" b="1" dirty="0" smtClean="0"/>
          </a:p>
        </p:txBody>
      </p:sp>
      <p:sp>
        <p:nvSpPr>
          <p:cNvPr id="15364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15363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2D4B06CC-0FAD-4969-BFFF-20D574E2D9A0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3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3702050" y="309563"/>
            <a:ext cx="47164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내용 개체 틀 2"/>
          <p:cNvSpPr>
            <a:spLocks noGrp="1"/>
          </p:cNvSpPr>
          <p:nvPr>
            <p:ph idx="1"/>
          </p:nvPr>
        </p:nvSpPr>
        <p:spPr>
          <a:xfrm>
            <a:off x="1553591" y="709930"/>
            <a:ext cx="9053449" cy="5130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b="1" dirty="0" smtClean="0"/>
              <a:t>회복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관리기</a:t>
            </a:r>
            <a:r>
              <a:rPr lang="en-US" altLang="ko-KR" b="1" dirty="0" smtClean="0"/>
              <a:t>(Recovery)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ko-KR" altLang="en-US" b="1" dirty="0" smtClean="0">
                <a:solidFill>
                  <a:schemeClr val="tx2"/>
                </a:solidFill>
              </a:rPr>
              <a:t>회복관리기는 로그</a:t>
            </a:r>
            <a:r>
              <a:rPr lang="en-US" altLang="ko-KR" b="1" dirty="0" smtClean="0">
                <a:solidFill>
                  <a:schemeClr val="tx2"/>
                </a:solidFill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</a:rPr>
              <a:t>메모리 </a:t>
            </a:r>
            <a:r>
              <a:rPr lang="ko-KR" altLang="en-US" b="1" dirty="0" smtClean="0"/>
              <a:t>덤프 등을 이용하여 회복 기능을 수행하는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의 핵심구성요소</a:t>
            </a:r>
            <a:endParaRPr lang="en-US" altLang="ko-KR" b="1" dirty="0" smtClean="0"/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ko-KR" altLang="en-US" b="1" dirty="0" smtClean="0"/>
              <a:t>트랜잭션이 성공적으로 완료 못할 경우 로그를 이용하여 모든 변화를 취소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3300"/>
                </a:solidFill>
              </a:rPr>
              <a:t>undo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시켜서 트랜잭션 이전 상태로 되돌리는 역할 담당</a:t>
            </a:r>
            <a:endParaRPr lang="en-US" altLang="ko-KR" b="1" dirty="0" smtClean="0"/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ko-KR" altLang="en-US" b="1" dirty="0" smtClean="0"/>
              <a:t>트랜잭션이 부분 완료 되었을 때 로그를 이용하여 </a:t>
            </a:r>
            <a:r>
              <a:rPr lang="ko-KR" altLang="en-US" b="1" dirty="0" err="1" smtClean="0"/>
              <a:t>재작업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3300"/>
                </a:solidFill>
              </a:rPr>
              <a:t>redo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수행</a:t>
            </a:r>
            <a:endParaRPr lang="en-US" altLang="ko-KR" b="1" dirty="0" smtClean="0"/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ko-KR" altLang="en-US" b="1" dirty="0" smtClean="0"/>
              <a:t>트랜잭션 실행이 성공적으로 완료되지 못하면 트랜잭션이 데이터베이스에 만들었던 모든 변화를 취소 시키고</a:t>
            </a:r>
            <a:r>
              <a:rPr lang="en-US" altLang="ko-KR" b="1" dirty="0" smtClean="0"/>
              <a:t>(UNDO) </a:t>
            </a:r>
            <a:r>
              <a:rPr lang="ko-KR" altLang="en-US" b="1" dirty="0" smtClean="0"/>
              <a:t>트랜잭션 수행 이전의 원래 상태로 복구하는 역할을 담당함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ko-KR" altLang="en-US" b="1" dirty="0" smtClean="0"/>
              <a:t>메모리 덤프 로그를 이용하여 수행</a:t>
            </a:r>
            <a:r>
              <a:rPr lang="en-US" altLang="ko-KR" b="1" dirty="0" smtClean="0"/>
              <a:t> (Log)</a:t>
            </a:r>
          </a:p>
          <a:p>
            <a:endParaRPr lang="ko-KR" altLang="en-US" dirty="0" smtClean="0"/>
          </a:p>
        </p:txBody>
      </p:sp>
      <p:sp>
        <p:nvSpPr>
          <p:cNvPr id="64516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64515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0B6E65F0-038B-4C05-8ED8-CC9C6CF915CB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30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1629" y="773781"/>
            <a:ext cx="9521444" cy="5130800"/>
          </a:xfrm>
        </p:spPr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ko-KR" altLang="en-US" b="1" dirty="0" smtClean="0"/>
              <a:t>로그 파일</a:t>
            </a:r>
            <a:endParaRPr lang="en-US" altLang="ko-KR" b="1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/>
              <a:t>DBMS</a:t>
            </a:r>
            <a:r>
              <a:rPr lang="ko-KR" altLang="en-US" b="1" dirty="0"/>
              <a:t>는 트랜잭션이 수행 중이거나 수행이 종료된 후 발생하는 데이터베이스 </a:t>
            </a:r>
            <a:r>
              <a:rPr lang="ko-KR" altLang="en-US" b="1" dirty="0" smtClean="0"/>
              <a:t>손실</a:t>
            </a:r>
            <a:r>
              <a:rPr lang="ko-KR" altLang="en-US" b="1" dirty="0"/>
              <a:t>을</a:t>
            </a:r>
            <a:r>
              <a:rPr lang="ko-KR" altLang="en-US" b="1" dirty="0" smtClean="0"/>
              <a:t> </a:t>
            </a:r>
            <a:r>
              <a:rPr lang="ko-KR" altLang="en-US" b="1" dirty="0"/>
              <a:t>방지하기 위해 트랜잭션의 데이터베이스 기록을 추적하는 로그 파일</a:t>
            </a:r>
            <a:r>
              <a:rPr lang="en-US" altLang="ko-KR" b="1" dirty="0"/>
              <a:t>(log file)</a:t>
            </a:r>
            <a:r>
              <a:rPr lang="ko-KR" altLang="en-US" b="1" dirty="0"/>
              <a:t>을 </a:t>
            </a:r>
            <a:r>
              <a:rPr lang="ko-KR" altLang="en-US" b="1" dirty="0" smtClean="0"/>
              <a:t>사용</a:t>
            </a:r>
            <a:endParaRPr lang="en-US" altLang="ko-KR" b="1" dirty="0" smtClean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/>
              <a:t>로그 </a:t>
            </a:r>
            <a:r>
              <a:rPr lang="ko-KR" altLang="en-US" b="1" dirty="0"/>
              <a:t>파일은 </a:t>
            </a:r>
            <a:r>
              <a:rPr lang="ko-KR" altLang="en-US" b="1" dirty="0">
                <a:solidFill>
                  <a:srgbClr val="FF0000"/>
                </a:solidFill>
              </a:rPr>
              <a:t>트랜잭션이 반영한 모든 데이터의 변경사항을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데이터베이스에 </a:t>
            </a:r>
            <a:r>
              <a:rPr lang="ko-KR" altLang="en-US" b="1" dirty="0">
                <a:solidFill>
                  <a:srgbClr val="FF0000"/>
                </a:solidFill>
              </a:rPr>
              <a:t>기록하기 전에 미리 기록해두는 별도의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데이터베이스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b="1" dirty="0" smtClean="0"/>
              <a:t> </a:t>
            </a:r>
            <a:r>
              <a:rPr lang="ko-KR" altLang="en-US" b="1" dirty="0"/>
              <a:t>안전한 하드디스크에 저장되며 전원과 관계없이 기록이 </a:t>
            </a:r>
            <a:r>
              <a:rPr lang="ko-KR" altLang="en-US" b="1" dirty="0" smtClean="0"/>
              <a:t>남아있음</a:t>
            </a:r>
            <a:endParaRPr lang="en-US" altLang="ko-KR" b="1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/>
              <a:t>로그의 구조</a:t>
            </a:r>
            <a:endParaRPr lang="en-US" altLang="ko-KR" b="1" dirty="0" smtClean="0"/>
          </a:p>
          <a:p>
            <a:pPr marL="361950" indent="0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2000" b="1" dirty="0"/>
              <a:t>&lt;</a:t>
            </a:r>
            <a:r>
              <a:rPr lang="ko-KR" altLang="en-US" sz="2000" b="1" dirty="0"/>
              <a:t>트랜잭션번호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로그타입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데이터항목명</a:t>
            </a:r>
            <a:r>
              <a:rPr lang="en-US" altLang="ko-KR" sz="2000" b="1" dirty="0"/>
              <a:t>, </a:t>
            </a:r>
            <a:r>
              <a:rPr lang="ko-KR" altLang="en-US" sz="2000" b="1" dirty="0" err="1" smtClean="0"/>
              <a:t>수정전</a:t>
            </a:r>
            <a:r>
              <a:rPr lang="ko-KR" altLang="en-US" sz="2000" b="1" dirty="0" smtClean="0"/>
              <a:t> 값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수정후</a:t>
            </a:r>
            <a:r>
              <a:rPr lang="ko-KR" altLang="en-US" sz="2000" b="1" dirty="0"/>
              <a:t> 값</a:t>
            </a:r>
            <a:r>
              <a:rPr lang="en-US" altLang="ko-KR" sz="2000" b="1" dirty="0"/>
              <a:t>&gt;</a:t>
            </a:r>
            <a:endParaRPr lang="ko-KR" altLang="en-US" sz="2000" b="1" dirty="0"/>
          </a:p>
        </p:txBody>
      </p:sp>
      <p:sp>
        <p:nvSpPr>
          <p:cNvPr id="65540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65539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78E4B911-8A95-4FFE-B252-CA9115486FAE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31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내용 개체 틀 2"/>
          <p:cNvSpPr>
            <a:spLocks noGrp="1"/>
          </p:cNvSpPr>
          <p:nvPr>
            <p:ph idx="1"/>
          </p:nvPr>
        </p:nvSpPr>
        <p:spPr>
          <a:xfrm>
            <a:off x="1863725" y="323850"/>
            <a:ext cx="8474075" cy="54049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로그 파일을 이용한 회복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시스템 운영 중 장애가 발생하여 시스템이 다시 가동되었을 때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는 로그 파일 을 먼저 살펴본다</a:t>
            </a:r>
            <a:r>
              <a:rPr lang="en-US" altLang="ko-KR" b="1" dirty="0" smtClean="0"/>
              <a:t>. DBMS</a:t>
            </a:r>
            <a:r>
              <a:rPr lang="ko-KR" altLang="en-US" b="1" dirty="0" smtClean="0"/>
              <a:t>는 트랜잭션이 종료되었는지 혹은 중단되었는지 여부를 판단하여 종료된 트랜잭션은 종료를 확정하기 위하여 재실행</a:t>
            </a:r>
            <a:r>
              <a:rPr lang="en-US" altLang="ko-KR" b="1" dirty="0" smtClean="0"/>
              <a:t>(REDO)</a:t>
            </a:r>
            <a:r>
              <a:rPr lang="ko-KR" altLang="en-US" b="1" dirty="0" smtClean="0"/>
              <a:t>을 진행하고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중단된 트랜잭션은 없던 일로 되돌리기 위해 취소</a:t>
            </a:r>
            <a:r>
              <a:rPr lang="en-US" altLang="ko-KR" b="1" dirty="0" smtClean="0"/>
              <a:t>(UNDO)</a:t>
            </a:r>
            <a:r>
              <a:rPr lang="ko-KR" altLang="en-US" b="1" dirty="0" smtClean="0"/>
              <a:t>를 진행한다</a:t>
            </a:r>
            <a:r>
              <a:rPr lang="en-US" altLang="ko-KR" b="1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트랜잭션 재실행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3300"/>
                </a:solidFill>
              </a:rPr>
              <a:t>redo</a:t>
            </a:r>
            <a:r>
              <a:rPr lang="en-US" altLang="ko-KR" b="1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장애가 발생한 후 시스템을 다시 가동을 했을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로그 파일에 트랜잭션의 시작</a:t>
            </a:r>
            <a:r>
              <a:rPr lang="en-US" altLang="ko-KR" b="1" dirty="0" smtClean="0"/>
              <a:t>(START)</a:t>
            </a:r>
            <a:r>
              <a:rPr lang="ko-KR" altLang="en-US" b="1" dirty="0" smtClean="0"/>
              <a:t>이 있고 종료</a:t>
            </a:r>
            <a:r>
              <a:rPr lang="en-US" altLang="ko-KR" b="1" dirty="0" smtClean="0"/>
              <a:t>(COMMIT) </a:t>
            </a:r>
            <a:r>
              <a:rPr lang="ko-KR" altLang="en-US" b="1" dirty="0" smtClean="0"/>
              <a:t>가 있는 경우</a:t>
            </a:r>
            <a:endParaRPr lang="en-US" altLang="ko-KR" b="1" dirty="0" smtClean="0"/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로그를 보면서 트랜잭션이 변경한 내용을 데이터베이스에 다시 기록하는 과정이 필요</a:t>
            </a:r>
            <a:endParaRPr lang="en-US" altLang="ko-KR" b="1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/>
              <a:t>트랜잭션 취소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3300"/>
                </a:solidFill>
              </a:rPr>
              <a:t>undo</a:t>
            </a:r>
            <a:r>
              <a:rPr lang="en-US" altLang="ko-KR" b="1" dirty="0" smtClean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 smtClean="0"/>
              <a:t>장애가 발생한 후 시스템을 다시 가동했을 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로그 파일에 트랜잭션의 시작</a:t>
            </a:r>
            <a:r>
              <a:rPr lang="en-US" altLang="ko-KR" b="1" dirty="0" smtClean="0"/>
              <a:t>(START)</a:t>
            </a:r>
            <a:r>
              <a:rPr lang="ko-KR" altLang="en-US" b="1" dirty="0" smtClean="0"/>
              <a:t>만 있고 종료</a:t>
            </a:r>
            <a:r>
              <a:rPr lang="en-US" altLang="ko-KR" b="1" dirty="0" smtClean="0"/>
              <a:t>(COMMIT)</a:t>
            </a:r>
            <a:r>
              <a:rPr lang="ko-KR" altLang="en-US" b="1" dirty="0" smtClean="0"/>
              <a:t>가 없는 경우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트랜잭션이 한 일을 모두 취소</a:t>
            </a:r>
            <a:endParaRPr lang="en-US" altLang="ko-KR" b="1" dirty="0" smtClean="0"/>
          </a:p>
        </p:txBody>
      </p:sp>
      <p:sp>
        <p:nvSpPr>
          <p:cNvPr id="66564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66563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DDC8B014-BB48-4700-8EF4-11E05239BBDF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32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7925" y="396875"/>
            <a:ext cx="4664075" cy="2665413"/>
          </a:xfr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</p:pic>
      <p:sp>
        <p:nvSpPr>
          <p:cNvPr id="67587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6FEC2971-CA8E-4735-8D69-ADA50DEABA04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33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7588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5" y="3706813"/>
            <a:ext cx="3771900" cy="22193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</p:pic>
      <p:pic>
        <p:nvPicPr>
          <p:cNvPr id="6759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8" y="3741738"/>
            <a:ext cx="3700462" cy="218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idx="1"/>
          </p:nvPr>
        </p:nvSpPr>
        <p:spPr>
          <a:xfrm>
            <a:off x="1150815" y="676275"/>
            <a:ext cx="10363406" cy="4902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en-US" altLang="ko-KR" sz="2000" b="1" dirty="0" smtClean="0"/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체크포인트</a:t>
            </a:r>
            <a:r>
              <a:rPr lang="en-US" altLang="ko-KR" b="1" dirty="0" smtClean="0">
                <a:solidFill>
                  <a:schemeClr val="tx2"/>
                </a:solidFill>
              </a:rPr>
              <a:t>(checkpoint)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로그를 이용한 회복은 시스템에 장애가 일어났을 때 어느 시점까지 되돌아가야 하는 지 알 수 없음</a:t>
            </a:r>
            <a:endParaRPr lang="en-US" altLang="ko-KR" b="1" dirty="0" smtClean="0"/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트랜잭션이 많은 응용의 경우 </a:t>
            </a:r>
            <a:r>
              <a:rPr lang="ko-KR" altLang="en-US" b="1" dirty="0" smtClean="0">
                <a:solidFill>
                  <a:srgbClr val="FF0000"/>
                </a:solidFill>
              </a:rPr>
              <a:t>하루 이상 되돌아가서 복구하는 것은 사실상 불가능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회복 시 많은 양의 로그를 검색하고 갱신하는 시간을 줄이기 위하여 몇 십 분 단위로 데이터베이스와 트랜잭션 로그 파일을 동기화한 후 </a:t>
            </a:r>
            <a:r>
              <a:rPr lang="ko-KR" altLang="en-US" b="1" dirty="0" smtClean="0">
                <a:solidFill>
                  <a:srgbClr val="FF0000"/>
                </a:solidFill>
              </a:rPr>
              <a:t>동기화한 시점을 로그 파일에 기록해두는 방법 </a:t>
            </a:r>
            <a:r>
              <a:rPr lang="ko-KR" altLang="en-US" b="1" dirty="0" smtClean="0"/>
              <a:t>혹은 그 시점 이 체크포인트</a:t>
            </a:r>
            <a:r>
              <a:rPr lang="en-US" altLang="ko-KR" b="1" dirty="0" smtClean="0"/>
              <a:t>(checkpoint, </a:t>
            </a:r>
            <a:r>
              <a:rPr lang="ko-KR" altLang="en-US" b="1" dirty="0" smtClean="0"/>
              <a:t>혹은 </a:t>
            </a:r>
            <a:r>
              <a:rPr lang="ko-KR" altLang="en-US" b="1" dirty="0" err="1" smtClean="0"/>
              <a:t>검사점</a:t>
            </a:r>
            <a:r>
              <a:rPr lang="en-US" altLang="ko-KR" b="1" dirty="0" smtClean="0"/>
              <a:t>)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일반적으로 체크포인트를 </a:t>
            </a:r>
            <a:r>
              <a:rPr lang="en-US" altLang="ko-KR" b="1" dirty="0" smtClean="0"/>
              <a:t>10~20</a:t>
            </a:r>
            <a:r>
              <a:rPr lang="ko-KR" altLang="en-US" b="1" dirty="0" smtClean="0"/>
              <a:t>분마다 한 번씩 수행함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b="1" dirty="0" smtClean="0"/>
          </a:p>
        </p:txBody>
      </p:sp>
      <p:sp>
        <p:nvSpPr>
          <p:cNvPr id="69636" name="바닥글 개체 틀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69635" name="슬라이드 번호 개체 틀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54200109-C0DB-408D-9B86-31D2EAE0E035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34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트랜잭션의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 특징과 각각의 개념에 대해 간략하게 서술하시오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2418E-63BF-4C42-8FCA-BFC60C0A806B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822960" y="1399032"/>
            <a:ext cx="10957878" cy="34163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ko-KR" altLang="en-US" b="1" dirty="0" err="1" smtClean="0">
                <a:solidFill>
                  <a:schemeClr val="tx2"/>
                </a:solidFill>
              </a:rPr>
              <a:t>원자성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b="1" dirty="0" smtClean="0">
                <a:solidFill>
                  <a:schemeClr val="tx2"/>
                </a:solidFill>
              </a:rPr>
              <a:t>트랜잭션의 연산은 </a:t>
            </a:r>
            <a:r>
              <a:rPr lang="en-US" altLang="ko-KR" b="1" dirty="0" smtClean="0">
                <a:solidFill>
                  <a:schemeClr val="tx2"/>
                </a:solidFill>
              </a:rPr>
              <a:t>DB</a:t>
            </a:r>
            <a:r>
              <a:rPr lang="ko-KR" altLang="en-US" b="1" dirty="0" smtClean="0">
                <a:solidFill>
                  <a:schemeClr val="tx2"/>
                </a:solidFill>
              </a:rPr>
              <a:t>에 모두 반영되든지 아니면 전혀 반영되지 않아야 함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b="1" dirty="0" smtClean="0">
                <a:solidFill>
                  <a:schemeClr val="tx2"/>
                </a:solidFill>
              </a:rPr>
              <a:t>일관성 </a:t>
            </a:r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b="1" dirty="0" smtClean="0">
                <a:solidFill>
                  <a:schemeClr val="tx2"/>
                </a:solidFill>
              </a:rPr>
              <a:t>트랜잭션 수행이 성공적으로 완료되면 언제나 일관성 있는 </a:t>
            </a:r>
            <a:r>
              <a:rPr lang="en-US" altLang="ko-KR" b="1" dirty="0" smtClean="0">
                <a:solidFill>
                  <a:schemeClr val="tx2"/>
                </a:solidFill>
              </a:rPr>
              <a:t>DB </a:t>
            </a:r>
            <a:r>
              <a:rPr lang="ko-KR" altLang="en-US" b="1" dirty="0" smtClean="0">
                <a:solidFill>
                  <a:schemeClr val="tx2"/>
                </a:solidFill>
              </a:rPr>
              <a:t>상태로 변환함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b="1" dirty="0" smtClean="0">
                <a:solidFill>
                  <a:schemeClr val="tx2"/>
                </a:solidFill>
              </a:rPr>
              <a:t>독립성 </a:t>
            </a:r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b="1" dirty="0" smtClean="0">
                <a:solidFill>
                  <a:schemeClr val="tx2"/>
                </a:solidFill>
              </a:rPr>
              <a:t>한 트랜잭션이 데이터를 갱신 완료하는 동안에는 다른 트랜잭션이 접근하지 못하도록 해야함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b="1" dirty="0" smtClean="0">
                <a:solidFill>
                  <a:schemeClr val="tx2"/>
                </a:solidFill>
              </a:rPr>
              <a:t>영속성 </a:t>
            </a:r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b="1" dirty="0" smtClean="0">
                <a:solidFill>
                  <a:schemeClr val="tx2"/>
                </a:solidFill>
              </a:rPr>
              <a:t>트랜잭션의 실행이 성공적으로 완료된 후에는 시스템 오류가 발생해도 그 내용은 계속 보존됨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555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트랜잭션은 다음 그림과 같이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가지 상태에 놓일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빈칸에 알맞은 상태는</a:t>
            </a:r>
            <a:r>
              <a:rPr lang="en-US" altLang="ko-KR" dirty="0" smtClean="0"/>
              <a:t>?</a:t>
            </a:r>
          </a:p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2418E-63BF-4C42-8FCA-BFC60C0A806B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6" name="타원 5"/>
          <p:cNvSpPr/>
          <p:nvPr/>
        </p:nvSpPr>
        <p:spPr>
          <a:xfrm>
            <a:off x="2167128" y="1929384"/>
            <a:ext cx="1115568" cy="5394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  <a:endParaRPr lang="ko-KR" altLang="en-US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850392" y="2790413"/>
            <a:ext cx="1115568" cy="5394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부분완료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92424" y="2790413"/>
            <a:ext cx="1115568" cy="5394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850392" y="3715450"/>
            <a:ext cx="1115568" cy="5394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endParaRPr lang="ko-KR" altLang="en-US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392424" y="3640805"/>
            <a:ext cx="1115568" cy="5394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>
            <a:endCxn id="6" idx="0"/>
          </p:cNvCxnSpPr>
          <p:nvPr/>
        </p:nvCxnSpPr>
        <p:spPr>
          <a:xfrm>
            <a:off x="2724912" y="1550909"/>
            <a:ext cx="0" cy="37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7" idx="7"/>
          </p:cNvCxnSpPr>
          <p:nvPr/>
        </p:nvCxnSpPr>
        <p:spPr>
          <a:xfrm flipH="1">
            <a:off x="1802589" y="2389873"/>
            <a:ext cx="527910" cy="47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" idx="4"/>
            <a:endCxn id="9" idx="0"/>
          </p:cNvCxnSpPr>
          <p:nvPr/>
        </p:nvCxnSpPr>
        <p:spPr>
          <a:xfrm>
            <a:off x="1408176" y="3329909"/>
            <a:ext cx="0" cy="38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5"/>
            <a:endCxn id="8" idx="1"/>
          </p:cNvCxnSpPr>
          <p:nvPr/>
        </p:nvCxnSpPr>
        <p:spPr>
          <a:xfrm>
            <a:off x="3119325" y="2389873"/>
            <a:ext cx="436470" cy="479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8" idx="4"/>
            <a:endCxn id="12" idx="0"/>
          </p:cNvCxnSpPr>
          <p:nvPr/>
        </p:nvCxnSpPr>
        <p:spPr>
          <a:xfrm>
            <a:off x="3950208" y="3329909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64937" y="2875495"/>
            <a:ext cx="646331" cy="369332"/>
          </a:xfrm>
          <a:prstGeom prst="rect">
            <a:avLst/>
          </a:prstGeom>
          <a:solidFill>
            <a:srgbClr val="66CCFF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실패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27041" y="3676610"/>
            <a:ext cx="646331" cy="369332"/>
          </a:xfrm>
          <a:prstGeom prst="rect">
            <a:avLst/>
          </a:prstGeom>
          <a:solidFill>
            <a:srgbClr val="66CCFF"/>
          </a:solidFill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tx2"/>
                </a:solidFill>
              </a:rPr>
              <a:t>철회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77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</a:t>
            </a:r>
            <a:r>
              <a:rPr lang="en-US" altLang="ko-KR" dirty="0" smtClean="0"/>
              <a:t>(START)</a:t>
            </a:r>
            <a:r>
              <a:rPr lang="ko-KR" altLang="en-US" dirty="0" smtClean="0"/>
              <a:t>과 완료</a:t>
            </a:r>
            <a:r>
              <a:rPr lang="en-US" altLang="ko-KR" dirty="0" smtClean="0"/>
              <a:t>(COMMIT)</a:t>
            </a:r>
            <a:r>
              <a:rPr lang="ko-KR" altLang="en-US" dirty="0" smtClean="0"/>
              <a:t>을 중심으로 </a:t>
            </a:r>
            <a:r>
              <a:rPr lang="en-US" altLang="ko-KR" dirty="0" smtClean="0"/>
              <a:t>Redo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Undo</a:t>
            </a:r>
            <a:r>
              <a:rPr lang="ko-KR" altLang="en-US" dirty="0" smtClean="0"/>
              <a:t>의 개념을 간략히 서술하시오</a:t>
            </a:r>
            <a:r>
              <a:rPr lang="en-US" altLang="ko-KR" dirty="0" smtClean="0"/>
              <a:t>.,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9장. 트랜잭션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2418E-63BF-4C42-8FCA-BFC60C0A806B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794385" y="1591607"/>
            <a:ext cx="10957878" cy="34163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Redo : DB</a:t>
            </a:r>
            <a:r>
              <a:rPr lang="ko-KR" altLang="en-US" b="1" dirty="0" smtClean="0">
                <a:solidFill>
                  <a:schemeClr val="tx2"/>
                </a:solidFill>
              </a:rPr>
              <a:t>가 비정상적으로 종료되었을 때 디스크에 저장된 로그를 분석하여 트랜잭션의 시작</a:t>
            </a:r>
            <a:r>
              <a:rPr lang="en-US" altLang="ko-KR" b="1" dirty="0" smtClean="0">
                <a:solidFill>
                  <a:schemeClr val="tx2"/>
                </a:solidFill>
              </a:rPr>
              <a:t>(start)</a:t>
            </a:r>
            <a:r>
              <a:rPr lang="ko-KR" altLang="en-US" b="1" dirty="0" smtClean="0">
                <a:solidFill>
                  <a:schemeClr val="tx2"/>
                </a:solidFill>
              </a:rPr>
              <a:t>과 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b="1" dirty="0" smtClean="0">
                <a:solidFill>
                  <a:schemeClr val="tx2"/>
                </a:solidFill>
              </a:rPr>
              <a:t>완료</a:t>
            </a:r>
            <a:r>
              <a:rPr lang="en-US" altLang="ko-KR" b="1" dirty="0" smtClean="0">
                <a:solidFill>
                  <a:schemeClr val="tx2"/>
                </a:solidFill>
              </a:rPr>
              <a:t>(commit)</a:t>
            </a:r>
            <a:r>
              <a:rPr lang="ko-KR" altLang="en-US" b="1" dirty="0" smtClean="0">
                <a:solidFill>
                  <a:schemeClr val="tx2"/>
                </a:solidFill>
              </a:rPr>
              <a:t>에 대한 기록이 있는 트랜잭션을 재 수행한다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Undo : </a:t>
            </a:r>
            <a:r>
              <a:rPr lang="en-US" altLang="ko-KR" b="1" dirty="0">
                <a:solidFill>
                  <a:schemeClr val="tx2"/>
                </a:solidFill>
              </a:rPr>
              <a:t>DB</a:t>
            </a:r>
            <a:r>
              <a:rPr lang="ko-KR" altLang="en-US" b="1" dirty="0">
                <a:solidFill>
                  <a:schemeClr val="tx2"/>
                </a:solidFill>
              </a:rPr>
              <a:t>가 비정상적으로 종료되었을 때 디스크에 저장된 로그를 분석하여 트랜잭션의 시작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en-US" altLang="ko-KR" b="1" dirty="0" smtClean="0">
                <a:solidFill>
                  <a:schemeClr val="tx2"/>
                </a:solidFill>
              </a:rPr>
              <a:t>start)</a:t>
            </a:r>
            <a:r>
              <a:rPr lang="ko-KR" altLang="en-US" b="1" dirty="0">
                <a:solidFill>
                  <a:schemeClr val="tx2"/>
                </a:solidFill>
              </a:rPr>
              <a:t>은</a:t>
            </a:r>
            <a:r>
              <a:rPr lang="ko-KR" altLang="en-US" b="1" dirty="0" smtClean="0">
                <a:solidFill>
                  <a:schemeClr val="tx2"/>
                </a:solidFill>
              </a:rPr>
              <a:t> </a:t>
            </a:r>
            <a:endParaRPr lang="en-US" altLang="ko-KR" b="1" dirty="0">
              <a:solidFill>
                <a:schemeClr val="tx2"/>
              </a:solidFill>
            </a:endParaRPr>
          </a:p>
          <a:p>
            <a:pPr>
              <a:lnSpc>
                <a:spcPct val="300000"/>
              </a:lnSpc>
            </a:pPr>
            <a:r>
              <a:rPr lang="ko-KR" altLang="en-US" b="1" dirty="0" smtClean="0">
                <a:solidFill>
                  <a:schemeClr val="tx2"/>
                </a:solidFill>
              </a:rPr>
              <a:t>있지만 완료</a:t>
            </a:r>
            <a:r>
              <a:rPr lang="en-US" altLang="ko-KR" b="1" dirty="0">
                <a:solidFill>
                  <a:schemeClr val="tx2"/>
                </a:solidFill>
              </a:rPr>
              <a:t>(commit)</a:t>
            </a:r>
            <a:r>
              <a:rPr lang="ko-KR" altLang="en-US" b="1" dirty="0">
                <a:solidFill>
                  <a:schemeClr val="tx2"/>
                </a:solidFill>
              </a:rPr>
              <a:t>에 대한 기록이 </a:t>
            </a:r>
            <a:r>
              <a:rPr lang="ko-KR" altLang="en-US" b="1" dirty="0" smtClean="0">
                <a:solidFill>
                  <a:schemeClr val="tx2"/>
                </a:solidFill>
              </a:rPr>
              <a:t>없는 트랜잭션 작업을 취소한다</a:t>
            </a:r>
            <a:r>
              <a:rPr lang="en-US" altLang="ko-KR" b="1" dirty="0" smtClean="0">
                <a:solidFill>
                  <a:schemeClr val="tx2"/>
                </a:solidFill>
              </a:rPr>
              <a:t>.</a:t>
            </a:r>
            <a:endParaRPr lang="en-US" altLang="ko-KR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012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FF3300"/>
                </a:solidFill>
              </a:rPr>
              <a:t>동시성 제어</a:t>
            </a:r>
            <a:r>
              <a:rPr lang="en-US" altLang="ko-KR" b="1" dirty="0" smtClean="0"/>
              <a:t>(concurrency control)</a:t>
            </a: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동시에 수행되는 트랜잭션들이 데이터베이스에 미치는 영향은 이들을 순차적으로 수행하였을 때 미치는 영향과 같도록 보장</a:t>
            </a: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다수 사용자가 데이터베이스를 동시에 접근하도록 허용하면서 일관성을 유지</a:t>
            </a:r>
            <a:endParaRPr lang="en-US" altLang="ko-KR" b="1" dirty="0" smtClean="0"/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>
                <a:solidFill>
                  <a:srgbClr val="FF3300"/>
                </a:solidFill>
              </a:rPr>
              <a:t>회복</a:t>
            </a:r>
            <a:r>
              <a:rPr lang="en-US" altLang="ko-KR" b="1" dirty="0" smtClean="0"/>
              <a:t>(recovery)</a:t>
            </a: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데이터베이스를 갱신하는 도중에 시스템이 고장 나도 데이터베이스의 일관성을 유지함</a:t>
            </a:r>
          </a:p>
          <a:p>
            <a:pPr>
              <a:lnSpc>
                <a:spcPct val="200000"/>
              </a:lnSpc>
            </a:pPr>
            <a:endParaRPr lang="ko-KR" altLang="en-US" dirty="0" smtClean="0"/>
          </a:p>
        </p:txBody>
      </p:sp>
      <p:sp>
        <p:nvSpPr>
          <p:cNvPr id="17412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17411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7ADA72A6-8277-48F4-A937-E7A65FC30F03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4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1138238"/>
            <a:ext cx="8434388" cy="494347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sz="2000" b="1" dirty="0" smtClean="0"/>
              <a:t>데이터베이스 시스템 환경에서 흔히 볼 수 있는 몇 가지 응용의 예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sz="1800" dirty="0" smtClean="0">
                <a:latin typeface="신명조" charset="-127"/>
                <a:ea typeface="신명조" charset="-127"/>
              </a:rPr>
              <a:t>	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800" b="1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800" b="1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ko-KR" altLang="en-US" sz="1800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ko-KR" altLang="en-US" sz="1600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b="1" dirty="0" smtClean="0"/>
              <a:t>이때 </a:t>
            </a:r>
            <a:r>
              <a:rPr lang="en-US" altLang="ko-KR" sz="1800" b="1" dirty="0" smtClean="0"/>
              <a:t>500</a:t>
            </a:r>
            <a:r>
              <a:rPr lang="ko-KR" altLang="en-US" sz="1800" b="1" dirty="0" smtClean="0"/>
              <a:t>명 전원의 급여가 모두 갱신되거나 또는 모두 되지 않도록 </a:t>
            </a:r>
            <a:r>
              <a:rPr lang="en-US" altLang="ko-KR" sz="1800" b="1" dirty="0" smtClean="0"/>
              <a:t>DBMS</a:t>
            </a:r>
            <a:r>
              <a:rPr lang="ko-KR" altLang="en-US" sz="1800" b="1" dirty="0" smtClean="0"/>
              <a:t>가 보장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b="1" dirty="0" smtClean="0"/>
              <a:t>데이터베이스를 갱신하는 도중에 컴퓨터시스템이 다운이 된다면 어떤 일이 일어날 것인가</a:t>
            </a:r>
            <a:r>
              <a:rPr lang="en-US" altLang="ko-KR" sz="1800" b="1" dirty="0" smtClean="0"/>
              <a:t>?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ko-KR" sz="1800" b="1" dirty="0" smtClean="0"/>
              <a:t>DBMS</a:t>
            </a:r>
            <a:r>
              <a:rPr lang="ko-KR" altLang="en-US" sz="1800" b="1" dirty="0" smtClean="0"/>
              <a:t>가 추가로 정보를 유지하지 않는다면 </a:t>
            </a:r>
            <a:r>
              <a:rPr lang="en-US" altLang="ko-KR" sz="1800" b="1" dirty="0" smtClean="0"/>
              <a:t>DBMS</a:t>
            </a:r>
            <a:r>
              <a:rPr lang="ko-KR" altLang="en-US" sz="1800" b="1" dirty="0" smtClean="0"/>
              <a:t>가 재가동된 후에 어느 직원의 </a:t>
            </a:r>
            <a:r>
              <a:rPr lang="ko-KR" altLang="en-US" sz="1800" b="1" dirty="0" err="1" smtClean="0"/>
              <a:t>투플까지</a:t>
            </a:r>
            <a:r>
              <a:rPr lang="ko-KR" altLang="en-US" sz="1800" b="1" dirty="0" smtClean="0"/>
              <a:t> </a:t>
            </a:r>
            <a:r>
              <a:rPr lang="ko-KR" altLang="en-US" sz="1800" b="1" dirty="0" err="1" smtClean="0"/>
              <a:t>수정되었는가를</a:t>
            </a:r>
            <a:r>
              <a:rPr lang="ko-KR" altLang="en-US" sz="1800" b="1" dirty="0" smtClean="0"/>
              <a:t> 알 수 없음 </a:t>
            </a:r>
            <a:r>
              <a:rPr lang="ko-KR" altLang="en-US" sz="1800" b="1" dirty="0" smtClean="0">
                <a:latin typeface="½Å¸íÁ¶" charset="0"/>
              </a:rPr>
              <a:t>→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>
                <a:solidFill>
                  <a:srgbClr val="FF3300"/>
                </a:solidFill>
              </a:rPr>
              <a:t>로그</a:t>
            </a:r>
            <a:r>
              <a:rPr lang="en-US" altLang="ko-KR" sz="1800" b="1" dirty="0" smtClean="0"/>
              <a:t>(log) </a:t>
            </a:r>
            <a:r>
              <a:rPr lang="ko-KR" altLang="en-US" sz="1800" b="1" dirty="0" smtClean="0"/>
              <a:t>유지</a:t>
            </a:r>
          </a:p>
        </p:txBody>
      </p:sp>
      <p:pic>
        <p:nvPicPr>
          <p:cNvPr id="1843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9350" y="1619250"/>
            <a:ext cx="7443788" cy="1784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8436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AAAA0260-25F2-4157-8643-F74425702C69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5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37" name="바닥글 개체 틀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3435350" y="254000"/>
            <a:ext cx="51736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algn="l"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algn="l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algn="l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algn="l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9.1 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트랜잭션 개요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57500" y="1106488"/>
            <a:ext cx="6951663" cy="2928937"/>
          </a:xfrm>
          <a:noFill/>
          <a:ln w="12700" cap="flat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</p:pic>
      <p:sp>
        <p:nvSpPr>
          <p:cNvPr id="20483" name="슬라이드 번호 개체 틀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69A56F30-03ED-46AF-B8DA-EC9696B16F39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6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84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90713" y="442913"/>
            <a:ext cx="8399462" cy="5972175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2000" b="1" dirty="0" smtClean="0"/>
              <a:t>데이터베이스 시스템 환경에서 흔히 볼 수 있는 예제</a:t>
            </a:r>
            <a:r>
              <a:rPr lang="en-US" altLang="ko-KR" sz="1800" dirty="0" smtClean="0">
                <a:latin typeface="신명조" charset="-127"/>
                <a:ea typeface="신명조" charset="-127"/>
              </a:rPr>
              <a:t>	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ko-KR" sz="1800" dirty="0" smtClean="0">
              <a:latin typeface="신명조" charset="-127"/>
              <a:ea typeface="신명조" charset="-127"/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b="1" dirty="0" smtClean="0"/>
              <a:t>두 </a:t>
            </a:r>
            <a:r>
              <a:rPr lang="ko-KR" altLang="en-US" sz="1800" b="1" dirty="0" smtClean="0"/>
              <a:t>개의 </a:t>
            </a:r>
            <a:r>
              <a:rPr lang="en-US" altLang="ko-KR" sz="1800" b="1" dirty="0" smtClean="0"/>
              <a:t>UPDATE</a:t>
            </a:r>
            <a:r>
              <a:rPr lang="ko-KR" altLang="en-US" sz="1800" b="1" dirty="0" smtClean="0"/>
              <a:t>문은 둘 다 완전하게 수행되거나 한 </a:t>
            </a:r>
            <a:r>
              <a:rPr lang="en-US" altLang="ko-KR" sz="1800" b="1" dirty="0" smtClean="0"/>
              <a:t>UPDATE </a:t>
            </a:r>
            <a:r>
              <a:rPr lang="ko-KR" altLang="en-US" sz="1800" b="1" dirty="0" smtClean="0"/>
              <a:t>문도 수행되어서는 안되도록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즉 하나의 트랜잭션</a:t>
            </a:r>
            <a:r>
              <a:rPr lang="en-US" altLang="ko-KR" sz="1800" b="1" dirty="0" smtClean="0"/>
              <a:t>(</a:t>
            </a:r>
            <a:r>
              <a:rPr lang="ko-KR" altLang="en-US" sz="1800" b="1" dirty="0" smtClean="0"/>
              <a:t>단위</a:t>
            </a:r>
            <a:r>
              <a:rPr lang="en-US" altLang="ko-KR" sz="1800" b="1" dirty="0" smtClean="0"/>
              <a:t>)</a:t>
            </a:r>
            <a:r>
              <a:rPr lang="ko-KR" altLang="en-US" sz="1800" b="1" dirty="0" smtClean="0"/>
              <a:t>처럼 </a:t>
            </a:r>
            <a:r>
              <a:rPr lang="en-US" altLang="ko-KR" sz="1800" b="1" dirty="0" smtClean="0"/>
              <a:t>DBMS</a:t>
            </a:r>
            <a:r>
              <a:rPr lang="ko-KR" altLang="en-US" sz="1800" b="1" dirty="0" smtClean="0"/>
              <a:t>가 보장해야 함</a:t>
            </a:r>
            <a:endParaRPr lang="en-US" altLang="ko-KR" sz="1800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b="1" dirty="0" smtClean="0"/>
              <a:t>기본적으로 각각의 </a:t>
            </a:r>
            <a:r>
              <a:rPr lang="en-US" altLang="ko-KR" sz="1800" b="1" dirty="0" smtClean="0"/>
              <a:t>SQL</a:t>
            </a:r>
            <a:r>
              <a:rPr lang="ko-KR" altLang="en-US" sz="1800" b="1" dirty="0" smtClean="0"/>
              <a:t>문이 하나의 트랜잭션으로 취급됨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sz="1800" b="1" dirty="0" smtClean="0"/>
              <a:t>두 개 이상의 </a:t>
            </a:r>
            <a:r>
              <a:rPr lang="en-US" altLang="ko-KR" sz="1800" b="1" dirty="0" smtClean="0"/>
              <a:t>SQL</a:t>
            </a:r>
            <a:r>
              <a:rPr lang="ko-KR" altLang="en-US" sz="1800" b="1" dirty="0" smtClean="0"/>
              <a:t>문들을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하나의 트랜잭션으로 취급하려면 사용자가 이를 명시적으로 표시해야 함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endParaRPr lang="en-US" altLang="ko-KR" sz="1800" dirty="0" smtClean="0">
              <a:latin typeface="신명조" charset="-127"/>
              <a:ea typeface="신명조" charset="-127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800" b="1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800" b="1" dirty="0" smtClean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800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 b="1" dirty="0" smtClean="0"/>
          </a:p>
        </p:txBody>
      </p:sp>
      <p:pic>
        <p:nvPicPr>
          <p:cNvPr id="22531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4438" y="972774"/>
            <a:ext cx="6259513" cy="197943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2532" name="슬라이드 번호 개체 틀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0163916A-9F63-408B-86FD-B8094B130E7B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7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533" name="바닥글 개체 틀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2457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트랜잭션 명령어 </a:t>
            </a:r>
          </a:p>
        </p:txBody>
      </p:sp>
      <p:sp>
        <p:nvSpPr>
          <p:cNvPr id="24581" name="바닥글 개체 틀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r>
              <a:rPr lang="en-US" altLang="ko-KR" sz="110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9장. 트랜잭션</a:t>
            </a:r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ts val="1800"/>
              </a:spcBef>
              <a:buFont typeface="Arial" panose="020B0604020202020204" pitchFamily="34" charset="0"/>
              <a:buChar char="•"/>
              <a:defRPr sz="24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anose="020B0604020202020204" pitchFamily="34" charset="0"/>
              <a:buChar char="•"/>
              <a:defRPr sz="20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anose="020B0604020202020204" pitchFamily="34" charset="0"/>
              <a:buChar char="•"/>
              <a:defRPr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spcBef>
                <a:spcPct val="50000"/>
              </a:spcBef>
              <a:buFontTx/>
              <a:buNone/>
            </a:pPr>
            <a:fld id="{E8D2F3BD-0BA4-4478-8C25-868A346BA829}" type="slidenum">
              <a:rPr lang="en-US" altLang="ko-KR" sz="1100">
                <a:latin typeface="굴림" panose="020B0600000101010101" pitchFamily="50" charset="-127"/>
                <a:ea typeface="굴림" panose="020B0600000101010101" pitchFamily="50" charset="-127"/>
              </a:rPr>
              <a:pPr latinLnBrk="0">
                <a:spcBef>
                  <a:spcPct val="50000"/>
                </a:spcBef>
                <a:buFontTx/>
                <a:buNone/>
              </a:pPr>
              <a:t>8</a:t>
            </a:fld>
            <a:endParaRPr lang="en-US" altLang="ko-KR" sz="11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45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8" y="1614488"/>
            <a:ext cx="9094620" cy="35831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04134" y="573712"/>
            <a:ext cx="9380465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ko-KR" altLang="en-US" sz="2000" b="1" dirty="0"/>
              <a:t>데이터베이스 시스템 환경에서 흔히 볼 수 있는 몇 가지 응용의 예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계속</a:t>
            </a:r>
            <a:r>
              <a:rPr lang="en-US" altLang="ko-KR" sz="2000" b="1" dirty="0"/>
              <a:t>)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ko-KR" sz="1800" dirty="0">
                <a:latin typeface="신명조" charset="-127"/>
                <a:ea typeface="신명조" charset="-127"/>
              </a:rPr>
              <a:t>	</a:t>
            </a: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800" b="1" dirty="0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800" b="1" dirty="0"/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800" b="1" dirty="0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 algn="just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ko-KR" sz="1600" b="1" dirty="0"/>
          </a:p>
        </p:txBody>
      </p:sp>
      <p:pic>
        <p:nvPicPr>
          <p:cNvPr id="58880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52822" y="1344665"/>
            <a:ext cx="6958013" cy="3662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0D614-CE07-4EC0-8026-9D782FFC1CA8}" type="slidenum">
              <a:rPr lang="en-US" altLang="ko-KR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563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7319</TotalTime>
  <Words>2087</Words>
  <Application>Microsoft Office PowerPoint</Application>
  <PresentationFormat>사용자 지정</PresentationFormat>
  <Paragraphs>332</Paragraphs>
  <Slides>37</Slides>
  <Notes>25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38" baseType="lpstr">
      <vt:lpstr>각</vt:lpstr>
      <vt:lpstr>제9장  트랜잭션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동시성 제어 기법의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노웅기</dc:creator>
  <cp:lastModifiedBy>D7701</cp:lastModifiedBy>
  <cp:revision>517</cp:revision>
  <cp:lastPrinted>1997-07-26T06:01:56Z</cp:lastPrinted>
  <dcterms:created xsi:type="dcterms:W3CDTF">1995-06-17T23:31:02Z</dcterms:created>
  <dcterms:modified xsi:type="dcterms:W3CDTF">2019-11-26T02:31:14Z</dcterms:modified>
</cp:coreProperties>
</file>