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44" r:id="rId3"/>
    <p:sldId id="345" r:id="rId4"/>
    <p:sldId id="349" r:id="rId5"/>
    <p:sldId id="346" r:id="rId6"/>
    <p:sldId id="348" r:id="rId7"/>
    <p:sldId id="351" r:id="rId8"/>
    <p:sldId id="320" r:id="rId9"/>
    <p:sldId id="331" r:id="rId10"/>
    <p:sldId id="310" r:id="rId11"/>
    <p:sldId id="313" r:id="rId12"/>
    <p:sldId id="314" r:id="rId13"/>
    <p:sldId id="316" r:id="rId14"/>
    <p:sldId id="355" r:id="rId15"/>
    <p:sldId id="318" r:id="rId16"/>
    <p:sldId id="319" r:id="rId17"/>
    <p:sldId id="333" r:id="rId18"/>
    <p:sldId id="334" r:id="rId19"/>
    <p:sldId id="352" r:id="rId20"/>
    <p:sldId id="353" r:id="rId21"/>
    <p:sldId id="332" r:id="rId22"/>
    <p:sldId id="321" r:id="rId23"/>
    <p:sldId id="338" r:id="rId24"/>
    <p:sldId id="339" r:id="rId25"/>
    <p:sldId id="340" r:id="rId26"/>
    <p:sldId id="354" r:id="rId27"/>
    <p:sldId id="341" r:id="rId28"/>
    <p:sldId id="329" r:id="rId29"/>
    <p:sldId id="342" r:id="rId30"/>
    <p:sldId id="343" r:id="rId31"/>
    <p:sldId id="32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3" autoAdjust="0"/>
    <p:restoredTop sz="96261" autoAdjust="0"/>
  </p:normalViewPr>
  <p:slideViewPr>
    <p:cSldViewPr snapToGrid="0" showGuides="1">
      <p:cViewPr varScale="1">
        <p:scale>
          <a:sx n="106" d="100"/>
          <a:sy n="106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7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5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2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wox.wordpress.com/2011/08/30/asynchronous-javascript-and-xml-ajax-as-revolu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ajax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mmagic.com/eLibrary/ARCHIVES/GENERAL/ADTVPATH/A050218G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magic.com/eLibrary/ARCHIVES/GENERAL/ADTVPATH/A050218G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72397"/>
          </a:xfrm>
        </p:spPr>
        <p:txBody>
          <a:bodyPr anchor="ctr">
            <a:normAutofit fontScale="90000"/>
          </a:bodyPr>
          <a:lstStyle/>
          <a:p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b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(Asynchronous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XML)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5263"/>
            <a:ext cx="9144000" cy="1655762"/>
          </a:xfrm>
        </p:spPr>
        <p:txBody>
          <a:bodyPr/>
          <a:lstStyle/>
          <a:p>
            <a:r>
              <a:rPr lang="ko-KR" altLang="en-US" dirty="0"/>
              <a:t>동의과학대학교 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작동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4" y="1057835"/>
            <a:ext cx="8568887" cy="47733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6249" y="6209573"/>
            <a:ext cx="11639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https://webwox.wordpress.com/2011/08/30/asynchronous-javascript-and-xml-ajax-as-revolution/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0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작동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페이지 이벤트 발생 </a:t>
            </a:r>
            <a:r>
              <a:rPr lang="en-US" altLang="ko-KR" dirty="0"/>
              <a:t>(</a:t>
            </a:r>
            <a:r>
              <a:rPr lang="ko-KR" altLang="en-US" dirty="0"/>
              <a:t>페이지가 </a:t>
            </a:r>
            <a:r>
              <a:rPr lang="ko-KR" altLang="en-US" dirty="0" err="1"/>
              <a:t>로드되고</a:t>
            </a:r>
            <a:r>
              <a:rPr lang="ko-KR" altLang="en-US" dirty="0"/>
              <a:t> 버튼이 클릭 됨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XMLHttpRequest</a:t>
            </a:r>
            <a:r>
              <a:rPr lang="ko-KR" altLang="en-US" dirty="0"/>
              <a:t>는 웹 서버에 요청</a:t>
            </a:r>
            <a:r>
              <a:rPr lang="en-US" altLang="ko-KR" dirty="0"/>
              <a:t>(request)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서버가 웹 페이지로 응답</a:t>
            </a:r>
            <a:r>
              <a:rPr lang="en-US" altLang="ko-KR" dirty="0"/>
              <a:t>(response)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JavaScript</a:t>
            </a:r>
            <a:r>
              <a:rPr lang="ko-KR" altLang="en-US" dirty="0"/>
              <a:t>로 응답 읽어 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JavaScript</a:t>
            </a:r>
            <a:r>
              <a:rPr lang="ko-KR" altLang="en-US" dirty="0"/>
              <a:t>에 의해 페이지 업데이트와 같은 적절한 조치가 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8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주요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5712"/>
              </p:ext>
            </p:extLst>
          </p:nvPr>
        </p:nvGraphicFramePr>
        <p:xfrm>
          <a:off x="715224" y="995069"/>
          <a:ext cx="11136465" cy="5518705"/>
        </p:xfrm>
        <a:graphic>
          <a:graphicData uri="http://schemas.openxmlformats.org/drawingml/2006/table">
            <a:tbl>
              <a:tblPr/>
              <a:tblGrid>
                <a:gridCol w="4109659">
                  <a:extLst>
                    <a:ext uri="{9D8B030D-6E8A-4147-A177-3AD203B41FA5}">
                      <a16:colId xmlns:a16="http://schemas.microsoft.com/office/drawing/2014/main" val="3558297291"/>
                    </a:ext>
                  </a:extLst>
                </a:gridCol>
                <a:gridCol w="7026806">
                  <a:extLst>
                    <a:ext uri="{9D8B030D-6E8A-4147-A177-3AD203B41FA5}">
                      <a16:colId xmlns:a16="http://schemas.microsoft.com/office/drawing/2014/main" val="3623384746"/>
                    </a:ext>
                  </a:extLst>
                </a:gridCol>
              </a:tblGrid>
              <a:tr h="42685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err="1">
                          <a:effectLst/>
                        </a:rPr>
                        <a:t>메소드</a:t>
                      </a:r>
                      <a:endParaRPr lang="en-US" sz="1800" b="1" dirty="0">
                        <a:effectLst/>
                      </a:endParaRP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51215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new </a:t>
                      </a:r>
                      <a:r>
                        <a:rPr lang="en-US" sz="1800" b="1" dirty="0" err="1">
                          <a:effectLst/>
                        </a:rPr>
                        <a:t>XMLHttpRequest</a:t>
                      </a:r>
                      <a:r>
                        <a:rPr lang="en-US" sz="1800" b="1" dirty="0">
                          <a:effectLst/>
                        </a:rPr>
                        <a:t>()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XMLHttpRequest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ko-KR" altLang="en-US" sz="1800" dirty="0">
                          <a:effectLst/>
                        </a:rPr>
                        <a:t>객체 생성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77188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현재 요청을 취소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1358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헤더 정보를 반환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5924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getResponseHeader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특정 헤더 정보 반환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62106"/>
                  </a:ext>
                </a:extLst>
              </a:tr>
              <a:tr h="1291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open(</a:t>
                      </a:r>
                      <a:r>
                        <a:rPr lang="en-US" sz="1800" b="1" i="1" dirty="0" err="1">
                          <a:effectLst/>
                        </a:rPr>
                        <a:t>method,url,async,user,pw</a:t>
                      </a:r>
                      <a:r>
                        <a:rPr lang="en-US" altLang="ko-KR" sz="1800" b="1" i="1" dirty="0" err="1">
                          <a:effectLst/>
                        </a:rPr>
                        <a:t>d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요청 </a:t>
                      </a:r>
                      <a:r>
                        <a:rPr lang="ko-KR" altLang="en-US" sz="1800">
                          <a:effectLst/>
                        </a:rPr>
                        <a:t>정보 설정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ko-KR" altLang="en-US" sz="1800" dirty="0">
                          <a:effectLst/>
                        </a:rPr>
                        <a:t>요청 타입</a:t>
                      </a:r>
                      <a:r>
                        <a:rPr lang="en-US" altLang="ko-KR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GET or POST)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ko-KR" altLang="en-US" sz="1800" dirty="0">
                          <a:effectLst/>
                        </a:rPr>
                        <a:t>파일 위치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</a:t>
                      </a:r>
                      <a:r>
                        <a:rPr lang="en-US" sz="1800">
                          <a:effectLst/>
                        </a:rPr>
                        <a:t>synchronous)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54319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send()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요청을 서버에게 전송</a:t>
                      </a:r>
                      <a:r>
                        <a:rPr lang="en-US" altLang="ko-KR" sz="1800" dirty="0">
                          <a:effectLst/>
                        </a:rPr>
                        <a:t>(</a:t>
                      </a:r>
                      <a:r>
                        <a:rPr lang="en-US" sz="1800" b="1" dirty="0">
                          <a:effectLst/>
                        </a:rPr>
                        <a:t>GET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ko-KR" altLang="en-US" sz="1800" dirty="0">
                          <a:effectLst/>
                        </a:rPr>
                        <a:t>요청에 사용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4327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send(</a:t>
                      </a:r>
                      <a:r>
                        <a:rPr lang="en-US" sz="1800" b="1" i="1" dirty="0">
                          <a:effectLst/>
                        </a:rPr>
                        <a:t>string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요청을 서버에게 전송</a:t>
                      </a:r>
                      <a:r>
                        <a:rPr lang="en-US" altLang="ko-KR" sz="1800" dirty="0">
                          <a:effectLst/>
                        </a:rPr>
                        <a:t>(</a:t>
                      </a:r>
                      <a:r>
                        <a:rPr lang="en-US" sz="1800" b="1" dirty="0">
                          <a:effectLst/>
                        </a:rPr>
                        <a:t>POST </a:t>
                      </a:r>
                      <a:r>
                        <a:rPr lang="ko-KR" altLang="en-US" sz="1800" b="0" dirty="0">
                          <a:effectLst/>
                        </a:rPr>
                        <a:t>요청에 사용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08266"/>
                  </a:ext>
                </a:extLst>
              </a:tr>
              <a:tr h="426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err="1">
                          <a:effectLst/>
                        </a:rPr>
                        <a:t>setRequestHeader</a:t>
                      </a:r>
                      <a:r>
                        <a:rPr lang="en-US" sz="1800">
                          <a:effectLst/>
                        </a:rPr>
                        <a:t>(header, value)</a:t>
                      </a:r>
                      <a:endParaRPr lang="en-US" sz="1800" dirty="0">
                        <a:effectLst/>
                      </a:endParaRPr>
                    </a:p>
                  </a:txBody>
                  <a:tcPr marL="141712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>
                          <a:effectLst/>
                        </a:rPr>
                        <a:t>HTML </a:t>
                      </a:r>
                      <a:r>
                        <a:rPr lang="ko-KR" altLang="en-US" sz="1800">
                          <a:effectLst/>
                        </a:rPr>
                        <a:t>양식처럼 데이터를 전송하려면</a:t>
                      </a:r>
                      <a:r>
                        <a:rPr lang="en-US" altLang="ko-KR" sz="1800">
                          <a:effectLst/>
                        </a:rPr>
                        <a:t>(POST)</a:t>
                      </a:r>
                      <a:r>
                        <a:rPr lang="ko-KR" altLang="en-US" sz="1800">
                          <a:effectLst/>
                        </a:rPr>
                        <a:t> </a:t>
                      </a:r>
                      <a:r>
                        <a:rPr lang="en-US" altLang="ko-KR" sz="1800">
                          <a:effectLst/>
                        </a:rPr>
                        <a:t>setRequestHeader()</a:t>
                      </a:r>
                      <a:r>
                        <a:rPr lang="ko-KR" altLang="en-US" sz="1800">
                          <a:effectLst/>
                        </a:rPr>
                        <a:t>를 사용하여 </a:t>
                      </a:r>
                      <a:r>
                        <a:rPr lang="en-US" altLang="ko-KR" sz="1800">
                          <a:effectLst/>
                        </a:rPr>
                        <a:t>HTTP </a:t>
                      </a:r>
                      <a:r>
                        <a:rPr lang="ko-KR" altLang="en-US" sz="1800">
                          <a:effectLst/>
                        </a:rPr>
                        <a:t>헤더를 추가</a:t>
                      </a:r>
                      <a:endParaRPr lang="en-US" altLang="ko-KR" sz="1800">
                        <a:effectLst/>
                      </a:endParaRPr>
                    </a:p>
                    <a:p>
                      <a:pPr algn="l" fontAlgn="t"/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setRequestHeader("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"application/x-www-form-urlencoded");</a:t>
                      </a:r>
                      <a:endParaRPr lang="en-US" sz="1800" dirty="0">
                        <a:effectLst/>
                      </a:endParaRPr>
                    </a:p>
                  </a:txBody>
                  <a:tcPr marL="70856" marR="70856" marT="70856" marB="70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3956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주요 </a:t>
            </a:r>
            <a:r>
              <a:rPr lang="ko-KR" altLang="en-US" dirty="0"/>
              <a:t>속성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01571"/>
              </p:ext>
            </p:extLst>
          </p:nvPr>
        </p:nvGraphicFramePr>
        <p:xfrm>
          <a:off x="792151" y="912453"/>
          <a:ext cx="10137913" cy="5765174"/>
        </p:xfrm>
        <a:graphic>
          <a:graphicData uri="http://schemas.openxmlformats.org/drawingml/2006/table">
            <a:tbl>
              <a:tblPr/>
              <a:tblGrid>
                <a:gridCol w="3130144">
                  <a:extLst>
                    <a:ext uri="{9D8B030D-6E8A-4147-A177-3AD203B41FA5}">
                      <a16:colId xmlns:a16="http://schemas.microsoft.com/office/drawing/2014/main" val="2967222972"/>
                    </a:ext>
                  </a:extLst>
                </a:gridCol>
                <a:gridCol w="7007769">
                  <a:extLst>
                    <a:ext uri="{9D8B030D-6E8A-4147-A177-3AD203B41FA5}">
                      <a16:colId xmlns:a16="http://schemas.microsoft.com/office/drawing/2014/main" val="3131249331"/>
                    </a:ext>
                  </a:extLst>
                </a:gridCol>
              </a:tblGrid>
              <a:tr h="36817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1" dirty="0">
                          <a:effectLst/>
                        </a:rPr>
                        <a:t>속성</a:t>
                      </a:r>
                      <a:endParaRPr lang="en-US" sz="1800" b="1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  <a:endParaRPr lang="en-US" sz="1800" b="1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47243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onreadystatechange</a:t>
                      </a:r>
                      <a:endParaRPr lang="en-US" sz="1800" b="1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readyState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ko-KR" altLang="en-US" sz="1800" dirty="0">
                          <a:effectLst/>
                        </a:rPr>
                        <a:t>속성이 변경될 때 호출되는 함수를 정의</a:t>
                      </a:r>
                      <a:endParaRPr lang="en-US" sz="1800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24180"/>
                  </a:ext>
                </a:extLst>
              </a:tr>
              <a:tr h="1937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readyState</a:t>
                      </a:r>
                      <a:endParaRPr lang="en-US" sz="1800" b="1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dirty="0" err="1">
                          <a:effectLst/>
                        </a:rPr>
                        <a:t>XMLHttpRequest</a:t>
                      </a:r>
                      <a:r>
                        <a:rPr lang="en-US" altLang="ko-KR" sz="1800" dirty="0">
                          <a:effectLst/>
                        </a:rPr>
                        <a:t> </a:t>
                      </a:r>
                      <a:r>
                        <a:rPr lang="ko-KR" altLang="en-US" sz="1800" dirty="0">
                          <a:effectLst/>
                        </a:rPr>
                        <a:t>의 상태를 값으로 가짐</a:t>
                      </a:r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</a:t>
                      </a:r>
                      <a:r>
                        <a:rPr lang="ko-KR" altLang="en-US" sz="1800" dirty="0">
                          <a:effectLst/>
                        </a:rPr>
                        <a:t>요청이 초기화되지 않음</a:t>
                      </a:r>
                      <a:endParaRPr lang="en-US" altLang="ko-KR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1: </a:t>
                      </a:r>
                      <a:r>
                        <a:rPr lang="ko-KR" altLang="en-US" sz="1800" dirty="0">
                          <a:effectLst/>
                        </a:rPr>
                        <a:t>서버 연결</a:t>
                      </a:r>
                      <a:r>
                        <a:rPr lang="en-US" altLang="ko-KR" sz="1800" dirty="0">
                          <a:effectLst/>
                        </a:rPr>
                        <a:t>(loading)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2: </a:t>
                      </a:r>
                      <a:r>
                        <a:rPr lang="ko-KR" altLang="en-US" sz="1800" dirty="0">
                          <a:effectLst/>
                        </a:rPr>
                        <a:t>요청 받음</a:t>
                      </a:r>
                      <a:r>
                        <a:rPr lang="en-US" altLang="ko-KR" sz="1800" dirty="0">
                          <a:effectLst/>
                        </a:rPr>
                        <a:t>(loaded)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</a:t>
                      </a:r>
                      <a:r>
                        <a:rPr lang="ko-KR" altLang="en-US" sz="1800" dirty="0">
                          <a:effectLst/>
                        </a:rPr>
                        <a:t>요청 처리</a:t>
                      </a:r>
                      <a:r>
                        <a:rPr lang="en-US" altLang="ko-KR" sz="1800" dirty="0">
                          <a:effectLst/>
                        </a:rPr>
                        <a:t>(interactive)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4: </a:t>
                      </a:r>
                      <a:r>
                        <a:rPr lang="ko-KR" altLang="en-US" sz="1800" dirty="0">
                          <a:effectLst/>
                        </a:rPr>
                        <a:t>요청 완료</a:t>
                      </a:r>
                      <a:r>
                        <a:rPr lang="en-US" altLang="ko-KR" sz="1800" dirty="0">
                          <a:effectLst/>
                        </a:rPr>
                        <a:t>(complete)</a:t>
                      </a:r>
                      <a:endParaRPr lang="en-US" sz="1800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68968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responseText</a:t>
                      </a:r>
                      <a:endParaRPr lang="en-US" sz="1800" b="1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문자열로 응답 데이터 반환</a:t>
                      </a:r>
                      <a:endParaRPr lang="en-US" sz="1800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27595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XML </a:t>
                      </a:r>
                      <a:r>
                        <a:rPr lang="ko-KR" altLang="en-US" sz="1800" dirty="0">
                          <a:effectLst/>
                        </a:rPr>
                        <a:t>로 응답 데이터 반환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09916"/>
                  </a:ext>
                </a:extLst>
              </a:tr>
              <a:tr h="14144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status</a:t>
                      </a: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요청의 상태 번호 반환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1640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statusText</a:t>
                      </a:r>
                      <a:endParaRPr lang="en-US" sz="1800" dirty="0">
                        <a:effectLst/>
                      </a:endParaRPr>
                    </a:p>
                  </a:txBody>
                  <a:tcPr marL="111789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상태 텍스트 반환</a:t>
                      </a:r>
                      <a:r>
                        <a:rPr lang="en-US" sz="1800" dirty="0">
                          <a:effectLst/>
                        </a:rPr>
                        <a:t>(e.g. "OK" or "Not Found")</a:t>
                      </a:r>
                    </a:p>
                  </a:txBody>
                  <a:tcPr marL="55895" marR="55895" marT="55895" marB="558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9054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7EAE-5ACA-4FF0-B7E2-C15542B8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: Content-Type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7373-39EE-4FCC-A2C6-3B780FE4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Request </a:t>
            </a:r>
            <a:r>
              <a:rPr lang="ko-KR" altLang="en-US"/>
              <a:t>구조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Entity body</a:t>
            </a:r>
            <a:r>
              <a:rPr lang="ko-KR" altLang="en-US"/>
              <a:t>에 들어가는 데이터 타입을 </a:t>
            </a:r>
            <a:r>
              <a:rPr lang="en-US" altLang="ko-KR"/>
              <a:t>http heade</a:t>
            </a:r>
            <a:r>
              <a:rPr lang="ko-KR" altLang="en-US"/>
              <a:t>에서 명시하는 속성이 </a:t>
            </a:r>
            <a:r>
              <a:rPr lang="en-US" altLang="ko-KR"/>
              <a:t>Content-Type</a:t>
            </a:r>
          </a:p>
          <a:p>
            <a:pPr lvl="1"/>
            <a:r>
              <a:rPr lang="en-US" altLang="ko-KR"/>
              <a:t>text Type :  text/css, text/javascript, text/html, text/plain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en-US" altLang="ko-KR"/>
              <a:t>file Type :  multipart/form-data</a:t>
            </a:r>
          </a:p>
          <a:p>
            <a:pPr lvl="1"/>
            <a:r>
              <a:rPr lang="en-US" altLang="ko-KR"/>
              <a:t>application Type </a:t>
            </a:r>
          </a:p>
          <a:p>
            <a:pPr lvl="2"/>
            <a:r>
              <a:rPr lang="en-US" altLang="ko-KR"/>
              <a:t>Application/json :  {key: value}</a:t>
            </a:r>
            <a:r>
              <a:rPr lang="ko-KR" altLang="en-US"/>
              <a:t>의 형태로</a:t>
            </a:r>
            <a:r>
              <a:rPr lang="en-US" altLang="ko-KR"/>
              <a:t> </a:t>
            </a:r>
            <a:r>
              <a:rPr lang="ko-KR" altLang="en-US"/>
              <a:t>전송 </a:t>
            </a:r>
            <a:endParaRPr lang="en-US" altLang="ko-KR"/>
          </a:p>
          <a:p>
            <a:pPr lvl="2"/>
            <a:r>
              <a:rPr lang="en-US" altLang="ko-KR"/>
              <a:t>Application/x-www-urlencoded : key=value&amp;key=value</a:t>
            </a:r>
            <a:r>
              <a:rPr lang="ko-KR" altLang="en-US"/>
              <a:t>의 형태로 전송</a:t>
            </a:r>
            <a:r>
              <a:rPr lang="en-US" altLang="ko-KR"/>
              <a:t>(URL</a:t>
            </a:r>
            <a:r>
              <a:rPr lang="ko-KR" altLang="en-US"/>
              <a:t>인코딩 방식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95834-A00A-4A6A-9918-8F589E3D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7814CF-1732-4635-932C-5CD53DED0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99831"/>
              </p:ext>
            </p:extLst>
          </p:nvPr>
        </p:nvGraphicFramePr>
        <p:xfrm>
          <a:off x="3914065" y="1057835"/>
          <a:ext cx="1936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318">
                  <a:extLst>
                    <a:ext uri="{9D8B030D-6E8A-4147-A177-3AD203B41FA5}">
                      <a16:colId xmlns:a16="http://schemas.microsoft.com/office/drawing/2014/main" val="176947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Request line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Http header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47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&lt;crlf&gt;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Entity body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88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</a:t>
            </a:r>
            <a:r>
              <a:rPr lang="en-US" altLang="ko-KR" dirty="0"/>
              <a:t>(Request) - 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68" y="1597507"/>
            <a:ext cx="5203347" cy="8872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15" y="2711727"/>
            <a:ext cx="7934925" cy="92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15" y="3878509"/>
            <a:ext cx="9041653" cy="848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83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</a:t>
            </a:r>
            <a:r>
              <a:rPr lang="en-US" altLang="ko-KR" dirty="0"/>
              <a:t>(Request) - POST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62" y="1062931"/>
            <a:ext cx="11434714" cy="5611906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ko-KR" altLang="en-US" dirty="0"/>
              <a:t>캐시 된 파일은 옵션이 아님 </a:t>
            </a:r>
            <a:r>
              <a:rPr lang="en-US" altLang="ko-KR" dirty="0"/>
              <a:t>(</a:t>
            </a:r>
            <a:r>
              <a:rPr lang="ko-KR" altLang="en-US" dirty="0"/>
              <a:t>서버에서 파일 또는 데이터베이스를 업데이트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서버에 대량의 데이터 전송 </a:t>
            </a:r>
            <a:r>
              <a:rPr lang="en-US" altLang="ko-KR" dirty="0"/>
              <a:t>(POST</a:t>
            </a:r>
            <a:r>
              <a:rPr lang="ko-KR" altLang="en-US" dirty="0"/>
              <a:t>에는 크기 제한이 없음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알 수 없는 문자를 포함 할 수 있는 사용자 입력을 보내는 </a:t>
            </a:r>
            <a:r>
              <a:rPr lang="en-US" altLang="ko-KR" dirty="0"/>
              <a:t>POST</a:t>
            </a:r>
            <a:r>
              <a:rPr lang="ko-KR" altLang="en-US" dirty="0"/>
              <a:t>는 </a:t>
            </a:r>
            <a:r>
              <a:rPr lang="en-US" altLang="ko-KR" dirty="0"/>
              <a:t>GET</a:t>
            </a:r>
            <a:r>
              <a:rPr lang="ko-KR" altLang="en-US" dirty="0"/>
              <a:t>보다 강력하고 안전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48" y="3345261"/>
            <a:ext cx="4792156" cy="7280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48" y="4361286"/>
            <a:ext cx="8369943" cy="1544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794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– </a:t>
            </a:r>
            <a:r>
              <a:rPr lang="ko-KR" altLang="en-US" dirty="0"/>
              <a:t>텍스트 문서 요청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286" y="1062931"/>
            <a:ext cx="11434714" cy="561190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13" y="1663100"/>
            <a:ext cx="4781550" cy="482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7" y="1663100"/>
            <a:ext cx="4781550" cy="1638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6577" y="2447723"/>
            <a:ext cx="1737360" cy="33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5066" y="2779816"/>
            <a:ext cx="4801647" cy="1911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6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– </a:t>
            </a:r>
            <a:r>
              <a:rPr lang="ko-KR" altLang="en-US" dirty="0"/>
              <a:t>텍스트 문서 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95831"/>
            <a:ext cx="6880860" cy="589549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32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JSON(JavaScript Object Notation)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http://www.json.org</a:t>
            </a:r>
            <a:endParaRPr lang="en-US" altLang="ko-KR" sz="2400" dirty="0"/>
          </a:p>
          <a:p>
            <a:r>
              <a:rPr lang="ko-KR" altLang="en-US" sz="2400" dirty="0"/>
              <a:t>속성</a:t>
            </a:r>
            <a:r>
              <a:rPr lang="en-US" altLang="ko-KR" sz="2400" dirty="0"/>
              <a:t>:</a:t>
            </a:r>
            <a:r>
              <a:rPr lang="ko-KR" altLang="en-US" sz="2400" dirty="0"/>
              <a:t>값의 쌍으로 이루어진 경량</a:t>
            </a:r>
            <a:r>
              <a:rPr lang="en-US" altLang="ko-KR" sz="2400" dirty="0"/>
              <a:t>(lightweight)</a:t>
            </a:r>
            <a:r>
              <a:rPr lang="ko-KR" altLang="en-US" sz="2400" dirty="0"/>
              <a:t>의 </a:t>
            </a:r>
            <a:r>
              <a:rPr lang="ko-KR" altLang="en-US" sz="2400" b="1" dirty="0">
                <a:solidFill>
                  <a:srgbClr val="0000FF"/>
                </a:solidFill>
              </a:rPr>
              <a:t>데이터 교환 형식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r>
              <a:rPr lang="en-US" altLang="ko-KR" sz="2400" dirty="0" err="1"/>
              <a:t>javascript</a:t>
            </a:r>
            <a:r>
              <a:rPr lang="ko-KR" altLang="en-US" sz="2400" dirty="0"/>
              <a:t>에서 객체를 만들 때 사용하는 표현식</a:t>
            </a:r>
            <a:endParaRPr lang="en-US" altLang="ko-KR" sz="2400" dirty="0"/>
          </a:p>
          <a:p>
            <a:r>
              <a:rPr lang="ko-KR" altLang="en-US" sz="2400" dirty="0"/>
              <a:t>비동기 브라우저</a:t>
            </a:r>
            <a:r>
              <a:rPr lang="en-US" altLang="ko-KR" sz="2400" dirty="0"/>
              <a:t>/</a:t>
            </a:r>
            <a:r>
              <a:rPr lang="ko-KR" altLang="en-US" sz="2400" dirty="0"/>
              <a:t>서버 통신 </a:t>
            </a:r>
            <a:r>
              <a:rPr lang="en-US" altLang="ko-KR" sz="2400" dirty="0"/>
              <a:t>(AJAX)</a:t>
            </a:r>
            <a:r>
              <a:rPr lang="ko-KR" altLang="en-US" sz="2400" dirty="0"/>
              <a:t>을 위해</a:t>
            </a:r>
            <a:r>
              <a:rPr lang="en-US" altLang="ko-KR" sz="2400" dirty="0"/>
              <a:t>, </a:t>
            </a:r>
            <a:r>
              <a:rPr lang="ko-KR" altLang="en-US" sz="2400" dirty="0"/>
              <a:t>넓게는 </a:t>
            </a:r>
            <a:r>
              <a:rPr lang="en-US" altLang="ko-KR" sz="2400" dirty="0"/>
              <a:t>XML(AJAX</a:t>
            </a:r>
            <a:r>
              <a:rPr lang="ko-KR" altLang="en-US" sz="2400" dirty="0"/>
              <a:t>가 사용</a:t>
            </a:r>
            <a:r>
              <a:rPr lang="en-US" altLang="ko-KR" sz="2400" dirty="0"/>
              <a:t>)</a:t>
            </a:r>
            <a:r>
              <a:rPr lang="ko-KR" altLang="en-US" sz="2400" dirty="0"/>
              <a:t>을 대체하는 주요 데이터 포맷</a:t>
            </a:r>
            <a:endParaRPr lang="en-US" altLang="ko-KR" sz="2400" dirty="0"/>
          </a:p>
          <a:p>
            <a:r>
              <a:rPr lang="en-US" altLang="ko-KR" sz="2400" dirty="0" err="1"/>
              <a:t>javascript</a:t>
            </a:r>
            <a:r>
              <a:rPr lang="ko-KR" altLang="en-US" sz="2400" dirty="0"/>
              <a:t> 언어 개발에 참여했던 미국의 컴퓨터 프로그래머인 더글라스 </a:t>
            </a:r>
            <a:r>
              <a:rPr lang="ko-KR" altLang="en-US" sz="2400" dirty="0" err="1"/>
              <a:t>크록포드가</a:t>
            </a:r>
            <a:r>
              <a:rPr lang="ko-KR" altLang="en-US" sz="2400" dirty="0"/>
              <a:t> 처음으로 </a:t>
            </a:r>
            <a:r>
              <a:rPr lang="en-US" altLang="ko-KR" sz="2400" dirty="0"/>
              <a:t>JSON </a:t>
            </a:r>
            <a:r>
              <a:rPr lang="ko-KR" altLang="en-US" sz="2400" dirty="0"/>
              <a:t>포맷을 정의하고 보급</a:t>
            </a:r>
            <a:endParaRPr lang="en-US" altLang="ko-KR" sz="2400" dirty="0"/>
          </a:p>
          <a:p>
            <a:r>
              <a:rPr lang="ko-KR" altLang="en-US" sz="2400" dirty="0"/>
              <a:t>특정 언어에 종속적이지 않음</a:t>
            </a:r>
            <a:endParaRPr lang="en-US" altLang="ko-KR" sz="2400" dirty="0"/>
          </a:p>
          <a:p>
            <a:r>
              <a:rPr lang="ko-KR" altLang="en-US" sz="2400" dirty="0"/>
              <a:t>대부분의 언어에서 </a:t>
            </a:r>
            <a:r>
              <a:rPr lang="en-US" altLang="ko-KR" sz="2400" dirty="0"/>
              <a:t>JSON </a:t>
            </a:r>
            <a:r>
              <a:rPr lang="ko-KR" altLang="en-US" sz="2400" dirty="0"/>
              <a:t>포맷의 데이터를 처리할 수 있는 라이브러리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3481" y="5192413"/>
            <a:ext cx="863424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 [</a:t>
            </a:r>
          </a:p>
          <a:p>
            <a:r>
              <a:rPr lang="en-US" altLang="ko-KR" dirty="0"/>
              <a:t>    { "title" : "XML Bible",  "author" : "Gwyneth Paltrow",  "price" : 40000 },</a:t>
            </a:r>
          </a:p>
          <a:p>
            <a:r>
              <a:rPr lang="en-US" altLang="ko-KR" dirty="0"/>
              <a:t>    { "title" : "XML </a:t>
            </a:r>
            <a:r>
              <a:rPr lang="ko-KR" altLang="en-US" dirty="0"/>
              <a:t>클래스</a:t>
            </a:r>
            <a:r>
              <a:rPr lang="en-US" altLang="ko-KR" dirty="0"/>
              <a:t>",  "author" : "</a:t>
            </a:r>
            <a:r>
              <a:rPr lang="ko-KR" altLang="en-US" dirty="0" err="1"/>
              <a:t>임순범</a:t>
            </a:r>
            <a:r>
              <a:rPr lang="en-US" altLang="ko-KR" dirty="0"/>
              <a:t>",  "price" : 19000 } ,</a:t>
            </a:r>
          </a:p>
          <a:p>
            <a:r>
              <a:rPr lang="en-US" altLang="ko-KR" dirty="0"/>
              <a:t>    { "title" : "XML By Example",  "author" : "</a:t>
            </a:r>
            <a:r>
              <a:rPr lang="ko-KR" altLang="en-US" dirty="0"/>
              <a:t>홍길동</a:t>
            </a:r>
            <a:r>
              <a:rPr lang="en-US" altLang="ko-KR" dirty="0"/>
              <a:t>",  "price" : 25000 }</a:t>
            </a:r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: </a:t>
            </a:r>
            <a:r>
              <a:rPr lang="ko-KR" altLang="en-US" dirty="0"/>
              <a:t>비동기 통신</a:t>
            </a:r>
            <a:r>
              <a:rPr lang="en-US" altLang="ko-KR" dirty="0"/>
              <a:t> </a:t>
            </a:r>
            <a:r>
              <a:rPr lang="ko-KR" altLang="en-US" dirty="0"/>
              <a:t>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A</a:t>
            </a:r>
            <a:r>
              <a:rPr lang="en-US" altLang="ko-KR" sz="3600" dirty="0"/>
              <a:t>synchronous</a:t>
            </a:r>
            <a:r>
              <a:rPr lang="en-US" altLang="ko-KR" sz="3600" b="1" dirty="0"/>
              <a:t> : </a:t>
            </a:r>
            <a:r>
              <a:rPr lang="ko-KR" altLang="en-US" sz="3600" b="1" dirty="0"/>
              <a:t>비동기적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err="1"/>
              <a:t>J</a:t>
            </a:r>
            <a:r>
              <a:rPr lang="en-US" altLang="ko-KR" sz="3600" dirty="0" err="1"/>
              <a:t>avascript</a:t>
            </a:r>
            <a:r>
              <a:rPr lang="en-US" altLang="ko-KR" sz="3600" b="1" dirty="0"/>
              <a:t> : </a:t>
            </a:r>
            <a:r>
              <a:rPr lang="ko-KR" altLang="en-US" sz="3600" b="1" dirty="0"/>
              <a:t>자바스크립트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/>
              <a:t>A</a:t>
            </a:r>
            <a:r>
              <a:rPr lang="en-US" altLang="ko-KR" sz="3600" dirty="0"/>
              <a:t>nd</a:t>
            </a:r>
          </a:p>
          <a:p>
            <a:pPr marL="0" indent="0">
              <a:buNone/>
            </a:pPr>
            <a:r>
              <a:rPr lang="en-US" altLang="ko-KR" sz="3600" b="1" dirty="0"/>
              <a:t>X</a:t>
            </a:r>
            <a:r>
              <a:rPr lang="en-US" altLang="ko-KR" sz="3600" dirty="0"/>
              <a:t>ML(</a:t>
            </a:r>
            <a:r>
              <a:rPr lang="en-US" altLang="ko-KR" sz="3600" dirty="0" err="1"/>
              <a:t>eXensible</a:t>
            </a:r>
            <a:r>
              <a:rPr lang="en-US" altLang="ko-KR" sz="3600" dirty="0"/>
              <a:t> Markup Language)</a:t>
            </a:r>
            <a:r>
              <a:rPr lang="en-US" altLang="ko-KR" sz="3600" b="1" dirty="0"/>
              <a:t> : </a:t>
            </a:r>
          </a:p>
          <a:p>
            <a:pPr lvl="1"/>
            <a:r>
              <a:rPr lang="ko-KR" altLang="en-US" dirty="0"/>
              <a:t>전송 데이터 양식</a:t>
            </a:r>
            <a:endParaRPr lang="en-US" altLang="ko-KR" dirty="0"/>
          </a:p>
          <a:p>
            <a:pPr lvl="1"/>
            <a:r>
              <a:rPr lang="en-US" altLang="ko-KR" dirty="0"/>
              <a:t>XML, JSON, TEXT, HTML </a:t>
            </a:r>
            <a:r>
              <a:rPr lang="ko-KR" altLang="en-US" dirty="0"/>
              <a:t>등도 사용 가능</a:t>
            </a:r>
            <a:endParaRPr lang="en-US" altLang="ko-KR" dirty="0"/>
          </a:p>
          <a:p>
            <a:pPr lvl="1"/>
            <a:r>
              <a:rPr lang="ko-KR" altLang="en-US" dirty="0"/>
              <a:t>현재는 주로 </a:t>
            </a:r>
            <a:r>
              <a:rPr lang="en-US" altLang="ko-KR" dirty="0"/>
              <a:t>JSON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3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JSON(JavaScript Object Notation)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/>
              <a:t>JSON</a:t>
            </a:r>
            <a:r>
              <a:rPr lang="ko-KR" altLang="en-US" dirty="0"/>
              <a:t> 지원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JSON.</a:t>
            </a:r>
            <a:r>
              <a:rPr lang="en-US" altLang="ko-KR" b="1" dirty="0" err="1"/>
              <a:t>parse</a:t>
            </a:r>
            <a:r>
              <a:rPr lang="en-US" altLang="ko-KR" dirty="0"/>
              <a:t>() : </a:t>
            </a:r>
            <a:r>
              <a:rPr lang="ko-KR" altLang="en-US" dirty="0"/>
              <a:t>인자로 전달된 문자열을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객체로 변환</a:t>
            </a:r>
            <a:endParaRPr lang="en-US" altLang="ko-KR" dirty="0"/>
          </a:p>
          <a:p>
            <a:pPr lvl="1"/>
            <a:r>
              <a:rPr lang="en-US" altLang="ko-KR" dirty="0" err="1"/>
              <a:t>JSON.</a:t>
            </a:r>
            <a:r>
              <a:rPr lang="en-US" altLang="ko-KR" b="1" dirty="0" err="1"/>
              <a:t>stringify</a:t>
            </a:r>
            <a:r>
              <a:rPr lang="en-US" altLang="ko-KR" dirty="0"/>
              <a:t>() : </a:t>
            </a:r>
            <a:r>
              <a:rPr lang="ko-KR" altLang="en-US" dirty="0"/>
              <a:t>인자로 전달된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데이터를 문자열로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5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JSP</a:t>
            </a:r>
            <a:r>
              <a:rPr lang="ko-KR" altLang="en-US" dirty="0"/>
              <a:t>로 </a:t>
            </a:r>
            <a:r>
              <a:rPr lang="en-US" altLang="ko-KR" dirty="0"/>
              <a:t>DB </a:t>
            </a:r>
            <a:r>
              <a:rPr lang="ko-KR" altLang="en-US" dirty="0"/>
              <a:t>데이터 목록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555608"/>
            <a:ext cx="9239250" cy="1752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65" y="1872072"/>
            <a:ext cx="8238935" cy="49569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48056" y="1539979"/>
            <a:ext cx="1737360" cy="33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7" idx="2"/>
          </p:cNvCxnSpPr>
          <p:nvPr/>
        </p:nvCxnSpPr>
        <p:spPr>
          <a:xfrm>
            <a:off x="1316736" y="1872072"/>
            <a:ext cx="2636329" cy="2331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JSP</a:t>
            </a:r>
            <a:r>
              <a:rPr lang="ko-KR" altLang="en-US" dirty="0"/>
              <a:t>로 </a:t>
            </a:r>
            <a:r>
              <a:rPr lang="en-US" altLang="ko-KR" dirty="0"/>
              <a:t>DB </a:t>
            </a:r>
            <a:r>
              <a:rPr lang="ko-KR" altLang="en-US" dirty="0"/>
              <a:t>데이터 목록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2" y="1537818"/>
            <a:ext cx="9353550" cy="16859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94" y="3036688"/>
            <a:ext cx="8015435" cy="38213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230346" y="5546714"/>
            <a:ext cx="2261893" cy="529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691937"/>
            <a:ext cx="7079460" cy="40873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JSP</a:t>
            </a:r>
            <a:r>
              <a:rPr lang="ko-KR" altLang="en-US" dirty="0"/>
              <a:t>로 </a:t>
            </a:r>
            <a:r>
              <a:rPr lang="en-US" altLang="ko-KR" dirty="0"/>
              <a:t>DB </a:t>
            </a:r>
            <a:r>
              <a:rPr lang="ko-KR" altLang="en-US" dirty="0"/>
              <a:t>데이터 목록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993A3-6233-40FB-96F7-565FC6DE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26" y="3263496"/>
            <a:ext cx="5865650" cy="34062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578317" y="5940077"/>
            <a:ext cx="3325924" cy="37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4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DB </a:t>
            </a:r>
            <a:r>
              <a:rPr lang="ko-KR" altLang="en-US" dirty="0"/>
              <a:t>데이터 목록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111117" cy="5611906"/>
          </a:xfrm>
        </p:spPr>
        <p:txBody>
          <a:bodyPr/>
          <a:lstStyle/>
          <a:p>
            <a:r>
              <a:rPr lang="ko-KR" altLang="en-US" b="1" dirty="0"/>
              <a:t>사전 준비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테이블 생성</a:t>
            </a:r>
            <a:endParaRPr lang="en-US" altLang="ko-KR" dirty="0"/>
          </a:p>
          <a:p>
            <a:pPr lvl="1"/>
            <a:r>
              <a:rPr lang="ko-KR" altLang="en-US" dirty="0"/>
              <a:t>관련 라이브러리 설치</a:t>
            </a:r>
            <a:endParaRPr lang="en-US" altLang="ko-KR" dirty="0"/>
          </a:p>
          <a:p>
            <a:pPr lvl="1"/>
            <a:r>
              <a:rPr lang="en-US" altLang="ko-KR" dirty="0"/>
              <a:t>DBCP</a:t>
            </a:r>
            <a:r>
              <a:rPr lang="ko-KR" altLang="en-US" dirty="0"/>
              <a:t> 관련 설정</a:t>
            </a:r>
            <a:r>
              <a:rPr lang="en-US" altLang="ko-KR" dirty="0"/>
              <a:t>(META-INF/context.xml)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751" y="1341725"/>
            <a:ext cx="2733675" cy="2428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719957" y="2003366"/>
            <a:ext cx="1455559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40301" y="4680581"/>
            <a:ext cx="42279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http://mvnrepository.com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에서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simple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로 검색하여 라이브러리 다운로드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WEB-INF/lib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에 추가</a:t>
            </a:r>
          </a:p>
        </p:txBody>
      </p:sp>
      <p:cxnSp>
        <p:nvCxnSpPr>
          <p:cNvPr id="10" name="직선 화살표 연결선 9"/>
          <p:cNvCxnSpPr>
            <a:cxnSpLocks/>
            <a:stCxn id="6" idx="0"/>
            <a:endCxn id="9" idx="2"/>
          </p:cNvCxnSpPr>
          <p:nvPr/>
        </p:nvCxnSpPr>
        <p:spPr>
          <a:xfrm flipH="1" flipV="1">
            <a:off x="9447737" y="2227810"/>
            <a:ext cx="506548" cy="2452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29" y="3156671"/>
            <a:ext cx="6753225" cy="21240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990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DB </a:t>
            </a:r>
            <a:r>
              <a:rPr lang="ko-KR" altLang="en-US" dirty="0"/>
              <a:t>데이터 목록 출력</a:t>
            </a:r>
            <a:r>
              <a:rPr lang="en-US" altLang="ko-KR" dirty="0"/>
              <a:t>(Servlet)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1D7FBC-B9E2-4397-8EB2-F3C578C0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" y="849975"/>
            <a:ext cx="5175777" cy="4087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8641" y="4508554"/>
            <a:ext cx="3992579" cy="42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6EC0B7-642C-49FC-A8C0-2EDE9450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65" y="3997344"/>
            <a:ext cx="8452850" cy="2899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A1F791-3B48-4616-98AD-151F7B4F191A}"/>
              </a:ext>
            </a:extLst>
          </p:cNvPr>
          <p:cNvSpPr txBox="1"/>
          <p:nvPr/>
        </p:nvSpPr>
        <p:spPr>
          <a:xfrm>
            <a:off x="377072" y="5076899"/>
            <a:ext cx="354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JSON </a:t>
            </a:r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라이브러리 </a:t>
            </a:r>
            <a:r>
              <a:rPr lang="en-US" altLang="ko-KR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import </a:t>
            </a:r>
            <a:endParaRPr lang="ko-KR" altLang="en-US" sz="16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8FB39-2738-4FA5-995C-BFF17900ED54}"/>
              </a:ext>
            </a:extLst>
          </p:cNvPr>
          <p:cNvSpPr txBox="1"/>
          <p:nvPr/>
        </p:nvSpPr>
        <p:spPr>
          <a:xfrm>
            <a:off x="8532162" y="5503714"/>
            <a:ext cx="354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객체 초기화</a:t>
            </a:r>
          </a:p>
        </p:txBody>
      </p:sp>
    </p:spTree>
    <p:extLst>
      <p:ext uri="{BB962C8B-B14F-4D97-AF65-F5344CB8AC3E}">
        <p14:creationId xmlns:p14="http://schemas.microsoft.com/office/powerpoint/2010/main" val="399387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DB </a:t>
            </a:r>
            <a:r>
              <a:rPr lang="ko-KR" altLang="en-US" dirty="0"/>
              <a:t>데이터 목록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446067" y="6047715"/>
            <a:ext cx="389299" cy="344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1B16D7-DBAD-493F-AD55-F0C347D1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9" y="811827"/>
            <a:ext cx="6751570" cy="5700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782417" y="4786320"/>
            <a:ext cx="4390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전 예제들의 </a:t>
            </a:r>
            <a:r>
              <a:rPr lang="en-US" altLang="ko-KR" sz="1600" b="1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ArrayList</a:t>
            </a:r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와 </a:t>
            </a:r>
            <a:r>
              <a:rPr lang="en-US" altLang="ko-KR" sz="1600" b="1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dto</a:t>
            </a:r>
            <a:r>
              <a:rPr lang="en-US" altLang="ko-KR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대신에 </a:t>
            </a:r>
            <a:r>
              <a:rPr lang="en-US" altLang="ko-KR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JSON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배열과 객체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56645" y="3772213"/>
            <a:ext cx="4497652" cy="493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6645" y="4410723"/>
            <a:ext cx="4497652" cy="1479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266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742475-C8C8-478D-A4FC-13E29A95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4" y="1449249"/>
            <a:ext cx="10199378" cy="5043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386A0F5-BEFA-42ED-A6F0-626CC11C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DB </a:t>
            </a:r>
            <a:r>
              <a:rPr lang="ko-KR" altLang="en-US" dirty="0"/>
              <a:t>데이터 목록 출력</a:t>
            </a:r>
          </a:p>
        </p:txBody>
      </p:sp>
    </p:spTree>
    <p:extLst>
      <p:ext uri="{BB962C8B-B14F-4D97-AF65-F5344CB8AC3E}">
        <p14:creationId xmlns:p14="http://schemas.microsoft.com/office/powerpoint/2010/main" val="357509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로 </a:t>
            </a:r>
            <a:r>
              <a:rPr lang="en-US" altLang="ko-KR" dirty="0"/>
              <a:t>Ajax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로 </a:t>
            </a:r>
            <a:r>
              <a:rPr lang="en-US" altLang="ko-KR" dirty="0"/>
              <a:t>ajax</a:t>
            </a:r>
            <a:r>
              <a:rPr lang="ko-KR" altLang="en-US" dirty="0"/>
              <a:t>를 사용 장점</a:t>
            </a:r>
            <a:endParaRPr lang="en-US" altLang="ko-KR" dirty="0"/>
          </a:p>
          <a:p>
            <a:pPr lvl="1"/>
            <a:r>
              <a:rPr lang="ko-KR" altLang="en-US" dirty="0"/>
              <a:t>크로스 </a:t>
            </a:r>
            <a:r>
              <a:rPr lang="ko-KR" altLang="en-US" dirty="0" err="1"/>
              <a:t>브라우징</a:t>
            </a:r>
            <a:r>
              <a:rPr lang="ko-KR" altLang="en-US" dirty="0"/>
              <a:t> 문제를 </a:t>
            </a:r>
            <a:r>
              <a:rPr lang="en-US" altLang="ko-KR" dirty="0" err="1"/>
              <a:t>jquery</a:t>
            </a:r>
            <a:r>
              <a:rPr lang="ko-KR" altLang="en-US" dirty="0"/>
              <a:t>가 알아서 해결</a:t>
            </a:r>
            <a:r>
              <a:rPr lang="en-US" altLang="ko-KR" dirty="0"/>
              <a:t>(</a:t>
            </a:r>
            <a:r>
              <a:rPr lang="ko-KR" altLang="en-US" dirty="0"/>
              <a:t>동일한 코드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코드량이</a:t>
            </a:r>
            <a:r>
              <a:rPr lang="ko-KR" altLang="en-US" dirty="0"/>
              <a:t> 적고 직관적인 코드 작성 가능</a:t>
            </a:r>
            <a:endParaRPr lang="en-US" altLang="ko-KR" dirty="0"/>
          </a:p>
          <a:p>
            <a:r>
              <a:rPr lang="en-US" altLang="ko-KR" dirty="0"/>
              <a:t>Ajax </a:t>
            </a:r>
            <a:r>
              <a:rPr lang="ko-KR" altLang="en-US" dirty="0"/>
              <a:t>관련 자료 사이트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https://api.jquery.com/category/ajax/</a:t>
            </a:r>
            <a:r>
              <a:rPr lang="en-US" altLang="ko-KR" dirty="0"/>
              <a:t>   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4094E-B46D-493D-BD8C-302FA1E0E860}"/>
              </a:ext>
            </a:extLst>
          </p:cNvPr>
          <p:cNvSpPr txBox="1"/>
          <p:nvPr/>
        </p:nvSpPr>
        <p:spPr>
          <a:xfrm>
            <a:off x="3178204" y="4767309"/>
            <a:ext cx="8371643" cy="1461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/>
              <a:t>크로스 </a:t>
            </a:r>
            <a:r>
              <a:rPr lang="ko-KR" altLang="en-US" sz="2000" b="1" dirty="0" err="1"/>
              <a:t>브라우징</a:t>
            </a:r>
            <a:r>
              <a:rPr lang="en-US" altLang="ko-KR" sz="2000" b="1" dirty="0"/>
              <a:t>(Cross Browsing) : </a:t>
            </a:r>
            <a:r>
              <a:rPr lang="ko-KR" altLang="en-US" sz="2000" b="1" dirty="0"/>
              <a:t>웹페이지의 상호 호환성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표준 웹기술을 채용하여 다른 기종이나 플랫폼에 따라 달리 구현되는 기술을 비슷하게 만들고 어느 한쪽에 최적화되어 치우치지 않도록 공통요소를 사용하여 웹페이지를 제작하는 기법</a:t>
            </a:r>
          </a:p>
        </p:txBody>
      </p:sp>
    </p:spTree>
    <p:extLst>
      <p:ext uri="{BB962C8B-B14F-4D97-AF65-F5344CB8AC3E}">
        <p14:creationId xmlns:p14="http://schemas.microsoft.com/office/powerpoint/2010/main" val="48047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로 </a:t>
            </a:r>
            <a:r>
              <a:rPr lang="en-US" altLang="ko-KR" dirty="0"/>
              <a:t>Ajax </a:t>
            </a:r>
            <a:r>
              <a:rPr lang="ko-KR" altLang="en-US" dirty="0"/>
              <a:t>구현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83123"/>
              </p:ext>
            </p:extLst>
          </p:nvPr>
        </p:nvGraphicFramePr>
        <p:xfrm>
          <a:off x="1052448" y="1685783"/>
          <a:ext cx="10449741" cy="4395080"/>
        </p:xfrm>
        <a:graphic>
          <a:graphicData uri="http://schemas.openxmlformats.org/drawingml/2006/table">
            <a:tbl>
              <a:tblPr/>
              <a:tblGrid>
                <a:gridCol w="1564671">
                  <a:extLst>
                    <a:ext uri="{9D8B030D-6E8A-4147-A177-3AD203B41FA5}">
                      <a16:colId xmlns:a16="http://schemas.microsoft.com/office/drawing/2014/main" val="1267531589"/>
                    </a:ext>
                  </a:extLst>
                </a:gridCol>
                <a:gridCol w="8885070">
                  <a:extLst>
                    <a:ext uri="{9D8B030D-6E8A-4147-A177-3AD203B41FA5}">
                      <a16:colId xmlns:a16="http://schemas.microsoft.com/office/drawing/2014/main" val="2792878378"/>
                    </a:ext>
                  </a:extLst>
                </a:gridCol>
              </a:tblGrid>
              <a:tr h="328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  <a:latin typeface="+mn-ea"/>
                          <a:ea typeface="+mn-ea"/>
                        </a:rPr>
                        <a:t>settings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60164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en-US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요청이 전송될 </a:t>
                      </a:r>
                      <a:r>
                        <a:rPr lang="en-US" altLang="ko-KR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en-US" altLang="ko-KR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16829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방식 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(default: ‘GET’)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91602"/>
                  </a:ext>
                </a:extLst>
              </a:tr>
              <a:tr h="344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alias (default: ‘GET’)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408058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전달될 데이터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73105"/>
                  </a:ext>
                </a:extLst>
              </a:tr>
              <a:tr h="603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ype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서버로부터 반환될 데이터의 타입</a:t>
                      </a:r>
                      <a:endParaRPr lang="en-US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/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default: Intelligent Guess (xml, </a:t>
                      </a:r>
                      <a:r>
                        <a:rPr 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jsonp</a:t>
                      </a:r>
                      <a:r>
                        <a:rPr 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script, html)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52321"/>
                  </a:ext>
                </a:extLst>
              </a:tr>
              <a:tr h="388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async</a:t>
                      </a:r>
                      <a:endParaRPr lang="en-US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시 동기화 여부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비동기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(asynchronous) 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(default: true)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20746"/>
                  </a:ext>
                </a:extLst>
              </a:tr>
              <a:tr h="369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제한 시간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시간 안에 요청이 완료되지 않으면 요청을 취소하거나 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</a:t>
                      </a:r>
                      <a:r>
                        <a:rPr lang="ko-KR" alt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콜백을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47161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jsonpCallback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JSONP 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위한 </a:t>
                      </a:r>
                      <a:r>
                        <a:rPr lang="ko-KR" alt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콜백</a:t>
                      </a:r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 이름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90562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success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성공 이벤트 </a:t>
                      </a:r>
                      <a:r>
                        <a:rPr lang="ko-KR" alt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endParaRPr lang="ko-KR" altLang="en-US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17894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실패 이벤트 </a:t>
                      </a:r>
                      <a:r>
                        <a:rPr lang="ko-KR" alt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endParaRPr lang="ko-KR" altLang="en-US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33618"/>
                  </a:ext>
                </a:extLst>
              </a:tr>
              <a:tr h="328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완료 이벤트 </a:t>
                      </a:r>
                      <a:r>
                        <a:rPr lang="ko-KR" altLang="en-US" sz="1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endParaRPr lang="ko-KR" altLang="en-US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46" marR="71946" marT="35973" marB="359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938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77072" y="1057835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jQuery.ajax</a:t>
            </a:r>
            <a:r>
              <a:rPr lang="en-US" altLang="ko-KR" dirty="0"/>
              <a:t>( [settings] )</a:t>
            </a:r>
          </a:p>
        </p:txBody>
      </p:sp>
    </p:spTree>
    <p:extLst>
      <p:ext uri="{BB962C8B-B14F-4D97-AF65-F5344CB8AC3E}">
        <p14:creationId xmlns:p14="http://schemas.microsoft.com/office/powerpoint/2010/main" val="234498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Jess James Garett </a:t>
            </a:r>
            <a:r>
              <a:rPr lang="ko-KR" altLang="en-US" dirty="0"/>
              <a:t>가 최초로 사용한 용어</a:t>
            </a:r>
            <a:endParaRPr lang="en-US" altLang="ko-KR" dirty="0"/>
          </a:p>
          <a:p>
            <a:pPr lvl="1"/>
            <a:r>
              <a:rPr lang="en-US" altLang="ko-KR" dirty="0"/>
              <a:t>“Ajax: A New Approach to Web Applications” </a:t>
            </a:r>
            <a:r>
              <a:rPr lang="ko-KR" altLang="en-US" dirty="0"/>
              <a:t>에서 최초 사용</a:t>
            </a:r>
            <a:r>
              <a:rPr lang="en-US" altLang="ko-KR" dirty="0"/>
              <a:t> – 2005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는 새로운 기술이 아니라 연계되는 기술들을 묶어서 사용하는 용어</a:t>
            </a:r>
            <a:endParaRPr lang="en-US" altLang="ko-KR" dirty="0"/>
          </a:p>
          <a:p>
            <a:pPr lvl="1"/>
            <a:r>
              <a:rPr lang="en-US" altLang="ko-KR" sz="1800" dirty="0">
                <a:hlinkClick r:id="rId2"/>
              </a:rPr>
              <a:t>https://immagic.com/eLibrary/ARCHIVES/GENERAL/ADTVPATH/A050218G.pdf</a:t>
            </a:r>
            <a:r>
              <a:rPr lang="en-US" altLang="ko-KR" sz="1800" dirty="0"/>
              <a:t>  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01" y="3333193"/>
            <a:ext cx="2232742" cy="10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378825"/>
            <a:ext cx="11434714" cy="5611906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jQuery.ajax</a:t>
            </a:r>
            <a:r>
              <a:rPr lang="en-US" altLang="ko-KR" b="1" dirty="0"/>
              <a:t>( [settings] )</a:t>
            </a:r>
          </a:p>
          <a:p>
            <a:pPr lvl="1" fontAlgn="base"/>
            <a:r>
              <a:rPr lang="en-US" altLang="ko-KR" b="1" dirty="0"/>
              <a:t>data</a:t>
            </a:r>
          </a:p>
          <a:p>
            <a:pPr marL="914400" lvl="2" indent="0" fontAlgn="base">
              <a:buNone/>
            </a:pPr>
            <a:r>
              <a:rPr lang="ko-KR" altLang="en-US" dirty="0"/>
              <a:t>서버로 데이터를 전송할 때 이 옵션을 사용한다</a:t>
            </a:r>
            <a:r>
              <a:rPr lang="en-US" altLang="ko-KR" dirty="0"/>
              <a:t>. </a:t>
            </a:r>
          </a:p>
          <a:p>
            <a:pPr lvl="1" fontAlgn="base"/>
            <a:r>
              <a:rPr lang="en-US" altLang="ko-KR" b="1" dirty="0"/>
              <a:t>datatype</a:t>
            </a:r>
          </a:p>
          <a:p>
            <a:pPr lvl="2" fontAlgn="base"/>
            <a:r>
              <a:rPr lang="ko-KR" altLang="en-US" dirty="0" err="1"/>
              <a:t>서버측에서</a:t>
            </a:r>
            <a:r>
              <a:rPr lang="ko-KR" altLang="en-US" dirty="0"/>
              <a:t> 전송한 데이터를 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형식을 지정하지 않으면 </a:t>
            </a:r>
            <a:r>
              <a:rPr lang="en-US" altLang="ko-KR" dirty="0"/>
              <a:t>jQuery</a:t>
            </a:r>
            <a:r>
              <a:rPr lang="ko-KR" altLang="en-US" dirty="0"/>
              <a:t>가 알아서 판단한다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b="1" dirty="0"/>
              <a:t>success</a:t>
            </a:r>
          </a:p>
          <a:p>
            <a:pPr lvl="2" fontAlgn="base"/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Function( </a:t>
            </a:r>
            <a:r>
              <a:rPr lang="en-US" altLang="ko-KR" dirty="0" err="1"/>
              <a:t>PlainObject</a:t>
            </a:r>
            <a:r>
              <a:rPr lang="en-US" altLang="ko-KR" dirty="0"/>
              <a:t> data, 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)</a:t>
            </a:r>
          </a:p>
          <a:p>
            <a:pPr lvl="1" fontAlgn="base"/>
            <a:r>
              <a:rPr lang="en-US" altLang="ko-KR" b="1" dirty="0"/>
              <a:t>type</a:t>
            </a:r>
          </a:p>
          <a:p>
            <a:pPr lvl="2" fontAlgn="base"/>
            <a:r>
              <a:rPr lang="ko-KR" altLang="en-US" dirty="0"/>
              <a:t>데이터를 전송하는 방법을 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7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 – </a:t>
            </a:r>
            <a:r>
              <a:rPr lang="en-US" altLang="ko-KR" dirty="0" err="1"/>
              <a:t>Jquery</a:t>
            </a:r>
            <a:r>
              <a:rPr lang="ko-KR" altLang="en-US" dirty="0"/>
              <a:t>로 </a:t>
            </a:r>
            <a:r>
              <a:rPr lang="en-US" altLang="ko-KR" dirty="0"/>
              <a:t>Ajax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F22A7-E753-4BE7-9C96-08E4287F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7" y="859098"/>
            <a:ext cx="9993120" cy="5868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742613" y="1661458"/>
            <a:ext cx="9070389" cy="4830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7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프로토콜의 특징</a:t>
            </a:r>
            <a:endParaRPr lang="en-US" altLang="ko-KR" dirty="0"/>
          </a:p>
          <a:p>
            <a:pPr lvl="1"/>
            <a:r>
              <a:rPr lang="ko-KR" altLang="en-US" dirty="0" err="1"/>
              <a:t>무상태성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stateless</a:t>
            </a:r>
            <a:r>
              <a:rPr lang="en-US" altLang="ko-KR" dirty="0"/>
              <a:t>), </a:t>
            </a:r>
            <a:r>
              <a:rPr lang="ko-KR" altLang="en-US" dirty="0" err="1"/>
              <a:t>비연결성</a:t>
            </a:r>
            <a:r>
              <a:rPr lang="ko-KR" altLang="en-US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connectionless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클라이언트쪽에서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보내고 </a:t>
            </a:r>
            <a:r>
              <a:rPr lang="en-US" altLang="ko-KR" dirty="0"/>
              <a:t>Server</a:t>
            </a:r>
            <a:r>
              <a:rPr lang="ko-KR" altLang="en-US" dirty="0"/>
              <a:t>쪽에서 </a:t>
            </a:r>
            <a:r>
              <a:rPr lang="en-US" altLang="ko-KR" dirty="0"/>
              <a:t>Response</a:t>
            </a:r>
            <a:r>
              <a:rPr lang="ko-KR" altLang="en-US" dirty="0"/>
              <a:t>를 받으면 연결이 끊어짐</a:t>
            </a:r>
            <a:endParaRPr lang="en-US" altLang="ko-KR" dirty="0"/>
          </a:p>
          <a:p>
            <a:r>
              <a:rPr lang="ko-KR" altLang="en-US" dirty="0"/>
              <a:t>화면의 내용을 갱신하기 위해서는 다시 </a:t>
            </a:r>
            <a:r>
              <a:rPr lang="en-US" altLang="ko-KR" dirty="0"/>
              <a:t>request</a:t>
            </a:r>
            <a:r>
              <a:rPr lang="ko-KR" altLang="en-US" dirty="0"/>
              <a:t>를 하고 </a:t>
            </a:r>
            <a:r>
              <a:rPr lang="en-US" altLang="ko-KR" dirty="0"/>
              <a:t>response</a:t>
            </a:r>
            <a:r>
              <a:rPr lang="ko-KR" altLang="en-US" dirty="0"/>
              <a:t>를 하면서 페이지 </a:t>
            </a:r>
            <a:r>
              <a:rPr lang="ko-KR" altLang="en-US" b="1" dirty="0">
                <a:solidFill>
                  <a:srgbClr val="0000FF"/>
                </a:solidFill>
              </a:rPr>
              <a:t>전체를 갱신</a:t>
            </a:r>
            <a:endParaRPr lang="en-US" altLang="ko-KR" dirty="0"/>
          </a:p>
          <a:p>
            <a:pPr lvl="1"/>
            <a:r>
              <a:rPr lang="ko-KR" altLang="en-US" dirty="0"/>
              <a:t>페이지의 일부분만 갱신할 경우에도 페이지 전체를 다시 로드 해야 함</a:t>
            </a:r>
            <a:endParaRPr lang="en-US" altLang="ko-KR" dirty="0"/>
          </a:p>
          <a:p>
            <a:pPr lvl="1"/>
            <a:r>
              <a:rPr lang="ko-KR" altLang="en-US" dirty="0"/>
              <a:t>이로 인해 자원과 시간낭비를 초래</a:t>
            </a:r>
            <a:endParaRPr lang="en-US" altLang="ko-KR" dirty="0"/>
          </a:p>
          <a:p>
            <a:r>
              <a:rPr lang="en-US" altLang="ko-KR" b="1" dirty="0"/>
              <a:t>Ajax</a:t>
            </a:r>
            <a:r>
              <a:rPr lang="ko-KR" altLang="en-US" b="1" dirty="0"/>
              <a:t>는 </a:t>
            </a:r>
            <a:r>
              <a:rPr lang="en-US" altLang="ko-KR" b="1" dirty="0"/>
              <a:t>html </a:t>
            </a:r>
            <a:r>
              <a:rPr lang="ko-KR" altLang="en-US" b="1" dirty="0"/>
              <a:t>페이지 전체가 아닌 일부분만 갱신 가능</a:t>
            </a:r>
            <a:endParaRPr lang="en-US" altLang="ko-KR" b="1" dirty="0"/>
          </a:p>
          <a:p>
            <a:pPr lvl="1"/>
            <a:r>
              <a:rPr lang="en-US" altLang="ko-KR" dirty="0" err="1"/>
              <a:t>XMLHttpRequest</a:t>
            </a:r>
            <a:r>
              <a:rPr lang="ko-KR" altLang="en-US" dirty="0"/>
              <a:t>객체를 통해 서버에 </a:t>
            </a:r>
            <a:r>
              <a:rPr lang="en-US" altLang="ko-KR" dirty="0"/>
              <a:t>request</a:t>
            </a:r>
            <a:r>
              <a:rPr lang="ko-KR" altLang="en-US" dirty="0"/>
              <a:t>하고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/>
              <a:t>xml</a:t>
            </a:r>
            <a:r>
              <a:rPr lang="ko-KR" altLang="en-US" dirty="0"/>
              <a:t>형태로 필요한 데이터만 받아 갱신함으로 자원과 시간을 아낄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94878"/>
            <a:ext cx="11822266" cy="738745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vs. Ajax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94521" y="901149"/>
            <a:ext cx="3154680" cy="1230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2557" y="1282782"/>
            <a:ext cx="2578608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94521" y="3576926"/>
            <a:ext cx="3154680" cy="19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server-side systems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2557" y="3749459"/>
            <a:ext cx="2578608" cy="418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2557" y="4515880"/>
            <a:ext cx="2578608" cy="61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datastores</a:t>
            </a:r>
            <a:r>
              <a:rPr lang="en-US" altLang="ko-KR" sz="1600" dirty="0">
                <a:solidFill>
                  <a:schemeClr val="tx1"/>
                </a:solidFill>
              </a:rPr>
              <a:t>, backend processing, legacy systems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81766" y="2133652"/>
            <a:ext cx="0" cy="14723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30917" y="2133652"/>
            <a:ext cx="0" cy="14723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150" y="2668377"/>
            <a:ext cx="1593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HTTP request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44490" y="2691282"/>
            <a:ext cx="2104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HTML + resources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314106" y="116670"/>
            <a:ext cx="3154680" cy="2141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2356" y="452590"/>
            <a:ext cx="2578608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14106" y="3616797"/>
            <a:ext cx="3154680" cy="19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server-side systems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541" y="3789330"/>
            <a:ext cx="2578608" cy="418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web and/or XML 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801351" y="2225008"/>
            <a:ext cx="0" cy="140084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950502" y="2225008"/>
            <a:ext cx="0" cy="140084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68978" y="2778614"/>
            <a:ext cx="1593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HTTP request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27336" y="2809579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XML/JSON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72356" y="1591672"/>
            <a:ext cx="2578608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Ajax engine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064500" y="965982"/>
            <a:ext cx="0" cy="625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401888" y="965982"/>
            <a:ext cx="0" cy="625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68679" y="1058386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Javascript</a:t>
            </a:r>
            <a:r>
              <a:rPr lang="en-US" altLang="ko-KR" b="1" dirty="0">
                <a:solidFill>
                  <a:srgbClr val="0000FF"/>
                </a:solidFill>
              </a:rPr>
              <a:t> call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41907" y="1098161"/>
            <a:ext cx="21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+ resources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17748" y="5679307"/>
            <a:ext cx="3551101" cy="608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Classic</a:t>
            </a:r>
          </a:p>
          <a:p>
            <a:pPr algn="ctr">
              <a:lnSpc>
                <a:spcPts val="2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application model</a:t>
            </a:r>
            <a:endParaRPr lang="ko-KR" altLang="en-US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21560" y="5756107"/>
            <a:ext cx="3551101" cy="618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application model</a:t>
            </a:r>
            <a:endParaRPr lang="ko-KR" altLang="en-US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386173" y="2526848"/>
            <a:ext cx="1018242" cy="9804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25899" y="2521588"/>
            <a:ext cx="982944" cy="961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448275" y="4161623"/>
            <a:ext cx="0" cy="3655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785663" y="4161623"/>
            <a:ext cx="0" cy="3655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289948" y="4207540"/>
            <a:ext cx="0" cy="3655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9627336" y="4207540"/>
            <a:ext cx="0" cy="3655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72356" y="4571571"/>
            <a:ext cx="2578608" cy="61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datastores</a:t>
            </a:r>
            <a:r>
              <a:rPr lang="en-US" altLang="ko-KR" sz="1600" dirty="0">
                <a:solidFill>
                  <a:schemeClr val="tx1"/>
                </a:solidFill>
              </a:rPr>
              <a:t>, backend processing, legacy systems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98731" y="6296038"/>
            <a:ext cx="7452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출처 </a:t>
            </a:r>
            <a:r>
              <a:rPr lang="en-US" altLang="ko-KR" sz="1600" dirty="0"/>
              <a:t>: Ajax: A New Approach to Web Applications</a:t>
            </a:r>
          </a:p>
          <a:p>
            <a:r>
              <a:rPr lang="en-US" altLang="ko-KR" sz="1600" dirty="0">
                <a:hlinkClick r:id="rId2"/>
              </a:rPr>
              <a:t>https://immagic.com/eLibrary/ARCHIVES/GENERAL/ADTVPATH/A050218G.pdf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95400" y="788358"/>
            <a:ext cx="3914775" cy="1494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8679" y="23364"/>
            <a:ext cx="3914775" cy="2317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35935" y="6434292"/>
            <a:ext cx="551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Ajax: A New Approach to Web Applications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" y="139588"/>
            <a:ext cx="6686550" cy="370522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74" y="1685223"/>
            <a:ext cx="6686550" cy="465772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83645" y="9465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wait…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5097" y="9465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wait…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496BCEF0-066E-4530-805A-A910656B8A07}"/>
              </a:ext>
            </a:extLst>
          </p:cNvPr>
          <p:cNvSpPr/>
          <p:nvPr/>
        </p:nvSpPr>
        <p:spPr>
          <a:xfrm>
            <a:off x="5577689" y="3279168"/>
            <a:ext cx="6371294" cy="7110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62" y="966391"/>
            <a:ext cx="11434714" cy="5611906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2400" b="1" dirty="0">
                <a:latin typeface="+mj-lt"/>
              </a:rPr>
              <a:t>Ajax</a:t>
            </a:r>
            <a:r>
              <a:rPr lang="ko-KR" altLang="en-US" sz="2400" b="1" dirty="0">
                <a:latin typeface="+mj-lt"/>
              </a:rPr>
              <a:t>의 장점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>
                <a:latin typeface="+mj-lt"/>
              </a:rPr>
              <a:t>웹 페이지의 </a:t>
            </a:r>
            <a:r>
              <a:rPr lang="ko-KR" altLang="en-US" sz="2000" b="1" dirty="0">
                <a:solidFill>
                  <a:srgbClr val="0000FF"/>
                </a:solidFill>
                <a:latin typeface="+mj-lt"/>
              </a:rPr>
              <a:t>속도 향상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>
                <a:latin typeface="+mj-lt"/>
              </a:rPr>
              <a:t>서버의 처리가 완료 될 때까지 기다리지 않고 처리 가능</a:t>
            </a:r>
            <a:endParaRPr lang="en-US" altLang="ko-KR" sz="2000" dirty="0">
              <a:latin typeface="+mj-lt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>
                <a:latin typeface="+mj-lt"/>
              </a:rPr>
              <a:t>서버에서 </a:t>
            </a:r>
            <a:r>
              <a:rPr lang="en-US" altLang="ko-KR" sz="2000" dirty="0">
                <a:latin typeface="+mj-lt"/>
              </a:rPr>
              <a:t>Data</a:t>
            </a:r>
            <a:r>
              <a:rPr lang="ko-KR" altLang="en-US" sz="2000" dirty="0">
                <a:latin typeface="+mj-lt"/>
              </a:rPr>
              <a:t>만 전송하기 때문에 </a:t>
            </a:r>
            <a:r>
              <a:rPr lang="ko-KR" altLang="en-US" sz="2000" b="1" dirty="0">
                <a:solidFill>
                  <a:srgbClr val="0000FF"/>
                </a:solidFill>
                <a:latin typeface="+mj-lt"/>
              </a:rPr>
              <a:t>전체적인 코딩 양 감소</a:t>
            </a:r>
            <a:endParaRPr lang="en-US" altLang="ko-KR" sz="2000" b="1" dirty="0">
              <a:solidFill>
                <a:srgbClr val="0000FF"/>
              </a:solidFill>
              <a:latin typeface="+mj-lt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>
                <a:latin typeface="+mj-lt"/>
              </a:rPr>
              <a:t>기존 웹에서는 불가능했던 다양한 </a:t>
            </a:r>
            <a:r>
              <a:rPr lang="en-US" altLang="ko-KR" sz="2000" dirty="0">
                <a:latin typeface="+mj-lt"/>
              </a:rPr>
              <a:t>UI </a:t>
            </a:r>
            <a:r>
              <a:rPr lang="ko-KR" altLang="en-US" sz="2000" dirty="0">
                <a:latin typeface="+mj-lt"/>
              </a:rPr>
              <a:t>구현 가능</a:t>
            </a:r>
            <a:endParaRPr lang="en-US" altLang="ko-KR" sz="2000" dirty="0">
              <a:latin typeface="+mj-lt"/>
            </a:endParaRPr>
          </a:p>
          <a:p>
            <a:pPr lvl="1" latinLnBrk="0"/>
            <a:r>
              <a:rPr lang="ko-KR" altLang="en-US" sz="1800" dirty="0">
                <a:latin typeface="+mj-lt"/>
              </a:rPr>
              <a:t>사진공유 사이트 </a:t>
            </a:r>
            <a:r>
              <a:rPr lang="en-US" altLang="ko-KR" sz="1800" dirty="0">
                <a:latin typeface="+mj-lt"/>
              </a:rPr>
              <a:t>Flickr</a:t>
            </a:r>
            <a:r>
              <a:rPr lang="ko-KR" altLang="en-US" sz="1800" dirty="0">
                <a:latin typeface="+mj-lt"/>
              </a:rPr>
              <a:t>의 경우 사진의 제목이나 태그를 페이지 </a:t>
            </a:r>
            <a:r>
              <a:rPr lang="ko-KR" altLang="en-US" sz="1800" b="1" dirty="0" err="1">
                <a:latin typeface="+mj-lt"/>
              </a:rPr>
              <a:t>리로드</a:t>
            </a:r>
            <a:r>
              <a:rPr lang="ko-KR" altLang="en-US" sz="1800" b="1" dirty="0">
                <a:latin typeface="+mj-lt"/>
              </a:rPr>
              <a:t> 없이 수정</a:t>
            </a:r>
            <a:endParaRPr lang="en-US" altLang="ko-KR" sz="1800" b="1" dirty="0">
              <a:latin typeface="+mj-lt"/>
            </a:endParaRPr>
          </a:p>
          <a:p>
            <a:pPr lvl="1" latinLnBrk="0"/>
            <a:endParaRPr lang="en-US" altLang="ko-KR" sz="20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>
                <a:latin typeface="+mj-lt"/>
              </a:rPr>
              <a:t>Ajax </a:t>
            </a:r>
            <a:r>
              <a:rPr lang="ko-KR" altLang="en-US" sz="2400" b="1" dirty="0">
                <a:latin typeface="+mj-lt"/>
              </a:rPr>
              <a:t>의 단점</a:t>
            </a:r>
            <a:endParaRPr lang="ko-KR" altLang="en-US" sz="2400" dirty="0">
              <a:latin typeface="+mj-lt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 err="1">
                <a:latin typeface="+mj-lt"/>
              </a:rPr>
              <a:t>히스토리</a:t>
            </a:r>
            <a:r>
              <a:rPr lang="ko-KR" altLang="en-US" sz="2000" dirty="0">
                <a:latin typeface="+mj-lt"/>
              </a:rPr>
              <a:t> 관리 어려움</a:t>
            </a:r>
            <a:endParaRPr lang="en-US" altLang="ko-KR" sz="2000" dirty="0">
              <a:latin typeface="+mj-lt"/>
            </a:endParaRPr>
          </a:p>
          <a:p>
            <a:pPr lvl="1" latinLnBrk="0"/>
            <a:r>
              <a:rPr lang="ko-KR" altLang="en-US" sz="2000" dirty="0">
                <a:latin typeface="+mj-lt"/>
              </a:rPr>
              <a:t>보안에 좀 더 신경을 써야 함</a:t>
            </a:r>
            <a:endParaRPr lang="en-US" altLang="ko-KR" sz="2000" dirty="0">
              <a:latin typeface="+mj-lt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>
                <a:latin typeface="+mj-lt"/>
              </a:rPr>
              <a:t>연속으로 데이터를 요청하면 서버 부하 증가</a:t>
            </a:r>
            <a:endParaRPr lang="en-US" altLang="ko-KR" sz="2000" dirty="0">
              <a:latin typeface="+mj-lt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en-US" altLang="ko-KR" sz="2000" dirty="0" err="1">
                <a:latin typeface="+mj-lt"/>
              </a:rPr>
              <a:t>XMLHttpRequest</a:t>
            </a:r>
            <a:r>
              <a:rPr lang="ko-KR" altLang="en-US" sz="2000" dirty="0">
                <a:latin typeface="+mj-lt"/>
              </a:rPr>
              <a:t>를 통해 통신을 하는 경우 사용자에게 진행 정보 제공하지 않음</a:t>
            </a:r>
            <a:endParaRPr lang="en-US" altLang="ko-KR" sz="2000" dirty="0">
              <a:latin typeface="+mj-lt"/>
            </a:endParaRPr>
          </a:p>
          <a:p>
            <a:pPr lvl="1" latinLnBrk="0"/>
            <a:r>
              <a:rPr lang="ko-KR" altLang="en-US" sz="1800" dirty="0">
                <a:latin typeface="+mj-lt"/>
              </a:rPr>
              <a:t>아직 요청이 완료되지 않았는데 사용자가 페이지를 떠나거나 오작동할 우려가 발생 가능</a:t>
            </a:r>
            <a:endParaRPr lang="en-US" altLang="ko-KR" sz="18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용도와 사용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페이지가 로드 된 후 웹 서버에서 데이터 읽기</a:t>
            </a:r>
          </a:p>
          <a:p>
            <a:pPr lvl="1"/>
            <a:r>
              <a:rPr lang="ko-KR" altLang="en-US" dirty="0"/>
              <a:t>페이지를 다시로드하지 않고 웹 페이지 업데이트</a:t>
            </a:r>
          </a:p>
          <a:p>
            <a:pPr lvl="1"/>
            <a:r>
              <a:rPr lang="ko-KR" altLang="en-US" dirty="0"/>
              <a:t>백그라운드에서 웹 서버로 데이터 보내기</a:t>
            </a:r>
            <a:endParaRPr lang="en-US" altLang="ko-KR" dirty="0"/>
          </a:p>
          <a:p>
            <a:r>
              <a:rPr lang="en-US" altLang="ko-KR" dirty="0"/>
              <a:t>Ajax </a:t>
            </a:r>
            <a:r>
              <a:rPr lang="ko-KR" altLang="en-US" dirty="0"/>
              <a:t>사용 예시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  <a:latin typeface="Ubuntu Condensed"/>
              </a:rPr>
              <a:t>댓글</a:t>
            </a:r>
            <a:endParaRPr lang="en-US" altLang="ko-KR" b="1" dirty="0">
              <a:solidFill>
                <a:srgbClr val="0000FF"/>
              </a:solidFill>
              <a:latin typeface="Ubuntu Condensed"/>
            </a:endParaRPr>
          </a:p>
          <a:p>
            <a:pPr lvl="1"/>
            <a:r>
              <a:rPr lang="ko-KR" altLang="en-US" dirty="0">
                <a:latin typeface="Ubuntu Condensed"/>
              </a:rPr>
              <a:t>좋아요</a:t>
            </a:r>
            <a:endParaRPr lang="en-US" altLang="ko-KR" dirty="0">
              <a:latin typeface="Ubuntu Condensed"/>
            </a:endParaRPr>
          </a:p>
          <a:p>
            <a:pPr lvl="1"/>
            <a:r>
              <a:rPr lang="ko-KR" altLang="en-US" dirty="0">
                <a:latin typeface="Ubuntu Condensed"/>
              </a:rPr>
              <a:t>검색어 자동완성 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Microsoft </a:t>
            </a:r>
            <a:r>
              <a:rPr lang="ko-KR" altLang="en-US" dirty="0"/>
              <a:t>사의 </a:t>
            </a:r>
            <a:r>
              <a:rPr lang="en-US" altLang="ko-KR" dirty="0"/>
              <a:t>Internet Explorer5</a:t>
            </a:r>
            <a:r>
              <a:rPr lang="ko-KR" altLang="en-US" dirty="0"/>
              <a:t>부터 </a:t>
            </a:r>
            <a:r>
              <a:rPr lang="en-US" altLang="ko-KR" dirty="0"/>
              <a:t>ActiveX </a:t>
            </a:r>
            <a:r>
              <a:rPr lang="ko-KR" altLang="en-US" dirty="0"/>
              <a:t>컴포넌트 형식으로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ko-KR" altLang="en-US" dirty="0"/>
              <a:t>현재는 모든 브라우저에서 지원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6514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28534</TotalTime>
  <Words>1509</Words>
  <Application>Microsoft Office PowerPoint</Application>
  <PresentationFormat>와이드스크린</PresentationFormat>
  <Paragraphs>268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Ubuntu Condensed</vt:lpstr>
      <vt:lpstr>나눔손글씨 펜</vt:lpstr>
      <vt:lpstr>나눔스퀘어_ac Bold</vt:lpstr>
      <vt:lpstr>맑은 고딕</vt:lpstr>
      <vt:lpstr>Arial</vt:lpstr>
      <vt:lpstr>2020-1</vt:lpstr>
      <vt:lpstr>Ajax (Asynchronous javascript and XML)</vt:lpstr>
      <vt:lpstr>AJAX : 비동기 통신 기술</vt:lpstr>
      <vt:lpstr>AJAX</vt:lpstr>
      <vt:lpstr>Ajax의 필요성</vt:lpstr>
      <vt:lpstr>기존 vs. Ajax</vt:lpstr>
      <vt:lpstr>PowerPoint 프레젠테이션</vt:lpstr>
      <vt:lpstr>Ajax의 장단점</vt:lpstr>
      <vt:lpstr>Ajax 용도와 사용 예시</vt:lpstr>
      <vt:lpstr>XMLHttpRequest 객체</vt:lpstr>
      <vt:lpstr>Ajax 작동 방식</vt:lpstr>
      <vt:lpstr>Ajax 작동 방식</vt:lpstr>
      <vt:lpstr>XMLHttpRequest 객체의 주요 메소드</vt:lpstr>
      <vt:lpstr>XMLHttpRequest 객체의 주요 속성</vt:lpstr>
      <vt:lpstr>HTTP : Content-Type</vt:lpstr>
      <vt:lpstr>요청(Request) - GET</vt:lpstr>
      <vt:lpstr>요청(Request) - POST</vt:lpstr>
      <vt:lpstr>실습1 – 텍스트 문서 요청</vt:lpstr>
      <vt:lpstr>실습1 – 텍스트 문서 요청</vt:lpstr>
      <vt:lpstr>참고 : JSON(JavaScript Object Notation)</vt:lpstr>
      <vt:lpstr>참고 : JSON(JavaScript Object Notation)</vt:lpstr>
      <vt:lpstr>실습2 – JSP로 DB 데이터 목록 출력</vt:lpstr>
      <vt:lpstr>실습2 – JSP로 DB 데이터 목록 출력</vt:lpstr>
      <vt:lpstr>실습2 – JSP로 DB 데이터 목록 출력</vt:lpstr>
      <vt:lpstr>실습2 – DB 데이터 목록 출력</vt:lpstr>
      <vt:lpstr>실습2 – DB 데이터 목록 출력(Servlet)</vt:lpstr>
      <vt:lpstr>실습2 – DB 데이터 목록 출력</vt:lpstr>
      <vt:lpstr>실습2 – DB 데이터 목록 출력</vt:lpstr>
      <vt:lpstr>Jquery로 Ajax 구현</vt:lpstr>
      <vt:lpstr>Jquery로 Ajax 구현</vt:lpstr>
      <vt:lpstr>PowerPoint 프레젠테이션</vt:lpstr>
      <vt:lpstr>실습3 – Jquery로 Ajax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jinsook</dc:creator>
  <cp:lastModifiedBy>jinsook</cp:lastModifiedBy>
  <cp:revision>135</cp:revision>
  <dcterms:created xsi:type="dcterms:W3CDTF">2019-10-25T04:29:31Z</dcterms:created>
  <dcterms:modified xsi:type="dcterms:W3CDTF">2022-10-30T16:10:06Z</dcterms:modified>
</cp:coreProperties>
</file>