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4DD77-1D79-5AE0-6F34-95BC7B994B0D}" v="4" dt="2021-06-16T00:55:43.802"/>
    <p1510:client id="{4EC874BA-D4D6-AE09-F88B-7F01E5A3AA3A}" v="4" dt="2021-06-09T02:40:16.257"/>
    <p1510:client id="{CF8C42E6-84D6-2917-B680-F3A3E7139C53}" v="185" dt="2021-06-09T04:10:20.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ul.Lee" userId="S::seul.lee@springboarddac.onmicrosoft.com::6747dec5-4c0f-484a-beef-4e6f31df112f" providerId="AD" clId="Web-{4EC874BA-D4D6-AE09-F88B-7F01E5A3AA3A}"/>
    <pc:docChg chg="modSld">
      <pc:chgData name="Seul.Lee" userId="S::seul.lee@springboarddac.onmicrosoft.com::6747dec5-4c0f-484a-beef-4e6f31df112f" providerId="AD" clId="Web-{4EC874BA-D4D6-AE09-F88B-7F01E5A3AA3A}" dt="2021-06-09T02:40:16.257" v="3" actId="20577"/>
      <pc:docMkLst>
        <pc:docMk/>
      </pc:docMkLst>
      <pc:sldChg chg="modSp">
        <pc:chgData name="Seul.Lee" userId="S::seul.lee@springboarddac.onmicrosoft.com::6747dec5-4c0f-484a-beef-4e6f31df112f" providerId="AD" clId="Web-{4EC874BA-D4D6-AE09-F88B-7F01E5A3AA3A}" dt="2021-06-09T02:40:16.257" v="3" actId="20577"/>
        <pc:sldMkLst>
          <pc:docMk/>
          <pc:sldMk cId="0" sldId="256"/>
        </pc:sldMkLst>
        <pc:spChg chg="mod">
          <ac:chgData name="Seul.Lee" userId="S::seul.lee@springboarddac.onmicrosoft.com::6747dec5-4c0f-484a-beef-4e6f31df112f" providerId="AD" clId="Web-{4EC874BA-D4D6-AE09-F88B-7F01E5A3AA3A}" dt="2021-06-09T02:40:16.257" v="3" actId="20577"/>
          <ac:spMkLst>
            <pc:docMk/>
            <pc:sldMk cId="0" sldId="256"/>
            <ac:spMk id="36" creationId="{00000000-0000-0000-0000-000000000000}"/>
          </ac:spMkLst>
        </pc:spChg>
      </pc:sldChg>
    </pc:docChg>
  </pc:docChgLst>
  <pc:docChgLst>
    <pc:chgData name="Seul.Lee" userId="S::seul.lee@springboarddac.onmicrosoft.com::6747dec5-4c0f-484a-beef-4e6f31df112f" providerId="AD" clId="Web-{3C24DD77-1D79-5AE0-6F34-95BC7B994B0D}"/>
    <pc:docChg chg="modSld">
      <pc:chgData name="Seul.Lee" userId="S::seul.lee@springboarddac.onmicrosoft.com::6747dec5-4c0f-484a-beef-4e6f31df112f" providerId="AD" clId="Web-{3C24DD77-1D79-5AE0-6F34-95BC7B994B0D}" dt="2021-06-16T00:55:43.802" v="3" actId="14100"/>
      <pc:docMkLst>
        <pc:docMk/>
      </pc:docMkLst>
      <pc:sldChg chg="modSp">
        <pc:chgData name="Seul.Lee" userId="S::seul.lee@springboarddac.onmicrosoft.com::6747dec5-4c0f-484a-beef-4e6f31df112f" providerId="AD" clId="Web-{3C24DD77-1D79-5AE0-6F34-95BC7B994B0D}" dt="2021-06-16T00:55:43.802" v="3" actId="14100"/>
        <pc:sldMkLst>
          <pc:docMk/>
          <pc:sldMk cId="1535091178" sldId="258"/>
        </pc:sldMkLst>
        <pc:spChg chg="mod">
          <ac:chgData name="Seul.Lee" userId="S::seul.lee@springboarddac.onmicrosoft.com::6747dec5-4c0f-484a-beef-4e6f31df112f" providerId="AD" clId="Web-{3C24DD77-1D79-5AE0-6F34-95BC7B994B0D}" dt="2021-06-16T00:55:43.802" v="3" actId="14100"/>
          <ac:spMkLst>
            <pc:docMk/>
            <pc:sldMk cId="1535091178" sldId="258"/>
            <ac:spMk id="2" creationId="{47C489E5-48F9-47E3-AE54-D06F05ECC4F7}"/>
          </ac:spMkLst>
        </pc:spChg>
      </pc:sldChg>
    </pc:docChg>
  </pc:docChgLst>
  <pc:docChgLst>
    <pc:chgData name="Seul.Lee" userId="S::seul.lee@springboarddac.onmicrosoft.com::6747dec5-4c0f-484a-beef-4e6f31df112f" providerId="AD" clId="Web-{CF8C42E6-84D6-2917-B680-F3A3E7139C53}"/>
    <pc:docChg chg="addSld modSld">
      <pc:chgData name="Seul.Lee" userId="S::seul.lee@springboarddac.onmicrosoft.com::6747dec5-4c0f-484a-beef-4e6f31df112f" providerId="AD" clId="Web-{CF8C42E6-84D6-2917-B680-F3A3E7139C53}" dt="2021-06-09T04:10:20.521" v="184" actId="20577"/>
      <pc:docMkLst>
        <pc:docMk/>
      </pc:docMkLst>
      <pc:sldChg chg="modSp">
        <pc:chgData name="Seul.Lee" userId="S::seul.lee@springboarddac.onmicrosoft.com::6747dec5-4c0f-484a-beef-4e6f31df112f" providerId="AD" clId="Web-{CF8C42E6-84D6-2917-B680-F3A3E7139C53}" dt="2021-06-09T04:04:17.747" v="9" actId="20577"/>
        <pc:sldMkLst>
          <pc:docMk/>
          <pc:sldMk cId="0" sldId="256"/>
        </pc:sldMkLst>
        <pc:spChg chg="mod">
          <ac:chgData name="Seul.Lee" userId="S::seul.lee@springboarddac.onmicrosoft.com::6747dec5-4c0f-484a-beef-4e6f31df112f" providerId="AD" clId="Web-{CF8C42E6-84D6-2917-B680-F3A3E7139C53}" dt="2021-06-09T04:01:18.650" v="5" actId="1076"/>
          <ac:spMkLst>
            <pc:docMk/>
            <pc:sldMk cId="0" sldId="256"/>
            <ac:spMk id="27" creationId="{00000000-0000-0000-0000-000000000000}"/>
          </ac:spMkLst>
        </pc:spChg>
        <pc:spChg chg="mod">
          <ac:chgData name="Seul.Lee" userId="S::seul.lee@springboarddac.onmicrosoft.com::6747dec5-4c0f-484a-beef-4e6f31df112f" providerId="AD" clId="Web-{CF8C42E6-84D6-2917-B680-F3A3E7139C53}" dt="2021-06-09T04:01:15.837" v="4" actId="1076"/>
          <ac:spMkLst>
            <pc:docMk/>
            <pc:sldMk cId="0" sldId="256"/>
            <ac:spMk id="28" creationId="{00000000-0000-0000-0000-000000000000}"/>
          </ac:spMkLst>
        </pc:spChg>
        <pc:spChg chg="mod">
          <ac:chgData name="Seul.Lee" userId="S::seul.lee@springboarddac.onmicrosoft.com::6747dec5-4c0f-484a-beef-4e6f31df112f" providerId="AD" clId="Web-{CF8C42E6-84D6-2917-B680-F3A3E7139C53}" dt="2021-06-09T04:01:11.040" v="3" actId="14100"/>
          <ac:spMkLst>
            <pc:docMk/>
            <pc:sldMk cId="0" sldId="256"/>
            <ac:spMk id="34" creationId="{00000000-0000-0000-0000-000000000000}"/>
          </ac:spMkLst>
        </pc:spChg>
        <pc:spChg chg="mod">
          <ac:chgData name="Seul.Lee" userId="S::seul.lee@springboarddac.onmicrosoft.com::6747dec5-4c0f-484a-beef-4e6f31df112f" providerId="AD" clId="Web-{CF8C42E6-84D6-2917-B680-F3A3E7139C53}" dt="2021-06-09T04:01:20.243" v="6" actId="1076"/>
          <ac:spMkLst>
            <pc:docMk/>
            <pc:sldMk cId="0" sldId="256"/>
            <ac:spMk id="35" creationId="{00000000-0000-0000-0000-000000000000}"/>
          </ac:spMkLst>
        </pc:spChg>
        <pc:spChg chg="mod">
          <ac:chgData name="Seul.Lee" userId="S::seul.lee@springboarddac.onmicrosoft.com::6747dec5-4c0f-484a-beef-4e6f31df112f" providerId="AD" clId="Web-{CF8C42E6-84D6-2917-B680-F3A3E7139C53}" dt="2021-06-09T04:04:17.747" v="9" actId="20577"/>
          <ac:spMkLst>
            <pc:docMk/>
            <pc:sldMk cId="0" sldId="256"/>
            <ac:spMk id="37" creationId="{00000000-0000-0000-0000-000000000000}"/>
          </ac:spMkLst>
        </pc:spChg>
        <pc:spChg chg="mod">
          <ac:chgData name="Seul.Lee" userId="S::seul.lee@springboarddac.onmicrosoft.com::6747dec5-4c0f-484a-beef-4e6f31df112f" providerId="AD" clId="Web-{CF8C42E6-84D6-2917-B680-F3A3E7139C53}" dt="2021-06-09T03:59:56.492" v="0" actId="20577"/>
          <ac:spMkLst>
            <pc:docMk/>
            <pc:sldMk cId="0" sldId="256"/>
            <ac:spMk id="48" creationId="{00000000-0000-0000-0000-000000000000}"/>
          </ac:spMkLst>
        </pc:spChg>
      </pc:sldChg>
      <pc:sldChg chg="modSp new">
        <pc:chgData name="Seul.Lee" userId="S::seul.lee@springboarddac.onmicrosoft.com::6747dec5-4c0f-484a-beef-4e6f31df112f" providerId="AD" clId="Web-{CF8C42E6-84D6-2917-B680-F3A3E7139C53}" dt="2021-06-09T04:10:20.521" v="184" actId="20577"/>
        <pc:sldMkLst>
          <pc:docMk/>
          <pc:sldMk cId="1535091178" sldId="258"/>
        </pc:sldMkLst>
        <pc:spChg chg="mod">
          <ac:chgData name="Seul.Lee" userId="S::seul.lee@springboarddac.onmicrosoft.com::6747dec5-4c0f-484a-beef-4e6f31df112f" providerId="AD" clId="Web-{CF8C42E6-84D6-2917-B680-F3A3E7139C53}" dt="2021-06-09T04:10:20.521" v="184" actId="20577"/>
          <ac:spMkLst>
            <pc:docMk/>
            <pc:sldMk cId="1535091178" sldId="258"/>
            <ac:spMk id="2" creationId="{47C489E5-48F9-47E3-AE54-D06F05ECC4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4773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4773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5898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5898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2190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2190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15500" y="425451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24671" y="345228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97675" y="345657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14038" y="425111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21264" y="450641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30581" y="505642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10916" y="452261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507132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3853" y="1936695"/>
            <a:ext cx="4333673" cy="1486485"/>
          </a:xfrm>
          <a:prstGeom prst="rect">
            <a:avLst/>
          </a:prstGeom>
          <a:noFill/>
          <a:ln>
            <a:noFill/>
          </a:ln>
        </p:spPr>
        <p:txBody>
          <a:bodyPr spcFirstLastPara="1" wrap="square" lIns="91425" tIns="45700" rIns="91425" bIns="45700" anchor="t" anchorCtr="0">
            <a:noAutofit/>
          </a:bodyPr>
          <a:lstStyle/>
          <a:p>
            <a:r>
              <a:rPr lang="en-US" sz="1200" dirty="0"/>
              <a:t>Churn is serious issue because if costs a lot for customer to </a:t>
            </a:r>
            <a:r>
              <a:rPr lang="en-US" sz="1200"/>
              <a:t>stop doing business. </a:t>
            </a:r>
            <a:r>
              <a:rPr lang="en-US" sz="1200" dirty="0"/>
              <a:t> For example, the </a:t>
            </a:r>
            <a:r>
              <a:rPr lang="en-US" sz="1200" err="1"/>
              <a:t>Havard</a:t>
            </a:r>
            <a:r>
              <a:rPr lang="en-US" sz="1200" dirty="0"/>
              <a:t> Business School report claims that on average, a 5% increase in customer retention rates results in 25% - 95% increase of profits. The bank decided to find a group of customers that is more likely to leave than others and focus on them to reduce churn rate. </a:t>
            </a:r>
            <a:endParaRPr sz="1200" dirty="0"/>
          </a:p>
        </p:txBody>
      </p:sp>
      <p:sp>
        <p:nvSpPr>
          <p:cNvPr id="35" name="Google Shape;35;p1"/>
          <p:cNvSpPr txBox="1"/>
          <p:nvPr/>
        </p:nvSpPr>
        <p:spPr>
          <a:xfrm>
            <a:off x="147204" y="3814223"/>
            <a:ext cx="4324418" cy="5557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i="0" u="none" strike="noStrike" cap="none">
                <a:solidFill>
                  <a:srgbClr val="000000"/>
                </a:solidFill>
                <a:latin typeface="Arial"/>
                <a:ea typeface="Arial"/>
                <a:cs typeface="Arial"/>
                <a:sym typeface="Arial"/>
              </a:rPr>
              <a:t>The criteria for success is to reduce churn rate by 15% over the year to reduce the cost and increase the profit by keeping the customers. </a:t>
            </a:r>
            <a:endParaRPr sz="12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69026" y="4769404"/>
            <a:ext cx="4324418" cy="1469059"/>
          </a:xfrm>
          <a:prstGeom prst="rect">
            <a:avLst/>
          </a:prstGeom>
          <a:noFill/>
          <a:ln>
            <a:noFill/>
          </a:ln>
        </p:spPr>
        <p:txBody>
          <a:bodyPr spcFirstLastPara="1" wrap="square" lIns="91425" tIns="45700" rIns="91425" bIns="45700" anchor="t" anchorCtr="0">
            <a:noAutofit/>
          </a:bodyPr>
          <a:lstStyle/>
          <a:p>
            <a:r>
              <a:rPr lang="en-AU" sz="1100" b="0" i="0" u="none" strike="noStrike" cap="none" dirty="0">
                <a:solidFill>
                  <a:srgbClr val="000000"/>
                </a:solidFill>
                <a:latin typeface="Arial"/>
                <a:ea typeface="Arial"/>
                <a:cs typeface="Arial"/>
              </a:rPr>
              <a:t>1. Offer better marketing service</a:t>
            </a:r>
          </a:p>
          <a:p>
            <a:r>
              <a:rPr lang="en-AU" sz="1100" dirty="0"/>
              <a:t>-</a:t>
            </a:r>
            <a:r>
              <a:rPr lang="en-AU" sz="1100" dirty="0" err="1"/>
              <a:t>Preemptively</a:t>
            </a:r>
            <a:r>
              <a:rPr lang="en-AU" sz="1100" dirty="0"/>
              <a:t> engaging at-risk customers with discounted pricing</a:t>
            </a:r>
          </a:p>
          <a:p>
            <a:r>
              <a:rPr lang="en-AU" sz="1100" dirty="0"/>
              <a:t>-Offering the ability for customers to pause their subscription </a:t>
            </a:r>
          </a:p>
          <a:p>
            <a:endParaRPr lang="en-AU" sz="1100"/>
          </a:p>
          <a:p>
            <a:r>
              <a:rPr lang="en-AU" sz="1100" dirty="0"/>
              <a:t>2. Focus on voice of customer feedback</a:t>
            </a:r>
          </a:p>
          <a:p>
            <a:r>
              <a:rPr lang="en-AU" sz="1100" dirty="0"/>
              <a:t>-</a:t>
            </a:r>
            <a:r>
              <a:rPr lang="en-AU" altLang="ko-KR" sz="1100" dirty="0"/>
              <a:t>Proactively emailing or calling at-risk customers</a:t>
            </a:r>
            <a:endParaRPr lang="en-AU" sz="1100" dirty="0"/>
          </a:p>
          <a:p>
            <a:r>
              <a:rPr lang="en-AU" sz="1100" dirty="0"/>
              <a:t>-Pay attention on the complains and act on them to prevent customer churn. </a:t>
            </a:r>
          </a:p>
        </p:txBody>
      </p:sp>
      <p:sp>
        <p:nvSpPr>
          <p:cNvPr id="37" name="Google Shape;37;p1"/>
          <p:cNvSpPr txBox="1"/>
          <p:nvPr/>
        </p:nvSpPr>
        <p:spPr>
          <a:xfrm>
            <a:off x="4558232" y="1935638"/>
            <a:ext cx="4324418" cy="1081065"/>
          </a:xfrm>
          <a:prstGeom prst="rect">
            <a:avLst/>
          </a:prstGeom>
          <a:noFill/>
          <a:ln>
            <a:noFill/>
          </a:ln>
        </p:spPr>
        <p:txBody>
          <a:bodyPr spcFirstLastPara="1" wrap="square" lIns="91425" tIns="45700" rIns="91425" bIns="45700" anchor="t" anchorCtr="0">
            <a:noAutofit/>
          </a:bodyPr>
          <a:lstStyle/>
          <a:p>
            <a:r>
              <a:rPr lang="en-AU" altLang="ko-KR" sz="1100" b="0" i="0" u="none" strike="noStrike" cap="none" dirty="0">
                <a:solidFill>
                  <a:srgbClr val="000000"/>
                </a:solidFill>
                <a:latin typeface="Arial"/>
                <a:ea typeface="Arial"/>
                <a:cs typeface="Arial"/>
              </a:rPr>
              <a:t>1. Offer better marketing service</a:t>
            </a:r>
          </a:p>
          <a:p>
            <a:r>
              <a:rPr lang="en-AU" altLang="ko-KR" sz="1100" dirty="0"/>
              <a:t>-</a:t>
            </a:r>
            <a:r>
              <a:rPr lang="en-AU" altLang="ko-KR" sz="1100" dirty="0" err="1"/>
              <a:t>Preemptively</a:t>
            </a:r>
            <a:r>
              <a:rPr lang="en-AU" altLang="ko-KR" sz="1100" dirty="0"/>
              <a:t> engaging at-risk customers with discounted pricing</a:t>
            </a:r>
          </a:p>
          <a:p>
            <a:r>
              <a:rPr lang="en-AU" altLang="ko-KR" sz="1100" dirty="0"/>
              <a:t> : if customer still leaves, loss on the bank </a:t>
            </a:r>
          </a:p>
          <a:p>
            <a:r>
              <a:rPr lang="en-AU" altLang="ko-KR" sz="1100" dirty="0"/>
              <a:t>-Offering the ability for customers to pause their account</a:t>
            </a:r>
          </a:p>
          <a:p>
            <a:r>
              <a:rPr lang="en-AU" altLang="ko-KR" sz="1100" dirty="0"/>
              <a:t> : Additional regulations and system needed</a:t>
            </a:r>
          </a:p>
          <a:p>
            <a:endParaRPr lang="en-AU" altLang="ko-KR" sz="1100"/>
          </a:p>
          <a:p>
            <a:r>
              <a:rPr lang="en-AU" altLang="ko-KR" sz="1100" dirty="0"/>
              <a:t>2. Focus on voice of customer feedback</a:t>
            </a:r>
          </a:p>
          <a:p>
            <a:r>
              <a:rPr lang="en-AU" altLang="ko-KR" sz="1100" dirty="0"/>
              <a:t>-</a:t>
            </a:r>
            <a:r>
              <a:rPr lang="en-AU" altLang="ko-KR" sz="1100"/>
              <a:t>Proactively</a:t>
            </a:r>
            <a:r>
              <a:rPr lang="en-AU" altLang="ko-KR" sz="1100" dirty="0"/>
              <a:t> emailing or calling at-risk customers</a:t>
            </a:r>
          </a:p>
          <a:p>
            <a:r>
              <a:rPr lang="en-AU" altLang="ko-KR" sz="1100" dirty="0"/>
              <a:t> : It’s easy for customers to ignore. </a:t>
            </a:r>
          </a:p>
          <a:p>
            <a:r>
              <a:rPr lang="en-AU" altLang="ko-KR" sz="1100"/>
              <a:t>-Pay attention on the complaints and act on them to prevent </a:t>
            </a:r>
            <a:r>
              <a:rPr lang="en-AU" altLang="ko-KR" sz="1100" dirty="0"/>
              <a:t>customer churn. </a:t>
            </a:r>
          </a:p>
          <a:p>
            <a:r>
              <a:rPr lang="en-AU" altLang="ko-KR" sz="1100" dirty="0"/>
              <a:t> : Low percentage of participation </a:t>
            </a:r>
          </a:p>
        </p:txBody>
      </p:sp>
      <p:sp>
        <p:nvSpPr>
          <p:cNvPr id="38" name="Google Shape;38;p1"/>
          <p:cNvSpPr txBox="1"/>
          <p:nvPr/>
        </p:nvSpPr>
        <p:spPr>
          <a:xfrm>
            <a:off x="4613576" y="5433946"/>
            <a:ext cx="4324418" cy="82582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Tx/>
              <a:buChar char="-"/>
            </a:pPr>
            <a:endParaRPr sz="13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496137"/>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485430"/>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474723"/>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479800"/>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474723"/>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678847"/>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88350"/>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61309"/>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50556" y="4551325"/>
            <a:ext cx="4324418" cy="43615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Tx/>
              <a:buChar char="-"/>
            </a:pPr>
            <a:r>
              <a:rPr lang="en-AU" sz="1200"/>
              <a:t>Executives at the bank </a:t>
            </a:r>
          </a:p>
          <a:p>
            <a:pPr marL="285750" marR="0" lvl="0" indent="-285750" algn="l" rtl="0">
              <a:lnSpc>
                <a:spcPct val="100000"/>
              </a:lnSpc>
              <a:spcBef>
                <a:spcPts val="0"/>
              </a:spcBef>
              <a:spcAft>
                <a:spcPts val="0"/>
              </a:spcAft>
              <a:buFontTx/>
              <a:buChar char="-"/>
            </a:pPr>
            <a:r>
              <a:rPr lang="en-AU" sz="1200"/>
              <a:t>Bankers</a:t>
            </a:r>
            <a:endParaRPr lang="en-AU" sz="1200" dirty="0"/>
          </a:p>
        </p:txBody>
      </p:sp>
      <p:sp>
        <p:nvSpPr>
          <p:cNvPr id="48" name="Google Shape;48;p1"/>
          <p:cNvSpPr txBox="1"/>
          <p:nvPr/>
        </p:nvSpPr>
        <p:spPr>
          <a:xfrm>
            <a:off x="184140" y="512620"/>
            <a:ext cx="7432718" cy="492443"/>
          </a:xfrm>
          <a:prstGeom prst="rect">
            <a:avLst/>
          </a:prstGeom>
          <a:noFill/>
          <a:ln>
            <a:noFill/>
          </a:ln>
        </p:spPr>
        <p:txBody>
          <a:bodyPr spcFirstLastPara="1" wrap="square" lIns="91425" tIns="45700" rIns="91425" bIns="45700" anchor="t" anchorCtr="0">
            <a:noAutofit/>
          </a:bodyPr>
          <a:lstStyle/>
          <a:p>
            <a:pPr>
              <a:buSzPts val="1400"/>
            </a:pPr>
            <a:r>
              <a:rPr lang="en-AU" sz="1400" b="1" i="0" u="none" strike="noStrike" cap="none" dirty="0">
                <a:solidFill>
                  <a:srgbClr val="000000"/>
                </a:solidFill>
                <a:latin typeface="Arial"/>
                <a:ea typeface="Arial"/>
                <a:cs typeface="Arial"/>
                <a:sym typeface="Arial"/>
              </a:rPr>
              <a:t>In order to</a:t>
            </a:r>
            <a:r>
              <a:rPr lang="en-AU" sz="1400" b="1" i="0" u="none" strike="noStrike" cap="none">
                <a:solidFill>
                  <a:srgbClr val="000000"/>
                </a:solidFill>
                <a:latin typeface="Arial"/>
                <a:ea typeface="Arial"/>
                <a:cs typeface="Arial"/>
                <a:sym typeface="Arial"/>
              </a:rPr>
              <a:t> reduce </a:t>
            </a:r>
            <a:r>
              <a:rPr lang="en-AU" b="1"/>
              <a:t>churn</a:t>
            </a:r>
            <a:r>
              <a:rPr lang="en-AU" sz="1400" b="1" i="0" u="none" strike="noStrike" cap="none">
                <a:solidFill>
                  <a:srgbClr val="000000"/>
                </a:solidFill>
                <a:latin typeface="Arial"/>
                <a:ea typeface="Arial"/>
                <a:cs typeface="Arial"/>
                <a:sym typeface="Arial"/>
              </a:rPr>
              <a:t> percentage, how </a:t>
            </a:r>
            <a:r>
              <a:rPr lang="en-AU" b="1"/>
              <a:t>can the bank reduce churn rate by 15% </a:t>
            </a:r>
            <a:r>
              <a:rPr lang="en-AU" b="1" dirty="0"/>
              <a:t>over the year through offering better marketing service or focusing on voice of customer feedback?</a:t>
            </a:r>
            <a:endParaRPr sz="1400" b="1" i="0" u="none" strike="noStrike" cap="none" dirty="0">
              <a:solidFill>
                <a:srgbClr val="000000"/>
              </a:solidFill>
              <a:latin typeface="Arial"/>
              <a:ea typeface="Arial"/>
              <a:cs typeface="Arial"/>
              <a:sym typeface="Arial"/>
            </a:endParaRPr>
          </a:p>
        </p:txBody>
      </p:sp>
      <p:sp>
        <p:nvSpPr>
          <p:cNvPr id="49" name="Google Shape;47;p1">
            <a:extLst>
              <a:ext uri="{FF2B5EF4-FFF2-40B4-BE49-F238E27FC236}">
                <a16:creationId xmlns:a16="http://schemas.microsoft.com/office/drawing/2014/main" id="{26F2E932-3852-4EF1-811B-CB450FDC7AE6}"/>
              </a:ext>
            </a:extLst>
          </p:cNvPr>
          <p:cNvSpPr txBox="1"/>
          <p:nvPr/>
        </p:nvSpPr>
        <p:spPr>
          <a:xfrm>
            <a:off x="4613576" y="5399753"/>
            <a:ext cx="4324418" cy="43615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Tx/>
              <a:buChar char="-"/>
            </a:pPr>
            <a:r>
              <a:rPr lang="en-AU" sz="1200"/>
              <a:t>Total number of customers lost during a specific period</a:t>
            </a:r>
          </a:p>
          <a:p>
            <a:pPr marL="285750" marR="0" lvl="0" indent="-285750" algn="l" rtl="0">
              <a:lnSpc>
                <a:spcPct val="100000"/>
              </a:lnSpc>
              <a:spcBef>
                <a:spcPts val="0"/>
              </a:spcBef>
              <a:spcAft>
                <a:spcPts val="0"/>
              </a:spcAft>
              <a:buFontTx/>
              <a:buChar char="-"/>
            </a:pPr>
            <a:r>
              <a:rPr lang="en-AU" sz="1200"/>
              <a:t>Percentage of customers lost during a specific period</a:t>
            </a:r>
          </a:p>
          <a:p>
            <a:pPr marL="285750" marR="0" lvl="0" indent="-285750" algn="l" rtl="0">
              <a:lnSpc>
                <a:spcPct val="100000"/>
              </a:lnSpc>
              <a:spcBef>
                <a:spcPts val="0"/>
              </a:spcBef>
              <a:spcAft>
                <a:spcPts val="0"/>
              </a:spcAft>
              <a:buFontTx/>
              <a:buChar char="-"/>
            </a:pPr>
            <a:r>
              <a:rPr lang="en-AU" sz="1200"/>
              <a:t>Information about existing and attrited customer (ex) income, education level, gender, age, etc)</a:t>
            </a:r>
            <a:endParaRPr lang="en-AU"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C7C9-E880-4285-822C-E1EF4EDCFF00}"/>
              </a:ext>
            </a:extLst>
          </p:cNvPr>
          <p:cNvSpPr>
            <a:spLocks noGrp="1"/>
          </p:cNvSpPr>
          <p:nvPr>
            <p:ph type="title"/>
          </p:nvPr>
        </p:nvSpPr>
        <p:spPr>
          <a:xfrm>
            <a:off x="174945" y="234863"/>
            <a:ext cx="8794113" cy="1020196"/>
          </a:xfrm>
        </p:spPr>
        <p:txBody>
          <a:bodyPr/>
          <a:lstStyle/>
          <a:p>
            <a:r>
              <a:rPr lang="en-US" altLang="ko-KR"/>
              <a:t>Customer churn rate  </a:t>
            </a:r>
            <a:r>
              <a:rPr lang="en-US" altLang="ko-KR" b="0"/>
              <a:t>is the percentage of your customers or subscribers who cancel or don’t renew their subscriptions during a given time period</a:t>
            </a:r>
            <a:br>
              <a:rPr lang="en-US" altLang="ko-KR" b="0"/>
            </a:br>
            <a:br>
              <a:rPr lang="en-US" altLang="ko-KR" b="0"/>
            </a:br>
            <a:r>
              <a:rPr lang="en-US" altLang="ko-KR" b="0"/>
              <a:t>Churn rate is critically important metric for companies whose customers pay on a recurring basis.</a:t>
            </a:r>
            <a:br>
              <a:rPr lang="en-US" altLang="ko-KR" b="0"/>
            </a:br>
            <a:r>
              <a:rPr lang="en-US" altLang="ko-KR" b="0"/>
              <a:t>Regardless of your monthly revenue, if your typical customer doesn’t stick around long enough for you to at least recoup your average customer acquisition cost(CAC), you’re in trouble. </a:t>
            </a:r>
            <a:br>
              <a:rPr lang="en-US" altLang="ko-KR" b="0"/>
            </a:br>
            <a:br>
              <a:rPr lang="en-US" altLang="ko-KR" b="0"/>
            </a:br>
            <a:r>
              <a:rPr lang="en-US" altLang="ko-KR" b="0" i="0">
                <a:solidFill>
                  <a:srgbClr val="33475B"/>
                </a:solidFill>
                <a:effectLst/>
                <a:latin typeface="AvenirNext"/>
              </a:rPr>
              <a:t>To calculate customer churn rate, designate a time period and tally up the total number of customers you've acquired and the number of customers who churned during that time period. Then, divide the number of customers who churned by the total number of customers acquired, and multiply that decimal by 100% to calculate your churn rate.</a:t>
            </a:r>
            <a:br>
              <a:rPr lang="en-US" altLang="ko-KR" b="0"/>
            </a:br>
            <a:br>
              <a:rPr lang="en-US" altLang="ko-KR" b="0"/>
            </a:br>
            <a:endParaRPr lang="ko-KR" altLang="en-US" b="0"/>
          </a:p>
        </p:txBody>
      </p:sp>
    </p:spTree>
    <p:extLst>
      <p:ext uri="{BB962C8B-B14F-4D97-AF65-F5344CB8AC3E}">
        <p14:creationId xmlns:p14="http://schemas.microsoft.com/office/powerpoint/2010/main" val="122626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89E5-48F9-47E3-AE54-D06F05ECC4F7}"/>
              </a:ext>
            </a:extLst>
          </p:cNvPr>
          <p:cNvSpPr>
            <a:spLocks noGrp="1"/>
          </p:cNvSpPr>
          <p:nvPr>
            <p:ph type="title"/>
          </p:nvPr>
        </p:nvSpPr>
        <p:spPr>
          <a:xfrm>
            <a:off x="174945" y="234863"/>
            <a:ext cx="8794113" cy="6341881"/>
          </a:xfrm>
        </p:spPr>
        <p:txBody>
          <a:bodyPr/>
          <a:lstStyle/>
          <a:p>
            <a:r>
              <a:rPr lang="en-US" sz="1900" dirty="0"/>
              <a:t>Methodology </a:t>
            </a:r>
            <a:br>
              <a:rPr lang="en-US" sz="1900" dirty="0"/>
            </a:br>
            <a:r>
              <a:rPr lang="en-US" sz="1900" dirty="0"/>
              <a:t>What is step by step? </a:t>
            </a:r>
            <a:br>
              <a:rPr lang="en-US" sz="1900" dirty="0"/>
            </a:br>
            <a:br>
              <a:rPr lang="en-US" sz="1900" dirty="0"/>
            </a:br>
            <a:r>
              <a:rPr lang="en-US" sz="1900" dirty="0"/>
              <a:t>1. Relationship between different variables and churn </a:t>
            </a:r>
            <a:r>
              <a:rPr lang="en-US" sz="1900"/>
              <a:t>rate </a:t>
            </a:r>
            <a:br>
              <a:rPr lang="en-US" sz="1900" dirty="0"/>
            </a:br>
            <a:r>
              <a:rPr lang="en-US" sz="1900" dirty="0"/>
              <a:t>   1. Relationship between numeric variables </a:t>
            </a:r>
            <a:r>
              <a:rPr lang="en-US" sz="1900"/>
              <a:t>vs churn </a:t>
            </a:r>
            <a:br>
              <a:rPr lang="en-US" sz="1900"/>
            </a:br>
            <a:r>
              <a:rPr lang="en-US" sz="1900"/>
              <a:t>      - which good indicative for churn -&gt; </a:t>
            </a:r>
            <a:r>
              <a:rPr lang="en-US" sz="1900" u="sng"/>
              <a:t>visualize </a:t>
            </a:r>
            <a:r>
              <a:rPr lang="en-US" sz="1900"/>
              <a:t>each variable relationship    with churn (bar &amp; line chart)</a:t>
            </a:r>
            <a:br>
              <a:rPr lang="en-US" sz="1900"/>
            </a:br>
            <a:r>
              <a:rPr lang="en-US" sz="1900"/>
              <a:t>      - establish significance using statistical testing (Z test, t test, ANOVA-more than 2 level)</a:t>
            </a:r>
            <a:br>
              <a:rPr lang="en-US" sz="1900" dirty="0"/>
            </a:br>
            <a:r>
              <a:rPr lang="en-US" sz="1900" dirty="0"/>
              <a:t>   2. Relationship between categoric variable vs </a:t>
            </a:r>
            <a:r>
              <a:rPr lang="en-US" sz="1900"/>
              <a:t>churn </a:t>
            </a:r>
            <a:br>
              <a:rPr lang="en-US" sz="1900"/>
            </a:br>
            <a:r>
              <a:rPr lang="en-US" sz="1900"/>
              <a:t>      - visualize (bar-chart, 2Y axis plot)</a:t>
            </a:r>
            <a:br>
              <a:rPr lang="en-US" sz="1900"/>
            </a:br>
            <a:r>
              <a:rPr lang="en-US" sz="1900"/>
              <a:t>      -establish significance (Information value)</a:t>
            </a:r>
            <a:br>
              <a:rPr lang="en-US" sz="1900"/>
            </a:br>
            <a:r>
              <a:rPr lang="en-US" sz="1900"/>
              <a:t>=&gt; Which variables are important </a:t>
            </a:r>
            <a:br>
              <a:rPr lang="en-US" sz="1900"/>
            </a:br>
            <a:br>
              <a:rPr lang="en-US" sz="1900"/>
            </a:br>
            <a:r>
              <a:rPr lang="en-US" sz="1900"/>
              <a:t>3. combine those variables and come up with equation building a predictive model (Losgistic Regression)</a:t>
            </a:r>
            <a:br>
              <a:rPr lang="en-US" sz="1900"/>
            </a:br>
            <a:r>
              <a:rPr lang="en-US" sz="1900"/>
              <a:t>   Churn probability</a:t>
            </a:r>
            <a:br>
              <a:rPr lang="en-US" sz="1900"/>
            </a:br>
            <a:r>
              <a:rPr lang="en-US" sz="1900"/>
              <a:t>   Prioritize -&gt; cost saving</a:t>
            </a:r>
            <a:br>
              <a:rPr lang="en-US" sz="1900"/>
            </a:br>
            <a:br>
              <a:rPr lang="en-US" sz="1900"/>
            </a:br>
            <a:r>
              <a:rPr lang="en-US" sz="1900"/>
              <a:t>4. Validate the model (Classification Evaluation - Gain and Lift Charts)</a:t>
            </a:r>
            <a:br>
              <a:rPr lang="en-US" sz="1900"/>
            </a:br>
            <a:r>
              <a:rPr lang="en-US" sz="1900"/>
              <a:t>   build regression model , show how close, compare with actuals</a:t>
            </a:r>
            <a:br>
              <a:rPr lang="en-US" sz="1900"/>
            </a:br>
            <a:r>
              <a:rPr lang="en-US" sz="1900"/>
              <a:t>   </a:t>
            </a:r>
            <a:br>
              <a:rPr lang="en-US" sz="1900"/>
            </a:br>
            <a:r>
              <a:rPr lang="en-US" sz="1900"/>
              <a:t>   </a:t>
            </a:r>
            <a:endParaRPr lang="en-US"/>
          </a:p>
        </p:txBody>
      </p:sp>
    </p:spTree>
    <p:extLst>
      <p:ext uri="{BB962C8B-B14F-4D97-AF65-F5344CB8AC3E}">
        <p14:creationId xmlns:p14="http://schemas.microsoft.com/office/powerpoint/2010/main" val="1535091178"/>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968</Words>
  <Application>Microsoft Office PowerPoint</Application>
  <PresentationFormat>On-screen Show (4:3)</PresentationFormat>
  <Paragraphs>62</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AvenirNext</vt:lpstr>
      <vt:lpstr>Quattrocento Sans</vt:lpstr>
      <vt:lpstr>Arial</vt:lpstr>
      <vt:lpstr>Calibri</vt:lpstr>
      <vt:lpstr>Synergy_CF_YNR002</vt:lpstr>
      <vt:lpstr>Problem Statement Worksheet (Hypothesis Formation)</vt:lpstr>
      <vt:lpstr>Customer churn rate  is the percentage of your customers or subscribers who cancel or don’t renew their subscriptions during a given time period  Churn rate is critically important metric for companies whose customers pay on a recurring basis. Regardless of your monthly revenue, if your typical customer doesn’t stick around long enough for you to at least recoup your average customer acquisition cost(CAC), you’re in trouble.   To calculate customer churn rate, designate a time period and tally up the total number of customers you've acquired and the number of customers who churned during that time period. Then, divide the number of customers who churned by the total number of customers acquired, and multiply that decimal by 100% to calculate your churn rate.  </vt:lpstr>
      <vt:lpstr>Methodology  What is step by step?   1. Relationship between different variables and churn rate     1. Relationship between numeric variables vs churn        - which good indicative for churn -&gt; visualize each variable relationship    with churn (bar &amp; line chart)       - establish significance using statistical testing (Z test, t test, ANOVA-more than 2 level)    2. Relationship between categoric variable vs churn        - visualize (bar-chart, 2Y axis plot)       -establish significance (Information value) =&gt; Which variables are important   3. combine those variables and come up with equation building a predictive model (Losgistic Regression)    Churn probability    Prioritize -&gt; cost saving  4. Validate the model (Classification Evaluation - Gain and Lift Charts)    build regression model , show how close, compare with actuals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Seul Lee</cp:lastModifiedBy>
  <cp:revision>92</cp:revision>
  <dcterms:modified xsi:type="dcterms:W3CDTF">2021-09-22T04:05:37Z</dcterms:modified>
</cp:coreProperties>
</file>