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50004" y="160020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497768" y="1610742"/>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53319" y="402685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184140" y="357046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566399" y="360252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35578" y="405891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184140" y="449449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68375" y="516242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566399" y="4528784"/>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5194480"/>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20961" y="1978830"/>
            <a:ext cx="4433330" cy="1430492"/>
          </a:xfrm>
          <a:prstGeom prst="rect">
            <a:avLst/>
          </a:prstGeom>
          <a:noFill/>
          <a:ln>
            <a:noFill/>
          </a:ln>
        </p:spPr>
        <p:txBody>
          <a:bodyPr spcFirstLastPara="1" wrap="square" lIns="91425" tIns="45700" rIns="91425" bIns="45700" anchor="t" anchorCtr="0">
            <a:noAutofit/>
          </a:bodyPr>
          <a:lstStyle/>
          <a:p>
            <a:pPr algn="just" latinLnBrk="1">
              <a:lnSpc>
                <a:spcPct val="107000"/>
              </a:lnSpc>
              <a:spcAft>
                <a:spcPts val="800"/>
              </a:spcAft>
            </a:pPr>
            <a:r>
              <a:rPr lang="en-AU" altLang="ko-KR" sz="1000" kern="100">
                <a:effectLst/>
                <a:latin typeface="+mn-lt"/>
                <a:ea typeface="Malgun Gothic" panose="020B0503020000020004" pitchFamily="34" charset="-127"/>
                <a:cs typeface="Times New Roman" panose="02020603050405020304" pitchFamily="18" charset="0"/>
              </a:rPr>
              <a:t>A leading producer of chemicals, ChemCorp has observed that market demand has been strong over the past few years with growth averaging 7% Year-on-Year. With favorable growth rates and lowered barriers to entry due to government regulations, this has attracted increased competition. ChemCorp didn’t think the competitors as a primary concern until when discussions with five long-term customers revealed that ChemCorp was not longer these firms’ preferred provider of chemicals. ChemCorp lost ~ 10% of sales revenue. The firm has decided to take an action plan to tackle this issue. </a:t>
            </a:r>
            <a:endParaRPr lang="ko-KR" altLang="ko-KR" sz="1000" kern="100">
              <a:effectLst/>
              <a:latin typeface="+mn-lt"/>
              <a:ea typeface="Malgun Gothic" panose="020B0503020000020004" pitchFamily="34" charset="-127"/>
              <a:cs typeface="Times New Roman" panose="02020603050405020304" pitchFamily="18" charset="0"/>
            </a:endParaRPr>
          </a:p>
        </p:txBody>
      </p:sp>
      <p:sp>
        <p:nvSpPr>
          <p:cNvPr id="35" name="Google Shape;35;p1"/>
          <p:cNvSpPr txBox="1"/>
          <p:nvPr/>
        </p:nvSpPr>
        <p:spPr>
          <a:xfrm>
            <a:off x="120961" y="3903109"/>
            <a:ext cx="4324418" cy="640205"/>
          </a:xfrm>
          <a:prstGeom prst="rect">
            <a:avLst/>
          </a:prstGeom>
          <a:noFill/>
          <a:ln>
            <a:noFill/>
          </a:ln>
        </p:spPr>
        <p:txBody>
          <a:bodyPr spcFirstLastPara="1" wrap="square" lIns="91425" tIns="45700" rIns="91425" bIns="45700" anchor="t" anchorCtr="0">
            <a:noAutofit/>
          </a:bodyPr>
          <a:lstStyle/>
          <a:p>
            <a:pPr algn="just" latinLnBrk="1">
              <a:lnSpc>
                <a:spcPct val="107000"/>
              </a:lnSpc>
              <a:spcAft>
                <a:spcPts val="800"/>
              </a:spcAft>
            </a:pPr>
            <a:r>
              <a:rPr lang="en-AU" altLang="ko-KR" sz="1000" kern="100">
                <a:effectLst/>
                <a:latin typeface="+mn-lt"/>
                <a:ea typeface="Malgun Gothic" panose="020B0503020000020004" pitchFamily="34" charset="-127"/>
                <a:cs typeface="Times New Roman" panose="02020603050405020304" pitchFamily="18" charset="0"/>
              </a:rPr>
              <a:t>The criteria of success is to prevent the loss of future market share through the identification of future growth industries and identification of at least one divestment product in at least one industries.</a:t>
            </a:r>
            <a:endParaRPr lang="ko-KR" altLang="ko-KR" sz="1000" kern="100">
              <a:effectLst/>
              <a:latin typeface="+mn-lt"/>
              <a:ea typeface="Malgun Gothic" panose="020B0503020000020004" pitchFamily="34" charset="-127"/>
              <a:cs typeface="Times New Roman" panose="02020603050405020304" pitchFamily="18" charset="0"/>
            </a:endParaRPr>
          </a:p>
        </p:txBody>
      </p:sp>
      <p:sp>
        <p:nvSpPr>
          <p:cNvPr id="36" name="Google Shape;36;p1"/>
          <p:cNvSpPr txBox="1"/>
          <p:nvPr/>
        </p:nvSpPr>
        <p:spPr>
          <a:xfrm>
            <a:off x="184140" y="4776375"/>
            <a:ext cx="4324418" cy="1570056"/>
          </a:xfrm>
          <a:prstGeom prst="rect">
            <a:avLst/>
          </a:prstGeom>
          <a:noFill/>
          <a:ln>
            <a:noFill/>
          </a:ln>
        </p:spPr>
        <p:txBody>
          <a:bodyPr spcFirstLastPara="1" wrap="square" lIns="91425" tIns="45700" rIns="91425" bIns="45700" anchor="t" anchorCtr="0">
            <a:noAutofit/>
          </a:bodyPr>
          <a:lstStyle/>
          <a:p>
            <a:pPr lvl="0" algn="just" latinLnBrk="1">
              <a:spcAft>
                <a:spcPts val="800"/>
              </a:spcAft>
            </a:pPr>
            <a:r>
              <a:rPr lang="en-AU" altLang="ko-KR" sz="1000" kern="100">
                <a:effectLst/>
                <a:latin typeface="+mj-lt"/>
                <a:ea typeface="Malgun Gothic" panose="020B0503020000020004" pitchFamily="34" charset="-127"/>
                <a:cs typeface="Times New Roman" panose="02020603050405020304" pitchFamily="18" charset="0"/>
              </a:rPr>
              <a:t>1.Identification of future growth industries</a:t>
            </a:r>
            <a:endParaRPr lang="en-US" altLang="ko-KR" sz="1000" kern="100">
              <a:latin typeface="+mj-lt"/>
              <a:ea typeface="Malgun Gothic" panose="020B0503020000020004" pitchFamily="34" charset="-127"/>
              <a:cs typeface="Times New Roman" panose="02020603050405020304" pitchFamily="18" charset="0"/>
            </a:endParaRPr>
          </a:p>
          <a:p>
            <a:pPr marL="171450" lvl="0" indent="-171450" algn="just" latinLnBrk="1">
              <a:spcAft>
                <a:spcPts val="800"/>
              </a:spcAft>
              <a:buFontTx/>
              <a:buChar char="-"/>
            </a:pPr>
            <a:r>
              <a:rPr lang="en-US" altLang="ko-KR" sz="1000" kern="100">
                <a:effectLst/>
                <a:latin typeface="+mj-lt"/>
                <a:ea typeface="Malgun Gothic" panose="020B0503020000020004" pitchFamily="34" charset="-127"/>
                <a:cs typeface="Times New Roman" panose="02020603050405020304" pitchFamily="18" charset="0"/>
              </a:rPr>
              <a:t>Customer Strategy : Size, Regionality, Seasonality</a:t>
            </a:r>
            <a:endParaRPr lang="en-US" altLang="ko-KR" sz="1000" kern="100">
              <a:latin typeface="+mj-lt"/>
              <a:ea typeface="Malgun Gothic" panose="020B0503020000020004" pitchFamily="34" charset="-127"/>
              <a:cs typeface="Times New Roman" panose="02020603050405020304" pitchFamily="18" charset="0"/>
            </a:endParaRPr>
          </a:p>
          <a:p>
            <a:pPr lvl="0" algn="just" latinLnBrk="1">
              <a:spcAft>
                <a:spcPts val="800"/>
              </a:spcAft>
            </a:pPr>
            <a:r>
              <a:rPr lang="en-US" altLang="ko-KR" sz="1000" kern="100">
                <a:effectLst/>
                <a:latin typeface="+mj-lt"/>
                <a:ea typeface="Malgun Gothic" panose="020B0503020000020004" pitchFamily="34" charset="-127"/>
                <a:cs typeface="Times New Roman" panose="02020603050405020304" pitchFamily="18" charset="0"/>
              </a:rPr>
              <a:t>- Market Opportunities : Revenues, Profit Margins &amp; Growth</a:t>
            </a:r>
            <a:endParaRPr lang="ko-KR" altLang="ko-KR" sz="1000" kern="100">
              <a:effectLst/>
              <a:latin typeface="+mj-lt"/>
              <a:ea typeface="Malgun Gothic" panose="020B0503020000020004" pitchFamily="34" charset="-127"/>
              <a:cs typeface="Times New Roman" panose="02020603050405020304" pitchFamily="18" charset="0"/>
            </a:endParaRPr>
          </a:p>
          <a:p>
            <a:pPr lvl="0" algn="just" latinLnBrk="1">
              <a:spcAft>
                <a:spcPts val="800"/>
              </a:spcAft>
            </a:pPr>
            <a:r>
              <a:rPr lang="en-AU" altLang="ko-KR" sz="1000" kern="100">
                <a:effectLst/>
                <a:latin typeface="+mj-lt"/>
                <a:ea typeface="Malgun Gothic" panose="020B0503020000020004" pitchFamily="34" charset="-127"/>
                <a:cs typeface="Times New Roman" panose="02020603050405020304" pitchFamily="18" charset="0"/>
              </a:rPr>
              <a:t>2.Identification of at least one divestment product in at least one industry.</a:t>
            </a:r>
            <a:endParaRPr lang="en-US" altLang="ko-KR" sz="1000" kern="100">
              <a:latin typeface="+mj-lt"/>
              <a:ea typeface="Malgun Gothic" panose="020B0503020000020004" pitchFamily="34" charset="-127"/>
              <a:cs typeface="Times New Roman" panose="02020603050405020304" pitchFamily="18" charset="0"/>
            </a:endParaRPr>
          </a:p>
          <a:p>
            <a:pPr marL="171450" lvl="0" indent="-171450" algn="just" latinLnBrk="1">
              <a:spcAft>
                <a:spcPts val="800"/>
              </a:spcAft>
              <a:buFontTx/>
              <a:buChar char="-"/>
            </a:pPr>
            <a:r>
              <a:rPr lang="en-US" altLang="ko-KR" sz="1000" kern="100">
                <a:effectLst/>
                <a:latin typeface="+mj-lt"/>
                <a:ea typeface="Malgun Gothic" panose="020B0503020000020004" pitchFamily="34" charset="-127"/>
                <a:cs typeface="Times New Roman" panose="02020603050405020304" pitchFamily="18" charset="0"/>
              </a:rPr>
              <a:t>Which industry has the lowest overall profitability? </a:t>
            </a:r>
            <a:endParaRPr lang="en-US" altLang="ko-KR" sz="1000" kern="100">
              <a:latin typeface="+mj-lt"/>
              <a:ea typeface="Malgun Gothic" panose="020B0503020000020004" pitchFamily="34" charset="-127"/>
              <a:cs typeface="Times New Roman" panose="02020603050405020304" pitchFamily="18" charset="0"/>
            </a:endParaRPr>
          </a:p>
          <a:p>
            <a:pPr marL="171450" lvl="0" indent="-171450" algn="just" latinLnBrk="1">
              <a:spcAft>
                <a:spcPts val="800"/>
              </a:spcAft>
              <a:buFontTx/>
              <a:buChar char="-"/>
            </a:pPr>
            <a:r>
              <a:rPr lang="en-US" altLang="ko-KR" sz="1000" kern="100">
                <a:effectLst/>
                <a:latin typeface="+mj-lt"/>
                <a:ea typeface="Malgun Gothic" panose="020B0503020000020004" pitchFamily="34" charset="-127"/>
                <a:cs typeface="Times New Roman" panose="02020603050405020304" pitchFamily="18" charset="0"/>
              </a:rPr>
              <a:t> What products have the lowest profitability? </a:t>
            </a:r>
            <a:endParaRPr lang="ko-KR" altLang="ko-KR" sz="1000" kern="100">
              <a:effectLst/>
              <a:latin typeface="+mj-lt"/>
              <a:ea typeface="Malgun Gothic" panose="020B0503020000020004" pitchFamily="34" charset="-127"/>
              <a:cs typeface="Times New Roman" panose="02020603050405020304" pitchFamily="18" charset="0"/>
            </a:endParaRPr>
          </a:p>
          <a:p>
            <a:pPr lvl="0" algn="just" latinLnBrk="1">
              <a:spcAft>
                <a:spcPts val="800"/>
              </a:spcAft>
            </a:pPr>
            <a:endParaRPr lang="ko-KR" altLang="ko-KR" sz="1000" kern="100">
              <a:effectLst/>
              <a:latin typeface="+mj-lt"/>
              <a:ea typeface="Malgun Gothic" panose="020B0503020000020004" pitchFamily="34" charset="-127"/>
              <a:cs typeface="Times New Roman" panose="02020603050405020304" pitchFamily="18" charset="0"/>
            </a:endParaRPr>
          </a:p>
        </p:txBody>
      </p:sp>
      <p:sp>
        <p:nvSpPr>
          <p:cNvPr id="37" name="Google Shape;37;p1"/>
          <p:cNvSpPr txBox="1"/>
          <p:nvPr/>
        </p:nvSpPr>
        <p:spPr>
          <a:xfrm>
            <a:off x="4557822" y="1921790"/>
            <a:ext cx="4306489" cy="1770107"/>
          </a:xfrm>
          <a:prstGeom prst="rect">
            <a:avLst/>
          </a:prstGeom>
          <a:noFill/>
          <a:ln>
            <a:noFill/>
          </a:ln>
        </p:spPr>
        <p:txBody>
          <a:bodyPr spcFirstLastPara="1" wrap="square" lIns="91425" tIns="45700" rIns="91425" bIns="45700" anchor="t" anchorCtr="0">
            <a:noAutofit/>
          </a:bodyPr>
          <a:lstStyle/>
          <a:p>
            <a:pPr lvl="0" algn="just" latinLnBrk="1">
              <a:spcAft>
                <a:spcPts val="800"/>
              </a:spcAft>
            </a:pPr>
            <a:r>
              <a:rPr lang="en-AU" altLang="ko-KR" sz="1000" kern="100">
                <a:effectLst/>
                <a:latin typeface="+mj-lt"/>
                <a:ea typeface="Malgun Gothic" panose="020B0503020000020004" pitchFamily="34" charset="-127"/>
                <a:cs typeface="Times New Roman" panose="02020603050405020304" pitchFamily="18" charset="0"/>
              </a:rPr>
              <a:t>1.Identification of future growth industries</a:t>
            </a:r>
            <a:endParaRPr lang="en-US" altLang="ko-KR" sz="1000" kern="100">
              <a:latin typeface="+mj-lt"/>
              <a:ea typeface="Malgun Gothic" panose="020B0503020000020004" pitchFamily="34" charset="-127"/>
              <a:cs typeface="Times New Roman" panose="02020603050405020304" pitchFamily="18" charset="0"/>
            </a:endParaRPr>
          </a:p>
          <a:p>
            <a:pPr lvl="0" algn="just" latinLnBrk="1">
              <a:spcAft>
                <a:spcPts val="800"/>
              </a:spcAft>
            </a:pPr>
            <a:r>
              <a:rPr lang="en-US" altLang="ko-KR" sz="1000" kern="100">
                <a:effectLst/>
                <a:latin typeface="+mj-lt"/>
                <a:ea typeface="Malgun Gothic" panose="020B0503020000020004" pitchFamily="34" charset="-127"/>
                <a:cs typeface="Times New Roman" panose="02020603050405020304" pitchFamily="18" charset="0"/>
              </a:rPr>
              <a:t>-Customer Strategy : </a:t>
            </a:r>
            <a:r>
              <a:rPr lang="en-US" altLang="ko-KR" sz="1000" kern="100">
                <a:latin typeface="+mj-lt"/>
                <a:ea typeface="Malgun Gothic" panose="020B0503020000020004" pitchFamily="34" charset="-127"/>
                <a:cs typeface="Times New Roman" panose="02020603050405020304" pitchFamily="18" charset="0"/>
              </a:rPr>
              <a:t>The revenue might be focused on specific region or season.</a:t>
            </a:r>
            <a:endParaRPr lang="en-US" altLang="ko-KR" sz="1000" kern="100">
              <a:effectLst/>
              <a:latin typeface="+mj-lt"/>
              <a:ea typeface="Malgun Gothic" panose="020B0503020000020004" pitchFamily="34" charset="-127"/>
              <a:cs typeface="Times New Roman" panose="02020603050405020304" pitchFamily="18" charset="0"/>
            </a:endParaRPr>
          </a:p>
          <a:p>
            <a:pPr lvl="0" algn="just" latinLnBrk="1">
              <a:spcAft>
                <a:spcPts val="800"/>
              </a:spcAft>
            </a:pPr>
            <a:r>
              <a:rPr lang="en-US" altLang="ko-KR" sz="1000" kern="100">
                <a:effectLst/>
                <a:latin typeface="+mj-lt"/>
                <a:ea typeface="Malgun Gothic" panose="020B0503020000020004" pitchFamily="34" charset="-127"/>
                <a:cs typeface="Times New Roman" panose="02020603050405020304" pitchFamily="18" charset="0"/>
              </a:rPr>
              <a:t>-Market Opportunities : The revenue might be focused largely on one industry</a:t>
            </a:r>
            <a:endParaRPr lang="en-US" altLang="ko-KR" sz="1000" kern="100">
              <a:latin typeface="+mj-lt"/>
              <a:ea typeface="Malgun Gothic" panose="020B0503020000020004" pitchFamily="34" charset="-127"/>
              <a:cs typeface="Times New Roman" panose="02020603050405020304" pitchFamily="18" charset="0"/>
            </a:endParaRPr>
          </a:p>
          <a:p>
            <a:pPr lvl="0" algn="just" latinLnBrk="1">
              <a:spcAft>
                <a:spcPts val="800"/>
              </a:spcAft>
            </a:pPr>
            <a:r>
              <a:rPr lang="en-US" altLang="ko-KR" sz="1000" kern="100">
                <a:effectLst/>
                <a:latin typeface="+mj-lt"/>
                <a:ea typeface="Malgun Gothic" panose="020B0503020000020004" pitchFamily="34" charset="-127"/>
                <a:cs typeface="Times New Roman" panose="02020603050405020304" pitchFamily="18" charset="0"/>
              </a:rPr>
              <a:t>2. </a:t>
            </a:r>
            <a:r>
              <a:rPr lang="en-AU" altLang="ko-KR" sz="1000" kern="100">
                <a:effectLst/>
                <a:latin typeface="+mj-lt"/>
                <a:ea typeface="Malgun Gothic" panose="020B0503020000020004" pitchFamily="34" charset="-127"/>
                <a:cs typeface="Times New Roman" panose="02020603050405020304" pitchFamily="18" charset="0"/>
              </a:rPr>
              <a:t>Identification of at least one divestment product in at least one industry.</a:t>
            </a:r>
            <a:endParaRPr lang="en-US" altLang="ko-KR" sz="1000" kern="100">
              <a:latin typeface="+mj-lt"/>
              <a:ea typeface="Malgun Gothic" panose="020B0503020000020004" pitchFamily="34" charset="-127"/>
              <a:cs typeface="Times New Roman" panose="02020603050405020304" pitchFamily="18" charset="0"/>
            </a:endParaRPr>
          </a:p>
          <a:p>
            <a:pPr lvl="0" algn="just" latinLnBrk="1">
              <a:spcAft>
                <a:spcPts val="800"/>
              </a:spcAft>
            </a:pPr>
            <a:r>
              <a:rPr lang="en-US" altLang="ko-KR" sz="1000" kern="100">
                <a:effectLst/>
                <a:latin typeface="+mj-lt"/>
                <a:ea typeface="Malgun Gothic" panose="020B0503020000020004" pitchFamily="34" charset="-127"/>
                <a:cs typeface="Times New Roman" panose="02020603050405020304" pitchFamily="18" charset="0"/>
              </a:rPr>
              <a:t>-The lowest profitable industry : need to sacrifice the investment that was made for the industry. </a:t>
            </a:r>
          </a:p>
          <a:p>
            <a:pPr algn="just" latinLnBrk="1">
              <a:spcAft>
                <a:spcPts val="800"/>
              </a:spcAft>
            </a:pPr>
            <a:r>
              <a:rPr lang="en-US" altLang="ko-KR" sz="1000" kern="100">
                <a:effectLst/>
                <a:latin typeface="+mj-lt"/>
                <a:ea typeface="Malgun Gothic" panose="020B0503020000020004" pitchFamily="34" charset="-127"/>
                <a:cs typeface="Times New Roman" panose="02020603050405020304" pitchFamily="18" charset="0"/>
              </a:rPr>
              <a:t>- The lowest profitable products: large amount of the chemical might be already in production</a:t>
            </a:r>
            <a:endParaRPr lang="ko-KR" altLang="ko-KR" sz="1000" kern="100">
              <a:effectLst/>
              <a:latin typeface="+mj-lt"/>
              <a:ea typeface="Malgun Gothic" panose="020B0503020000020004" pitchFamily="34" charset="-127"/>
              <a:cs typeface="Times New Roman" panose="02020603050405020304" pitchFamily="18" charset="0"/>
            </a:endParaRPr>
          </a:p>
          <a:p>
            <a:pPr lvl="0" algn="just" latinLnBrk="1">
              <a:spcAft>
                <a:spcPts val="800"/>
              </a:spcAft>
            </a:pPr>
            <a:endParaRPr lang="ko-KR" altLang="ko-KR" sz="1000" kern="100">
              <a:effectLst/>
              <a:latin typeface="+mj-lt"/>
              <a:ea typeface="Malgun Gothic" panose="020B0503020000020004" pitchFamily="34" charset="-127"/>
              <a:cs typeface="Times New Roman" panose="02020603050405020304" pitchFamily="18" charset="0"/>
            </a:endParaRPr>
          </a:p>
        </p:txBody>
      </p:sp>
      <p:sp>
        <p:nvSpPr>
          <p:cNvPr id="38" name="Google Shape;38;p1"/>
          <p:cNvSpPr txBox="1"/>
          <p:nvPr/>
        </p:nvSpPr>
        <p:spPr>
          <a:xfrm>
            <a:off x="4591631" y="5476486"/>
            <a:ext cx="4324418" cy="1081065"/>
          </a:xfrm>
          <a:prstGeom prst="rect">
            <a:avLst/>
          </a:prstGeom>
          <a:noFill/>
          <a:ln>
            <a:noFill/>
          </a:ln>
        </p:spPr>
        <p:txBody>
          <a:bodyPr spcFirstLastPara="1" wrap="square" lIns="91425" tIns="45700" rIns="91425" bIns="45700" anchor="t" anchorCtr="0">
            <a:noAutofit/>
          </a:bodyPr>
          <a:lstStyle/>
          <a:p>
            <a:pPr marL="171450" indent="-171450">
              <a:buFont typeface="Arial" panose="020B0604020202020204" pitchFamily="34" charset="0"/>
              <a:buChar char="•"/>
            </a:pPr>
            <a:r>
              <a:rPr lang="en-US" sz="1050" b="1"/>
              <a:t>Transaction Data </a:t>
            </a:r>
            <a:r>
              <a:rPr lang="en-US" sz="1050"/>
              <a:t>– Sales ID, Date, Customer ID, Product ID, Revenue, Price, Cost, etc</a:t>
            </a:r>
          </a:p>
          <a:p>
            <a:endParaRPr lang="en-US" sz="1050" b="1"/>
          </a:p>
          <a:p>
            <a:pPr marL="171450" indent="-171450">
              <a:buFont typeface="Arial" panose="020B0604020202020204" pitchFamily="34" charset="0"/>
              <a:buChar char="•"/>
            </a:pPr>
            <a:r>
              <a:rPr lang="en-US" sz="1050" b="1" i="0" u="none" strike="noStrike" cap="none">
                <a:solidFill>
                  <a:srgbClr val="000000"/>
                </a:solidFill>
                <a:latin typeface="Arial"/>
                <a:ea typeface="Arial"/>
                <a:cs typeface="Arial"/>
                <a:sym typeface="Arial"/>
              </a:rPr>
              <a:t>Market Dat</a:t>
            </a:r>
            <a:r>
              <a:rPr lang="en-US" sz="1050" b="1"/>
              <a:t>a </a:t>
            </a:r>
            <a:r>
              <a:rPr lang="en-US" sz="1050"/>
              <a:t>– Business type, Total businesses</a:t>
            </a:r>
            <a:endParaRPr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68375" y="4297905"/>
            <a:ext cx="4324418" cy="901237"/>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AU" sz="1071"/>
              <a:t>Amelia Edwards– Chief Sales Officer</a:t>
            </a:r>
          </a:p>
          <a:p>
            <a:pPr marL="171450" marR="0" lvl="0" indent="-171450" algn="l" rtl="0">
              <a:lnSpc>
                <a:spcPct val="100000"/>
              </a:lnSpc>
              <a:spcBef>
                <a:spcPts val="0"/>
              </a:spcBef>
              <a:spcAft>
                <a:spcPts val="0"/>
              </a:spcAft>
              <a:buFont typeface="Arial" panose="020B0604020202020204" pitchFamily="34" charset="0"/>
              <a:buChar char="•"/>
            </a:pPr>
            <a:r>
              <a:rPr lang="en-AU" sz="1071" b="0" i="0" u="none" strike="noStrike" cap="none">
                <a:solidFill>
                  <a:srgbClr val="000000"/>
                </a:solidFill>
                <a:latin typeface="Arial"/>
                <a:ea typeface="Arial"/>
                <a:cs typeface="Arial"/>
                <a:sym typeface="Arial"/>
              </a:rPr>
              <a:t>Ricardo – Chief Operations Officer </a:t>
            </a:r>
          </a:p>
          <a:p>
            <a:pPr marL="171450" marR="0" lvl="0" indent="-171450" algn="l" rtl="0">
              <a:lnSpc>
                <a:spcPct val="100000"/>
              </a:lnSpc>
              <a:spcBef>
                <a:spcPts val="0"/>
              </a:spcBef>
              <a:spcAft>
                <a:spcPts val="0"/>
              </a:spcAft>
              <a:buFont typeface="Arial" panose="020B0604020202020204" pitchFamily="34" charset="0"/>
              <a:buChar char="•"/>
            </a:pPr>
            <a:r>
              <a:rPr lang="en-AU" sz="1071"/>
              <a:t>Commercial manager</a:t>
            </a:r>
          </a:p>
          <a:p>
            <a:pPr marL="171450" marR="0" lvl="0" indent="-171450" algn="l" rtl="0">
              <a:lnSpc>
                <a:spcPct val="100000"/>
              </a:lnSpc>
              <a:spcBef>
                <a:spcPts val="0"/>
              </a:spcBef>
              <a:spcAft>
                <a:spcPts val="0"/>
              </a:spcAft>
              <a:buFont typeface="Arial" panose="020B0604020202020204" pitchFamily="34" charset="0"/>
              <a:buChar char="•"/>
            </a:pPr>
            <a:r>
              <a:rPr lang="en-AU" sz="1071" b="0" i="0" u="none" strike="noStrike" cap="none">
                <a:solidFill>
                  <a:srgbClr val="000000"/>
                </a:solidFill>
                <a:latin typeface="Arial"/>
                <a:ea typeface="Arial"/>
                <a:cs typeface="Arial"/>
                <a:sym typeface="Arial"/>
              </a:rPr>
              <a:t>Stra</a:t>
            </a:r>
            <a:r>
              <a:rPr lang="en-AU" sz="1071"/>
              <a:t>tegy manager</a:t>
            </a:r>
          </a:p>
          <a:p>
            <a:pPr marL="171450" marR="0" lvl="0" indent="-171450" algn="l" rtl="0">
              <a:lnSpc>
                <a:spcPct val="100000"/>
              </a:lnSpc>
              <a:spcBef>
                <a:spcPts val="0"/>
              </a:spcBef>
              <a:spcAft>
                <a:spcPts val="0"/>
              </a:spcAft>
              <a:buFont typeface="Arial" panose="020B0604020202020204" pitchFamily="34" charset="0"/>
              <a:buChar char="•"/>
            </a:pPr>
            <a:r>
              <a:rPr lang="en-AU" sz="1071" b="0" i="0" u="none" strike="noStrike" cap="none">
                <a:solidFill>
                  <a:srgbClr val="000000"/>
                </a:solidFill>
                <a:latin typeface="Arial"/>
                <a:ea typeface="Arial"/>
                <a:cs typeface="Arial"/>
                <a:sym typeface="Arial"/>
              </a:rPr>
              <a:t>Business </a:t>
            </a:r>
            <a:r>
              <a:rPr lang="en-AU" sz="1071"/>
              <a:t>Analytics manager</a:t>
            </a:r>
            <a:endParaRPr lang="en-AU" sz="1071" b="0" i="0" u="none" strike="noStrike" cap="none">
              <a:solidFill>
                <a:srgbClr val="000000"/>
              </a:solidFill>
              <a:latin typeface="Arial"/>
              <a:ea typeface="Arial"/>
              <a:cs typeface="Arial"/>
              <a:sym typeface="Arial"/>
            </a:endParaRPr>
          </a:p>
        </p:txBody>
      </p:sp>
      <p:sp>
        <p:nvSpPr>
          <p:cNvPr id="48" name="Google Shape;48;p1"/>
          <p:cNvSpPr txBox="1"/>
          <p:nvPr/>
        </p:nvSpPr>
        <p:spPr>
          <a:xfrm>
            <a:off x="139317" y="531936"/>
            <a:ext cx="7441648" cy="492443"/>
          </a:xfrm>
          <a:prstGeom prst="rect">
            <a:avLst/>
          </a:prstGeom>
          <a:noFill/>
          <a:ln>
            <a:noFill/>
          </a:ln>
        </p:spPr>
        <p:txBody>
          <a:bodyPr spcFirstLastPara="1" wrap="square" lIns="91425" tIns="45700" rIns="91425" bIns="45700" anchor="t" anchorCtr="0">
            <a:noAutofit/>
          </a:bodyPr>
          <a:lstStyle/>
          <a:p>
            <a:pPr algn="just" latinLnBrk="1">
              <a:lnSpc>
                <a:spcPct val="107000"/>
              </a:lnSpc>
              <a:spcAft>
                <a:spcPts val="800"/>
              </a:spcAft>
            </a:pPr>
            <a:r>
              <a:rPr lang="en-US" altLang="ko-KR" kern="100">
                <a:effectLst/>
                <a:latin typeface="+mj-lt"/>
                <a:ea typeface="Malgun Gothic" panose="020B0503020000020004" pitchFamily="34" charset="-127"/>
                <a:cs typeface="Times New Roman" panose="02020603050405020304" pitchFamily="18" charset="0"/>
              </a:rPr>
              <a:t>How can ChemCorp prevent the loss of future market share through the identification of future growth industries and identification of at least one divestment product in at least one of </a:t>
            </a:r>
            <a:r>
              <a:rPr lang="en-US" altLang="ko-KR" kern="100">
                <a:latin typeface="+mj-lt"/>
                <a:ea typeface="Malgun Gothic" panose="020B0503020000020004" pitchFamily="34" charset="-127"/>
                <a:cs typeface="Times New Roman" panose="02020603050405020304" pitchFamily="18" charset="0"/>
              </a:rPr>
              <a:t>their</a:t>
            </a:r>
            <a:r>
              <a:rPr lang="en-US" altLang="ko-KR" kern="100">
                <a:effectLst/>
                <a:latin typeface="+mj-lt"/>
                <a:ea typeface="Malgun Gothic" panose="020B0503020000020004" pitchFamily="34" charset="-127"/>
                <a:cs typeface="Times New Roman" panose="02020603050405020304" pitchFamily="18" charset="0"/>
              </a:rPr>
              <a:t> industries? </a:t>
            </a:r>
            <a:endParaRPr lang="ko-KR" altLang="ko-KR" kern="100">
              <a:effectLst/>
              <a:latin typeface="+mj-lt"/>
              <a:ea typeface="Malgun Gothic" panose="020B0503020000020004" pitchFamily="34" charset="-127"/>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688</Words>
  <Application>Microsoft Office PowerPoint</Application>
  <PresentationFormat>On-screen Show (4:3)</PresentationFormat>
  <Paragraphs>57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Quattrocento Sans</vt:lpstr>
      <vt:lpstr>Arial</vt:lpstr>
      <vt:lpstr>Calibri</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Seul Lee</cp:lastModifiedBy>
  <cp:revision>109</cp:revision>
  <dcterms:modified xsi:type="dcterms:W3CDTF">2021-10-06T02:51:33Z</dcterms:modified>
</cp:coreProperties>
</file>