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6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392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686AB-AC24-4779-93E2-F40A42E73FFC}" v="77" dt="2021-06-05T17:13:3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l.Lee" userId="S::seul.lee@springboarddac.onmicrosoft.com::6747dec5-4c0f-484a-beef-4e6f31df112f" providerId="AD" clId="Web-{FA50E22A-578F-1BB8-E466-405403D84E08}"/>
    <pc:docChg chg="modSld">
      <pc:chgData name="Seul.Lee" userId="S::seul.lee@springboarddac.onmicrosoft.com::6747dec5-4c0f-484a-beef-4e6f31df112f" providerId="AD" clId="Web-{FA50E22A-578F-1BB8-E466-405403D84E08}" dt="2021-06-05T17:12:38.643" v="7" actId="20577"/>
      <pc:docMkLst>
        <pc:docMk/>
      </pc:docMkLst>
      <pc:sldChg chg="modSp">
        <pc:chgData name="Seul.Lee" userId="S::seul.lee@springboarddac.onmicrosoft.com::6747dec5-4c0f-484a-beef-4e6f31df112f" providerId="AD" clId="Web-{FA50E22A-578F-1BB8-E466-405403D84E08}" dt="2021-06-05T17:12:38.643" v="7" actId="20577"/>
        <pc:sldMkLst>
          <pc:docMk/>
          <pc:sldMk cId="44480560" sldId="391"/>
        </pc:sldMkLst>
        <pc:spChg chg="mod">
          <ac:chgData name="Seul.Lee" userId="S::seul.lee@springboarddac.onmicrosoft.com::6747dec5-4c0f-484a-beef-4e6f31df112f" providerId="AD" clId="Web-{FA50E22A-578F-1BB8-E466-405403D84E08}" dt="2021-06-05T17:12:38.643" v="7" actId="20577"/>
          <ac:spMkLst>
            <pc:docMk/>
            <pc:sldMk cId="44480560" sldId="391"/>
            <ac:spMk id="2" creationId="{F0E37C96-13BD-4F0C-B379-77591A183D9B}"/>
          </ac:spMkLst>
        </pc:spChg>
      </pc:sldChg>
    </pc:docChg>
  </pc:docChgLst>
  <pc:docChgLst>
    <pc:chgData name="Seul.Lee" userId="6747dec5-4c0f-484a-beef-4e6f31df112f" providerId="ADAL" clId="{462686AB-AC24-4779-93E2-F40A42E73FFC}"/>
    <pc:docChg chg="undo custSel modSld">
      <pc:chgData name="Seul.Lee" userId="6747dec5-4c0f-484a-beef-4e6f31df112f" providerId="ADAL" clId="{462686AB-AC24-4779-93E2-F40A42E73FFC}" dt="2021-06-09T02:47:44.598" v="1680" actId="20577"/>
      <pc:docMkLst>
        <pc:docMk/>
      </pc:docMkLst>
      <pc:sldChg chg="addSp delSp modSp mod">
        <pc:chgData name="Seul.Lee" userId="6747dec5-4c0f-484a-beef-4e6f31df112f" providerId="ADAL" clId="{462686AB-AC24-4779-93E2-F40A42E73FFC}" dt="2021-06-09T02:47:44.598" v="1680" actId="20577"/>
        <pc:sldMkLst>
          <pc:docMk/>
          <pc:sldMk cId="44480560" sldId="391"/>
        </pc:sldMkLst>
        <pc:spChg chg="mod">
          <ac:chgData name="Seul.Lee" userId="6747dec5-4c0f-484a-beef-4e6f31df112f" providerId="ADAL" clId="{462686AB-AC24-4779-93E2-F40A42E73FFC}" dt="2021-06-05T17:04:29.535" v="976" actId="20577"/>
          <ac:spMkLst>
            <pc:docMk/>
            <pc:sldMk cId="44480560" sldId="391"/>
            <ac:spMk id="2" creationId="{F0E37C96-13BD-4F0C-B379-77591A183D9B}"/>
          </ac:spMkLst>
        </pc:spChg>
        <pc:spChg chg="add del mod">
          <ac:chgData name="Seul.Lee" userId="6747dec5-4c0f-484a-beef-4e6f31df112f" providerId="ADAL" clId="{462686AB-AC24-4779-93E2-F40A42E73FFC}" dt="2021-06-05T17:06:13.023" v="997"/>
          <ac:spMkLst>
            <pc:docMk/>
            <pc:sldMk cId="44480560" sldId="391"/>
            <ac:spMk id="10" creationId="{E51E4023-88B9-499B-89F7-FDC9B6D9BF30}"/>
          </ac:spMkLst>
        </pc:spChg>
        <pc:spChg chg="add mod">
          <ac:chgData name="Seul.Lee" userId="6747dec5-4c0f-484a-beef-4e6f31df112f" providerId="ADAL" clId="{462686AB-AC24-4779-93E2-F40A42E73FFC}" dt="2021-06-09T02:47:44.598" v="1680" actId="20577"/>
          <ac:spMkLst>
            <pc:docMk/>
            <pc:sldMk cId="44480560" sldId="391"/>
            <ac:spMk id="11" creationId="{3477ADD9-B436-4F55-ACEC-AD9739E05251}"/>
          </ac:spMkLst>
        </pc:spChg>
        <pc:spChg chg="del mod">
          <ac:chgData name="Seul.Lee" userId="6747dec5-4c0f-484a-beef-4e6f31df112f" providerId="ADAL" clId="{462686AB-AC24-4779-93E2-F40A42E73FFC}" dt="2021-06-05T17:11:42.742" v="1675" actId="478"/>
          <ac:spMkLst>
            <pc:docMk/>
            <pc:sldMk cId="44480560" sldId="391"/>
            <ac:spMk id="30" creationId="{A9EFAD5F-5947-4F50-9D03-73E482BF7380}"/>
          </ac:spMkLst>
        </pc:spChg>
        <pc:spChg chg="del mod">
          <ac:chgData name="Seul.Lee" userId="6747dec5-4c0f-484a-beef-4e6f31df112f" providerId="ADAL" clId="{462686AB-AC24-4779-93E2-F40A42E73FFC}" dt="2021-06-05T17:06:16.326" v="999" actId="478"/>
          <ac:spMkLst>
            <pc:docMk/>
            <pc:sldMk cId="44480560" sldId="391"/>
            <ac:spMk id="31" creationId="{F3D0ED9C-5523-4B1C-A07E-11C1F219EC79}"/>
          </ac:spMkLst>
        </pc:spChg>
        <pc:graphicFrameChg chg="del">
          <ac:chgData name="Seul.Lee" userId="6747dec5-4c0f-484a-beef-4e6f31df112f" providerId="ADAL" clId="{462686AB-AC24-4779-93E2-F40A42E73FFC}" dt="2021-06-05T17:04:50.175" v="977" actId="478"/>
          <ac:graphicFrameMkLst>
            <pc:docMk/>
            <pc:sldMk cId="44480560" sldId="391"/>
            <ac:graphicFrameMk id="6" creationId="{4A55EAF1-669E-406B-B7F5-93D8A1F411D7}"/>
          </ac:graphicFrameMkLst>
        </pc:graphicFrameChg>
        <pc:graphicFrameChg chg="del">
          <ac:chgData name="Seul.Lee" userId="6747dec5-4c0f-484a-beef-4e6f31df112f" providerId="ADAL" clId="{462686AB-AC24-4779-93E2-F40A42E73FFC}" dt="2021-06-05T17:04:51.662" v="978" actId="478"/>
          <ac:graphicFrameMkLst>
            <pc:docMk/>
            <pc:sldMk cId="44480560" sldId="391"/>
            <ac:graphicFrameMk id="7" creationId="{A9F95668-2C5B-493A-AC1D-02E8131ACBA6}"/>
          </ac:graphicFrameMkLst>
        </pc:graphicFrameChg>
        <pc:graphicFrameChg chg="add mod">
          <ac:chgData name="Seul.Lee" userId="6747dec5-4c0f-484a-beef-4e6f31df112f" providerId="ADAL" clId="{462686AB-AC24-4779-93E2-F40A42E73FFC}" dt="2021-06-05T17:05:06.199" v="985" actId="1076"/>
          <ac:graphicFrameMkLst>
            <pc:docMk/>
            <pc:sldMk cId="44480560" sldId="391"/>
            <ac:graphicFrameMk id="8" creationId="{4A55EAF1-669E-406B-B7F5-93D8A1F411D7}"/>
          </ac:graphicFrameMkLst>
        </pc:graphicFrameChg>
        <pc:graphicFrameChg chg="add del mod">
          <ac:chgData name="Seul.Lee" userId="6747dec5-4c0f-484a-beef-4e6f31df112f" providerId="ADAL" clId="{462686AB-AC24-4779-93E2-F40A42E73FFC}" dt="2021-06-05T17:11:41.303" v="1674" actId="478"/>
          <ac:graphicFrameMkLst>
            <pc:docMk/>
            <pc:sldMk cId="44480560" sldId="391"/>
            <ac:graphicFrameMk id="9" creationId="{A9F95668-2C5B-493A-AC1D-02E8131ACBA6}"/>
          </ac:graphicFrameMkLst>
        </pc:graphicFrameChg>
      </pc:sldChg>
      <pc:sldChg chg="addSp delSp modSp mod">
        <pc:chgData name="Seul.Lee" userId="6747dec5-4c0f-484a-beef-4e6f31df112f" providerId="ADAL" clId="{462686AB-AC24-4779-93E2-F40A42E73FFC}" dt="2021-06-05T15:37:31.766" v="125" actId="14100"/>
        <pc:sldMkLst>
          <pc:docMk/>
          <pc:sldMk cId="2844286603" sldId="392"/>
        </pc:sldMkLst>
        <pc:graphicFrameChg chg="del">
          <ac:chgData name="Seul.Lee" userId="6747dec5-4c0f-484a-beef-4e6f31df112f" providerId="ADAL" clId="{462686AB-AC24-4779-93E2-F40A42E73FFC}" dt="2021-06-05T15:36:53.310" v="110" actId="478"/>
          <ac:graphicFrameMkLst>
            <pc:docMk/>
            <pc:sldMk cId="2844286603" sldId="392"/>
            <ac:graphicFrameMk id="6" creationId="{C0AD3C71-3F84-470A-A0C4-945B2EE61249}"/>
          </ac:graphicFrameMkLst>
        </pc:graphicFrameChg>
        <pc:graphicFrameChg chg="del">
          <ac:chgData name="Seul.Lee" userId="6747dec5-4c0f-484a-beef-4e6f31df112f" providerId="ADAL" clId="{462686AB-AC24-4779-93E2-F40A42E73FFC}" dt="2021-06-05T15:36:51.828" v="109" actId="478"/>
          <ac:graphicFrameMkLst>
            <pc:docMk/>
            <pc:sldMk cId="2844286603" sldId="392"/>
            <ac:graphicFrameMk id="7" creationId="{271C2D1A-A678-4C45-BA3E-D2167F71715C}"/>
          </ac:graphicFrameMkLst>
        </pc:graphicFrameChg>
        <pc:graphicFrameChg chg="add mod">
          <ac:chgData name="Seul.Lee" userId="6747dec5-4c0f-484a-beef-4e6f31df112f" providerId="ADAL" clId="{462686AB-AC24-4779-93E2-F40A42E73FFC}" dt="2021-06-05T15:37:05.840" v="117" actId="14100"/>
          <ac:graphicFrameMkLst>
            <pc:docMk/>
            <pc:sldMk cId="2844286603" sldId="392"/>
            <ac:graphicFrameMk id="9" creationId="{271C2D1A-A678-4C45-BA3E-D2167F71715C}"/>
          </ac:graphicFrameMkLst>
        </pc:graphicFrameChg>
        <pc:graphicFrameChg chg="add mod">
          <ac:chgData name="Seul.Lee" userId="6747dec5-4c0f-484a-beef-4e6f31df112f" providerId="ADAL" clId="{462686AB-AC24-4779-93E2-F40A42E73FFC}" dt="2021-06-05T15:37:31.766" v="125" actId="14100"/>
          <ac:graphicFrameMkLst>
            <pc:docMk/>
            <pc:sldMk cId="2844286603" sldId="392"/>
            <ac:graphicFrameMk id="10" creationId="{C0AD3C71-3F84-470A-A0C4-945B2EE61249}"/>
          </ac:graphicFrameMkLst>
        </pc:graphicFrameChg>
      </pc:sldChg>
      <pc:sldChg chg="addSp delSp modSp mod">
        <pc:chgData name="Seul.Lee" userId="6747dec5-4c0f-484a-beef-4e6f31df112f" providerId="ADAL" clId="{462686AB-AC24-4779-93E2-F40A42E73FFC}" dt="2021-06-05T16:59:59.869" v="609" actId="20577"/>
        <pc:sldMkLst>
          <pc:docMk/>
          <pc:sldMk cId="911419877" sldId="395"/>
        </pc:sldMkLst>
        <pc:spChg chg="mod">
          <ac:chgData name="Seul.Lee" userId="6747dec5-4c0f-484a-beef-4e6f31df112f" providerId="ADAL" clId="{462686AB-AC24-4779-93E2-F40A42E73FFC}" dt="2021-06-05T16:18:47.175" v="246" actId="20577"/>
          <ac:spMkLst>
            <pc:docMk/>
            <pc:sldMk cId="911419877" sldId="395"/>
            <ac:spMk id="2" creationId="{F0E37C96-13BD-4F0C-B379-77591A183D9B}"/>
          </ac:spMkLst>
        </pc:spChg>
        <pc:spChg chg="add mod">
          <ac:chgData name="Seul.Lee" userId="6747dec5-4c0f-484a-beef-4e6f31df112f" providerId="ADAL" clId="{462686AB-AC24-4779-93E2-F40A42E73FFC}" dt="2021-06-05T16:59:59.869" v="609" actId="20577"/>
          <ac:spMkLst>
            <pc:docMk/>
            <pc:sldMk cId="911419877" sldId="395"/>
            <ac:spMk id="13" creationId="{F52997BD-4180-44D1-A377-A7D348F03ABD}"/>
          </ac:spMkLst>
        </pc:spChg>
        <pc:graphicFrameChg chg="add mod">
          <ac:chgData name="Seul.Lee" userId="6747dec5-4c0f-484a-beef-4e6f31df112f" providerId="ADAL" clId="{462686AB-AC24-4779-93E2-F40A42E73FFC}" dt="2021-06-05T16:14:21.609" v="165" actId="14100"/>
          <ac:graphicFrameMkLst>
            <pc:docMk/>
            <pc:sldMk cId="911419877" sldId="395"/>
            <ac:graphicFrameMk id="7" creationId="{5BB71A51-8F4F-4AE9-9B23-AA4666F4CB98}"/>
          </ac:graphicFrameMkLst>
        </pc:graphicFrameChg>
        <pc:graphicFrameChg chg="add mod">
          <ac:chgData name="Seul.Lee" userId="6747dec5-4c0f-484a-beef-4e6f31df112f" providerId="ADAL" clId="{462686AB-AC24-4779-93E2-F40A42E73FFC}" dt="2021-06-05T16:19:15.241" v="251" actId="1076"/>
          <ac:graphicFrameMkLst>
            <pc:docMk/>
            <pc:sldMk cId="911419877" sldId="395"/>
            <ac:graphicFrameMk id="8" creationId="{1B80D748-1BA6-4AB5-AA67-223BDAC38BA6}"/>
          </ac:graphicFrameMkLst>
        </pc:graphicFrameChg>
        <pc:graphicFrameChg chg="add mod">
          <ac:chgData name="Seul.Lee" userId="6747dec5-4c0f-484a-beef-4e6f31df112f" providerId="ADAL" clId="{462686AB-AC24-4779-93E2-F40A42E73FFC}" dt="2021-06-05T16:15:29.592" v="184" actId="1076"/>
          <ac:graphicFrameMkLst>
            <pc:docMk/>
            <pc:sldMk cId="911419877" sldId="395"/>
            <ac:graphicFrameMk id="9" creationId="{FD4996F1-19D4-464F-80CD-35A67E807EC6}"/>
          </ac:graphicFrameMkLst>
        </pc:graphicFrameChg>
        <pc:graphicFrameChg chg="del">
          <ac:chgData name="Seul.Lee" userId="6747dec5-4c0f-484a-beef-4e6f31df112f" providerId="ADAL" clId="{462686AB-AC24-4779-93E2-F40A42E73FFC}" dt="2021-06-05T15:36:40.572" v="107" actId="478"/>
          <ac:graphicFrameMkLst>
            <pc:docMk/>
            <pc:sldMk cId="911419877" sldId="395"/>
            <ac:graphicFrameMk id="10" creationId="{5BB71A51-8F4F-4AE9-9B23-AA4666F4CB98}"/>
          </ac:graphicFrameMkLst>
        </pc:graphicFrameChg>
        <pc:graphicFrameChg chg="del">
          <ac:chgData name="Seul.Lee" userId="6747dec5-4c0f-484a-beef-4e6f31df112f" providerId="ADAL" clId="{462686AB-AC24-4779-93E2-F40A42E73FFC}" dt="2021-06-05T15:36:39.587" v="106" actId="478"/>
          <ac:graphicFrameMkLst>
            <pc:docMk/>
            <pc:sldMk cId="911419877" sldId="395"/>
            <ac:graphicFrameMk id="11" creationId="{1B80D748-1BA6-4AB5-AA67-223BDAC38BA6}"/>
          </ac:graphicFrameMkLst>
        </pc:graphicFrameChg>
        <pc:graphicFrameChg chg="del">
          <ac:chgData name="Seul.Lee" userId="6747dec5-4c0f-484a-beef-4e6f31df112f" providerId="ADAL" clId="{462686AB-AC24-4779-93E2-F40A42E73FFC}" dt="2021-06-05T15:36:43.546" v="108" actId="478"/>
          <ac:graphicFrameMkLst>
            <pc:docMk/>
            <pc:sldMk cId="911419877" sldId="395"/>
            <ac:graphicFrameMk id="12" creationId="{FD4996F1-19D4-464F-80CD-35A67E807EC6}"/>
          </ac:graphicFrameMkLst>
        </pc:graphicFrameChg>
      </pc:sldChg>
      <pc:sldChg chg="addSp modSp mod">
        <pc:chgData name="Seul.Lee" userId="6747dec5-4c0f-484a-beef-4e6f31df112f" providerId="ADAL" clId="{462686AB-AC24-4779-93E2-F40A42E73FFC}" dt="2021-06-09T02:46:25.765" v="1679" actId="20577"/>
        <pc:sldMkLst>
          <pc:docMk/>
          <pc:sldMk cId="2776998344" sldId="396"/>
        </pc:sldMkLst>
        <pc:spChg chg="add mod">
          <ac:chgData name="Seul.Lee" userId="6747dec5-4c0f-484a-beef-4e6f31df112f" providerId="ADAL" clId="{462686AB-AC24-4779-93E2-F40A42E73FFC}" dt="2021-06-09T02:46:25.765" v="1679" actId="20577"/>
          <ac:spMkLst>
            <pc:docMk/>
            <pc:sldMk cId="2776998344" sldId="396"/>
            <ac:spMk id="9" creationId="{F666D2CD-79B6-4642-AC92-42E30465ED47}"/>
          </ac:spMkLst>
        </pc:spChg>
      </pc:sldChg>
      <pc:sldChg chg="modSp mod">
        <pc:chgData name="Seul.Lee" userId="6747dec5-4c0f-484a-beef-4e6f31df112f" providerId="ADAL" clId="{462686AB-AC24-4779-93E2-F40A42E73FFC}" dt="2021-06-09T02:42:49.977" v="1678" actId="20577"/>
        <pc:sldMkLst>
          <pc:docMk/>
          <pc:sldMk cId="667657664" sldId="399"/>
        </pc:sldMkLst>
        <pc:spChg chg="mod">
          <ac:chgData name="Seul.Lee" userId="6747dec5-4c0f-484a-beef-4e6f31df112f" providerId="ADAL" clId="{462686AB-AC24-4779-93E2-F40A42E73FFC}" dt="2021-06-09T02:42:49.977" v="1678" actId="20577"/>
          <ac:spMkLst>
            <pc:docMk/>
            <pc:sldMk cId="667657664" sldId="399"/>
            <ac:spMk id="10" creationId="{CF20D5C5-3ADB-4E88-A129-6F5F6A65419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seul_lee_springboarddac_onmicrosoft_com/Documents/Southern%20Water%20Corp%20Financial%20Case%20Study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seul_lee_springboarddac_onmicrosoft_com/Documents/Southern%20Water%20Corp%20Financial%20Case%20Study%2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seul_lee_springboarddac_onmicrosoft_com/Documents/Southern%20Water%20Corp%20Financial%20Case%20Study%20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seul_lee_springboarddac_onmicrosoft_com/Documents/Southern%20Water%20Corp%20Financial%20Case%20Study%20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seul_lee_springboarddac_onmicrosoft_com/Documents/Southern%20Water%20Corp%20Financial%20Case%20Study%20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seul_lee_springboarddac_onmicrosoft_com/Documents/Southern%20Water%20Corp%20Financial%20Case%20Study%20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seul_lee_springboarddac_onmicrosoft_com/Documents/Southern%20Water%20Corp%20Financial%20Case%20Study%20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seul_lee_springboarddac_onmicrosoft_com/Documents/Southern%20Water%20Corp%20Financial%20Case%20Study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seul_lee_springboarddac_onmicrosoft_com/Documents/Southern%20Water%20Corp%20Financial%20Case%20Study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seul_lee_springboarddac_onmicrosoft_com/Documents/Southern%20Water%20Corp%20Financial%20Case%20Study%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seul_lee_springboarddac_onmicrosoft_com/Documents/Southern%20Water%20Corp%20Financial%20Case%20Study%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seul_lee_springboarddac_onmicrosoft_com/Documents/Southern%20Water%20Corp%20Financial%20Case%20Study%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seul_lee_springboarddac_onmicrosoft_com/Documents/Southern%20Water%20Corp%20Financial%20Case%20Study%2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seul_lee_springboarddac_onmicrosoft_com/Documents/Southern%20Water%20Corp%20Financial%20Case%20Study%2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seul_lee_springboarddac_onmicrosoft_com/Documents/Southern%20Water%20Corp%20Financial%20Case%20Study%20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Overall% contribution of each customer segment</a:t>
            </a:r>
          </a:p>
        </c:rich>
      </c:tx>
      <c:layout>
        <c:manualLayout>
          <c:xMode val="edge"/>
          <c:yMode val="edge"/>
          <c:x val="0.11309416478904964"/>
          <c:y val="2.4206167934896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'Revenue Analysis'!$B$60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Analysis'!$A$61:$A$63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Analysis'!$B$61:$B$63</c:f>
              <c:numCache>
                <c:formatCode>0.0%</c:formatCode>
                <c:ptCount val="3"/>
                <c:pt idx="0">
                  <c:v>0.52320475368890484</c:v>
                </c:pt>
                <c:pt idx="1">
                  <c:v>0.40764341953130878</c:v>
                </c:pt>
                <c:pt idx="2">
                  <c:v>0.41462998885337127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85-4F98-BB74-F432AF579BD2}"/>
            </c:ext>
          </c:extLst>
        </c:ser>
        <c:ser>
          <c:idx val="1"/>
          <c:order val="1"/>
          <c:tx>
            <c:strRef>
              <c:f>'Revenue Analysis'!$C$60</c:f>
              <c:strCache>
                <c:ptCount val="1"/>
                <c:pt idx="0">
                  <c:v>002 Public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Analysis'!$A$61:$A$63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Analysis'!$C$61:$C$63</c:f>
              <c:numCache>
                <c:formatCode>0.0%</c:formatCode>
                <c:ptCount val="3"/>
                <c:pt idx="0">
                  <c:v>0.25754754000336344</c:v>
                </c:pt>
                <c:pt idx="1">
                  <c:v>0.34887778413286691</c:v>
                </c:pt>
                <c:pt idx="2">
                  <c:v>0.35498085766522613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85-4F98-BB74-F432AF579BD2}"/>
            </c:ext>
          </c:extLst>
        </c:ser>
        <c:ser>
          <c:idx val="2"/>
          <c:order val="2"/>
          <c:tx>
            <c:strRef>
              <c:f>'Revenue Analysis'!$D$60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Analysis'!$A$61:$A$63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Analysis'!$D$61:$D$63</c:f>
              <c:numCache>
                <c:formatCode>0.0%</c:formatCode>
                <c:ptCount val="3"/>
                <c:pt idx="0">
                  <c:v>0.21924770630773166</c:v>
                </c:pt>
                <c:pt idx="1">
                  <c:v>0.24347879633582434</c:v>
                </c:pt>
                <c:pt idx="2">
                  <c:v>0.23038915348140254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85-4F98-BB74-F432AF579B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144275903"/>
        <c:axId val="144264255"/>
        <c:axId val="0"/>
      </c:bar3DChart>
      <c:catAx>
        <c:axId val="144275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264255"/>
        <c:crosses val="autoZero"/>
        <c:auto val="1"/>
        <c:lblAlgn val="ctr"/>
        <c:lblOffset val="100"/>
        <c:noMultiLvlLbl val="0"/>
      </c:catAx>
      <c:valAx>
        <c:axId val="144264255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44275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/>
              <a:t>Jutik </a:t>
            </a:r>
            <a:r>
              <a:rPr lang="en-US" altLang="ko-KR" sz="1200" b="0" i="0" u="none" strike="noStrike" cap="none" normalizeH="0" baseline="0">
                <a:effectLst/>
              </a:rPr>
              <a:t>Expenses (2013- July - 2014 June)</a:t>
            </a:r>
            <a:endParaRPr 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'Expenses Analysis'!$D$35:$D$42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Analysis'!$R$35:$R$42</c:f>
              <c:numCache>
                <c:formatCode>"$"#,##0.00;[Red]\-"$"#,##0.00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09-480F-B241-20CC3EDE62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821980847"/>
        <c:axId val="1821981263"/>
      </c:barChart>
      <c:catAx>
        <c:axId val="182198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1981263"/>
        <c:crosses val="autoZero"/>
        <c:auto val="1"/>
        <c:lblAlgn val="ctr"/>
        <c:lblOffset val="100"/>
        <c:noMultiLvlLbl val="0"/>
      </c:catAx>
      <c:valAx>
        <c:axId val="182198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&quot;$&quot;#.#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1980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/>
              <a:t>Kootha Chemical Expenditure vs. Water Production</a:t>
            </a:r>
            <a:r>
              <a:rPr lang="en-US" altLang="ko-KR" sz="1200" baseline="0"/>
              <a:t> Actuals</a:t>
            </a:r>
            <a:endParaRPr lang="en-US" altLang="ko-KR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Analysis'!$E$105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Analysis'!$F$105:$Q$105</c:f>
              <c:numCache>
                <c:formatCode>"$"#,##0.00;[Red]\-"$"#,##0.00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7-4394-A28C-F6470F2C4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4922767"/>
        <c:axId val="1804923183"/>
      </c:barChart>
      <c:lineChart>
        <c:grouping val="standard"/>
        <c:varyColors val="0"/>
        <c:ser>
          <c:idx val="1"/>
          <c:order val="1"/>
          <c:tx>
            <c:strRef>
              <c:f>'Expenses Analysis'!$E$108</c:f>
              <c:strCache>
                <c:ptCount val="1"/>
                <c:pt idx="0">
                  <c:v>None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Analysis'!$F$108:$Q$108</c:f>
              <c:numCache>
                <c:formatCode>0.00_);[Red]\(0.00\)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47-4394-A28C-F6470F2C4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4919023"/>
        <c:axId val="1804925679"/>
      </c:lineChart>
      <c:dateAx>
        <c:axId val="1804922767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4923183"/>
        <c:crosses val="autoZero"/>
        <c:auto val="1"/>
        <c:lblOffset val="100"/>
        <c:baseTimeUnit val="months"/>
      </c:dateAx>
      <c:valAx>
        <c:axId val="180492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4922767"/>
        <c:crosses val="autoZero"/>
        <c:crossBetween val="between"/>
      </c:valAx>
      <c:valAx>
        <c:axId val="1804925679"/>
        <c:scaling>
          <c:orientation val="minMax"/>
        </c:scaling>
        <c:delete val="0"/>
        <c:axPos val="r"/>
        <c:numFmt formatCode="0.00_);[Red]\(0.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04919023"/>
        <c:crosses val="max"/>
        <c:crossBetween val="between"/>
      </c:valAx>
      <c:dateAx>
        <c:axId val="1804919023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804925679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/>
              <a:t>Surjek </a:t>
            </a:r>
            <a:r>
              <a:rPr lang="en-US" altLang="ko-KR" sz="1100" b="0" i="0" u="none" strike="noStrike" baseline="0">
                <a:effectLst/>
              </a:rPr>
              <a:t>Chemical Expenditure vs. Water Production Actuals</a:t>
            </a:r>
            <a:endParaRPr lang="en-US" altLang="ko-KR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Analysis'!$E$106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Analysis'!$F$106:$Q$106</c:f>
              <c:numCache>
                <c:formatCode>"$"#,##0.00;[Red]\-"$"#,##0.00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AC-4AA1-B647-FDD41969C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329055"/>
        <c:axId val="1755328639"/>
      </c:barChart>
      <c:lineChart>
        <c:grouping val="standard"/>
        <c:varyColors val="0"/>
        <c:ser>
          <c:idx val="1"/>
          <c:order val="1"/>
          <c:tx>
            <c:strRef>
              <c:f>'Expenses Analysis'!$E$109</c:f>
              <c:strCache>
                <c:ptCount val="1"/>
                <c:pt idx="0">
                  <c:v>None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Analysis'!$F$109:$Q$109</c:f>
              <c:numCache>
                <c:formatCode>0.00_);[Red]\(0.00\)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AC-4AA1-B647-FDD41969C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1326399"/>
        <c:axId val="1321312671"/>
      </c:lineChart>
      <c:dateAx>
        <c:axId val="175532905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5328639"/>
        <c:crosses val="autoZero"/>
        <c:auto val="1"/>
        <c:lblOffset val="100"/>
        <c:baseTimeUnit val="months"/>
      </c:dateAx>
      <c:valAx>
        <c:axId val="1755328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5329055"/>
        <c:crosses val="autoZero"/>
        <c:crossBetween val="between"/>
      </c:valAx>
      <c:valAx>
        <c:axId val="1321312671"/>
        <c:scaling>
          <c:orientation val="minMax"/>
        </c:scaling>
        <c:delete val="0"/>
        <c:axPos val="r"/>
        <c:numFmt formatCode="0.00_);[Red]\(0.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21326399"/>
        <c:crosses val="max"/>
        <c:crossBetween val="between"/>
      </c:valAx>
      <c:dateAx>
        <c:axId val="1321326399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321312671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/>
              <a:t>Jutik </a:t>
            </a:r>
            <a:r>
              <a:rPr lang="en-US" altLang="ko-KR" sz="1100" b="0" i="0" u="none" strike="noStrike" baseline="0">
                <a:effectLst/>
              </a:rPr>
              <a:t>Chemical Expenditure vs. Water Production Actuals</a:t>
            </a:r>
            <a:endParaRPr lang="en-US" altLang="ko-KR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'Expenses Analysis'!$E$107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Analysis'!$F$107:$Q$107</c:f>
              <c:numCache>
                <c:formatCode>"$"#,##0.00;[Red]\-"$"#,##0.00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BE-4792-AF54-54E95CC92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152431"/>
        <c:axId val="1859149519"/>
      </c:barChart>
      <c:lineChart>
        <c:grouping val="standard"/>
        <c:varyColors val="0"/>
        <c:ser>
          <c:idx val="1"/>
          <c:order val="1"/>
          <c:tx>
            <c:strRef>
              <c:f>'Expenses Analysis'!$E$110</c:f>
              <c:strCache>
                <c:ptCount val="1"/>
                <c:pt idx="0">
                  <c:v>None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Analysis'!$F$110:$Q$110</c:f>
              <c:numCache>
                <c:formatCode>0.00_);[Red]\(0.00\)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BE-4792-AF54-54E95CC92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9151599"/>
        <c:axId val="1859150351"/>
      </c:lineChart>
      <c:dateAx>
        <c:axId val="185915243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149519"/>
        <c:crosses val="autoZero"/>
        <c:auto val="1"/>
        <c:lblOffset val="100"/>
        <c:baseTimeUnit val="months"/>
      </c:dateAx>
      <c:valAx>
        <c:axId val="1859149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152431"/>
        <c:crosses val="autoZero"/>
        <c:crossBetween val="between"/>
      </c:valAx>
      <c:valAx>
        <c:axId val="1859150351"/>
        <c:scaling>
          <c:orientation val="minMax"/>
        </c:scaling>
        <c:delete val="0"/>
        <c:axPos val="r"/>
        <c:numFmt formatCode="0.00_);[Red]\(0.0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59151599"/>
        <c:crosses val="max"/>
        <c:crossBetween val="between"/>
      </c:valAx>
      <c:dateAx>
        <c:axId val="1859151599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859150351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EBIT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'EBIT Analysis'!$A$23</c:f>
              <c:strCache>
                <c:ptCount val="1"/>
                <c:pt idx="0">
                  <c:v>Kootha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Analysis'!$E$23:$P$23</c:f>
              <c:numCache>
                <c:formatCode>"$"#,##0.00;[Red]\-"$"#,##0.00</c:formatCode>
                <c:ptCount val="12"/>
                <c:pt idx="0">
                  <c:v>2456292.3275362095</c:v>
                </c:pt>
                <c:pt idx="1">
                  <c:v>918310.88787430618</c:v>
                </c:pt>
                <c:pt idx="2">
                  <c:v>1519674.7670411356</c:v>
                </c:pt>
                <c:pt idx="3">
                  <c:v>1671126.6978958244</c:v>
                </c:pt>
                <c:pt idx="4">
                  <c:v>1867603.7439484252</c:v>
                </c:pt>
                <c:pt idx="5">
                  <c:v>1873668.8420387572</c:v>
                </c:pt>
                <c:pt idx="6">
                  <c:v>2572779.3705296321</c:v>
                </c:pt>
                <c:pt idx="7">
                  <c:v>2504531.9499788238</c:v>
                </c:pt>
                <c:pt idx="8">
                  <c:v>2888063.9198026378</c:v>
                </c:pt>
                <c:pt idx="9">
                  <c:v>912936.10019635595</c:v>
                </c:pt>
                <c:pt idx="10">
                  <c:v>702117.95209483802</c:v>
                </c:pt>
                <c:pt idx="11">
                  <c:v>-165973.35311146174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4D-4C6E-8538-18A75CBD4F41}"/>
            </c:ext>
          </c:extLst>
        </c:ser>
        <c:ser>
          <c:idx val="1"/>
          <c:order val="1"/>
          <c:tx>
            <c:strRef>
              <c:f>'EBIT Analysis'!$A$24</c:f>
              <c:strCache>
                <c:ptCount val="1"/>
                <c:pt idx="0">
                  <c:v>Surjek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Analysis'!$E$24:$P$24</c:f>
              <c:numCache>
                <c:formatCode>"$"#,##0.00;[Red]\-"$"#,##0.00</c:formatCode>
                <c:ptCount val="12"/>
                <c:pt idx="0">
                  <c:v>5988499.8026137892</c:v>
                </c:pt>
                <c:pt idx="1">
                  <c:v>943434.10160639696</c:v>
                </c:pt>
                <c:pt idx="2">
                  <c:v>2328952.4387191646</c:v>
                </c:pt>
                <c:pt idx="3">
                  <c:v>-3360291.110331079</c:v>
                </c:pt>
                <c:pt idx="4">
                  <c:v>-6192464.2872408964</c:v>
                </c:pt>
                <c:pt idx="5">
                  <c:v>2604016.9804607946</c:v>
                </c:pt>
                <c:pt idx="6">
                  <c:v>8366591.2969236001</c:v>
                </c:pt>
                <c:pt idx="7">
                  <c:v>2112457.573284395</c:v>
                </c:pt>
                <c:pt idx="8">
                  <c:v>4631100.2007863969</c:v>
                </c:pt>
                <c:pt idx="9">
                  <c:v>2132931.991960397</c:v>
                </c:pt>
                <c:pt idx="10">
                  <c:v>-4294074.8102160059</c:v>
                </c:pt>
                <c:pt idx="11">
                  <c:v>7675095.9504671991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4D-4C6E-8538-18A75CBD4F41}"/>
            </c:ext>
          </c:extLst>
        </c:ser>
        <c:ser>
          <c:idx val="2"/>
          <c:order val="2"/>
          <c:tx>
            <c:strRef>
              <c:f>'EBIT Analysis'!$A$25</c:f>
              <c:strCache>
                <c:ptCount val="1"/>
                <c:pt idx="0">
                  <c:v>Jutik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Analysis'!$E$13:$P$13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Analysis'!$E$25:$P$25</c:f>
              <c:numCache>
                <c:formatCode>"$"#,##0.00;[Red]\-"$"#,##0.00</c:formatCode>
                <c:ptCount val="12"/>
                <c:pt idx="0">
                  <c:v>4547848.2127075791</c:v>
                </c:pt>
                <c:pt idx="1">
                  <c:v>6542227.6080423184</c:v>
                </c:pt>
                <c:pt idx="2">
                  <c:v>4438176.8988530822</c:v>
                </c:pt>
                <c:pt idx="3">
                  <c:v>4415960.6020003622</c:v>
                </c:pt>
                <c:pt idx="4">
                  <c:v>5589126.5717249103</c:v>
                </c:pt>
                <c:pt idx="5">
                  <c:v>5264580.3424524991</c:v>
                </c:pt>
                <c:pt idx="6">
                  <c:v>8292411.5891714972</c:v>
                </c:pt>
                <c:pt idx="7">
                  <c:v>8295134.2778322492</c:v>
                </c:pt>
                <c:pt idx="8">
                  <c:v>5460903.0204648729</c:v>
                </c:pt>
                <c:pt idx="9">
                  <c:v>8279084.1609189995</c:v>
                </c:pt>
                <c:pt idx="10">
                  <c:v>6175874.2250345014</c:v>
                </c:pt>
                <c:pt idx="11">
                  <c:v>5640408.5879914984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4D-4C6E-8538-18A75CBD4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6783680"/>
        <c:axId val="1426794912"/>
      </c:lineChart>
      <c:dateAx>
        <c:axId val="142678368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6794912"/>
        <c:crosses val="autoZero"/>
        <c:auto val="1"/>
        <c:lblOffset val="100"/>
        <c:baseTimeUnit val="months"/>
      </c:dateAx>
      <c:valAx>
        <c:axId val="142679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2678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EBIT margin</a:t>
            </a:r>
          </a:p>
        </c:rich>
      </c:tx>
      <c:layout>
        <c:manualLayout>
          <c:xMode val="edge"/>
          <c:yMode val="edge"/>
          <c:x val="0.39533857717945081"/>
          <c:y val="2.7923697214776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'EBIT Analysis'!$A$49</c:f>
              <c:strCache>
                <c:ptCount val="1"/>
                <c:pt idx="0">
                  <c:v>Kootha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Analysis'!$E$47:$P$47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Analysis'!$E$49:$P$49</c:f>
              <c:numCache>
                <c:formatCode>0.00%</c:formatCode>
                <c:ptCount val="12"/>
                <c:pt idx="0">
                  <c:v>0.41529437933894875</c:v>
                </c:pt>
                <c:pt idx="1">
                  <c:v>0.16120151183040166</c:v>
                </c:pt>
                <c:pt idx="2">
                  <c:v>0.28887410723655493</c:v>
                </c:pt>
                <c:pt idx="3">
                  <c:v>0.32001932998338012</c:v>
                </c:pt>
                <c:pt idx="4">
                  <c:v>0.33869312626258291</c:v>
                </c:pt>
                <c:pt idx="5">
                  <c:v>0.34820783846476255</c:v>
                </c:pt>
                <c:pt idx="6">
                  <c:v>0.32889058147025918</c:v>
                </c:pt>
                <c:pt idx="7">
                  <c:v>0.36170053874987812</c:v>
                </c:pt>
                <c:pt idx="8">
                  <c:v>0.3957450352355435</c:v>
                </c:pt>
                <c:pt idx="9">
                  <c:v>0.17121060352256295</c:v>
                </c:pt>
                <c:pt idx="10">
                  <c:v>0.13014434409940612</c:v>
                </c:pt>
                <c:pt idx="11">
                  <c:v>-3.2015452692863752E-2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97-4BF0-8C4D-29D1A81575CB}"/>
            </c:ext>
          </c:extLst>
        </c:ser>
        <c:ser>
          <c:idx val="1"/>
          <c:order val="1"/>
          <c:tx>
            <c:strRef>
              <c:f>'EBIT Analysis'!$A$50</c:f>
              <c:strCache>
                <c:ptCount val="1"/>
                <c:pt idx="0">
                  <c:v>Surjek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Analysis'!$E$47:$P$47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Analysis'!$E$50:$P$50</c:f>
              <c:numCache>
                <c:formatCode>0.00%</c:formatCode>
                <c:ptCount val="12"/>
                <c:pt idx="0">
                  <c:v>0.3455956940538133</c:v>
                </c:pt>
                <c:pt idx="1">
                  <c:v>6.4599684274176436E-2</c:v>
                </c:pt>
                <c:pt idx="2">
                  <c:v>0.14433359289184161</c:v>
                </c:pt>
                <c:pt idx="3">
                  <c:v>-0.22177748431522884</c:v>
                </c:pt>
                <c:pt idx="4">
                  <c:v>-0.44766201795834271</c:v>
                </c:pt>
                <c:pt idx="5">
                  <c:v>0.16732145063494736</c:v>
                </c:pt>
                <c:pt idx="6">
                  <c:v>0.37427618015254988</c:v>
                </c:pt>
                <c:pt idx="7">
                  <c:v>0.11368942332287189</c:v>
                </c:pt>
                <c:pt idx="8">
                  <c:v>0.23574321478746135</c:v>
                </c:pt>
                <c:pt idx="9">
                  <c:v>0.11675504697526991</c:v>
                </c:pt>
                <c:pt idx="10">
                  <c:v>-0.29356581548975247</c:v>
                </c:pt>
                <c:pt idx="11">
                  <c:v>0.47482161130642109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97-4BF0-8C4D-29D1A81575CB}"/>
            </c:ext>
          </c:extLst>
        </c:ser>
        <c:ser>
          <c:idx val="2"/>
          <c:order val="2"/>
          <c:tx>
            <c:strRef>
              <c:f>'EBIT Analysis'!$A$51</c:f>
              <c:strCache>
                <c:ptCount val="1"/>
                <c:pt idx="0">
                  <c:v>Jutik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'EBIT Analysis'!$E$47:$P$47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'EBIT Analysis'!$E$51:$P$51</c:f>
              <c:numCache>
                <c:formatCode>0.00%</c:formatCode>
                <c:ptCount val="12"/>
                <c:pt idx="0">
                  <c:v>0.35762388953297342</c:v>
                </c:pt>
                <c:pt idx="1">
                  <c:v>0.5013107546263732</c:v>
                </c:pt>
                <c:pt idx="2">
                  <c:v>0.33532439120342417</c:v>
                </c:pt>
                <c:pt idx="3">
                  <c:v>0.37373471996246976</c:v>
                </c:pt>
                <c:pt idx="4">
                  <c:v>0.47039691903281722</c:v>
                </c:pt>
                <c:pt idx="5">
                  <c:v>0.47313004208100951</c:v>
                </c:pt>
                <c:pt idx="6">
                  <c:v>0.5353020289864372</c:v>
                </c:pt>
                <c:pt idx="7">
                  <c:v>0.52577909011510338</c:v>
                </c:pt>
                <c:pt idx="8">
                  <c:v>0.38588068285200638</c:v>
                </c:pt>
                <c:pt idx="9">
                  <c:v>0.55152119278952894</c:v>
                </c:pt>
                <c:pt idx="10">
                  <c:v>0.43228332459198315</c:v>
                </c:pt>
                <c:pt idx="11">
                  <c:v>0.37303495544431575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97-4BF0-8C4D-29D1A8157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9983616"/>
        <c:axId val="1289991936"/>
      </c:lineChart>
      <c:dateAx>
        <c:axId val="128998361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9991936"/>
        <c:crosses val="autoZero"/>
        <c:auto val="1"/>
        <c:lblOffset val="100"/>
        <c:baseTimeUnit val="months"/>
      </c:dateAx>
      <c:valAx>
        <c:axId val="128999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998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'Revenue Analysis'!$B$55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Analysis'!$A$56:$A$58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Analysis'!$B$56:$B$58</c:f>
              <c:numCache>
                <c:formatCode>"$"#,##0.00;[Red]\-"$"#,##0.00</c:formatCode>
                <c:ptCount val="3"/>
                <c:pt idx="0">
                  <c:v>37118738.908649988</c:v>
                </c:pt>
                <c:pt idx="1">
                  <c:v>82448062.153750017</c:v>
                </c:pt>
                <c:pt idx="2">
                  <c:v>67860510.573750004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48-4F68-8B08-9566A27C9370}"/>
            </c:ext>
          </c:extLst>
        </c:ser>
        <c:ser>
          <c:idx val="1"/>
          <c:order val="1"/>
          <c:tx>
            <c:strRef>
              <c:f>'Revenue Analysis'!$C$55</c:f>
              <c:strCache>
                <c:ptCount val="1"/>
                <c:pt idx="0">
                  <c:v>002 Public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Analysis'!$A$56:$A$58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Analysis'!$C$56:$C$58</c:f>
              <c:numCache>
                <c:formatCode>"$"#,##0.00;[Red]\-"$"#,##0.00</c:formatCode>
                <c:ptCount val="3"/>
                <c:pt idx="0">
                  <c:v>18271699.227782957</c:v>
                </c:pt>
                <c:pt idx="1">
                  <c:v>70562398.047100008</c:v>
                </c:pt>
                <c:pt idx="2">
                  <c:v>58098022.074299999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48-4F68-8B08-9566A27C9370}"/>
            </c:ext>
          </c:extLst>
        </c:ser>
        <c:ser>
          <c:idx val="2"/>
          <c:order val="2"/>
          <c:tx>
            <c:strRef>
              <c:f>'Revenue Analysis'!$D$55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'Revenue Analysis'!$A$56:$A$58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Analysis'!$D$56:$D$58</c:f>
              <c:numCache>
                <c:formatCode>"$"#,##0.00;[Red]\-"$"#,##0.00</c:formatCode>
                <c:ptCount val="3"/>
                <c:pt idx="0">
                  <c:v>15554519.161720002</c:v>
                </c:pt>
                <c:pt idx="1">
                  <c:v>49244888.96814999</c:v>
                </c:pt>
                <c:pt idx="2">
                  <c:v>37706692.728949994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48-4F68-8B08-9566A27C937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209352031"/>
        <c:axId val="1209368671"/>
      </c:barChart>
      <c:catAx>
        <c:axId val="1209352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9368671"/>
        <c:crosses val="autoZero"/>
        <c:auto val="1"/>
        <c:lblAlgn val="ctr"/>
        <c:lblOffset val="100"/>
        <c:noMultiLvlLbl val="0"/>
      </c:catAx>
      <c:valAx>
        <c:axId val="1209368671"/>
        <c:scaling>
          <c:orientation val="minMax"/>
        </c:scaling>
        <c:delete val="1"/>
        <c:axPos val="b"/>
        <c:numFmt formatCode="&quot;$&quot;#,##0.00;[Red]\-&quot;$&quot;#,##0.00" sourceLinked="1"/>
        <c:majorTickMark val="none"/>
        <c:minorTickMark val="none"/>
        <c:tickLblPos val="nextTo"/>
        <c:crossAx val="120935203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Kootha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'Revenue Analysis'!$C$33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Analysis'!$D$32:$O$32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Analysis'!$D$33:$O$33</c:f>
              <c:numCache>
                <c:formatCode>"$"#,##0.00;[Red]\-"$"#,##0.00</c:formatCode>
                <c:ptCount val="12"/>
                <c:pt idx="0">
                  <c:v>3094536.9986999994</c:v>
                </c:pt>
                <c:pt idx="1">
                  <c:v>2980521.8105250001</c:v>
                </c:pt>
                <c:pt idx="2">
                  <c:v>2752413.7409999999</c:v>
                </c:pt>
                <c:pt idx="3">
                  <c:v>2732151.9371999996</c:v>
                </c:pt>
                <c:pt idx="4">
                  <c:v>2885028.0122999996</c:v>
                </c:pt>
                <c:pt idx="5">
                  <c:v>2815308.3782250006</c:v>
                </c:pt>
                <c:pt idx="6">
                  <c:v>4092821.3597249994</c:v>
                </c:pt>
                <c:pt idx="7">
                  <c:v>3622839.5636999998</c:v>
                </c:pt>
                <c:pt idx="8">
                  <c:v>3818238.1009499999</c:v>
                </c:pt>
                <c:pt idx="9">
                  <c:v>2789853.534825</c:v>
                </c:pt>
                <c:pt idx="10">
                  <c:v>2822646.2911499999</c:v>
                </c:pt>
                <c:pt idx="11">
                  <c:v>2712379.18035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5F-4DF3-9B63-EC0DC31D80FD}"/>
            </c:ext>
          </c:extLst>
        </c:ser>
        <c:ser>
          <c:idx val="1"/>
          <c:order val="1"/>
          <c:tx>
            <c:strRef>
              <c:f>'Revenue Analysis'!$C$34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Analysis'!$D$32:$O$32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Analysis'!$D$34:$O$34</c:f>
              <c:numCache>
                <c:formatCode>"$"#,##0.00;[Red]\-"$"#,##0.00</c:formatCode>
                <c:ptCount val="12"/>
                <c:pt idx="0">
                  <c:v>1523285.8376100748</c:v>
                </c:pt>
                <c:pt idx="1">
                  <c:v>1467161.8612309312</c:v>
                </c:pt>
                <c:pt idx="2">
                  <c:v>1354875.66400725</c:v>
                </c:pt>
                <c:pt idx="3">
                  <c:v>1344901.7910867</c:v>
                </c:pt>
                <c:pt idx="4">
                  <c:v>1420155.039054675</c:v>
                </c:pt>
                <c:pt idx="5">
                  <c:v>1385835.5491812564</c:v>
                </c:pt>
                <c:pt idx="6">
                  <c:v>2014691.3143246307</c:v>
                </c:pt>
                <c:pt idx="7">
                  <c:v>1783342.7752313251</c:v>
                </c:pt>
                <c:pt idx="8">
                  <c:v>1879527.7051926372</c:v>
                </c:pt>
                <c:pt idx="9">
                  <c:v>1373305.4025176065</c:v>
                </c:pt>
                <c:pt idx="10">
                  <c:v>1389447.6368185873</c:v>
                </c:pt>
                <c:pt idx="11">
                  <c:v>1335168.6515272874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5F-4DF3-9B63-EC0DC31D80FD}"/>
            </c:ext>
          </c:extLst>
        </c:ser>
        <c:ser>
          <c:idx val="2"/>
          <c:order val="2"/>
          <c:tx>
            <c:strRef>
              <c:f>'Revenue Analysis'!$C$35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Analysis'!$D$32:$O$32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Analysis'!$D$35:$O$35</c:f>
              <c:numCache>
                <c:formatCode>"$"#,##0.00;[Red]\-"$"#,##0.00</c:formatCode>
                <c:ptCount val="12"/>
                <c:pt idx="0">
                  <c:v>1296758.36136</c:v>
                </c:pt>
                <c:pt idx="1">
                  <c:v>1248980.56822</c:v>
                </c:pt>
                <c:pt idx="2">
                  <c:v>1153392.4247999999</c:v>
                </c:pt>
                <c:pt idx="3">
                  <c:v>1144901.76416</c:v>
                </c:pt>
                <c:pt idx="4">
                  <c:v>1208964.11944</c:v>
                </c:pt>
                <c:pt idx="5">
                  <c:v>1179748.2727800002</c:v>
                </c:pt>
                <c:pt idx="6">
                  <c:v>1715087.0459799999</c:v>
                </c:pt>
                <c:pt idx="7">
                  <c:v>1518142.2933600002</c:v>
                </c:pt>
                <c:pt idx="8">
                  <c:v>1600023.58516</c:v>
                </c:pt>
                <c:pt idx="9">
                  <c:v>1169081.4812600003</c:v>
                </c:pt>
                <c:pt idx="10">
                  <c:v>1182823.2077200001</c:v>
                </c:pt>
                <c:pt idx="11">
                  <c:v>1136616.0374800002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5F-4DF3-9B63-EC0DC31D8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5257047"/>
        <c:axId val="1141970439"/>
      </c:lineChart>
      <c:dateAx>
        <c:axId val="935257047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1970439"/>
        <c:crosses val="autoZero"/>
        <c:auto val="1"/>
        <c:lblOffset val="100"/>
        <c:baseTimeUnit val="months"/>
      </c:dateAx>
      <c:valAx>
        <c:axId val="1141970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35257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Surjek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'Revenue Analysis'!$C$36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Analysis'!$D$32:$O$32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Analysis'!$D$36:$O$36</c:f>
              <c:numCache>
                <c:formatCode>"$"#,##0.00;[Red]\-"$"#,##0.00</c:formatCode>
                <c:ptCount val="12"/>
                <c:pt idx="0">
                  <c:v>7220021.2387499996</c:v>
                </c:pt>
                <c:pt idx="1">
                  <c:v>6085131.0149999997</c:v>
                </c:pt>
                <c:pt idx="2">
                  <c:v>6723291.7162500005</c:v>
                </c:pt>
                <c:pt idx="3">
                  <c:v>6313180.5299999993</c:v>
                </c:pt>
                <c:pt idx="4">
                  <c:v>5763708.6674999995</c:v>
                </c:pt>
                <c:pt idx="5">
                  <c:v>6484566.5099999998</c:v>
                </c:pt>
                <c:pt idx="6">
                  <c:v>9314190.6750000007</c:v>
                </c:pt>
                <c:pt idx="7">
                  <c:v>6750396.1374999993</c:v>
                </c:pt>
                <c:pt idx="8">
                  <c:v>8185283.6587499995</c:v>
                </c:pt>
                <c:pt idx="9">
                  <c:v>6778514.602500001</c:v>
                </c:pt>
                <c:pt idx="10">
                  <c:v>6094707.7050000001</c:v>
                </c:pt>
                <c:pt idx="11">
                  <c:v>6735069.6974999998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45-48C2-99A3-6CA1AE962956}"/>
            </c:ext>
          </c:extLst>
        </c:ser>
        <c:ser>
          <c:idx val="1"/>
          <c:order val="1"/>
          <c:tx>
            <c:strRef>
              <c:f>'Revenue Analysis'!$C$37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Analysis'!$D$32:$O$32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Analysis'!$D$37:$O$37</c:f>
              <c:numCache>
                <c:formatCode>"$"#,##0.00;[Red]\-"$"#,##0.00</c:formatCode>
                <c:ptCount val="12"/>
                <c:pt idx="0">
                  <c:v>5968550.8906999994</c:v>
                </c:pt>
                <c:pt idx="1">
                  <c:v>5030374.9724000003</c:v>
                </c:pt>
                <c:pt idx="2">
                  <c:v>5557921.1521000005</c:v>
                </c:pt>
                <c:pt idx="3">
                  <c:v>5218895.9047999997</c:v>
                </c:pt>
                <c:pt idx="4">
                  <c:v>4764665.8318000007</c:v>
                </c:pt>
                <c:pt idx="5">
                  <c:v>5360574.9815999996</c:v>
                </c:pt>
                <c:pt idx="6">
                  <c:v>7699730.9580000006</c:v>
                </c:pt>
                <c:pt idx="7">
                  <c:v>6985660.807</c:v>
                </c:pt>
                <c:pt idx="8">
                  <c:v>6766501.1579</c:v>
                </c:pt>
                <c:pt idx="9">
                  <c:v>6603572.0713999998</c:v>
                </c:pt>
                <c:pt idx="10">
                  <c:v>5038291.7028000001</c:v>
                </c:pt>
                <c:pt idx="11">
                  <c:v>5567657.6166000003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45-48C2-99A3-6CA1AE962956}"/>
            </c:ext>
          </c:extLst>
        </c:ser>
        <c:ser>
          <c:idx val="2"/>
          <c:order val="2"/>
          <c:tx>
            <c:strRef>
              <c:f>'Revenue Analysis'!$C$38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Analysis'!$D$32:$O$32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Analysis'!$D$38:$O$38</c:f>
              <c:numCache>
                <c:formatCode>"$"#,##0.00;[Red]\-"$"#,##0.00</c:formatCode>
                <c:ptCount val="12"/>
                <c:pt idx="0">
                  <c:v>4139478.8435499985</c:v>
                </c:pt>
                <c:pt idx="1">
                  <c:v>3488808.4485999988</c:v>
                </c:pt>
                <c:pt idx="2">
                  <c:v>3854687.2506499989</c:v>
                </c:pt>
                <c:pt idx="3">
                  <c:v>3619556.8371999986</c:v>
                </c:pt>
                <c:pt idx="4">
                  <c:v>3304526.302699999</c:v>
                </c:pt>
                <c:pt idx="5">
                  <c:v>3717818.1323999991</c:v>
                </c:pt>
                <c:pt idx="6">
                  <c:v>5340135.9869999988</c:v>
                </c:pt>
                <c:pt idx="7">
                  <c:v>4844893.7854999984</c:v>
                </c:pt>
                <c:pt idx="8">
                  <c:v>4692895.9643499991</c:v>
                </c:pt>
                <c:pt idx="9">
                  <c:v>4886348.3721000003</c:v>
                </c:pt>
                <c:pt idx="10">
                  <c:v>3494299.084199999</c:v>
                </c:pt>
                <c:pt idx="11">
                  <c:v>3861439.9598999987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45-48C2-99A3-6CA1AE962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0820375"/>
        <c:axId val="1141989879"/>
      </c:lineChart>
      <c:dateAx>
        <c:axId val="158082037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1989879"/>
        <c:crosses val="autoZero"/>
        <c:auto val="1"/>
        <c:lblOffset val="100"/>
        <c:baseTimeUnit val="months"/>
      </c:dateAx>
      <c:valAx>
        <c:axId val="1141989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0820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Jutik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'Revenue Analysis'!$C$39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Analysis'!$D$32:$O$32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Analysis'!$D$39:$O$39</c:f>
              <c:numCache>
                <c:formatCode>"$"#,##0.00;[Red]\-"$"#,##0.00</c:formatCode>
                <c:ptCount val="12"/>
                <c:pt idx="0">
                  <c:v>5298686.1637500003</c:v>
                </c:pt>
                <c:pt idx="1">
                  <c:v>5854268.2837499995</c:v>
                </c:pt>
                <c:pt idx="2">
                  <c:v>5098113.7162500005</c:v>
                </c:pt>
                <c:pt idx="3">
                  <c:v>4506567.6112500001</c:v>
                </c:pt>
                <c:pt idx="4">
                  <c:v>4950718.5187500007</c:v>
                </c:pt>
                <c:pt idx="5">
                  <c:v>4219638.2549999999</c:v>
                </c:pt>
                <c:pt idx="6">
                  <c:v>6454620.584999999</c:v>
                </c:pt>
                <c:pt idx="7">
                  <c:v>6573684.678749999</c:v>
                </c:pt>
                <c:pt idx="8">
                  <c:v>5896579.8487499999</c:v>
                </c:pt>
                <c:pt idx="9">
                  <c:v>6254734.0800000001</c:v>
                </c:pt>
                <c:pt idx="10">
                  <c:v>6161098.0612500003</c:v>
                </c:pt>
                <c:pt idx="11">
                  <c:v>6591800.7712500002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D1-4AA6-958F-97AE6EEED891}"/>
            </c:ext>
          </c:extLst>
        </c:ser>
        <c:ser>
          <c:idx val="1"/>
          <c:order val="1"/>
          <c:tx>
            <c:strRef>
              <c:f>'Revenue Analysis'!$C$40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Analysis'!$D$32:$O$32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Analysis'!$D$40:$O$40</c:f>
              <c:numCache>
                <c:formatCode>"$"#,##0.00;[Red]\-"$"#,##0.00</c:formatCode>
                <c:ptCount val="12"/>
                <c:pt idx="0">
                  <c:v>4380247.2286999999</c:v>
                </c:pt>
                <c:pt idx="1">
                  <c:v>3839528.4479</c:v>
                </c:pt>
                <c:pt idx="2">
                  <c:v>5214440.6721000001</c:v>
                </c:pt>
                <c:pt idx="3">
                  <c:v>4725429.2253</c:v>
                </c:pt>
                <c:pt idx="4">
                  <c:v>4092593.9755000006</c:v>
                </c:pt>
                <c:pt idx="5">
                  <c:v>4488234.2907999996</c:v>
                </c:pt>
                <c:pt idx="6">
                  <c:v>5335819.6836000001</c:v>
                </c:pt>
                <c:pt idx="7">
                  <c:v>5434246.0011</c:v>
                </c:pt>
                <c:pt idx="8">
                  <c:v>4874506.0082999999</c:v>
                </c:pt>
                <c:pt idx="9">
                  <c:v>5170580.1728000008</c:v>
                </c:pt>
                <c:pt idx="10">
                  <c:v>5093174.3973000003</c:v>
                </c:pt>
                <c:pt idx="11">
                  <c:v>5449221.9709000001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D1-4AA6-958F-97AE6EEED891}"/>
            </c:ext>
          </c:extLst>
        </c:ser>
        <c:ser>
          <c:idx val="2"/>
          <c:order val="2"/>
          <c:tx>
            <c:strRef>
              <c:f>'Revenue Analysis'!$C$41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'Revenue Analysis'!$D$32:$O$32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'Revenue Analysis'!$D$41:$O$41</c:f>
              <c:numCache>
                <c:formatCode>"$"#,##0.00;[Red]\-"$"#,##0.00</c:formatCode>
                <c:ptCount val="12"/>
                <c:pt idx="0">
                  <c:v>3037913.400549999</c:v>
                </c:pt>
                <c:pt idx="1">
                  <c:v>3356447.1493499991</c:v>
                </c:pt>
                <c:pt idx="2">
                  <c:v>2922918.5306499992</c:v>
                </c:pt>
                <c:pt idx="3">
                  <c:v>2583765.4304499994</c:v>
                </c:pt>
                <c:pt idx="4">
                  <c:v>2838411.9507499994</c:v>
                </c:pt>
                <c:pt idx="5">
                  <c:v>2419259.2661999995</c:v>
                </c:pt>
                <c:pt idx="6">
                  <c:v>3700649.1353999986</c:v>
                </c:pt>
                <c:pt idx="7">
                  <c:v>3768912.5491499985</c:v>
                </c:pt>
                <c:pt idx="8">
                  <c:v>3380705.7799499989</c:v>
                </c:pt>
                <c:pt idx="9">
                  <c:v>3586047.5391999991</c:v>
                </c:pt>
                <c:pt idx="10">
                  <c:v>3032362.88845</c:v>
                </c:pt>
                <c:pt idx="11">
                  <c:v>3079299.10885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D1-4AA6-958F-97AE6EEED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1351752"/>
        <c:axId val="900243608"/>
      </c:lineChart>
      <c:dateAx>
        <c:axId val="90135175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0243608"/>
        <c:crosses val="autoZero"/>
        <c:auto val="1"/>
        <c:lblOffset val="100"/>
        <c:baseTimeUnit val="months"/>
      </c:dateAx>
      <c:valAx>
        <c:axId val="900243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1351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Expense</a:t>
            </a:r>
            <a:r>
              <a:rPr lang="en-US" altLang="ko-KR" baseline="0"/>
              <a:t> per unit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'Expenses Analysis'!$C$23</c:f>
              <c:strCache>
                <c:ptCount val="1"/>
                <c:pt idx="0">
                  <c:v>Kootha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Analysis'!$F$12:$Q$12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Analysis'!$F$23:$Q$23</c:f>
              <c:numCache>
                <c:formatCode>"$"#,##0.00;[Red]\-"$"#,##0.00</c:formatCode>
                <c:ptCount val="12"/>
                <c:pt idx="0">
                  <c:v>3458288.8701338647</c:v>
                </c:pt>
                <c:pt idx="1">
                  <c:v>4778353.3521016249</c:v>
                </c:pt>
                <c:pt idx="2">
                  <c:v>3741007.0627661142</c:v>
                </c:pt>
                <c:pt idx="3">
                  <c:v>3550828.7945508747</c:v>
                </c:pt>
                <c:pt idx="4">
                  <c:v>3646543.42684625</c:v>
                </c:pt>
                <c:pt idx="5">
                  <c:v>3507223.3581475001</c:v>
                </c:pt>
                <c:pt idx="6">
                  <c:v>5249820.3494999986</c:v>
                </c:pt>
                <c:pt idx="7">
                  <c:v>4419792.6823125007</c:v>
                </c:pt>
                <c:pt idx="8">
                  <c:v>4409725.4715</c:v>
                </c:pt>
                <c:pt idx="9">
                  <c:v>4419304.3184062503</c:v>
                </c:pt>
                <c:pt idx="10">
                  <c:v>4692799.18359375</c:v>
                </c:pt>
                <c:pt idx="11">
                  <c:v>5350137.2224687496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E8-4120-8A1B-AFE58C5AA47E}"/>
            </c:ext>
          </c:extLst>
        </c:ser>
        <c:ser>
          <c:idx val="1"/>
          <c:order val="1"/>
          <c:tx>
            <c:strRef>
              <c:f>'Expenses Analysis'!$C$33</c:f>
              <c:strCache>
                <c:ptCount val="1"/>
                <c:pt idx="0">
                  <c:v>Surjek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Analysis'!$F$12:$Q$12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Analysis'!$F$33:$Q$33</c:f>
              <c:numCache>
                <c:formatCode>"$"#,##0.00;[Red]\-"$"#,##0.00</c:formatCode>
                <c:ptCount val="12"/>
                <c:pt idx="0">
                  <c:v>11339551.170386208</c:v>
                </c:pt>
                <c:pt idx="1">
                  <c:v>13660880.3343936</c:v>
                </c:pt>
                <c:pt idx="2">
                  <c:v>13806947.680280834</c:v>
                </c:pt>
                <c:pt idx="3">
                  <c:v>18511924.382331077</c:v>
                </c:pt>
                <c:pt idx="4">
                  <c:v>20025365.089240894</c:v>
                </c:pt>
                <c:pt idx="5">
                  <c:v>12958942.643539203</c:v>
                </c:pt>
                <c:pt idx="6">
                  <c:v>13987466.323076401</c:v>
                </c:pt>
                <c:pt idx="7">
                  <c:v>16468493.156715602</c:v>
                </c:pt>
                <c:pt idx="8">
                  <c:v>15013580.580213603</c:v>
                </c:pt>
                <c:pt idx="9">
                  <c:v>16135503.054039603</c:v>
                </c:pt>
                <c:pt idx="10">
                  <c:v>18921373.302216005</c:v>
                </c:pt>
                <c:pt idx="11">
                  <c:v>8489071.3235327993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E8-4120-8A1B-AFE58C5AA47E}"/>
            </c:ext>
          </c:extLst>
        </c:ser>
        <c:ser>
          <c:idx val="2"/>
          <c:order val="2"/>
          <c:tx>
            <c:strRef>
              <c:f>'Expenses Analysis'!$C$43</c:f>
              <c:strCache>
                <c:ptCount val="1"/>
                <c:pt idx="0">
                  <c:v>Jutik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Analysis'!$F$12:$Q$12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Analysis'!$F$43:$Q$43</c:f>
              <c:numCache>
                <c:formatCode>"$"#,##0.00;[Red]\-"$"#,##0.00</c:formatCode>
                <c:ptCount val="12"/>
                <c:pt idx="0">
                  <c:v>8168998.5802924205</c:v>
                </c:pt>
                <c:pt idx="1">
                  <c:v>6508016.2729576789</c:v>
                </c:pt>
                <c:pt idx="2">
                  <c:v>8797296.0201469176</c:v>
                </c:pt>
                <c:pt idx="3">
                  <c:v>7399801.6649996387</c:v>
                </c:pt>
                <c:pt idx="4">
                  <c:v>6292597.87327509</c:v>
                </c:pt>
                <c:pt idx="5">
                  <c:v>5862551.4695474999</c:v>
                </c:pt>
                <c:pt idx="6">
                  <c:v>7198677.8148285002</c:v>
                </c:pt>
                <c:pt idx="7">
                  <c:v>7481708.9511677492</c:v>
                </c:pt>
                <c:pt idx="8">
                  <c:v>8690888.6165351253</c:v>
                </c:pt>
                <c:pt idx="9">
                  <c:v>6732277.631081</c:v>
                </c:pt>
                <c:pt idx="10">
                  <c:v>8110761.1219654996</c:v>
                </c:pt>
                <c:pt idx="11">
                  <c:v>9479913.2630085014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E8-4120-8A1B-AFE58C5AA4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0802271"/>
        <c:axId val="2080810591"/>
      </c:lineChart>
      <c:dateAx>
        <c:axId val="208080227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0810591"/>
        <c:crosses val="autoZero"/>
        <c:auto val="1"/>
        <c:lblOffset val="100"/>
        <c:baseTimeUnit val="months"/>
      </c:dateAx>
      <c:valAx>
        <c:axId val="208081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0802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Expense</a:t>
            </a:r>
            <a:r>
              <a:rPr lang="en-US" altLang="ko-KR" baseline="0"/>
              <a:t> per cost centre element</a:t>
            </a:r>
          </a:p>
        </c:rich>
      </c:tx>
      <c:layout>
        <c:manualLayout>
          <c:xMode val="edge"/>
          <c:yMode val="edge"/>
          <c:x val="0.37044166733571415"/>
          <c:y val="2.4316117181985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'Expenses Analysis'!$D$49</c:f>
              <c:strCache>
                <c:ptCount val="1"/>
                <c:pt idx="0">
                  <c:v>Chem-Exp (001)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Analysis'!$E$47:$P$47</c:f>
              <c:numCache>
                <c:formatCode>m/d/yyyy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Analysis'!$E$49:$P$49</c:f>
              <c:numCache>
                <c:formatCode>"$"#,##0.00;[Red]\-"$"#,##0.00</c:formatCode>
                <c:ptCount val="12"/>
                <c:pt idx="0">
                  <c:v>4752382.6895514736</c:v>
                </c:pt>
                <c:pt idx="1">
                  <c:v>5167035.0438473243</c:v>
                </c:pt>
                <c:pt idx="2">
                  <c:v>5477119.2220016234</c:v>
                </c:pt>
                <c:pt idx="3">
                  <c:v>6217372.1257881755</c:v>
                </c:pt>
                <c:pt idx="4">
                  <c:v>6351549.5562056992</c:v>
                </c:pt>
                <c:pt idx="5">
                  <c:v>5473893.9778650012</c:v>
                </c:pt>
                <c:pt idx="6">
                  <c:v>7073236.3159125</c:v>
                </c:pt>
                <c:pt idx="7">
                  <c:v>7645099.2339562494</c:v>
                </c:pt>
                <c:pt idx="8">
                  <c:v>7576081.9643531246</c:v>
                </c:pt>
                <c:pt idx="9">
                  <c:v>7870566.9194312505</c:v>
                </c:pt>
                <c:pt idx="10">
                  <c:v>9096355.030431252</c:v>
                </c:pt>
                <c:pt idx="11">
                  <c:v>5712658.1783212498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9C90-4F57-B081-F448435BFCC6}"/>
            </c:ext>
          </c:extLst>
        </c:ser>
        <c:ser>
          <c:idx val="1"/>
          <c:order val="1"/>
          <c:tx>
            <c:strRef>
              <c:f>'Expenses Analysis'!$D$50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Analysis'!$E$47:$P$47</c:f>
              <c:numCache>
                <c:formatCode>m/d/yyyy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Analysis'!$E$50:$P$50</c:f>
              <c:numCache>
                <c:formatCode>"$"#,##0.00;[Red]\-"$"#,##0.00</c:formatCode>
                <c:ptCount val="12"/>
                <c:pt idx="0">
                  <c:v>2439061.3979192991</c:v>
                </c:pt>
                <c:pt idx="1">
                  <c:v>2621863.5100085996</c:v>
                </c:pt>
                <c:pt idx="2">
                  <c:v>2806168.0509719998</c:v>
                </c:pt>
                <c:pt idx="3">
                  <c:v>3163209.5663784007</c:v>
                </c:pt>
                <c:pt idx="4">
                  <c:v>3218501.5770913498</c:v>
                </c:pt>
                <c:pt idx="5">
                  <c:v>2788369.1117025004</c:v>
                </c:pt>
                <c:pt idx="6">
                  <c:v>3593667.2656375002</c:v>
                </c:pt>
                <c:pt idx="7">
                  <c:v>3722191.4510812499</c:v>
                </c:pt>
                <c:pt idx="8">
                  <c:v>3871145.1659843749</c:v>
                </c:pt>
                <c:pt idx="9">
                  <c:v>3465642.2342250003</c:v>
                </c:pt>
                <c:pt idx="10">
                  <c:v>4094860.7397625004</c:v>
                </c:pt>
                <c:pt idx="11">
                  <c:v>2932911.3268075003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90-4F57-B081-F448435BFCC6}"/>
            </c:ext>
          </c:extLst>
        </c:ser>
        <c:ser>
          <c:idx val="2"/>
          <c:order val="2"/>
          <c:tx>
            <c:strRef>
              <c:f>'Expenses Analysis'!$D$51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Analysis'!$E$47:$P$47</c:f>
              <c:numCache>
                <c:formatCode>m/d/yyyy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Analysis'!$E$51:$P$51</c:f>
              <c:numCache>
                <c:formatCode>"$"#,##0.00;[Red]\-"$"#,##0.00</c:formatCode>
                <c:ptCount val="12"/>
                <c:pt idx="0">
                  <c:v>2300028.0101369992</c:v>
                </c:pt>
                <c:pt idx="1">
                  <c:v>2505939.5584575003</c:v>
                </c:pt>
                <c:pt idx="2">
                  <c:v>2627415.3951704986</c:v>
                </c:pt>
                <c:pt idx="3">
                  <c:v>2900613.3153855</c:v>
                </c:pt>
                <c:pt idx="4">
                  <c:v>2940556.1633002497</c:v>
                </c:pt>
                <c:pt idx="5">
                  <c:v>2582565.0096375002</c:v>
                </c:pt>
                <c:pt idx="6">
                  <c:v>3446732.8680624999</c:v>
                </c:pt>
                <c:pt idx="7">
                  <c:v>3483983.4045937499</c:v>
                </c:pt>
                <c:pt idx="8">
                  <c:v>3640816.4610781251</c:v>
                </c:pt>
                <c:pt idx="9">
                  <c:v>3250872.5897500003</c:v>
                </c:pt>
                <c:pt idx="10">
                  <c:v>3812121.7015625001</c:v>
                </c:pt>
                <c:pt idx="11">
                  <c:v>2923183.2132374998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90-4F57-B081-F448435BFCC6}"/>
            </c:ext>
          </c:extLst>
        </c:ser>
        <c:ser>
          <c:idx val="3"/>
          <c:order val="3"/>
          <c:tx>
            <c:strRef>
              <c:f>'Expenses Analysis'!$D$52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Analysis'!$E$47:$P$47</c:f>
              <c:numCache>
                <c:formatCode>m/d/yyyy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Analysis'!$E$52:$P$52</c:f>
              <c:numCache>
                <c:formatCode>"$"#,##0.00;[Red]\-"$"#,##0.00</c:formatCode>
                <c:ptCount val="12"/>
                <c:pt idx="0">
                  <c:v>2073604.724326327</c:v>
                </c:pt>
                <c:pt idx="1">
                  <c:v>2269539.7804914797</c:v>
                </c:pt>
                <c:pt idx="2">
                  <c:v>2374998.790312151</c:v>
                </c:pt>
                <c:pt idx="3">
                  <c:v>2645968.110327912</c:v>
                </c:pt>
                <c:pt idx="4">
                  <c:v>2691801.6955241356</c:v>
                </c:pt>
                <c:pt idx="5">
                  <c:v>2348808.3419548003</c:v>
                </c:pt>
                <c:pt idx="6">
                  <c:v>2879996.1652659997</c:v>
                </c:pt>
                <c:pt idx="7">
                  <c:v>2972957.9397390001</c:v>
                </c:pt>
                <c:pt idx="8">
                  <c:v>3094867.6019314998</c:v>
                </c:pt>
                <c:pt idx="9">
                  <c:v>2768358.2978389999</c:v>
                </c:pt>
                <c:pt idx="10">
                  <c:v>3268026.2100749998</c:v>
                </c:pt>
                <c:pt idx="11">
                  <c:v>2363869.6207261998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90-4F57-B081-F448435BFCC6}"/>
            </c:ext>
          </c:extLst>
        </c:ser>
        <c:ser>
          <c:idx val="4"/>
          <c:order val="4"/>
          <c:tx>
            <c:strRef>
              <c:f>'Expenses Analysis'!$D$53</c:f>
              <c:strCache>
                <c:ptCount val="1"/>
                <c:pt idx="0">
                  <c:v>Plant Outages (002)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Analysis'!$E$47:$P$47</c:f>
              <c:numCache>
                <c:formatCode>m/d/yyyy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Analysis'!$E$53:$P$53</c:f>
              <c:numCache>
                <c:formatCode>"$"#,##0.00;[Red]\-"$"#,##0.00</c:formatCode>
                <c:ptCount val="12"/>
                <c:pt idx="0">
                  <c:v>1347738.8706587995</c:v>
                </c:pt>
                <c:pt idx="1">
                  <c:v>1561170.3574350001</c:v>
                </c:pt>
                <c:pt idx="2">
                  <c:v>1574874.1415601994</c:v>
                </c:pt>
                <c:pt idx="3">
                  <c:v>1880373.5227742002</c:v>
                </c:pt>
                <c:pt idx="4">
                  <c:v>1968683.2157081</c:v>
                </c:pt>
                <c:pt idx="5">
                  <c:v>1158623.1401823002</c:v>
                </c:pt>
                <c:pt idx="6">
                  <c:v>1176136.1610068001</c:v>
                </c:pt>
                <c:pt idx="7">
                  <c:v>1239117.5758722001</c:v>
                </c:pt>
                <c:pt idx="8">
                  <c:v>1215602.9551357001</c:v>
                </c:pt>
                <c:pt idx="9">
                  <c:v>1190750.2535102002</c:v>
                </c:pt>
                <c:pt idx="10">
                  <c:v>1381387.0449670001</c:v>
                </c:pt>
                <c:pt idx="11">
                  <c:v>1040665.7581107001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90-4F57-B081-F448435BFCC6}"/>
            </c:ext>
          </c:extLst>
        </c:ser>
        <c:ser>
          <c:idx val="5"/>
          <c:order val="5"/>
          <c:tx>
            <c:strRef>
              <c:f>'Expenses Analysis'!$D$54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Analysis'!$E$47:$P$47</c:f>
              <c:numCache>
                <c:formatCode>m/d/yyyy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Analysis'!$E$54:$P$54</c:f>
              <c:numCache>
                <c:formatCode>"$"#,##0.00;[Red]\-"$"#,##0.00</c:formatCode>
                <c:ptCount val="12"/>
                <c:pt idx="0">
                  <c:v>1800236.6472906992</c:v>
                </c:pt>
                <c:pt idx="1">
                  <c:v>1959718.9384044998</c:v>
                </c:pt>
                <c:pt idx="2">
                  <c:v>2069515.5841112991</c:v>
                </c:pt>
                <c:pt idx="3">
                  <c:v>2330999.3359503001</c:v>
                </c:pt>
                <c:pt idx="4">
                  <c:v>2376535.9434183999</c:v>
                </c:pt>
                <c:pt idx="5">
                  <c:v>1447049.2500542002</c:v>
                </c:pt>
                <c:pt idx="6">
                  <c:v>1483562.2037511999</c:v>
                </c:pt>
                <c:pt idx="7">
                  <c:v>1516247.7055998</c:v>
                </c:pt>
                <c:pt idx="8">
                  <c:v>1567231.2198758</c:v>
                </c:pt>
                <c:pt idx="9">
                  <c:v>1421177.7427773001</c:v>
                </c:pt>
                <c:pt idx="10">
                  <c:v>1665801.7318074999</c:v>
                </c:pt>
                <c:pt idx="11">
                  <c:v>1452590.2533372999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90-4F57-B081-F448435BFCC6}"/>
            </c:ext>
          </c:extLst>
        </c:ser>
        <c:ser>
          <c:idx val="6"/>
          <c:order val="6"/>
          <c:tx>
            <c:strRef>
              <c:f>'Expenses Analysis'!$D$55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Analysis'!$E$47:$P$47</c:f>
              <c:numCache>
                <c:formatCode>m/d/yyyy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Analysis'!$E$55:$P$55</c:f>
              <c:numCache>
                <c:formatCode>"$"#,##0.00;[Red]\-"$"#,##0.00</c:formatCode>
                <c:ptCount val="12"/>
                <c:pt idx="0">
                  <c:v>886197.60176639946</c:v>
                </c:pt>
                <c:pt idx="1">
                  <c:v>1012646.749821</c:v>
                </c:pt>
                <c:pt idx="2">
                  <c:v>1025398.9493285995</c:v>
                </c:pt>
                <c:pt idx="3">
                  <c:v>1186610.9527146001</c:v>
                </c:pt>
                <c:pt idx="4">
                  <c:v>1229462.2582892999</c:v>
                </c:pt>
                <c:pt idx="5">
                  <c:v>749668.56593790022</c:v>
                </c:pt>
                <c:pt idx="6">
                  <c:v>774322.04976840003</c:v>
                </c:pt>
                <c:pt idx="7">
                  <c:v>795356.48947859998</c:v>
                </c:pt>
                <c:pt idx="8">
                  <c:v>795992.24834010005</c:v>
                </c:pt>
                <c:pt idx="9">
                  <c:v>759387.99960660015</c:v>
                </c:pt>
                <c:pt idx="10">
                  <c:v>879614.44655700005</c:v>
                </c:pt>
                <c:pt idx="11">
                  <c:v>718766.35225710005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C90-4F57-B081-F448435BFCC6}"/>
            </c:ext>
          </c:extLst>
        </c:ser>
        <c:ser>
          <c:idx val="7"/>
          <c:order val="7"/>
          <c:tx>
            <c:strRef>
              <c:f>'Expenses Analysis'!$D$56</c:f>
              <c:strCache>
                <c:ptCount val="1"/>
                <c:pt idx="0">
                  <c:v>Labour-Costs (001)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Analysis'!$E$47:$P$47</c:f>
              <c:numCache>
                <c:formatCode>m/d/yyyy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Analysis'!$E$56:$P$56</c:f>
              <c:numCache>
                <c:formatCode>"$"#,##0.00;[Red]\-"$"#,##0.00</c:formatCode>
                <c:ptCount val="12"/>
                <c:pt idx="0">
                  <c:v>7367588.6791624967</c:v>
                </c:pt>
                <c:pt idx="1">
                  <c:v>7849336.0209874995</c:v>
                </c:pt>
                <c:pt idx="2">
                  <c:v>8389760.6297374964</c:v>
                </c:pt>
                <c:pt idx="3">
                  <c:v>9137407.9125625007</c:v>
                </c:pt>
                <c:pt idx="4">
                  <c:v>9187415.9798249993</c:v>
                </c:pt>
                <c:pt idx="5">
                  <c:v>5779740.0739000011</c:v>
                </c:pt>
                <c:pt idx="6">
                  <c:v>6008311.4579999996</c:v>
                </c:pt>
                <c:pt idx="7">
                  <c:v>6995040.989875</c:v>
                </c:pt>
                <c:pt idx="8">
                  <c:v>6352457.05155</c:v>
                </c:pt>
                <c:pt idx="9">
                  <c:v>6560328.9663875001</c:v>
                </c:pt>
                <c:pt idx="10">
                  <c:v>7526766.7026125006</c:v>
                </c:pt>
                <c:pt idx="11">
                  <c:v>6174477.1062125005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C90-4F57-B081-F448435BF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2705103"/>
        <c:axId val="1812689295"/>
        <c:extLst/>
      </c:lineChart>
      <c:dateAx>
        <c:axId val="181270510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2689295"/>
        <c:crosses val="autoZero"/>
        <c:auto val="1"/>
        <c:lblOffset val="100"/>
        <c:baseTimeUnit val="months"/>
      </c:dateAx>
      <c:valAx>
        <c:axId val="181268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2705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/>
              <a:t>Kootha Expenses (2013- July</a:t>
            </a:r>
            <a:r>
              <a:rPr lang="en-US" sz="1200" baseline="0"/>
              <a:t> - 2014 June)</a:t>
            </a:r>
            <a:endParaRPr 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7146921800138984E-17"/>
                  <c:y val="7.078140310584641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751-4239-ADC8-7ADFE82564CE}"/>
                </c:ext>
              </c:extLst>
            </c:dLbl>
            <c:dLbl>
              <c:idx val="1"/>
              <c:layout>
                <c:manualLayout>
                  <c:x val="1.8705948963101263E-3"/>
                  <c:y val="-3.619088798232290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51-4239-ADC8-7ADFE82564CE}"/>
                </c:ext>
              </c:extLst>
            </c:dLbl>
            <c:dLbl>
              <c:idx val="2"/>
              <c:layout>
                <c:manualLayout>
                  <c:x val="0"/>
                  <c:y val="3.512397274312331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751-4239-ADC8-7ADFE82564CE}"/>
                </c:ext>
              </c:extLst>
            </c:dLbl>
            <c:dLbl>
              <c:idx val="3"/>
              <c:layout>
                <c:manualLayout>
                  <c:x val="1.8705948963101263E-3"/>
                  <c:y val="-3.619088798232290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51-4239-ADC8-7ADFE82564CE}"/>
                </c:ext>
              </c:extLst>
            </c:dLbl>
            <c:dLbl>
              <c:idx val="4"/>
              <c:layout>
                <c:manualLayout>
                  <c:x val="1.8705948963101263E-3"/>
                  <c:y val="-7.18483183450473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751-4239-ADC8-7ADFE82564CE}"/>
                </c:ext>
              </c:extLst>
            </c:dLbl>
            <c:dLbl>
              <c:idx val="5"/>
              <c:layout>
                <c:manualLayout>
                  <c:x val="1.8705948963101263E-3"/>
                  <c:y val="1.064388334685695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51-4239-ADC8-7ADFE82564CE}"/>
                </c:ext>
              </c:extLst>
            </c:dLbl>
            <c:dLbl>
              <c:idx val="6"/>
              <c:layout>
                <c:manualLayout>
                  <c:x val="3.7411897926202527E-3"/>
                  <c:y val="3.512397274312331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751-4239-ADC8-7ADFE82564CE}"/>
                </c:ext>
              </c:extLst>
            </c:dLbl>
            <c:dLbl>
              <c:idx val="7"/>
              <c:layout>
                <c:manualLayout>
                  <c:x val="1.8705948963101263E-3"/>
                  <c:y val="-7.184831834504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751-4239-ADC8-7ADFE82564CE}"/>
                </c:ext>
              </c:extLst>
            </c:dLbl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Analysis'!$R$15:$R$22</c:f>
              <c:numCache>
                <c:formatCode>"$"#,##0.00;[Red]\-"$"#,##0.00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51-4239-ADC8-7ADFE82564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749103887"/>
        <c:axId val="1749102639"/>
      </c:barChart>
      <c:catAx>
        <c:axId val="1749103887"/>
        <c:scaling>
          <c:orientation val="minMax"/>
        </c:scaling>
        <c:delete val="0"/>
        <c:axPos val="b"/>
        <c:numFmt formatCode="&quot;$&quot;#,##0.00;[Red]\-&quot;$&quot;#,##0.00" sourceLinked="0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9102639"/>
        <c:crosses val="autoZero"/>
        <c:auto val="1"/>
        <c:lblAlgn val="ctr"/>
        <c:lblOffset val="100"/>
        <c:noMultiLvlLbl val="0"/>
      </c:catAx>
      <c:valAx>
        <c:axId val="174910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&quot;$&quot;#.#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9103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200"/>
              <a:t>Surjek </a:t>
            </a:r>
            <a:r>
              <a:rPr lang="en-US" altLang="ko-KR" sz="1200" b="0" i="0" u="none" strike="noStrike" cap="none" normalizeH="0" baseline="0">
                <a:effectLst/>
              </a:rPr>
              <a:t>Expenses (2013- July - 2014 June)</a:t>
            </a:r>
            <a:endParaRPr 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'Expenses Analysis'!$D$25:$D$32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'Expenses Analysis'!$R$25:$R$32</c:f>
              <c:numCache>
                <c:formatCode>"$"#,##0.00;[Red]\-"$"#,##0.00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D-4D76-89E2-220051504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823575375"/>
        <c:axId val="1823574543"/>
      </c:barChart>
      <c:catAx>
        <c:axId val="182357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3574543"/>
        <c:crosses val="autoZero"/>
        <c:auto val="1"/>
        <c:lblAlgn val="ctr"/>
        <c:lblOffset val="100"/>
        <c:noMultiLvlLbl val="0"/>
      </c:catAx>
      <c:valAx>
        <c:axId val="1823574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&quot;$&quot;#.##,,&quot; 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3575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4/11/2021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900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AU" altLang="ko-KR" sz="12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34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34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300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1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/>
              <a:t>Segmentation of the revenues by unit, reveals that of the three (3) customer segments, Surjek is the  most popular, followed by Jutik ($163M) and lastly Kootha Sales ($70M). </a:t>
            </a:r>
            <a:endParaRPr lang="en-AU" sz="1400" b="1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F338F1D-7985-4FC8-AE6B-697BF872D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817599"/>
              </p:ext>
            </p:extLst>
          </p:nvPr>
        </p:nvGraphicFramePr>
        <p:xfrm>
          <a:off x="0" y="1285394"/>
          <a:ext cx="3884501" cy="3446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1D2DB8E-6A37-4A5C-92A7-68125E241B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836751"/>
              </p:ext>
            </p:extLst>
          </p:nvPr>
        </p:nvGraphicFramePr>
        <p:xfrm>
          <a:off x="3884500" y="1225924"/>
          <a:ext cx="5024549" cy="3565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63765D-C29D-4A81-9534-E13ABC4830F5}"/>
              </a:ext>
            </a:extLst>
          </p:cNvPr>
          <p:cNvSpPr txBox="1"/>
          <p:nvPr/>
        </p:nvSpPr>
        <p:spPr>
          <a:xfrm>
            <a:off x="339968" y="5183336"/>
            <a:ext cx="7765267" cy="13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Surjek shows the highest revenue and Kootha shows the lowest revenue among three units.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Private water hedge sales portion is the biggest in all three units.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Private water hedge sales revenue of Surjek is higher than Kootha’s total revenue. </a:t>
            </a:r>
          </a:p>
          <a:p>
            <a:pPr>
              <a:lnSpc>
                <a:spcPct val="150000"/>
              </a:lnSpc>
            </a:pP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/>
              <a:t>Of the ($436)¹ in Revenue Sales over the July-2013 to June-2014 Period, Surjek provides close to 50% of Sales Volumes ($202), with Jutik ($ 163 M) and Kootha ($70) providing the remaining.</a:t>
            </a:r>
            <a:endParaRPr lang="en-AU" sz="1400" b="1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D18292-FE24-4CB2-87CD-299583278E20}"/>
              </a:ext>
            </a:extLst>
          </p:cNvPr>
          <p:cNvSpPr txBox="1"/>
          <p:nvPr/>
        </p:nvSpPr>
        <p:spPr>
          <a:xfrm>
            <a:off x="98540" y="6413219"/>
            <a:ext cx="851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/>
              <a:t>Note: This refers to the Total Sales for all 3 Units (Kootha, Surjek and Jutik)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914E745-FAD1-44A5-A192-2DAEBEEA069D}"/>
              </a:ext>
              <a:ext uri="{147F2762-F138-4A5C-976F-8EAC2B608ADB}">
                <a16:predDERef xmlns:a16="http://schemas.microsoft.com/office/drawing/2014/main" pred="{3F338F1D-7985-4FC8-AE6B-697BF872D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085951"/>
              </p:ext>
            </p:extLst>
          </p:nvPr>
        </p:nvGraphicFramePr>
        <p:xfrm>
          <a:off x="98540" y="894578"/>
          <a:ext cx="4304505" cy="2754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33C6646-CAA6-42C5-8B96-42505C6D6200}"/>
              </a:ext>
              <a:ext uri="{147F2762-F138-4A5C-976F-8EAC2B608ADB}">
                <a16:predDERef xmlns:a16="http://schemas.microsoft.com/office/drawing/2014/main" pred="{3914E745-FAD1-44A5-A192-2DAEBEEA06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332650"/>
              </p:ext>
            </p:extLst>
          </p:nvPr>
        </p:nvGraphicFramePr>
        <p:xfrm>
          <a:off x="171451" y="3562018"/>
          <a:ext cx="4231594" cy="2759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7CA1EC3-C252-4E9C-8561-66D224FB9972}"/>
              </a:ext>
              <a:ext uri="{147F2762-F138-4A5C-976F-8EAC2B608ADB}">
                <a16:predDERef xmlns:a16="http://schemas.microsoft.com/office/drawing/2014/main" pred="{D33C6646-CAA6-42C5-8B96-42505C6D62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361291"/>
              </p:ext>
            </p:extLst>
          </p:nvPr>
        </p:nvGraphicFramePr>
        <p:xfrm>
          <a:off x="4231594" y="894578"/>
          <a:ext cx="4558393" cy="2754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F20D5C5-3ADB-4E88-A129-6F5F6A65419A}"/>
              </a:ext>
            </a:extLst>
          </p:cNvPr>
          <p:cNvSpPr txBox="1"/>
          <p:nvPr/>
        </p:nvSpPr>
        <p:spPr>
          <a:xfrm>
            <a:off x="4558395" y="4158683"/>
            <a:ext cx="4304506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Revenue of Surjek and Jutik is increasing and revenue of Kootha is decreasing.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Private Water Hedge Sales shows dramatic increase on Jan for all three units. </a:t>
            </a:r>
          </a:p>
        </p:txBody>
      </p:sp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/>
              <a:t>Targeted Expense Analysis reveals an interesting trend; Overall Costs sharply increase(?) from December, with chemical expenditure, contributing $ 161 (25%) towards the overall cost-base. </a:t>
            </a:r>
            <a:endParaRPr lang="en-AU" sz="1400" b="1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117873-7E93-4097-82B9-1DF9C1AE4BD5}"/>
              </a:ext>
            </a:extLst>
          </p:cNvPr>
          <p:cNvSpPr txBox="1"/>
          <p:nvPr/>
        </p:nvSpPr>
        <p:spPr>
          <a:xfrm>
            <a:off x="4656932" y="1283422"/>
            <a:ext cx="4304506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Surjek shows highest expense among three units.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Expense of Surjek dramatically decreases on Jun-14.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Expense of all cost centre elements are decreasing recently.</a:t>
            </a:r>
          </a:p>
          <a:p>
            <a:pPr>
              <a:lnSpc>
                <a:spcPct val="150000"/>
              </a:lnSpc>
            </a:pPr>
            <a:endParaRPr lang="ko-KR" altLang="en-US" sz="140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71C2D1A-A678-4C45-BA3E-D2167F717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082646"/>
              </p:ext>
            </p:extLst>
          </p:nvPr>
        </p:nvGraphicFramePr>
        <p:xfrm>
          <a:off x="0" y="841737"/>
          <a:ext cx="4780230" cy="3051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0AD3C71-3F84-470A-A0C4-945B2EE612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099188"/>
              </p:ext>
            </p:extLst>
          </p:nvPr>
        </p:nvGraphicFramePr>
        <p:xfrm>
          <a:off x="510814" y="3892990"/>
          <a:ext cx="7760421" cy="2643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/>
              <a:t>Further analysis singles-out Surjek with $179M (56%) worth of expenses, contrasted to a much lower spend from Kootha ($51 M) and Jutik ($ 90M), largely due to lower Chemical and Labour Expenditure. </a:t>
            </a:r>
            <a:endParaRPr lang="en-AU" sz="1400" b="1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BB71A51-8F4F-4AE9-9B23-AA4666F4CB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080038"/>
              </p:ext>
            </p:extLst>
          </p:nvPr>
        </p:nvGraphicFramePr>
        <p:xfrm>
          <a:off x="171452" y="949942"/>
          <a:ext cx="4174211" cy="2870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B80D748-1BA6-4AB5-AA67-223BDAC38B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984321"/>
              </p:ext>
            </p:extLst>
          </p:nvPr>
        </p:nvGraphicFramePr>
        <p:xfrm>
          <a:off x="4328360" y="949942"/>
          <a:ext cx="4580690" cy="287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D4996F1-19D4-464F-80CD-35A67E807E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909390"/>
              </p:ext>
            </p:extLst>
          </p:nvPr>
        </p:nvGraphicFramePr>
        <p:xfrm>
          <a:off x="210329" y="3733022"/>
          <a:ext cx="4270390" cy="2870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52997BD-4180-44D1-A377-A7D348F03ABD}"/>
              </a:ext>
            </a:extLst>
          </p:cNvPr>
          <p:cNvSpPr txBox="1"/>
          <p:nvPr/>
        </p:nvSpPr>
        <p:spPr>
          <a:xfrm>
            <a:off x="4519596" y="4041618"/>
            <a:ext cx="4304506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Chemical and labour costs are the major costs overall.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Only Surjek has higher costs in Chemical than labour. Surjek is over-producing.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Plant amin costs is the lowest costs for all 3 units. </a:t>
            </a:r>
          </a:p>
        </p:txBody>
      </p:sp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37163"/>
            <a:ext cx="8737599" cy="646331"/>
          </a:xfrm>
        </p:spPr>
        <p:txBody>
          <a:bodyPr/>
          <a:lstStyle/>
          <a:p>
            <a:r>
              <a:rPr lang="en-GB" sz="1400" b="1"/>
              <a:t>Drilling-down to the cost-element level, reveals an indicative relationship between water production and chemical expenditure with this being particularly pronounced for the Surjek Unit which coincidentally has the highest rate of water production. </a:t>
            </a:r>
            <a:endParaRPr lang="en-AU" sz="1400" b="1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2788E5-D7B8-43E7-A61F-F8DCB6B56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385775"/>
              </p:ext>
            </p:extLst>
          </p:nvPr>
        </p:nvGraphicFramePr>
        <p:xfrm>
          <a:off x="288285" y="1129601"/>
          <a:ext cx="4036827" cy="2729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6EC3F07-E902-459D-876D-A5B1392251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868480"/>
              </p:ext>
            </p:extLst>
          </p:nvPr>
        </p:nvGraphicFramePr>
        <p:xfrm>
          <a:off x="4391025" y="1202753"/>
          <a:ext cx="4219575" cy="2656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10B5AA-78B2-4114-BC22-A8A066B18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839178"/>
              </p:ext>
            </p:extLst>
          </p:nvPr>
        </p:nvGraphicFramePr>
        <p:xfrm>
          <a:off x="171451" y="3858759"/>
          <a:ext cx="4464877" cy="2656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66D2CD-79B6-4642-AC92-42E30465ED47}"/>
              </a:ext>
            </a:extLst>
          </p:cNvPr>
          <p:cNvSpPr txBox="1"/>
          <p:nvPr/>
        </p:nvSpPr>
        <p:spPr>
          <a:xfrm>
            <a:off x="4636328" y="4148431"/>
            <a:ext cx="4304506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Surjek and Jutik shows similar  trend on chemical expenditure and water prodution.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For Kootha, water production dropped on Nov-13.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For Kootha, last 6 months show hihger chemical costs due to the increase on soft water contribution.</a:t>
            </a:r>
          </a:p>
        </p:txBody>
      </p:sp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/>
              <a:t>Concluding our analysis, Jutik has the highest overall EBIT contributions ($72M), followed by Surjek ($22M) , and lastly Kootha ($19M). However, from an EBIT  Margin (%) perspective, Kootha has a higher margin than that of Surjek, indicative of a lower revenue-to-expense ratio.¹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A55EAF1-669E-406B-B7F5-93D8A1F411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063541"/>
              </p:ext>
            </p:extLst>
          </p:nvPr>
        </p:nvGraphicFramePr>
        <p:xfrm>
          <a:off x="181923" y="1023065"/>
          <a:ext cx="4561806" cy="2728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9F95668-2C5B-493A-AC1D-02E8131ACB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458081"/>
              </p:ext>
            </p:extLst>
          </p:nvPr>
        </p:nvGraphicFramePr>
        <p:xfrm>
          <a:off x="181923" y="3680916"/>
          <a:ext cx="4583150" cy="2728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477ADD9-B436-4F55-ACEC-AD9739E05251}"/>
              </a:ext>
            </a:extLst>
          </p:cNvPr>
          <p:cNvSpPr txBox="1"/>
          <p:nvPr/>
        </p:nvSpPr>
        <p:spPr>
          <a:xfrm>
            <a:off x="4765073" y="1670274"/>
            <a:ext cx="4304506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Jutik has lower revenue than Surjek, but Jutik has higher EBIT margin, indicating Jutik is more cost effective.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Surjek shows the most fluctuating graph.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Surjek over the Oct, Nov and May periods, expenses were far higher than revenues which contributed to this lower revenue-to-expense ratio.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Surjek has the highest revenue, so it’s important to improve EBIT margin.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/>
              <a:t>Kootha EBIT margin is decreasing significantly lately.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Custom</PresentationFormat>
  <Paragraphs>55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1_Synergy_CF_YNR013</vt:lpstr>
      <vt:lpstr>think-cell Slide</vt:lpstr>
      <vt:lpstr>Segmentation of the revenues by unit, reveals that of the three (3) customer segments, Surjek is the  most popular, followed by Jutik ($163M) and lastly Kootha Sales ($70M). </vt:lpstr>
      <vt:lpstr>Of the ($436)¹ in Revenue Sales over the July-2013 to June-2014 Period, Surjek provides close to 50% of Sales Volumes ($202), with Jutik ($ 163 M) and Kootha ($70) providing the remaining.</vt:lpstr>
      <vt:lpstr>Targeted Expense Analysis reveals an interesting trend; Overall Costs sharply increase(?) from December, with chemical expenditure, contributing $ 161 (25%) towards the overall cost-base. </vt:lpstr>
      <vt:lpstr>Further analysis singles-out Surjek with $179M (56%) worth of expenses, contrasted to a much lower spend from Kootha ($51 M) and Jutik ($ 90M),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Jutik has the highest overall EBIT contributions ($72M), followed by Surjek ($22M) , and lastly Kootha ($19M). However, from an EBIT 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Seul Lee</cp:lastModifiedBy>
  <cp:revision>2</cp:revision>
  <dcterms:created xsi:type="dcterms:W3CDTF">2020-04-12T13:23:13Z</dcterms:created>
  <dcterms:modified xsi:type="dcterms:W3CDTF">2021-11-04T14:01:29Z</dcterms:modified>
</cp:coreProperties>
</file>