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handoutMasterIdLst>
    <p:handoutMasterId r:id="rId14"/>
  </p:handoutMasterIdLst>
  <p:sldIdLst>
    <p:sldId id="256" r:id="rId5"/>
    <p:sldId id="257" r:id="rId6"/>
    <p:sldId id="258" r:id="rId7"/>
    <p:sldId id="263" r:id="rId8"/>
    <p:sldId id="261" r:id="rId9"/>
    <p:sldId id="267" r:id="rId10"/>
    <p:sldId id="262" r:id="rId11"/>
    <p:sldId id="268" r:id="rId12"/>
    <p:sldId id="266" r:id="rId13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58" autoAdjust="0"/>
    <p:restoredTop sz="94662"/>
  </p:normalViewPr>
  <p:slideViewPr>
    <p:cSldViewPr snapToGrid="0" snapToObjects="1">
      <p:cViewPr>
        <p:scale>
          <a:sx n="68" d="100"/>
          <a:sy n="68" d="100"/>
        </p:scale>
        <p:origin x="91" y="448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54" d="100"/>
          <a:sy n="54" d="100"/>
        </p:scale>
        <p:origin x="28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C5C26-FD84-4094-A148-41D25DBBAA85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902E9-7295-40B3-BB9F-3F5AC6642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735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376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61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2858045" y="841948"/>
            <a:ext cx="1336033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395623" y="841948"/>
            <a:ext cx="3612598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r>
              <a:rPr lang="zh-CN" altLang="en-US" sz="1333" dirty="0">
                <a:solidFill>
                  <a:prstClr val="white"/>
                </a:solidFill>
              </a:rPr>
              <a:t> 部分设计灵感与元素来源于网络</a:t>
            </a: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 </a:t>
            </a:r>
            <a:r>
              <a:rPr lang="zh-CN" altLang="en-US" sz="1333" dirty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>
              <a:solidFill>
                <a:srgbClr val="FFFFFF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61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75201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4143155" y="4093452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862560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9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62" r:id="rId2"/>
    <p:sldLayoutId id="2147493468" r:id="rId3"/>
    <p:sldLayoutId id="2147493469" r:id="rId4"/>
    <p:sldLayoutId id="2147493470" r:id="rId5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1342183"/>
            <a:ext cx="9849939" cy="3391181"/>
          </a:xfrm>
          <a:prstGeom prst="rect">
            <a:avLst/>
          </a:prstGeom>
          <a:solidFill>
            <a:srgbClr val="000000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矩形 4"/>
          <p:cNvSpPr/>
          <p:nvPr/>
        </p:nvSpPr>
        <p:spPr>
          <a:xfrm>
            <a:off x="139013" y="1342184"/>
            <a:ext cx="9849939" cy="913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5333" b="1" dirty="0">
                <a:solidFill>
                  <a:srgbClr val="FFFFFF"/>
                </a:solidFill>
                <a:latin typeface="+mj-lt"/>
                <a:cs typeface="Calibri"/>
              </a:rPr>
              <a:t>基于陀螺仪的柔性关节检测技术</a:t>
            </a:r>
            <a:endParaRPr kumimoji="1" lang="en-US" altLang="zh-CN" sz="5333" b="1" dirty="0">
              <a:solidFill>
                <a:srgbClr val="FFFFFF"/>
              </a:solidFill>
              <a:latin typeface="+mj-lt"/>
              <a:cs typeface="Calibri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319828" y="2419109"/>
            <a:ext cx="4830906" cy="174334"/>
            <a:chOff x="220399" y="1737519"/>
            <a:chExt cx="4408016" cy="52703"/>
          </a:xfrm>
        </p:grpSpPr>
        <p:sp>
          <p:nvSpPr>
            <p:cNvPr id="7" name="矩形 6"/>
            <p:cNvSpPr/>
            <p:nvPr/>
          </p:nvSpPr>
          <p:spPr>
            <a:xfrm flipV="1">
              <a:off x="220399" y="1737525"/>
              <a:ext cx="1102004" cy="526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 flipV="1">
              <a:off x="1322403" y="1737522"/>
              <a:ext cx="1102004" cy="5269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 flipV="1">
              <a:off x="2424407" y="1737519"/>
              <a:ext cx="1102004" cy="526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flipV="1">
              <a:off x="3526411" y="1737522"/>
              <a:ext cx="1102004" cy="5269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FFFFFF"/>
                </a:solidFill>
                <a:latin typeface="+mj-lt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319828" y="3094605"/>
            <a:ext cx="4574985" cy="1137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/>
              </a:rPr>
              <a:t>负责人：范玉成</a:t>
            </a:r>
            <a:endParaRPr lang="en-US" altLang="zh-CN" sz="1800" dirty="0">
              <a:solidFill>
                <a:schemeClr val="bg1"/>
              </a:solidFill>
              <a:latin typeface="微软雅黑"/>
            </a:endParaRPr>
          </a:p>
          <a:p>
            <a:pPr lvl="0">
              <a:lnSpc>
                <a:spcPct val="13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/>
              </a:rPr>
              <a:t>成员：匡柯澜、方志航、赵斐、李天平</a:t>
            </a:r>
            <a:endParaRPr lang="en-US" altLang="zh-CN" sz="1800" dirty="0">
              <a:solidFill>
                <a:schemeClr val="bg1"/>
              </a:solidFill>
              <a:latin typeface="微软雅黑"/>
            </a:endParaRPr>
          </a:p>
          <a:p>
            <a:pPr lvl="0">
              <a:lnSpc>
                <a:spcPct val="13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/>
              </a:rPr>
              <a:t>指导老师：杨飞</a:t>
            </a:r>
            <a:endParaRPr lang="zh-CN" altLang="zh-CN" sz="1800" dirty="0">
              <a:solidFill>
                <a:schemeClr val="bg1"/>
              </a:solidFill>
              <a:latin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63355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剪去对角的矩形 1"/>
          <p:cNvSpPr/>
          <p:nvPr/>
        </p:nvSpPr>
        <p:spPr>
          <a:xfrm>
            <a:off x="0" y="0"/>
            <a:ext cx="12192000" cy="6858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679305" y="567816"/>
            <a:ext cx="2911374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267" b="1" dirty="0">
                <a:solidFill>
                  <a:srgbClr val="FFFFFF"/>
                </a:solidFill>
              </a:rPr>
              <a:t>CONTENTS</a:t>
            </a:r>
            <a:endParaRPr kumimoji="1" lang="zh-CN" altLang="en-US" sz="4267" b="1" dirty="0">
              <a:solidFill>
                <a:srgbClr val="FFFFFF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485647" y="1808577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400" dirty="0">
                <a:solidFill>
                  <a:srgbClr val="FFFFFF"/>
                </a:solidFill>
              </a:rPr>
              <a:t>01</a:t>
            </a:r>
            <a:endParaRPr kumimoji="1" lang="zh-CN" altLang="en-US" sz="6400" dirty="0">
              <a:solidFill>
                <a:srgbClr val="FFFFFF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920445" y="2095834"/>
            <a:ext cx="1788852" cy="51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133" dirty="0">
                <a:solidFill>
                  <a:srgbClr val="FFFFFF"/>
                </a:solidFill>
              </a:rPr>
              <a:t>PART</a:t>
            </a:r>
            <a:r>
              <a:rPr lang="zh-CN" altLang="en-US" sz="2133" dirty="0">
                <a:solidFill>
                  <a:srgbClr val="FFFFFF"/>
                </a:solidFill>
              </a:rPr>
              <a:t> </a:t>
            </a:r>
            <a:r>
              <a:rPr lang="en-US" altLang="zh-CN" sz="2133" dirty="0">
                <a:solidFill>
                  <a:srgbClr val="FFFFFF"/>
                </a:solidFill>
              </a:rPr>
              <a:t>ONE</a:t>
            </a:r>
            <a:endParaRPr kumimoji="1" lang="zh-CN" altLang="en-US" sz="2133" dirty="0">
              <a:solidFill>
                <a:srgbClr val="FFFFFF"/>
              </a:solidFill>
            </a:endParaRPr>
          </a:p>
        </p:txBody>
      </p:sp>
      <p:cxnSp>
        <p:nvCxnSpPr>
          <p:cNvPr id="23" name="直线连接符 22"/>
          <p:cNvCxnSpPr/>
          <p:nvPr/>
        </p:nvCxnSpPr>
        <p:spPr>
          <a:xfrm>
            <a:off x="5666243" y="2095834"/>
            <a:ext cx="0" cy="641176"/>
          </a:xfrm>
          <a:prstGeom prst="line">
            <a:avLst/>
          </a:prstGeom>
          <a:ln w="127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920445" y="3283241"/>
            <a:ext cx="1788852" cy="51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133" dirty="0">
                <a:solidFill>
                  <a:srgbClr val="FFFFFF"/>
                </a:solidFill>
              </a:rPr>
              <a:t>PART</a:t>
            </a:r>
            <a:r>
              <a:rPr lang="zh-CN" altLang="en-US" sz="2133" dirty="0">
                <a:solidFill>
                  <a:srgbClr val="FFFFFF"/>
                </a:solidFill>
              </a:rPr>
              <a:t> </a:t>
            </a:r>
            <a:r>
              <a:rPr lang="en-US" altLang="zh-CN" sz="2133" dirty="0">
                <a:solidFill>
                  <a:srgbClr val="FFFFFF"/>
                </a:solidFill>
              </a:rPr>
              <a:t>TWO</a:t>
            </a:r>
            <a:endParaRPr kumimoji="1" lang="zh-CN" altLang="en-US" sz="2133" dirty="0">
              <a:solidFill>
                <a:srgbClr val="FFFFFF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485647" y="2995983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400" dirty="0">
                <a:solidFill>
                  <a:srgbClr val="FFFFFF"/>
                </a:solidFill>
              </a:rPr>
              <a:t>02</a:t>
            </a:r>
            <a:endParaRPr kumimoji="1" lang="zh-CN" altLang="en-US" sz="6400" dirty="0">
              <a:solidFill>
                <a:srgbClr val="FFFFFF"/>
              </a:solidFill>
            </a:endParaRPr>
          </a:p>
        </p:txBody>
      </p:sp>
      <p:cxnSp>
        <p:nvCxnSpPr>
          <p:cNvPr id="26" name="直线连接符 25"/>
          <p:cNvCxnSpPr/>
          <p:nvPr/>
        </p:nvCxnSpPr>
        <p:spPr>
          <a:xfrm>
            <a:off x="5666243" y="3229393"/>
            <a:ext cx="0" cy="641176"/>
          </a:xfrm>
          <a:prstGeom prst="line">
            <a:avLst/>
          </a:prstGeom>
          <a:ln w="127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920445" y="4470648"/>
            <a:ext cx="1936724" cy="51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133" dirty="0">
                <a:solidFill>
                  <a:srgbClr val="FFFFFF"/>
                </a:solidFill>
              </a:rPr>
              <a:t>PART</a:t>
            </a:r>
            <a:r>
              <a:rPr lang="zh-CN" altLang="en-US" sz="2133" dirty="0">
                <a:solidFill>
                  <a:srgbClr val="FFFFFF"/>
                </a:solidFill>
              </a:rPr>
              <a:t> </a:t>
            </a:r>
            <a:r>
              <a:rPr lang="en-US" altLang="zh-CN" sz="2133" dirty="0">
                <a:solidFill>
                  <a:srgbClr val="FFFFFF"/>
                </a:solidFill>
              </a:rPr>
              <a:t>THREE</a:t>
            </a:r>
            <a:endParaRPr kumimoji="1" lang="zh-CN" altLang="en-US" sz="2133" dirty="0">
              <a:solidFill>
                <a:srgbClr val="FFFFFF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485647" y="4183390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400" dirty="0">
                <a:solidFill>
                  <a:srgbClr val="FFFFFF"/>
                </a:solidFill>
              </a:rPr>
              <a:t>03</a:t>
            </a:r>
            <a:endParaRPr kumimoji="1" lang="zh-CN" altLang="en-US" sz="6400" dirty="0">
              <a:solidFill>
                <a:srgbClr val="FFFFFF"/>
              </a:solidFill>
            </a:endParaRPr>
          </a:p>
        </p:txBody>
      </p:sp>
      <p:cxnSp>
        <p:nvCxnSpPr>
          <p:cNvPr id="29" name="直线连接符 28"/>
          <p:cNvCxnSpPr/>
          <p:nvPr/>
        </p:nvCxnSpPr>
        <p:spPr>
          <a:xfrm>
            <a:off x="5666243" y="4416799"/>
            <a:ext cx="0" cy="641176"/>
          </a:xfrm>
          <a:prstGeom prst="line">
            <a:avLst/>
          </a:prstGeom>
          <a:ln w="127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506096" y="2095835"/>
            <a:ext cx="1281120" cy="4766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2133" dirty="0">
                <a:solidFill>
                  <a:srgbClr val="FFFFFF"/>
                </a:solidFill>
              </a:rPr>
              <a:t>项目简介</a:t>
            </a:r>
          </a:p>
        </p:txBody>
      </p:sp>
      <p:sp>
        <p:nvSpPr>
          <p:cNvPr id="34" name="矩形 33"/>
          <p:cNvSpPr/>
          <p:nvPr/>
        </p:nvSpPr>
        <p:spPr>
          <a:xfrm>
            <a:off x="7506096" y="3283241"/>
            <a:ext cx="1281120" cy="4766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2133" dirty="0">
                <a:solidFill>
                  <a:srgbClr val="FFFFFF"/>
                </a:solidFill>
              </a:rPr>
              <a:t>项目进度</a:t>
            </a:r>
          </a:p>
        </p:txBody>
      </p:sp>
      <p:sp>
        <p:nvSpPr>
          <p:cNvPr id="35" name="矩形 34"/>
          <p:cNvSpPr/>
          <p:nvPr/>
        </p:nvSpPr>
        <p:spPr>
          <a:xfrm>
            <a:off x="7506096" y="4470648"/>
            <a:ext cx="1281120" cy="4766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2133" dirty="0">
                <a:solidFill>
                  <a:srgbClr val="FFFFFF"/>
                </a:solidFill>
              </a:rPr>
              <a:t>经费情况</a:t>
            </a:r>
          </a:p>
        </p:txBody>
      </p:sp>
    </p:spTree>
    <p:extLst>
      <p:ext uri="{BB962C8B-B14F-4D97-AF65-F5344CB8AC3E}">
        <p14:creationId xmlns:p14="http://schemas.microsoft.com/office/powerpoint/2010/main" val="396956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2033877" y="1851852"/>
            <a:ext cx="8102344" cy="2911151"/>
          </a:xfrm>
          <a:prstGeom prst="parallelogram">
            <a:avLst/>
          </a:prstGeom>
          <a:solidFill>
            <a:srgbClr val="000000">
              <a:alpha val="4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平行四边形 2"/>
          <p:cNvSpPr/>
          <p:nvPr/>
        </p:nvSpPr>
        <p:spPr>
          <a:xfrm>
            <a:off x="1495852" y="1529959"/>
            <a:ext cx="3435159" cy="1234244"/>
          </a:xfrm>
          <a:prstGeom prst="parallelogram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400" b="1" dirty="0"/>
              <a:t>0</a:t>
            </a:r>
            <a:r>
              <a:rPr kumimoji="1" lang="en-US" altLang="zh-CN" sz="6400" b="1" dirty="0">
                <a:solidFill>
                  <a:schemeClr val="bg2"/>
                </a:solidFill>
              </a:rPr>
              <a:t>1</a:t>
            </a:r>
            <a:endParaRPr kumimoji="1" lang="zh-CN" altLang="en-US" sz="6400" b="1" dirty="0">
              <a:solidFill>
                <a:schemeClr val="bg2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78785" y="2147081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3200" dirty="0">
                <a:solidFill>
                  <a:schemeClr val="bg1"/>
                </a:solidFill>
              </a:rPr>
              <a:t>项目基本思路</a:t>
            </a:r>
          </a:p>
        </p:txBody>
      </p:sp>
      <p:sp>
        <p:nvSpPr>
          <p:cNvPr id="5" name="矩形 4"/>
          <p:cNvSpPr/>
          <p:nvPr/>
        </p:nvSpPr>
        <p:spPr>
          <a:xfrm>
            <a:off x="2981549" y="3037009"/>
            <a:ext cx="6366927" cy="1341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/>
              </a:rPr>
              <a:t>       设计利用惯性检测单元（</a:t>
            </a:r>
            <a:r>
              <a:rPr lang="en-US" altLang="zh-CN" sz="1600" dirty="0">
                <a:solidFill>
                  <a:schemeClr val="bg1"/>
                </a:solidFill>
                <a:latin typeface="微软雅黑"/>
              </a:rPr>
              <a:t>IMU</a:t>
            </a:r>
            <a:r>
              <a:rPr lang="zh-CN" altLang="en-US" sz="1600" dirty="0">
                <a:solidFill>
                  <a:schemeClr val="bg1"/>
                </a:solidFill>
                <a:latin typeface="微软雅黑"/>
              </a:rPr>
              <a:t>）例如：</a:t>
            </a:r>
            <a:r>
              <a:rPr lang="en-US" altLang="zh-CN" sz="1600" dirty="0">
                <a:solidFill>
                  <a:schemeClr val="bg1"/>
                </a:solidFill>
                <a:latin typeface="微软雅黑"/>
              </a:rPr>
              <a:t>MPU-6050</a:t>
            </a:r>
            <a:r>
              <a:rPr lang="zh-CN" altLang="en-US" sz="1600" dirty="0">
                <a:solidFill>
                  <a:schemeClr val="bg1"/>
                </a:solidFill>
                <a:latin typeface="微软雅黑"/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latin typeface="微软雅黑"/>
              </a:rPr>
              <a:t>MPU-9250</a:t>
            </a:r>
            <a:r>
              <a:rPr lang="zh-CN" altLang="en-US" sz="1600" dirty="0">
                <a:solidFill>
                  <a:schemeClr val="bg1"/>
                </a:solidFill>
                <a:latin typeface="微软雅黑"/>
              </a:rPr>
              <a:t>等模块为检测器件完成机器人柔性关节的状态检测，并通过数据分析得到柔性关节的精准姿态以及其他运动状态的数据，形成控制系统的反馈通道，并完成与关节控制系统的通讯。 </a:t>
            </a:r>
            <a:endParaRPr lang="en-US" altLang="zh-CN" sz="1600" dirty="0">
              <a:solidFill>
                <a:schemeClr val="bg1"/>
              </a:solidFill>
              <a:latin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47716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94" y="1410991"/>
            <a:ext cx="12192000" cy="4656267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447716" y="440967"/>
            <a:ext cx="2887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rgbClr val="FFFFFF"/>
                </a:solidFill>
              </a:rPr>
              <a:t>项目简介：</a:t>
            </a:r>
            <a:endParaRPr kumimoji="1" lang="en-US" altLang="zh-CN" sz="3200" b="1" dirty="0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86918" y="2251328"/>
            <a:ext cx="4165832" cy="3298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800" dirty="0">
                <a:solidFill>
                  <a:srgbClr val="FFFFFF"/>
                </a:solidFill>
                <a:latin typeface="微软雅黑"/>
              </a:rPr>
              <a:t>       检测柔性关节的状态主要包括两方面，由关节的角速度和关节的加速度组成。一般的，一个</a:t>
            </a:r>
            <a:r>
              <a:rPr lang="en-US" altLang="zh-CN" sz="1800" dirty="0">
                <a:solidFill>
                  <a:srgbClr val="FFFFFF"/>
                </a:solidFill>
                <a:latin typeface="微软雅黑"/>
              </a:rPr>
              <a:t>IMU</a:t>
            </a:r>
            <a:r>
              <a:rPr lang="zh-CN" altLang="en-US" sz="1800" dirty="0">
                <a:solidFill>
                  <a:srgbClr val="FFFFFF"/>
                </a:solidFill>
                <a:latin typeface="微软雅黑"/>
              </a:rPr>
              <a:t>包含了三个单轴的加速度计和三个单轴的陀螺，加速度计检测物体在载体坐标系统独立三轴的加速度信号，而陀螺检测载体相对于导航坐标系的角速度信号，测量物体在三维空间中的角速度和加速度，并以此解算出物体的姿态。</a:t>
            </a:r>
            <a:endParaRPr lang="zh-CN" altLang="zh-CN" sz="1800" dirty="0">
              <a:solidFill>
                <a:srgbClr val="FFFFFF"/>
              </a:solidFill>
              <a:latin typeface="微软雅黑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025BF94-EB72-F044-A21D-F192E3EC9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52" y="1694329"/>
            <a:ext cx="6343230" cy="405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55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2033874" y="1973424"/>
            <a:ext cx="8102344" cy="2911151"/>
          </a:xfrm>
          <a:prstGeom prst="parallelogram">
            <a:avLst/>
          </a:prstGeom>
          <a:solidFill>
            <a:srgbClr val="000000">
              <a:alpha val="4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平行四边形 2"/>
          <p:cNvSpPr/>
          <p:nvPr/>
        </p:nvSpPr>
        <p:spPr>
          <a:xfrm>
            <a:off x="1495852" y="1529959"/>
            <a:ext cx="3435159" cy="1234244"/>
          </a:xfrm>
          <a:prstGeom prst="parallelogram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400" b="1" dirty="0"/>
              <a:t>0</a:t>
            </a:r>
            <a:r>
              <a:rPr kumimoji="1" lang="en-US" altLang="zh-CN" sz="6400" b="1" dirty="0">
                <a:solidFill>
                  <a:schemeClr val="accent1"/>
                </a:solidFill>
              </a:rPr>
              <a:t>2</a:t>
            </a:r>
            <a:endParaRPr kumimoji="1" lang="zh-CN" altLang="en-US" sz="6400" b="1" dirty="0">
              <a:solidFill>
                <a:schemeClr val="accent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71976" y="214708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3200" dirty="0">
                <a:solidFill>
                  <a:schemeClr val="bg1"/>
                </a:solidFill>
              </a:rPr>
              <a:t>项目进度</a:t>
            </a:r>
          </a:p>
        </p:txBody>
      </p:sp>
      <p:sp>
        <p:nvSpPr>
          <p:cNvPr id="5" name="矩形 4"/>
          <p:cNvSpPr/>
          <p:nvPr/>
        </p:nvSpPr>
        <p:spPr>
          <a:xfrm>
            <a:off x="3622535" y="3064795"/>
            <a:ext cx="6096000" cy="14976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/>
              </a:rPr>
              <a:t>预期成果：</a:t>
            </a:r>
          </a:p>
          <a:p>
            <a:pPr>
              <a:lnSpc>
                <a:spcPct val="13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/>
              </a:rPr>
              <a:t>实现柔性关节的较准确检测</a:t>
            </a:r>
          </a:p>
          <a:p>
            <a:pPr>
              <a:lnSpc>
                <a:spcPct val="13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/>
              </a:rPr>
              <a:t>成果形式：</a:t>
            </a:r>
          </a:p>
          <a:p>
            <a:pPr>
              <a:lnSpc>
                <a:spcPct val="13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/>
              </a:rPr>
              <a:t>实物 、研究报告</a:t>
            </a:r>
            <a:endParaRPr lang="zh-CN" altLang="zh-CN" sz="1800" dirty="0">
              <a:solidFill>
                <a:schemeClr val="bg1"/>
              </a:solidFill>
              <a:latin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63144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95" y="3984171"/>
            <a:ext cx="12192000" cy="2873829"/>
          </a:xfrm>
          <a:prstGeom prst="rect">
            <a:avLst/>
          </a:prstGeom>
          <a:solidFill>
            <a:srgbClr val="000000">
              <a:alpha val="5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1252047" y="1490698"/>
            <a:ext cx="2218959" cy="2115412"/>
          </a:xfrm>
          <a:custGeom>
            <a:avLst/>
            <a:gdLst>
              <a:gd name="connsiteX0" fmla="*/ 0 w 1815024"/>
              <a:gd name="connsiteY0" fmla="*/ 237984 h 1586559"/>
              <a:gd name="connsiteX1" fmla="*/ 1021745 w 1815024"/>
              <a:gd name="connsiteY1" fmla="*/ 237984 h 1586559"/>
              <a:gd name="connsiteX2" fmla="*/ 1021745 w 1815024"/>
              <a:gd name="connsiteY2" fmla="*/ 0 h 1586559"/>
              <a:gd name="connsiteX3" fmla="*/ 1815024 w 1815024"/>
              <a:gd name="connsiteY3" fmla="*/ 793280 h 1586559"/>
              <a:gd name="connsiteX4" fmla="*/ 1021745 w 1815024"/>
              <a:gd name="connsiteY4" fmla="*/ 1586559 h 1586559"/>
              <a:gd name="connsiteX5" fmla="*/ 1021745 w 1815024"/>
              <a:gd name="connsiteY5" fmla="*/ 1348575 h 1586559"/>
              <a:gd name="connsiteX6" fmla="*/ 0 w 1815024"/>
              <a:gd name="connsiteY6" fmla="*/ 1348575 h 1586559"/>
              <a:gd name="connsiteX7" fmla="*/ 0 w 1815024"/>
              <a:gd name="connsiteY7" fmla="*/ 237984 h 158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15024" h="1586559">
                <a:moveTo>
                  <a:pt x="0" y="237984"/>
                </a:moveTo>
                <a:lnTo>
                  <a:pt x="1021745" y="237984"/>
                </a:lnTo>
                <a:lnTo>
                  <a:pt x="1021745" y="0"/>
                </a:lnTo>
                <a:lnTo>
                  <a:pt x="1815024" y="793280"/>
                </a:lnTo>
                <a:lnTo>
                  <a:pt x="1021745" y="1586559"/>
                </a:lnTo>
                <a:lnTo>
                  <a:pt x="1021745" y="1348575"/>
                </a:lnTo>
                <a:lnTo>
                  <a:pt x="0" y="1348575"/>
                </a:lnTo>
                <a:lnTo>
                  <a:pt x="0" y="237984"/>
                </a:lnTo>
                <a:close/>
              </a:path>
            </a:pathLst>
          </a:custGeom>
          <a:solidFill>
            <a:srgbClr val="000000">
              <a:alpha val="46000"/>
            </a:srgb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38875" tIns="325779" rIns="652192" bIns="325779" numCol="1" spcCol="1270" anchor="ctr" anchorCtr="0">
            <a:noAutofit/>
          </a:bodyPr>
          <a:lstStyle/>
          <a:p>
            <a:pPr algn="ctr" defTabSz="592652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333" dirty="0">
                <a:solidFill>
                  <a:srgbClr val="FFFFFF"/>
                </a:solidFill>
              </a:rPr>
              <a:t>对系统框架，电路，程序完成初步设计。 </a:t>
            </a:r>
          </a:p>
        </p:txBody>
      </p:sp>
      <p:sp>
        <p:nvSpPr>
          <p:cNvPr id="10" name="任意多边形 9"/>
          <p:cNvSpPr/>
          <p:nvPr/>
        </p:nvSpPr>
        <p:spPr>
          <a:xfrm>
            <a:off x="569720" y="1863098"/>
            <a:ext cx="1210016" cy="1210016"/>
          </a:xfrm>
          <a:custGeom>
            <a:avLst/>
            <a:gdLst>
              <a:gd name="connsiteX0" fmla="*/ 0 w 907512"/>
              <a:gd name="connsiteY0" fmla="*/ 453756 h 907512"/>
              <a:gd name="connsiteX1" fmla="*/ 453756 w 907512"/>
              <a:gd name="connsiteY1" fmla="*/ 0 h 907512"/>
              <a:gd name="connsiteX2" fmla="*/ 907512 w 907512"/>
              <a:gd name="connsiteY2" fmla="*/ 453756 h 907512"/>
              <a:gd name="connsiteX3" fmla="*/ 453756 w 907512"/>
              <a:gd name="connsiteY3" fmla="*/ 907512 h 907512"/>
              <a:gd name="connsiteX4" fmla="*/ 0 w 907512"/>
              <a:gd name="connsiteY4" fmla="*/ 453756 h 90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512" h="907512">
                <a:moveTo>
                  <a:pt x="0" y="453756"/>
                </a:moveTo>
                <a:cubicBezTo>
                  <a:pt x="0" y="203153"/>
                  <a:pt x="203153" y="0"/>
                  <a:pt x="453756" y="0"/>
                </a:cubicBezTo>
                <a:cubicBezTo>
                  <a:pt x="704359" y="0"/>
                  <a:pt x="907512" y="203153"/>
                  <a:pt x="907512" y="453756"/>
                </a:cubicBezTo>
                <a:cubicBezTo>
                  <a:pt x="907512" y="704359"/>
                  <a:pt x="704359" y="907512"/>
                  <a:pt x="453756" y="907512"/>
                </a:cubicBezTo>
                <a:cubicBezTo>
                  <a:pt x="203153" y="907512"/>
                  <a:pt x="0" y="704359"/>
                  <a:pt x="0" y="453756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5669" tIns="185669" rIns="185669" bIns="185669" numCol="1" spcCol="1270" anchor="ctr" anchorCtr="0"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333" dirty="0">
                <a:solidFill>
                  <a:srgbClr val="FFFFFF"/>
                </a:solidFill>
              </a:rPr>
              <a:t>1</a:t>
            </a:r>
            <a:r>
              <a:rPr lang="zh-CN" altLang="en-US" sz="1333" dirty="0">
                <a:solidFill>
                  <a:srgbClr val="FFFFFF"/>
                </a:solidFill>
              </a:rPr>
              <a:t>月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3765783" y="1451970"/>
            <a:ext cx="1981729" cy="2115412"/>
          </a:xfrm>
          <a:custGeom>
            <a:avLst/>
            <a:gdLst>
              <a:gd name="connsiteX0" fmla="*/ 0 w 1815024"/>
              <a:gd name="connsiteY0" fmla="*/ 237984 h 1586559"/>
              <a:gd name="connsiteX1" fmla="*/ 1021745 w 1815024"/>
              <a:gd name="connsiteY1" fmla="*/ 237984 h 1586559"/>
              <a:gd name="connsiteX2" fmla="*/ 1021745 w 1815024"/>
              <a:gd name="connsiteY2" fmla="*/ 0 h 1586559"/>
              <a:gd name="connsiteX3" fmla="*/ 1815024 w 1815024"/>
              <a:gd name="connsiteY3" fmla="*/ 793280 h 1586559"/>
              <a:gd name="connsiteX4" fmla="*/ 1021745 w 1815024"/>
              <a:gd name="connsiteY4" fmla="*/ 1586559 h 1586559"/>
              <a:gd name="connsiteX5" fmla="*/ 1021745 w 1815024"/>
              <a:gd name="connsiteY5" fmla="*/ 1348575 h 1586559"/>
              <a:gd name="connsiteX6" fmla="*/ 0 w 1815024"/>
              <a:gd name="connsiteY6" fmla="*/ 1348575 h 1586559"/>
              <a:gd name="connsiteX7" fmla="*/ 0 w 1815024"/>
              <a:gd name="connsiteY7" fmla="*/ 237984 h 158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15024" h="1586559">
                <a:moveTo>
                  <a:pt x="0" y="237984"/>
                </a:moveTo>
                <a:lnTo>
                  <a:pt x="1021745" y="237984"/>
                </a:lnTo>
                <a:lnTo>
                  <a:pt x="1021745" y="0"/>
                </a:lnTo>
                <a:lnTo>
                  <a:pt x="1815024" y="793280"/>
                </a:lnTo>
                <a:lnTo>
                  <a:pt x="1021745" y="1586559"/>
                </a:lnTo>
                <a:lnTo>
                  <a:pt x="1021745" y="1348575"/>
                </a:lnTo>
                <a:lnTo>
                  <a:pt x="0" y="1348575"/>
                </a:lnTo>
                <a:lnTo>
                  <a:pt x="0" y="237984"/>
                </a:lnTo>
                <a:close/>
              </a:path>
            </a:pathLst>
          </a:custGeom>
          <a:solidFill>
            <a:srgbClr val="000000">
              <a:alpha val="46000"/>
            </a:srgb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38875" tIns="325779" rIns="652192" bIns="325779" numCol="1" spcCol="1270" anchor="ctr" anchorCtr="0">
            <a:noAutofit/>
          </a:bodyPr>
          <a:lstStyle/>
          <a:p>
            <a:pPr algn="ctr" defTabSz="592652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333" dirty="0">
                <a:solidFill>
                  <a:srgbClr val="FFFFFF"/>
                </a:solidFill>
              </a:rPr>
              <a:t>制作框架，同期开始设计电路。 </a:t>
            </a:r>
          </a:p>
        </p:txBody>
      </p:sp>
      <p:sp>
        <p:nvSpPr>
          <p:cNvPr id="12" name="任意多边形 11"/>
          <p:cNvSpPr/>
          <p:nvPr/>
        </p:nvSpPr>
        <p:spPr>
          <a:xfrm>
            <a:off x="3045953" y="1863098"/>
            <a:ext cx="1210016" cy="1210016"/>
          </a:xfrm>
          <a:custGeom>
            <a:avLst/>
            <a:gdLst>
              <a:gd name="connsiteX0" fmla="*/ 0 w 907512"/>
              <a:gd name="connsiteY0" fmla="*/ 453756 h 907512"/>
              <a:gd name="connsiteX1" fmla="*/ 453756 w 907512"/>
              <a:gd name="connsiteY1" fmla="*/ 0 h 907512"/>
              <a:gd name="connsiteX2" fmla="*/ 907512 w 907512"/>
              <a:gd name="connsiteY2" fmla="*/ 453756 h 907512"/>
              <a:gd name="connsiteX3" fmla="*/ 453756 w 907512"/>
              <a:gd name="connsiteY3" fmla="*/ 907512 h 907512"/>
              <a:gd name="connsiteX4" fmla="*/ 0 w 907512"/>
              <a:gd name="connsiteY4" fmla="*/ 453756 h 90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512" h="907512">
                <a:moveTo>
                  <a:pt x="0" y="453756"/>
                </a:moveTo>
                <a:cubicBezTo>
                  <a:pt x="0" y="203153"/>
                  <a:pt x="203153" y="0"/>
                  <a:pt x="453756" y="0"/>
                </a:cubicBezTo>
                <a:cubicBezTo>
                  <a:pt x="704359" y="0"/>
                  <a:pt x="907512" y="203153"/>
                  <a:pt x="907512" y="453756"/>
                </a:cubicBezTo>
                <a:cubicBezTo>
                  <a:pt x="907512" y="704359"/>
                  <a:pt x="704359" y="907512"/>
                  <a:pt x="453756" y="907512"/>
                </a:cubicBezTo>
                <a:cubicBezTo>
                  <a:pt x="203153" y="907512"/>
                  <a:pt x="0" y="704359"/>
                  <a:pt x="0" y="453756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rgbClr val="FFFFFF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5669" tIns="185669" rIns="185669" bIns="185669" numCol="1" spcCol="1270" anchor="ctr" anchorCtr="0"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333" dirty="0">
                <a:solidFill>
                  <a:srgbClr val="FFFFFF"/>
                </a:solidFill>
              </a:rPr>
              <a:t>4</a:t>
            </a:r>
            <a:r>
              <a:rPr lang="zh-CN" altLang="en-US" sz="1333" dirty="0">
                <a:solidFill>
                  <a:srgbClr val="FFFFFF"/>
                </a:solidFill>
              </a:rPr>
              <a:t>月</a:t>
            </a:r>
          </a:p>
        </p:txBody>
      </p:sp>
      <p:sp>
        <p:nvSpPr>
          <p:cNvPr id="13" name="任意多边形 12"/>
          <p:cNvSpPr/>
          <p:nvPr/>
        </p:nvSpPr>
        <p:spPr>
          <a:xfrm>
            <a:off x="6042289" y="1538940"/>
            <a:ext cx="1981729" cy="2115412"/>
          </a:xfrm>
          <a:custGeom>
            <a:avLst/>
            <a:gdLst>
              <a:gd name="connsiteX0" fmla="*/ 0 w 1815024"/>
              <a:gd name="connsiteY0" fmla="*/ 237984 h 1586559"/>
              <a:gd name="connsiteX1" fmla="*/ 1021745 w 1815024"/>
              <a:gd name="connsiteY1" fmla="*/ 237984 h 1586559"/>
              <a:gd name="connsiteX2" fmla="*/ 1021745 w 1815024"/>
              <a:gd name="connsiteY2" fmla="*/ 0 h 1586559"/>
              <a:gd name="connsiteX3" fmla="*/ 1815024 w 1815024"/>
              <a:gd name="connsiteY3" fmla="*/ 793280 h 1586559"/>
              <a:gd name="connsiteX4" fmla="*/ 1021745 w 1815024"/>
              <a:gd name="connsiteY4" fmla="*/ 1586559 h 1586559"/>
              <a:gd name="connsiteX5" fmla="*/ 1021745 w 1815024"/>
              <a:gd name="connsiteY5" fmla="*/ 1348575 h 1586559"/>
              <a:gd name="connsiteX6" fmla="*/ 0 w 1815024"/>
              <a:gd name="connsiteY6" fmla="*/ 1348575 h 1586559"/>
              <a:gd name="connsiteX7" fmla="*/ 0 w 1815024"/>
              <a:gd name="connsiteY7" fmla="*/ 237984 h 158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15024" h="1586559">
                <a:moveTo>
                  <a:pt x="0" y="237984"/>
                </a:moveTo>
                <a:lnTo>
                  <a:pt x="1021745" y="237984"/>
                </a:lnTo>
                <a:lnTo>
                  <a:pt x="1021745" y="0"/>
                </a:lnTo>
                <a:lnTo>
                  <a:pt x="1815024" y="793280"/>
                </a:lnTo>
                <a:lnTo>
                  <a:pt x="1021745" y="1586559"/>
                </a:lnTo>
                <a:lnTo>
                  <a:pt x="1021745" y="1348575"/>
                </a:lnTo>
                <a:lnTo>
                  <a:pt x="0" y="1348575"/>
                </a:lnTo>
                <a:lnTo>
                  <a:pt x="0" y="237984"/>
                </a:lnTo>
                <a:close/>
              </a:path>
            </a:pathLst>
          </a:custGeom>
          <a:solidFill>
            <a:srgbClr val="000000">
              <a:alpha val="46000"/>
            </a:srgb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38875" tIns="325779" rIns="652192" bIns="325779" numCol="1" spcCol="1270" anchor="ctr" anchorCtr="0">
            <a:noAutofit/>
          </a:bodyPr>
          <a:lstStyle/>
          <a:p>
            <a:pPr algn="ctr" defTabSz="592652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333" dirty="0">
                <a:solidFill>
                  <a:srgbClr val="FFFFFF"/>
                </a:solidFill>
              </a:rPr>
              <a:t>将电路与系统框架组装并开始调试程序。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69720" y="867420"/>
            <a:ext cx="3142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rgbClr val="FFFFFF"/>
                </a:solidFill>
              </a:rPr>
              <a:t>项目进度安排</a:t>
            </a:r>
            <a:endParaRPr kumimoji="1" lang="en-US" altLang="zh-CN" sz="3200" b="1" dirty="0">
              <a:solidFill>
                <a:srgbClr val="FFFFFF"/>
              </a:solidFill>
            </a:endParaRPr>
          </a:p>
        </p:txBody>
      </p:sp>
      <p:sp>
        <p:nvSpPr>
          <p:cNvPr id="16" name="任意多边形 9">
            <a:extLst>
              <a:ext uri="{FF2B5EF4-FFF2-40B4-BE49-F238E27FC236}">
                <a16:creationId xmlns:a16="http://schemas.microsoft.com/office/drawing/2014/main" id="{7D15F7F0-2748-714D-BBAF-9FFE746CCF73}"/>
              </a:ext>
            </a:extLst>
          </p:cNvPr>
          <p:cNvSpPr/>
          <p:nvPr/>
        </p:nvSpPr>
        <p:spPr>
          <a:xfrm>
            <a:off x="5286688" y="1863098"/>
            <a:ext cx="1210016" cy="1210016"/>
          </a:xfrm>
          <a:custGeom>
            <a:avLst/>
            <a:gdLst>
              <a:gd name="connsiteX0" fmla="*/ 0 w 907512"/>
              <a:gd name="connsiteY0" fmla="*/ 453756 h 907512"/>
              <a:gd name="connsiteX1" fmla="*/ 453756 w 907512"/>
              <a:gd name="connsiteY1" fmla="*/ 0 h 907512"/>
              <a:gd name="connsiteX2" fmla="*/ 907512 w 907512"/>
              <a:gd name="connsiteY2" fmla="*/ 453756 h 907512"/>
              <a:gd name="connsiteX3" fmla="*/ 453756 w 907512"/>
              <a:gd name="connsiteY3" fmla="*/ 907512 h 907512"/>
              <a:gd name="connsiteX4" fmla="*/ 0 w 907512"/>
              <a:gd name="connsiteY4" fmla="*/ 453756 h 90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512" h="907512">
                <a:moveTo>
                  <a:pt x="0" y="453756"/>
                </a:moveTo>
                <a:cubicBezTo>
                  <a:pt x="0" y="203153"/>
                  <a:pt x="203153" y="0"/>
                  <a:pt x="453756" y="0"/>
                </a:cubicBezTo>
                <a:cubicBezTo>
                  <a:pt x="704359" y="0"/>
                  <a:pt x="907512" y="203153"/>
                  <a:pt x="907512" y="453756"/>
                </a:cubicBezTo>
                <a:cubicBezTo>
                  <a:pt x="907512" y="704359"/>
                  <a:pt x="704359" y="907512"/>
                  <a:pt x="453756" y="907512"/>
                </a:cubicBezTo>
                <a:cubicBezTo>
                  <a:pt x="203153" y="907512"/>
                  <a:pt x="0" y="704359"/>
                  <a:pt x="0" y="453756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5669" tIns="185669" rIns="185669" bIns="185669" numCol="1" spcCol="1270" anchor="ctr" anchorCtr="0"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333" dirty="0">
                <a:solidFill>
                  <a:srgbClr val="FFFFFF"/>
                </a:solidFill>
              </a:rPr>
              <a:t>8</a:t>
            </a:r>
            <a:r>
              <a:rPr lang="zh-CN" altLang="en-US" sz="1333" dirty="0">
                <a:solidFill>
                  <a:srgbClr val="FFFFFF"/>
                </a:solidFill>
              </a:rPr>
              <a:t>月</a:t>
            </a:r>
          </a:p>
        </p:txBody>
      </p:sp>
      <p:sp>
        <p:nvSpPr>
          <p:cNvPr id="17" name="任意多边形 9">
            <a:extLst>
              <a:ext uri="{FF2B5EF4-FFF2-40B4-BE49-F238E27FC236}">
                <a16:creationId xmlns:a16="http://schemas.microsoft.com/office/drawing/2014/main" id="{41AFFE0C-9749-894D-9298-765B38F061D5}"/>
              </a:ext>
            </a:extLst>
          </p:cNvPr>
          <p:cNvSpPr/>
          <p:nvPr/>
        </p:nvSpPr>
        <p:spPr>
          <a:xfrm>
            <a:off x="10194134" y="1918728"/>
            <a:ext cx="1210016" cy="1210016"/>
          </a:xfrm>
          <a:custGeom>
            <a:avLst/>
            <a:gdLst>
              <a:gd name="connsiteX0" fmla="*/ 0 w 907512"/>
              <a:gd name="connsiteY0" fmla="*/ 453756 h 907512"/>
              <a:gd name="connsiteX1" fmla="*/ 453756 w 907512"/>
              <a:gd name="connsiteY1" fmla="*/ 0 h 907512"/>
              <a:gd name="connsiteX2" fmla="*/ 907512 w 907512"/>
              <a:gd name="connsiteY2" fmla="*/ 453756 h 907512"/>
              <a:gd name="connsiteX3" fmla="*/ 453756 w 907512"/>
              <a:gd name="connsiteY3" fmla="*/ 907512 h 907512"/>
              <a:gd name="connsiteX4" fmla="*/ 0 w 907512"/>
              <a:gd name="connsiteY4" fmla="*/ 453756 h 90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512" h="907512">
                <a:moveTo>
                  <a:pt x="0" y="453756"/>
                </a:moveTo>
                <a:cubicBezTo>
                  <a:pt x="0" y="203153"/>
                  <a:pt x="203153" y="0"/>
                  <a:pt x="453756" y="0"/>
                </a:cubicBezTo>
                <a:cubicBezTo>
                  <a:pt x="704359" y="0"/>
                  <a:pt x="907512" y="203153"/>
                  <a:pt x="907512" y="453756"/>
                </a:cubicBezTo>
                <a:cubicBezTo>
                  <a:pt x="907512" y="704359"/>
                  <a:pt x="704359" y="907512"/>
                  <a:pt x="453756" y="907512"/>
                </a:cubicBezTo>
                <a:cubicBezTo>
                  <a:pt x="203153" y="907512"/>
                  <a:pt x="0" y="704359"/>
                  <a:pt x="0" y="453756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5669" tIns="185669" rIns="185669" bIns="185669" numCol="1" spcCol="1270" anchor="ctr" anchorCtr="0"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333" dirty="0">
                <a:solidFill>
                  <a:srgbClr val="FFFFFF"/>
                </a:solidFill>
              </a:rPr>
              <a:t>11</a:t>
            </a:r>
            <a:r>
              <a:rPr lang="zh-CN" altLang="en-US" sz="1333" dirty="0">
                <a:solidFill>
                  <a:srgbClr val="FFFFFF"/>
                </a:solidFill>
              </a:rPr>
              <a:t>月</a:t>
            </a:r>
          </a:p>
        </p:txBody>
      </p:sp>
      <p:sp>
        <p:nvSpPr>
          <p:cNvPr id="18" name="任意多边形 12">
            <a:extLst>
              <a:ext uri="{FF2B5EF4-FFF2-40B4-BE49-F238E27FC236}">
                <a16:creationId xmlns:a16="http://schemas.microsoft.com/office/drawing/2014/main" id="{38C8BB52-D466-7B46-94C0-75FC2894C40F}"/>
              </a:ext>
            </a:extLst>
          </p:cNvPr>
          <p:cNvSpPr/>
          <p:nvPr/>
        </p:nvSpPr>
        <p:spPr>
          <a:xfrm>
            <a:off x="8395883" y="1520038"/>
            <a:ext cx="1981729" cy="2115412"/>
          </a:xfrm>
          <a:custGeom>
            <a:avLst/>
            <a:gdLst>
              <a:gd name="connsiteX0" fmla="*/ 0 w 1815024"/>
              <a:gd name="connsiteY0" fmla="*/ 237984 h 1586559"/>
              <a:gd name="connsiteX1" fmla="*/ 1021745 w 1815024"/>
              <a:gd name="connsiteY1" fmla="*/ 237984 h 1586559"/>
              <a:gd name="connsiteX2" fmla="*/ 1021745 w 1815024"/>
              <a:gd name="connsiteY2" fmla="*/ 0 h 1586559"/>
              <a:gd name="connsiteX3" fmla="*/ 1815024 w 1815024"/>
              <a:gd name="connsiteY3" fmla="*/ 793280 h 1586559"/>
              <a:gd name="connsiteX4" fmla="*/ 1021745 w 1815024"/>
              <a:gd name="connsiteY4" fmla="*/ 1586559 h 1586559"/>
              <a:gd name="connsiteX5" fmla="*/ 1021745 w 1815024"/>
              <a:gd name="connsiteY5" fmla="*/ 1348575 h 1586559"/>
              <a:gd name="connsiteX6" fmla="*/ 0 w 1815024"/>
              <a:gd name="connsiteY6" fmla="*/ 1348575 h 1586559"/>
              <a:gd name="connsiteX7" fmla="*/ 0 w 1815024"/>
              <a:gd name="connsiteY7" fmla="*/ 237984 h 158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15024" h="1586559">
                <a:moveTo>
                  <a:pt x="0" y="237984"/>
                </a:moveTo>
                <a:lnTo>
                  <a:pt x="1021745" y="237984"/>
                </a:lnTo>
                <a:lnTo>
                  <a:pt x="1021745" y="0"/>
                </a:lnTo>
                <a:lnTo>
                  <a:pt x="1815024" y="793280"/>
                </a:lnTo>
                <a:lnTo>
                  <a:pt x="1021745" y="1586559"/>
                </a:lnTo>
                <a:lnTo>
                  <a:pt x="1021745" y="1348575"/>
                </a:lnTo>
                <a:lnTo>
                  <a:pt x="0" y="1348575"/>
                </a:lnTo>
                <a:lnTo>
                  <a:pt x="0" y="237984"/>
                </a:lnTo>
                <a:close/>
              </a:path>
            </a:pathLst>
          </a:custGeom>
          <a:solidFill>
            <a:srgbClr val="000000">
              <a:alpha val="46000"/>
            </a:srgb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38875" tIns="325779" rIns="652192" bIns="325779" numCol="1" spcCol="1270" anchor="ctr" anchorCtr="0">
            <a:noAutofit/>
          </a:bodyPr>
          <a:lstStyle/>
          <a:p>
            <a:pPr algn="ctr" defTabSz="592652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333" dirty="0">
                <a:solidFill>
                  <a:srgbClr val="FFFFFF"/>
                </a:solidFill>
              </a:rPr>
              <a:t>硬件与软件联合调试、并进行整机调试。</a:t>
            </a:r>
          </a:p>
        </p:txBody>
      </p:sp>
      <p:sp>
        <p:nvSpPr>
          <p:cNvPr id="14" name="任意多边形 13"/>
          <p:cNvSpPr/>
          <p:nvPr/>
        </p:nvSpPr>
        <p:spPr>
          <a:xfrm>
            <a:off x="7782346" y="1904668"/>
            <a:ext cx="1210016" cy="1210016"/>
          </a:xfrm>
          <a:custGeom>
            <a:avLst/>
            <a:gdLst>
              <a:gd name="connsiteX0" fmla="*/ 0 w 907512"/>
              <a:gd name="connsiteY0" fmla="*/ 453756 h 907512"/>
              <a:gd name="connsiteX1" fmla="*/ 453756 w 907512"/>
              <a:gd name="connsiteY1" fmla="*/ 0 h 907512"/>
              <a:gd name="connsiteX2" fmla="*/ 907512 w 907512"/>
              <a:gd name="connsiteY2" fmla="*/ 453756 h 907512"/>
              <a:gd name="connsiteX3" fmla="*/ 453756 w 907512"/>
              <a:gd name="connsiteY3" fmla="*/ 907512 h 907512"/>
              <a:gd name="connsiteX4" fmla="*/ 0 w 907512"/>
              <a:gd name="connsiteY4" fmla="*/ 453756 h 90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512" h="907512">
                <a:moveTo>
                  <a:pt x="0" y="453756"/>
                </a:moveTo>
                <a:cubicBezTo>
                  <a:pt x="0" y="203153"/>
                  <a:pt x="203153" y="0"/>
                  <a:pt x="453756" y="0"/>
                </a:cubicBezTo>
                <a:cubicBezTo>
                  <a:pt x="704359" y="0"/>
                  <a:pt x="907512" y="203153"/>
                  <a:pt x="907512" y="453756"/>
                </a:cubicBezTo>
                <a:cubicBezTo>
                  <a:pt x="907512" y="704359"/>
                  <a:pt x="704359" y="907512"/>
                  <a:pt x="453756" y="907512"/>
                </a:cubicBezTo>
                <a:cubicBezTo>
                  <a:pt x="203153" y="907512"/>
                  <a:pt x="0" y="704359"/>
                  <a:pt x="0" y="453756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5669" tIns="185669" rIns="185669" bIns="185669" numCol="1" spcCol="1270" anchor="ctr" anchorCtr="0"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333" dirty="0">
                <a:solidFill>
                  <a:srgbClr val="FFFFFF"/>
                </a:solidFill>
              </a:rPr>
              <a:t>10</a:t>
            </a:r>
            <a:r>
              <a:rPr lang="zh-CN" altLang="en-US" sz="1333" dirty="0">
                <a:solidFill>
                  <a:srgbClr val="FFFFFF"/>
                </a:solidFill>
              </a:rPr>
              <a:t>月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C2B174-74A4-4580-93BA-9B9310F6BCD6}"/>
              </a:ext>
            </a:extLst>
          </p:cNvPr>
          <p:cNvSpPr txBox="1"/>
          <p:nvPr/>
        </p:nvSpPr>
        <p:spPr>
          <a:xfrm>
            <a:off x="100208" y="4149910"/>
            <a:ext cx="11473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FFFF"/>
                </a:solidFill>
              </a:rPr>
              <a:t>目前进度：</a:t>
            </a:r>
            <a:endParaRPr lang="en-US" altLang="zh-CN" sz="2000" dirty="0">
              <a:solidFill>
                <a:srgbClr val="FFFFFF"/>
              </a:solidFill>
            </a:endParaRPr>
          </a:p>
          <a:p>
            <a:r>
              <a:rPr lang="zh-CN" altLang="en-US" sz="2000" dirty="0">
                <a:solidFill>
                  <a:srgbClr val="FFFFFF"/>
                </a:solidFill>
              </a:rPr>
              <a:t>       已经完成硬件系统搭建，并完成了利用</a:t>
            </a:r>
            <a:r>
              <a:rPr lang="en-US" altLang="zh-CN" sz="2000" dirty="0">
                <a:solidFill>
                  <a:srgbClr val="FFFFFF"/>
                </a:solidFill>
              </a:rPr>
              <a:t>MPU6050</a:t>
            </a:r>
            <a:r>
              <a:rPr lang="zh-CN" altLang="en-US" sz="2000" dirty="0">
                <a:solidFill>
                  <a:srgbClr val="FFFFFF"/>
                </a:solidFill>
              </a:rPr>
              <a:t>自带的 </a:t>
            </a:r>
            <a:r>
              <a:rPr lang="en-US" altLang="zh-CN" sz="2000" dirty="0">
                <a:solidFill>
                  <a:srgbClr val="FFFFFF"/>
                </a:solidFill>
              </a:rPr>
              <a:t>DMP</a:t>
            </a:r>
            <a:r>
              <a:rPr lang="zh-CN" altLang="en-US" sz="2000" dirty="0">
                <a:solidFill>
                  <a:srgbClr val="FFFFFF"/>
                </a:solidFill>
              </a:rPr>
              <a:t>库输出的四元数据进行</a:t>
            </a:r>
            <a:r>
              <a:rPr lang="en-US" altLang="zh-CN" sz="2000" dirty="0">
                <a:solidFill>
                  <a:srgbClr val="FFFFFF"/>
                </a:solidFill>
              </a:rPr>
              <a:t>MPU6050</a:t>
            </a:r>
            <a:r>
              <a:rPr lang="zh-CN" altLang="en-US" sz="2000" dirty="0">
                <a:solidFill>
                  <a:srgbClr val="FFFFFF"/>
                </a:solidFill>
              </a:rPr>
              <a:t>位置状态研究，并取得一定成果</a:t>
            </a:r>
            <a:r>
              <a:rPr lang="zh-CN" altLang="en-US" sz="1333" dirty="0">
                <a:solidFill>
                  <a:srgbClr val="FFFFFF"/>
                </a:solidFill>
              </a:rPr>
              <a:t>。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F66BE53-7335-4A9C-A9DA-80A22C9042ED}"/>
              </a:ext>
            </a:extLst>
          </p:cNvPr>
          <p:cNvSpPr txBox="1"/>
          <p:nvPr/>
        </p:nvSpPr>
        <p:spPr>
          <a:xfrm>
            <a:off x="100207" y="5187615"/>
            <a:ext cx="114738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>
              <a:solidFill>
                <a:srgbClr val="FFFFFF"/>
              </a:solidFill>
            </a:endParaRPr>
          </a:p>
          <a:p>
            <a:r>
              <a:rPr lang="zh-CN" altLang="en-US" sz="2000" dirty="0">
                <a:solidFill>
                  <a:srgbClr val="FFFFFF"/>
                </a:solidFill>
              </a:rPr>
              <a:t>后续目标：</a:t>
            </a:r>
            <a:endParaRPr lang="en-US" altLang="zh-CN" sz="2000" dirty="0">
              <a:solidFill>
                <a:srgbClr val="FFFFFF"/>
              </a:solidFill>
            </a:endParaRPr>
          </a:p>
          <a:p>
            <a:r>
              <a:rPr lang="zh-CN" altLang="en-US" sz="2000" dirty="0">
                <a:solidFill>
                  <a:srgbClr val="FFFFFF"/>
                </a:solidFill>
              </a:rPr>
              <a:t>        目前</a:t>
            </a:r>
            <a:r>
              <a:rPr lang="en-US" altLang="zh-CN" sz="2000" dirty="0">
                <a:solidFill>
                  <a:srgbClr val="FFFFFF"/>
                </a:solidFill>
              </a:rPr>
              <a:t>MPU6050</a:t>
            </a:r>
            <a:r>
              <a:rPr lang="zh-CN" altLang="en-US" sz="2000" dirty="0">
                <a:solidFill>
                  <a:srgbClr val="FFFFFF"/>
                </a:solidFill>
              </a:rPr>
              <a:t>自带的 </a:t>
            </a:r>
            <a:r>
              <a:rPr lang="en-US" altLang="zh-CN" sz="2000" dirty="0">
                <a:solidFill>
                  <a:srgbClr val="FFFFFF"/>
                </a:solidFill>
              </a:rPr>
              <a:t>DMP</a:t>
            </a:r>
            <a:r>
              <a:rPr lang="zh-CN" altLang="en-US" sz="2000" dirty="0">
                <a:solidFill>
                  <a:srgbClr val="FFFFFF"/>
                </a:solidFill>
              </a:rPr>
              <a:t>库输出的四元数据有较大误差，团队成员打算进一步利用主控制板对</a:t>
            </a:r>
            <a:r>
              <a:rPr lang="en-US" altLang="zh-CN" sz="2000" dirty="0">
                <a:solidFill>
                  <a:srgbClr val="FFFFFF"/>
                </a:solidFill>
              </a:rPr>
              <a:t>MPU6050</a:t>
            </a:r>
            <a:r>
              <a:rPr lang="zh-CN" altLang="en-US" sz="2000" dirty="0">
                <a:solidFill>
                  <a:srgbClr val="FFFFFF"/>
                </a:solidFill>
              </a:rPr>
              <a:t>传回的数据进行滤波预测，以获取更精确的位置信息，方便后续姿态的解算，并顺利完成研究报告，预计能按计划完成。</a:t>
            </a:r>
          </a:p>
        </p:txBody>
      </p:sp>
    </p:spTree>
    <p:extLst>
      <p:ext uri="{BB962C8B-B14F-4D97-AF65-F5344CB8AC3E}">
        <p14:creationId xmlns:p14="http://schemas.microsoft.com/office/powerpoint/2010/main" val="150085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1676400" y="1959429"/>
            <a:ext cx="8539785" cy="3795912"/>
          </a:xfrm>
          <a:prstGeom prst="parallelogram">
            <a:avLst/>
          </a:prstGeom>
          <a:solidFill>
            <a:srgbClr val="000000">
              <a:alpha val="4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平行四边形 2"/>
          <p:cNvSpPr/>
          <p:nvPr/>
        </p:nvSpPr>
        <p:spPr>
          <a:xfrm>
            <a:off x="1495852" y="1529959"/>
            <a:ext cx="3435159" cy="1234244"/>
          </a:xfrm>
          <a:prstGeom prst="parallelogram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400" b="1" dirty="0"/>
              <a:t>0</a:t>
            </a:r>
            <a:r>
              <a:rPr kumimoji="1" lang="en-US" altLang="zh-CN" sz="6400" b="1" dirty="0">
                <a:solidFill>
                  <a:schemeClr val="accent3"/>
                </a:solidFill>
              </a:rPr>
              <a:t>3</a:t>
            </a:r>
            <a:endParaRPr kumimoji="1" lang="zh-CN" altLang="en-US" sz="6400" b="1" dirty="0">
              <a:solidFill>
                <a:schemeClr val="accent3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71979" y="214708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3200" dirty="0">
                <a:solidFill>
                  <a:schemeClr val="bg1"/>
                </a:solidFill>
              </a:rPr>
              <a:t>经费情况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56E77DD-F5C6-5E4A-96F5-BDA4DBF03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474988"/>
              </p:ext>
            </p:extLst>
          </p:nvPr>
        </p:nvGraphicFramePr>
        <p:xfrm>
          <a:off x="2606005" y="3042041"/>
          <a:ext cx="6313876" cy="2286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56938">
                  <a:extLst>
                    <a:ext uri="{9D8B030D-6E8A-4147-A177-3AD203B41FA5}">
                      <a16:colId xmlns:a16="http://schemas.microsoft.com/office/drawing/2014/main" val="3348568700"/>
                    </a:ext>
                  </a:extLst>
                </a:gridCol>
                <a:gridCol w="3156938">
                  <a:extLst>
                    <a:ext uri="{9D8B030D-6E8A-4147-A177-3AD203B41FA5}">
                      <a16:colId xmlns:a16="http://schemas.microsoft.com/office/drawing/2014/main" val="2479696932"/>
                    </a:ext>
                  </a:extLst>
                </a:gridCol>
              </a:tblGrid>
              <a:tr h="314068">
                <a:tc>
                  <a:txBody>
                    <a:bodyPr/>
                    <a:lstStyle/>
                    <a:p>
                      <a:r>
                        <a:rPr lang="zh-CN" altLang="en-US" dirty="0"/>
                        <a:t>项目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预算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814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差旅费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705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材料费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770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论文出版费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4200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823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图书资料费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17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706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>
            <a:extLst>
              <a:ext uri="{FF2B5EF4-FFF2-40B4-BE49-F238E27FC236}">
                <a16:creationId xmlns:a16="http://schemas.microsoft.com/office/drawing/2014/main" id="{B5E256EC-9BB1-4BA8-9106-9A1866E940C9}"/>
              </a:ext>
            </a:extLst>
          </p:cNvPr>
          <p:cNvSpPr/>
          <p:nvPr/>
        </p:nvSpPr>
        <p:spPr>
          <a:xfrm>
            <a:off x="1676400" y="1959429"/>
            <a:ext cx="8539785" cy="3795912"/>
          </a:xfrm>
          <a:prstGeom prst="parallelogram">
            <a:avLst/>
          </a:prstGeom>
          <a:solidFill>
            <a:srgbClr val="000000">
              <a:alpha val="4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38E48E2-D781-45BC-9367-BE06439113D2}"/>
              </a:ext>
            </a:extLst>
          </p:cNvPr>
          <p:cNvSpPr/>
          <p:nvPr/>
        </p:nvSpPr>
        <p:spPr>
          <a:xfrm>
            <a:off x="4761612" y="2147082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3200" dirty="0">
                <a:solidFill>
                  <a:schemeClr val="bg1"/>
                </a:solidFill>
              </a:rPr>
              <a:t>实际经费使用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CF5463A-AB92-4E47-830F-219253030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799480"/>
              </p:ext>
            </p:extLst>
          </p:nvPr>
        </p:nvGraphicFramePr>
        <p:xfrm>
          <a:off x="2606004" y="3042041"/>
          <a:ext cx="6613150" cy="2286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06575">
                  <a:extLst>
                    <a:ext uri="{9D8B030D-6E8A-4147-A177-3AD203B41FA5}">
                      <a16:colId xmlns:a16="http://schemas.microsoft.com/office/drawing/2014/main" val="3348568700"/>
                    </a:ext>
                  </a:extLst>
                </a:gridCol>
                <a:gridCol w="3306575">
                  <a:extLst>
                    <a:ext uri="{9D8B030D-6E8A-4147-A177-3AD203B41FA5}">
                      <a16:colId xmlns:a16="http://schemas.microsoft.com/office/drawing/2014/main" val="2479696932"/>
                    </a:ext>
                  </a:extLst>
                </a:gridCol>
              </a:tblGrid>
              <a:tr h="314068">
                <a:tc>
                  <a:txBody>
                    <a:bodyPr/>
                    <a:lstStyle/>
                    <a:p>
                      <a:r>
                        <a:rPr lang="zh-CN" altLang="en-US" dirty="0"/>
                        <a:t>项目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预算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814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MPU6050</a:t>
                      </a:r>
                      <a:r>
                        <a:rPr lang="zh-CN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705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HC-06</a:t>
                      </a:r>
                      <a:r>
                        <a:rPr lang="zh-CN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从机蓝牙模块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25.9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770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STM32F103ZET6</a:t>
                      </a:r>
                      <a:r>
                        <a:rPr lang="zh-CN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823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总计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297.9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17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089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795" y="1199342"/>
            <a:ext cx="8220119" cy="2857255"/>
          </a:xfrm>
          <a:prstGeom prst="rect">
            <a:avLst/>
          </a:prstGeom>
          <a:solidFill>
            <a:srgbClr val="000000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矩形 4"/>
          <p:cNvSpPr/>
          <p:nvPr/>
        </p:nvSpPr>
        <p:spPr>
          <a:xfrm>
            <a:off x="532553" y="1387810"/>
            <a:ext cx="4192173" cy="9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5333" b="1" dirty="0">
                <a:solidFill>
                  <a:srgbClr val="FFFFFF"/>
                </a:solidFill>
                <a:latin typeface="+mj-lt"/>
                <a:cs typeface="Calibri"/>
              </a:rPr>
              <a:t>THANK</a:t>
            </a:r>
            <a:r>
              <a:rPr kumimoji="1" lang="zh-CN" altLang="en-US" sz="5333" b="1" dirty="0">
                <a:solidFill>
                  <a:srgbClr val="FFFFFF"/>
                </a:solidFill>
                <a:latin typeface="+mj-lt"/>
                <a:cs typeface="Calibri"/>
              </a:rPr>
              <a:t> </a:t>
            </a:r>
            <a:r>
              <a:rPr kumimoji="1" lang="en-US" altLang="zh-CN" sz="5333" b="1" dirty="0">
                <a:solidFill>
                  <a:srgbClr val="FFFFFF"/>
                </a:solidFill>
                <a:latin typeface="+mj-lt"/>
                <a:cs typeface="Calibri"/>
              </a:rPr>
              <a:t>YOU</a:t>
            </a:r>
            <a:r>
              <a:rPr kumimoji="1" lang="zh-CN" altLang="en-US" sz="5333" b="1" dirty="0">
                <a:solidFill>
                  <a:srgbClr val="FFFFFF"/>
                </a:solidFill>
                <a:latin typeface="+mj-lt"/>
                <a:cs typeface="Calibri"/>
              </a:rPr>
              <a:t>!</a:t>
            </a:r>
            <a:endParaRPr kumimoji="1" lang="en-US" altLang="zh-CN" sz="5333" b="1" dirty="0">
              <a:solidFill>
                <a:srgbClr val="FFFFFF"/>
              </a:solidFill>
              <a:latin typeface="+mj-lt"/>
              <a:cs typeface="Calibri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655493" y="2322746"/>
            <a:ext cx="6942148" cy="79175"/>
            <a:chOff x="220399" y="1734180"/>
            <a:chExt cx="4408016" cy="59381"/>
          </a:xfrm>
        </p:grpSpPr>
        <p:sp>
          <p:nvSpPr>
            <p:cNvPr id="7" name="矩形 6"/>
            <p:cNvSpPr/>
            <p:nvPr/>
          </p:nvSpPr>
          <p:spPr>
            <a:xfrm flipV="1">
              <a:off x="220399" y="1740863"/>
              <a:ext cx="1102004" cy="526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 flipV="1">
              <a:off x="1322403" y="1740864"/>
              <a:ext cx="1102004" cy="5269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 flipV="1">
              <a:off x="2424407" y="1740864"/>
              <a:ext cx="1102004" cy="526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flipV="1">
              <a:off x="3526411" y="1734180"/>
              <a:ext cx="1102004" cy="5269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FFFFFF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98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自定义 85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purl.org/dc/elements/1.1/"/>
    <ds:schemaRef ds:uri="http://schemas.microsoft.com/sharepoint/v3/fields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485</TotalTime>
  <Words>402</Words>
  <Application>Microsoft Office PowerPoint</Application>
  <PresentationFormat>自定义</PresentationFormat>
  <Paragraphs>64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Century Gothic</vt:lpstr>
      <vt:lpstr>Segoe UI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 PLUS</dc:creator>
  <cp:keywords/>
  <dc:description/>
  <cp:lastModifiedBy>eule S</cp:lastModifiedBy>
  <cp:revision>131</cp:revision>
  <dcterms:created xsi:type="dcterms:W3CDTF">2010-04-12T23:12:02Z</dcterms:created>
  <dcterms:modified xsi:type="dcterms:W3CDTF">2019-10-17T03:38:43Z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