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1" r:id="rId6"/>
    <p:sldId id="261" r:id="rId7"/>
    <p:sldId id="270" r:id="rId8"/>
    <p:sldId id="263" r:id="rId9"/>
    <p:sldId id="278" r:id="rId10"/>
    <p:sldId id="262" r:id="rId11"/>
    <p:sldId id="268" r:id="rId12"/>
    <p:sldId id="272" r:id="rId13"/>
    <p:sldId id="267" r:id="rId14"/>
    <p:sldId id="264" r:id="rId15"/>
    <p:sldId id="276" r:id="rId16"/>
    <p:sldId id="28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178"/>
    <a:srgbClr val="AB4A70"/>
    <a:srgbClr val="B85171"/>
    <a:srgbClr val="943C57"/>
    <a:srgbClr val="C65072"/>
    <a:srgbClr val="BE6A8A"/>
    <a:srgbClr val="C54F71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3230" autoAdjust="0"/>
  </p:normalViewPr>
  <p:slideViewPr>
    <p:cSldViewPr snapToGrid="0">
      <p:cViewPr varScale="1">
        <p:scale>
          <a:sx n="64" d="100"/>
          <a:sy n="64" d="100"/>
        </p:scale>
        <p:origin x="54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ul\Desktop\&#39044;&#3163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项目经费预算表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经费预算</c:v>
                </c:pt>
              </c:strCache>
            </c:strRef>
          </c:tx>
          <c:spPr>
            <a:solidFill>
              <a:srgbClr val="7D4178">
                <a:alpha val="9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材料费</c:v>
                </c:pt>
                <c:pt idx="1">
                  <c:v>测试化验加工费</c:v>
                </c:pt>
                <c:pt idx="2">
                  <c:v>差旅费</c:v>
                </c:pt>
                <c:pt idx="3">
                  <c:v>图书资料费</c:v>
                </c:pt>
                <c:pt idx="4">
                  <c:v>论文出版费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8000</c:v>
                </c:pt>
                <c:pt idx="1">
                  <c:v>0</c:v>
                </c:pt>
                <c:pt idx="2">
                  <c:v>0</c:v>
                </c:pt>
                <c:pt idx="3">
                  <c:v>1000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F-443D-A2FF-5518843C78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实际开销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材料费</c:v>
                </c:pt>
                <c:pt idx="1">
                  <c:v>测试化验加工费</c:v>
                </c:pt>
                <c:pt idx="2">
                  <c:v>差旅费</c:v>
                </c:pt>
                <c:pt idx="3">
                  <c:v>图书资料费</c:v>
                </c:pt>
                <c:pt idx="4">
                  <c:v>论文出版费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7500</c:v>
                </c:pt>
                <c:pt idx="1">
                  <c:v>0</c:v>
                </c:pt>
                <c:pt idx="2">
                  <c:v>0</c:v>
                </c:pt>
                <c:pt idx="3">
                  <c:v>500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F-443D-A2FF-5518843C78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14732536"/>
        <c:axId val="514734176"/>
      </c:barChart>
      <c:catAx>
        <c:axId val="514732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经费名目</a:t>
                </a:r>
              </a:p>
            </c:rich>
          </c:tx>
          <c:layout>
            <c:manualLayout>
              <c:xMode val="edge"/>
              <c:yMode val="edge"/>
              <c:x val="0.81888242396615707"/>
              <c:y val="0.94026206296054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734176"/>
        <c:crosses val="autoZero"/>
        <c:auto val="1"/>
        <c:lblAlgn val="ctr"/>
        <c:lblOffset val="100"/>
        <c:noMultiLvlLbl val="0"/>
      </c:catAx>
      <c:valAx>
        <c:axId val="5147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金额</a:t>
                </a:r>
                <a:r>
                  <a:rPr lang="en-US"/>
                  <a:t>/</a:t>
                </a:r>
                <a:r>
                  <a:rPr lang="zh-CN"/>
                  <a:t>元</a:t>
                </a:r>
              </a:p>
            </c:rich>
          </c:tx>
          <c:layout>
            <c:manualLayout>
              <c:xMode val="edge"/>
              <c:yMode val="edge"/>
              <c:x val="1.0547087485922223E-2"/>
              <c:y val="0.18105368383074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732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9463099727187545"/>
          <c:y val="0.13831553651514067"/>
          <c:w val="7.7243436098998669E-2"/>
          <c:h val="8.512159518584351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4495" y="0"/>
            <a:ext cx="1224280" cy="1371600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19000">
                <a:srgbClr val="AB4A70"/>
              </a:gs>
              <a:gs pos="100000">
                <a:srgbClr val="C54F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99414" y="552488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报告人：范玉成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99414" y="589907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指导老师：杨飞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0128" y="91343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BISTU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21687" y="172491"/>
            <a:ext cx="2517549" cy="338554"/>
            <a:chOff x="9959825" y="309146"/>
            <a:chExt cx="2089300" cy="338554"/>
          </a:xfrm>
        </p:grpSpPr>
        <p:sp>
          <p:nvSpPr>
            <p:cNvPr id="24" name="文本框 23"/>
            <p:cNvSpPr txBox="1"/>
            <p:nvPr/>
          </p:nvSpPr>
          <p:spPr>
            <a:xfrm>
              <a:off x="10957885" y="309146"/>
              <a:ext cx="10912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959825" y="309146"/>
              <a:ext cx="101602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362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自动化学院</a:t>
              </a:r>
              <a:endParaRPr lang="zh-CN" altLang="en-US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59825" y="309146"/>
              <a:ext cx="2022624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07081" y="1108758"/>
            <a:ext cx="8392042" cy="4022388"/>
            <a:chOff x="1907081" y="1108758"/>
            <a:chExt cx="8392042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87440" y="326680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毕业论文答辩</a:t>
              </a: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1907081" y="2000643"/>
              <a:ext cx="839204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>
                  <a:latin typeface="+mj-ea"/>
                  <a:ea typeface="+mj-ea"/>
                </a:rPr>
                <a:t>基于陀螺仪的柔性关节检测技术研究</a:t>
              </a: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2144904" y="2697212"/>
              <a:ext cx="791639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Research On Flexible Joint Detection Technology Based On Gyroscope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C72B41F-42F2-470C-AA20-C3B7719C5B49}"/>
              </a:ext>
            </a:extLst>
          </p:cNvPr>
          <p:cNvSpPr txBox="1"/>
          <p:nvPr/>
        </p:nvSpPr>
        <p:spPr>
          <a:xfrm>
            <a:off x="4179449" y="6345820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小组成员：匡柯澜  李天平 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方志航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 赵斐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9E562F-B346-4FEB-B10A-1A4D4BD7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7" y="128537"/>
            <a:ext cx="784895" cy="7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777425"/>
            <a:ext cx="39730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cs typeface="微软雅黑"/>
              </a:rPr>
              <a:t>项目最终成果</a:t>
            </a:r>
            <a:endParaRPr lang="en-US" altLang="zh-CN" sz="4800" b="1" dirty="0">
              <a:latin typeface="+mj-ea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626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final results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04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制作过程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直接连接符 4"/>
          <p:cNvCxnSpPr/>
          <p:nvPr/>
        </p:nvCxnSpPr>
        <p:spPr>
          <a:xfrm>
            <a:off x="1420536" y="6275123"/>
            <a:ext cx="2007384" cy="24077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headEnd type="oval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427920" y="464606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427920" y="464441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2103882" y="5000000"/>
            <a:ext cx="3586592" cy="1003477"/>
            <a:chOff x="4674384" y="1860541"/>
            <a:chExt cx="3586592" cy="1003477"/>
          </a:xfrm>
        </p:grpSpPr>
        <p:sp>
          <p:nvSpPr>
            <p:cNvPr id="53" name="椭圆 52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初步设计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9651" y="2163120"/>
              <a:ext cx="2031325" cy="700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对系统框架，电路，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程序完成初步设计</a:t>
              </a:r>
              <a:endParaRPr lang="en-US" altLang="zh-CN" sz="1600" kern="0" dirty="0">
                <a:ea typeface="微软雅黑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2019-01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6143777" y="301100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143777" y="300935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819739" y="3364940"/>
            <a:ext cx="6125749" cy="1225909"/>
            <a:chOff x="4674384" y="1860541"/>
            <a:chExt cx="6125749" cy="1225909"/>
          </a:xfrm>
        </p:grpSpPr>
        <p:sp>
          <p:nvSpPr>
            <p:cNvPr id="74" name="椭圆 73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制作模块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229651" y="2163120"/>
              <a:ext cx="45704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制作框架，</a:t>
              </a:r>
              <a:endParaRPr lang="en-US" altLang="zh-CN" dirty="0"/>
            </a:p>
            <a:p>
              <a:r>
                <a:rPr lang="zh-CN" altLang="zh-CN" dirty="0"/>
                <a:t>同期开始设计电路</a:t>
              </a:r>
              <a:r>
                <a:rPr lang="zh-CN" altLang="en-US" dirty="0"/>
                <a:t>，</a:t>
              </a:r>
              <a:endParaRPr lang="zh-CN" altLang="zh-CN" dirty="0"/>
            </a:p>
            <a:p>
              <a:r>
                <a:rPr lang="zh-CN" altLang="en-US" dirty="0"/>
                <a:t>并</a:t>
              </a:r>
              <a:r>
                <a:rPr lang="zh-CN" altLang="zh-CN" dirty="0"/>
                <a:t>将电路与系统框架组装并开始调试程序。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2019-05</a:t>
              </a: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8859634" y="1422419"/>
            <a:ext cx="0" cy="1656000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859634" y="1420764"/>
            <a:ext cx="2715857" cy="32575"/>
          </a:xfrm>
          <a:prstGeom prst="line">
            <a:avLst/>
          </a:prstGeom>
          <a:ln w="12700" cap="rnd">
            <a:solidFill>
              <a:srgbClr val="536275">
                <a:alpha val="99000"/>
              </a:srgbClr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535596" y="1776350"/>
            <a:ext cx="4202145" cy="1321832"/>
            <a:chOff x="4674384" y="1860541"/>
            <a:chExt cx="4202145" cy="1321832"/>
          </a:xfrm>
        </p:grpSpPr>
        <p:sp>
          <p:nvSpPr>
            <p:cNvPr id="89" name="椭圆 88"/>
            <p:cNvSpPr/>
            <p:nvPr/>
          </p:nvSpPr>
          <p:spPr>
            <a:xfrm>
              <a:off x="5934075" y="2136828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229651" y="186054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ea typeface="微软雅黑" charset="0"/>
                </a:rPr>
                <a:t>实验研究</a:t>
              </a:r>
              <a:endParaRPr lang="en-US" altLang="zh-CN" sz="2000" b="1" kern="0" dirty="0"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229651" y="2163120"/>
              <a:ext cx="2646878" cy="1019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对</a:t>
              </a:r>
              <a:r>
                <a:rPr lang="en-US" altLang="zh-CN" sz="1600" kern="0" dirty="0">
                  <a:ea typeface="微软雅黑" charset="0"/>
                </a:rPr>
                <a:t>MPU6050</a:t>
              </a:r>
              <a:r>
                <a:rPr lang="zh-CN" altLang="en-US" sz="1600" kern="0" dirty="0">
                  <a:ea typeface="微软雅黑" charset="0"/>
                </a:rPr>
                <a:t>在姿态检测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准确性、稳定性等进行实验</a:t>
              </a:r>
              <a:endParaRPr lang="en-US" altLang="zh-CN" sz="1600" kern="0" dirty="0">
                <a:ea typeface="微软雅黑" charset="0"/>
              </a:endParaRPr>
            </a:p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kern="0" dirty="0">
                  <a:ea typeface="微软雅黑" charset="0"/>
                </a:rPr>
                <a:t>调整优化</a:t>
              </a:r>
              <a:endParaRPr lang="en-US" altLang="zh-CN" sz="1600" kern="0" dirty="0">
                <a:ea typeface="微软雅黑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674384" y="2012029"/>
              <a:ext cx="11993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2019-09</a:t>
              </a:r>
            </a:p>
          </p:txBody>
        </p:sp>
      </p:grpSp>
      <p:sp>
        <p:nvSpPr>
          <p:cNvPr id="28" name="右箭头 27"/>
          <p:cNvSpPr/>
          <p:nvPr/>
        </p:nvSpPr>
        <p:spPr>
          <a:xfrm rot="19500137">
            <a:off x="414955" y="2513087"/>
            <a:ext cx="5877424" cy="1046731"/>
          </a:xfrm>
          <a:custGeom>
            <a:avLst/>
            <a:gdLst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832920 h 1110560"/>
              <a:gd name="connsiteX7" fmla="*/ 0 w 6825124"/>
              <a:gd name="connsiteY7" fmla="*/ 277640 h 1110560"/>
              <a:gd name="connsiteX0" fmla="*/ 0 w 6825124"/>
              <a:gd name="connsiteY0" fmla="*/ 277640 h 1110560"/>
              <a:gd name="connsiteX1" fmla="*/ 5525769 w 6825124"/>
              <a:gd name="connsiteY1" fmla="*/ 277640 h 1110560"/>
              <a:gd name="connsiteX2" fmla="*/ 5525769 w 6825124"/>
              <a:gd name="connsiteY2" fmla="*/ 0 h 1110560"/>
              <a:gd name="connsiteX3" fmla="*/ 6825124 w 6825124"/>
              <a:gd name="connsiteY3" fmla="*/ 555280 h 1110560"/>
              <a:gd name="connsiteX4" fmla="*/ 5525769 w 6825124"/>
              <a:gd name="connsiteY4" fmla="*/ 1110560 h 1110560"/>
              <a:gd name="connsiteX5" fmla="*/ 5525769 w 6825124"/>
              <a:gd name="connsiteY5" fmla="*/ 832920 h 1110560"/>
              <a:gd name="connsiteX6" fmla="*/ 0 w 6825124"/>
              <a:gd name="connsiteY6" fmla="*/ 277640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12661"/>
              <a:gd name="connsiteY0" fmla="*/ 503414 h 1110560"/>
              <a:gd name="connsiteX1" fmla="*/ 5513306 w 6812661"/>
              <a:gd name="connsiteY1" fmla="*/ 277640 h 1110560"/>
              <a:gd name="connsiteX2" fmla="*/ 5513306 w 6812661"/>
              <a:gd name="connsiteY2" fmla="*/ 0 h 1110560"/>
              <a:gd name="connsiteX3" fmla="*/ 6812661 w 6812661"/>
              <a:gd name="connsiteY3" fmla="*/ 555280 h 1110560"/>
              <a:gd name="connsiteX4" fmla="*/ 5513306 w 6812661"/>
              <a:gd name="connsiteY4" fmla="*/ 1110560 h 1110560"/>
              <a:gd name="connsiteX5" fmla="*/ 5513306 w 6812661"/>
              <a:gd name="connsiteY5" fmla="*/ 832920 h 1110560"/>
              <a:gd name="connsiteX6" fmla="*/ 0 w 6812661"/>
              <a:gd name="connsiteY6" fmla="*/ 503414 h 1110560"/>
              <a:gd name="connsiteX0" fmla="*/ 0 w 6846029"/>
              <a:gd name="connsiteY0" fmla="*/ 503414 h 1110560"/>
              <a:gd name="connsiteX1" fmla="*/ 5513306 w 6846029"/>
              <a:gd name="connsiteY1" fmla="*/ 277640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513306 w 6846029"/>
              <a:gd name="connsiteY5" fmla="*/ 832920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846029"/>
              <a:gd name="connsiteY0" fmla="*/ 503414 h 1110560"/>
              <a:gd name="connsiteX1" fmla="*/ 5664602 w 6846029"/>
              <a:gd name="connsiteY1" fmla="*/ 361466 h 1110560"/>
              <a:gd name="connsiteX2" fmla="*/ 5513306 w 6846029"/>
              <a:gd name="connsiteY2" fmla="*/ 0 h 1110560"/>
              <a:gd name="connsiteX3" fmla="*/ 6846029 w 6846029"/>
              <a:gd name="connsiteY3" fmla="*/ 633901 h 1110560"/>
              <a:gd name="connsiteX4" fmla="*/ 5513306 w 6846029"/>
              <a:gd name="connsiteY4" fmla="*/ 1110560 h 1110560"/>
              <a:gd name="connsiteX5" fmla="*/ 5649047 w 6846029"/>
              <a:gd name="connsiteY5" fmla="*/ 717972 h 1110560"/>
              <a:gd name="connsiteX6" fmla="*/ 0 w 6846029"/>
              <a:gd name="connsiteY6" fmla="*/ 503414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95406 h 1136391"/>
              <a:gd name="connsiteX1" fmla="*/ 5427279 w 6608706"/>
              <a:gd name="connsiteY1" fmla="*/ 387297 h 1136391"/>
              <a:gd name="connsiteX2" fmla="*/ 5275983 w 6608706"/>
              <a:gd name="connsiteY2" fmla="*/ 25831 h 1136391"/>
              <a:gd name="connsiteX3" fmla="*/ 6608706 w 6608706"/>
              <a:gd name="connsiteY3" fmla="*/ 659732 h 1136391"/>
              <a:gd name="connsiteX4" fmla="*/ 5275983 w 6608706"/>
              <a:gd name="connsiteY4" fmla="*/ 1136391 h 1136391"/>
              <a:gd name="connsiteX5" fmla="*/ 5411724 w 6608706"/>
              <a:gd name="connsiteY5" fmla="*/ 743803 h 1136391"/>
              <a:gd name="connsiteX6" fmla="*/ 0 w 6608706"/>
              <a:gd name="connsiteY6" fmla="*/ 695406 h 1136391"/>
              <a:gd name="connsiteX0" fmla="*/ 0 w 6608706"/>
              <a:gd name="connsiteY0" fmla="*/ 726491 h 1167476"/>
              <a:gd name="connsiteX1" fmla="*/ 5427279 w 6608706"/>
              <a:gd name="connsiteY1" fmla="*/ 418382 h 1167476"/>
              <a:gd name="connsiteX2" fmla="*/ 5275983 w 6608706"/>
              <a:gd name="connsiteY2" fmla="*/ 56916 h 1167476"/>
              <a:gd name="connsiteX3" fmla="*/ 6608706 w 6608706"/>
              <a:gd name="connsiteY3" fmla="*/ 690817 h 1167476"/>
              <a:gd name="connsiteX4" fmla="*/ 5275983 w 6608706"/>
              <a:gd name="connsiteY4" fmla="*/ 1167476 h 1167476"/>
              <a:gd name="connsiteX5" fmla="*/ 5411724 w 6608706"/>
              <a:gd name="connsiteY5" fmla="*/ 774888 h 1167476"/>
              <a:gd name="connsiteX6" fmla="*/ 0 w 6608706"/>
              <a:gd name="connsiteY6" fmla="*/ 726491 h 1167476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427279 w 6608706"/>
              <a:gd name="connsiteY1" fmla="*/ 361466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411724 w 6608706"/>
              <a:gd name="connsiteY5" fmla="*/ 717972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669575 h 1110560"/>
              <a:gd name="connsiteX1" fmla="*/ 5381302 w 6608706"/>
              <a:gd name="connsiteY1" fmla="*/ 285067 h 1110560"/>
              <a:gd name="connsiteX2" fmla="*/ 5275983 w 6608706"/>
              <a:gd name="connsiteY2" fmla="*/ 0 h 1110560"/>
              <a:gd name="connsiteX3" fmla="*/ 6608706 w 6608706"/>
              <a:gd name="connsiteY3" fmla="*/ 633901 h 1110560"/>
              <a:gd name="connsiteX4" fmla="*/ 5275983 w 6608706"/>
              <a:gd name="connsiteY4" fmla="*/ 1110560 h 1110560"/>
              <a:gd name="connsiteX5" fmla="*/ 5372407 w 6608706"/>
              <a:gd name="connsiteY5" fmla="*/ 789911 h 1110560"/>
              <a:gd name="connsiteX6" fmla="*/ 0 w 6608706"/>
              <a:gd name="connsiteY6" fmla="*/ 669575 h 1110560"/>
              <a:gd name="connsiteX0" fmla="*/ 0 w 6608706"/>
              <a:gd name="connsiteY0" fmla="*/ 731948 h 1172933"/>
              <a:gd name="connsiteX1" fmla="*/ 5381302 w 6608706"/>
              <a:gd name="connsiteY1" fmla="*/ 347440 h 1172933"/>
              <a:gd name="connsiteX2" fmla="*/ 5275983 w 6608706"/>
              <a:gd name="connsiteY2" fmla="*/ 62373 h 1172933"/>
              <a:gd name="connsiteX3" fmla="*/ 6608706 w 6608706"/>
              <a:gd name="connsiteY3" fmla="*/ 696274 h 1172933"/>
              <a:gd name="connsiteX4" fmla="*/ 5275983 w 6608706"/>
              <a:gd name="connsiteY4" fmla="*/ 1172933 h 1172933"/>
              <a:gd name="connsiteX5" fmla="*/ 5372407 w 6608706"/>
              <a:gd name="connsiteY5" fmla="*/ 852284 h 1172933"/>
              <a:gd name="connsiteX6" fmla="*/ 0 w 6608706"/>
              <a:gd name="connsiteY6" fmla="*/ 731948 h 1172933"/>
              <a:gd name="connsiteX0" fmla="*/ 0 w 6237854"/>
              <a:gd name="connsiteY0" fmla="*/ 686648 h 1199540"/>
              <a:gd name="connsiteX1" fmla="*/ 5010450 w 6237854"/>
              <a:gd name="connsiteY1" fmla="*/ 374047 h 1199540"/>
              <a:gd name="connsiteX2" fmla="*/ 4905131 w 6237854"/>
              <a:gd name="connsiteY2" fmla="*/ 88980 h 1199540"/>
              <a:gd name="connsiteX3" fmla="*/ 6237854 w 6237854"/>
              <a:gd name="connsiteY3" fmla="*/ 722881 h 1199540"/>
              <a:gd name="connsiteX4" fmla="*/ 4905131 w 6237854"/>
              <a:gd name="connsiteY4" fmla="*/ 1199540 h 1199540"/>
              <a:gd name="connsiteX5" fmla="*/ 5001555 w 6237854"/>
              <a:gd name="connsiteY5" fmla="*/ 878891 h 1199540"/>
              <a:gd name="connsiteX6" fmla="*/ 0 w 6237854"/>
              <a:gd name="connsiteY6" fmla="*/ 686648 h 1199540"/>
              <a:gd name="connsiteX0" fmla="*/ 0 w 6237854"/>
              <a:gd name="connsiteY0" fmla="*/ 664591 h 1177483"/>
              <a:gd name="connsiteX1" fmla="*/ 5010450 w 6237854"/>
              <a:gd name="connsiteY1" fmla="*/ 351990 h 1177483"/>
              <a:gd name="connsiteX2" fmla="*/ 4905131 w 6237854"/>
              <a:gd name="connsiteY2" fmla="*/ 66923 h 1177483"/>
              <a:gd name="connsiteX3" fmla="*/ 6237854 w 6237854"/>
              <a:gd name="connsiteY3" fmla="*/ 700824 h 1177483"/>
              <a:gd name="connsiteX4" fmla="*/ 4905131 w 6237854"/>
              <a:gd name="connsiteY4" fmla="*/ 1177483 h 1177483"/>
              <a:gd name="connsiteX5" fmla="*/ 5001555 w 6237854"/>
              <a:gd name="connsiteY5" fmla="*/ 856834 h 1177483"/>
              <a:gd name="connsiteX6" fmla="*/ 0 w 6237854"/>
              <a:gd name="connsiteY6" fmla="*/ 664591 h 1177483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237854"/>
              <a:gd name="connsiteY0" fmla="*/ 690146 h 1203038"/>
              <a:gd name="connsiteX1" fmla="*/ 5010450 w 6237854"/>
              <a:gd name="connsiteY1" fmla="*/ 377545 h 1203038"/>
              <a:gd name="connsiteX2" fmla="*/ 4905131 w 6237854"/>
              <a:gd name="connsiteY2" fmla="*/ 92478 h 1203038"/>
              <a:gd name="connsiteX3" fmla="*/ 6237854 w 6237854"/>
              <a:gd name="connsiteY3" fmla="*/ 726379 h 1203038"/>
              <a:gd name="connsiteX4" fmla="*/ 4905131 w 6237854"/>
              <a:gd name="connsiteY4" fmla="*/ 1203038 h 1203038"/>
              <a:gd name="connsiteX5" fmla="*/ 5001555 w 6237854"/>
              <a:gd name="connsiteY5" fmla="*/ 882389 h 1203038"/>
              <a:gd name="connsiteX6" fmla="*/ 0 w 6237854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01555 w 6194079"/>
              <a:gd name="connsiteY5" fmla="*/ 882389 h 1203038"/>
              <a:gd name="connsiteX6" fmla="*/ 0 w 6194079"/>
              <a:gd name="connsiteY6" fmla="*/ 690146 h 1203038"/>
              <a:gd name="connsiteX0" fmla="*/ 0 w 6194079"/>
              <a:gd name="connsiteY0" fmla="*/ 690146 h 1203038"/>
              <a:gd name="connsiteX1" fmla="*/ 5010450 w 6194079"/>
              <a:gd name="connsiteY1" fmla="*/ 377545 h 1203038"/>
              <a:gd name="connsiteX2" fmla="*/ 4905131 w 6194079"/>
              <a:gd name="connsiteY2" fmla="*/ 92478 h 1203038"/>
              <a:gd name="connsiteX3" fmla="*/ 6194079 w 6194079"/>
              <a:gd name="connsiteY3" fmla="*/ 883613 h 1203038"/>
              <a:gd name="connsiteX4" fmla="*/ 4905131 w 6194079"/>
              <a:gd name="connsiteY4" fmla="*/ 1203038 h 1203038"/>
              <a:gd name="connsiteX5" fmla="*/ 5044574 w 6194079"/>
              <a:gd name="connsiteY5" fmla="*/ 868301 h 1203038"/>
              <a:gd name="connsiteX6" fmla="*/ 0 w 6194079"/>
              <a:gd name="connsiteY6" fmla="*/ 690146 h 1203038"/>
              <a:gd name="connsiteX0" fmla="*/ 0 w 6194079"/>
              <a:gd name="connsiteY0" fmla="*/ 690146 h 1176330"/>
              <a:gd name="connsiteX1" fmla="*/ 5010450 w 6194079"/>
              <a:gd name="connsiteY1" fmla="*/ 377545 h 1176330"/>
              <a:gd name="connsiteX2" fmla="*/ 4905131 w 6194079"/>
              <a:gd name="connsiteY2" fmla="*/ 92478 h 1176330"/>
              <a:gd name="connsiteX3" fmla="*/ 6194079 w 6194079"/>
              <a:gd name="connsiteY3" fmla="*/ 883613 h 1176330"/>
              <a:gd name="connsiteX4" fmla="*/ 4835414 w 6194079"/>
              <a:gd name="connsiteY4" fmla="*/ 1176330 h 1176330"/>
              <a:gd name="connsiteX5" fmla="*/ 5044574 w 6194079"/>
              <a:gd name="connsiteY5" fmla="*/ 868301 h 1176330"/>
              <a:gd name="connsiteX6" fmla="*/ 0 w 6194079"/>
              <a:gd name="connsiteY6" fmla="*/ 690146 h 1176330"/>
              <a:gd name="connsiteX0" fmla="*/ 0 w 6209646"/>
              <a:gd name="connsiteY0" fmla="*/ 690146 h 1176330"/>
              <a:gd name="connsiteX1" fmla="*/ 5010450 w 6209646"/>
              <a:gd name="connsiteY1" fmla="*/ 377545 h 1176330"/>
              <a:gd name="connsiteX2" fmla="*/ 4905131 w 6209646"/>
              <a:gd name="connsiteY2" fmla="*/ 92478 h 1176330"/>
              <a:gd name="connsiteX3" fmla="*/ 6209646 w 6209646"/>
              <a:gd name="connsiteY3" fmla="*/ 971875 h 1176330"/>
              <a:gd name="connsiteX4" fmla="*/ 4835414 w 6209646"/>
              <a:gd name="connsiteY4" fmla="*/ 1176330 h 1176330"/>
              <a:gd name="connsiteX5" fmla="*/ 5044574 w 6209646"/>
              <a:gd name="connsiteY5" fmla="*/ 868301 h 1176330"/>
              <a:gd name="connsiteX6" fmla="*/ 0 w 6209646"/>
              <a:gd name="connsiteY6" fmla="*/ 690146 h 1176330"/>
              <a:gd name="connsiteX0" fmla="*/ 0 w 6145867"/>
              <a:gd name="connsiteY0" fmla="*/ 731873 h 1151299"/>
              <a:gd name="connsiteX1" fmla="*/ 4946671 w 6145867"/>
              <a:gd name="connsiteY1" fmla="*/ 352514 h 1151299"/>
              <a:gd name="connsiteX2" fmla="*/ 4841352 w 6145867"/>
              <a:gd name="connsiteY2" fmla="*/ 67447 h 1151299"/>
              <a:gd name="connsiteX3" fmla="*/ 6145867 w 6145867"/>
              <a:gd name="connsiteY3" fmla="*/ 946844 h 1151299"/>
              <a:gd name="connsiteX4" fmla="*/ 4771635 w 6145867"/>
              <a:gd name="connsiteY4" fmla="*/ 1151299 h 1151299"/>
              <a:gd name="connsiteX5" fmla="*/ 4980795 w 6145867"/>
              <a:gd name="connsiteY5" fmla="*/ 843270 h 1151299"/>
              <a:gd name="connsiteX6" fmla="*/ 0 w 6145867"/>
              <a:gd name="connsiteY6" fmla="*/ 731873 h 1151299"/>
              <a:gd name="connsiteX0" fmla="*/ 0 w 6145867"/>
              <a:gd name="connsiteY0" fmla="*/ 870964 h 1290390"/>
              <a:gd name="connsiteX1" fmla="*/ 4946671 w 6145867"/>
              <a:gd name="connsiteY1" fmla="*/ 491605 h 1290390"/>
              <a:gd name="connsiteX2" fmla="*/ 4841352 w 6145867"/>
              <a:gd name="connsiteY2" fmla="*/ 206538 h 1290390"/>
              <a:gd name="connsiteX3" fmla="*/ 6145867 w 6145867"/>
              <a:gd name="connsiteY3" fmla="*/ 1085935 h 1290390"/>
              <a:gd name="connsiteX4" fmla="*/ 4771635 w 6145867"/>
              <a:gd name="connsiteY4" fmla="*/ 1290390 h 1290390"/>
              <a:gd name="connsiteX5" fmla="*/ 4980795 w 6145867"/>
              <a:gd name="connsiteY5" fmla="*/ 982361 h 1290390"/>
              <a:gd name="connsiteX6" fmla="*/ 0 w 6145867"/>
              <a:gd name="connsiteY6" fmla="*/ 870964 h 1290390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962315 h 1381741"/>
              <a:gd name="connsiteX1" fmla="*/ 4946671 w 6145867"/>
              <a:gd name="connsiteY1" fmla="*/ 582956 h 1381741"/>
              <a:gd name="connsiteX2" fmla="*/ 4841352 w 6145867"/>
              <a:gd name="connsiteY2" fmla="*/ 297889 h 1381741"/>
              <a:gd name="connsiteX3" fmla="*/ 6145867 w 6145867"/>
              <a:gd name="connsiteY3" fmla="*/ 1177286 h 1381741"/>
              <a:gd name="connsiteX4" fmla="*/ 4771635 w 6145867"/>
              <a:gd name="connsiteY4" fmla="*/ 1381741 h 1381741"/>
              <a:gd name="connsiteX5" fmla="*/ 4980795 w 6145867"/>
              <a:gd name="connsiteY5" fmla="*/ 1073712 h 1381741"/>
              <a:gd name="connsiteX6" fmla="*/ 0 w 6145867"/>
              <a:gd name="connsiteY6" fmla="*/ 962315 h 1381741"/>
              <a:gd name="connsiteX0" fmla="*/ 0 w 6145867"/>
              <a:gd name="connsiteY0" fmla="*/ 837485 h 1256911"/>
              <a:gd name="connsiteX1" fmla="*/ 4946671 w 6145867"/>
              <a:gd name="connsiteY1" fmla="*/ 458126 h 1256911"/>
              <a:gd name="connsiteX2" fmla="*/ 4841352 w 6145867"/>
              <a:gd name="connsiteY2" fmla="*/ 173059 h 1256911"/>
              <a:gd name="connsiteX3" fmla="*/ 6145867 w 6145867"/>
              <a:gd name="connsiteY3" fmla="*/ 1052456 h 1256911"/>
              <a:gd name="connsiteX4" fmla="*/ 4771635 w 6145867"/>
              <a:gd name="connsiteY4" fmla="*/ 1256911 h 1256911"/>
              <a:gd name="connsiteX5" fmla="*/ 4980795 w 6145867"/>
              <a:gd name="connsiteY5" fmla="*/ 948882 h 1256911"/>
              <a:gd name="connsiteX6" fmla="*/ 0 w 6145867"/>
              <a:gd name="connsiteY6" fmla="*/ 837485 h 1256911"/>
              <a:gd name="connsiteX0" fmla="*/ 0 w 6145867"/>
              <a:gd name="connsiteY0" fmla="*/ 732757 h 1152183"/>
              <a:gd name="connsiteX1" fmla="*/ 4946671 w 6145867"/>
              <a:gd name="connsiteY1" fmla="*/ 353398 h 1152183"/>
              <a:gd name="connsiteX2" fmla="*/ 4841352 w 6145867"/>
              <a:gd name="connsiteY2" fmla="*/ 68331 h 1152183"/>
              <a:gd name="connsiteX3" fmla="*/ 6145867 w 6145867"/>
              <a:gd name="connsiteY3" fmla="*/ 947728 h 1152183"/>
              <a:gd name="connsiteX4" fmla="*/ 4771635 w 6145867"/>
              <a:gd name="connsiteY4" fmla="*/ 1152183 h 1152183"/>
              <a:gd name="connsiteX5" fmla="*/ 4980795 w 6145867"/>
              <a:gd name="connsiteY5" fmla="*/ 844154 h 1152183"/>
              <a:gd name="connsiteX6" fmla="*/ 0 w 6145867"/>
              <a:gd name="connsiteY6" fmla="*/ 732757 h 1152183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671118 h 1201055"/>
              <a:gd name="connsiteX1" fmla="*/ 4946659 w 6145855"/>
              <a:gd name="connsiteY1" fmla="*/ 402270 h 1201055"/>
              <a:gd name="connsiteX2" fmla="*/ 4841340 w 6145855"/>
              <a:gd name="connsiteY2" fmla="*/ 117203 h 1201055"/>
              <a:gd name="connsiteX3" fmla="*/ 6145855 w 6145855"/>
              <a:gd name="connsiteY3" fmla="*/ 996600 h 1201055"/>
              <a:gd name="connsiteX4" fmla="*/ 4771623 w 6145855"/>
              <a:gd name="connsiteY4" fmla="*/ 1201055 h 1201055"/>
              <a:gd name="connsiteX5" fmla="*/ 4980783 w 6145855"/>
              <a:gd name="connsiteY5" fmla="*/ 893026 h 1201055"/>
              <a:gd name="connsiteX6" fmla="*/ 0 w 6145855"/>
              <a:gd name="connsiteY6" fmla="*/ 671118 h 1201055"/>
              <a:gd name="connsiteX0" fmla="*/ 0 w 6145855"/>
              <a:gd name="connsiteY0" fmla="*/ 596066 h 1126003"/>
              <a:gd name="connsiteX1" fmla="*/ 4946659 w 6145855"/>
              <a:gd name="connsiteY1" fmla="*/ 327218 h 1126003"/>
              <a:gd name="connsiteX2" fmla="*/ 4841340 w 6145855"/>
              <a:gd name="connsiteY2" fmla="*/ 42151 h 1126003"/>
              <a:gd name="connsiteX3" fmla="*/ 6145855 w 6145855"/>
              <a:gd name="connsiteY3" fmla="*/ 921548 h 1126003"/>
              <a:gd name="connsiteX4" fmla="*/ 4771623 w 6145855"/>
              <a:gd name="connsiteY4" fmla="*/ 1126003 h 1126003"/>
              <a:gd name="connsiteX5" fmla="*/ 4980783 w 6145855"/>
              <a:gd name="connsiteY5" fmla="*/ 817974 h 1126003"/>
              <a:gd name="connsiteX6" fmla="*/ 0 w 6145855"/>
              <a:gd name="connsiteY6" fmla="*/ 596066 h 1126003"/>
              <a:gd name="connsiteX0" fmla="*/ 0 w 6145855"/>
              <a:gd name="connsiteY0" fmla="*/ 561357 h 1091294"/>
              <a:gd name="connsiteX1" fmla="*/ 4946659 w 6145855"/>
              <a:gd name="connsiteY1" fmla="*/ 292509 h 1091294"/>
              <a:gd name="connsiteX2" fmla="*/ 4841340 w 6145855"/>
              <a:gd name="connsiteY2" fmla="*/ 7442 h 1091294"/>
              <a:gd name="connsiteX3" fmla="*/ 6145855 w 6145855"/>
              <a:gd name="connsiteY3" fmla="*/ 886839 h 1091294"/>
              <a:gd name="connsiteX4" fmla="*/ 4771623 w 6145855"/>
              <a:gd name="connsiteY4" fmla="*/ 1091294 h 1091294"/>
              <a:gd name="connsiteX5" fmla="*/ 4980783 w 6145855"/>
              <a:gd name="connsiteY5" fmla="*/ 783265 h 1091294"/>
              <a:gd name="connsiteX6" fmla="*/ 0 w 6145855"/>
              <a:gd name="connsiteY6" fmla="*/ 561357 h 1091294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841340 w 6145855"/>
              <a:gd name="connsiteY2" fmla="*/ 28704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82619 h 1112556"/>
              <a:gd name="connsiteX1" fmla="*/ 4946659 w 6145855"/>
              <a:gd name="connsiteY1" fmla="*/ 313771 h 1112556"/>
              <a:gd name="connsiteX2" fmla="*/ 4939243 w 6145855"/>
              <a:gd name="connsiteY2" fmla="*/ 30939 h 1112556"/>
              <a:gd name="connsiteX3" fmla="*/ 6145855 w 6145855"/>
              <a:gd name="connsiteY3" fmla="*/ 908101 h 1112556"/>
              <a:gd name="connsiteX4" fmla="*/ 4771623 w 6145855"/>
              <a:gd name="connsiteY4" fmla="*/ 1112556 h 1112556"/>
              <a:gd name="connsiteX5" fmla="*/ 4980783 w 6145855"/>
              <a:gd name="connsiteY5" fmla="*/ 804527 h 1112556"/>
              <a:gd name="connsiteX6" fmla="*/ 0 w 6145855"/>
              <a:gd name="connsiteY6" fmla="*/ 582619 h 1112556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80783 w 6145855"/>
              <a:gd name="connsiteY5" fmla="*/ 773588 h 1081617"/>
              <a:gd name="connsiteX6" fmla="*/ 0 w 6145855"/>
              <a:gd name="connsiteY6" fmla="*/ 551680 h 1081617"/>
              <a:gd name="connsiteX0" fmla="*/ 0 w 6145855"/>
              <a:gd name="connsiteY0" fmla="*/ 551680 h 1081617"/>
              <a:gd name="connsiteX1" fmla="*/ 5020823 w 6145855"/>
              <a:gd name="connsiteY1" fmla="*/ 334758 h 1081617"/>
              <a:gd name="connsiteX2" fmla="*/ 4939243 w 6145855"/>
              <a:gd name="connsiteY2" fmla="*/ 0 h 1081617"/>
              <a:gd name="connsiteX3" fmla="*/ 6145855 w 6145855"/>
              <a:gd name="connsiteY3" fmla="*/ 877162 h 1081617"/>
              <a:gd name="connsiteX4" fmla="*/ 4771623 w 6145855"/>
              <a:gd name="connsiteY4" fmla="*/ 1081617 h 1081617"/>
              <a:gd name="connsiteX5" fmla="*/ 4925900 w 6145855"/>
              <a:gd name="connsiteY5" fmla="*/ 757266 h 1081617"/>
              <a:gd name="connsiteX6" fmla="*/ 0 w 6145855"/>
              <a:gd name="connsiteY6" fmla="*/ 551680 h 1081617"/>
              <a:gd name="connsiteX0" fmla="*/ 0 w 6145855"/>
              <a:gd name="connsiteY0" fmla="*/ 551680 h 1051940"/>
              <a:gd name="connsiteX1" fmla="*/ 5020823 w 6145855"/>
              <a:gd name="connsiteY1" fmla="*/ 334758 h 1051940"/>
              <a:gd name="connsiteX2" fmla="*/ 4939243 w 6145855"/>
              <a:gd name="connsiteY2" fmla="*/ 0 h 1051940"/>
              <a:gd name="connsiteX3" fmla="*/ 6145855 w 6145855"/>
              <a:gd name="connsiteY3" fmla="*/ 877162 h 1051940"/>
              <a:gd name="connsiteX4" fmla="*/ 4681882 w 6145855"/>
              <a:gd name="connsiteY4" fmla="*/ 1051940 h 1051940"/>
              <a:gd name="connsiteX5" fmla="*/ 4925900 w 6145855"/>
              <a:gd name="connsiteY5" fmla="*/ 757266 h 1051940"/>
              <a:gd name="connsiteX6" fmla="*/ 0 w 6145855"/>
              <a:gd name="connsiteY6" fmla="*/ 551680 h 1051940"/>
              <a:gd name="connsiteX0" fmla="*/ 0 w 6104314"/>
              <a:gd name="connsiteY0" fmla="*/ 551680 h 1051940"/>
              <a:gd name="connsiteX1" fmla="*/ 5020823 w 6104314"/>
              <a:gd name="connsiteY1" fmla="*/ 334758 h 1051940"/>
              <a:gd name="connsiteX2" fmla="*/ 4939243 w 6104314"/>
              <a:gd name="connsiteY2" fmla="*/ 0 h 1051940"/>
              <a:gd name="connsiteX3" fmla="*/ 6104314 w 6104314"/>
              <a:gd name="connsiteY3" fmla="*/ 936494 h 1051940"/>
              <a:gd name="connsiteX4" fmla="*/ 4681882 w 6104314"/>
              <a:gd name="connsiteY4" fmla="*/ 1051940 h 1051940"/>
              <a:gd name="connsiteX5" fmla="*/ 4925900 w 6104314"/>
              <a:gd name="connsiteY5" fmla="*/ 757266 h 1051940"/>
              <a:gd name="connsiteX6" fmla="*/ 0 w 6104314"/>
              <a:gd name="connsiteY6" fmla="*/ 551680 h 1051940"/>
              <a:gd name="connsiteX0" fmla="*/ 0 w 6081331"/>
              <a:gd name="connsiteY0" fmla="*/ 551680 h 1051940"/>
              <a:gd name="connsiteX1" fmla="*/ 5020823 w 6081331"/>
              <a:gd name="connsiteY1" fmla="*/ 334758 h 1051940"/>
              <a:gd name="connsiteX2" fmla="*/ 4939243 w 6081331"/>
              <a:gd name="connsiteY2" fmla="*/ 0 h 1051940"/>
              <a:gd name="connsiteX3" fmla="*/ 6081331 w 6081331"/>
              <a:gd name="connsiteY3" fmla="*/ 843038 h 1051940"/>
              <a:gd name="connsiteX4" fmla="*/ 4681882 w 6081331"/>
              <a:gd name="connsiteY4" fmla="*/ 1051940 h 1051940"/>
              <a:gd name="connsiteX5" fmla="*/ 4925900 w 6081331"/>
              <a:gd name="connsiteY5" fmla="*/ 757266 h 1051940"/>
              <a:gd name="connsiteX6" fmla="*/ 0 w 6081331"/>
              <a:gd name="connsiteY6" fmla="*/ 551680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6010595"/>
              <a:gd name="connsiteY0" fmla="*/ 694225 h 1051940"/>
              <a:gd name="connsiteX1" fmla="*/ 4950087 w 6010595"/>
              <a:gd name="connsiteY1" fmla="*/ 334758 h 1051940"/>
              <a:gd name="connsiteX2" fmla="*/ 4868507 w 6010595"/>
              <a:gd name="connsiteY2" fmla="*/ 0 h 1051940"/>
              <a:gd name="connsiteX3" fmla="*/ 6010595 w 6010595"/>
              <a:gd name="connsiteY3" fmla="*/ 843038 h 1051940"/>
              <a:gd name="connsiteX4" fmla="*/ 4611146 w 6010595"/>
              <a:gd name="connsiteY4" fmla="*/ 1051940 h 1051940"/>
              <a:gd name="connsiteX5" fmla="*/ 4855164 w 6010595"/>
              <a:gd name="connsiteY5" fmla="*/ 757266 h 1051940"/>
              <a:gd name="connsiteX6" fmla="*/ 0 w 6010595"/>
              <a:gd name="connsiteY6" fmla="*/ 694225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5451 h 1051940"/>
              <a:gd name="connsiteX1" fmla="*/ 4816916 w 5877424"/>
              <a:gd name="connsiteY1" fmla="*/ 334758 h 1051940"/>
              <a:gd name="connsiteX2" fmla="*/ 4735336 w 5877424"/>
              <a:gd name="connsiteY2" fmla="*/ 0 h 1051940"/>
              <a:gd name="connsiteX3" fmla="*/ 5877424 w 5877424"/>
              <a:gd name="connsiteY3" fmla="*/ 843038 h 1051940"/>
              <a:gd name="connsiteX4" fmla="*/ 4477975 w 5877424"/>
              <a:gd name="connsiteY4" fmla="*/ 1051940 h 1051940"/>
              <a:gd name="connsiteX5" fmla="*/ 4721993 w 5877424"/>
              <a:gd name="connsiteY5" fmla="*/ 757266 h 1051940"/>
              <a:gd name="connsiteX6" fmla="*/ 0 w 5877424"/>
              <a:gd name="connsiteY6" fmla="*/ 725451 h 1051940"/>
              <a:gd name="connsiteX0" fmla="*/ 0 w 5877424"/>
              <a:gd name="connsiteY0" fmla="*/ 720242 h 1046731"/>
              <a:gd name="connsiteX1" fmla="*/ 4816916 w 5877424"/>
              <a:gd name="connsiteY1" fmla="*/ 329549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  <a:gd name="connsiteX0" fmla="*/ 0 w 5877424"/>
              <a:gd name="connsiteY0" fmla="*/ 720242 h 1046731"/>
              <a:gd name="connsiteX1" fmla="*/ 4893905 w 5877424"/>
              <a:gd name="connsiteY1" fmla="*/ 352446 h 1046731"/>
              <a:gd name="connsiteX2" fmla="*/ 4809205 w 5877424"/>
              <a:gd name="connsiteY2" fmla="*/ 0 h 1046731"/>
              <a:gd name="connsiteX3" fmla="*/ 5877424 w 5877424"/>
              <a:gd name="connsiteY3" fmla="*/ 837829 h 1046731"/>
              <a:gd name="connsiteX4" fmla="*/ 4477975 w 5877424"/>
              <a:gd name="connsiteY4" fmla="*/ 1046731 h 1046731"/>
              <a:gd name="connsiteX5" fmla="*/ 4721993 w 5877424"/>
              <a:gd name="connsiteY5" fmla="*/ 752057 h 1046731"/>
              <a:gd name="connsiteX6" fmla="*/ 0 w 5877424"/>
              <a:gd name="connsiteY6" fmla="*/ 720242 h 104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7424" h="1046731">
                <a:moveTo>
                  <a:pt x="0" y="720242"/>
                </a:moveTo>
                <a:cubicBezTo>
                  <a:pt x="832834" y="237170"/>
                  <a:pt x="2662355" y="-146402"/>
                  <a:pt x="4893905" y="352446"/>
                </a:cubicBezTo>
                <a:lnTo>
                  <a:pt x="4809205" y="0"/>
                </a:lnTo>
                <a:cubicBezTo>
                  <a:pt x="5165278" y="279276"/>
                  <a:pt x="5550487" y="516939"/>
                  <a:pt x="5877424" y="837829"/>
                </a:cubicBezTo>
                <a:lnTo>
                  <a:pt x="4477975" y="1046731"/>
                </a:lnTo>
                <a:lnTo>
                  <a:pt x="4721993" y="752057"/>
                </a:lnTo>
                <a:cubicBezTo>
                  <a:pt x="3037032" y="439756"/>
                  <a:pt x="2240935" y="428981"/>
                  <a:pt x="0" y="720242"/>
                </a:cubicBezTo>
                <a:close/>
              </a:path>
            </a:pathLst>
          </a:custGeom>
          <a:gradFill flip="none" rotWithShape="1">
            <a:gsLst>
              <a:gs pos="25000">
                <a:srgbClr val="7D4178">
                  <a:alpha val="77000"/>
                </a:srgbClr>
              </a:gs>
              <a:gs pos="60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9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35" t="10751" r="1" b="13287"/>
          <a:stretch/>
        </p:blipFill>
        <p:spPr>
          <a:xfrm>
            <a:off x="0" y="1550323"/>
            <a:ext cx="6057900" cy="34179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>
          <a:xfrm>
            <a:off x="6057900" y="1550323"/>
            <a:ext cx="6118550" cy="3417918"/>
          </a:xfrm>
          <a:prstGeom prst="rect">
            <a:avLst/>
          </a:prstGeom>
          <a:solidFill>
            <a:srgbClr val="7D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40122" y="194127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机械臂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82619" y="2732984"/>
            <a:ext cx="5669112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通过检测机械臂的姿态信息确定模块的准确性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易于观察，方便实验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便于安装实验模块，及时进行调整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作品展示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直接连接符 8"/>
          <p:cNvCxnSpPr/>
          <p:nvPr/>
        </p:nvCxnSpPr>
        <p:spPr>
          <a:xfrm>
            <a:off x="7593175" y="2438400"/>
            <a:ext cx="304800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2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成果展示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03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连接符 6"/>
          <p:cNvCxnSpPr/>
          <p:nvPr/>
        </p:nvCxnSpPr>
        <p:spPr>
          <a:xfrm>
            <a:off x="5994400" y="754743"/>
            <a:ext cx="0" cy="5836557"/>
          </a:xfrm>
          <a:prstGeom prst="line">
            <a:avLst/>
          </a:prstGeom>
          <a:ln w="12700" cap="rnd">
            <a:gradFill>
              <a:gsLst>
                <a:gs pos="0">
                  <a:schemeClr val="tx2">
                    <a:lumMod val="60000"/>
                    <a:lumOff val="40000"/>
                    <a:alpha val="53000"/>
                  </a:schemeClr>
                </a:gs>
                <a:gs pos="38000">
                  <a:schemeClr val="tx2"/>
                </a:gs>
                <a:gs pos="63000">
                  <a:schemeClr val="tx2"/>
                </a:gs>
                <a:gs pos="100000">
                  <a:schemeClr val="tx2">
                    <a:lumMod val="60000"/>
                    <a:lumOff val="40000"/>
                    <a:alpha val="33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1690BFA-211C-4443-B48B-643AC49F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4"/>
          <a:stretch/>
        </p:blipFill>
        <p:spPr>
          <a:xfrm>
            <a:off x="588561" y="1390294"/>
            <a:ext cx="5191916" cy="45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5A150-931B-430F-8E77-06709DACF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401587"/>
            <a:ext cx="5055157" cy="4542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63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总结回顾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40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Summary review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05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4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5701" y="1079500"/>
            <a:ext cx="5956300" cy="4953000"/>
          </a:xfrm>
          <a:prstGeom prst="rect">
            <a:avLst/>
          </a:prstGeom>
          <a:solidFill>
            <a:srgbClr val="BE6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-1" y="1079500"/>
            <a:ext cx="6235701" cy="495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矩形 16"/>
          <p:cNvSpPr/>
          <p:nvPr/>
        </p:nvSpPr>
        <p:spPr>
          <a:xfrm>
            <a:off x="1383866" y="1332642"/>
            <a:ext cx="35189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rgbClr val="AB4A70"/>
                </a:solidFill>
                <a:ea typeface="微软雅黑" charset="0"/>
              </a:rPr>
              <a:t>不同输入时滚转角误差曲线图</a:t>
            </a:r>
            <a:endParaRPr lang="en-US" altLang="zh-CN" sz="2000" b="1" kern="0" dirty="0">
              <a:solidFill>
                <a:srgbClr val="AB4A70"/>
              </a:solidFill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22946" y="16175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>
                <a:ea typeface="微软雅黑" charset="0"/>
              </a:rPr>
              <a:t>实验结果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7886" y="2555644"/>
            <a:ext cx="4280708" cy="134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kern="0" dirty="0">
                <a:ea typeface="微软雅黑" charset="0"/>
              </a:rPr>
              <a:t>· </a:t>
            </a:r>
            <a:r>
              <a:rPr lang="zh-CN" altLang="en-US" sz="2000" kern="0" dirty="0">
                <a:ea typeface="微软雅黑" charset="0"/>
              </a:rPr>
              <a:t>误差小、稳定</a:t>
            </a:r>
            <a:endParaRPr lang="en-US" altLang="zh-CN" sz="20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100" kern="0" dirty="0">
                <a:ea typeface="微软雅黑" charset="0"/>
              </a:rPr>
              <a:t>        以俯仰角作为陀螺仪模块输入的解算方法所得滚转角误差方差为</a:t>
            </a:r>
            <a:r>
              <a:rPr lang="en-US" altLang="zh-CN" sz="1100" kern="0" dirty="0">
                <a:ea typeface="微软雅黑" charset="0"/>
              </a:rPr>
              <a:t>0.1°,</a:t>
            </a:r>
            <a:r>
              <a:rPr lang="zh-CN" altLang="en-US" sz="1100" kern="0" dirty="0">
                <a:ea typeface="微软雅黑" charset="0"/>
              </a:rPr>
              <a:t>以偏航角作为陀螺仪模块输入的解算方法所得滚转角误差的方差为</a:t>
            </a:r>
            <a:r>
              <a:rPr lang="en-US" altLang="zh-CN" sz="1100" kern="0" dirty="0">
                <a:ea typeface="微软雅黑" charset="0"/>
              </a:rPr>
              <a:t>0.05°</a:t>
            </a:r>
            <a:r>
              <a:rPr lang="zh-CN" altLang="en-US" sz="1100" kern="0" dirty="0">
                <a:ea typeface="微软雅黑" charset="0"/>
              </a:rPr>
              <a:t>。</a:t>
            </a:r>
            <a:endParaRPr lang="en-US" altLang="zh-CN" sz="1100" kern="0" dirty="0"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endParaRPr lang="en-US" altLang="zh-CN" sz="1100" kern="0" dirty="0">
              <a:ea typeface="微软雅黑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34FAEF-0CDC-4085-9484-3548653B16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7" y="1782438"/>
            <a:ext cx="5274310" cy="3900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742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7" name="矩形 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05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矩形 22"/>
          <p:cNvSpPr/>
          <p:nvPr/>
        </p:nvSpPr>
        <p:spPr>
          <a:xfrm>
            <a:off x="-2" y="1648777"/>
            <a:ext cx="12192002" cy="3486370"/>
          </a:xfrm>
          <a:prstGeom prst="rect">
            <a:avLst/>
          </a:prstGeom>
          <a:solidFill>
            <a:srgbClr val="AB4A70"/>
          </a:solidFill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0788" y="2868939"/>
            <a:ext cx="1313180" cy="1046046"/>
            <a:chOff x="550788" y="2720864"/>
            <a:chExt cx="1313180" cy="1046046"/>
          </a:xfrm>
        </p:grpSpPr>
        <p:sp>
          <p:nvSpPr>
            <p:cNvPr id="3" name="矩形 2"/>
            <p:cNvSpPr/>
            <p:nvPr/>
          </p:nvSpPr>
          <p:spPr>
            <a:xfrm>
              <a:off x="550788" y="2720864"/>
              <a:ext cx="131318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+mj-ea"/>
                  <a:ea typeface="+mj-ea"/>
                </a:rPr>
                <a:t>结论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90863" y="3428356"/>
              <a:ext cx="1233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conclusion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747758" y="1689060"/>
            <a:ext cx="9050945" cy="340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       本设计利用惯性检测单元（</a:t>
            </a:r>
            <a:r>
              <a:rPr lang="en-US" altLang="zh-CN" sz="2400" kern="0" dirty="0">
                <a:solidFill>
                  <a:schemeClr val="bg1"/>
                </a:solidFill>
                <a:ea typeface="微软雅黑" charset="0"/>
              </a:rPr>
              <a:t>IMU</a:t>
            </a: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）</a:t>
            </a:r>
            <a:r>
              <a:rPr lang="en-US" altLang="zh-CN" sz="2400" kern="0" dirty="0">
                <a:solidFill>
                  <a:schemeClr val="bg1"/>
                </a:solidFill>
                <a:ea typeface="微软雅黑" charset="0"/>
              </a:rPr>
              <a:t>MPU-6050</a:t>
            </a:r>
            <a:r>
              <a:rPr lang="zh-CN" altLang="en-US" sz="2400" kern="0" dirty="0">
                <a:solidFill>
                  <a:schemeClr val="bg1"/>
                </a:solidFill>
                <a:ea typeface="微软雅黑" charset="0"/>
              </a:rPr>
              <a:t>模块为检测器件完成机器人柔性关节的状态检测，并通过数据分析得到柔性关节的精准姿态以及其他运动状态的数据，形成控制系统的反馈通道，完成与关节控制系统的通讯。做出了一套具有小体积、低功耗、易安装、低误差、具有强拓展性的基于陀螺仪的柔性关节检测系统，可广泛应用于柔性关节的检测。研究结果表明： 该检测系统提高了柔性关节的准确性与稳定性，可以适应较复杂运动情况。</a:t>
            </a:r>
            <a:endParaRPr lang="en-US" altLang="zh-CN" sz="2400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64229" y="2514837"/>
            <a:ext cx="0" cy="175425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7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0496269" y="0"/>
            <a:ext cx="1224280" cy="1371600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19000">
                <a:srgbClr val="AB4A70"/>
              </a:gs>
              <a:gs pos="100000">
                <a:srgbClr val="C54F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11903" y="91343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</a:rPr>
              <a:t>BISTU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042" y="1371600"/>
            <a:ext cx="6343830" cy="4022389"/>
            <a:chOff x="246042" y="1371600"/>
            <a:chExt cx="6343830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246042" y="2683982"/>
              <a:ext cx="6343830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3600" b="1" dirty="0">
                  <a:latin typeface="+mj-ea"/>
                  <a:ea typeface="+mj-ea"/>
                  <a:cs typeface="微软雅黑"/>
                </a:rPr>
                <a:t>感谢国家、学校、老师的帮助</a:t>
              </a:r>
            </a:p>
          </p:txBody>
        </p:sp>
        <p:sp useBgFill="1">
          <p:nvSpPr>
            <p:cNvPr id="53" name="矩形 52"/>
            <p:cNvSpPr/>
            <p:nvPr/>
          </p:nvSpPr>
          <p:spPr>
            <a:xfrm>
              <a:off x="1753720" y="2316423"/>
              <a:ext cx="3328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the country, school, teacher for help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汇报完毕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F7736AD-1967-4172-951F-DD575AC0D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42" y="64269"/>
            <a:ext cx="784895" cy="78489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00FB2AE-886A-4743-B35F-68EB03E07D2D}"/>
              </a:ext>
            </a:extLst>
          </p:cNvPr>
          <p:cNvSpPr txBox="1"/>
          <p:nvPr/>
        </p:nvSpPr>
        <p:spPr>
          <a:xfrm>
            <a:off x="7998767" y="43160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报告人：范玉成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819EB6-1BF0-47EE-A047-09D870F15EA7}"/>
              </a:ext>
            </a:extLst>
          </p:cNvPr>
          <p:cNvSpPr txBox="1"/>
          <p:nvPr/>
        </p:nvSpPr>
        <p:spPr>
          <a:xfrm>
            <a:off x="7998767" y="46902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指导老师：杨飞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84B474-501B-494F-AC45-7E1E5A6C1F36}"/>
              </a:ext>
            </a:extLst>
          </p:cNvPr>
          <p:cNvSpPr txBox="1"/>
          <p:nvPr/>
        </p:nvSpPr>
        <p:spPr>
          <a:xfrm>
            <a:off x="6878802" y="513701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+mj-ea"/>
                <a:ea typeface="+mj-ea"/>
              </a:rPr>
              <a:t>小组成员：匡柯澜  李天平 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方志航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 赵斐</a:t>
            </a:r>
          </a:p>
        </p:txBody>
      </p:sp>
    </p:spTree>
    <p:extLst>
      <p:ext uri="{BB962C8B-B14F-4D97-AF65-F5344CB8AC3E}">
        <p14:creationId xmlns:p14="http://schemas.microsoft.com/office/powerpoint/2010/main" val="9303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840712" cy="923330"/>
            <a:chOff x="2075666" y="885342"/>
            <a:chExt cx="3840712" cy="923330"/>
          </a:xfrm>
        </p:grpSpPr>
        <p:grpSp>
          <p:nvGrpSpPr>
            <p:cNvPr id="2" name="组合 1"/>
            <p:cNvGrpSpPr/>
            <p:nvPr/>
          </p:nvGrpSpPr>
          <p:grpSpPr>
            <a:xfrm>
              <a:off x="3262527" y="942647"/>
              <a:ext cx="2653851" cy="808721"/>
              <a:chOff x="6361327" y="979433"/>
              <a:chExt cx="2653851" cy="8087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61327" y="979433"/>
                <a:ext cx="2653851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项目基本情况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1328" y="1511155"/>
                <a:ext cx="18426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basic situation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01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825877" cy="923330"/>
            <a:chOff x="3237128" y="1915999"/>
            <a:chExt cx="3825877" cy="923330"/>
          </a:xfrm>
        </p:grpSpPr>
        <p:grpSp>
          <p:nvGrpSpPr>
            <p:cNvPr id="3" name="组合 2"/>
            <p:cNvGrpSpPr/>
            <p:nvPr/>
          </p:nvGrpSpPr>
          <p:grpSpPr>
            <a:xfrm>
              <a:off x="4409158" y="1986004"/>
              <a:ext cx="2653847" cy="783321"/>
              <a:chOff x="6361327" y="2039009"/>
              <a:chExt cx="2653847" cy="7833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61327" y="2039009"/>
                <a:ext cx="2653847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项目完成情况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61328" y="2545331"/>
                <a:ext cx="16235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completion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02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4713859" cy="1959653"/>
            <a:chOff x="4374334" y="3136398"/>
            <a:chExt cx="4713859" cy="1959653"/>
          </a:xfrm>
        </p:grpSpPr>
        <p:grpSp>
          <p:nvGrpSpPr>
            <p:cNvPr id="4" name="组合 3"/>
            <p:cNvGrpSpPr/>
            <p:nvPr/>
          </p:nvGrpSpPr>
          <p:grpSpPr>
            <a:xfrm>
              <a:off x="6280517" y="4319947"/>
              <a:ext cx="2807676" cy="776104"/>
              <a:chOff x="7041145" y="4216332"/>
              <a:chExt cx="2807676" cy="7761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066303" y="4216332"/>
                <a:ext cx="2782518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项目最终成果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041145" y="4715437"/>
                <a:ext cx="1626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Project final results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03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3012177"/>
            <a:ext cx="3242703" cy="1979671"/>
            <a:chOff x="5056016" y="3197131"/>
            <a:chExt cx="3242703" cy="1979671"/>
          </a:xfrm>
        </p:grpSpPr>
        <p:grpSp>
          <p:nvGrpSpPr>
            <p:cNvPr id="5" name="组合 4"/>
            <p:cNvGrpSpPr/>
            <p:nvPr/>
          </p:nvGrpSpPr>
          <p:grpSpPr>
            <a:xfrm>
              <a:off x="5591034" y="3197131"/>
              <a:ext cx="2707685" cy="789543"/>
              <a:chOff x="5591034" y="3019115"/>
              <a:chExt cx="2707685" cy="78954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591034" y="3019115"/>
                <a:ext cx="2707685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项目经费使用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591034" y="3531659"/>
                <a:ext cx="17103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Use of project funds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04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133169" cy="923330"/>
            <a:chOff x="6305675" y="5331188"/>
            <a:chExt cx="3133169" cy="923330"/>
          </a:xfrm>
        </p:grpSpPr>
        <p:grpSp>
          <p:nvGrpSpPr>
            <p:cNvPr id="6" name="组合 5"/>
            <p:cNvGrpSpPr/>
            <p:nvPr/>
          </p:nvGrpSpPr>
          <p:grpSpPr>
            <a:xfrm>
              <a:off x="7519772" y="5420243"/>
              <a:ext cx="1919072" cy="745221"/>
              <a:chOff x="6361328" y="5217737"/>
              <a:chExt cx="1919072" cy="745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61328" y="5217737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6728" y="5685959"/>
                <a:ext cx="140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Summary review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>
                  <a:latin typeface="+mj-ea"/>
                  <a:ea typeface="+mj-ea"/>
                  <a:cs typeface="微软雅黑"/>
                </a:rPr>
                <a:t>05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455118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项目基本情况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842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basic situation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01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137517" y="26353"/>
            <a:ext cx="2060112" cy="382408"/>
            <a:chOff x="5594350" y="0"/>
            <a:chExt cx="2060112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项目主要内容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31654" y="3352735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81664" y="351061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柔性关节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23936" y="747628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644059" y="92494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控制器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61167" y="3352735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166813" y="350644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陀螺仪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9" name="箭头: 丁字 58">
            <a:extLst>
              <a:ext uri="{FF2B5EF4-FFF2-40B4-BE49-F238E27FC236}">
                <a16:creationId xmlns:a16="http://schemas.microsoft.com/office/drawing/2014/main" id="{ECB79613-5895-403F-9BC8-FAEEFFECD85F}"/>
              </a:ext>
            </a:extLst>
          </p:cNvPr>
          <p:cNvSpPr/>
          <p:nvPr/>
        </p:nvSpPr>
        <p:spPr>
          <a:xfrm>
            <a:off x="4002147" y="2952434"/>
            <a:ext cx="4036504" cy="2274142"/>
          </a:xfrm>
          <a:prstGeom prst="leftRightUpArrow">
            <a:avLst>
              <a:gd name="adj1" fmla="val 13852"/>
              <a:gd name="adj2" fmla="val 16699"/>
              <a:gd name="adj3" fmla="val 25000"/>
            </a:avLst>
          </a:prstGeom>
          <a:noFill/>
          <a:ln>
            <a:solidFill>
              <a:srgbClr val="B85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9F570E45-F210-4BB3-9358-F6399BEF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99" y="1065001"/>
            <a:ext cx="1905000" cy="1905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731853E-203E-4C5A-ABEA-32EEFD7A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85" y="3857974"/>
            <a:ext cx="1708355" cy="158916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5EBCFF56-8137-4F06-B507-342C51BFB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70" y="3857974"/>
            <a:ext cx="1589167" cy="15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607850" y="1948132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准确、稳定</a:t>
            </a:r>
            <a:endParaRPr lang="en-US" altLang="zh-CN" sz="2000" b="1" kern="0" dirty="0">
              <a:ea typeface="微软雅黑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A84FBDB-B2AB-40E0-A2B6-CE7F5D4B8640}"/>
              </a:ext>
            </a:extLst>
          </p:cNvPr>
          <p:cNvGrpSpPr/>
          <p:nvPr/>
        </p:nvGrpSpPr>
        <p:grpSpPr>
          <a:xfrm>
            <a:off x="5065944" y="0"/>
            <a:ext cx="2060112" cy="382408"/>
            <a:chOff x="5594350" y="0"/>
            <a:chExt cx="2060112" cy="3824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37E252B-BF90-4437-8A7F-CEB95CB95565}"/>
                </a:ext>
              </a:extLst>
            </p:cNvPr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D6589E7-2484-4417-92E0-74E9E2347930}"/>
                </a:ext>
              </a:extLst>
            </p:cNvPr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FC794F3-2FE0-40F1-9DD6-E1514E1B899C}"/>
                  </a:ext>
                </a:extLst>
              </p:cNvPr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项目基本情况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FC8D9EE-25F0-4496-B01E-820C8EB10549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6C47AE20-B47C-44E4-AC2E-873C22CAC711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841C089-EFB6-4F50-B8AF-2EDA4ABC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85" y="1757906"/>
            <a:ext cx="2572032" cy="239258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2B7A2176-CEBF-48A0-885B-8266080B17A2}"/>
              </a:ext>
            </a:extLst>
          </p:cNvPr>
          <p:cNvSpPr/>
          <p:nvPr/>
        </p:nvSpPr>
        <p:spPr>
          <a:xfrm>
            <a:off x="5607850" y="2431680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体积小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B72BD33-E744-4A15-85F9-46A30C71EF43}"/>
              </a:ext>
            </a:extLst>
          </p:cNvPr>
          <p:cNvSpPr/>
          <p:nvPr/>
        </p:nvSpPr>
        <p:spPr>
          <a:xfrm>
            <a:off x="5614150" y="292083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易安装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EA3D8A-603F-4671-A1F7-3DB7194F260A}"/>
              </a:ext>
            </a:extLst>
          </p:cNvPr>
          <p:cNvSpPr/>
          <p:nvPr/>
        </p:nvSpPr>
        <p:spPr>
          <a:xfrm>
            <a:off x="5607849" y="340753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可扩展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394A16-DCA3-4024-B3CF-B66A3C2E3010}"/>
              </a:ext>
            </a:extLst>
          </p:cNvPr>
          <p:cNvSpPr/>
          <p:nvPr/>
        </p:nvSpPr>
        <p:spPr>
          <a:xfrm>
            <a:off x="2567014" y="5305125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kern="0" dirty="0">
                <a:ea typeface="微软雅黑" charset="0"/>
              </a:rPr>
              <a:t>· </a:t>
            </a:r>
            <a:r>
              <a:rPr lang="zh-CN" altLang="en-US" sz="2000" kern="0" dirty="0">
                <a:ea typeface="微软雅黑" charset="0"/>
              </a:rPr>
              <a:t>新方向</a:t>
            </a:r>
            <a:endParaRPr lang="en-US" altLang="zh-CN" sz="2000" kern="0" dirty="0">
              <a:ea typeface="微软雅黑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17050BB-F43B-4C24-8DD0-98C538964C73}"/>
              </a:ext>
            </a:extLst>
          </p:cNvPr>
          <p:cNvSpPr/>
          <p:nvPr/>
        </p:nvSpPr>
        <p:spPr>
          <a:xfrm>
            <a:off x="4504116" y="2546751"/>
            <a:ext cx="1029480" cy="774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B6DEF-F93C-457E-B0C6-A0DABAC17E0C}"/>
              </a:ext>
            </a:extLst>
          </p:cNvPr>
          <p:cNvSpPr txBox="1"/>
          <p:nvPr/>
        </p:nvSpPr>
        <p:spPr>
          <a:xfrm>
            <a:off x="4504115" y="2751554"/>
            <a:ext cx="90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85F9A03-EE52-496F-B18B-C51EF4E0DCF1}"/>
              </a:ext>
            </a:extLst>
          </p:cNvPr>
          <p:cNvSpPr/>
          <p:nvPr/>
        </p:nvSpPr>
        <p:spPr>
          <a:xfrm>
            <a:off x="2850183" y="4150494"/>
            <a:ext cx="778757" cy="952447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2A069B-8972-403E-B6B7-AFF8AF21220B}"/>
              </a:ext>
            </a:extLst>
          </p:cNvPr>
          <p:cNvSpPr txBox="1"/>
          <p:nvPr/>
        </p:nvSpPr>
        <p:spPr>
          <a:xfrm>
            <a:off x="3008728" y="4216712"/>
            <a:ext cx="461665" cy="820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特色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3AAD66F-B0B3-4A9A-8352-8741F14FE870}"/>
              </a:ext>
            </a:extLst>
          </p:cNvPr>
          <p:cNvSpPr/>
          <p:nvPr/>
        </p:nvSpPr>
        <p:spPr>
          <a:xfrm>
            <a:off x="7437122" y="2533736"/>
            <a:ext cx="1109599" cy="7741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3713B3C-242C-4C6F-A601-534C5EFD6590}"/>
              </a:ext>
            </a:extLst>
          </p:cNvPr>
          <p:cNvSpPr txBox="1"/>
          <p:nvPr/>
        </p:nvSpPr>
        <p:spPr>
          <a:xfrm>
            <a:off x="7426848" y="2736165"/>
            <a:ext cx="90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6E69EA9-88B1-4A35-B186-A49380224BFC}"/>
              </a:ext>
            </a:extLst>
          </p:cNvPr>
          <p:cNvSpPr/>
          <p:nvPr/>
        </p:nvSpPr>
        <p:spPr>
          <a:xfrm>
            <a:off x="8822015" y="1948132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波动大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A0F6E3E-329C-410E-98F0-BA9B02BB31EC}"/>
              </a:ext>
            </a:extLst>
          </p:cNvPr>
          <p:cNvSpPr/>
          <p:nvPr/>
        </p:nvSpPr>
        <p:spPr>
          <a:xfrm>
            <a:off x="8822015" y="2431680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噪声大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FEE00EB-72AD-4E59-AD53-EBF83CC77E5B}"/>
              </a:ext>
            </a:extLst>
          </p:cNvPr>
          <p:cNvSpPr/>
          <p:nvPr/>
        </p:nvSpPr>
        <p:spPr>
          <a:xfrm>
            <a:off x="8828315" y="292083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精度小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7469C2-656F-4A65-B276-F83DC555035B}"/>
              </a:ext>
            </a:extLst>
          </p:cNvPr>
          <p:cNvSpPr/>
          <p:nvPr/>
        </p:nvSpPr>
        <p:spPr>
          <a:xfrm>
            <a:off x="8822014" y="340753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ea typeface="微软雅黑" charset="0"/>
              </a:rPr>
              <a:t>· </a:t>
            </a:r>
            <a:r>
              <a:rPr lang="zh-CN" altLang="en-US" sz="2000" b="1" kern="0" dirty="0">
                <a:ea typeface="微软雅黑" charset="0"/>
              </a:rPr>
              <a:t>不稳定</a:t>
            </a:r>
            <a:endParaRPr lang="en-US" altLang="zh-CN" sz="2000" b="1" kern="0" dirty="0"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6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3" y="2777425"/>
            <a:ext cx="407923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项目完成情况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6684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Project completion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02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309442" y="2173486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800" b="1" kern="0" dirty="0">
                <a:ea typeface="微软雅黑" charset="0"/>
              </a:rPr>
              <a:t>实验装置</a:t>
            </a:r>
            <a:endParaRPr lang="en-US" altLang="zh-CN" sz="2800" b="1" kern="0" dirty="0"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42347" y="219531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800" b="1" kern="0" dirty="0">
                <a:ea typeface="微软雅黑" charset="0"/>
              </a:rPr>
              <a:t>研究报告</a:t>
            </a:r>
            <a:endParaRPr lang="en-US" altLang="zh-CN" sz="2800" b="1" kern="0" dirty="0"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57007" y="536601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2400" b="1" kern="0" dirty="0">
                <a:ea typeface="微软雅黑" charset="0"/>
              </a:rPr>
              <a:t>实现关节姿态的较准确检测</a:t>
            </a:r>
            <a:endParaRPr lang="en-US" altLang="zh-CN" sz="2400" b="1" kern="0" dirty="0">
              <a:ea typeface="微软雅黑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6100" y="1495118"/>
            <a:ext cx="1684510" cy="1954032"/>
            <a:chOff x="4356100" y="1495118"/>
            <a:chExt cx="1684510" cy="1954032"/>
          </a:xfrm>
        </p:grpSpPr>
        <p:sp>
          <p:nvSpPr>
            <p:cNvPr id="2" name="六边形 1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665035" y="1971832"/>
              <a:ext cx="1059755" cy="991759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51390" y="1495118"/>
            <a:ext cx="1684510" cy="1954032"/>
            <a:chOff x="6151390" y="1495118"/>
            <a:chExt cx="1684510" cy="1954032"/>
          </a:xfrm>
        </p:grpSpPr>
        <p:sp>
          <p:nvSpPr>
            <p:cNvPr id="31" name="六边形 30"/>
            <p:cNvSpPr/>
            <p:nvPr/>
          </p:nvSpPr>
          <p:spPr>
            <a:xfrm rot="16200000">
              <a:off x="6016629" y="1629879"/>
              <a:ext cx="1954032" cy="1684510"/>
            </a:xfrm>
            <a:prstGeom prst="hexagon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6607548" y="1948155"/>
              <a:ext cx="797495" cy="98390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6742099" y="2456927"/>
              <a:ext cx="156976" cy="29433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6922902" y="2456927"/>
              <a:ext cx="194819" cy="29433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7147154" y="2456927"/>
              <a:ext cx="88299" cy="29433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6742099" y="2536816"/>
              <a:ext cx="91103" cy="29433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6865437" y="2536816"/>
              <a:ext cx="158378" cy="29433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053248" y="2536816"/>
              <a:ext cx="185008" cy="29433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742099" y="2626517"/>
              <a:ext cx="187811" cy="3083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6963547" y="2626517"/>
              <a:ext cx="183606" cy="3083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177988" y="2626517"/>
              <a:ext cx="57465" cy="3083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6742099" y="2700801"/>
              <a:ext cx="91103" cy="33638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6865437" y="2700801"/>
              <a:ext cx="141559" cy="33638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7002791" y="1943951"/>
              <a:ext cx="402252" cy="402251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4709" y="3114210"/>
            <a:ext cx="1684510" cy="1954032"/>
            <a:chOff x="5214709" y="3114210"/>
            <a:chExt cx="1684510" cy="1954032"/>
          </a:xfrm>
        </p:grpSpPr>
        <p:sp>
          <p:nvSpPr>
            <p:cNvPr id="30" name="六边形 29"/>
            <p:cNvSpPr/>
            <p:nvPr/>
          </p:nvSpPr>
          <p:spPr>
            <a:xfrm rot="16200000">
              <a:off x="5079948" y="3248971"/>
              <a:ext cx="1954032" cy="1684510"/>
            </a:xfrm>
            <a:prstGeom prst="hexagon">
              <a:avLst/>
            </a:prstGeom>
            <a:solidFill>
              <a:srgbClr val="B85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5573829" y="3671939"/>
              <a:ext cx="884989" cy="884989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FF2DE9-7B54-4652-A767-F119517BDB60}"/>
              </a:ext>
            </a:extLst>
          </p:cNvPr>
          <p:cNvGrpSpPr/>
          <p:nvPr/>
        </p:nvGrpSpPr>
        <p:grpSpPr>
          <a:xfrm>
            <a:off x="5026908" y="0"/>
            <a:ext cx="2060112" cy="382408"/>
            <a:chOff x="5594350" y="0"/>
            <a:chExt cx="2060112" cy="38240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2DBB45-9AB5-4817-833F-5B125D021F2E}"/>
                </a:ext>
              </a:extLst>
            </p:cNvPr>
            <p:cNvSpPr/>
            <p:nvPr/>
          </p:nvSpPr>
          <p:spPr>
            <a:xfrm>
              <a:off x="5594350" y="0"/>
              <a:ext cx="2023917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802BD38-698A-4818-A81F-B1D78782DA0D}"/>
                </a:ext>
              </a:extLst>
            </p:cNvPr>
            <p:cNvGrpSpPr/>
            <p:nvPr/>
          </p:nvGrpSpPr>
          <p:grpSpPr>
            <a:xfrm>
              <a:off x="5594350" y="13076"/>
              <a:ext cx="2060112" cy="369332"/>
              <a:chOff x="4991099" y="55400"/>
              <a:chExt cx="2060112" cy="36933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756E190-24E4-430C-90F1-53C233A85B00}"/>
                  </a:ext>
                </a:extLst>
              </p:cNvPr>
              <p:cNvSpPr/>
              <p:nvPr/>
            </p:nvSpPr>
            <p:spPr>
              <a:xfrm>
                <a:off x="5521023" y="70789"/>
                <a:ext cx="1530188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项目完成情况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B2790E4-F10A-4166-BA31-9F6F81A061E3}"/>
                  </a:ext>
                </a:extLst>
              </p:cNvPr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10DF40F-2425-442F-ABCE-488368F450C0}"/>
                  </a:ext>
                </a:extLst>
              </p:cNvPr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94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416182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项目经费使用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710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 of project funds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03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经费使用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04</a:t>
                </a: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38C85C76-8E1E-46DE-9B92-374CC7CD9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68837"/>
              </p:ext>
            </p:extLst>
          </p:nvPr>
        </p:nvGraphicFramePr>
        <p:xfrm>
          <a:off x="677442" y="613533"/>
          <a:ext cx="10837115" cy="574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96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483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S eule</cp:lastModifiedBy>
  <cp:revision>267</cp:revision>
  <dcterms:created xsi:type="dcterms:W3CDTF">2015-11-30T07:24:09Z</dcterms:created>
  <dcterms:modified xsi:type="dcterms:W3CDTF">2019-12-25T03:56:31Z</dcterms:modified>
</cp:coreProperties>
</file>