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8F0"/>
    <a:srgbClr val="DCB4E4"/>
    <a:srgbClr val="F8EEFC"/>
    <a:srgbClr val="CC99FF"/>
    <a:srgbClr val="DEBDFF"/>
    <a:srgbClr val="220022"/>
    <a:srgbClr val="660066"/>
    <a:srgbClr val="956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A2F7C-859A-4A4C-A77E-30CBAAD41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04ED6-A541-4CD5-8EDD-418DC86F3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ABDB9-2601-4DC3-8675-6B380681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6976A-1CF1-44F5-9B33-6E1D749F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39F7C-B8FA-45B5-9E10-80876D7F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DB34-5C74-4C54-BD7E-A5B91F11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6B457-7064-4F27-922D-6A4FCD6C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8B145-62C2-4BB6-A87B-9D4CC5B9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1E97D-32E4-4301-A557-F8802B12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696EB-AD25-40D3-94B3-3A749035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11D269-7DF1-4504-B9F3-2DE51609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40A23-EE3E-47BE-9009-DE8391830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5B32D-5499-4977-8C83-C7BFF22C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6396F-739A-472B-A1AD-0581F2E4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D87B4-6E86-444D-87F3-0F2F007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CAE3B-EC26-4E0E-8709-4B4E72B2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43063-0B8A-4EEC-B5B2-97D8729A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BE7F2-12D3-442F-9168-29EE591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E2476-71CB-473A-8F8E-B5C90BA2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A73C-8BF7-4310-AA4B-6F025590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EDBAB-09B1-45F6-839C-770551A5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0B68F-4CDE-47A4-8EE5-1F30FA42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0A6D4-7EB0-4A45-86D7-99B8B20A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B52A-416A-482D-8004-81F90A1F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D62F7-CEAB-4831-9DD2-3B446796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6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B9681-FA0B-4FEE-A0AF-4628815E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811D2-4999-4CEE-8D09-3389B99DC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30DF4-C3A4-43B2-8F49-3E27124F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C1713-A675-417D-8171-3C2AF64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7A161-E46D-43D2-BF7B-723244BA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829B3-6279-4235-8C18-D0ABFFE3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3A8BB-8FB6-44E5-ACE9-9ECFA012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DF3B3-6280-413F-8B45-15F06B00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99CD9-9BC9-405C-87F6-FB2A1CFC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87B36-5052-420F-B2C0-4B3C3B318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D7DE30-265B-473D-9D88-FE348449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A9DF85-DB78-4728-B0C5-3710AA9F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AAFC6C-276F-4F52-849E-66D7FE23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1D5EF5-3F25-4063-9E62-6D678E6F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F7A5-E1C5-4DE9-A434-3877DA1B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C1AF05-4E10-430B-B499-51557F1F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A1809-AA58-4053-A5A0-DC8234D3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87021-62B0-435D-A12E-F9A9A8D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C6842E-8814-4A12-A1BD-C3A8FE78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582DA-D91A-4AC6-A07C-CFBB3864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D1305-A023-46DE-A164-BC2C5F5F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82E1-7A3C-4800-80FF-24966A85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2120C-847E-45E3-8FEE-CA75752B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B3E6C-9DFD-4E5D-AE98-F735FFE5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70678-8FBC-4D67-B382-7F4BE40A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0C328-E5ED-4B06-92BD-598019DF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1A69C-29A2-41FE-9D18-54789E87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8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99DB-3D69-42E6-80AB-149E9190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E4F475-4C49-4C70-9AC9-5668FB80C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423A7-C94F-40D1-91B9-143CB868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B11CD-545B-480F-8EEF-F072CE1A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3FEDE-E7F3-4995-B395-7CE32F94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E3193-ECA9-4DA4-B57A-EE3F8117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6FB340-66B8-4173-99C6-69D01C75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C3168-3019-466C-9C07-B18B4986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B2847-7929-4040-A2B3-8935109C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21AC-103B-4C60-9D89-8BBFAD08023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D70EE-A6A8-4D14-B9B9-89855ABD4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A2D09-3631-4E6E-A264-1AA67492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5600-2BAD-4F3F-B8C5-695DF927654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C90FFD-C4DF-4D9A-84AA-B7D47A7588C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B0751A-6813-464E-A9D5-8A9108106540}"/>
              </a:ext>
            </a:extLst>
          </p:cNvPr>
          <p:cNvSpPr/>
          <p:nvPr userDrawn="1"/>
        </p:nvSpPr>
        <p:spPr>
          <a:xfrm>
            <a:off x="78297" y="71306"/>
            <a:ext cx="12035406" cy="6715388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192A69-0C89-457D-A459-404F8898700D}"/>
              </a:ext>
            </a:extLst>
          </p:cNvPr>
          <p:cNvGrpSpPr/>
          <p:nvPr userDrawn="1"/>
        </p:nvGrpSpPr>
        <p:grpSpPr>
          <a:xfrm rot="21076235">
            <a:off x="9240511" y="-1931906"/>
            <a:ext cx="4594061" cy="4594061"/>
            <a:chOff x="9089650" y="-1730783"/>
            <a:chExt cx="4594061" cy="4594061"/>
          </a:xfrm>
        </p:grpSpPr>
        <p:sp>
          <p:nvSpPr>
            <p:cNvPr id="8" name="빼기 기호 7">
              <a:extLst>
                <a:ext uri="{FF2B5EF4-FFF2-40B4-BE49-F238E27FC236}">
                  <a16:creationId xmlns:a16="http://schemas.microsoft.com/office/drawing/2014/main" id="{C275F133-F92E-4486-914F-6211AA2A1119}"/>
                </a:ext>
              </a:extLst>
            </p:cNvPr>
            <p:cNvSpPr/>
            <p:nvPr/>
          </p:nvSpPr>
          <p:spPr>
            <a:xfrm rot="2682408">
              <a:off x="9089650" y="378931"/>
              <a:ext cx="4594061" cy="886422"/>
            </a:xfrm>
            <a:prstGeom prst="mathMinus">
              <a:avLst/>
            </a:prstGeom>
            <a:solidFill>
              <a:srgbClr val="956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빼기 기호 8">
              <a:extLst>
                <a:ext uri="{FF2B5EF4-FFF2-40B4-BE49-F238E27FC236}">
                  <a16:creationId xmlns:a16="http://schemas.microsoft.com/office/drawing/2014/main" id="{523BFBD7-D48E-4A0B-866C-73D2E21D08A3}"/>
                </a:ext>
              </a:extLst>
            </p:cNvPr>
            <p:cNvSpPr/>
            <p:nvPr/>
          </p:nvSpPr>
          <p:spPr>
            <a:xfrm rot="2715873">
              <a:off x="9350221" y="123037"/>
              <a:ext cx="4594061" cy="886422"/>
            </a:xfrm>
            <a:prstGeom prst="mathMinus">
              <a:avLst/>
            </a:prstGeom>
            <a:solidFill>
              <a:srgbClr val="956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8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9CB6-3214-40D9-AEA9-584D5784C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451" y="1703615"/>
            <a:ext cx="9144000" cy="1898423"/>
          </a:xfrm>
        </p:spPr>
        <p:txBody>
          <a:bodyPr>
            <a:normAutofit/>
          </a:bodyPr>
          <a:lstStyle/>
          <a:p>
            <a:r>
              <a:rPr lang="ko-KR" altLang="en-US" sz="9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김묵</a:t>
            </a:r>
            <a:endParaRPr lang="ko-KR" altLang="en-US" sz="9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CB510-8131-417F-841F-671BD3735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2D Game Programming</a:t>
            </a:r>
          </a:p>
          <a:p>
            <a:r>
              <a:rPr lang="en-US" altLang="ko-KR" dirty="0"/>
              <a:t>2017180003 </a:t>
            </a:r>
            <a:r>
              <a:rPr lang="ko-KR" altLang="en-US" dirty="0"/>
              <a:t>김민규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C6A532-B452-4CAE-97F6-E632A501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67" y="845212"/>
            <a:ext cx="980866" cy="13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406B-D6DF-4AD8-992E-A45C096C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4610100" cy="8038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Concepts of 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63C2D-D9B9-4C23-9B28-E8CF11FB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달리기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달리기 게임의 요소를 다 섞어서 만들자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놈 시리즈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4</a:t>
            </a:r>
            <a:r>
              <a:rPr lang="ko-KR" altLang="en-US" dirty="0"/>
              <a:t>방향을 달리는 게임 </a:t>
            </a:r>
            <a:r>
              <a:rPr lang="en-US" altLang="ko-KR" dirty="0"/>
              <a:t>*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10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B00F-356A-47E6-A7BF-BA0B070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107" y="104347"/>
            <a:ext cx="3925001" cy="849086"/>
          </a:xfrm>
        </p:spPr>
        <p:txBody>
          <a:bodyPr>
            <a:normAutofit/>
          </a:bodyPr>
          <a:lstStyle/>
          <a:p>
            <a:r>
              <a:rPr lang="en-US" altLang="ko-KR" dirty="0"/>
              <a:t>Flow of Game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0B219E-1C3B-420E-A4B6-241A8223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" y="944201"/>
            <a:ext cx="4429180" cy="4393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7D9A7-CE50-4DBC-BB9F-5D55681A7708}"/>
              </a:ext>
            </a:extLst>
          </p:cNvPr>
          <p:cNvSpPr txBox="1"/>
          <p:nvPr/>
        </p:nvSpPr>
        <p:spPr>
          <a:xfrm>
            <a:off x="1161884" y="5337371"/>
            <a:ext cx="2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놈 자료 이미지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E9A88C-CC6B-4C97-AA51-E5D6EDE98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99" y="887443"/>
            <a:ext cx="6008914" cy="45066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DC5584-41E0-4B5F-94CD-583A78631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99" y="4538726"/>
            <a:ext cx="523875" cy="723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13149E-E6A8-40B3-8953-E2AC692AE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51176" y="4508304"/>
            <a:ext cx="523875" cy="723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5359EA-B7A4-447B-86E9-386472667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51163" y="1101921"/>
            <a:ext cx="523875" cy="723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A033FD-2412-401C-AF49-CE034F140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6671" y="1101920"/>
            <a:ext cx="523875" cy="723900"/>
          </a:xfrm>
          <a:prstGeom prst="rect">
            <a:avLst/>
          </a:prstGeom>
        </p:spPr>
      </p:pic>
      <p:sp>
        <p:nvSpPr>
          <p:cNvPr id="19" name="화살표: 아래쪽 12">
            <a:extLst>
              <a:ext uri="{FF2B5EF4-FFF2-40B4-BE49-F238E27FC236}">
                <a16:creationId xmlns:a16="http://schemas.microsoft.com/office/drawing/2014/main" id="{AC80111B-BC5E-4396-B2B7-71BAE60684C8}"/>
              </a:ext>
            </a:extLst>
          </p:cNvPr>
          <p:cNvSpPr/>
          <p:nvPr/>
        </p:nvSpPr>
        <p:spPr>
          <a:xfrm>
            <a:off x="7745712" y="4400647"/>
            <a:ext cx="762792" cy="6783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3">
            <a:extLst>
              <a:ext uri="{FF2B5EF4-FFF2-40B4-BE49-F238E27FC236}">
                <a16:creationId xmlns:a16="http://schemas.microsoft.com/office/drawing/2014/main" id="{289B781D-E5A7-42E5-92D1-C995ECE0AB25}"/>
              </a:ext>
            </a:extLst>
          </p:cNvPr>
          <p:cNvSpPr/>
          <p:nvPr/>
        </p:nvSpPr>
        <p:spPr>
          <a:xfrm rot="10800000">
            <a:off x="7753799" y="1365641"/>
            <a:ext cx="762792" cy="6783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14">
            <a:extLst>
              <a:ext uri="{FF2B5EF4-FFF2-40B4-BE49-F238E27FC236}">
                <a16:creationId xmlns:a16="http://schemas.microsoft.com/office/drawing/2014/main" id="{8E174D03-622A-407D-8692-99BB4ADBD971}"/>
              </a:ext>
            </a:extLst>
          </p:cNvPr>
          <p:cNvSpPr/>
          <p:nvPr/>
        </p:nvSpPr>
        <p:spPr>
          <a:xfrm rot="16200000">
            <a:off x="9927706" y="2729976"/>
            <a:ext cx="646915" cy="7998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15">
            <a:extLst>
              <a:ext uri="{FF2B5EF4-FFF2-40B4-BE49-F238E27FC236}">
                <a16:creationId xmlns:a16="http://schemas.microsoft.com/office/drawing/2014/main" id="{BA8FC1E1-DD3E-4E4F-AEC9-DF593D7C9881}"/>
              </a:ext>
            </a:extLst>
          </p:cNvPr>
          <p:cNvSpPr/>
          <p:nvPr/>
        </p:nvSpPr>
        <p:spPr>
          <a:xfrm rot="5400000">
            <a:off x="5817911" y="2729976"/>
            <a:ext cx="646915" cy="7998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00091 0.5016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39987 0.0018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0.0013 -0.4967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40143 4.0740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A724FC5-5C07-4E63-8FC9-EECC5DDAB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" y="675796"/>
            <a:ext cx="3888653" cy="29164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116A72-56AD-430B-8162-6B20F7D97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17" y="660234"/>
            <a:ext cx="3882166" cy="29116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F30473-1325-468F-93CF-629C83097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" y="3814575"/>
            <a:ext cx="3888652" cy="29164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95A2D5-D927-4317-8761-6284668041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17" y="3814575"/>
            <a:ext cx="3932633" cy="2949475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6C00A3D-55F6-45CA-BEA2-86D55E4BBA9C}"/>
              </a:ext>
            </a:extLst>
          </p:cNvPr>
          <p:cNvSpPr/>
          <p:nvPr/>
        </p:nvSpPr>
        <p:spPr>
          <a:xfrm rot="16200000">
            <a:off x="3696121" y="1996989"/>
            <a:ext cx="707599" cy="23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383D007-0C50-43BC-B3BC-505E035214D1}"/>
              </a:ext>
            </a:extLst>
          </p:cNvPr>
          <p:cNvSpPr/>
          <p:nvPr/>
        </p:nvSpPr>
        <p:spPr>
          <a:xfrm rot="1800000">
            <a:off x="3724754" y="3529153"/>
            <a:ext cx="566351" cy="333079"/>
          </a:xfrm>
          <a:prstGeom prst="downArrow">
            <a:avLst>
              <a:gd name="adj1" fmla="val 50000"/>
              <a:gd name="adj2" fmla="val 504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A4964B1-BD74-4F70-A478-CE706F3092F6}"/>
              </a:ext>
            </a:extLst>
          </p:cNvPr>
          <p:cNvSpPr/>
          <p:nvPr/>
        </p:nvSpPr>
        <p:spPr>
          <a:xfrm rot="16200000">
            <a:off x="3713547" y="5170255"/>
            <a:ext cx="707599" cy="23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759994-DE26-4BAF-AB2E-6BDADB211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9" y="486902"/>
            <a:ext cx="8556771" cy="6417579"/>
          </a:xfrm>
          <a:prstGeom prst="rect">
            <a:avLst/>
          </a:prstGeom>
        </p:spPr>
      </p:pic>
      <p:pic>
        <p:nvPicPr>
          <p:cNvPr id="1026" name="Picture 2" descr="Monster image pngì ëí ì´ë¯¸ì§ ê²ìê²°ê³¼">
            <a:extLst>
              <a:ext uri="{FF2B5EF4-FFF2-40B4-BE49-F238E27FC236}">
                <a16:creationId xmlns:a16="http://schemas.microsoft.com/office/drawing/2014/main" id="{C6B431A5-A8D8-4ECD-9D9A-FE1C39BD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29" y="5849934"/>
            <a:ext cx="512162" cy="6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D34A93-9F0D-484B-85A5-847B992F4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84" y="5835618"/>
            <a:ext cx="523875" cy="723900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9B7FB00F-356A-47E6-A7BF-BA0B070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107" y="104347"/>
            <a:ext cx="3925001" cy="849086"/>
          </a:xfrm>
        </p:spPr>
        <p:txBody>
          <a:bodyPr>
            <a:normAutofit/>
          </a:bodyPr>
          <a:lstStyle/>
          <a:p>
            <a:r>
              <a:rPr lang="en-US" altLang="ko-KR" dirty="0"/>
              <a:t>Flow of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0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1644 L 0.00091 0.01644 C 0.0194 0.01991 0.01745 0.01991 0.04935 0.02037 L 0.13242 0.01899 C 0.13412 0.01829 0.1375 0.01667 0.13907 0.01644 C 0.14271 0.01574 0.14649 0.01551 0.15013 0.01505 L 0.18099 0.01644 C 0.18438 0.01667 0.18789 0.01713 0.19128 0.0176 C 0.19519 0.01829 0.2013 0.01945 0.20521 0.02037 C 0.21602 0.01991 0.22683 0.02014 0.23763 0.01899 C 0.24375 0.01829 0.24076 0.01459 0.24649 0.01111 L 0.2487 0.00973 C 0.24935 0.00857 0.25 0.00695 0.25091 0.00579 C 0.2517 0.00486 0.253 0.0044 0.25378 0.00324 C 0.25443 0.00232 0.25469 0.00047 0.25521 -0.00069 C 0.25612 -0.00254 0.25742 -0.00393 0.25821 -0.00578 C 0.25873 -0.00717 0.25912 -0.00856 0.25964 -0.00972 C 0.26394 -0.01921 0.25808 -0.00416 0.26263 -0.01643 C 0.26289 -0.01759 0.26302 -0.01898 0.26341 -0.02037 C 0.26367 -0.02129 0.26446 -0.02199 0.26485 -0.02291 C 0.26537 -0.02407 0.26589 -0.02546 0.26628 -0.02685 C 0.26667 -0.02801 0.26667 -0.02963 0.26706 -0.03078 C 0.26745 -0.03171 0.2681 -0.0324 0.26849 -0.03333 C 0.27005 -0.0368 0.27162 -0.04004 0.27292 -0.04375 C 0.27396 -0.04629 0.27461 -0.0493 0.27591 -0.05162 L 0.28021 -0.05949 C 0.28073 -0.06111 0.28125 -0.06296 0.28177 -0.06458 C 0.28295 -0.0699 0.28177 -0.06759 0.28399 -0.07245 C 0.28594 -0.07685 0.28555 -0.07407 0.28841 -0.07916 C 0.28894 -0.08009 0.2892 -0.08194 0.28985 -0.08287 C 0.29063 -0.08426 0.2918 -0.08472 0.29271 -0.08564 C 0.29349 -0.08634 0.29427 -0.08726 0.29492 -0.08819 C 0.29857 -0.09791 0.29388 -0.08588 0.2987 -0.09606 C 0.3017 -0.10254 0.2987 -0.10139 0.30521 -0.10902 C 0.31068 -0.11551 0.30391 -0.10764 0.31042 -0.11435 C 0.3112 -0.11504 0.31185 -0.11643 0.31263 -0.11689 C 0.3138 -0.11782 0.31511 -0.11782 0.31628 -0.11828 C 0.3168 -0.11921 0.31706 -0.1206 0.31771 -0.12083 C 0.31966 -0.12199 0.33321 -0.12338 0.33321 -0.12338 C 0.33594 -0.12314 0.33867 -0.12338 0.34128 -0.12222 C 0.3431 -0.12129 0.36211 -0.1074 0.36341 -0.10509 C 0.36537 -0.10162 0.3642 -0.10301 0.36706 -0.10139 C 0.36758 -0.10046 0.36797 -0.09953 0.36849 -0.09861 C 0.36914 -0.09768 0.37005 -0.09722 0.37071 -0.09606 C 0.3724 -0.09305 0.37227 -0.09051 0.3737 -0.0868 C 0.37422 -0.08541 0.37526 -0.08449 0.37591 -0.08287 C 0.37657 -0.08148 0.37683 -0.07939 0.37735 -0.07777 C 0.37852 -0.0743 0.38034 -0.07129 0.38099 -0.06736 C 0.38125 -0.06597 0.38125 -0.06458 0.38177 -0.06342 C 0.38229 -0.0618 0.38321 -0.06088 0.38399 -0.05949 C 0.38425 -0.0581 0.38425 -0.05671 0.38464 -0.05555 C 0.38555 -0.05347 0.38763 -0.05023 0.38763 -0.05023 C 0.38815 -0.04861 0.38854 -0.04676 0.38907 -0.04514 C 0.39011 -0.04213 0.39284 -0.03518 0.39427 -0.03194 C 0.39466 -0.03101 0.39532 -0.03032 0.39571 -0.02939 C 0.39935 -0.02037 0.3961 -0.025 0.40013 -0.02037 C 0.40313 -0.01226 0.39974 -0.02014 0.40378 -0.01365 C 0.40534 -0.01134 0.40625 -0.00671 0.40821 -0.00578 L 0.41407 -0.00324 C 0.41511 -0.00277 0.41602 -0.00208 0.41706 -0.00185 C 0.41992 -0.00162 0.42292 -0.00092 0.42591 -0.00069 C 0.43933 -3.7037E-6 0.45287 0.00024 0.46628 0.0007 C 0.4681 0.00162 0.47253 0.0044 0.4737 0.00463 C 0.48073 0.00556 0.48789 0.00556 0.49492 0.00579 L 0.53985 0.00718 L 0.57292 0.00857 L 0.57813 0.00973 C 0.57956 0.01019 0.58099 0.01088 0.58242 0.01111 C 0.58451 0.01135 0.58646 0.01111 0.58841 0.01111 L 0.59492 0.01505 " pathEditMode="relative" ptsTypes="AAAAAAAAAAAAAAAAAAAAAAAAAAAAAAAAAAAAAAAAAAAAAAAAAAAAAAAAAAAAAAAAAAAAAA">
                                      <p:cBhvr>
                                        <p:cTn id="3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40C5BCF-32E6-4042-A55C-7EDAAC261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9" y="1525528"/>
            <a:ext cx="5581769" cy="41863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C3D99B2-429C-4A5D-AE22-764732BE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3" y="1525528"/>
            <a:ext cx="5581769" cy="4186327"/>
          </a:xfrm>
          <a:prstGeom prst="rect">
            <a:avLst/>
          </a:prstGeom>
        </p:spPr>
      </p:pic>
      <p:pic>
        <p:nvPicPr>
          <p:cNvPr id="21" name="Picture 2" descr="Monster image pngì ëí ì´ë¯¸ì§ ê²ìê²°ê³¼">
            <a:extLst>
              <a:ext uri="{FF2B5EF4-FFF2-40B4-BE49-F238E27FC236}">
                <a16:creationId xmlns:a16="http://schemas.microsoft.com/office/drawing/2014/main" id="{904961C5-D729-41D1-B57C-B145408CD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16" y="4688903"/>
            <a:ext cx="512162" cy="6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882953-010C-4143-BE2A-81DA5172A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9" y="4606772"/>
            <a:ext cx="622029" cy="859531"/>
          </a:xfrm>
          <a:prstGeom prst="rect">
            <a:avLst/>
          </a:prstGeom>
        </p:spPr>
      </p:pic>
      <p:pic>
        <p:nvPicPr>
          <p:cNvPr id="22" name="Picture 2" descr="Monster image pngì ëí ì´ë¯¸ì§ ê²ìê²°ê³¼">
            <a:extLst>
              <a:ext uri="{FF2B5EF4-FFF2-40B4-BE49-F238E27FC236}">
                <a16:creationId xmlns:a16="http://schemas.microsoft.com/office/drawing/2014/main" id="{636CEB52-79FE-4808-8D4E-AA0BF59A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46" y="4698508"/>
            <a:ext cx="512162" cy="6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F230FE-AC1B-4E02-AB2A-603D6BEF6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33" y="4606772"/>
            <a:ext cx="622029" cy="859531"/>
          </a:xfrm>
          <a:prstGeom prst="rect">
            <a:avLst/>
          </a:prstGeom>
        </p:spPr>
      </p:pic>
      <p:pic>
        <p:nvPicPr>
          <p:cNvPr id="2050" name="Picture 2" descr="heart imageì ëí ì´ë¯¸ì§ ê²ìê²°ê³¼">
            <a:extLst>
              <a:ext uri="{FF2B5EF4-FFF2-40B4-BE49-F238E27FC236}">
                <a16:creationId xmlns:a16="http://schemas.microsoft.com/office/drawing/2014/main" id="{BCA143A6-82A2-46DA-997A-E1019BE3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47" y="194085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eart imageì ëí ì´ë¯¸ì§ ê²ìê²°ê³¼">
            <a:extLst>
              <a:ext uri="{FF2B5EF4-FFF2-40B4-BE49-F238E27FC236}">
                <a16:creationId xmlns:a16="http://schemas.microsoft.com/office/drawing/2014/main" id="{A11C4B18-E831-4213-BAAE-D5DD35AF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74" y="194085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eart imageì ëí ì´ë¯¸ì§ ê²ìê²°ê³¼">
            <a:extLst>
              <a:ext uri="{FF2B5EF4-FFF2-40B4-BE49-F238E27FC236}">
                <a16:creationId xmlns:a16="http://schemas.microsoft.com/office/drawing/2014/main" id="{4B3563A6-4BF4-4EBF-B99B-185D25CD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01" y="194085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eart imageì ëí ì´ë¯¸ì§ ê²ìê²°ê³¼">
            <a:extLst>
              <a:ext uri="{FF2B5EF4-FFF2-40B4-BE49-F238E27FC236}">
                <a16:creationId xmlns:a16="http://schemas.microsoft.com/office/drawing/2014/main" id="{DF096106-CF61-4358-87B7-3AFA02E6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6" y="187022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eart imageì ëí ì´ë¯¸ì§ ê²ìê²°ê³¼">
            <a:extLst>
              <a:ext uri="{FF2B5EF4-FFF2-40B4-BE49-F238E27FC236}">
                <a16:creationId xmlns:a16="http://schemas.microsoft.com/office/drawing/2014/main" id="{E7E3798A-5638-400D-8539-E46B0108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3" y="187022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eart imageì ëí ì´ë¯¸ì§ ê²ìê²°ê³¼">
            <a:extLst>
              <a:ext uri="{FF2B5EF4-FFF2-40B4-BE49-F238E27FC236}">
                <a16:creationId xmlns:a16="http://schemas.microsoft.com/office/drawing/2014/main" id="{FAF91D12-16AD-40DA-81D4-0446BA44A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70" y="187022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9B7FB00F-356A-47E6-A7BF-BA0B070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107" y="104347"/>
            <a:ext cx="3925001" cy="849086"/>
          </a:xfrm>
        </p:spPr>
        <p:txBody>
          <a:bodyPr>
            <a:normAutofit/>
          </a:bodyPr>
          <a:lstStyle/>
          <a:p>
            <a:r>
              <a:rPr lang="en-US" altLang="ko-KR" dirty="0"/>
              <a:t>Flow of Game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3CDCA-9F5B-4EA8-A93A-2EBD2DAF62C7}"/>
              </a:ext>
            </a:extLst>
          </p:cNvPr>
          <p:cNvSpPr txBox="1"/>
          <p:nvPr/>
        </p:nvSpPr>
        <p:spPr>
          <a:xfrm>
            <a:off x="3656107" y="5763207"/>
            <a:ext cx="41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장애물에 부딪히면 체력이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3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31029 0.0016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6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31029 0.0016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6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F24E4-58C2-4D8A-855E-2F7415D0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781" y="0"/>
            <a:ext cx="5554437" cy="833120"/>
          </a:xfrm>
        </p:spPr>
        <p:txBody>
          <a:bodyPr>
            <a:normAutofit/>
          </a:bodyPr>
          <a:lstStyle/>
          <a:p>
            <a:r>
              <a:rPr lang="en-US" altLang="ko-KR" dirty="0"/>
              <a:t>Development Table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F7D435D-7934-443D-92D2-24700FCF4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377781"/>
              </p:ext>
            </p:extLst>
          </p:nvPr>
        </p:nvGraphicFramePr>
        <p:xfrm>
          <a:off x="127363" y="893067"/>
          <a:ext cx="11937273" cy="582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77">
                  <a:extLst>
                    <a:ext uri="{9D8B030D-6E8A-4147-A177-3AD203B41FA5}">
                      <a16:colId xmlns:a16="http://schemas.microsoft.com/office/drawing/2014/main" val="2132959755"/>
                    </a:ext>
                  </a:extLst>
                </a:gridCol>
                <a:gridCol w="5045529">
                  <a:extLst>
                    <a:ext uri="{9D8B030D-6E8A-4147-A177-3AD203B41FA5}">
                      <a16:colId xmlns:a16="http://schemas.microsoft.com/office/drawing/2014/main" val="3735799769"/>
                    </a:ext>
                  </a:extLst>
                </a:gridCol>
                <a:gridCol w="5365567">
                  <a:extLst>
                    <a:ext uri="{9D8B030D-6E8A-4147-A177-3AD203B41FA5}">
                      <a16:colId xmlns:a16="http://schemas.microsoft.com/office/drawing/2014/main" val="2737082659"/>
                    </a:ext>
                  </a:extLst>
                </a:gridCol>
              </a:tblGrid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solidFill>
                      <a:srgbClr val="DCB4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>
                    <a:solidFill>
                      <a:srgbClr val="DCB4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>
                    <a:solidFill>
                      <a:srgbClr val="DCB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16905"/>
                  </a:ext>
                </a:extLst>
              </a:tr>
              <a:tr h="843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달리기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l" latinLnBrk="1"/>
                      <a:r>
                        <a:rPr lang="ko-KR" altLang="en-US" dirty="0"/>
                        <a:t>키보드로 버튼을 누르면 동작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슬라이딩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캐릭터 당 특별 스킬 등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567443"/>
                  </a:ext>
                </a:extLst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모두 이동 가능 하게 설계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일정 스테이지 도달하면 미니게임 추가 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49417"/>
                  </a:ext>
                </a:extLst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일정시간 충돌 완화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2 . 2</a:t>
                      </a:r>
                      <a:r>
                        <a:rPr lang="ko-KR" altLang="en-US" dirty="0"/>
                        <a:t>단 점프 등등 </a:t>
                      </a:r>
                      <a:r>
                        <a:rPr lang="en-US" altLang="ko-KR" dirty="0"/>
                        <a:t>// </a:t>
                      </a:r>
                      <a:r>
                        <a:rPr lang="ko-KR" altLang="en-US" dirty="0"/>
                        <a:t>체력회복 아이템은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E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08131"/>
                  </a:ext>
                </a:extLst>
              </a:tr>
              <a:tr h="843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제한 시간 존재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일정 시간 내에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다음 포인트로 이동하지 못하면 실패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체력은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부딪히면 감소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체크 포인트 도달하면 추가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뒤에서 쫓아오는 적 추가 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90136"/>
                  </a:ext>
                </a:extLst>
              </a:tr>
              <a:tr h="1241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중력 변환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이동</a:t>
                      </a:r>
                      <a:r>
                        <a:rPr lang="en-US" altLang="ko-KR" dirty="0"/>
                        <a:t> ) </a:t>
                      </a:r>
                    </a:p>
                    <a:p>
                      <a:pPr algn="l" latinLnBrk="1"/>
                      <a:r>
                        <a:rPr lang="en-US" altLang="ko-KR" dirty="0"/>
                        <a:t>2 . </a:t>
                      </a:r>
                      <a:r>
                        <a:rPr lang="ko-KR" altLang="en-US" dirty="0"/>
                        <a:t>버틴 시간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달린 시간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아이템 만큼 스코어 실시간 반영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3 . </a:t>
                      </a:r>
                      <a:r>
                        <a:rPr lang="ko-KR" altLang="en-US" dirty="0"/>
                        <a:t>화면 회전 시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도 회전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난이도와 관련 있음</a:t>
                      </a:r>
                      <a:endParaRPr lang="en-US" altLang="ko-KR" dirty="0"/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굉장히 어려운 미션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도전과제 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2 . </a:t>
                      </a:r>
                      <a:r>
                        <a:rPr lang="ko-KR" altLang="en-US" dirty="0"/>
                        <a:t>캐릭터 선택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특수능력 선택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en-US" altLang="ko-KR" dirty="0"/>
                        <a:t>3 . </a:t>
                      </a:r>
                      <a:r>
                        <a:rPr lang="ko-KR" altLang="en-US" dirty="0"/>
                        <a:t>자기가 얼마나 뛰어왔는지 알 수 있는 진행 바 추가 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13274"/>
                  </a:ext>
                </a:extLst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뛰는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행동 효과음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중력 변화 시 효과음 등 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E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431233"/>
                  </a:ext>
                </a:extLst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달리기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걷기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애니메이션 등 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슬라이딩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 err="1"/>
                        <a:t>스프라이트</a:t>
                      </a:r>
                      <a:r>
                        <a:rPr lang="ko-KR" altLang="en-US" dirty="0"/>
                        <a:t> 유무 때문에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20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5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8F21-55AB-4CAB-9C9F-6EB5439C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0" y="71306"/>
            <a:ext cx="6349739" cy="800100"/>
          </a:xfrm>
        </p:spPr>
        <p:txBody>
          <a:bodyPr>
            <a:normAutofit/>
          </a:bodyPr>
          <a:lstStyle/>
          <a:p>
            <a:r>
              <a:rPr lang="en-US" altLang="ko-KR" dirty="0"/>
              <a:t>Development Schedule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B56BBA-163A-4209-848E-F8A1F2659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82279"/>
              </p:ext>
            </p:extLst>
          </p:nvPr>
        </p:nvGraphicFramePr>
        <p:xfrm>
          <a:off x="142964" y="822142"/>
          <a:ext cx="11906070" cy="586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72">
                  <a:extLst>
                    <a:ext uri="{9D8B030D-6E8A-4147-A177-3AD203B41FA5}">
                      <a16:colId xmlns:a16="http://schemas.microsoft.com/office/drawing/2014/main" val="3713241531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92352405"/>
                    </a:ext>
                  </a:extLst>
                </a:gridCol>
                <a:gridCol w="7471955">
                  <a:extLst>
                    <a:ext uri="{9D8B030D-6E8A-4147-A177-3AD203B41FA5}">
                      <a16:colId xmlns:a16="http://schemas.microsoft.com/office/drawing/2014/main" val="3737090539"/>
                    </a:ext>
                  </a:extLst>
                </a:gridCol>
              </a:tblGrid>
              <a:tr h="75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각종 이미지 수집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레벨 디자인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1 .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리소스를 수집함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2 .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장애물 및 중력 변화 단계 구성 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01250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이미지 등록 및 검토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1 .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프로젝트에 이미지를 일괄 등록함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 . UI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 이미지 들은 직접 제작한다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58932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캐릭터 움직임 구현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캐릭터의 기본적인 움직임을 구현 한다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달리기나 점프 등등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9390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적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적 오브젝트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1 .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달리기 </a:t>
                      </a:r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맵에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 필요한 장애물 등을 잘 배치 하여 충돌체크까지 한다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2 .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충돌 시 체력 닳는 부분 추가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001986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중간 점검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1 .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모든 방향으로 이동 가능한지 살펴 본다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2 .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적들과 정확히 충돌 하는지 살펴 본다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61457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/>
                        <a:t>UI </a:t>
                      </a:r>
                      <a:r>
                        <a:rPr lang="ko-KR" altLang="en-US" sz="1800" b="1" dirty="0"/>
                        <a:t>등록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dirty="0"/>
                        <a:t>1 . UI</a:t>
                      </a:r>
                      <a:r>
                        <a:rPr lang="ko-KR" altLang="en-US" sz="1800" b="1" dirty="0"/>
                        <a:t>등록 </a:t>
                      </a:r>
                      <a:r>
                        <a:rPr lang="en-US" altLang="ko-KR" sz="1800" b="1" dirty="0"/>
                        <a:t>+ UI</a:t>
                      </a:r>
                      <a:r>
                        <a:rPr lang="ko-KR" altLang="en-US" sz="1800" b="1" dirty="0"/>
                        <a:t>회전 을 구현한다</a:t>
                      </a:r>
                      <a:endParaRPr lang="en-US" altLang="ko-KR" sz="1800" b="1" dirty="0"/>
                    </a:p>
                    <a:p>
                      <a:r>
                        <a:rPr lang="en-US" altLang="ko-KR" sz="1800" b="1" dirty="0"/>
                        <a:t>2 . </a:t>
                      </a:r>
                      <a:r>
                        <a:rPr lang="ko-KR" altLang="en-US" sz="1800" b="1" dirty="0"/>
                        <a:t>스코어부분 추가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23533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음악 요소 추가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구현한 시스템에 필요한 소리들을 추가한다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55720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피드백 받기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여러 사람들에게 테스트 후 수정할 부분 또는 추가할 부분을 찾아 수정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추가한다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680468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</a:p>
                  </a:txBody>
                  <a:tcPr anchor="ctr">
                    <a:solidFill>
                      <a:srgbClr val="EAD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3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 : </a:t>
            </a:r>
            <a:r>
              <a:rPr lang="ko-KR" altLang="en-US" dirty="0"/>
              <a:t>게임 이름이 왜 </a:t>
            </a:r>
            <a:r>
              <a:rPr lang="ko-KR" altLang="en-US" dirty="0" err="1"/>
              <a:t>김묵</a:t>
            </a:r>
            <a:r>
              <a:rPr lang="ko-KR" altLang="en-US" dirty="0"/>
              <a:t> 인가요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 : </a:t>
            </a:r>
            <a:r>
              <a:rPr lang="ko-KR" altLang="en-US" dirty="0"/>
              <a:t>일단 제 성이 김 이구요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놈을 뒤집으면 묵이 됩니다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90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C9D78-8D91-4DE6-890A-12F0CC9B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59DB9-972A-464D-A3B7-08E8DF10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2300C-BC5E-44A9-AA9A-8726700D6D8B}"/>
              </a:ext>
            </a:extLst>
          </p:cNvPr>
          <p:cNvSpPr txBox="1"/>
          <p:nvPr/>
        </p:nvSpPr>
        <p:spPr>
          <a:xfrm>
            <a:off x="0" y="1937857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solidFill>
                  <a:srgbClr val="220022"/>
                </a:solidFill>
                <a:latin typeface="Agency FB" panose="020B0503020202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4645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412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휴먼매직체</vt:lpstr>
      <vt:lpstr>Agency FB</vt:lpstr>
      <vt:lpstr>Arial</vt:lpstr>
      <vt:lpstr>Office 테마</vt:lpstr>
      <vt:lpstr>김묵</vt:lpstr>
      <vt:lpstr>Concepts of Game</vt:lpstr>
      <vt:lpstr>Flow of Game</vt:lpstr>
      <vt:lpstr>Flow of Game</vt:lpstr>
      <vt:lpstr>Flow of Game</vt:lpstr>
      <vt:lpstr>Development Table</vt:lpstr>
      <vt:lpstr>Development Schedule</vt:lpstr>
      <vt:lpstr>QnA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김민규</dc:creator>
  <cp:lastModifiedBy>김민규</cp:lastModifiedBy>
  <cp:revision>47</cp:revision>
  <dcterms:created xsi:type="dcterms:W3CDTF">2018-09-25T10:42:02Z</dcterms:created>
  <dcterms:modified xsi:type="dcterms:W3CDTF">2018-09-26T08:14:57Z</dcterms:modified>
</cp:coreProperties>
</file>