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55"/>
    <a:srgbClr val="1D4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FD4BF-3CCE-4491-AA02-C7B99A7FE22F}" v="149" dt="2024-01-09T02:21:22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howGuides="1">
      <p:cViewPr>
        <p:scale>
          <a:sx n="150" d="100"/>
          <a:sy n="150" d="100"/>
        </p:scale>
        <p:origin x="546" y="234"/>
      </p:cViewPr>
      <p:guideLst>
        <p:guide orient="horz" pos="346"/>
        <p:guide pos="325"/>
        <p:guide pos="3840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D469-DA8F-0758-6407-DAF115EF9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C4B13-3F73-48EF-2D59-7CD04863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6D6D6-FC4F-3ED4-7EB6-A6692C04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C43B-314A-43E5-FDCD-5AA7220E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A946F-9D65-E9AF-CDFA-BE1C67DC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2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9DDD-E386-EA0F-4CCD-B8C94E68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A607AA-A442-9750-97F0-048357A3E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C9332-83F3-7DD9-1ACE-6411BFD0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507DB-5B41-C79C-3A86-2ED3D535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ADF16-4975-B268-E032-7A0DC565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98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39F6E3-C763-823B-34D9-9EB4D0CE1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99F9F-7852-09AC-A36B-7AAF6455A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013C7-ABBE-1FA4-51B1-527540B0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7DA64-ED3A-5E92-4F99-BBF88EDF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9D645-9763-ADB1-6D78-A7E141D1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0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D48D-0B3A-391D-5456-24132EA4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196D5-964D-B58B-73DA-B2B1B446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F41C8-29AD-3629-F071-73D1D481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AC063-60FB-5633-4728-86E755EA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63FBA-BB70-44E9-6EC8-B7B01AE7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7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33ABC-3097-8E1B-AC02-443D7F7B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2DDEF-32B8-DACD-675A-3AD20BE1F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57930-A83C-A2A1-414B-D859D627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BBE63-EF4C-0DB9-BA56-3EBC963F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D256B-9004-5CFC-1BE4-94E759CA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1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B5568-AC6D-AA4E-D3A8-00DAC5BC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42496-2169-AC13-735B-4351C7689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61EFD-DC9F-879A-B12C-F504B15B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F96D3-B11C-4CB6-E1FF-4E1E2136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65A00-D203-4180-88F1-4AC07D8A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E6101-2275-1BC8-8ED2-01A28FFD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735C7-9B54-1287-5E2B-E6C8F933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3CB75-B4CB-707F-5DC6-F4FA8E54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F61E-A6AD-0737-D449-2D3A1CCA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C584B3-CE2F-B62C-D871-82205B430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93FF76-25D7-02A6-BCF5-7C5E56244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A69789-E5E1-7DF6-107C-AD5C56AB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3AD340-AF76-3F1F-2232-0F2359FF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98009B-08DF-7B1E-4937-F6DB8017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7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8A8E-636C-D69B-4AD3-9DF72ECB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5C01DB-C890-F42F-F4E1-BD91CDE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8A0BC6-CEB0-F8B6-B46C-552D6270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E4415-9546-45F6-A042-E5921617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2FF1E7-64CB-2559-676D-4040E6DA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1D6969-E97D-394C-18AF-6BDB2066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94227-2DF3-A919-A5B4-12F945C4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0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D3EC7-A218-16A5-59F8-A7FC5CD8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C9A85-A5DD-A84C-05D6-C6A388B43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BBA021-677D-D533-A10F-91184F5CC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EAD9F-10D8-BEFC-CA8B-8DAE0E05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7DAF9-D0F0-5018-A9BE-C96629FF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A6E22-0441-A713-7171-CB752660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3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6DBB4-BCE3-9CC7-84C7-416028A0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C29AB6-3EAB-6E44-C0CA-96C2AED34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F55B1-784D-A70D-C084-19203962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EC0C1-20EE-7632-5DF0-26B41581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6B973-F4ED-0136-8A95-794B96FA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771F6-FFFE-789F-D4B8-F61E711A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0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9A2C8F-5CC6-C9F2-17C8-E6ADFF86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5F37B-3BAF-BF42-AC57-F0C117087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4866-7B42-381C-89CE-FDE8C3DDE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9D135-2280-42A6-8281-E272DA17A210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D5101-5C73-3811-B632-90A678CDC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14AD3-2129-6E55-6565-D370142CC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059CA4-0803-4EF6-9314-51F176334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6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5C24E-3684-74FA-2011-5000159D5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629" y="1322064"/>
            <a:ext cx="7922741" cy="753979"/>
          </a:xfrm>
        </p:spPr>
        <p:txBody>
          <a:bodyPr>
            <a:normAutofit/>
          </a:bodyPr>
          <a:lstStyle/>
          <a:p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대형 보관함 내부에 배치된 소형 보관함 각각의 </a:t>
            </a:r>
            <a:br>
              <a:rPr lang="en-US" altLang="ko-KR" sz="2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정보를</a:t>
            </a:r>
            <a:r>
              <a:rPr lang="en-US" altLang="ko-KR" sz="2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인식할 수 있는 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RFID 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A9D10-4A1D-130F-E3D1-D2A3DBEDE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531" y="4916403"/>
            <a:ext cx="932935" cy="36933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윤승호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96AF1A-2267-0EB2-45EA-C548A31E3F46}"/>
              </a:ext>
            </a:extLst>
          </p:cNvPr>
          <p:cNvGrpSpPr/>
          <p:nvPr/>
        </p:nvGrpSpPr>
        <p:grpSpPr>
          <a:xfrm>
            <a:off x="3575720" y="3220676"/>
            <a:ext cx="2328366" cy="460648"/>
            <a:chOff x="4805979" y="3383342"/>
            <a:chExt cx="2328366" cy="460648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25F51457-55A7-0455-F8D9-9FD58C772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05979" y="3383342"/>
              <a:ext cx="607079" cy="46064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2F561-FA94-8F51-AE82-B0025A42CB58}"/>
                </a:ext>
              </a:extLst>
            </p:cNvPr>
            <p:cNvSpPr txBox="1"/>
            <p:nvPr/>
          </p:nvSpPr>
          <p:spPr>
            <a:xfrm>
              <a:off x="5313405" y="3429000"/>
              <a:ext cx="1820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i="0" dirty="0">
                  <a:effectLst/>
                  <a:latin typeface="IBMPlexSansKR"/>
                </a:rPr>
                <a:t>문수산업기술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26485F-AEDB-F326-AF00-ADB50153E9AF}"/>
              </a:ext>
            </a:extLst>
          </p:cNvPr>
          <p:cNvCxnSpPr>
            <a:cxnSpLocks/>
          </p:cNvCxnSpPr>
          <p:nvPr/>
        </p:nvCxnSpPr>
        <p:spPr>
          <a:xfrm>
            <a:off x="3199644" y="2230394"/>
            <a:ext cx="5857875" cy="0"/>
          </a:xfrm>
          <a:prstGeom prst="line">
            <a:avLst/>
          </a:prstGeom>
          <a:ln>
            <a:solidFill>
              <a:srgbClr val="1D45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1F0A67-4FE7-D13B-819E-52FB126287FE}"/>
              </a:ext>
            </a:extLst>
          </p:cNvPr>
          <p:cNvCxnSpPr>
            <a:cxnSpLocks/>
          </p:cNvCxnSpPr>
          <p:nvPr/>
        </p:nvCxnSpPr>
        <p:spPr>
          <a:xfrm>
            <a:off x="3199644" y="1167713"/>
            <a:ext cx="5857875" cy="0"/>
          </a:xfrm>
          <a:prstGeom prst="line">
            <a:avLst/>
          </a:prstGeom>
          <a:ln>
            <a:solidFill>
              <a:srgbClr val="1D459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그래픽 22">
            <a:extLst>
              <a:ext uri="{FF2B5EF4-FFF2-40B4-BE49-F238E27FC236}">
                <a16:creationId xmlns:a16="http://schemas.microsoft.com/office/drawing/2014/main" id="{494462E3-E71C-02CF-AA4B-5ECB9D52C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466" y="3294685"/>
            <a:ext cx="1820940" cy="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6687B-1EC1-FFFA-E5E0-24E4EE6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6" y="376280"/>
            <a:ext cx="3629668" cy="9570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FSR-H0R-40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AC0D13-5AEA-D2C8-85EF-ABD9A40B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275" y="1503307"/>
            <a:ext cx="5662552" cy="41112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0B1420-65F0-40A9-6F5E-1B7CC4F5E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219" y="1831634"/>
            <a:ext cx="2780675" cy="3268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90AFC-9470-7B6F-BBBC-7CD054760559}"/>
              </a:ext>
            </a:extLst>
          </p:cNvPr>
          <p:cNvSpPr txBox="1"/>
          <p:nvPr/>
        </p:nvSpPr>
        <p:spPr>
          <a:xfrm>
            <a:off x="7645940" y="5226995"/>
            <a:ext cx="2561617" cy="3416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동봉된 </a:t>
            </a:r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태그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D34ED-B0C9-7631-0B72-5119CD731F1F}"/>
              </a:ext>
            </a:extLst>
          </p:cNvPr>
          <p:cNvSpPr txBox="1"/>
          <p:nvPr/>
        </p:nvSpPr>
        <p:spPr>
          <a:xfrm>
            <a:off x="911424" y="5589240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(-40 ~ +85)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24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6687B-1EC1-FFFA-E5E0-24E4EE6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6" y="376280"/>
            <a:ext cx="4997820" cy="95704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인식 및 측정시간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90AFC-9470-7B6F-BBBC-7CD054760559}"/>
              </a:ext>
            </a:extLst>
          </p:cNvPr>
          <p:cNvSpPr txBox="1"/>
          <p:nvPr/>
        </p:nvSpPr>
        <p:spPr>
          <a:xfrm>
            <a:off x="6096000" y="2852936"/>
            <a:ext cx="5760640" cy="18297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5</a:t>
            </a:r>
            <a:r>
              <a:rPr lang="ko-KR" altLang="en-US" sz="1600" dirty="0"/>
              <a:t>개의 태그를 모두 인식</a:t>
            </a:r>
            <a:r>
              <a:rPr lang="en-US" altLang="ko-KR" sz="1600" dirty="0"/>
              <a:t>,</a:t>
            </a:r>
            <a:r>
              <a:rPr lang="ko-KR" altLang="en-US" sz="1600" dirty="0"/>
              <a:t> 평균 </a:t>
            </a:r>
            <a:r>
              <a:rPr lang="en-US" altLang="ko-KR" sz="1600" dirty="0"/>
              <a:t>Sampling Time</a:t>
            </a:r>
            <a:r>
              <a:rPr lang="ko-KR" altLang="en-US" sz="1600" dirty="0"/>
              <a:t>은</a:t>
            </a:r>
            <a:r>
              <a:rPr lang="en-US" altLang="ko-KR" sz="1600" dirty="0"/>
              <a:t> 7ms</a:t>
            </a:r>
            <a:r>
              <a:rPr lang="ko-KR" altLang="en-US" sz="1600" dirty="0"/>
              <a:t> 측정</a:t>
            </a:r>
            <a:endParaRPr lang="en-US" altLang="ko-KR" sz="16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왼쪽부터 현재</a:t>
            </a:r>
            <a:r>
              <a:rPr lang="en-US" altLang="ko-KR" sz="1600" dirty="0"/>
              <a:t>, 50</a:t>
            </a:r>
            <a:r>
              <a:rPr lang="ko-KR" altLang="en-US" sz="1600" dirty="0" err="1"/>
              <a:t>개평균</a:t>
            </a:r>
            <a:r>
              <a:rPr lang="en-US" altLang="ko-KR" sz="1600" dirty="0"/>
              <a:t>,</a:t>
            </a:r>
            <a:r>
              <a:rPr lang="ko-KR" altLang="en-US" sz="1600" dirty="0"/>
              <a:t> 최대</a:t>
            </a:r>
            <a:r>
              <a:rPr lang="en-US" altLang="ko-KR" sz="1600" dirty="0"/>
              <a:t>, </a:t>
            </a:r>
            <a:r>
              <a:rPr lang="ko-KR" altLang="en-US" sz="1600" dirty="0"/>
              <a:t>최소 </a:t>
            </a:r>
            <a:r>
              <a:rPr lang="en-US" altLang="ko-KR" sz="1600" dirty="0"/>
              <a:t>Sampling Time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두개 이상의 </a:t>
            </a:r>
            <a:r>
              <a:rPr lang="en-US" altLang="ko-KR" sz="1600" dirty="0"/>
              <a:t>TAG</a:t>
            </a:r>
            <a:r>
              <a:rPr lang="ko-KR" altLang="en-US" sz="1600" dirty="0"/>
              <a:t>를 가져대면 </a:t>
            </a:r>
            <a:r>
              <a:rPr lang="en-US" altLang="ko-KR" sz="1600" dirty="0"/>
              <a:t>1</a:t>
            </a:r>
            <a:r>
              <a:rPr lang="ko-KR" altLang="en-US" sz="1600" dirty="0"/>
              <a:t>개만 인식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5811D-D547-8AAE-9DA6-FFD4E73DB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392" y="1340768"/>
            <a:ext cx="5256584" cy="51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6687B-1EC1-FFFA-E5E0-24E4EE6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6" y="376280"/>
            <a:ext cx="4997820" cy="9570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5811D-D547-8AAE-9DA6-FFD4E73DB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392" y="1341551"/>
            <a:ext cx="4585009" cy="44637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B80A3C-264A-1DE5-2F3D-B2C4A8F1F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" t="83427" r="58982" b="10608"/>
          <a:stretch/>
        </p:blipFill>
        <p:spPr>
          <a:xfrm>
            <a:off x="5284380" y="1486313"/>
            <a:ext cx="4905831" cy="730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E5CA3-53C0-67D7-E1EC-BAB98DB51F9D}"/>
              </a:ext>
            </a:extLst>
          </p:cNvPr>
          <p:cNvSpPr txBox="1"/>
          <p:nvPr/>
        </p:nvSpPr>
        <p:spPr>
          <a:xfrm>
            <a:off x="5311023" y="3730176"/>
            <a:ext cx="676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dirty="0">
                <a:latin typeface="SF Pro Bold" pitchFamily="2" charset="0"/>
                <a:cs typeface="SF Pro Bold" pitchFamily="2" charset="0"/>
              </a:rPr>
              <a:t>33  12  1A  00  01  54  61  EA  08  53  01  04  E0  20  24  01  11  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8EC19-0D48-FFA7-1F2B-44965F1D22B3}"/>
              </a:ext>
            </a:extLst>
          </p:cNvPr>
          <p:cNvSpPr txBox="1"/>
          <p:nvPr/>
        </p:nvSpPr>
        <p:spPr>
          <a:xfrm>
            <a:off x="5368201" y="3576506"/>
            <a:ext cx="429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SF Pro Bold" pitchFamily="2" charset="0"/>
                <a:cs typeface="SF Pro Bold" pitchFamily="2" charset="0"/>
              </a:rPr>
              <a:t>SF</a:t>
            </a:r>
            <a:endParaRPr lang="ko-KR" altLang="en-US" sz="1200" dirty="0">
              <a:solidFill>
                <a:srgbClr val="FF0000"/>
              </a:solidFill>
              <a:latin typeface="SF Pro Bold" pitchFamily="2" charset="0"/>
              <a:cs typeface="SF Pro 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3DBBD-45EE-B436-7433-EB40621426B6}"/>
              </a:ext>
            </a:extLst>
          </p:cNvPr>
          <p:cNvSpPr txBox="1"/>
          <p:nvPr/>
        </p:nvSpPr>
        <p:spPr>
          <a:xfrm>
            <a:off x="5655856" y="3998146"/>
            <a:ext cx="533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SF Pro Bold" pitchFamily="2" charset="0"/>
                <a:cs typeface="SF Pro Bold" pitchFamily="2" charset="0"/>
              </a:rPr>
              <a:t>NUM</a:t>
            </a:r>
            <a:endParaRPr lang="ko-KR" altLang="en-US" sz="1200" dirty="0">
              <a:solidFill>
                <a:srgbClr val="FF0000"/>
              </a:solidFill>
              <a:latin typeface="SF Pro Bold" pitchFamily="2" charset="0"/>
              <a:cs typeface="SF Pro 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F21E4-63C4-4E52-7F6F-D7FD8897BBD8}"/>
              </a:ext>
            </a:extLst>
          </p:cNvPr>
          <p:cNvSpPr txBox="1"/>
          <p:nvPr/>
        </p:nvSpPr>
        <p:spPr>
          <a:xfrm>
            <a:off x="6415317" y="3581586"/>
            <a:ext cx="485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SF Pro Bold" pitchFamily="2" charset="0"/>
                <a:cs typeface="SF Pro Bold" pitchFamily="2" charset="0"/>
              </a:rPr>
              <a:t>FN</a:t>
            </a:r>
            <a:endParaRPr lang="ko-KR" altLang="en-US" sz="1200" dirty="0">
              <a:solidFill>
                <a:srgbClr val="FF0000"/>
              </a:solidFill>
              <a:latin typeface="SF Pro Bold" pitchFamily="2" charset="0"/>
              <a:cs typeface="SF Pro 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3BEBB-BC0A-91F2-C81C-C8FDBD21F292}"/>
              </a:ext>
            </a:extLst>
          </p:cNvPr>
          <p:cNvSpPr txBox="1"/>
          <p:nvPr/>
        </p:nvSpPr>
        <p:spPr>
          <a:xfrm>
            <a:off x="6783617" y="3998146"/>
            <a:ext cx="485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SF Pro Bold" pitchFamily="2" charset="0"/>
                <a:cs typeface="SF Pro Bold" pitchFamily="2" charset="0"/>
              </a:rPr>
              <a:t>NB</a:t>
            </a:r>
            <a:endParaRPr lang="ko-KR" altLang="en-US" sz="1200" dirty="0">
              <a:solidFill>
                <a:srgbClr val="FF0000"/>
              </a:solidFill>
              <a:latin typeface="SF Pro Bold" pitchFamily="2" charset="0"/>
              <a:cs typeface="SF Pro 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3E9F3-1153-5D5A-A69C-55207BD53E40}"/>
              </a:ext>
            </a:extLst>
          </p:cNvPr>
          <p:cNvSpPr txBox="1"/>
          <p:nvPr/>
        </p:nvSpPr>
        <p:spPr>
          <a:xfrm>
            <a:off x="8430807" y="3598096"/>
            <a:ext cx="485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SF Pro Bold" pitchFamily="2" charset="0"/>
                <a:cs typeface="SF Pro Bold" pitchFamily="2" charset="0"/>
              </a:rPr>
              <a:t>UID</a:t>
            </a:r>
            <a:endParaRPr lang="ko-KR" altLang="en-US" sz="1200" dirty="0">
              <a:solidFill>
                <a:srgbClr val="FF0000"/>
              </a:solidFill>
              <a:latin typeface="SF Pro Bold" pitchFamily="2" charset="0"/>
              <a:cs typeface="SF Pro Bold" pitchFamily="2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B51E05-2225-1E7A-2BEF-5C9D39FDBA4F}"/>
              </a:ext>
            </a:extLst>
          </p:cNvPr>
          <p:cNvCxnSpPr/>
          <p:nvPr/>
        </p:nvCxnSpPr>
        <p:spPr>
          <a:xfrm>
            <a:off x="7250430" y="4021074"/>
            <a:ext cx="29451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E6C484-7467-5E1F-1119-A2FD04A10FDA}"/>
              </a:ext>
            </a:extLst>
          </p:cNvPr>
          <p:cNvSpPr txBox="1"/>
          <p:nvPr/>
        </p:nvSpPr>
        <p:spPr>
          <a:xfrm>
            <a:off x="10747287" y="3994336"/>
            <a:ext cx="485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SF Pro Bold" pitchFamily="2" charset="0"/>
                <a:cs typeface="SF Pro Bold" pitchFamily="2" charset="0"/>
              </a:rPr>
              <a:t>BD</a:t>
            </a:r>
            <a:endParaRPr lang="ko-KR" altLang="en-US" sz="1200" dirty="0">
              <a:solidFill>
                <a:srgbClr val="FF0000"/>
              </a:solidFill>
              <a:latin typeface="SF Pro Bold" pitchFamily="2" charset="0"/>
              <a:cs typeface="SF Pro Bold" pitchFamily="2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310B5C-108C-A2CC-1CD8-055A458D53CF}"/>
              </a:ext>
            </a:extLst>
          </p:cNvPr>
          <p:cNvCxnSpPr>
            <a:cxnSpLocks/>
          </p:cNvCxnSpPr>
          <p:nvPr/>
        </p:nvCxnSpPr>
        <p:spPr>
          <a:xfrm>
            <a:off x="10276840" y="4021074"/>
            <a:ext cx="1330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05504E-E0FE-D7D5-61E9-DB45851C4401}"/>
              </a:ext>
            </a:extLst>
          </p:cNvPr>
          <p:cNvSpPr txBox="1"/>
          <p:nvPr/>
        </p:nvSpPr>
        <p:spPr>
          <a:xfrm>
            <a:off x="11588535" y="3610288"/>
            <a:ext cx="485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SF Pro Bold" pitchFamily="2" charset="0"/>
                <a:cs typeface="SF Pro Bold" pitchFamily="2" charset="0"/>
              </a:rPr>
              <a:t>EF</a:t>
            </a:r>
            <a:endParaRPr lang="ko-KR" altLang="en-US" sz="1200" dirty="0">
              <a:solidFill>
                <a:srgbClr val="FF0000"/>
              </a:solidFill>
              <a:latin typeface="SF Pro Bold" pitchFamily="2" charset="0"/>
              <a:cs typeface="SF Pro 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344A59-0262-D3D1-280F-9BAD221C298F}"/>
              </a:ext>
            </a:extLst>
          </p:cNvPr>
          <p:cNvSpPr txBox="1"/>
          <p:nvPr/>
        </p:nvSpPr>
        <p:spPr>
          <a:xfrm>
            <a:off x="5345719" y="4518954"/>
            <a:ext cx="52379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2060"/>
                </a:solidFill>
                <a:latin typeface="SF Pro Bold" pitchFamily="2" charset="0"/>
                <a:cs typeface="SF Pro Bold" pitchFamily="2" charset="0"/>
              </a:rPr>
              <a:t>SF : Start flag</a:t>
            </a:r>
          </a:p>
          <a:p>
            <a:r>
              <a:rPr lang="en-US" altLang="ko-KR" sz="1200" dirty="0">
                <a:solidFill>
                  <a:srgbClr val="002060"/>
                </a:solidFill>
                <a:latin typeface="SF Pro Bold" pitchFamily="2" charset="0"/>
                <a:cs typeface="SF Pro Bold" pitchFamily="2" charset="0"/>
              </a:rPr>
              <a:t>NUM : Number of bytes(include SF,EF)</a:t>
            </a:r>
          </a:p>
          <a:p>
            <a:r>
              <a:rPr lang="en-US" altLang="ko-KR" sz="1200" dirty="0">
                <a:solidFill>
                  <a:srgbClr val="002060"/>
                </a:solidFill>
                <a:latin typeface="SF Pro Bold" pitchFamily="2" charset="0"/>
                <a:cs typeface="SF Pro Bold" pitchFamily="2" charset="0"/>
              </a:rPr>
              <a:t>FN : First Block Number(1byte)</a:t>
            </a:r>
          </a:p>
          <a:p>
            <a:r>
              <a:rPr lang="en-US" altLang="ko-KR" sz="1200" dirty="0">
                <a:solidFill>
                  <a:srgbClr val="002060"/>
                </a:solidFill>
                <a:latin typeface="SF Pro Bold" pitchFamily="2" charset="0"/>
                <a:cs typeface="SF Pro Bold" pitchFamily="2" charset="0"/>
              </a:rPr>
              <a:t>NB : Number of Block(1byte)</a:t>
            </a:r>
          </a:p>
          <a:p>
            <a:r>
              <a:rPr lang="en-US" altLang="ko-KR" sz="1200" dirty="0">
                <a:solidFill>
                  <a:srgbClr val="002060"/>
                </a:solidFill>
                <a:latin typeface="SF Pro Bold" pitchFamily="2" charset="0"/>
                <a:cs typeface="SF Pro Bold" pitchFamily="2" charset="0"/>
              </a:rPr>
              <a:t>UID : Unique ID(8byte)</a:t>
            </a:r>
          </a:p>
          <a:p>
            <a:r>
              <a:rPr lang="en-US" altLang="ko-KR" sz="1200" dirty="0">
                <a:solidFill>
                  <a:srgbClr val="002060"/>
                </a:solidFill>
                <a:latin typeface="SF Pro Bold" pitchFamily="2" charset="0"/>
                <a:cs typeface="SF Pro Bold" pitchFamily="2" charset="0"/>
              </a:rPr>
              <a:t>BD : Block Data(4bytes = 1block)</a:t>
            </a:r>
          </a:p>
          <a:p>
            <a:r>
              <a:rPr lang="en-US" altLang="ko-KR" sz="1200" dirty="0">
                <a:solidFill>
                  <a:srgbClr val="002060"/>
                </a:solidFill>
                <a:latin typeface="SF Pro Bold" pitchFamily="2" charset="0"/>
                <a:cs typeface="SF Pro Bold" pitchFamily="2" charset="0"/>
              </a:rPr>
              <a:t>EF : End flag</a:t>
            </a:r>
            <a:endParaRPr lang="ko-KR" altLang="en-US" sz="1200" dirty="0">
              <a:solidFill>
                <a:srgbClr val="002060"/>
              </a:solidFill>
              <a:latin typeface="SF Pro Bold" pitchFamily="2" charset="0"/>
              <a:cs typeface="SF Pro Bold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E2793-4A4B-52B0-E528-C6CAE68A21A3}"/>
              </a:ext>
            </a:extLst>
          </p:cNvPr>
          <p:cNvSpPr txBox="1"/>
          <p:nvPr/>
        </p:nvSpPr>
        <p:spPr>
          <a:xfrm>
            <a:off x="5340096" y="2671310"/>
            <a:ext cx="328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dist">
              <a:defRPr>
                <a:latin typeface="SF Pro Bold" pitchFamily="2" charset="0"/>
                <a:cs typeface="SF Pro Bold" pitchFamily="2" charset="0"/>
              </a:defRPr>
            </a:lvl1pPr>
          </a:lstStyle>
          <a:p>
            <a:r>
              <a:rPr lang="en-US" altLang="ko-KR" dirty="0"/>
              <a:t>SF 0x06 0xA1 FN NB EF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FE771-A748-88F7-4A5A-36474897BDDE}"/>
              </a:ext>
            </a:extLst>
          </p:cNvPr>
          <p:cNvSpPr txBox="1"/>
          <p:nvPr/>
        </p:nvSpPr>
        <p:spPr>
          <a:xfrm>
            <a:off x="5340096" y="2346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TXD(Request)</a:t>
            </a:r>
            <a:endParaRPr lang="ko-KR" altLang="en-US" dirty="0">
              <a:solidFill>
                <a:srgbClr val="002060"/>
              </a:solidFill>
              <a:latin typeface="SF Pro Regular" pitchFamily="2" charset="0"/>
              <a:cs typeface="SF Pro Regula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843DD3-99EC-BC82-2A73-17247409570F}"/>
              </a:ext>
            </a:extLst>
          </p:cNvPr>
          <p:cNvSpPr txBox="1"/>
          <p:nvPr/>
        </p:nvSpPr>
        <p:spPr>
          <a:xfrm>
            <a:off x="5340096" y="319430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SF Pro Regular" pitchFamily="2" charset="0"/>
                <a:ea typeface="SF Pro Regular" pitchFamily="2" charset="0"/>
                <a:cs typeface="SF Pro Regular" pitchFamily="2" charset="0"/>
              </a:rPr>
              <a:t>RXD(Response)</a:t>
            </a:r>
            <a:endParaRPr lang="ko-KR" altLang="en-US" dirty="0">
              <a:solidFill>
                <a:srgbClr val="002060"/>
              </a:solidFill>
              <a:latin typeface="SF Pro Regular" pitchFamily="2" charset="0"/>
              <a:cs typeface="SF Pro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0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6687B-1EC1-FFFA-E5E0-24E4EE6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6" y="376280"/>
            <a:ext cx="4997820" cy="9570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FSR-H0R Protocol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91071B-9321-0BD9-E58E-CBDA98E8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391" y="1281561"/>
            <a:ext cx="6967219" cy="50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6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6687B-1EC1-FFFA-E5E0-24E4EE6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6" y="376280"/>
            <a:ext cx="4997820" cy="9570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FSR-H0R Protocol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91071B-9321-0BD9-E58E-CBDA98E8C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391" y="1599654"/>
            <a:ext cx="6967219" cy="43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0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6687B-1EC1-FFFA-E5E0-24E4EE6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6" y="376280"/>
            <a:ext cx="5573884" cy="957048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리더 태그 인식 실험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82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6687B-1EC1-FFFA-E5E0-24E4EE61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6" y="376280"/>
            <a:ext cx="6798020" cy="9570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STM F767ZI TAG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인식 실험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964A2F-4DC6-EFB3-4723-CB06AC133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29"/>
          <a:stretch/>
        </p:blipFill>
        <p:spPr bwMode="auto">
          <a:xfrm>
            <a:off x="479377" y="2564904"/>
            <a:ext cx="1555164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1B6E40-755F-BA4F-FD9C-FB37A27E8440}"/>
              </a:ext>
            </a:extLst>
          </p:cNvPr>
          <p:cNvSpPr txBox="1"/>
          <p:nvPr/>
        </p:nvSpPr>
        <p:spPr>
          <a:xfrm>
            <a:off x="407368" y="5013176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USART/UART (8)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A6B9397-967B-E552-926B-AA3246E6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844824"/>
            <a:ext cx="944533" cy="9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E245499-4012-06E2-EC32-E3E14703B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284984"/>
            <a:ext cx="944533" cy="9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CDB8E33-958F-420D-6415-AC81F5FF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725144"/>
            <a:ext cx="944533" cy="9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DA9C068-F4EC-953D-E7DB-C95555F3EFBD}"/>
              </a:ext>
            </a:extLst>
          </p:cNvPr>
          <p:cNvCxnSpPr>
            <a:stCxn id="1026" idx="3"/>
            <a:endCxn id="6" idx="1"/>
          </p:cNvCxnSpPr>
          <p:nvPr/>
        </p:nvCxnSpPr>
        <p:spPr>
          <a:xfrm flipV="1">
            <a:off x="2034541" y="2314139"/>
            <a:ext cx="1397163" cy="1441390"/>
          </a:xfrm>
          <a:prstGeom prst="bentConnector3">
            <a:avLst>
              <a:gd name="adj1" fmla="val 32218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06A0F7B-167D-4C2D-246F-37B2BDEBA3B3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2034541" y="3754299"/>
            <a:ext cx="1397163" cy="1230"/>
          </a:xfrm>
          <a:prstGeom prst="bentConnector3">
            <a:avLst>
              <a:gd name="adj1" fmla="val 31707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BE5C2DC-A890-4AE7-6664-09E53535B9D2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2034541" y="3755529"/>
            <a:ext cx="1397163" cy="1438930"/>
          </a:xfrm>
          <a:prstGeom prst="bentConnector3">
            <a:avLst>
              <a:gd name="adj1" fmla="val 3227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68CA9F-89D8-CB1D-954E-B9AD652387CF}"/>
              </a:ext>
            </a:extLst>
          </p:cNvPr>
          <p:cNvSpPr txBox="1"/>
          <p:nvPr/>
        </p:nvSpPr>
        <p:spPr>
          <a:xfrm>
            <a:off x="2423592" y="191683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UART4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3F5F39-3BAD-E209-90AE-E93AC9668A03}"/>
              </a:ext>
            </a:extLst>
          </p:cNvPr>
          <p:cNvSpPr txBox="1"/>
          <p:nvPr/>
        </p:nvSpPr>
        <p:spPr>
          <a:xfrm>
            <a:off x="2423592" y="335699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UART5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B5F08F-928F-6990-3895-AA9F9C8874B7}"/>
              </a:ext>
            </a:extLst>
          </p:cNvPr>
          <p:cNvSpPr txBox="1"/>
          <p:nvPr/>
        </p:nvSpPr>
        <p:spPr>
          <a:xfrm>
            <a:off x="2423592" y="4869160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UART7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FB4229B-344F-F978-293F-13DF6EF57322}"/>
              </a:ext>
            </a:extLst>
          </p:cNvPr>
          <p:cNvSpPr/>
          <p:nvPr/>
        </p:nvSpPr>
        <p:spPr>
          <a:xfrm>
            <a:off x="5303912" y="1844824"/>
            <a:ext cx="1584176" cy="1008112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TAG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460543C-3CFB-0A6B-03A0-FB551EA9D232}"/>
              </a:ext>
            </a:extLst>
          </p:cNvPr>
          <p:cNvCxnSpPr/>
          <p:nvPr/>
        </p:nvCxnSpPr>
        <p:spPr>
          <a:xfrm flipH="1">
            <a:off x="4511824" y="2348880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TeraTerm 사용법 : 네이버 블로그">
            <a:extLst>
              <a:ext uri="{FF2B5EF4-FFF2-40B4-BE49-F238E27FC236}">
                <a16:creationId xmlns:a16="http://schemas.microsoft.com/office/drawing/2014/main" id="{F6A8490C-E7AE-3EA2-45D1-A531E916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5661248"/>
            <a:ext cx="927546" cy="92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443C113-98A7-39B6-FE86-6859EBDBF6A8}"/>
              </a:ext>
            </a:extLst>
          </p:cNvPr>
          <p:cNvCxnSpPr>
            <a:endCxn id="1028" idx="1"/>
          </p:cNvCxnSpPr>
          <p:nvPr/>
        </p:nvCxnSpPr>
        <p:spPr>
          <a:xfrm>
            <a:off x="1559496" y="2564904"/>
            <a:ext cx="3960440" cy="3560117"/>
          </a:xfrm>
          <a:prstGeom prst="bentConnector3">
            <a:avLst>
              <a:gd name="adj1" fmla="val -329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B4E0406-1325-CE38-41A1-2246F21AAA82}"/>
              </a:ext>
            </a:extLst>
          </p:cNvPr>
          <p:cNvCxnSpPr/>
          <p:nvPr/>
        </p:nvCxnSpPr>
        <p:spPr>
          <a:xfrm>
            <a:off x="1559496" y="2564904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37972F-CAD2-7E14-94D7-F94A4E99D755}"/>
              </a:ext>
            </a:extLst>
          </p:cNvPr>
          <p:cNvSpPr txBox="1"/>
          <p:nvPr/>
        </p:nvSpPr>
        <p:spPr>
          <a:xfrm>
            <a:off x="2423592" y="616530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USB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2B90F5-468D-F4C5-21C6-9E04B20679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6098" r="48391" b="4625"/>
          <a:stretch/>
        </p:blipFill>
        <p:spPr>
          <a:xfrm>
            <a:off x="7896200" y="2657010"/>
            <a:ext cx="2520280" cy="3940243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26DB24B-462B-A903-78F4-522135F7EE56}"/>
              </a:ext>
            </a:extLst>
          </p:cNvPr>
          <p:cNvSpPr/>
          <p:nvPr/>
        </p:nvSpPr>
        <p:spPr>
          <a:xfrm>
            <a:off x="6487296" y="2708920"/>
            <a:ext cx="1408904" cy="3888432"/>
          </a:xfrm>
          <a:custGeom>
            <a:avLst/>
            <a:gdLst>
              <a:gd name="connsiteX0" fmla="*/ 0 w 1359244"/>
              <a:gd name="connsiteY0" fmla="*/ 3459891 h 3947983"/>
              <a:gd name="connsiteX1" fmla="*/ 1359244 w 1359244"/>
              <a:gd name="connsiteY1" fmla="*/ 3947983 h 3947983"/>
              <a:gd name="connsiteX2" fmla="*/ 1359244 w 1359244"/>
              <a:gd name="connsiteY2" fmla="*/ 0 h 3947983"/>
              <a:gd name="connsiteX3" fmla="*/ 0 w 1359244"/>
              <a:gd name="connsiteY3" fmla="*/ 3459891 h 394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9244" h="3947983">
                <a:moveTo>
                  <a:pt x="0" y="3459891"/>
                </a:moveTo>
                <a:lnTo>
                  <a:pt x="1359244" y="3947983"/>
                </a:lnTo>
                <a:lnTo>
                  <a:pt x="1359244" y="0"/>
                </a:lnTo>
                <a:lnTo>
                  <a:pt x="0" y="34598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9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180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IBMPlexSansKR</vt:lpstr>
      <vt:lpstr>나눔스퀘어</vt:lpstr>
      <vt:lpstr>맑은 고딕</vt:lpstr>
      <vt:lpstr>Arial</vt:lpstr>
      <vt:lpstr>SF Pro Bold</vt:lpstr>
      <vt:lpstr>SF Pro Regular</vt:lpstr>
      <vt:lpstr>Office 테마</vt:lpstr>
      <vt:lpstr>대형 보관함 내부에 배치된 소형 보관함 각각의  정보를 인식할 수 있는 RFID 시스템 개발</vt:lpstr>
      <vt:lpstr>FSR-H0R-40</vt:lpstr>
      <vt:lpstr>TAG 인식 및 측정시간</vt:lpstr>
      <vt:lpstr>TAG 구조분석</vt:lpstr>
      <vt:lpstr>FSR-H0R Protocol</vt:lpstr>
      <vt:lpstr>FSR-H0R Protocol</vt:lpstr>
      <vt:lpstr>단일 리더 태그 인식 실험</vt:lpstr>
      <vt:lpstr>STM F767ZI TAG인식 실험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대형 보관함 내부에 배치된 소형 보관함 각각의  정보를 인식할 수 있는 RFID 시스템 개발</dc:title>
  <dc:creator>(대학원생) 윤승호 (디자인학과)</dc:creator>
  <cp:lastModifiedBy>(대학원생) 윤승호 (디자인학과)</cp:lastModifiedBy>
  <cp:revision>8</cp:revision>
  <dcterms:created xsi:type="dcterms:W3CDTF">2024-01-09T01:09:57Z</dcterms:created>
  <dcterms:modified xsi:type="dcterms:W3CDTF">2024-01-19T01:30:10Z</dcterms:modified>
</cp:coreProperties>
</file>