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6"/>
    <p:sldMasterId id="2147483674" r:id="rId7"/>
    <p:sldMasterId id="2147483686" r:id="rId8"/>
    <p:sldMasterId id="2147483699" r:id="rId9"/>
    <p:sldMasterId id="2147483711" r:id="rId10"/>
    <p:sldMasterId id="2147483723" r:id="rId11"/>
  </p:sldMasterIdLst>
  <p:notesMasterIdLst>
    <p:notesMasterId r:id="rId27"/>
  </p:notesMasterIdLst>
  <p:handoutMasterIdLst>
    <p:handoutMasterId r:id="rId28"/>
  </p:handoutMasterIdLst>
  <p:sldIdLst>
    <p:sldId id="258" r:id="rId12"/>
    <p:sldId id="306" r:id="rId13"/>
    <p:sldId id="379" r:id="rId14"/>
    <p:sldId id="514" r:id="rId15"/>
    <p:sldId id="521" r:id="rId16"/>
    <p:sldId id="519" r:id="rId17"/>
    <p:sldId id="522" r:id="rId18"/>
    <p:sldId id="523" r:id="rId19"/>
    <p:sldId id="340" r:id="rId20"/>
    <p:sldId id="524" r:id="rId21"/>
    <p:sldId id="292" r:id="rId22"/>
    <p:sldId id="335" r:id="rId23"/>
    <p:sldId id="518" r:id="rId24"/>
    <p:sldId id="511" r:id="rId25"/>
    <p:sldId id="517" r:id="rId26"/>
  </p:sldIdLst>
  <p:sldSz cx="12192000" cy="6858000"/>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720" userDrawn="1">
          <p15:clr>
            <a:srgbClr val="A4A3A4"/>
          </p15:clr>
        </p15:guide>
        <p15:guide id="3" orient="horz" pos="928" userDrawn="1">
          <p15:clr>
            <a:srgbClr val="A4A3A4"/>
          </p15:clr>
        </p15:guide>
        <p15:guide id="4" orient="horz" pos="288" userDrawn="1">
          <p15:clr>
            <a:srgbClr val="A4A3A4"/>
          </p15:clr>
        </p15:guide>
        <p15:guide id="5" orient="horz" pos="2365" userDrawn="1">
          <p15:clr>
            <a:srgbClr val="A4A3A4"/>
          </p15:clr>
        </p15:guide>
        <p15:guide id="6" orient="horz" pos="3979" userDrawn="1">
          <p15:clr>
            <a:srgbClr val="A4A3A4"/>
          </p15:clr>
        </p15:guide>
        <p15:guide id="7" pos="3776" userDrawn="1">
          <p15:clr>
            <a:srgbClr val="A4A3A4"/>
          </p15:clr>
        </p15:guide>
        <p15:guide id="8" pos="383" userDrawn="1">
          <p15:clr>
            <a:srgbClr val="A4A3A4"/>
          </p15:clr>
        </p15:guide>
        <p15:guide id="9" pos="7299" userDrawn="1">
          <p15:clr>
            <a:srgbClr val="A4A3A4"/>
          </p15:clr>
        </p15:guide>
        <p15:guide id="10" pos="2649" userDrawn="1">
          <p15:clr>
            <a:srgbClr val="A4A3A4"/>
          </p15:clr>
        </p15:guide>
        <p15:guide id="11" pos="4968" userDrawn="1">
          <p15:clr>
            <a:srgbClr val="A4A3A4"/>
          </p15:clr>
        </p15:guide>
        <p15:guide id="12" pos="5048" userDrawn="1">
          <p15:clr>
            <a:srgbClr val="A4A3A4"/>
          </p15:clr>
        </p15:guide>
        <p15:guide id="13" pos="2716" userDrawn="1">
          <p15:clr>
            <a:srgbClr val="A4A3A4"/>
          </p15:clr>
        </p15:guide>
        <p15:guide id="14" pos="3904" userDrawn="1">
          <p15:clr>
            <a:srgbClr val="A4A3A4"/>
          </p15:clr>
        </p15:guide>
        <p15:guide id="15" pos="3844" userDrawn="1">
          <p15:clr>
            <a:srgbClr val="A4A3A4"/>
          </p15:clr>
        </p15:guide>
        <p15:guide id="16" pos="4268" userDrawn="1">
          <p15:clr>
            <a:srgbClr val="A4A3A4"/>
          </p15:clr>
        </p15:guide>
        <p15:guide id="17" orient="horz" pos="142" userDrawn="1">
          <p15:clr>
            <a:srgbClr val="A4A3A4"/>
          </p15:clr>
        </p15:guide>
        <p15:guide id="18" orient="horz" pos="287" userDrawn="1">
          <p15:clr>
            <a:srgbClr val="A4A3A4"/>
          </p15:clr>
        </p15:guide>
        <p15:guide id="19" orient="horz" pos="921" userDrawn="1">
          <p15:clr>
            <a:srgbClr val="A4A3A4"/>
          </p15:clr>
        </p15:guide>
        <p15:guide id="20" orient="horz" pos="1300" userDrawn="1">
          <p15:clr>
            <a:srgbClr val="A4A3A4"/>
          </p15:clr>
        </p15:guide>
        <p15:guide id="21" orient="horz" pos="2161" userDrawn="1">
          <p15:clr>
            <a:srgbClr val="A4A3A4"/>
          </p15:clr>
        </p15:guide>
        <p15:guide id="22" orient="horz" pos="3688" userDrawn="1">
          <p15:clr>
            <a:srgbClr val="A4A3A4"/>
          </p15:clr>
        </p15:guide>
        <p15:guide id="23" orient="horz" pos="4004" userDrawn="1">
          <p15:clr>
            <a:srgbClr val="A4A3A4"/>
          </p15:clr>
        </p15:guide>
        <p15:guide id="24" orient="horz" pos="4181" userDrawn="1">
          <p15:clr>
            <a:srgbClr val="A4A3A4"/>
          </p15:clr>
        </p15:guide>
        <p15:guide id="25" orient="horz" pos="2339" userDrawn="1">
          <p15:clr>
            <a:srgbClr val="A4A3A4"/>
          </p15:clr>
        </p15:guide>
        <p15:guide id="26" pos="192" userDrawn="1">
          <p15:clr>
            <a:srgbClr val="A4A3A4"/>
          </p15:clr>
        </p15:guide>
        <p15:guide id="27" pos="387" userDrawn="1">
          <p15:clr>
            <a:srgbClr val="A4A3A4"/>
          </p15:clr>
        </p15:guide>
        <p15:guide id="28" pos="2635" userDrawn="1">
          <p15:clr>
            <a:srgbClr val="A4A3A4"/>
          </p15:clr>
        </p15:guide>
        <p15:guide id="29" pos="2708" userDrawn="1">
          <p15:clr>
            <a:srgbClr val="A4A3A4"/>
          </p15:clr>
        </p15:guide>
        <p15:guide id="30" pos="3689" userDrawn="1">
          <p15:clr>
            <a:srgbClr val="A4A3A4"/>
          </p15:clr>
        </p15:guide>
        <p15:guide id="31" pos="7295" userDrawn="1">
          <p15:clr>
            <a:srgbClr val="A4A3A4"/>
          </p15:clr>
        </p15:guide>
        <p15:guide id="32" pos="3995" userDrawn="1">
          <p15:clr>
            <a:srgbClr val="A4A3A4"/>
          </p15:clr>
        </p15:guide>
        <p15:guide id="33" pos="4967" userDrawn="1">
          <p15:clr>
            <a:srgbClr val="A4A3A4"/>
          </p15:clr>
        </p15:guide>
        <p15:guide id="34" pos="5049" userDrawn="1">
          <p15:clr>
            <a:srgbClr val="A4A3A4"/>
          </p15:clr>
        </p15:guide>
        <p15:guide id="35" pos="3837"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DE64"/>
    <a:srgbClr val="D9D9D9"/>
    <a:srgbClr val="007E39"/>
    <a:srgbClr val="81BC00"/>
    <a:srgbClr val="7FBDEB"/>
    <a:srgbClr val="E2EFDB"/>
    <a:srgbClr val="D8E8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83431" autoAdjust="0"/>
  </p:normalViewPr>
  <p:slideViewPr>
    <p:cSldViewPr snapToGrid="0" snapToObjects="1">
      <p:cViewPr varScale="1">
        <p:scale>
          <a:sx n="95" d="100"/>
          <a:sy n="95" d="100"/>
        </p:scale>
        <p:origin x="1212" y="84"/>
      </p:cViewPr>
      <p:guideLst>
        <p:guide orient="horz" pos="2160"/>
        <p:guide orient="horz" pos="720"/>
        <p:guide orient="horz" pos="928"/>
        <p:guide orient="horz" pos="288"/>
        <p:guide orient="horz" pos="2365"/>
        <p:guide orient="horz" pos="3979"/>
        <p:guide pos="3776"/>
        <p:guide pos="383"/>
        <p:guide pos="7299"/>
        <p:guide pos="2649"/>
        <p:guide pos="4968"/>
        <p:guide pos="5048"/>
        <p:guide pos="2716"/>
        <p:guide pos="3904"/>
        <p:guide pos="3844"/>
        <p:guide pos="4268"/>
        <p:guide orient="horz" pos="142"/>
        <p:guide orient="horz" pos="287"/>
        <p:guide orient="horz" pos="921"/>
        <p:guide orient="horz" pos="1300"/>
        <p:guide orient="horz" pos="2161"/>
        <p:guide orient="horz" pos="3688"/>
        <p:guide orient="horz" pos="4004"/>
        <p:guide orient="horz" pos="4181"/>
        <p:guide orient="horz" pos="2339"/>
        <p:guide pos="192"/>
        <p:guide pos="387"/>
        <p:guide pos="2635"/>
        <p:guide pos="2708"/>
        <p:guide pos="3689"/>
        <p:guide pos="7295"/>
        <p:guide pos="3995"/>
        <p:guide pos="4967"/>
        <p:guide pos="5049"/>
        <p:guide pos="3837"/>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handoutMaster" Target="handoutMasters/handoutMaster1.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C4605FA3-DF84-4C9C-95EF-319FFBAB47E8}" type="datetimeFigureOut">
              <a:rPr lang="en-US" smtClean="0">
                <a:latin typeface="Arial" pitchFamily="34" charset="0"/>
              </a:rPr>
              <a:pPr/>
              <a:t>1/27/2022</a:t>
            </a:fld>
            <a:endParaRPr lang="en-US" dirty="0">
              <a:latin typeface="Arial" pitchFamily="34" charset="0"/>
            </a:endParaRPr>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atin typeface="Arial" pitchFamily="34" charset="0"/>
              </a:defRPr>
            </a:lvl1pPr>
          </a:lstStyle>
          <a:p>
            <a:fld id="{CAB2D76C-F225-47E4-8870-016D40065085}" type="datetimeFigureOut">
              <a:rPr lang="en-US" smtClean="0"/>
              <a:pPr/>
              <a:t>1/27/2022</a:t>
            </a:fld>
            <a:endParaRPr lang="en-US" dirty="0"/>
          </a:p>
        </p:txBody>
      </p:sp>
      <p:sp>
        <p:nvSpPr>
          <p:cNvPr id="4" name="Slide Image Placeholder 3"/>
          <p:cNvSpPr>
            <a:spLocks noGrp="1" noRot="1" noChangeAspect="1"/>
          </p:cNvSpPr>
          <p:nvPr>
            <p:ph type="sldImg" idx="2"/>
          </p:nvPr>
        </p:nvSpPr>
        <p:spPr>
          <a:xfrm>
            <a:off x="398463" y="693738"/>
            <a:ext cx="6157912"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4145223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10</a:t>
            </a:fld>
            <a:endParaRPr lang="en-US" dirty="0"/>
          </a:p>
        </p:txBody>
      </p:sp>
    </p:spTree>
    <p:extLst>
      <p:ext uri="{BB962C8B-B14F-4D97-AF65-F5344CB8AC3E}">
        <p14:creationId xmlns:p14="http://schemas.microsoft.com/office/powerpoint/2010/main" val="274736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11</a:t>
            </a:fld>
            <a:endParaRPr lang="en-US" dirty="0"/>
          </a:p>
        </p:txBody>
      </p:sp>
    </p:spTree>
    <p:extLst>
      <p:ext uri="{BB962C8B-B14F-4D97-AF65-F5344CB8AC3E}">
        <p14:creationId xmlns:p14="http://schemas.microsoft.com/office/powerpoint/2010/main" val="17996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12</a:t>
            </a:fld>
            <a:endParaRPr lang="en-US" dirty="0"/>
          </a:p>
        </p:txBody>
      </p:sp>
    </p:spTree>
    <p:extLst>
      <p:ext uri="{BB962C8B-B14F-4D97-AF65-F5344CB8AC3E}">
        <p14:creationId xmlns:p14="http://schemas.microsoft.com/office/powerpoint/2010/main" val="247916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16562-8D5B-4FA8-A1F8-64F74D39FB21}" type="slidenum">
              <a:rPr lang="en-US" smtClean="0"/>
              <a:pPr/>
              <a:t>13</a:t>
            </a:fld>
            <a:endParaRPr lang="en-US" dirty="0"/>
          </a:p>
        </p:txBody>
      </p:sp>
    </p:spTree>
    <p:extLst>
      <p:ext uri="{BB962C8B-B14F-4D97-AF65-F5344CB8AC3E}">
        <p14:creationId xmlns:p14="http://schemas.microsoft.com/office/powerpoint/2010/main" val="402708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316562-8D5B-4FA8-A1F8-64F74D39FB21}" type="slidenum">
              <a:rPr lang="en-US" smtClean="0"/>
              <a:pPr/>
              <a:t>14</a:t>
            </a:fld>
            <a:endParaRPr lang="en-US" dirty="0"/>
          </a:p>
        </p:txBody>
      </p:sp>
    </p:spTree>
    <p:extLst>
      <p:ext uri="{BB962C8B-B14F-4D97-AF65-F5344CB8AC3E}">
        <p14:creationId xmlns:p14="http://schemas.microsoft.com/office/powerpoint/2010/main" val="1528634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000" b="0" i="0" u="none" strike="noStrike" kern="1200" cap="none" spc="0" normalizeH="0" baseline="0" noProof="0" smtClean="0">
                <a:ln>
                  <a:noFill/>
                </a:ln>
                <a:solidFill>
                  <a:srgbClr val="3F3F3F"/>
                </a:solidFill>
                <a:effectLst/>
                <a:uLnTx/>
                <a:uFillTx/>
                <a:latin typeface="CVS Health Sans"/>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srgbClr val="3F3F3F"/>
              </a:solidFill>
              <a:effectLst/>
              <a:uLnTx/>
              <a:uFillTx/>
              <a:latin typeface="CVS Health Sans"/>
              <a:ea typeface="+mn-ea"/>
              <a:cs typeface="Arial" panose="020B0604020202020204" pitchFamily="34" charset="0"/>
            </a:endParaRPr>
          </a:p>
        </p:txBody>
      </p:sp>
    </p:spTree>
    <p:extLst>
      <p:ext uri="{BB962C8B-B14F-4D97-AF65-F5344CB8AC3E}">
        <p14:creationId xmlns:p14="http://schemas.microsoft.com/office/powerpoint/2010/main" val="199809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189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6661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4</a:t>
            </a:fld>
            <a:endParaRPr lang="en-US" dirty="0"/>
          </a:p>
        </p:txBody>
      </p:sp>
    </p:spTree>
    <p:extLst>
      <p:ext uri="{BB962C8B-B14F-4D97-AF65-F5344CB8AC3E}">
        <p14:creationId xmlns:p14="http://schemas.microsoft.com/office/powerpoint/2010/main" val="313381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5</a:t>
            </a:fld>
            <a:endParaRPr lang="en-US" dirty="0"/>
          </a:p>
        </p:txBody>
      </p:sp>
    </p:spTree>
    <p:extLst>
      <p:ext uri="{BB962C8B-B14F-4D97-AF65-F5344CB8AC3E}">
        <p14:creationId xmlns:p14="http://schemas.microsoft.com/office/powerpoint/2010/main" val="367928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6</a:t>
            </a:fld>
            <a:endParaRPr lang="en-US" dirty="0"/>
          </a:p>
        </p:txBody>
      </p:sp>
    </p:spTree>
    <p:extLst>
      <p:ext uri="{BB962C8B-B14F-4D97-AF65-F5344CB8AC3E}">
        <p14:creationId xmlns:p14="http://schemas.microsoft.com/office/powerpoint/2010/main" val="365778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7</a:t>
            </a:fld>
            <a:endParaRPr lang="en-US" dirty="0"/>
          </a:p>
        </p:txBody>
      </p:sp>
    </p:spTree>
    <p:extLst>
      <p:ext uri="{BB962C8B-B14F-4D97-AF65-F5344CB8AC3E}">
        <p14:creationId xmlns:p14="http://schemas.microsoft.com/office/powerpoint/2010/main" val="314885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b="0" i="0" u="none"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8</a:t>
            </a:fld>
            <a:endParaRPr lang="en-US" dirty="0"/>
          </a:p>
        </p:txBody>
      </p:sp>
    </p:spTree>
    <p:extLst>
      <p:ext uri="{BB962C8B-B14F-4D97-AF65-F5344CB8AC3E}">
        <p14:creationId xmlns:p14="http://schemas.microsoft.com/office/powerpoint/2010/main" val="275432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9</a:t>
            </a:fld>
            <a:endParaRPr lang="en-US" dirty="0"/>
          </a:p>
        </p:txBody>
      </p:sp>
    </p:spTree>
    <p:extLst>
      <p:ext uri="{BB962C8B-B14F-4D97-AF65-F5344CB8AC3E}">
        <p14:creationId xmlns:p14="http://schemas.microsoft.com/office/powerpoint/2010/main" val="254073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24205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273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75590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48832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55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907014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2072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endParaRPr lang="en-US" dirty="0"/>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2219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endParaRPr lang="en-US" dirty="0"/>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C71848CE-F97D-4164-A38C-3EB278E83313}"/>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900018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12705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7303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35731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228619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97044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80931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47965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091260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970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05042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graphicFrame>
        <p:nvGraphicFramePr>
          <p:cNvPr id="15" name="Draft Stamp">
            <a:extLst>
              <a:ext uri="{FF2B5EF4-FFF2-40B4-BE49-F238E27FC236}">
                <a16:creationId xmlns:a16="http://schemas.microsoft.com/office/drawing/2014/main" id="{CD3FD93F-14E3-4A57-88BD-47DBF553ACA4}"/>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736480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25597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4252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15498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138287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5566270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89502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4929699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7412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739608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01345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382265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12476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028968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454883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endParaRPr lang="en-US" dirty="0"/>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693483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8604016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47290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3551336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59391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961089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81960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endParaRPr lang="en-US" dirty="0"/>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61062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endParaRPr lang="en-US" dirty="0"/>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6498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endParaRPr lang="en-US" dirty="0"/>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3064467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496838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752546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2021" y="1464905"/>
            <a:ext cx="5703235" cy="3555610"/>
          </a:xfrm>
          <a:prstGeom prst="rect">
            <a:avLst/>
          </a:prstGeom>
        </p:spPr>
      </p:pic>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169580"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22" name="Text Placeholder 4"/>
          <p:cNvSpPr>
            <a:spLocks noGrp="1"/>
          </p:cNvSpPr>
          <p:nvPr>
            <p:ph type="body" sz="quarter" idx="16"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4679937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6"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6359617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929" y="6427484"/>
            <a:ext cx="6859787"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2" name="Group 11"/>
          <p:cNvGrpSpPr/>
          <p:nvPr userDrawn="1"/>
        </p:nvGrpSpPr>
        <p:grpSpPr>
          <a:xfrm>
            <a:off x="550581" y="429542"/>
            <a:ext cx="3829051"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1628287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2" name="Group 11"/>
          <p:cNvGrpSpPr/>
          <p:nvPr userDrawn="1"/>
        </p:nvGrpSpPr>
        <p:grpSpPr>
          <a:xfrm>
            <a:off x="550581" y="429542"/>
            <a:ext cx="3829051"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62420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022674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5"/>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latin typeface="+mn-lt"/>
            </a:endParaRPr>
          </a:p>
        </p:txBody>
      </p:sp>
      <p:sp>
        <p:nvSpPr>
          <p:cNvPr id="2" name="Title 1"/>
          <p:cNvSpPr>
            <a:spLocks noGrp="1"/>
          </p:cNvSpPr>
          <p:nvPr>
            <p:ph type="ctrTitle" hasCustomPrompt="1"/>
          </p:nvPr>
        </p:nvSpPr>
        <p:spPr>
          <a:xfrm>
            <a:off x="557358" y="4634747"/>
            <a:ext cx="10564071"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358" y="5578043"/>
            <a:ext cx="10564071"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1"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3" name="Group 12"/>
          <p:cNvGrpSpPr/>
          <p:nvPr userDrawn="1"/>
        </p:nvGrpSpPr>
        <p:grpSpPr>
          <a:xfrm>
            <a:off x="550581" y="429542"/>
            <a:ext cx="3829051"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71564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7" hasCustomPrompt="1"/>
          </p:nvPr>
        </p:nvSpPr>
        <p:spPr>
          <a:xfrm>
            <a:off x="557930" y="4379002"/>
            <a:ext cx="3582951"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550581" y="429542"/>
            <a:ext cx="3829051"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361423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30" y="1764792"/>
            <a:ext cx="8588452"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6141828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57360"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3" y="1765602"/>
            <a:ext cx="3914652"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65602"/>
            <a:ext cx="3912531"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4870522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4957959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40725337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2438400" y="3022967"/>
            <a:ext cx="7315200" cy="812066"/>
          </a:xfrm>
        </p:spPr>
        <p:txBody>
          <a:bodyPr rIns="0" anchor="ctr"/>
          <a:lstStyle>
            <a:lvl1pPr algn="ctr">
              <a:lnSpc>
                <a:spcPct val="90000"/>
              </a:lnSpc>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39082909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31215764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930" y="1767532"/>
            <a:ext cx="8588452"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174357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557930" y="1767532"/>
            <a:ext cx="523847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8609" y="1767532"/>
            <a:ext cx="523847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16515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638379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6928"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0832" y="1764792"/>
            <a:ext cx="3434085"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812374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557930"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2"/>
          <p:cNvSpPr>
            <a:spLocks noGrp="1"/>
          </p:cNvSpPr>
          <p:nvPr>
            <p:ph sz="half" idx="10" hasCustomPrompt="1"/>
          </p:nvPr>
        </p:nvSpPr>
        <p:spPr bwMode="gray">
          <a:xfrm>
            <a:off x="3407762"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8" name="Content Placeholder 2"/>
          <p:cNvSpPr>
            <a:spLocks noGrp="1"/>
          </p:cNvSpPr>
          <p:nvPr>
            <p:ph sz="half" idx="11" hasCustomPrompt="1"/>
          </p:nvPr>
        </p:nvSpPr>
        <p:spPr bwMode="gray">
          <a:xfrm>
            <a:off x="6257594"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2"/>
          <p:cNvSpPr>
            <a:spLocks noGrp="1"/>
          </p:cNvSpPr>
          <p:nvPr>
            <p:ph sz="half" idx="12" hasCustomPrompt="1"/>
          </p:nvPr>
        </p:nvSpPr>
        <p:spPr bwMode="gray">
          <a:xfrm>
            <a:off x="9107425" y="1764792"/>
            <a:ext cx="2506108"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41875415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30" y="530351"/>
            <a:ext cx="9667725"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1064942"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3647"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2354"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31059"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9766" y="3475038"/>
            <a:ext cx="1673788"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5912876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2"/>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1380565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4" y="1764793"/>
            <a:ext cx="7174287"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2342106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comparison slide</a:t>
            </a:r>
          </a:p>
        </p:txBody>
      </p:sp>
      <p:sp>
        <p:nvSpPr>
          <p:cNvPr id="15" name="Content Placeholder 3"/>
          <p:cNvSpPr>
            <a:spLocks noGrp="1"/>
          </p:cNvSpPr>
          <p:nvPr>
            <p:ph sz="half" idx="2" hasCustomPrompt="1"/>
          </p:nvPr>
        </p:nvSpPr>
        <p:spPr>
          <a:xfrm>
            <a:off x="1253475" y="3718012"/>
            <a:ext cx="3493917"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80298" y="3718012"/>
            <a:ext cx="3493917"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11180342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719" y="6241774"/>
            <a:ext cx="5587247"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2895" y="0"/>
            <a:ext cx="4058151"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21048"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759" y="6376946"/>
            <a:ext cx="495997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2" y="3148862"/>
            <a:ext cx="2368913"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7514" y="3148862"/>
            <a:ext cx="2368913"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72066" y="3148862"/>
            <a:ext cx="2368913"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3308726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5899013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3590" y="530351"/>
            <a:ext cx="5011773"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23114346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413077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1064390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40693" y="1765300"/>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0" y="6376946"/>
            <a:ext cx="497067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8107595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929" y="1764792"/>
            <a:ext cx="4946577"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934507" cy="184912"/>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4842019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7" y="2180108"/>
            <a:ext cx="7170764"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1556413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81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2512867" y="2180108"/>
            <a:ext cx="7170764"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9" y="4020923"/>
            <a:ext cx="4573191"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3777789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04019" y="378059"/>
            <a:ext cx="5562784"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7"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dirty="0"/>
              <a:t>1</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3"/>
          <p:cNvSpPr>
            <a:spLocks noGrp="1"/>
          </p:cNvSpPr>
          <p:nvPr>
            <p:ph sz="half" idx="2" hasCustomPrompt="1"/>
          </p:nvPr>
        </p:nvSpPr>
        <p:spPr bwMode="gray">
          <a:xfrm>
            <a:off x="4819450"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2</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3"/>
          <p:cNvSpPr>
            <a:spLocks noGrp="1"/>
          </p:cNvSpPr>
          <p:nvPr>
            <p:ph sz="half" idx="18" hasCustomPrompt="1"/>
          </p:nvPr>
        </p:nvSpPr>
        <p:spPr bwMode="gray">
          <a:xfrm>
            <a:off x="7668263" y="2054488"/>
            <a:ext cx="2506108"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3</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6467990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99873" y="378059"/>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30" y="1767532"/>
            <a:ext cx="8588452"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4455087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22393768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929"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761" y="6376946"/>
            <a:ext cx="4765460"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9923846" y="6373316"/>
            <a:ext cx="1705573"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Tree>
    <p:extLst>
      <p:ext uri="{BB962C8B-B14F-4D97-AF65-F5344CB8AC3E}">
        <p14:creationId xmlns:p14="http://schemas.microsoft.com/office/powerpoint/2010/main" val="2104106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206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2438400" y="2760019"/>
            <a:ext cx="7315200" cy="830997"/>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175774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graphicFrame>
        <p:nvGraphicFramePr>
          <p:cNvPr id="15" name="Draft Stamp">
            <a:extLst>
              <a:ext uri="{FF2B5EF4-FFF2-40B4-BE49-F238E27FC236}">
                <a16:creationId xmlns:a16="http://schemas.microsoft.com/office/drawing/2014/main" id="{CE91E39E-BF2C-4D5F-93BC-5D13BAEF1D47}"/>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1387465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92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CLICK ICON TO ADD IMAGE</a:t>
            </a:r>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5171" y="1196075"/>
            <a:ext cx="4695551" cy="1444752"/>
          </a:xfrm>
        </p:spPr>
        <p:txBody>
          <a:bodyPr/>
          <a:lstStyle>
            <a:lvl1pPr algn="l">
              <a:lnSpc>
                <a:spcPct val="9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15228643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2381368" y="2996233"/>
            <a:ext cx="7429264"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92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8141015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92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mn-lt"/>
              <a:cs typeface="Arial" panose="020B0604020202020204" pitchFamily="34" charset="0"/>
            </a:endParaRPr>
          </a:p>
        </p:txBody>
      </p:sp>
      <p:grpSp>
        <p:nvGrpSpPr>
          <p:cNvPr id="11" name="Group 10"/>
          <p:cNvGrpSpPr/>
          <p:nvPr userDrawn="1"/>
        </p:nvGrpSpPr>
        <p:grpSpPr>
          <a:xfrm>
            <a:off x="2381368" y="2996233"/>
            <a:ext cx="7429264"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Tree>
    <p:extLst>
      <p:ext uri="{BB962C8B-B14F-4D97-AF65-F5344CB8AC3E}">
        <p14:creationId xmlns:p14="http://schemas.microsoft.com/office/powerpoint/2010/main" val="232028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extLst>
              <p:ext uri="{D42A27DB-BD31-4B8C-83A1-F6EECF244321}">
                <p14:modId xmlns:p14="http://schemas.microsoft.com/office/powerpoint/2010/main" val="2305334231"/>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68C50E93-DC1A-4D26-ADD6-921A578DCFCC}"/>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799295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32271614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5332445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endParaRPr lang="en-US"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29876401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788FBC-07F7-4318-8948-6C35B8F1F14E}"/>
              </a:ext>
            </a:extLst>
          </p:cNvPr>
          <p:cNvSpPr txBox="1"/>
          <p:nvPr userDrawn="1"/>
        </p:nvSpPr>
        <p:spPr>
          <a:xfrm>
            <a:off x="861398" y="6425582"/>
            <a:ext cx="4813387"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9923846" y="6373316"/>
            <a:ext cx="1705573"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mn-lt"/>
                <a:cs typeface="Arial" panose="020B0604020202020204" pitchFamily="34" charset="0"/>
              </a:endParaRPr>
            </a:p>
          </p:txBody>
        </p:sp>
      </p:grpSp>
      <p:sp>
        <p:nvSpPr>
          <p:cNvPr id="2" name="Title Placeholder 1"/>
          <p:cNvSpPr>
            <a:spLocks noGrp="1"/>
          </p:cNvSpPr>
          <p:nvPr>
            <p:ph type="title"/>
          </p:nvPr>
        </p:nvSpPr>
        <p:spPr>
          <a:xfrm>
            <a:off x="557930" y="530351"/>
            <a:ext cx="9667725"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930" y="1767532"/>
            <a:ext cx="11048829"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929"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3297936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Lst>
  <p:hf sldNum="0"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p15:clr>
            <a:srgbClr val="F26B43"/>
          </p15:clr>
        </p15:guide>
        <p15:guide id="2" pos="264">
          <p15:clr>
            <a:srgbClr val="F26B43"/>
          </p15:clr>
        </p15:guide>
        <p15:guide id="3" pos="5496">
          <p15:clr>
            <a:srgbClr val="F26B43"/>
          </p15:clr>
        </p15:guide>
        <p15:guide id="4" orient="horz" pos="336">
          <p15:clr>
            <a:srgbClr val="F26B43"/>
          </p15:clr>
        </p15:guide>
        <p15:guide id="5" orient="horz" pos="3622">
          <p15:clr>
            <a:srgbClr val="F26B43"/>
          </p15:clr>
        </p15:guide>
        <p15:guide id="6" orient="horz" pos="41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8.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3"/>
          <p:cNvSpPr txBox="1">
            <a:spLocks/>
          </p:cNvSpPr>
          <p:nvPr/>
        </p:nvSpPr>
        <p:spPr bwMode="gray">
          <a:xfrm>
            <a:off x="689297" y="2657569"/>
            <a:ext cx="6164264" cy="1542862"/>
          </a:xfrm>
          <a:prstGeom prst="rect">
            <a:avLst/>
          </a:prstGeom>
        </p:spPr>
        <p:txBody>
          <a:bodyPr vert="horz" lIns="0" tIns="0" rIns="91440" bIns="0" rtlCol="0" anchor="t">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b="1" dirty="0"/>
              <a:t>21121 – Active Directory Audit</a:t>
            </a:r>
          </a:p>
          <a:p>
            <a:endParaRPr lang="en-US" sz="2000" b="1" dirty="0">
              <a:latin typeface="+mj-lt"/>
            </a:endParaRPr>
          </a:p>
          <a:p>
            <a:r>
              <a:rPr lang="en-US" sz="2800" b="0" i="1" dirty="0"/>
              <a:t>Status Update </a:t>
            </a:r>
          </a:p>
          <a:p>
            <a:r>
              <a:rPr lang="en-US" sz="2000" dirty="0">
                <a:latin typeface="+mj-lt"/>
              </a:rPr>
              <a:t>01/28/2022</a:t>
            </a:r>
            <a:endParaRPr lang="en-US" sz="2000" dirty="0">
              <a:latin typeface="+mj-lt"/>
              <a:cs typeface="Aria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6747029" y="1095351"/>
            <a:ext cx="4755674" cy="4421095"/>
          </a:xfrm>
          <a:prstGeom prst="rect">
            <a:avLst/>
          </a:prstGeom>
        </p:spPr>
      </p:pic>
    </p:spTree>
    <p:extLst>
      <p:ext uri="{BB962C8B-B14F-4D97-AF65-F5344CB8AC3E}">
        <p14:creationId xmlns:p14="http://schemas.microsoft.com/office/powerpoint/2010/main" val="36526436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0" lang="en-US" sz="2400" b="1" i="0" u="none" strike="noStrike" kern="1200" cap="none" spc="0" normalizeH="0" baseline="0" noProof="0" dirty="0">
                <a:ln>
                  <a:noFill/>
                </a:ln>
                <a:solidFill>
                  <a:prstClr val="black"/>
                </a:solidFill>
                <a:effectLst/>
                <a:uLnTx/>
                <a:uFillTx/>
                <a:latin typeface="Arial"/>
                <a:ea typeface="+mj-ea"/>
                <a:cs typeface="+mj-cs"/>
              </a:rPr>
              <a:t>Potential Discovery Identified</a:t>
            </a:r>
            <a:br>
              <a:rPr kumimoji="0" lang="en-US" sz="1800" b="1" i="0" u="none" strike="noStrike" kern="0" cap="none" spc="0" normalizeH="0" baseline="0" noProof="0" dirty="0">
                <a:ln>
                  <a:noFill/>
                </a:ln>
                <a:solidFill>
                  <a:srgbClr val="000000"/>
                </a:solidFill>
                <a:effectLst/>
                <a:uLnTx/>
                <a:uFillTx/>
                <a:latin typeface="Calibri"/>
                <a:ea typeface="+mj-ea"/>
                <a:cs typeface="+mj-cs"/>
              </a:rPr>
            </a:br>
            <a:r>
              <a:rPr kumimoji="0" lang="en-US" sz="1500" b="1" i="0" u="none" strike="noStrike" kern="1200" cap="none" spc="0" normalizeH="0" baseline="0" noProof="0" dirty="0">
                <a:ln>
                  <a:noFill/>
                </a:ln>
                <a:solidFill>
                  <a:srgbClr val="CC0000"/>
                </a:solidFill>
                <a:effectLst/>
                <a:uLnTx/>
                <a:uFillTx/>
                <a:latin typeface="Calibri"/>
                <a:ea typeface="+mj-ea"/>
                <a:cs typeface="+mj-cs"/>
              </a:rPr>
              <a:t>The following discoveries were identified and will be discussed with applicable business owners to ensure alignment.  These are considered draft and subject to change until the final report is issued.</a:t>
            </a:r>
            <a:endParaRPr lang="en-US" dirty="0"/>
          </a:p>
        </p:txBody>
      </p:sp>
      <p:graphicFrame>
        <p:nvGraphicFramePr>
          <p:cNvPr id="10" name="Table 9">
            <a:extLst>
              <a:ext uri="{FF2B5EF4-FFF2-40B4-BE49-F238E27FC236}">
                <a16:creationId xmlns:a16="http://schemas.microsoft.com/office/drawing/2014/main" id="{A37339FA-2388-42D9-B49B-85FEC772235C}"/>
              </a:ext>
            </a:extLst>
          </p:cNvPr>
          <p:cNvGraphicFramePr>
            <a:graphicFrameLocks noGrp="1"/>
          </p:cNvGraphicFramePr>
          <p:nvPr>
            <p:extLst>
              <p:ext uri="{D42A27DB-BD31-4B8C-83A1-F6EECF244321}">
                <p14:modId xmlns:p14="http://schemas.microsoft.com/office/powerpoint/2010/main" val="1862522128"/>
              </p:ext>
            </p:extLst>
          </p:nvPr>
        </p:nvGraphicFramePr>
        <p:xfrm>
          <a:off x="397474" y="1167647"/>
          <a:ext cx="10972796" cy="4957107"/>
        </p:xfrm>
        <a:graphic>
          <a:graphicData uri="http://schemas.openxmlformats.org/drawingml/2006/table">
            <a:tbl>
              <a:tblPr firstRow="1" firstCol="1" bandRow="1"/>
              <a:tblGrid>
                <a:gridCol w="654775">
                  <a:extLst>
                    <a:ext uri="{9D8B030D-6E8A-4147-A177-3AD203B41FA5}">
                      <a16:colId xmlns:a16="http://schemas.microsoft.com/office/drawing/2014/main" val="1606243501"/>
                    </a:ext>
                  </a:extLst>
                </a:gridCol>
                <a:gridCol w="5759419">
                  <a:extLst>
                    <a:ext uri="{9D8B030D-6E8A-4147-A177-3AD203B41FA5}">
                      <a16:colId xmlns:a16="http://schemas.microsoft.com/office/drawing/2014/main" val="2155699964"/>
                    </a:ext>
                  </a:extLst>
                </a:gridCol>
                <a:gridCol w="3091467">
                  <a:extLst>
                    <a:ext uri="{9D8B030D-6E8A-4147-A177-3AD203B41FA5}">
                      <a16:colId xmlns:a16="http://schemas.microsoft.com/office/drawing/2014/main" val="639253786"/>
                    </a:ext>
                  </a:extLst>
                </a:gridCol>
                <a:gridCol w="1467135">
                  <a:extLst>
                    <a:ext uri="{9D8B030D-6E8A-4147-A177-3AD203B41FA5}">
                      <a16:colId xmlns:a16="http://schemas.microsoft.com/office/drawing/2014/main" val="3580079155"/>
                    </a:ext>
                  </a:extLst>
                </a:gridCol>
              </a:tblGrid>
              <a:tr h="269660">
                <a:tc gridSpan="4">
                  <a:txBody>
                    <a:bodyPr/>
                    <a:lstStyle/>
                    <a:p>
                      <a:pPr algn="ctr" rtl="0" fontAlgn="ctr"/>
                      <a:r>
                        <a:rPr lang="en-US" sz="1400" b="1" i="0" u="none" strike="noStrike" dirty="0">
                          <a:solidFill>
                            <a:schemeClr val="bg1"/>
                          </a:solidFill>
                          <a:effectLst/>
                          <a:latin typeface="+mn-lt"/>
                        </a:rPr>
                        <a:t>Initial Discovery</a:t>
                      </a:r>
                    </a:p>
                  </a:txBody>
                  <a:tcPr marL="3667" marR="3667" marT="3667"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r>
                        <a:rPr lang="en-US" sz="1400" b="1" i="0" u="none" strike="noStrike" dirty="0">
                          <a:solidFill>
                            <a:schemeClr val="bg1"/>
                          </a:solidFill>
                          <a:effectLst/>
                          <a:latin typeface="+mn-lt"/>
                        </a:rPr>
                        <a:t>Initial Discovery</a:t>
                      </a: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9536"/>
                  </a:ext>
                </a:extLst>
              </a:tr>
              <a:tr h="362158">
                <a:tc>
                  <a:txBody>
                    <a:bodyPr/>
                    <a:lstStyle/>
                    <a:p>
                      <a:pPr algn="ctr" rtl="0" fontAlgn="ctr"/>
                      <a:r>
                        <a:rPr lang="en-US" sz="1200" b="1" i="0" u="none" strike="noStrike" dirty="0">
                          <a:solidFill>
                            <a:srgbClr val="000000"/>
                          </a:solidFill>
                          <a:effectLst/>
                          <a:latin typeface="Arial" panose="020B0604020202020204" pitchFamily="34" charset="0"/>
                        </a:rPr>
                        <a: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Calibri" panose="020F0502020204030204" pitchFamily="34" charset="0"/>
                        </a:rPr>
                        <a:t>Discovery</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rtl="0" eaLnBrk="1" fontAlgn="ctr" latinLnBrk="0" hangingPunct="1"/>
                      <a:r>
                        <a:rPr lang="en-US" sz="1200" kern="1200" dirty="0">
                          <a:solidFill>
                            <a:schemeClr val="dk1"/>
                          </a:solidFill>
                          <a:latin typeface="+mn-lt"/>
                          <a:ea typeface="+mn-ea"/>
                          <a:cs typeface="Calibri"/>
                        </a:rPr>
                        <a:t>IA Comment /R</a:t>
                      </a:r>
                      <a:r>
                        <a:rPr lang="en-US" sz="1200" b="0" i="0" u="none" strike="noStrike" kern="1200" noProof="0" dirty="0"/>
                        <a:t>ecommendation</a:t>
                      </a:r>
                      <a:endParaRPr lang="en-US" sz="1200" kern="1200" dirty="0">
                        <a:solidFill>
                          <a:schemeClr val="dk1"/>
                        </a:solidFill>
                        <a:latin typeface="+mn-lt"/>
                        <a:ea typeface="+mn-ea"/>
                        <a:cs typeface="Calibri" panose="020F0502020204030204" pitchFamily="34" charset="0"/>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200" kern="1200" dirty="0">
                          <a:solidFill>
                            <a:schemeClr val="dk1"/>
                          </a:solidFill>
                          <a:latin typeface="+mn-lt"/>
                          <a:ea typeface="+mn-ea"/>
                          <a:cs typeface="+mn-cs"/>
                        </a:rPr>
                        <a:t>Business Comment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89523373"/>
                  </a:ext>
                </a:extLst>
              </a:tr>
              <a:tr h="4325289">
                <a:tc>
                  <a:txBody>
                    <a:bodyPr/>
                    <a:lstStyle/>
                    <a:p>
                      <a:pPr algn="ctr" rtl="0" fontAlgn="ctr"/>
                      <a:r>
                        <a:rPr lang="en-US" sz="1200" b="0" i="0" u="none" strike="noStrike" dirty="0">
                          <a:solidFill>
                            <a:srgbClr val="000000"/>
                          </a:solidFill>
                          <a:effectLst/>
                          <a:latin typeface="Arial" panose="020B0604020202020204" pitchFamily="34" charset="0"/>
                        </a:rPr>
                        <a:t>2</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IA requested management reports from the AD Infrastructure team to ensure that essential project statuses in addition to Key Performance Indicators</a:t>
                      </a:r>
                      <a:br>
                        <a:rPr lang="en-US" sz="1800" b="0"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(KPIs) and Key Risk Indicators (KRIs) as it relates to the AD Environment are communicated to senior management on a monthly cadence.</a:t>
                      </a:r>
                      <a:br>
                        <a:rPr lang="en-US" sz="1800" b="0"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IA testing noted, management reports are not consistently communicated to senior management due to a change in status reporting process.</a:t>
                      </a:r>
                      <a:br>
                        <a:rPr lang="en-US" sz="1800" b="0"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As a result, there is a risk that AD infrastructure is not managed effectively which could result in a lack of accountability and ownership .</a:t>
                      </a:r>
                      <a:endParaRPr lang="en-US" sz="120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txBody>
                  <a:tcPr marL="4572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400" b="0" i="0" kern="1200" dirty="0">
                          <a:solidFill>
                            <a:schemeClr val="tx1"/>
                          </a:solidFill>
                          <a:effectLst/>
                          <a:latin typeface="+mn-lt"/>
                          <a:ea typeface="+mn-ea"/>
                          <a:cs typeface="+mn-cs"/>
                        </a:rPr>
                        <a:t>IA recommends that the AD infrastructure team re-establish formal communications with senior leadership to ensure key stakeholders have awareness and</a:t>
                      </a:r>
                      <a:br>
                        <a:rPr lang="en-US" sz="1400" b="0" i="0" kern="1200" dirty="0">
                          <a:solidFill>
                            <a:schemeClr val="tx1"/>
                          </a:solidFill>
                          <a:effectLst/>
                          <a:latin typeface="+mn-lt"/>
                          <a:ea typeface="+mn-ea"/>
                          <a:cs typeface="+mn-cs"/>
                        </a:rPr>
                      </a:br>
                      <a:r>
                        <a:rPr lang="en-US" sz="1400" b="0" i="0" kern="1200" dirty="0">
                          <a:solidFill>
                            <a:schemeClr val="tx1"/>
                          </a:solidFill>
                          <a:effectLst/>
                          <a:latin typeface="+mn-lt"/>
                          <a:ea typeface="+mn-ea"/>
                          <a:cs typeface="+mn-cs"/>
                        </a:rPr>
                        <a:t>oversight on the overall AD Infrastructure health.</a:t>
                      </a: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1156681"/>
                  </a:ext>
                </a:extLst>
              </a:tr>
            </a:tbl>
          </a:graphicData>
        </a:graphic>
      </p:graphicFrame>
      <p:sp>
        <p:nvSpPr>
          <p:cNvPr id="2" name="Slide Number Placeholder 1">
            <a:extLst>
              <a:ext uri="{FF2B5EF4-FFF2-40B4-BE49-F238E27FC236}">
                <a16:creationId xmlns:a16="http://schemas.microsoft.com/office/drawing/2014/main" id="{51058BE6-47A4-4F23-A8D5-8D859AFF6060}"/>
              </a:ext>
            </a:extLst>
          </p:cNvPr>
          <p:cNvSpPr>
            <a:spLocks noGrp="1"/>
          </p:cNvSpPr>
          <p:nvPr>
            <p:ph type="sldNum" sz="quarter" idx="4"/>
          </p:nvPr>
        </p:nvSpPr>
        <p:spPr>
          <a:xfrm>
            <a:off x="11662652" y="6532753"/>
            <a:ext cx="426720" cy="137160"/>
          </a:xfrm>
        </p:spPr>
        <p:txBody>
          <a:bodyPr/>
          <a:lstStyle/>
          <a:p>
            <a:fld id="{4D467D88-DCFD-354C-96A5-D863D5E9364D}" type="slidenum">
              <a:rPr lang="en-US" smtClean="0"/>
              <a:pPr/>
              <a:t>10</a:t>
            </a:fld>
            <a:endParaRPr lang="en-US" dirty="0"/>
          </a:p>
        </p:txBody>
      </p:sp>
      <p:sp>
        <p:nvSpPr>
          <p:cNvPr id="8" name="Rectangle 7">
            <a:extLst>
              <a:ext uri="{FF2B5EF4-FFF2-40B4-BE49-F238E27FC236}">
                <a16:creationId xmlns:a16="http://schemas.microsoft.com/office/drawing/2014/main" id="{9A22C348-0280-405E-9486-E1B38F2EBF9D}"/>
              </a:ext>
            </a:extLst>
          </p:cNvPr>
          <p:cNvSpPr/>
          <p:nvPr/>
        </p:nvSpPr>
        <p:spPr bwMode="gray">
          <a:xfrm>
            <a:off x="10560732"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1" name="Footer Placeholder 3">
            <a:extLst>
              <a:ext uri="{FF2B5EF4-FFF2-40B4-BE49-F238E27FC236}">
                <a16:creationId xmlns:a16="http://schemas.microsoft.com/office/drawing/2014/main" id="{D00D65BA-9275-4CD4-9C24-0C6474A4BEE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6926495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Remaining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2097261610"/>
              </p:ext>
            </p:extLst>
          </p:nvPr>
        </p:nvGraphicFramePr>
        <p:xfrm>
          <a:off x="609600" y="869163"/>
          <a:ext cx="10972800" cy="2714971"/>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0">
                <a:tc gridSpan="4">
                  <a:txBody>
                    <a:bodyPr/>
                    <a:lstStyle/>
                    <a:p>
                      <a:pPr algn="ctr"/>
                      <a:r>
                        <a:rPr lang="en-US" sz="1400" dirty="0">
                          <a:latin typeface="+mj-lt"/>
                        </a:rPr>
                        <a:t>Project Schedule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949708134"/>
                  </a:ext>
                </a:extLst>
              </a:tr>
              <a:tr h="337531">
                <a:tc>
                  <a:txBody>
                    <a:bodyPr/>
                    <a:lstStyle/>
                    <a:p>
                      <a:pPr algn="ctr"/>
                      <a:r>
                        <a:rPr lang="en-US" sz="1400" dirty="0">
                          <a:latin typeface="+mn-lt"/>
                        </a:rPr>
                        <a:t>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Expected </a:t>
                      </a:r>
                      <a:r>
                        <a:rPr lang="en-US" sz="1400" baseline="0" dirty="0">
                          <a:latin typeface="+mn-lt"/>
                        </a:rPr>
                        <a:t>Date</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61362">
                <a:tc>
                  <a:txBody>
                    <a:bodyPr/>
                    <a:lstStyle/>
                    <a:p>
                      <a:pPr algn="ctr"/>
                      <a:r>
                        <a:rPr lang="en-US" sz="1400" kern="1200" dirty="0">
                          <a:solidFill>
                            <a:schemeClr val="dk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 – Planning and Scoping</a:t>
                      </a:r>
                    </a:p>
                    <a:p>
                      <a:r>
                        <a:rPr lang="en-US" sz="1400" b="0" kern="1200" dirty="0">
                          <a:solidFill>
                            <a:schemeClr val="dk1"/>
                          </a:solidFill>
                          <a:latin typeface="+mn-lt"/>
                          <a:ea typeface="+mn-ea"/>
                          <a:cs typeface="+mn-cs"/>
                        </a:rPr>
                        <a:t>Kick Off Meeting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November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61362">
                <a:tc>
                  <a:txBody>
                    <a:bodyPr/>
                    <a:lstStyle/>
                    <a:p>
                      <a:pPr algn="ctr"/>
                      <a:r>
                        <a:rPr lang="en-US" sz="1400" kern="1200" dirty="0">
                          <a:solidFill>
                            <a:schemeClr val="dk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II – Control Analysis </a:t>
                      </a:r>
                    </a:p>
                    <a:p>
                      <a:r>
                        <a:rPr lang="en-US" sz="1400" b="0" dirty="0"/>
                        <a:t>Walkthrough Interviews &amp; Control 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December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Completed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11439509"/>
                  </a:ext>
                </a:extLst>
              </a:tr>
              <a:tr h="361362">
                <a:tc>
                  <a:txBody>
                    <a:bodyPr/>
                    <a:lstStyle/>
                    <a:p>
                      <a:pPr algn="ctr"/>
                      <a:r>
                        <a:rPr lang="en-US" sz="1400" kern="1200" dirty="0">
                          <a:solidFill>
                            <a:schemeClr val="dk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III – Fieldwork and Testing </a:t>
                      </a:r>
                    </a:p>
                    <a:p>
                      <a:r>
                        <a:rPr lang="en-US" sz="1400" dirty="0"/>
                        <a:t>Data Analysis &amp; Test Execution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cap="none" spc="0" normalizeH="0" baseline="0" noProof="0" dirty="0">
                          <a:ln>
                            <a:noFill/>
                          </a:ln>
                          <a:solidFill>
                            <a:srgbClr val="000000"/>
                          </a:solidFill>
                          <a:effectLst/>
                          <a:uLnTx/>
                          <a:uFillTx/>
                          <a:latin typeface="+mn-lt"/>
                        </a:rPr>
                        <a:t>January</a:t>
                      </a:r>
                      <a:r>
                        <a:rPr kumimoji="0" lang="en-US" sz="1400" b="0" i="0" u="none" strike="noStrike" kern="1200" cap="none" spc="0" normalizeH="0" baseline="0" noProof="0" dirty="0">
                          <a:ln>
                            <a:noFill/>
                          </a:ln>
                          <a:solidFill>
                            <a:srgbClr val="000000"/>
                          </a:solidFill>
                          <a:effectLst/>
                          <a:uLnTx/>
                          <a:uFillTx/>
                          <a:latin typeface="+mn-lt"/>
                        </a:rPr>
                        <a:t> </a:t>
                      </a:r>
                      <a:r>
                        <a:rPr lang="en-US" sz="1400"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 Progress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65118">
                <a:tc>
                  <a:txBody>
                    <a:bodyPr/>
                    <a:lstStyle/>
                    <a:p>
                      <a:pPr algn="ctr"/>
                      <a:r>
                        <a:rPr lang="en-US" sz="14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400" b="1" dirty="0"/>
                        <a:t>Phase IV – Reporting</a:t>
                      </a:r>
                    </a:p>
                    <a:p>
                      <a:r>
                        <a:rPr lang="en-US" sz="1400" dirty="0"/>
                        <a:t>Audit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noProof="0" dirty="0">
                          <a:solidFill>
                            <a:srgbClr val="000000"/>
                          </a:solidFill>
                          <a:effectLst/>
                          <a:latin typeface="+mn-lt"/>
                          <a:ea typeface="Calibri"/>
                          <a:cs typeface="Calibri"/>
                        </a:rPr>
                        <a:t>February </a:t>
                      </a:r>
                      <a:r>
                        <a:rPr lang="en-US" sz="1400" dirty="0"/>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On Track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22541378"/>
                  </a:ext>
                </a:extLst>
              </a:tr>
            </a:tbl>
          </a:graphicData>
        </a:graphic>
      </p:graphicFrame>
      <p:sp>
        <p:nvSpPr>
          <p:cNvPr id="3" name="Slide Number Placeholder 2">
            <a:extLst>
              <a:ext uri="{FF2B5EF4-FFF2-40B4-BE49-F238E27FC236}">
                <a16:creationId xmlns:a16="http://schemas.microsoft.com/office/drawing/2014/main" id="{DFD5BFD3-C0C2-43BA-9E93-37FBE4AD5FD5}"/>
              </a:ext>
            </a:extLst>
          </p:cNvPr>
          <p:cNvSpPr>
            <a:spLocks noGrp="1"/>
          </p:cNvSpPr>
          <p:nvPr>
            <p:ph type="sldNum" sz="quarter" idx="4"/>
          </p:nvPr>
        </p:nvSpPr>
        <p:spPr>
          <a:xfrm>
            <a:off x="11662653" y="6533388"/>
            <a:ext cx="426720" cy="137160"/>
          </a:xfrm>
        </p:spPr>
        <p:txBody>
          <a:bodyPr/>
          <a:lstStyle/>
          <a:p>
            <a:fld id="{4D467D88-DCFD-354C-96A5-D863D5E9364D}" type="slidenum">
              <a:rPr lang="en-US" smtClean="0"/>
              <a:pPr/>
              <a:t>11</a:t>
            </a:fld>
            <a:endParaRPr lang="en-US" dirty="0"/>
          </a:p>
        </p:txBody>
      </p:sp>
      <p:sp>
        <p:nvSpPr>
          <p:cNvPr id="6" name="TextBox 5">
            <a:extLst>
              <a:ext uri="{FF2B5EF4-FFF2-40B4-BE49-F238E27FC236}">
                <a16:creationId xmlns:a16="http://schemas.microsoft.com/office/drawing/2014/main" id="{1E4A0882-2E4F-45AA-A663-16A2A0643833}"/>
              </a:ext>
            </a:extLst>
          </p:cNvPr>
          <p:cNvSpPr txBox="1"/>
          <p:nvPr/>
        </p:nvSpPr>
        <p:spPr>
          <a:xfrm flipH="1">
            <a:off x="9478040" y="85416"/>
            <a:ext cx="1188726" cy="307777"/>
          </a:xfrm>
          <a:prstGeom prst="rect">
            <a:avLst/>
          </a:prstGeom>
          <a:solidFill>
            <a:schemeClr val="bg1"/>
          </a:solidFill>
        </p:spPr>
        <p:txBody>
          <a:bodyPr wrap="square" lIns="0" tIns="0" rIns="0" bIns="0" rtlCol="0">
            <a:spAutoFit/>
          </a:bodyPr>
          <a:lstStyle/>
          <a:p>
            <a:endParaRPr lang="en-US" sz="2000" dirty="0"/>
          </a:p>
        </p:txBody>
      </p:sp>
      <p:sp>
        <p:nvSpPr>
          <p:cNvPr id="9" name="Rectangle 8">
            <a:extLst>
              <a:ext uri="{FF2B5EF4-FFF2-40B4-BE49-F238E27FC236}">
                <a16:creationId xmlns:a16="http://schemas.microsoft.com/office/drawing/2014/main" id="{827ED6F1-1F60-4BC8-9F2E-0B6996536F22}"/>
              </a:ext>
            </a:extLst>
          </p:cNvPr>
          <p:cNvSpPr/>
          <p:nvPr/>
        </p:nvSpPr>
        <p:spPr bwMode="gray">
          <a:xfrm>
            <a:off x="10637240" y="0"/>
            <a:ext cx="1554760" cy="63488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0" name="Footer Placeholder 3">
            <a:extLst>
              <a:ext uri="{FF2B5EF4-FFF2-40B4-BE49-F238E27FC236}">
                <a16:creationId xmlns:a16="http://schemas.microsoft.com/office/drawing/2014/main" id="{7193E30E-D695-4367-A528-125C9DA8781D}"/>
              </a:ext>
            </a:extLst>
          </p:cNvPr>
          <p:cNvSpPr txBox="1">
            <a:spLocks/>
          </p:cNvSpPr>
          <p:nvPr/>
        </p:nvSpPr>
        <p:spPr>
          <a:xfrm>
            <a:off x="609600" y="6492240"/>
            <a:ext cx="73152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t>©2021 CVS Health and/or one of its affiliates: Confidential &amp; Proprietary</a:t>
            </a:r>
          </a:p>
        </p:txBody>
      </p:sp>
    </p:spTree>
    <p:extLst>
      <p:ext uri="{BB962C8B-B14F-4D97-AF65-F5344CB8AC3E}">
        <p14:creationId xmlns:p14="http://schemas.microsoft.com/office/powerpoint/2010/main" val="38851594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4169AE73-DB91-49F9-85E9-27BCA29B3D61}"/>
              </a:ext>
            </a:extLst>
          </p:cNvPr>
          <p:cNvSpPr txBox="1">
            <a:spLocks/>
          </p:cNvSpPr>
          <p:nvPr/>
        </p:nvSpPr>
        <p:spPr bwMode="gray">
          <a:xfrm>
            <a:off x="689297" y="2960208"/>
            <a:ext cx="4790466" cy="345690"/>
          </a:xfrm>
          <a:prstGeom prst="rect">
            <a:avLst/>
          </a:prstGeom>
        </p:spPr>
        <p:txBody>
          <a:bodyPr vert="horz" lIns="0" tIns="0" rIns="91440" bIns="0" rtlCol="0">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b="1" dirty="0"/>
              <a:t>Appendix</a:t>
            </a:r>
            <a:endParaRPr lang="en-US" sz="3200" b="1" dirty="0">
              <a:latin typeface="+mj-lt"/>
            </a:endParaRPr>
          </a:p>
        </p:txBody>
      </p:sp>
      <p:sp>
        <p:nvSpPr>
          <p:cNvPr id="5" name="Footer Placeholder 3">
            <a:extLst>
              <a:ext uri="{FF2B5EF4-FFF2-40B4-BE49-F238E27FC236}">
                <a16:creationId xmlns:a16="http://schemas.microsoft.com/office/drawing/2014/main" id="{87557B98-6A3C-475B-9C48-F74B030970D5}"/>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pic>
        <p:nvPicPr>
          <p:cNvPr id="6" name="Picture 5">
            <a:extLst>
              <a:ext uri="{FF2B5EF4-FFF2-40B4-BE49-F238E27FC236}">
                <a16:creationId xmlns:a16="http://schemas.microsoft.com/office/drawing/2014/main" id="{739C4762-6F2F-452B-B9C9-901FD410A82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47029" y="1095351"/>
            <a:ext cx="4755674" cy="4421095"/>
          </a:xfrm>
          <a:prstGeom prst="rect">
            <a:avLst/>
          </a:prstGeom>
        </p:spPr>
      </p:pic>
    </p:spTree>
    <p:extLst>
      <p:ext uri="{BB962C8B-B14F-4D97-AF65-F5344CB8AC3E}">
        <p14:creationId xmlns:p14="http://schemas.microsoft.com/office/powerpoint/2010/main" val="4208954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Engagement Details</a:t>
            </a:r>
            <a:br>
              <a:rPr lang="en-US" dirty="0"/>
            </a:br>
            <a:r>
              <a:rPr lang="en-US" sz="2000" dirty="0"/>
              <a:t>Objectives &amp; Inherent Risks</a:t>
            </a:r>
          </a:p>
        </p:txBody>
      </p:sp>
      <p:graphicFrame>
        <p:nvGraphicFramePr>
          <p:cNvPr id="8" name="Content Placeholder 5">
            <a:extLst>
              <a:ext uri="{FF2B5EF4-FFF2-40B4-BE49-F238E27FC236}">
                <a16:creationId xmlns:a16="http://schemas.microsoft.com/office/drawing/2014/main" id="{2853EDB5-67AA-46B9-9D18-A19DF1A048EF}"/>
              </a:ext>
            </a:extLst>
          </p:cNvPr>
          <p:cNvGraphicFramePr>
            <a:graphicFrameLocks/>
          </p:cNvGraphicFramePr>
          <p:nvPr>
            <p:extLst>
              <p:ext uri="{D42A27DB-BD31-4B8C-83A1-F6EECF244321}">
                <p14:modId xmlns:p14="http://schemas.microsoft.com/office/powerpoint/2010/main" val="4232189281"/>
              </p:ext>
            </p:extLst>
          </p:nvPr>
        </p:nvGraphicFramePr>
        <p:xfrm>
          <a:off x="557930" y="1352085"/>
          <a:ext cx="11047751" cy="4095379"/>
        </p:xfrm>
        <a:graphic>
          <a:graphicData uri="http://schemas.openxmlformats.org/drawingml/2006/table">
            <a:tbl>
              <a:tblPr firstRow="1" bandRow="1">
                <a:tableStyleId>{93296810-A885-4BE3-A3E7-6D5BEEA58F35}</a:tableStyleId>
              </a:tblPr>
              <a:tblGrid>
                <a:gridCol w="2538286">
                  <a:extLst>
                    <a:ext uri="{9D8B030D-6E8A-4147-A177-3AD203B41FA5}">
                      <a16:colId xmlns:a16="http://schemas.microsoft.com/office/drawing/2014/main" val="20000"/>
                    </a:ext>
                  </a:extLst>
                </a:gridCol>
                <a:gridCol w="3597037">
                  <a:extLst>
                    <a:ext uri="{9D8B030D-6E8A-4147-A177-3AD203B41FA5}">
                      <a16:colId xmlns:a16="http://schemas.microsoft.com/office/drawing/2014/main" val="20001"/>
                    </a:ext>
                  </a:extLst>
                </a:gridCol>
                <a:gridCol w="4912428">
                  <a:extLst>
                    <a:ext uri="{9D8B030D-6E8A-4147-A177-3AD203B41FA5}">
                      <a16:colId xmlns:a16="http://schemas.microsoft.com/office/drawing/2014/main" val="20002"/>
                    </a:ext>
                  </a:extLst>
                </a:gridCol>
              </a:tblGrid>
              <a:tr h="623884">
                <a:tc>
                  <a:txBody>
                    <a:bodyPr/>
                    <a:lstStyle/>
                    <a:p>
                      <a:pPr algn="ctr"/>
                      <a:r>
                        <a:rPr lang="en-US" dirty="0"/>
                        <a:t>Objective Area</a:t>
                      </a:r>
                    </a:p>
                  </a:txBody>
                  <a:tcPr anchor="ctr"/>
                </a:tc>
                <a:tc>
                  <a:txBody>
                    <a:bodyPr/>
                    <a:lstStyle/>
                    <a:p>
                      <a:pPr algn="ctr"/>
                      <a:r>
                        <a:rPr lang="en-US" dirty="0"/>
                        <a:t>Related Inherent Risk*</a:t>
                      </a:r>
                    </a:p>
                  </a:txBody>
                  <a:tcPr anchor="ctr"/>
                </a:tc>
                <a:tc>
                  <a:txBody>
                    <a:bodyPr/>
                    <a:lstStyle/>
                    <a:p>
                      <a:pPr algn="ctr"/>
                      <a:r>
                        <a:rPr lang="en-US" dirty="0"/>
                        <a:t>Key Areas of</a:t>
                      </a:r>
                      <a:r>
                        <a:rPr lang="en-US" baseline="0" dirty="0"/>
                        <a:t> Focus</a:t>
                      </a:r>
                      <a:endParaRPr lang="en-US" dirty="0"/>
                    </a:p>
                  </a:txBody>
                  <a:tcPr anchor="ctr"/>
                </a:tc>
                <a:extLst>
                  <a:ext uri="{0D108BD9-81ED-4DB2-BD59-A6C34878D82A}">
                    <a16:rowId xmlns:a16="http://schemas.microsoft.com/office/drawing/2014/main" val="10000"/>
                  </a:ext>
                </a:extLst>
              </a:tr>
              <a:tr h="960154">
                <a:tc>
                  <a:txBody>
                    <a:bodyPr/>
                    <a:lstStyle/>
                    <a:p>
                      <a:pPr algn="ctr"/>
                      <a:endParaRPr lang="en-US" sz="1200" kern="1200" dirty="0">
                        <a:solidFill>
                          <a:schemeClr val="tx1"/>
                        </a:solidFill>
                        <a:effectLst/>
                        <a:latin typeface="+mn-lt"/>
                        <a:ea typeface="+mn-ea"/>
                        <a:cs typeface="+mn-cs"/>
                      </a:endParaRPr>
                    </a:p>
                    <a:p>
                      <a:pPr algn="ctr"/>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AD Management</a:t>
                      </a:r>
                    </a:p>
                    <a:p>
                      <a:pPr algn="ctr"/>
                      <a:endParaRPr lang="en-US" sz="1200" kern="1200" dirty="0">
                        <a:solidFill>
                          <a:schemeClr val="tx1"/>
                        </a:solidFill>
                        <a:effectLst/>
                        <a:latin typeface="+mn-lt"/>
                        <a:ea typeface="+mn-ea"/>
                        <a:cs typeface="+mn-cs"/>
                      </a:endParaRPr>
                    </a:p>
                    <a:p>
                      <a:pPr algn="ctr"/>
                      <a:endParaRPr lang="en-US" sz="1200" kern="1200" dirty="0">
                        <a:solidFill>
                          <a:schemeClr val="tx1"/>
                        </a:solidFill>
                        <a:effectLst/>
                        <a:latin typeface="+mn-lt"/>
                        <a:ea typeface="+mn-ea"/>
                        <a:cs typeface="+mn-cs"/>
                      </a:endParaRPr>
                    </a:p>
                  </a:txBody>
                  <a:tcPr anchor="ctr"/>
                </a:tc>
                <a:tc>
                  <a:txBody>
                    <a:bodyPr/>
                    <a:lstStyle/>
                    <a:p>
                      <a:pPr algn="l"/>
                      <a:r>
                        <a:rPr lang="en-US" sz="1200" dirty="0">
                          <a:solidFill>
                            <a:schemeClr val="tx1"/>
                          </a:solidFill>
                        </a:rPr>
                        <a:t>AD infrastructure is not managed effectively which could result in lack of accountability and ownership for problem resolution resulting in adverse service delivery.</a:t>
                      </a:r>
                    </a:p>
                  </a:txBody>
                  <a:tcPr anchor="ct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rPr>
                        <a:t>Policies and Procedures which cover AD management processes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rPr>
                        <a:t>Clearly defined roles and responsibilities for AD administration</a:t>
                      </a:r>
                    </a:p>
                    <a:p>
                      <a:pPr marL="171450" indent="-171450" algn="l">
                        <a:buFont typeface="Arial" panose="020B0604020202020204" pitchFamily="34" charset="0"/>
                        <a:buChar char="•"/>
                      </a:pPr>
                      <a:r>
                        <a:rPr lang="en-US" sz="1200" dirty="0">
                          <a:solidFill>
                            <a:schemeClr val="tx1"/>
                          </a:solidFill>
                          <a:latin typeface="+mn-lt"/>
                        </a:rPr>
                        <a:t>Management reporting of problems, changes, incidents etc. </a:t>
                      </a:r>
                    </a:p>
                  </a:txBody>
                  <a:tcPr/>
                </a:tc>
                <a:extLst>
                  <a:ext uri="{0D108BD9-81ED-4DB2-BD59-A6C34878D82A}">
                    <a16:rowId xmlns:a16="http://schemas.microsoft.com/office/drawing/2014/main" val="10001"/>
                  </a:ext>
                </a:extLst>
              </a:tr>
              <a:tr h="933787">
                <a:tc>
                  <a:txBody>
                    <a:bodyPr/>
                    <a:lstStyle/>
                    <a:p>
                      <a:pPr algn="ctr"/>
                      <a:r>
                        <a:rPr lang="en-US" sz="1200" dirty="0">
                          <a:solidFill>
                            <a:schemeClr val="tx1"/>
                          </a:solidFill>
                        </a:rPr>
                        <a:t>Secure AD Boundaries</a:t>
                      </a:r>
                    </a:p>
                  </a:txBody>
                  <a:tcPr anchor="ctr"/>
                </a:tc>
                <a:tc>
                  <a:txBody>
                    <a:bodyPr/>
                    <a:lstStyle/>
                    <a:p>
                      <a:pPr algn="l"/>
                      <a:r>
                        <a:rPr lang="en-US" sz="1200" dirty="0">
                          <a:solidFill>
                            <a:schemeClr val="tx1"/>
                          </a:solidFill>
                        </a:rPr>
                        <a:t>AD boundaries are not clearly defined which may lack security controls and may introduction vulnerability threats.</a:t>
                      </a:r>
                    </a:p>
                  </a:txBody>
                  <a:tcPr anchor="ctr"/>
                </a:tc>
                <a:tc>
                  <a:txBody>
                    <a:bodyPr/>
                    <a:lstStyle/>
                    <a:p>
                      <a:pPr marL="171450" indent="-171450" algn="l">
                        <a:buFont typeface="Arial" panose="020B0604020202020204" pitchFamily="34" charset="0"/>
                        <a:buChar char="•"/>
                      </a:pPr>
                      <a:r>
                        <a:rPr lang="en-US" sz="1200" dirty="0">
                          <a:solidFill>
                            <a:schemeClr val="tx1"/>
                          </a:solidFill>
                          <a:latin typeface="+mn-lt"/>
                        </a:rPr>
                        <a:t>Review AD design and structure (i.e. Domains, Trees, Forests, Organizational Units (OU))</a:t>
                      </a:r>
                    </a:p>
                    <a:p>
                      <a:pPr marL="171450" indent="-171450" algn="l">
                        <a:buFont typeface="Arial" panose="020B0604020202020204" pitchFamily="34" charset="0"/>
                        <a:buChar char="•"/>
                      </a:pPr>
                      <a:r>
                        <a:rPr lang="en-US" sz="1200" dirty="0">
                          <a:solidFill>
                            <a:schemeClr val="tx1"/>
                          </a:solidFill>
                        </a:rPr>
                        <a:t>Review Segregation of Duties exists for critical AD functions like Administration, Monitoring, Making Changes etc.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Review Domain Trusts relationship</a:t>
                      </a:r>
                    </a:p>
                  </a:txBody>
                  <a:tcPr/>
                </a:tc>
                <a:extLst>
                  <a:ext uri="{0D108BD9-81ED-4DB2-BD59-A6C34878D82A}">
                    <a16:rowId xmlns:a16="http://schemas.microsoft.com/office/drawing/2014/main" val="1726603441"/>
                  </a:ext>
                </a:extLst>
              </a:tr>
              <a:tr h="1459815">
                <a:tc>
                  <a:txBody>
                    <a:bodyPr/>
                    <a:lstStyle/>
                    <a:p>
                      <a:pPr algn="ctr"/>
                      <a:r>
                        <a:rPr lang="en-US" sz="1200" dirty="0">
                          <a:solidFill>
                            <a:schemeClr val="tx1"/>
                          </a:solidFill>
                        </a:rPr>
                        <a:t>Secure Domain Controllers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Failure to secure the enterprise Domain Controllers may result in exposure to security threats through unauthorized system access.</a:t>
                      </a:r>
                    </a:p>
                  </a:txBody>
                  <a:tcPr anchor="ctr"/>
                </a:tc>
                <a:tc>
                  <a:txBody>
                    <a:bodyPr/>
                    <a:lstStyle/>
                    <a:p>
                      <a:pPr marL="171450" indent="-171450" algn="l">
                        <a:buFont typeface="Arial" panose="020B0604020202020204" pitchFamily="34" charset="0"/>
                        <a:buChar char="•"/>
                      </a:pPr>
                      <a:r>
                        <a:rPr lang="en-US" sz="1200" dirty="0">
                          <a:solidFill>
                            <a:schemeClr val="tx1"/>
                          </a:solidFill>
                        </a:rPr>
                        <a:t>Review documented AD Domain Controller installation procedures and processes</a:t>
                      </a:r>
                    </a:p>
                    <a:p>
                      <a:pPr marL="171450" indent="-171450" algn="l">
                        <a:buFont typeface="Arial" panose="020B0604020202020204" pitchFamily="34" charset="0"/>
                        <a:buChar char="•"/>
                      </a:pPr>
                      <a:r>
                        <a:rPr lang="en-US" sz="1200" dirty="0">
                          <a:solidFill>
                            <a:schemeClr val="tx1"/>
                          </a:solidFill>
                        </a:rPr>
                        <a:t>Availability of Domain Controllers</a:t>
                      </a:r>
                    </a:p>
                    <a:p>
                      <a:pPr marL="171450" indent="-171450" algn="l">
                        <a:buFont typeface="Arial" panose="020B0604020202020204" pitchFamily="34" charset="0"/>
                        <a:buChar char="•"/>
                      </a:pPr>
                      <a:r>
                        <a:rPr lang="en-US" sz="1200" dirty="0">
                          <a:solidFill>
                            <a:schemeClr val="tx1"/>
                          </a:solidFill>
                        </a:rPr>
                        <a:t>Regular updates of Service Packs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Change management procedures associated with AD configurations settings which include Group Policy Objects (GPO) and Organizational Unit management</a:t>
                      </a:r>
                    </a:p>
                  </a:txBody>
                  <a:tcPr/>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5AF7D92-14BA-4E4A-B0E9-75C73BA73B2A}"/>
              </a:ext>
            </a:extLst>
          </p:cNvPr>
          <p:cNvSpPr txBox="1"/>
          <p:nvPr/>
        </p:nvSpPr>
        <p:spPr>
          <a:xfrm>
            <a:off x="557930" y="5576335"/>
            <a:ext cx="8229600" cy="200055"/>
          </a:xfrm>
          <a:prstGeom prst="rect">
            <a:avLst/>
          </a:prstGeom>
          <a:noFill/>
        </p:spPr>
        <p:txBody>
          <a:bodyPr wrap="square" lIns="0" tIns="0" rIns="0" bIns="0" rtlCol="0">
            <a:spAutoFit/>
          </a:bodyPr>
          <a:lstStyle/>
          <a:p>
            <a:pPr algn="just" defTabSz="914400"/>
            <a:r>
              <a:rPr lang="en-US" sz="1300" b="1" dirty="0">
                <a:solidFill>
                  <a:srgbClr val="000000"/>
                </a:solidFill>
                <a:latin typeface="CVS Health Sans"/>
              </a:rPr>
              <a:t>*Reflects the level of risk that exists in the </a:t>
            </a:r>
            <a:r>
              <a:rPr lang="en-US" sz="1300" b="1" u="sng" dirty="0">
                <a:solidFill>
                  <a:srgbClr val="000000"/>
                </a:solidFill>
                <a:latin typeface="CVS Health Sans"/>
              </a:rPr>
              <a:t>absence</a:t>
            </a:r>
            <a:r>
              <a:rPr lang="en-US" sz="1300" b="1" dirty="0">
                <a:solidFill>
                  <a:srgbClr val="000000"/>
                </a:solidFill>
                <a:latin typeface="CVS Health Sans"/>
              </a:rPr>
              <a:t> of controls</a:t>
            </a:r>
          </a:p>
        </p:txBody>
      </p:sp>
      <p:sp>
        <p:nvSpPr>
          <p:cNvPr id="10" name="TextBox 9">
            <a:extLst>
              <a:ext uri="{FF2B5EF4-FFF2-40B4-BE49-F238E27FC236}">
                <a16:creationId xmlns:a16="http://schemas.microsoft.com/office/drawing/2014/main" id="{9B9E64B0-9EB8-4004-8E93-D05020C406F4}"/>
              </a:ext>
            </a:extLst>
          </p:cNvPr>
          <p:cNvSpPr txBox="1"/>
          <p:nvPr/>
        </p:nvSpPr>
        <p:spPr>
          <a:xfrm>
            <a:off x="557930" y="5776390"/>
            <a:ext cx="8368502" cy="553998"/>
          </a:xfrm>
          <a:prstGeom prst="rect">
            <a:avLst/>
          </a:prstGeom>
          <a:noFill/>
        </p:spPr>
        <p:txBody>
          <a:bodyPr wrap="square">
            <a:spAutoFit/>
          </a:bodyPr>
          <a:lstStyle/>
          <a:p>
            <a:pPr algn="just" defTabSz="914400"/>
            <a:r>
              <a:rPr lang="en-US" sz="1000" b="1" i="1" dirty="0">
                <a:solidFill>
                  <a:srgbClr val="000000"/>
                </a:solidFill>
                <a:latin typeface="CVS Health Sans"/>
              </a:rPr>
              <a:t>Note:  </a:t>
            </a:r>
            <a:r>
              <a:rPr lang="en-US" sz="1000" i="1" dirty="0">
                <a:solidFill>
                  <a:srgbClr val="000000"/>
                </a:solidFill>
                <a:latin typeface="CVS Health Sans"/>
              </a:rPr>
              <a:t>While the audit will focus on the objectives listed above, IA has a responsibility to assess any additional risks identified during the audit, and report any issues identified. Where applicable, issues will also be evaluated against requirements for Sarbanes-Oxley or other regulatory standards.</a:t>
            </a:r>
          </a:p>
        </p:txBody>
      </p:sp>
    </p:spTree>
    <p:extLst>
      <p:ext uri="{BB962C8B-B14F-4D97-AF65-F5344CB8AC3E}">
        <p14:creationId xmlns:p14="http://schemas.microsoft.com/office/powerpoint/2010/main" val="212083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8906478"/>
              </p:ext>
            </p:extLst>
          </p:nvPr>
        </p:nvGraphicFramePr>
        <p:xfrm>
          <a:off x="557930" y="1529334"/>
          <a:ext cx="10699683" cy="3578781"/>
        </p:xfrm>
        <a:graphic>
          <a:graphicData uri="http://schemas.openxmlformats.org/drawingml/2006/table">
            <a:tbl>
              <a:tblPr firstRow="1" bandRow="1">
                <a:tableStyleId>{93296810-A885-4BE3-A3E7-6D5BEEA58F35}</a:tableStyleId>
              </a:tblPr>
              <a:tblGrid>
                <a:gridCol w="2459443">
                  <a:extLst>
                    <a:ext uri="{9D8B030D-6E8A-4147-A177-3AD203B41FA5}">
                      <a16:colId xmlns:a16="http://schemas.microsoft.com/office/drawing/2014/main" val="20000"/>
                    </a:ext>
                  </a:extLst>
                </a:gridCol>
                <a:gridCol w="3686824">
                  <a:extLst>
                    <a:ext uri="{9D8B030D-6E8A-4147-A177-3AD203B41FA5}">
                      <a16:colId xmlns:a16="http://schemas.microsoft.com/office/drawing/2014/main" val="20001"/>
                    </a:ext>
                  </a:extLst>
                </a:gridCol>
                <a:gridCol w="4553416">
                  <a:extLst>
                    <a:ext uri="{9D8B030D-6E8A-4147-A177-3AD203B41FA5}">
                      <a16:colId xmlns:a16="http://schemas.microsoft.com/office/drawing/2014/main" val="20002"/>
                    </a:ext>
                  </a:extLst>
                </a:gridCol>
              </a:tblGrid>
              <a:tr h="636817">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Objective Area</a:t>
                      </a:r>
                    </a:p>
                  </a:txBody>
                  <a:tcPr anchor="ctr"/>
                </a:tc>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Related Inherent Risk*</a:t>
                      </a:r>
                    </a:p>
                  </a:txBody>
                  <a:tcPr anchor="ctr"/>
                </a:tc>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800" b="1" kern="1200" dirty="0">
                          <a:solidFill>
                            <a:schemeClr val="lt1"/>
                          </a:solidFill>
                          <a:latin typeface="+mn-lt"/>
                          <a:ea typeface="+mn-ea"/>
                          <a:cs typeface="+mn-cs"/>
                        </a:rPr>
                        <a:t>Key Areas of Focus</a:t>
                      </a:r>
                    </a:p>
                  </a:txBody>
                  <a:tcPr anchor="ctr"/>
                </a:tc>
                <a:extLst>
                  <a:ext uri="{0D108BD9-81ED-4DB2-BD59-A6C34878D82A}">
                    <a16:rowId xmlns:a16="http://schemas.microsoft.com/office/drawing/2014/main" val="10000"/>
                  </a:ext>
                </a:extLst>
              </a:tr>
              <a:tr h="1530663">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AD Administrative Practices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rPr>
                        <a:t>Administrative practices are not consistently followed which may impact </a:t>
                      </a:r>
                      <a:r>
                        <a:rPr lang="en-US" sz="1200" kern="1200" dirty="0">
                          <a:solidFill>
                            <a:schemeClr val="tx1"/>
                          </a:solidFill>
                          <a:latin typeface="+mn-lt"/>
                          <a:ea typeface="+mn-ea"/>
                          <a:cs typeface="+mn-cs"/>
                        </a:rPr>
                        <a:t>AD operations.</a:t>
                      </a:r>
                    </a:p>
                  </a:txBody>
                  <a:tcPr anchor="ctr"/>
                </a:tc>
                <a:tc>
                  <a:txBody>
                    <a:bodyPr/>
                    <a:lstStyle/>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Administrator Account Limitations are based on job responsibilities.</a:t>
                      </a: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Separate accounts for administrative and non-administrative operations </a:t>
                      </a:r>
                    </a:p>
                  </a:txBody>
                  <a:tcPr anchor="ctr"/>
                </a:tc>
                <a:extLst>
                  <a:ext uri="{0D108BD9-81ED-4DB2-BD59-A6C34878D82A}">
                    <a16:rowId xmlns:a16="http://schemas.microsoft.com/office/drawing/2014/main" val="10002"/>
                  </a:ext>
                </a:extLst>
              </a:tr>
              <a:tr h="1411301">
                <a:tc>
                  <a:txBody>
                    <a:bodyPr/>
                    <a:lstStyle/>
                    <a:p>
                      <a:pPr marL="0" marR="0" lvl="0" indent="0" algn="ctr" defTabSz="4572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Logging and Monitoring</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Logging settings not aligned with company requirements may result in critical AD operation activities not captured for management review.</a:t>
                      </a:r>
                    </a:p>
                  </a:txBody>
                  <a:tcPr anchor="ctr"/>
                </a:tc>
                <a:tc>
                  <a:txBody>
                    <a:bodyPr/>
                    <a:lstStyle/>
                    <a:p>
                      <a:pPr marL="171450" lvl="0" indent="-171450" algn="l">
                        <a:buFont typeface="Arial" panose="020B0604020202020204" pitchFamily="34" charset="0"/>
                        <a:buChar char="•"/>
                      </a:pPr>
                      <a:r>
                        <a:rPr lang="en-US" sz="1200" dirty="0">
                          <a:solidFill>
                            <a:schemeClr val="tx1"/>
                          </a:solidFill>
                          <a:latin typeface="+mn-lt"/>
                        </a:rPr>
                        <a:t>Evaluate AD Domain Controller Policy and Procedure requirements related to event, activity, logging and review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Review AD Domain Controller Monitoring activities for completeness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endParaRPr>
                    </a:p>
                  </a:txBody>
                  <a:tcPr anchor="ctr"/>
                </a:tc>
                <a:extLst>
                  <a:ext uri="{0D108BD9-81ED-4DB2-BD59-A6C34878D82A}">
                    <a16:rowId xmlns:a16="http://schemas.microsoft.com/office/drawing/2014/main" val="3305596305"/>
                  </a:ext>
                </a:extLst>
              </a:tr>
            </a:tbl>
          </a:graphicData>
        </a:graphic>
      </p:graphicFrame>
      <p:sp>
        <p:nvSpPr>
          <p:cNvPr id="3" name="TextBox 2"/>
          <p:cNvSpPr txBox="1"/>
          <p:nvPr/>
        </p:nvSpPr>
        <p:spPr>
          <a:xfrm>
            <a:off x="557930" y="5576335"/>
            <a:ext cx="8229600" cy="200055"/>
          </a:xfrm>
          <a:prstGeom prst="rect">
            <a:avLst/>
          </a:prstGeom>
          <a:noFill/>
        </p:spPr>
        <p:txBody>
          <a:bodyPr wrap="square" lIns="0" tIns="0" rIns="0" bIns="0" rtlCol="0">
            <a:spAutoFit/>
          </a:bodyPr>
          <a:lstStyle/>
          <a:p>
            <a:pPr algn="just" defTabSz="914400"/>
            <a:r>
              <a:rPr lang="en-US" sz="1300" b="1" dirty="0">
                <a:solidFill>
                  <a:srgbClr val="000000"/>
                </a:solidFill>
                <a:latin typeface="CVS Health Sans"/>
              </a:rPr>
              <a:t>*Reflects the level of risk that exists in the </a:t>
            </a:r>
            <a:r>
              <a:rPr lang="en-US" sz="1300" b="1" u="sng" dirty="0">
                <a:solidFill>
                  <a:srgbClr val="000000"/>
                </a:solidFill>
                <a:latin typeface="CVS Health Sans"/>
              </a:rPr>
              <a:t>absence</a:t>
            </a:r>
            <a:r>
              <a:rPr lang="en-US" sz="1300" b="1" dirty="0">
                <a:solidFill>
                  <a:srgbClr val="000000"/>
                </a:solidFill>
                <a:latin typeface="CVS Health Sans"/>
              </a:rPr>
              <a:t> of controls</a:t>
            </a:r>
          </a:p>
        </p:txBody>
      </p:sp>
      <p:sp>
        <p:nvSpPr>
          <p:cNvPr id="7" name="TextBox 6">
            <a:extLst>
              <a:ext uri="{FF2B5EF4-FFF2-40B4-BE49-F238E27FC236}">
                <a16:creationId xmlns:a16="http://schemas.microsoft.com/office/drawing/2014/main" id="{A2BB40D6-C77B-41B6-B396-8E5217B94410}"/>
              </a:ext>
            </a:extLst>
          </p:cNvPr>
          <p:cNvSpPr txBox="1"/>
          <p:nvPr/>
        </p:nvSpPr>
        <p:spPr>
          <a:xfrm>
            <a:off x="557930" y="5776390"/>
            <a:ext cx="8368502" cy="553998"/>
          </a:xfrm>
          <a:prstGeom prst="rect">
            <a:avLst/>
          </a:prstGeom>
          <a:noFill/>
        </p:spPr>
        <p:txBody>
          <a:bodyPr wrap="square">
            <a:spAutoFit/>
          </a:bodyPr>
          <a:lstStyle/>
          <a:p>
            <a:pPr algn="just" defTabSz="914400"/>
            <a:r>
              <a:rPr lang="en-US" sz="1000" b="1" i="1" dirty="0">
                <a:solidFill>
                  <a:srgbClr val="000000"/>
                </a:solidFill>
                <a:latin typeface="CVS Health Sans"/>
              </a:rPr>
              <a:t>Note:  </a:t>
            </a:r>
            <a:r>
              <a:rPr lang="en-US" sz="1000" i="1" dirty="0">
                <a:solidFill>
                  <a:srgbClr val="000000"/>
                </a:solidFill>
                <a:latin typeface="CVS Health Sans"/>
              </a:rPr>
              <a:t>While the audit will focus on the objectives listed above, IA has a responsibility to assess any additional risks identified during the audit, and report any issues identified. Where applicable, issues will also be evaluated against requirements for Sarbanes-Oxley or other regulatory standards.</a:t>
            </a:r>
          </a:p>
        </p:txBody>
      </p:sp>
    </p:spTree>
    <p:extLst>
      <p:ext uri="{BB962C8B-B14F-4D97-AF65-F5344CB8AC3E}">
        <p14:creationId xmlns:p14="http://schemas.microsoft.com/office/powerpoint/2010/main" val="182321016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2DF2A7-D491-40A4-9755-BBF88F32D8BF}"/>
              </a:ext>
            </a:extLst>
          </p:cNvPr>
          <p:cNvSpPr txBox="1"/>
          <p:nvPr/>
        </p:nvSpPr>
        <p:spPr>
          <a:xfrm>
            <a:off x="3976019" y="1916203"/>
            <a:ext cx="2249145" cy="1264962"/>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Kick-off and </a:t>
            </a:r>
          </a:p>
          <a:p>
            <a:pPr algn="ctr" defTabSz="914621">
              <a:spcBef>
                <a:spcPct val="20000"/>
              </a:spcBef>
              <a:defRPr/>
            </a:pPr>
            <a:r>
              <a:rPr lang="en-US" sz="1200" b="1" dirty="0">
                <a:solidFill>
                  <a:srgbClr val="000000"/>
                </a:solidFill>
                <a:latin typeface="Open Sans"/>
                <a:ea typeface="Microsoft YaHei"/>
              </a:rPr>
              <a:t>information gathering</a:t>
            </a:r>
          </a:p>
          <a:p>
            <a:pPr algn="ctr" defTabSz="914621">
              <a:spcBef>
                <a:spcPct val="20000"/>
              </a:spcBef>
              <a:defRPr/>
            </a:pPr>
            <a:r>
              <a:rPr lang="en-US" sz="1200" i="1" dirty="0">
                <a:solidFill>
                  <a:srgbClr val="000000"/>
                </a:solidFill>
                <a:latin typeface="Open Sans"/>
                <a:ea typeface="Microsoft YaHei"/>
              </a:rPr>
              <a:t>Week 1</a:t>
            </a:r>
          </a:p>
          <a:p>
            <a:pPr algn="ctr" defTabSz="914621">
              <a:spcBef>
                <a:spcPct val="20000"/>
              </a:spcBef>
              <a:defRPr/>
            </a:pPr>
            <a:r>
              <a:rPr lang="en-US" sz="900" dirty="0">
                <a:solidFill>
                  <a:srgbClr val="000000"/>
                </a:solidFill>
                <a:latin typeface="Open Sans"/>
                <a:ea typeface="Microsoft YaHei"/>
              </a:rPr>
              <a:t>Information gathering, identification of relevant stakeholders </a:t>
            </a:r>
          </a:p>
          <a:p>
            <a:pPr algn="ctr" defTabSz="914621">
              <a:spcBef>
                <a:spcPct val="20000"/>
              </a:spcBef>
              <a:defRPr/>
            </a:pPr>
            <a:r>
              <a:rPr lang="en-US" sz="900" b="1" dirty="0">
                <a:solidFill>
                  <a:srgbClr val="000000"/>
                </a:solidFill>
                <a:latin typeface="Open Sans"/>
                <a:ea typeface="Microsoft YaHei"/>
              </a:rPr>
              <a:t>November 18, 2021</a:t>
            </a:r>
            <a:r>
              <a:rPr lang="en-US" sz="900" b="1" baseline="30000" dirty="0">
                <a:solidFill>
                  <a:srgbClr val="000000"/>
                </a:solidFill>
                <a:latin typeface="Open Sans"/>
                <a:ea typeface="Microsoft YaHei"/>
              </a:rPr>
              <a:t>                                    </a:t>
            </a:r>
          </a:p>
          <a:p>
            <a:pPr algn="ctr" defTabSz="914621">
              <a:spcBef>
                <a:spcPct val="20000"/>
              </a:spcBef>
              <a:defRPr/>
            </a:pPr>
            <a:r>
              <a:rPr lang="en-US" sz="900" dirty="0">
                <a:solidFill>
                  <a:srgbClr val="000000"/>
                </a:solidFill>
                <a:latin typeface="Open Sans"/>
                <a:ea typeface="Microsoft YaHei"/>
              </a:rPr>
              <a:t>Kick-off call</a:t>
            </a:r>
          </a:p>
        </p:txBody>
      </p:sp>
      <p:grpSp>
        <p:nvGrpSpPr>
          <p:cNvPr id="10" name="Group 9">
            <a:extLst>
              <a:ext uri="{FF2B5EF4-FFF2-40B4-BE49-F238E27FC236}">
                <a16:creationId xmlns:a16="http://schemas.microsoft.com/office/drawing/2014/main" id="{0F687B89-6338-4394-9F8B-ED881B3FDDBE}"/>
              </a:ext>
            </a:extLst>
          </p:cNvPr>
          <p:cNvGrpSpPr/>
          <p:nvPr/>
        </p:nvGrpSpPr>
        <p:grpSpPr>
          <a:xfrm>
            <a:off x="2011070" y="2284897"/>
            <a:ext cx="1613886" cy="1463489"/>
            <a:chOff x="1026584" y="1710589"/>
            <a:chExt cx="2151288" cy="1950811"/>
          </a:xfrm>
        </p:grpSpPr>
        <p:grpSp>
          <p:nvGrpSpPr>
            <p:cNvPr id="11" name="Group 35">
              <a:extLst>
                <a:ext uri="{FF2B5EF4-FFF2-40B4-BE49-F238E27FC236}">
                  <a16:creationId xmlns:a16="http://schemas.microsoft.com/office/drawing/2014/main" id="{B7D14480-269F-405E-93C3-9D2E6A1E8CD9}"/>
                </a:ext>
              </a:extLst>
            </p:cNvPr>
            <p:cNvGrpSpPr/>
            <p:nvPr/>
          </p:nvGrpSpPr>
          <p:grpSpPr>
            <a:xfrm>
              <a:off x="1026584" y="3200544"/>
              <a:ext cx="2151288" cy="460856"/>
              <a:chOff x="769938" y="2456536"/>
              <a:chExt cx="1613466" cy="345642"/>
            </a:xfrm>
          </p:grpSpPr>
          <p:sp>
            <p:nvSpPr>
              <p:cNvPr id="14" name="Notched Right Arrow 5">
                <a:extLst>
                  <a:ext uri="{FF2B5EF4-FFF2-40B4-BE49-F238E27FC236}">
                    <a16:creationId xmlns:a16="http://schemas.microsoft.com/office/drawing/2014/main" id="{8802AD43-5C4A-4590-85F8-2EEA1055FB7C}"/>
                  </a:ext>
                </a:extLst>
              </p:cNvPr>
              <p:cNvSpPr/>
              <p:nvPr/>
            </p:nvSpPr>
            <p:spPr>
              <a:xfrm>
                <a:off x="769938" y="2456536"/>
                <a:ext cx="1613466" cy="345642"/>
              </a:xfrm>
              <a:prstGeom prst="notchedRightArrow">
                <a:avLst>
                  <a:gd name="adj1" fmla="val 100000"/>
                  <a:gd name="adj2" fmla="val 910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15" name="Oval 14">
                <a:extLst>
                  <a:ext uri="{FF2B5EF4-FFF2-40B4-BE49-F238E27FC236}">
                    <a16:creationId xmlns:a16="http://schemas.microsoft.com/office/drawing/2014/main" id="{9DFEF10D-E493-45F4-820D-639F58CDA9A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12" name="Straight Connector 11">
              <a:extLst>
                <a:ext uri="{FF2B5EF4-FFF2-40B4-BE49-F238E27FC236}">
                  <a16:creationId xmlns:a16="http://schemas.microsoft.com/office/drawing/2014/main" id="{3FF7884B-CFA5-45B8-B32C-E840502468B7}"/>
                </a:ext>
              </a:extLst>
            </p:cNvPr>
            <p:cNvCxnSpPr>
              <a:stCxn id="13" idx="7"/>
            </p:cNvCxnSpPr>
            <p:nvPr/>
          </p:nvCxnSpPr>
          <p:spPr>
            <a:xfrm flipH="1">
              <a:off x="2099288" y="2610141"/>
              <a:ext cx="1" cy="819864"/>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Teardrop 12">
              <a:extLst>
                <a:ext uri="{FF2B5EF4-FFF2-40B4-BE49-F238E27FC236}">
                  <a16:creationId xmlns:a16="http://schemas.microsoft.com/office/drawing/2014/main" id="{710DFFDC-A739-484F-83D6-89789051651B}"/>
                </a:ext>
              </a:extLst>
            </p:cNvPr>
            <p:cNvSpPr/>
            <p:nvPr/>
          </p:nvSpPr>
          <p:spPr>
            <a:xfrm rot="8100000">
              <a:off x="1726681" y="1710589"/>
              <a:ext cx="745215" cy="74521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grpSp>
        <p:nvGrpSpPr>
          <p:cNvPr id="17" name="Group 16">
            <a:extLst>
              <a:ext uri="{FF2B5EF4-FFF2-40B4-BE49-F238E27FC236}">
                <a16:creationId xmlns:a16="http://schemas.microsoft.com/office/drawing/2014/main" id="{BD55754F-7F7D-4A2D-88DD-5D498461A563}"/>
              </a:ext>
            </a:extLst>
          </p:cNvPr>
          <p:cNvGrpSpPr/>
          <p:nvPr/>
        </p:nvGrpSpPr>
        <p:grpSpPr>
          <a:xfrm>
            <a:off x="6386374" y="2280131"/>
            <a:ext cx="1613886" cy="1468254"/>
            <a:chOff x="5002499" y="1704238"/>
            <a:chExt cx="2151288" cy="1957162"/>
          </a:xfrm>
        </p:grpSpPr>
        <p:grpSp>
          <p:nvGrpSpPr>
            <p:cNvPr id="18" name="Group 40">
              <a:extLst>
                <a:ext uri="{FF2B5EF4-FFF2-40B4-BE49-F238E27FC236}">
                  <a16:creationId xmlns:a16="http://schemas.microsoft.com/office/drawing/2014/main" id="{3718FF85-BB9A-49F0-8D9C-A0527777DDC7}"/>
                </a:ext>
              </a:extLst>
            </p:cNvPr>
            <p:cNvGrpSpPr/>
            <p:nvPr/>
          </p:nvGrpSpPr>
          <p:grpSpPr>
            <a:xfrm>
              <a:off x="5002499" y="3200544"/>
              <a:ext cx="2151288" cy="460856"/>
              <a:chOff x="769938" y="2456536"/>
              <a:chExt cx="1613466" cy="345642"/>
            </a:xfrm>
          </p:grpSpPr>
          <p:sp>
            <p:nvSpPr>
              <p:cNvPr id="21" name="Notched Right Arrow 11">
                <a:extLst>
                  <a:ext uri="{FF2B5EF4-FFF2-40B4-BE49-F238E27FC236}">
                    <a16:creationId xmlns:a16="http://schemas.microsoft.com/office/drawing/2014/main" id="{06789EE8-030F-4F9C-9C72-B3DB77F33AA3}"/>
                  </a:ext>
                </a:extLst>
              </p:cNvPr>
              <p:cNvSpPr/>
              <p:nvPr/>
            </p:nvSpPr>
            <p:spPr>
              <a:xfrm>
                <a:off x="769938" y="2456536"/>
                <a:ext cx="1613466" cy="345642"/>
              </a:xfrm>
              <a:prstGeom prst="notchedRightArrow">
                <a:avLst>
                  <a:gd name="adj1" fmla="val 100000"/>
                  <a:gd name="adj2" fmla="val 9102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22" name="Oval 21">
                <a:extLst>
                  <a:ext uri="{FF2B5EF4-FFF2-40B4-BE49-F238E27FC236}">
                    <a16:creationId xmlns:a16="http://schemas.microsoft.com/office/drawing/2014/main" id="{DA6F3DCF-FA2E-4364-AF84-533446534286}"/>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19" name="Straight Connector 18">
              <a:extLst>
                <a:ext uri="{FF2B5EF4-FFF2-40B4-BE49-F238E27FC236}">
                  <a16:creationId xmlns:a16="http://schemas.microsoft.com/office/drawing/2014/main" id="{EB475AA5-1E49-4639-884D-23F5E444E6C3}"/>
                </a:ext>
              </a:extLst>
            </p:cNvPr>
            <p:cNvCxnSpPr>
              <a:stCxn id="20" idx="7"/>
            </p:cNvCxnSpPr>
            <p:nvPr/>
          </p:nvCxnSpPr>
          <p:spPr>
            <a:xfrm flipH="1">
              <a:off x="6078792" y="2603791"/>
              <a:ext cx="1" cy="819864"/>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5979B2E7-E43D-42C8-9AEE-2BAC6D6C0A60}"/>
                </a:ext>
              </a:extLst>
            </p:cNvPr>
            <p:cNvSpPr/>
            <p:nvPr/>
          </p:nvSpPr>
          <p:spPr>
            <a:xfrm rot="8100000">
              <a:off x="5706185" y="1704238"/>
              <a:ext cx="745215" cy="74521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sp>
        <p:nvSpPr>
          <p:cNvPr id="31" name="TextBox 30">
            <a:extLst>
              <a:ext uri="{FF2B5EF4-FFF2-40B4-BE49-F238E27FC236}">
                <a16:creationId xmlns:a16="http://schemas.microsoft.com/office/drawing/2014/main" id="{557C993C-4E0A-4837-8604-8AA81DF42A65}"/>
              </a:ext>
            </a:extLst>
          </p:cNvPr>
          <p:cNvSpPr txBox="1"/>
          <p:nvPr/>
        </p:nvSpPr>
        <p:spPr>
          <a:xfrm>
            <a:off x="8266728" y="1980511"/>
            <a:ext cx="2157987" cy="1209562"/>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Reporting</a:t>
            </a:r>
          </a:p>
          <a:p>
            <a:pPr algn="ctr" defTabSz="914621">
              <a:spcBef>
                <a:spcPct val="20000"/>
              </a:spcBef>
              <a:defRPr/>
            </a:pPr>
            <a:r>
              <a:rPr lang="en-US" sz="1200" i="1" dirty="0">
                <a:solidFill>
                  <a:srgbClr val="000000"/>
                </a:solidFill>
                <a:latin typeface="Open Sans"/>
                <a:ea typeface="Microsoft YaHei"/>
              </a:rPr>
              <a:t>Weeks 10-13</a:t>
            </a:r>
          </a:p>
          <a:p>
            <a:pPr algn="ctr" defTabSz="914621">
              <a:spcBef>
                <a:spcPct val="20000"/>
              </a:spcBef>
              <a:defRPr/>
            </a:pPr>
            <a:r>
              <a:rPr lang="en-US" sz="900" dirty="0">
                <a:solidFill>
                  <a:srgbClr val="000000"/>
                </a:solidFill>
                <a:latin typeface="Open Sans"/>
                <a:ea typeface="Microsoft YaHei"/>
              </a:rPr>
              <a:t>Finalization of observations, and stakeholder alignment </a:t>
            </a:r>
          </a:p>
          <a:p>
            <a:pPr algn="ctr" defTabSz="914621">
              <a:spcBef>
                <a:spcPct val="20000"/>
              </a:spcBef>
              <a:defRPr/>
            </a:pPr>
            <a:r>
              <a:rPr lang="en-US" sz="900" dirty="0">
                <a:solidFill>
                  <a:srgbClr val="000000"/>
                </a:solidFill>
                <a:latin typeface="Open Sans"/>
                <a:ea typeface="Microsoft YaHei"/>
              </a:rPr>
              <a:t>Preliminary report, exit meetings</a:t>
            </a:r>
          </a:p>
          <a:p>
            <a:pPr algn="ctr" defTabSz="914621">
              <a:spcBef>
                <a:spcPct val="20000"/>
              </a:spcBef>
              <a:defRPr/>
            </a:pPr>
            <a:r>
              <a:rPr lang="en-US" sz="900" b="1" dirty="0">
                <a:solidFill>
                  <a:srgbClr val="000000"/>
                </a:solidFill>
                <a:latin typeface="Open Sans"/>
                <a:ea typeface="Microsoft YaHei"/>
              </a:rPr>
              <a:t>February 28, 2022</a:t>
            </a:r>
          </a:p>
          <a:p>
            <a:pPr algn="ctr" defTabSz="914621">
              <a:spcBef>
                <a:spcPct val="20000"/>
              </a:spcBef>
              <a:defRPr/>
            </a:pPr>
            <a:r>
              <a:rPr lang="en-US" sz="900" dirty="0">
                <a:solidFill>
                  <a:srgbClr val="000000"/>
                </a:solidFill>
                <a:latin typeface="Open Sans"/>
                <a:ea typeface="Microsoft YaHei"/>
              </a:rPr>
              <a:t>Issuance of final report</a:t>
            </a:r>
          </a:p>
        </p:txBody>
      </p:sp>
      <p:grpSp>
        <p:nvGrpSpPr>
          <p:cNvPr id="32" name="Group 31">
            <a:extLst>
              <a:ext uri="{FF2B5EF4-FFF2-40B4-BE49-F238E27FC236}">
                <a16:creationId xmlns:a16="http://schemas.microsoft.com/office/drawing/2014/main" id="{C5915751-74EC-4FAA-9E9C-013B2DDDFE0A}"/>
              </a:ext>
            </a:extLst>
          </p:cNvPr>
          <p:cNvGrpSpPr/>
          <p:nvPr/>
        </p:nvGrpSpPr>
        <p:grpSpPr>
          <a:xfrm>
            <a:off x="8541472" y="3402653"/>
            <a:ext cx="1613886" cy="1466804"/>
            <a:chOff x="6990456" y="3200544"/>
            <a:chExt cx="2151288" cy="1955229"/>
          </a:xfrm>
        </p:grpSpPr>
        <p:grpSp>
          <p:nvGrpSpPr>
            <p:cNvPr id="33" name="Group 43">
              <a:extLst>
                <a:ext uri="{FF2B5EF4-FFF2-40B4-BE49-F238E27FC236}">
                  <a16:creationId xmlns:a16="http://schemas.microsoft.com/office/drawing/2014/main" id="{456BE751-1626-4070-A665-00338AE8E175}"/>
                </a:ext>
              </a:extLst>
            </p:cNvPr>
            <p:cNvGrpSpPr/>
            <p:nvPr/>
          </p:nvGrpSpPr>
          <p:grpSpPr>
            <a:xfrm>
              <a:off x="6990456" y="3200544"/>
              <a:ext cx="2151288" cy="460856"/>
              <a:chOff x="769938" y="2456536"/>
              <a:chExt cx="1613466" cy="345642"/>
            </a:xfrm>
          </p:grpSpPr>
          <p:sp>
            <p:nvSpPr>
              <p:cNvPr id="36" name="Notched Right Arrow 14">
                <a:extLst>
                  <a:ext uri="{FF2B5EF4-FFF2-40B4-BE49-F238E27FC236}">
                    <a16:creationId xmlns:a16="http://schemas.microsoft.com/office/drawing/2014/main" id="{F7A36C69-604A-4A3B-A6F5-A93EA6C8ED60}"/>
                  </a:ext>
                </a:extLst>
              </p:cNvPr>
              <p:cNvSpPr/>
              <p:nvPr/>
            </p:nvSpPr>
            <p:spPr>
              <a:xfrm>
                <a:off x="769938" y="2456536"/>
                <a:ext cx="1613466" cy="345642"/>
              </a:xfrm>
              <a:prstGeom prst="notchedRightArrow">
                <a:avLst>
                  <a:gd name="adj1" fmla="val 100000"/>
                  <a:gd name="adj2" fmla="val 910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37" name="Oval 36">
                <a:extLst>
                  <a:ext uri="{FF2B5EF4-FFF2-40B4-BE49-F238E27FC236}">
                    <a16:creationId xmlns:a16="http://schemas.microsoft.com/office/drawing/2014/main" id="{B0C46D83-9537-4DCD-A192-F01C92382082}"/>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34" name="Straight Connector 33">
              <a:extLst>
                <a:ext uri="{FF2B5EF4-FFF2-40B4-BE49-F238E27FC236}">
                  <a16:creationId xmlns:a16="http://schemas.microsoft.com/office/drawing/2014/main" id="{C12D55F5-E63A-4FAE-BFD3-53F232333E81}"/>
                </a:ext>
              </a:extLst>
            </p:cNvPr>
            <p:cNvCxnSpPr>
              <a:stCxn id="35" idx="7"/>
            </p:cNvCxnSpPr>
            <p:nvPr/>
          </p:nvCxnSpPr>
          <p:spPr>
            <a:xfrm rot="10800000" flipH="1">
              <a:off x="8064481" y="3436355"/>
              <a:ext cx="1" cy="819864"/>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5" name="Teardrop 34">
              <a:extLst>
                <a:ext uri="{FF2B5EF4-FFF2-40B4-BE49-F238E27FC236}">
                  <a16:creationId xmlns:a16="http://schemas.microsoft.com/office/drawing/2014/main" id="{A3348B68-65C8-4FD8-9195-890BAAFC6EF5}"/>
                </a:ext>
              </a:extLst>
            </p:cNvPr>
            <p:cNvSpPr/>
            <p:nvPr/>
          </p:nvSpPr>
          <p:spPr>
            <a:xfrm rot="18900000">
              <a:off x="7691874" y="4410558"/>
              <a:ext cx="745215" cy="745215"/>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grpSp>
      <p:sp>
        <p:nvSpPr>
          <p:cNvPr id="38" name="TextBox 37">
            <a:extLst>
              <a:ext uri="{FF2B5EF4-FFF2-40B4-BE49-F238E27FC236}">
                <a16:creationId xmlns:a16="http://schemas.microsoft.com/office/drawing/2014/main" id="{5B380F2B-6CDE-4E24-AAE2-CC7C25F1B891}"/>
              </a:ext>
            </a:extLst>
          </p:cNvPr>
          <p:cNvSpPr txBox="1"/>
          <p:nvPr/>
        </p:nvSpPr>
        <p:spPr>
          <a:xfrm>
            <a:off x="6108738" y="3960965"/>
            <a:ext cx="2157990" cy="1061829"/>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Fieldwork and walkthroughs</a:t>
            </a:r>
          </a:p>
          <a:p>
            <a:pPr algn="ctr" defTabSz="914621">
              <a:spcBef>
                <a:spcPct val="20000"/>
              </a:spcBef>
              <a:defRPr/>
            </a:pPr>
            <a:r>
              <a:rPr lang="en-US" sz="1200" i="1" dirty="0">
                <a:solidFill>
                  <a:srgbClr val="000000"/>
                </a:solidFill>
                <a:latin typeface="Open Sans"/>
                <a:ea typeface="Microsoft YaHei"/>
              </a:rPr>
              <a:t>Weeks 2-9</a:t>
            </a:r>
          </a:p>
          <a:p>
            <a:pPr algn="ctr" defTabSz="914621">
              <a:spcBef>
                <a:spcPct val="20000"/>
              </a:spcBef>
              <a:defRPr/>
            </a:pPr>
            <a:r>
              <a:rPr lang="en-US" sz="900" dirty="0">
                <a:solidFill>
                  <a:srgbClr val="000000"/>
                </a:solidFill>
                <a:latin typeface="Open Sans"/>
                <a:ea typeface="Microsoft YaHei"/>
              </a:rPr>
              <a:t>Conduct process and controls walk-throughs, interviews, and initial analysis</a:t>
            </a:r>
          </a:p>
          <a:p>
            <a:pPr algn="ctr" defTabSz="914621">
              <a:spcBef>
                <a:spcPct val="20000"/>
              </a:spcBef>
              <a:defRPr/>
            </a:pPr>
            <a:r>
              <a:rPr lang="en-US" sz="900" b="1" dirty="0">
                <a:solidFill>
                  <a:srgbClr val="000000"/>
                </a:solidFill>
                <a:latin typeface="Open Sans"/>
                <a:ea typeface="Microsoft YaHei"/>
              </a:rPr>
              <a:t>  December 2021 - January 2022</a:t>
            </a:r>
          </a:p>
        </p:txBody>
      </p:sp>
      <p:grpSp>
        <p:nvGrpSpPr>
          <p:cNvPr id="39" name="Group 38">
            <a:extLst>
              <a:ext uri="{FF2B5EF4-FFF2-40B4-BE49-F238E27FC236}">
                <a16:creationId xmlns:a16="http://schemas.microsoft.com/office/drawing/2014/main" id="{E2D59FF0-D5C0-4A6E-B5FB-DFC8FCED9EBD}"/>
              </a:ext>
            </a:extLst>
          </p:cNvPr>
          <p:cNvGrpSpPr/>
          <p:nvPr/>
        </p:nvGrpSpPr>
        <p:grpSpPr>
          <a:xfrm>
            <a:off x="4249591" y="3402653"/>
            <a:ext cx="1613886" cy="1466804"/>
            <a:chOff x="3014541" y="3200544"/>
            <a:chExt cx="2151288" cy="1955229"/>
          </a:xfrm>
        </p:grpSpPr>
        <p:grpSp>
          <p:nvGrpSpPr>
            <p:cNvPr id="40" name="Group 36">
              <a:extLst>
                <a:ext uri="{FF2B5EF4-FFF2-40B4-BE49-F238E27FC236}">
                  <a16:creationId xmlns:a16="http://schemas.microsoft.com/office/drawing/2014/main" id="{F72B5B02-18B8-4E15-A4D8-EF28E3FDE8F0}"/>
                </a:ext>
              </a:extLst>
            </p:cNvPr>
            <p:cNvGrpSpPr/>
            <p:nvPr/>
          </p:nvGrpSpPr>
          <p:grpSpPr>
            <a:xfrm>
              <a:off x="3014541" y="3200544"/>
              <a:ext cx="2151288" cy="460856"/>
              <a:chOff x="769938" y="2456536"/>
              <a:chExt cx="1613466" cy="345642"/>
            </a:xfrm>
          </p:grpSpPr>
          <p:sp>
            <p:nvSpPr>
              <p:cNvPr id="45" name="Notched Right Arrow 8">
                <a:extLst>
                  <a:ext uri="{FF2B5EF4-FFF2-40B4-BE49-F238E27FC236}">
                    <a16:creationId xmlns:a16="http://schemas.microsoft.com/office/drawing/2014/main" id="{C178C78F-89EC-4CF4-B8F8-9777E59C31F0}"/>
                  </a:ext>
                </a:extLst>
              </p:cNvPr>
              <p:cNvSpPr/>
              <p:nvPr/>
            </p:nvSpPr>
            <p:spPr>
              <a:xfrm>
                <a:off x="769938" y="2456536"/>
                <a:ext cx="1613466" cy="345642"/>
              </a:xfrm>
              <a:prstGeom prst="notchedRightArrow">
                <a:avLst>
                  <a:gd name="adj1" fmla="val 100000"/>
                  <a:gd name="adj2" fmla="val 910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46" name="Oval 45">
                <a:extLst>
                  <a:ext uri="{FF2B5EF4-FFF2-40B4-BE49-F238E27FC236}">
                    <a16:creationId xmlns:a16="http://schemas.microsoft.com/office/drawing/2014/main" id="{C08C54DB-D08C-4D4A-8219-F7E65958C6C7}"/>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b="1">
                  <a:solidFill>
                    <a:srgbClr val="7AC142">
                      <a:lumMod val="75000"/>
                    </a:srgbClr>
                  </a:solidFill>
                  <a:latin typeface="Open Sans"/>
                  <a:ea typeface="Microsoft YaHei"/>
                </a:endParaRPr>
              </a:p>
            </p:txBody>
          </p:sp>
        </p:grpSp>
        <p:cxnSp>
          <p:nvCxnSpPr>
            <p:cNvPr id="41" name="Straight Connector 40">
              <a:extLst>
                <a:ext uri="{FF2B5EF4-FFF2-40B4-BE49-F238E27FC236}">
                  <a16:creationId xmlns:a16="http://schemas.microsoft.com/office/drawing/2014/main" id="{31C3C813-FC64-40EA-96E9-2350B5C430B5}"/>
                </a:ext>
              </a:extLst>
            </p:cNvPr>
            <p:cNvCxnSpPr>
              <a:cxnSpLocks/>
              <a:stCxn id="43" idx="7"/>
            </p:cNvCxnSpPr>
            <p:nvPr/>
          </p:nvCxnSpPr>
          <p:spPr>
            <a:xfrm flipV="1">
              <a:off x="4088247" y="3436355"/>
              <a:ext cx="0" cy="819864"/>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2" name="Group 72">
              <a:extLst>
                <a:ext uri="{FF2B5EF4-FFF2-40B4-BE49-F238E27FC236}">
                  <a16:creationId xmlns:a16="http://schemas.microsoft.com/office/drawing/2014/main" id="{599919DE-F9D5-4AB7-B84D-FCDC92CD9B38}"/>
                </a:ext>
              </a:extLst>
            </p:cNvPr>
            <p:cNvGrpSpPr/>
            <p:nvPr/>
          </p:nvGrpSpPr>
          <p:grpSpPr>
            <a:xfrm>
              <a:off x="3715641" y="4410558"/>
              <a:ext cx="745215" cy="745215"/>
              <a:chOff x="2786731" y="3449350"/>
              <a:chExt cx="558911" cy="558911"/>
            </a:xfrm>
          </p:grpSpPr>
          <p:sp>
            <p:nvSpPr>
              <p:cNvPr id="43" name="Teardrop 42">
                <a:extLst>
                  <a:ext uri="{FF2B5EF4-FFF2-40B4-BE49-F238E27FC236}">
                    <a16:creationId xmlns:a16="http://schemas.microsoft.com/office/drawing/2014/main" id="{79061ACB-9A5B-4FE6-91A2-5FAF96700DBB}"/>
                  </a:ext>
                </a:extLst>
              </p:cNvPr>
              <p:cNvSpPr/>
              <p:nvPr/>
            </p:nvSpPr>
            <p:spPr>
              <a:xfrm rot="18900000">
                <a:off x="2786731" y="3449350"/>
                <a:ext cx="558911" cy="55891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srgbClr val="FFFFFF"/>
                  </a:solidFill>
                  <a:latin typeface="Open Sans"/>
                  <a:ea typeface="Microsoft YaHei"/>
                </a:endParaRPr>
              </a:p>
            </p:txBody>
          </p:sp>
          <p:sp>
            <p:nvSpPr>
              <p:cNvPr id="44" name="Freeform 105">
                <a:extLst>
                  <a:ext uri="{FF2B5EF4-FFF2-40B4-BE49-F238E27FC236}">
                    <a16:creationId xmlns:a16="http://schemas.microsoft.com/office/drawing/2014/main" id="{E2CEA06A-C942-471F-9AE6-927765DE6F77}"/>
                  </a:ext>
                </a:extLst>
              </p:cNvPr>
              <p:cNvSpPr>
                <a:spLocks noEditPoints="1"/>
              </p:cNvSpPr>
              <p:nvPr/>
            </p:nvSpPr>
            <p:spPr bwMode="auto">
              <a:xfrm>
                <a:off x="2954110" y="3606163"/>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91464" tIns="45732" rIns="91464" bIns="45732" numCol="1" anchor="t" anchorCtr="0" compatLnSpc="1">
                <a:prstTxWarp prst="textNoShape">
                  <a:avLst/>
                </a:prstTxWarp>
              </a:bodyPr>
              <a:lstStyle/>
              <a:p>
                <a:pPr defTabSz="914400">
                  <a:defRPr/>
                </a:pPr>
                <a:endParaRPr lang="en-US">
                  <a:solidFill>
                    <a:srgbClr val="F47B20">
                      <a:lumMod val="50000"/>
                    </a:srgbClr>
                  </a:solidFill>
                  <a:latin typeface="Open Sans"/>
                  <a:ea typeface="Microsoft YaHei"/>
                </a:endParaRPr>
              </a:p>
            </p:txBody>
          </p:sp>
        </p:grpSp>
      </p:grpSp>
      <p:pic>
        <p:nvPicPr>
          <p:cNvPr id="47" name="Graphic 46" descr="Checkmark">
            <a:extLst>
              <a:ext uri="{FF2B5EF4-FFF2-40B4-BE49-F238E27FC236}">
                <a16:creationId xmlns:a16="http://schemas.microsoft.com/office/drawing/2014/main" id="{EC9EE000-1E18-4265-A321-A7AD8BB6D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1874" y="2412141"/>
            <a:ext cx="327871" cy="327725"/>
          </a:xfrm>
          <a:prstGeom prst="rect">
            <a:avLst/>
          </a:prstGeom>
        </p:spPr>
      </p:pic>
      <p:pic>
        <p:nvPicPr>
          <p:cNvPr id="49" name="Graphic 48" descr="Document">
            <a:extLst>
              <a:ext uri="{FF2B5EF4-FFF2-40B4-BE49-F238E27FC236}">
                <a16:creationId xmlns:a16="http://schemas.microsoft.com/office/drawing/2014/main" id="{78FC3293-ABFC-4746-A0D3-6EEDA28DE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7870" y="4445407"/>
            <a:ext cx="283573" cy="283573"/>
          </a:xfrm>
          <a:prstGeom prst="rect">
            <a:avLst/>
          </a:prstGeom>
        </p:spPr>
      </p:pic>
      <p:sp>
        <p:nvSpPr>
          <p:cNvPr id="50" name="TextBox 49">
            <a:extLst>
              <a:ext uri="{FF2B5EF4-FFF2-40B4-BE49-F238E27FC236}">
                <a16:creationId xmlns:a16="http://schemas.microsoft.com/office/drawing/2014/main" id="{C772845B-C9EB-4BD5-90EA-2E41E41E5909}"/>
              </a:ext>
            </a:extLst>
          </p:cNvPr>
          <p:cNvSpPr txBox="1"/>
          <p:nvPr/>
        </p:nvSpPr>
        <p:spPr>
          <a:xfrm>
            <a:off x="1913689" y="4006825"/>
            <a:ext cx="1804538" cy="877163"/>
          </a:xfrm>
          <a:prstGeom prst="rect">
            <a:avLst/>
          </a:prstGeom>
          <a:noFill/>
        </p:spPr>
        <p:txBody>
          <a:bodyPr wrap="square" lIns="0" tIns="0" rIns="0" bIns="0" rtlCol="0" anchor="ctr">
            <a:spAutoFit/>
          </a:bodyPr>
          <a:lstStyle/>
          <a:p>
            <a:pPr algn="ctr" defTabSz="914621">
              <a:spcBef>
                <a:spcPct val="20000"/>
              </a:spcBef>
              <a:defRPr/>
            </a:pPr>
            <a:r>
              <a:rPr lang="en-US" sz="1200" b="1" dirty="0">
                <a:solidFill>
                  <a:srgbClr val="000000"/>
                </a:solidFill>
                <a:latin typeface="Open Sans"/>
                <a:ea typeface="Microsoft YaHei"/>
              </a:rPr>
              <a:t>Planning and scoping </a:t>
            </a:r>
          </a:p>
          <a:p>
            <a:pPr algn="ctr" defTabSz="914621">
              <a:spcBef>
                <a:spcPct val="20000"/>
              </a:spcBef>
              <a:defRPr/>
            </a:pPr>
            <a:r>
              <a:rPr lang="en-US" sz="1200" i="1" dirty="0">
                <a:solidFill>
                  <a:srgbClr val="000000"/>
                </a:solidFill>
                <a:latin typeface="Open Sans"/>
                <a:ea typeface="Microsoft YaHei"/>
              </a:rPr>
              <a:t>Preparation for kick-off </a:t>
            </a:r>
          </a:p>
          <a:p>
            <a:pPr algn="ctr" defTabSz="914621">
              <a:spcBef>
                <a:spcPct val="20000"/>
              </a:spcBef>
              <a:defRPr/>
            </a:pPr>
            <a:r>
              <a:rPr lang="en-US" sz="900" dirty="0">
                <a:solidFill>
                  <a:srgbClr val="000000"/>
                </a:solidFill>
                <a:latin typeface="Open Sans"/>
                <a:ea typeface="Microsoft YaHei"/>
              </a:rPr>
              <a:t>Hold planning meetings and draft initial scope and approach </a:t>
            </a:r>
          </a:p>
          <a:p>
            <a:pPr algn="ctr" defTabSz="914621">
              <a:spcBef>
                <a:spcPct val="20000"/>
              </a:spcBef>
              <a:defRPr/>
            </a:pPr>
            <a:r>
              <a:rPr lang="en-US" sz="900" b="1" dirty="0">
                <a:solidFill>
                  <a:srgbClr val="000000"/>
                </a:solidFill>
                <a:latin typeface="Open Sans"/>
                <a:ea typeface="Microsoft YaHei"/>
              </a:rPr>
              <a:t>November 2021</a:t>
            </a:r>
            <a:endParaRPr lang="en-US" sz="900" dirty="0">
              <a:solidFill>
                <a:srgbClr val="000000"/>
              </a:solidFill>
              <a:latin typeface="Open Sans"/>
              <a:ea typeface="Microsoft YaHei"/>
            </a:endParaRPr>
          </a:p>
        </p:txBody>
      </p:sp>
      <p:pic>
        <p:nvPicPr>
          <p:cNvPr id="53" name="Graphic 52" descr="Checklist">
            <a:extLst>
              <a:ext uri="{FF2B5EF4-FFF2-40B4-BE49-F238E27FC236}">
                <a16:creationId xmlns:a16="http://schemas.microsoft.com/office/drawing/2014/main" id="{C31A0C5D-AFA2-48C1-89A4-DED34A9337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0850" y="2418289"/>
            <a:ext cx="324934" cy="324934"/>
          </a:xfrm>
          <a:prstGeom prst="rect">
            <a:avLst/>
          </a:prstGeom>
        </p:spPr>
      </p:pic>
      <p:sp>
        <p:nvSpPr>
          <p:cNvPr id="48" name="Title 1">
            <a:extLst>
              <a:ext uri="{FF2B5EF4-FFF2-40B4-BE49-F238E27FC236}">
                <a16:creationId xmlns:a16="http://schemas.microsoft.com/office/drawing/2014/main" id="{AE8BAF76-BEB2-4E2A-81CE-81DD71FD9EFD}"/>
              </a:ext>
            </a:extLst>
          </p:cNvPr>
          <p:cNvSpPr txBox="1">
            <a:spLocks/>
          </p:cNvSpPr>
          <p:nvPr/>
        </p:nvSpPr>
        <p:spPr>
          <a:xfrm>
            <a:off x="557930" y="530351"/>
            <a:ext cx="9667725"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dirty="0">
                <a:solidFill>
                  <a:schemeClr val="tx1"/>
                </a:solidFill>
              </a:rPr>
              <a:t>Audit Timeline</a:t>
            </a:r>
            <a:br>
              <a:rPr lang="en-US" dirty="0"/>
            </a:br>
            <a:endParaRPr lang="en-US" sz="2000" dirty="0"/>
          </a:p>
        </p:txBody>
      </p:sp>
    </p:spTree>
    <p:extLst>
      <p:ext uri="{BB962C8B-B14F-4D97-AF65-F5344CB8AC3E}">
        <p14:creationId xmlns:p14="http://schemas.microsoft.com/office/powerpoint/2010/main" val="299443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3591678448"/>
              </p:ext>
            </p:extLst>
          </p:nvPr>
        </p:nvGraphicFramePr>
        <p:xfrm>
          <a:off x="640080" y="1396610"/>
          <a:ext cx="10942320" cy="3519007"/>
        </p:xfrm>
        <a:graphic>
          <a:graphicData uri="http://schemas.openxmlformats.org/drawingml/2006/table">
            <a:tbl>
              <a:tblPr/>
              <a:tblGrid>
                <a:gridCol w="6268029">
                  <a:extLst>
                    <a:ext uri="{9D8B030D-6E8A-4147-A177-3AD203B41FA5}">
                      <a16:colId xmlns:a16="http://schemas.microsoft.com/office/drawing/2014/main" val="20000"/>
                    </a:ext>
                  </a:extLst>
                </a:gridCol>
                <a:gridCol w="4674291">
                  <a:extLst>
                    <a:ext uri="{9D8B030D-6E8A-4147-A177-3AD203B41FA5}">
                      <a16:colId xmlns:a16="http://schemas.microsoft.com/office/drawing/2014/main" val="20001"/>
                    </a:ext>
                  </a:extLst>
                </a:gridCol>
              </a:tblGrid>
              <a:tr h="406669">
                <a:tc gridSpan="2">
                  <a:txBody>
                    <a:bodyPr/>
                    <a:lstStyle/>
                    <a:p>
                      <a:r>
                        <a:rPr lang="en-US" b="1" dirty="0">
                          <a:solidFill>
                            <a:schemeClr val="tx1"/>
                          </a:solidFill>
                        </a:rPr>
                        <a:t>Project Status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2"/>
                  </a:ext>
                </a:extLst>
              </a:tr>
              <a:tr h="275479">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6669">
                <a:tc gridSpan="2">
                  <a:txBody>
                    <a:bodyPr/>
                    <a:lstStyle/>
                    <a:p>
                      <a:r>
                        <a:rPr lang="en-US" b="1" dirty="0">
                          <a:solidFill>
                            <a:schemeClr val="tx1"/>
                          </a:solidFill>
                        </a:rPr>
                        <a:t>Walkthroughs &amp; Meetings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358017772"/>
                  </a:ext>
                </a:extLst>
              </a:tr>
              <a:tr h="241400">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669">
                <a:tc gridSpan="2">
                  <a:txBody>
                    <a:bodyPr/>
                    <a:lstStyle/>
                    <a:p>
                      <a:r>
                        <a:rPr lang="en-US" b="1" dirty="0">
                          <a:solidFill>
                            <a:schemeClr val="tx1"/>
                          </a:solidFill>
                        </a:rPr>
                        <a:t>Data Requests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8"/>
                  </a:ext>
                </a:extLst>
              </a:tr>
              <a:tr h="125920">
                <a:tc gridSpan="2">
                  <a:txBody>
                    <a:bodyPr/>
                    <a:lstStyle/>
                    <a:p>
                      <a:endParaRPr lang="en-US" sz="9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493800648"/>
                  </a:ext>
                </a:extLst>
              </a:tr>
              <a:tr h="406669">
                <a:tc gridSpan="2">
                  <a:txBody>
                    <a:bodyPr/>
                    <a:lstStyle/>
                    <a:p>
                      <a:r>
                        <a:rPr lang="en-US" b="1" dirty="0">
                          <a:solidFill>
                            <a:schemeClr val="tx1"/>
                          </a:solidFill>
                        </a:rPr>
                        <a:t>Initial Observations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2"/>
                  </a:ext>
                </a:extLst>
              </a:tr>
              <a:tr h="232452">
                <a:tc gridSpan="2">
                  <a:txBody>
                    <a:bodyPr/>
                    <a:lstStyle/>
                    <a:p>
                      <a:endParaRPr lang="en-US" sz="8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3"/>
                  </a:ext>
                </a:extLst>
              </a:tr>
              <a:tr h="406669">
                <a:tc gridSpan="2">
                  <a:txBody>
                    <a:bodyPr/>
                    <a:lstStyle/>
                    <a:p>
                      <a:r>
                        <a:rPr lang="en-US" b="1" dirty="0">
                          <a:solidFill>
                            <a:schemeClr val="tx1"/>
                          </a:solidFill>
                        </a:rPr>
                        <a:t>Appendix</a:t>
                      </a:r>
                    </a:p>
                    <a:p>
                      <a:pPr marL="285750" indent="-285750">
                        <a:buFont typeface="Arial" panose="020B0604020202020204" pitchFamily="34" charset="0"/>
                        <a:buChar char="•"/>
                      </a:pPr>
                      <a:r>
                        <a:rPr lang="en-US" b="0" dirty="0">
                          <a:solidFill>
                            <a:schemeClr val="tx1"/>
                          </a:solidFill>
                        </a:rPr>
                        <a:t>Engagement Details</a:t>
                      </a:r>
                    </a:p>
                    <a:p>
                      <a:pPr marL="285750" indent="-285750">
                        <a:buFont typeface="Arial" panose="020B0604020202020204" pitchFamily="34" charset="0"/>
                        <a:buChar char="•"/>
                      </a:pPr>
                      <a:r>
                        <a:rPr lang="en-US" b="0" dirty="0">
                          <a:solidFill>
                            <a:schemeClr val="tx1"/>
                          </a:solidFill>
                        </a:rPr>
                        <a:t>Audit Timeline</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10" name="Text Placeholder 8"/>
          <p:cNvSpPr txBox="1">
            <a:spLocks/>
          </p:cNvSpPr>
          <p:nvPr/>
        </p:nvSpPr>
        <p:spPr>
          <a:xfrm>
            <a:off x="1981200" y="5870448"/>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defRPr/>
            </a:pPr>
            <a:endParaRPr lang="en-US" sz="900" dirty="0">
              <a:solidFill>
                <a:prstClr val="black">
                  <a:lumMod val="75000"/>
                  <a:lumOff val="25000"/>
                </a:prstClr>
              </a:solidFill>
              <a:latin typeface="Arial"/>
              <a:cs typeface="Arial"/>
            </a:endParaRPr>
          </a:p>
        </p:txBody>
      </p:sp>
      <p:sp>
        <p:nvSpPr>
          <p:cNvPr id="12" name="Slide Number Placeholder 11">
            <a:extLst>
              <a:ext uri="{FF2B5EF4-FFF2-40B4-BE49-F238E27FC236}">
                <a16:creationId xmlns:a16="http://schemas.microsoft.com/office/drawing/2014/main" id="{DFC045A8-E317-4A35-9841-15F25B1BEEA7}"/>
              </a:ext>
            </a:extLst>
          </p:cNvPr>
          <p:cNvSpPr>
            <a:spLocks noGrp="1"/>
          </p:cNvSpPr>
          <p:nvPr>
            <p:ph type="sldNum" sz="quarter" idx="4"/>
          </p:nvPr>
        </p:nvSpPr>
        <p:spPr>
          <a:xfrm>
            <a:off x="11682749" y="6518603"/>
            <a:ext cx="426720" cy="137160"/>
          </a:xfrm>
        </p:spPr>
        <p:txBody>
          <a:bodyPr/>
          <a:lstStyle/>
          <a:p>
            <a:fld id="{4D467D88-DCFD-354C-96A5-D863D5E9364D}" type="slidenum">
              <a:rPr lang="en-US" smtClean="0"/>
              <a:pPr/>
              <a:t>2</a:t>
            </a:fld>
            <a:endParaRPr lang="en-US" dirty="0"/>
          </a:p>
        </p:txBody>
      </p:sp>
      <p:sp>
        <p:nvSpPr>
          <p:cNvPr id="2" name="TextBox 1">
            <a:extLst>
              <a:ext uri="{FF2B5EF4-FFF2-40B4-BE49-F238E27FC236}">
                <a16:creationId xmlns:a16="http://schemas.microsoft.com/office/drawing/2014/main" id="{DF757824-B797-4370-AA3F-4DCC59BA9EF7}"/>
              </a:ext>
            </a:extLst>
          </p:cNvPr>
          <p:cNvSpPr txBox="1"/>
          <p:nvPr/>
        </p:nvSpPr>
        <p:spPr>
          <a:xfrm flipH="1">
            <a:off x="9478040" y="109146"/>
            <a:ext cx="1188726" cy="307777"/>
          </a:xfrm>
          <a:prstGeom prst="rect">
            <a:avLst/>
          </a:prstGeom>
          <a:solidFill>
            <a:schemeClr val="bg1"/>
          </a:solidFill>
        </p:spPr>
        <p:txBody>
          <a:bodyPr wrap="square" lIns="0" tIns="0" rIns="0" bIns="0" rtlCol="0">
            <a:spAutoFit/>
          </a:bodyPr>
          <a:lstStyle/>
          <a:p>
            <a:endParaRPr lang="en-US" sz="2000" dirty="0"/>
          </a:p>
        </p:txBody>
      </p:sp>
      <p:sp>
        <p:nvSpPr>
          <p:cNvPr id="13" name="Rectangle 12">
            <a:extLst>
              <a:ext uri="{FF2B5EF4-FFF2-40B4-BE49-F238E27FC236}">
                <a16:creationId xmlns:a16="http://schemas.microsoft.com/office/drawing/2014/main" id="{79BE9CAA-5F14-4E78-980A-C8E979247920}"/>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4" name="Footer Placeholder 3">
            <a:extLst>
              <a:ext uri="{FF2B5EF4-FFF2-40B4-BE49-F238E27FC236}">
                <a16:creationId xmlns:a16="http://schemas.microsoft.com/office/drawing/2014/main" id="{5D7E9F1A-84F8-4B69-9712-9824ECEA0B04}"/>
              </a:ext>
            </a:extLst>
          </p:cNvPr>
          <p:cNvSpPr txBox="1">
            <a:spLocks/>
          </p:cNvSpPr>
          <p:nvPr/>
        </p:nvSpPr>
        <p:spPr>
          <a:xfrm>
            <a:off x="519164" y="6483096"/>
            <a:ext cx="7315200" cy="21945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solidFill>
                  <a:schemeClr val="tx1">
                    <a:lumMod val="50000"/>
                    <a:lumOff val="50000"/>
                  </a:schemeClr>
                </a:solidFill>
              </a:rPr>
              <a:t>©2021 CVS Health and/or one of its affiliates: Confidential &amp; Proprietary</a:t>
            </a:r>
          </a:p>
        </p:txBody>
      </p:sp>
    </p:spTree>
    <p:extLst>
      <p:ext uri="{BB962C8B-B14F-4D97-AF65-F5344CB8AC3E}">
        <p14:creationId xmlns:p14="http://schemas.microsoft.com/office/powerpoint/2010/main" val="786258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0791" y="401590"/>
            <a:ext cx="8229600" cy="533411"/>
          </a:xfrm>
        </p:spPr>
        <p:txBody>
          <a:bodyPr/>
          <a:lstStyle/>
          <a:p>
            <a:r>
              <a:rPr lang="en-US" dirty="0"/>
              <a:t>Audit Progress – Current Status</a:t>
            </a:r>
            <a:br>
              <a:rPr lang="en-US" dirty="0"/>
            </a:b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a:xfrm>
            <a:off x="11681119" y="6549254"/>
            <a:ext cx="71969" cy="178308"/>
          </a:xfrm>
        </p:spPr>
        <p:txBody>
          <a:bodyPr/>
          <a:lstStyle/>
          <a:p>
            <a:pPr>
              <a:defRPr/>
            </a:pPr>
            <a:fld id="{4D467D88-DCFD-354C-96A5-D863D5E9364D}" type="slidenum">
              <a:rPr lang="en-US">
                <a:solidFill>
                  <a:prstClr val="black">
                    <a:lumMod val="75000"/>
                    <a:lumOff val="25000"/>
                  </a:prstClr>
                </a:solidFill>
                <a:latin typeface="Arial"/>
              </a:rPr>
              <a:pPr>
                <a:defRPr/>
              </a:pPr>
              <a:t>3</a:t>
            </a:fld>
            <a:endParaRPr lang="en-US" dirty="0">
              <a:solidFill>
                <a:prstClr val="black">
                  <a:lumMod val="75000"/>
                  <a:lumOff val="25000"/>
                </a:prstClr>
              </a:solidFill>
              <a:latin typeface="Arial"/>
            </a:endParaRPr>
          </a:p>
        </p:txBody>
      </p:sp>
      <p:pic>
        <p:nvPicPr>
          <p:cNvPr id="5" name="Picture 4">
            <a:extLst>
              <a:ext uri="{FF2B5EF4-FFF2-40B4-BE49-F238E27FC236}">
                <a16:creationId xmlns:a16="http://schemas.microsoft.com/office/drawing/2014/main" id="{E16756F6-E4B9-4794-9673-92382550632D}"/>
              </a:ext>
            </a:extLst>
          </p:cNvPr>
          <p:cNvPicPr>
            <a:picLocks noChangeAspect="1"/>
          </p:cNvPicPr>
          <p:nvPr/>
        </p:nvPicPr>
        <p:blipFill>
          <a:blip r:embed="rId3"/>
          <a:stretch>
            <a:fillRect/>
          </a:stretch>
        </p:blipFill>
        <p:spPr>
          <a:xfrm>
            <a:off x="580791" y="6021623"/>
            <a:ext cx="3993226" cy="361571"/>
          </a:xfrm>
          <a:prstGeom prst="rect">
            <a:avLst/>
          </a:prstGeom>
        </p:spPr>
      </p:pic>
      <p:graphicFrame>
        <p:nvGraphicFramePr>
          <p:cNvPr id="11" name="Table 10">
            <a:extLst>
              <a:ext uri="{FF2B5EF4-FFF2-40B4-BE49-F238E27FC236}">
                <a16:creationId xmlns:a16="http://schemas.microsoft.com/office/drawing/2014/main" id="{4F51382E-77A3-4F6A-A763-A7ACF456CD30}"/>
              </a:ext>
            </a:extLst>
          </p:cNvPr>
          <p:cNvGraphicFramePr>
            <a:graphicFrameLocks noGrp="1"/>
          </p:cNvGraphicFramePr>
          <p:nvPr>
            <p:extLst>
              <p:ext uri="{D42A27DB-BD31-4B8C-83A1-F6EECF244321}">
                <p14:modId xmlns:p14="http://schemas.microsoft.com/office/powerpoint/2010/main" val="2911347061"/>
              </p:ext>
            </p:extLst>
          </p:nvPr>
        </p:nvGraphicFramePr>
        <p:xfrm>
          <a:off x="580790" y="1619690"/>
          <a:ext cx="11100327" cy="3799510"/>
        </p:xfrm>
        <a:graphic>
          <a:graphicData uri="http://schemas.openxmlformats.org/drawingml/2006/table">
            <a:tbl>
              <a:tblPr firstRow="1" bandRow="1"/>
              <a:tblGrid>
                <a:gridCol w="3553052">
                  <a:extLst>
                    <a:ext uri="{9D8B030D-6E8A-4147-A177-3AD203B41FA5}">
                      <a16:colId xmlns:a16="http://schemas.microsoft.com/office/drawing/2014/main" val="20000"/>
                    </a:ext>
                  </a:extLst>
                </a:gridCol>
                <a:gridCol w="1437015">
                  <a:extLst>
                    <a:ext uri="{9D8B030D-6E8A-4147-A177-3AD203B41FA5}">
                      <a16:colId xmlns:a16="http://schemas.microsoft.com/office/drawing/2014/main" val="3157350520"/>
                    </a:ext>
                  </a:extLst>
                </a:gridCol>
                <a:gridCol w="1329592">
                  <a:extLst>
                    <a:ext uri="{9D8B030D-6E8A-4147-A177-3AD203B41FA5}">
                      <a16:colId xmlns:a16="http://schemas.microsoft.com/office/drawing/2014/main" val="20002"/>
                    </a:ext>
                  </a:extLst>
                </a:gridCol>
                <a:gridCol w="4780668">
                  <a:extLst>
                    <a:ext uri="{9D8B030D-6E8A-4147-A177-3AD203B41FA5}">
                      <a16:colId xmlns:a16="http://schemas.microsoft.com/office/drawing/2014/main" val="3619213708"/>
                    </a:ext>
                  </a:extLst>
                </a:gridCol>
              </a:tblGrid>
              <a:tr h="326939">
                <a:tc>
                  <a:txBody>
                    <a:bodyPr/>
                    <a:lstStyle/>
                    <a:p>
                      <a:pPr algn="ctr"/>
                      <a:r>
                        <a:rPr lang="en-GB" sz="1300" b="1" dirty="0">
                          <a:solidFill>
                            <a:schemeClr val="bg2"/>
                          </a:solidFill>
                          <a:latin typeface="+mn-lt"/>
                          <a:cs typeface="Calibri" pitchFamily="34" charset="0"/>
                        </a:rPr>
                        <a:t>Milestones</a:t>
                      </a:r>
                      <a:endParaRPr lang="en-US" sz="1300" b="1" dirty="0">
                        <a:solidFill>
                          <a:schemeClr val="bg2"/>
                        </a:solidFill>
                        <a:latin typeface="+mn-lt"/>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US" sz="1300" b="1" dirty="0">
                          <a:solidFill>
                            <a:schemeClr val="bg2"/>
                          </a:solidFill>
                          <a:latin typeface="+mn-lt"/>
                          <a:cs typeface="Calibri" pitchFamily="34" charset="0"/>
                        </a:rPr>
                        <a:t>Timing*</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algn="ctr"/>
                      <a:r>
                        <a:rPr lang="en-US" sz="1300" b="1" dirty="0">
                          <a:solidFill>
                            <a:schemeClr val="bg2"/>
                          </a:solidFill>
                          <a:latin typeface="+mn-lt"/>
                          <a:cs typeface="Calibri" pitchFamily="34" charset="0"/>
                        </a:rPr>
                        <a:t>Status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tc>
                  <a:txBody>
                    <a:bodyPr/>
                    <a:lstStyle/>
                    <a:p>
                      <a:pPr algn="ctr"/>
                      <a:r>
                        <a:rPr lang="en-GB" sz="1300" b="1" dirty="0">
                          <a:solidFill>
                            <a:schemeClr val="bg2"/>
                          </a:solidFill>
                          <a:latin typeface="+mn-lt"/>
                          <a:cs typeface="Calibri" pitchFamily="34" charset="0"/>
                        </a:rPr>
                        <a:t>Comments</a:t>
                      </a:r>
                      <a:endParaRPr lang="en-US" sz="1300" b="1" dirty="0">
                        <a:solidFill>
                          <a:schemeClr val="bg2"/>
                        </a:solidFill>
                        <a:latin typeface="+mn-lt"/>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65000"/>
                      </a:schemeClr>
                    </a:solidFill>
                  </a:tcPr>
                </a:tc>
                <a:extLst>
                  <a:ext uri="{0D108BD9-81ED-4DB2-BD59-A6C34878D82A}">
                    <a16:rowId xmlns:a16="http://schemas.microsoft.com/office/drawing/2014/main" val="10000"/>
                  </a:ext>
                </a:extLst>
              </a:tr>
              <a:tr h="371399">
                <a:tc gridSpan="4">
                  <a:txBody>
                    <a:bodyPr/>
                    <a:lstStyle/>
                    <a:p>
                      <a:pPr marL="0" algn="l" defTabSz="1018824" rtl="0" eaLnBrk="1" latinLnBrk="0" hangingPunct="1"/>
                      <a:r>
                        <a:rPr lang="en-US" sz="1100" b="1" kern="1200" dirty="0">
                          <a:solidFill>
                            <a:srgbClr val="000000"/>
                          </a:solidFill>
                          <a:latin typeface="+mn-lt"/>
                          <a:ea typeface="+mn-ea"/>
                          <a:cs typeface="Calibri"/>
                        </a:rPr>
                        <a:t>Planning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1018824" rtl="0" eaLnBrk="1" fontAlgn="auto" latinLnBrk="0" hangingPunct="1">
                        <a:lnSpc>
                          <a:spcPct val="100000"/>
                        </a:lnSpc>
                        <a:spcBef>
                          <a:spcPts val="0"/>
                        </a:spcBef>
                        <a:spcAft>
                          <a:spcPts val="0"/>
                        </a:spcAft>
                        <a:buClrTx/>
                        <a:buSzTx/>
                        <a:buFontTx/>
                        <a:buNone/>
                        <a:tabLst/>
                        <a:defRPr/>
                      </a:pPr>
                      <a:endParaRPr lang="en-US" sz="1100" b="0" kern="1200" dirty="0">
                        <a:solidFill>
                          <a:srgbClr val="000000"/>
                        </a:solidFill>
                        <a:latin typeface="Calibri" pitchFamily="34" charset="0"/>
                        <a:ea typeface=""/>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98412">
                <a:tc>
                  <a:txBody>
                    <a:bodyPr/>
                    <a:lstStyle/>
                    <a:p>
                      <a:pPr marL="457200" lvl="1" algn="l" rtl="0" eaLnBrk="1" latinLnBrk="0" hangingPunct="1"/>
                      <a:r>
                        <a:rPr lang="en-US" sz="1100" b="0" kern="1200" dirty="0">
                          <a:solidFill>
                            <a:srgbClr val="000000"/>
                          </a:solidFill>
                          <a:latin typeface="+mn-lt"/>
                          <a:ea typeface="+mn-ea"/>
                          <a:cs typeface="Calibri"/>
                        </a:rPr>
                        <a:t>Conduct Kick-Off Meeting</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11/30/21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ctr" defTabSz="1018824" rtl="0" eaLnBrk="1" latinLnBrk="0" hangingPunct="1"/>
                      <a:r>
                        <a:rPr lang="en-US" sz="1100" b="1" kern="1200" dirty="0">
                          <a:solidFill>
                            <a:srgbClr val="00DE64"/>
                          </a:solidFill>
                          <a:latin typeface="Arial"/>
                          <a:ea typeface=""/>
                          <a:cs typeface="Calibri"/>
                          <a:sym typeface="Wingdings" panose="05000000000000000000" pitchFamily="2" charset="2"/>
                        </a:rPr>
                        <a:t></a:t>
                      </a:r>
                      <a:endParaRPr lang="en-US" sz="1100" b="1" kern="1200" dirty="0">
                        <a:solidFill>
                          <a:srgbClr val="00DE64"/>
                        </a:solidFill>
                        <a:latin typeface="Arial"/>
                        <a:ea typeface=""/>
                        <a:cs typeface="Calibri"/>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lvl="0" indent="0" algn="l">
                        <a:buNone/>
                      </a:pPr>
                      <a:endParaRPr lang="en-US" sz="1100" b="1" i="0" u="none" strike="noStrike" kern="1200" noProof="0" dirty="0">
                        <a:solidFill>
                          <a:schemeClr val="tx1"/>
                        </a:solidFill>
                        <a:latin typeface="Arial"/>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0863">
                <a:tc gridSpan="4">
                  <a: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lang="en-US" sz="1100" b="1" dirty="0"/>
                        <a:t>Control Analysis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40666636"/>
                  </a:ext>
                </a:extLst>
              </a:tr>
              <a:tr h="330863">
                <a:tc>
                  <a:txBody>
                    <a:bodyPr/>
                    <a:lstStyle/>
                    <a:p>
                      <a:pPr marL="457200" lvl="1" algn="l">
                        <a:buNone/>
                      </a:pPr>
                      <a:r>
                        <a:rPr lang="en-US" sz="1100" b="0" i="0" u="none" strike="noStrike" kern="1200" noProof="0" dirty="0">
                          <a:solidFill>
                            <a:srgbClr val="000000"/>
                          </a:solidFill>
                          <a:latin typeface="Arial"/>
                        </a:rPr>
                        <a:t>Conduct Walkthroughs</a:t>
                      </a:r>
                      <a:endParaRPr lang="en-US" sz="1100" dirty="0"/>
                    </a:p>
                  </a:txBody>
                  <a:tcPr marL="75571" marR="75571" marT="40184" marB="401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12/08/21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tc>
                  <a:txBody>
                    <a:bodyPr/>
                    <a:lstStyle/>
                    <a:p>
                      <a:pPr marL="0" algn="ctr" defTabSz="1018824" rtl="0" eaLnBrk="1" latinLnBrk="0" hangingPunct="1"/>
                      <a:r>
                        <a:rPr lang="en-US" sz="1100" b="1" kern="1200" dirty="0">
                          <a:solidFill>
                            <a:srgbClr val="00DE64"/>
                          </a:solidFill>
                          <a:latin typeface="+mn-lt"/>
                          <a:ea typeface=""/>
                          <a:cs typeface="Calibri"/>
                          <a:sym typeface="Wingdings" panose="05000000000000000000" pitchFamily="2" charset="2"/>
                        </a:rPr>
                        <a:t></a:t>
                      </a:r>
                      <a:endParaRPr lang="en-US" sz="1100" b="1" kern="1200" dirty="0">
                        <a:solidFill>
                          <a:srgbClr val="00DE64"/>
                        </a:solidFill>
                        <a:latin typeface="+mn-lt"/>
                        <a:ea typeface=""/>
                        <a:cs typeface="Calibri"/>
                      </a:endParaRPr>
                    </a:p>
                  </a:txBody>
                  <a:tcPr marL="87085" marR="87085" marT="42862" marB="42862">
                    <a:lnL w="12700">
                      <a:solidFill>
                        <a:schemeClr val="tx1"/>
                      </a:solidFill>
                    </a:lnL>
                    <a:lnR w="12700">
                      <a:solidFill>
                        <a:schemeClr val="tx1"/>
                      </a:solidFill>
                    </a:lnR>
                    <a:lnT w="12700">
                      <a:solidFill>
                        <a:schemeClr val="tx1"/>
                      </a:solidFill>
                    </a:lnT>
                    <a:lnB w="12700">
                      <a:solidFill>
                        <a:schemeClr val="tx1"/>
                      </a:solidFill>
                    </a:lnB>
                    <a:solidFill>
                      <a:srgbClr val="FFFF99"/>
                    </a:solidFill>
                  </a:tcPr>
                </a:tc>
                <a:tc>
                  <a:txBody>
                    <a:bodyPr/>
                    <a:lstStyle/>
                    <a:p>
                      <a:pPr marL="0" lvl="0" indent="0" algn="l">
                        <a:buNone/>
                      </a:pPr>
                      <a:endParaRPr lang="en-US" sz="1100" b="1" kern="1200" baseline="0" dirty="0">
                        <a:solidFill>
                          <a:schemeClr val="tx1"/>
                        </a:solidFill>
                        <a:latin typeface="+mn-lt"/>
                        <a:ea typeface="+mn-ea"/>
                        <a:cs typeface="Calibri"/>
                      </a:endParaRPr>
                    </a:p>
                  </a:txBody>
                  <a:tcPr marL="87085" marR="87085" marT="42862" marB="42862">
                    <a:lnL w="12700" cap="flat" cmpd="sng" algn="ctr">
                      <a:solidFill>
                        <a:schemeClr val="tx1"/>
                      </a:solidFill>
                      <a:prstDash val="solid"/>
                      <a:round/>
                      <a:headEnd type="none" w="med" len="med"/>
                      <a:tailEnd type="none" w="med" len="med"/>
                    </a:lnL>
                    <a:lnR w="12700">
                      <a:solidFill>
                        <a:schemeClr val="tx1"/>
                      </a:solidFill>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955964"/>
                  </a:ext>
                </a:extLst>
              </a:tr>
              <a:tr h="330863">
                <a:tc>
                  <a:txBody>
                    <a:bodyPr/>
                    <a:lstStyle/>
                    <a:p>
                      <a:pPr marL="457200" lvl="1" algn="l">
                        <a:buNone/>
                      </a:pPr>
                      <a:r>
                        <a:rPr lang="en-US" sz="1100" b="0" i="0" u="none" strike="noStrike" kern="1200" noProof="0" dirty="0">
                          <a:solidFill>
                            <a:srgbClr val="000000"/>
                          </a:solidFill>
                          <a:latin typeface="Arial"/>
                        </a:rPr>
                        <a:t>Validate Risk Control Analysis</a:t>
                      </a:r>
                      <a:endParaRPr lang="en-US" sz="1100" dirty="0"/>
                    </a:p>
                  </a:txBody>
                  <a:tcPr marL="75571" marR="75571" marT="40184" marB="401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Calibri"/>
                          <a:cs typeface="Calibri"/>
                        </a:rPr>
                        <a:t>12/31/21</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tc>
                  <a:txBody>
                    <a:bodyPr/>
                    <a:lstStyle/>
                    <a:p>
                      <a:pPr marL="0" algn="ctr" defTabSz="1018824" rtl="0" eaLnBrk="1" latinLnBrk="0" hangingPunct="1"/>
                      <a:r>
                        <a:rPr lang="en-US" sz="1100" b="1" kern="1200" dirty="0">
                          <a:solidFill>
                            <a:srgbClr val="00DE64"/>
                          </a:solidFill>
                          <a:highlight>
                            <a:srgbClr val="FFFF00"/>
                          </a:highlight>
                          <a:latin typeface="+mn-lt"/>
                          <a:ea typeface=""/>
                          <a:cs typeface="Calibri"/>
                          <a:sym typeface="Wingdings" panose="05000000000000000000" pitchFamily="2" charset="2"/>
                        </a:rPr>
                        <a:t></a:t>
                      </a:r>
                      <a:endParaRPr lang="en-US" sz="1100" b="1" kern="1200" dirty="0">
                        <a:solidFill>
                          <a:srgbClr val="00DE64"/>
                        </a:solidFill>
                        <a:highlight>
                          <a:srgbClr val="FFFF00"/>
                        </a:highlight>
                        <a:latin typeface="+mn-lt"/>
                        <a:ea typeface=""/>
                        <a:cs typeface="Calibri"/>
                      </a:endParaRPr>
                    </a:p>
                  </a:txBody>
                  <a:tcPr marL="87085" marR="87085" marT="42862" marB="42862">
                    <a:lnL w="12700">
                      <a:solidFill>
                        <a:schemeClr val="tx1"/>
                      </a:solidFill>
                    </a:lnL>
                    <a:lnR w="12700">
                      <a:solidFill>
                        <a:schemeClr val="tx1"/>
                      </a:solidFill>
                    </a:lnR>
                    <a:lnT w="12700">
                      <a:solidFill>
                        <a:schemeClr val="tx1"/>
                      </a:solidFill>
                    </a:lnT>
                    <a:lnB w="12700">
                      <a:solidFill>
                        <a:schemeClr val="tx1"/>
                      </a:solidFill>
                    </a:lnB>
                    <a:solidFill>
                      <a:srgbClr val="FFFF99"/>
                    </a:solidFill>
                  </a:tcPr>
                </a:tc>
                <a:tc>
                  <a:txBody>
                    <a:bodyPr/>
                    <a:lstStyle/>
                    <a:p>
                      <a:pPr marL="0" lvl="0" indent="0" algn="l" defTabSz="1018824">
                        <a:buNone/>
                      </a:pPr>
                      <a:endParaRPr lang="en-US" sz="1100" b="1" kern="1200" baseline="0" dirty="0">
                        <a:solidFill>
                          <a:schemeClr val="tx1"/>
                        </a:solidFill>
                        <a:latin typeface="+mn-lt"/>
                        <a:ea typeface="+mn-ea"/>
                        <a:cs typeface="Calibri"/>
                      </a:endParaRPr>
                    </a:p>
                  </a:txBody>
                  <a:tcPr marL="87085" marR="87085" marT="42862" marB="42862">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325163"/>
                  </a:ext>
                </a:extLst>
              </a:tr>
              <a:tr h="330863">
                <a:tc gridSpan="4">
                  <a:txBody>
                    <a:bodyPr/>
                    <a:lstStyle/>
                    <a:p>
                      <a:pPr marL="0" algn="l" defTabSz="1018824" rtl="0" eaLnBrk="1" latinLnBrk="0" hangingPunct="1"/>
                      <a:r>
                        <a:rPr lang="en-US" sz="1100" b="1" kern="1200" dirty="0">
                          <a:solidFill>
                            <a:srgbClr val="000000"/>
                          </a:solidFill>
                          <a:latin typeface="+mn-lt"/>
                          <a:ea typeface="+mn-ea"/>
                          <a:cs typeface="Calibri"/>
                        </a:rPr>
                        <a:t>Fieldwork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Testing Execution</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a:lnSpc>
                          <a:spcPct val="100000"/>
                        </a:lnSpc>
                        <a:spcBef>
                          <a:spcPts val="0"/>
                        </a:spcBef>
                        <a:spcAft>
                          <a:spcPts val="0"/>
                        </a:spcAft>
                        <a:buNone/>
                        <a:tabLst/>
                        <a:defRPr/>
                      </a:pPr>
                      <a:r>
                        <a:rPr kumimoji="0" lang="en-US" sz="1100" b="0" i="0" u="none" strike="noStrike" kern="1200" cap="none" spc="0" normalizeH="0" baseline="0" noProof="0" dirty="0">
                          <a:ln>
                            <a:noFill/>
                          </a:ln>
                          <a:solidFill>
                            <a:srgbClr val="000000"/>
                          </a:solidFill>
                          <a:effectLst/>
                          <a:uLnTx/>
                          <a:uFillTx/>
                          <a:latin typeface="Arial"/>
                        </a:rPr>
                        <a:t>01/31/22</a:t>
                      </a:r>
                      <a:endParaRPr kumimoji="0"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Arial"/>
                          <a:ea typeface=""/>
                          <a:cs typeface="Calibri"/>
                        </a:rPr>
                        <a:t>In Progress</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indent="0" algn="l" defTabSz="1018824" rtl="0" eaLnBrk="1" latinLnBrk="0" hangingPunct="1">
                        <a:buFont typeface="Arial" panose="020B0604020202020204" pitchFamily="34" charset="0"/>
                        <a:buNone/>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5660">
                <a:tc gridSpan="4">
                  <a:txBody>
                    <a:bodyPr/>
                    <a:lstStyle/>
                    <a:p>
                      <a:pPr marL="0" algn="l" defTabSz="1018824" rtl="0" eaLnBrk="1" latinLnBrk="0" hangingPunct="1"/>
                      <a:r>
                        <a:rPr lang="en-US" sz="1100" b="1" kern="1200" dirty="0">
                          <a:solidFill>
                            <a:schemeClr val="tx1"/>
                          </a:solidFill>
                          <a:latin typeface="+mn-lt"/>
                          <a:ea typeface="+mn-ea"/>
                          <a:cs typeface="Calibri"/>
                        </a:rPr>
                        <a:t>Reporting Phase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1018824" rtl="0" eaLnBrk="1" latinLnBrk="0" hangingPunct="1"/>
                      <a:endParaRPr lang="en-US" sz="1100" b="0" kern="1200" dirty="0">
                        <a:solidFill>
                          <a:srgbClr val="000000"/>
                        </a:solidFill>
                        <a:latin typeface="Calibri" pitchFamily="34" charset="0"/>
                        <a:ea typeface="+mn-ea"/>
                        <a:cs typeface="Calibri" pitchFamily="34" charset="0"/>
                      </a:endParaRPr>
                    </a:p>
                  </a:txBody>
                  <a:tcPr marL="87085" marR="87085" marT="42863" marB="4286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1018824" rtl="0" eaLnBrk="1" latinLnBrk="0" hangingPunct="1"/>
                      <a:endParaRPr lang="en-US" sz="1100" b="1" kern="1200" dirty="0">
                        <a:solidFill>
                          <a:srgbClr val="000000"/>
                        </a:solidFill>
                        <a:latin typeface="Calibri" pitchFamily="34" charset="0"/>
                        <a:ea typeface="+mn-ea"/>
                        <a:cs typeface="Calibri" pitchFamily="34" charset="0"/>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Validation of Findings (if applicable)</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Arial"/>
                          <a:ea typeface="Calibri"/>
                          <a:cs typeface="Calibri"/>
                        </a:rPr>
                        <a:t>02/04/22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Arial"/>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10188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Management</a:t>
                      </a:r>
                      <a:r>
                        <a:rPr lang="en-US" sz="1100" b="0" kern="1200" baseline="0" dirty="0">
                          <a:solidFill>
                            <a:srgbClr val="000000"/>
                          </a:solidFill>
                          <a:latin typeface="+mn-lt"/>
                          <a:ea typeface="+mn-ea"/>
                          <a:cs typeface="Calibri"/>
                        </a:rPr>
                        <a:t> Action Plan (MAP)</a:t>
                      </a:r>
                      <a:endParaRPr lang="en-US" sz="1100" b="0" kern="1200" dirty="0">
                        <a:solidFill>
                          <a:srgbClr val="000000"/>
                        </a:solidFill>
                        <a:latin typeface="+mn-lt"/>
                        <a:ea typeface="+mn-ea"/>
                        <a:cs typeface="Calibri"/>
                      </a:endParaRP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mn-lt"/>
                          <a:ea typeface="Calibri"/>
                          <a:cs typeface="Calibri"/>
                        </a:rPr>
                        <a:t>02/11/22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1018824"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98412">
                <a:tc>
                  <a:txBody>
                    <a:bodyPr/>
                    <a:lstStyle/>
                    <a:p>
                      <a:pPr marL="457200" lvl="1" algn="l" defTabSz="1018824" rtl="0" eaLnBrk="1" latinLnBrk="0" hangingPunct="1"/>
                      <a:r>
                        <a:rPr lang="en-US" sz="1100" b="0" kern="1200" dirty="0">
                          <a:solidFill>
                            <a:srgbClr val="000000"/>
                          </a:solidFill>
                          <a:latin typeface="+mn-lt"/>
                          <a:ea typeface="+mn-ea"/>
                          <a:cs typeface="Calibri"/>
                        </a:rPr>
                        <a:t>Distribute Audit Report</a:t>
                      </a:r>
                    </a:p>
                  </a:txBody>
                  <a:tcPr marL="75571" marR="75571" marT="40184" marB="401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lvl="0" algn="ctr">
                        <a:spcAft>
                          <a:spcPts val="0"/>
                        </a:spcAft>
                        <a:buNone/>
                      </a:pPr>
                      <a:r>
                        <a:rPr lang="en-US" sz="1100" b="0" i="0" u="none" strike="noStrike" noProof="0" dirty="0">
                          <a:solidFill>
                            <a:srgbClr val="000000"/>
                          </a:solidFill>
                          <a:effectLst/>
                          <a:latin typeface="+mn-lt"/>
                          <a:ea typeface="Calibri"/>
                          <a:cs typeface="Calibri"/>
                        </a:rPr>
                        <a:t>02/28/22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18824"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
                          <a:cs typeface="Calibri"/>
                        </a:rPr>
                        <a:t>On Track</a:t>
                      </a: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l" defTabSz="457200" rtl="0" eaLnBrk="1" fontAlgn="auto" latinLnBrk="0" hangingPunct="1">
                        <a:lnSpc>
                          <a:spcPct val="100000"/>
                        </a:lnSpc>
                        <a:spcBef>
                          <a:spcPts val="600"/>
                        </a:spcBef>
                        <a:spcAft>
                          <a:spcPts val="1200"/>
                        </a:spcAft>
                        <a:buClrTx/>
                        <a:buSzTx/>
                        <a:buFont typeface="Arial" pitchFamily="34" charset="0"/>
                        <a:buNone/>
                        <a:tabLst/>
                        <a:defRPr/>
                      </a:pPr>
                      <a:endParaRPr lang="en-US" sz="1100" b="1" kern="1200" dirty="0">
                        <a:solidFill>
                          <a:schemeClr val="tx1"/>
                        </a:solidFill>
                        <a:latin typeface="+mn-lt"/>
                        <a:ea typeface="+mn-ea"/>
                        <a:cs typeface="Calibri" pitchFamily="34" charset="0"/>
                      </a:endParaRPr>
                    </a:p>
                  </a:txBody>
                  <a:tcPr marL="87085" marR="87085" marT="42863" marB="428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3" name="TextBox 2">
            <a:extLst>
              <a:ext uri="{FF2B5EF4-FFF2-40B4-BE49-F238E27FC236}">
                <a16:creationId xmlns:a16="http://schemas.microsoft.com/office/drawing/2014/main" id="{2D456E41-03BA-4E35-9D79-CF68B37C7BFE}"/>
              </a:ext>
            </a:extLst>
          </p:cNvPr>
          <p:cNvSpPr txBox="1"/>
          <p:nvPr/>
        </p:nvSpPr>
        <p:spPr>
          <a:xfrm>
            <a:off x="580790" y="5501466"/>
            <a:ext cx="1023196" cy="153888"/>
          </a:xfrm>
          <a:prstGeom prst="rect">
            <a:avLst/>
          </a:prstGeom>
          <a:noFill/>
        </p:spPr>
        <p:txBody>
          <a:bodyPr wrap="square" lIns="0" tIns="0" rIns="0" bIns="0" rtlCol="0">
            <a:spAutoFit/>
          </a:bodyPr>
          <a:lstStyle/>
          <a:p>
            <a:r>
              <a:rPr lang="en-US" sz="1000" dirty="0"/>
              <a:t>*Completion date</a:t>
            </a:r>
          </a:p>
        </p:txBody>
      </p:sp>
      <p:sp>
        <p:nvSpPr>
          <p:cNvPr id="9" name="Rectangle 8">
            <a:extLst>
              <a:ext uri="{FF2B5EF4-FFF2-40B4-BE49-F238E27FC236}">
                <a16:creationId xmlns:a16="http://schemas.microsoft.com/office/drawing/2014/main" id="{C4CCA052-CFEE-4DE2-8400-E0128F61F338}"/>
              </a:ext>
            </a:extLst>
          </p:cNvPr>
          <p:cNvSpPr/>
          <p:nvPr/>
        </p:nvSpPr>
        <p:spPr bwMode="gray">
          <a:xfrm>
            <a:off x="10572924" y="0"/>
            <a:ext cx="1619076" cy="553673"/>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2" name="Footer Placeholder 3">
            <a:extLst>
              <a:ext uri="{FF2B5EF4-FFF2-40B4-BE49-F238E27FC236}">
                <a16:creationId xmlns:a16="http://schemas.microsoft.com/office/drawing/2014/main" id="{B4BDBFF8-60B2-4CE6-A8C5-6B421AD444F7}"/>
              </a:ext>
            </a:extLst>
          </p:cNvPr>
          <p:cNvSpPr>
            <a:spLocks noGrp="1"/>
          </p:cNvSpPr>
          <p:nvPr>
            <p:ph type="ftr" sz="quarter" idx="11"/>
          </p:nvPr>
        </p:nvSpPr>
        <p:spPr>
          <a:xfrm>
            <a:off x="580791" y="6508106"/>
            <a:ext cx="7315200" cy="219456"/>
          </a:xfrm>
        </p:spPr>
        <p:txBody>
          <a:bodyPr/>
          <a:lstStyle/>
          <a:p>
            <a:r>
              <a:rPr lang="en-US" dirty="0"/>
              <a:t>©2021 CVS Health and/or one of its affiliates: Confidential &amp; Proprietary</a:t>
            </a:r>
          </a:p>
        </p:txBody>
      </p:sp>
      <p:sp>
        <p:nvSpPr>
          <p:cNvPr id="13" name="Rectangle 12">
            <a:extLst>
              <a:ext uri="{FF2B5EF4-FFF2-40B4-BE49-F238E27FC236}">
                <a16:creationId xmlns:a16="http://schemas.microsoft.com/office/drawing/2014/main" id="{110A14BD-E01A-4299-9313-AE7C282370EB}"/>
              </a:ext>
            </a:extLst>
          </p:cNvPr>
          <p:cNvSpPr/>
          <p:nvPr/>
        </p:nvSpPr>
        <p:spPr>
          <a:xfrm>
            <a:off x="580792" y="1023460"/>
            <a:ext cx="11100328" cy="513964"/>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rPr>
              <a:t>The audit is currently in </a:t>
            </a:r>
            <a:r>
              <a:rPr kumimoji="0" lang="en-US" sz="1400" b="1" u="none" strike="noStrike" kern="0" cap="none" spc="0" normalizeH="0" baseline="0" noProof="0" dirty="0">
                <a:ln>
                  <a:noFill/>
                </a:ln>
                <a:solidFill>
                  <a:srgbClr val="000000"/>
                </a:solidFill>
                <a:effectLst/>
                <a:uLnTx/>
                <a:uFillTx/>
                <a:latin typeface="Arial"/>
                <a:ea typeface="+mn-ea"/>
                <a:cs typeface="+mn-cs"/>
              </a:rPr>
              <a:t>the Testing and Fieldwork Phase</a:t>
            </a:r>
            <a:r>
              <a:rPr kumimoji="0" lang="en-US" sz="1400" b="1" i="0" u="none" strike="noStrike" kern="0" cap="none" spc="0" normalizeH="0" baseline="0" noProof="0" dirty="0">
                <a:ln>
                  <a:noFill/>
                </a:ln>
                <a:solidFill>
                  <a:srgbClr val="000000"/>
                </a:solidFill>
                <a:effectLst/>
                <a:uLnTx/>
                <a:uFillTx/>
                <a:latin typeface="Arial"/>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a:ea typeface="+mn-ea"/>
                <a:cs typeface="+mn-cs"/>
              </a:rPr>
              <a:t>Audit is expected to be completed </a:t>
            </a:r>
            <a:r>
              <a:rPr kumimoji="0" lang="en-US" sz="1400" b="1" i="0" u="sng" strike="noStrike" kern="0" cap="none" spc="0" normalizeH="0" baseline="0" noProof="0" dirty="0">
                <a:ln>
                  <a:noFill/>
                </a:ln>
                <a:solidFill>
                  <a:srgbClr val="000000"/>
                </a:solidFill>
                <a:effectLst/>
                <a:uLnTx/>
                <a:uFillTx/>
                <a:latin typeface="Arial"/>
                <a:ea typeface="+mn-ea"/>
                <a:cs typeface="+mn-cs"/>
              </a:rPr>
              <a:t>on time</a:t>
            </a:r>
            <a:r>
              <a:rPr lang="en-US" sz="1400" b="1" u="sng" kern="0" dirty="0">
                <a:solidFill>
                  <a:srgbClr val="000000"/>
                </a:solidFill>
                <a:latin typeface="Arial"/>
              </a:rPr>
              <a:t>.</a:t>
            </a:r>
            <a:r>
              <a:rPr lang="en-US" sz="1400" b="1" kern="0" dirty="0">
                <a:solidFill>
                  <a:srgbClr val="000000"/>
                </a:solidFill>
                <a:latin typeface="Aria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   There are </a:t>
            </a:r>
            <a:r>
              <a:rPr kumimoji="0" lang="en-US" sz="1400" b="1" i="0" u="sng" strike="noStrike" kern="0" cap="none" spc="0" normalizeH="0" baseline="0" noProof="0" dirty="0">
                <a:ln>
                  <a:noFill/>
                </a:ln>
                <a:solidFill>
                  <a:srgbClr val="000000"/>
                </a:solidFill>
                <a:effectLst/>
                <a:uLnTx/>
                <a:uFillTx/>
                <a:latin typeface="Arial"/>
                <a:ea typeface="+mn-ea"/>
                <a:cs typeface="+mn-cs"/>
                <a:sym typeface="Symbol"/>
              </a:rPr>
              <a:t>no </a:t>
            </a:r>
            <a:r>
              <a:rPr lang="en-US" sz="1400" b="1" u="sng" kern="0" dirty="0">
                <a:solidFill>
                  <a:srgbClr val="000000"/>
                </a:solidFill>
                <a:latin typeface="Arial"/>
                <a:sym typeface="Symbol"/>
              </a:rPr>
              <a:t>discoveries</a:t>
            </a:r>
            <a:r>
              <a:rPr kumimoji="0" lang="en-US" sz="1400" b="1" i="0" strike="noStrike" kern="0" cap="none" spc="0" normalizeH="0" baseline="0" noProof="0" dirty="0">
                <a:ln>
                  <a:noFill/>
                </a:ln>
                <a:solidFill>
                  <a:srgbClr val="000000"/>
                </a:solidFill>
                <a:effectLst/>
                <a:uLnTx/>
                <a:uFillTx/>
                <a:latin typeface="Arial"/>
                <a:ea typeface="+mn-ea"/>
                <a:cs typeface="+mn-cs"/>
                <a:sym typeface="Symbol"/>
              </a:rPr>
              <a:t> </a:t>
            </a:r>
            <a:r>
              <a:rPr kumimoji="0" lang="en-US" sz="1400" b="1" i="0" u="none" strike="noStrike" kern="0" cap="none" spc="0" normalizeH="0" baseline="0" noProof="0" dirty="0">
                <a:ln>
                  <a:noFill/>
                </a:ln>
                <a:solidFill>
                  <a:srgbClr val="000000"/>
                </a:solidFill>
                <a:effectLst/>
                <a:uLnTx/>
                <a:uFillTx/>
                <a:latin typeface="Arial"/>
                <a:ea typeface="+mn-ea"/>
                <a:cs typeface="+mn-cs"/>
                <a:sym typeface="Symbol"/>
              </a:rPr>
              <a:t>identified at this time.</a:t>
            </a:r>
          </a:p>
        </p:txBody>
      </p:sp>
    </p:spTree>
    <p:extLst>
      <p:ext uri="{BB962C8B-B14F-4D97-AF65-F5344CB8AC3E}">
        <p14:creationId xmlns:p14="http://schemas.microsoft.com/office/powerpoint/2010/main" val="29331559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3350625349"/>
              </p:ext>
            </p:extLst>
          </p:nvPr>
        </p:nvGraphicFramePr>
        <p:xfrm>
          <a:off x="609603" y="850190"/>
          <a:ext cx="11116099" cy="5559534"/>
        </p:xfrm>
        <a:graphic>
          <a:graphicData uri="http://schemas.openxmlformats.org/drawingml/2006/table">
            <a:tbl>
              <a:tblPr firstRow="1" bandRow="1">
                <a:tableStyleId>{5C22544A-7EE6-4342-B048-85BDC9FD1C3A}</a:tableStyleId>
              </a:tblPr>
              <a:tblGrid>
                <a:gridCol w="224965">
                  <a:extLst>
                    <a:ext uri="{9D8B030D-6E8A-4147-A177-3AD203B41FA5}">
                      <a16:colId xmlns:a16="http://schemas.microsoft.com/office/drawing/2014/main" val="20000"/>
                    </a:ext>
                  </a:extLst>
                </a:gridCol>
                <a:gridCol w="2059357">
                  <a:extLst>
                    <a:ext uri="{9D8B030D-6E8A-4147-A177-3AD203B41FA5}">
                      <a16:colId xmlns:a16="http://schemas.microsoft.com/office/drawing/2014/main" val="4166595149"/>
                    </a:ext>
                  </a:extLst>
                </a:gridCol>
                <a:gridCol w="974690">
                  <a:extLst>
                    <a:ext uri="{9D8B030D-6E8A-4147-A177-3AD203B41FA5}">
                      <a16:colId xmlns:a16="http://schemas.microsoft.com/office/drawing/2014/main" val="3463983460"/>
                    </a:ext>
                  </a:extLst>
                </a:gridCol>
                <a:gridCol w="884255">
                  <a:extLst>
                    <a:ext uri="{9D8B030D-6E8A-4147-A177-3AD203B41FA5}">
                      <a16:colId xmlns:a16="http://schemas.microsoft.com/office/drawing/2014/main" val="1444686079"/>
                    </a:ext>
                  </a:extLst>
                </a:gridCol>
                <a:gridCol w="2220686">
                  <a:extLst>
                    <a:ext uri="{9D8B030D-6E8A-4147-A177-3AD203B41FA5}">
                      <a16:colId xmlns:a16="http://schemas.microsoft.com/office/drawing/2014/main" val="1722210490"/>
                    </a:ext>
                  </a:extLst>
                </a:gridCol>
                <a:gridCol w="4752146">
                  <a:extLst>
                    <a:ext uri="{9D8B030D-6E8A-4147-A177-3AD203B41FA5}">
                      <a16:colId xmlns:a16="http://schemas.microsoft.com/office/drawing/2014/main" val="20004"/>
                    </a:ext>
                  </a:extLst>
                </a:gridCol>
              </a:tblGrid>
              <a:tr h="278885">
                <a:tc gridSpan="6">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64809">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85343">
                <a:tc>
                  <a:txBody>
                    <a:bodyPr/>
                    <a:lstStyle/>
                    <a:p>
                      <a:pPr algn="ctr"/>
                      <a:r>
                        <a:rPr lang="en-US" sz="1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Scope and Objective Alignment Meeting</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n-lt"/>
                          <a:ea typeface="+mn-ea"/>
                          <a:cs typeface="Calibri" panose="020F0502020204030204" pitchFamily="34" charset="0"/>
                        </a:rPr>
                        <a:t>11/18/2021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Font typeface="Arial" panose="020B0604020202020204" pitchFamily="34" charset="0"/>
                        <a:buNone/>
                      </a:pPr>
                      <a:r>
                        <a:rPr lang="en-US" sz="1000" dirty="0">
                          <a:solidFill>
                            <a:schemeClr val="tx1"/>
                          </a:solidFill>
                          <a:latin typeface="+mn-lt"/>
                        </a:rPr>
                        <a:t>Mark Ostrowski, Julie Gonzalez, David Kaemmerer,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 typeface="Arial" panose="020B0604020202020204" pitchFamily="34" charset="0"/>
                        <a:buNone/>
                      </a:pPr>
                      <a:r>
                        <a:rPr lang="en-US" sz="1000" dirty="0">
                          <a:solidFill>
                            <a:schemeClr val="tx1"/>
                          </a:solidFill>
                          <a:latin typeface="+mn-lt"/>
                        </a:rPr>
                        <a:t>IA reviewed the scope and objectives with the AD infrastructure team that were finalized based on the information gathering sessions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900109"/>
                  </a:ext>
                </a:extLst>
              </a:tr>
              <a:tr h="660184">
                <a:tc>
                  <a:txBody>
                    <a:bodyPr/>
                    <a:lstStyle/>
                    <a:p>
                      <a:pPr algn="ctr"/>
                      <a:r>
                        <a:rPr lang="en-US" sz="1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AD Management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n-lt"/>
                          <a:ea typeface="+mn-ea"/>
                          <a:cs typeface="Calibri" panose="020F0502020204030204" pitchFamily="34" charset="0"/>
                        </a:rPr>
                        <a:t>11/29/2021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r>
                        <a:rPr lang="en-US" sz="1000" dirty="0">
                          <a:latin typeface="+mn-lt"/>
                          <a:cs typeface="Calibri" panose="020F0502020204030204" pitchFamily="34" charset="0"/>
                        </a:rPr>
                        <a:t>Topics covered during the meeting with AD infrastructure team: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Policies and Procedures which cover AD management processes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Clearly defined roles and responsibilities for AD administration</a:t>
                      </a:r>
                    </a:p>
                    <a:p>
                      <a:pPr marL="171450" indent="-171450" algn="l">
                        <a:buFont typeface="Arial" panose="020B0604020202020204" pitchFamily="34" charset="0"/>
                        <a:buChar char="•"/>
                      </a:pPr>
                      <a:r>
                        <a:rPr lang="en-US" sz="1000" dirty="0">
                          <a:solidFill>
                            <a:schemeClr val="tx1"/>
                          </a:solidFill>
                          <a:latin typeface="+mn-lt"/>
                        </a:rPr>
                        <a:t>Management reporting of problems, changes, incidents etc.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891610">
                <a:tc>
                  <a:txBody>
                    <a:bodyPr/>
                    <a:lstStyle/>
                    <a:p>
                      <a:pPr algn="ctr"/>
                      <a:r>
                        <a:rPr lang="en-US" sz="1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1000" dirty="0"/>
                        <a:t>Secure AD Boundaries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Calibri" panose="020F0502020204030204" pitchFamily="34" charset="0"/>
                        </a:rPr>
                        <a:t>12/1/2021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panose="020F0502020204030204" pitchFamily="34" charset="0"/>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cs typeface="Calibri" panose="020F0502020204030204" pitchFamily="34" charset="0"/>
                        </a:rPr>
                        <a:t>Topics covered during the meeting with AD infrastructure team:</a:t>
                      </a:r>
                      <a:endParaRPr lang="en-US" sz="1000" dirty="0">
                        <a:solidFill>
                          <a:schemeClr val="tx1"/>
                        </a:solidFill>
                        <a:latin typeface="+mn-lt"/>
                      </a:endParaRPr>
                    </a:p>
                    <a:p>
                      <a:pPr marL="171450" indent="-171450" algn="l">
                        <a:buFont typeface="Arial" panose="020B0604020202020204" pitchFamily="34" charset="0"/>
                        <a:buChar char="•"/>
                      </a:pPr>
                      <a:r>
                        <a:rPr lang="en-US" sz="1000" dirty="0">
                          <a:solidFill>
                            <a:schemeClr val="tx1"/>
                          </a:solidFill>
                          <a:latin typeface="+mn-lt"/>
                        </a:rPr>
                        <a:t>Review AD design and structure (i.e. Domains, Trees, Forests, Organizational Units (OU))</a:t>
                      </a:r>
                    </a:p>
                    <a:p>
                      <a:pPr marL="171450" indent="-171450" algn="l">
                        <a:buFont typeface="Arial" panose="020B0604020202020204" pitchFamily="34" charset="0"/>
                        <a:buChar char="•"/>
                      </a:pPr>
                      <a:r>
                        <a:rPr lang="en-US" sz="1000" dirty="0">
                          <a:solidFill>
                            <a:schemeClr val="tx1"/>
                          </a:solidFill>
                        </a:rPr>
                        <a:t>Review Segregation of Duties exists for critical AD functions like Administration, Monitoring, Making Changes etc.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Review Domain Trusts relationship</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1022580">
                <a:tc>
                  <a:txBody>
                    <a:bodyPr/>
                    <a:lstStyle/>
                    <a:p>
                      <a:pPr marL="0" lvl="0" algn="ctr" defTabSz="457200" rtl="0" eaLnBrk="1" latinLnBrk="0" hangingPunct="1">
                        <a:buNone/>
                      </a:pPr>
                      <a:r>
                        <a:rPr lang="en-US" sz="10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000" dirty="0"/>
                        <a:t>Secure Domain Controller</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a:latin typeface="+mn-lt"/>
                          <a:cs typeface="Calibri" panose="020F0502020204030204" pitchFamily="34" charset="0"/>
                        </a:rPr>
                        <a:t>12/3/2021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n-lt"/>
                          <a:cs typeface="Calibri"/>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buFont typeface="Arial" panose="020B0604020202020204" pitchFamily="34" charset="0"/>
                        <a:buNone/>
                      </a:pPr>
                      <a:r>
                        <a:rPr lang="en-US" sz="1000" dirty="0">
                          <a:latin typeface="+mn-lt"/>
                          <a:cs typeface="Calibri" panose="020F0502020204030204" pitchFamily="34" charset="0"/>
                        </a:rPr>
                        <a:t>Topics covered during the meeting  with AD Infrastructure colleagues:</a:t>
                      </a:r>
                      <a:endParaRPr lang="en-US" sz="1000" kern="1200" dirty="0">
                        <a:solidFill>
                          <a:schemeClr val="dk1"/>
                        </a:solidFill>
                        <a:effectLst/>
                        <a:latin typeface="+mn-lt"/>
                        <a:ea typeface="+mn-ea"/>
                        <a:cs typeface="+mn-cs"/>
                      </a:endParaRPr>
                    </a:p>
                    <a:p>
                      <a:pPr marL="171450" indent="-171450" algn="l">
                        <a:buFont typeface="Arial" panose="020B0604020202020204" pitchFamily="34" charset="0"/>
                        <a:buChar char="•"/>
                      </a:pPr>
                      <a:r>
                        <a:rPr lang="en-US" sz="1000" dirty="0">
                          <a:solidFill>
                            <a:schemeClr val="tx1"/>
                          </a:solidFill>
                        </a:rPr>
                        <a:t>Review documented AD Domain Controller installation procedures and processes</a:t>
                      </a:r>
                    </a:p>
                    <a:p>
                      <a:pPr marL="171450" indent="-171450" algn="l">
                        <a:buFont typeface="Arial" panose="020B0604020202020204" pitchFamily="34" charset="0"/>
                        <a:buChar char="•"/>
                      </a:pPr>
                      <a:r>
                        <a:rPr lang="en-US" sz="1000" dirty="0">
                          <a:solidFill>
                            <a:schemeClr val="tx1"/>
                          </a:solidFill>
                        </a:rPr>
                        <a:t>Availability of Domain Controllers</a:t>
                      </a:r>
                    </a:p>
                    <a:p>
                      <a:pPr marL="171450" indent="-171450" algn="l">
                        <a:buFont typeface="Arial" panose="020B0604020202020204" pitchFamily="34" charset="0"/>
                        <a:buChar char="•"/>
                      </a:pPr>
                      <a:r>
                        <a:rPr lang="en-US" sz="1000" dirty="0">
                          <a:solidFill>
                            <a:schemeClr val="tx1"/>
                          </a:solidFill>
                        </a:rPr>
                        <a:t>Regular updates of Service Packs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Change management procedures associated with AD configurations settings which include Group Policy Objects (GPO) and Organizational Unit management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801275"/>
                  </a:ext>
                </a:extLst>
              </a:tr>
              <a:tr h="412632">
                <a:tc>
                  <a:txBody>
                    <a:bodyPr/>
                    <a:lstStyle/>
                    <a:p>
                      <a:pPr marL="0" lvl="0" algn="ctr" defTabSz="457200" rtl="0" eaLnBrk="1" latinLnBrk="0" hangingPunct="1">
                        <a:buNone/>
                      </a:pPr>
                      <a:r>
                        <a:rPr lang="en-US" sz="1000" kern="1200" dirty="0">
                          <a:solidFill>
                            <a:schemeClr val="dk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defTabSz="457200" rtl="0" eaLnBrk="1" latinLnBrk="0" hangingPunct="1">
                        <a:buNone/>
                      </a:pPr>
                      <a:r>
                        <a:rPr lang="en-US" sz="1000" kern="1200" dirty="0">
                          <a:solidFill>
                            <a:schemeClr val="dk1"/>
                          </a:solidFill>
                          <a:latin typeface="+mn-lt"/>
                          <a:ea typeface="+mn-ea"/>
                          <a:cs typeface="+mn-cs"/>
                        </a:rPr>
                        <a:t>Administrative Practices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latinLnBrk="0" hangingPunct="1">
                        <a:lnSpc>
                          <a:spcPct val="100000"/>
                        </a:lnSpc>
                        <a:spcBef>
                          <a:spcPts val="0"/>
                        </a:spcBef>
                        <a:spcAft>
                          <a:spcPts val="0"/>
                        </a:spcAft>
                        <a:buNone/>
                        <a:tabLst/>
                        <a:defRPr/>
                      </a:pPr>
                      <a:r>
                        <a:rPr lang="en-US" sz="1000" kern="1200" dirty="0">
                          <a:solidFill>
                            <a:schemeClr val="dk1"/>
                          </a:solidFill>
                          <a:latin typeface="+mn-lt"/>
                          <a:ea typeface="+mn-ea"/>
                          <a:cs typeface="+mn-cs"/>
                        </a:rPr>
                        <a:t>12/6/2021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latinLnBrk="0" hangingPunct="1">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tx1"/>
                          </a:solidFill>
                          <a:latin typeface="+mn-lt"/>
                          <a:ea typeface="+mn-ea"/>
                          <a:cs typeface="+mn-cs"/>
                        </a:rPr>
                        <a:t>Jim Rose, Anne Marie French, Julie Gonzalez,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cs typeface="Calibri" panose="020F0502020204030204" pitchFamily="34" charset="0"/>
                        </a:rPr>
                        <a:t>Topics covered during the meeting with AD infrastructure team:</a:t>
                      </a:r>
                      <a:endParaRPr lang="en-US" sz="1000" kern="1200" dirty="0">
                        <a:solidFill>
                          <a:schemeClr val="tx1"/>
                        </a:solidFill>
                        <a:latin typeface="+mn-lt"/>
                        <a:ea typeface="+mn-ea"/>
                        <a:cs typeface="+mn-cs"/>
                      </a:endParaRP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Administrator Account Limitations are based on job responsibilities.</a:t>
                      </a:r>
                    </a:p>
                    <a:p>
                      <a:pPr marL="171450" marR="0" lvl="0" indent="-17145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tx1"/>
                          </a:solidFill>
                          <a:latin typeface="+mn-lt"/>
                          <a:ea typeface="+mn-ea"/>
                          <a:cs typeface="+mn-cs"/>
                        </a:rPr>
                        <a:t>Separate accounts for administrative and non-administrative operations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52388915"/>
                  </a:ext>
                </a:extLst>
              </a:tr>
              <a:tr h="502090">
                <a:tc>
                  <a:txBody>
                    <a:bodyPr/>
                    <a:lstStyle/>
                    <a:p>
                      <a:pPr marL="0" lvl="0" algn="ctr" defTabSz="457200">
                        <a:buNone/>
                      </a:pPr>
                      <a:r>
                        <a:rPr lang="en-US" sz="1000" kern="1200" dirty="0">
                          <a:solidFill>
                            <a:schemeClr val="dk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 Logging and Monitoring </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Mark Ostrowski, Jim Rose, Anne Marie French, Bianca Moon, Nicole Frazier, Mike Shanahan, Ryan Evans, Ryan Greene, Todd Savoy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Calibri" panose="020F0502020204030204" pitchFamily="34" charset="0"/>
                        </a:rPr>
                        <a:t>Topics covered during the meeting with AD infrastructure team:</a:t>
                      </a:r>
                    </a:p>
                    <a:p>
                      <a:pPr marL="171450" lvl="0" indent="-171450" algn="l">
                        <a:buFont typeface="Arial" panose="020B0604020202020204" pitchFamily="34" charset="0"/>
                        <a:buChar char="•"/>
                      </a:pPr>
                      <a:r>
                        <a:rPr lang="en-US" sz="1000" kern="1200" dirty="0">
                          <a:solidFill>
                            <a:schemeClr val="dk1"/>
                          </a:solidFill>
                          <a:latin typeface="+mn-lt"/>
                          <a:ea typeface="+mn-ea"/>
                          <a:cs typeface="Calibri" panose="020F0502020204030204" pitchFamily="34" charset="0"/>
                        </a:rPr>
                        <a:t>Evaluate AD Domain Controller Policy and Procedure requirements related to event, activity, logging and review</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Calibri" panose="020F0502020204030204" pitchFamily="34" charset="0"/>
                        </a:rPr>
                        <a:t>Review AD Domain Controller Monitoring activities for completeness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5577478"/>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64311" y="6532753"/>
            <a:ext cx="426720" cy="137160"/>
          </a:xfrm>
        </p:spPr>
        <p:txBody>
          <a:bodyPr/>
          <a:lstStyle/>
          <a:p>
            <a:fld id="{4D467D88-DCFD-354C-96A5-D863D5E9364D}" type="slidenum">
              <a:rPr lang="en-US" smtClean="0"/>
              <a:pPr/>
              <a:t>4</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410154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3109063357"/>
              </p:ext>
            </p:extLst>
          </p:nvPr>
        </p:nvGraphicFramePr>
        <p:xfrm>
          <a:off x="609603" y="850190"/>
          <a:ext cx="11193521" cy="4235306"/>
        </p:xfrm>
        <a:graphic>
          <a:graphicData uri="http://schemas.openxmlformats.org/drawingml/2006/table">
            <a:tbl>
              <a:tblPr firstRow="1" bandRow="1">
                <a:tableStyleId>{5C22544A-7EE6-4342-B048-85BDC9FD1C3A}</a:tableStyleId>
              </a:tblPr>
              <a:tblGrid>
                <a:gridCol w="357505">
                  <a:extLst>
                    <a:ext uri="{9D8B030D-6E8A-4147-A177-3AD203B41FA5}">
                      <a16:colId xmlns:a16="http://schemas.microsoft.com/office/drawing/2014/main" val="20000"/>
                    </a:ext>
                  </a:extLst>
                </a:gridCol>
                <a:gridCol w="2004239">
                  <a:extLst>
                    <a:ext uri="{9D8B030D-6E8A-4147-A177-3AD203B41FA5}">
                      <a16:colId xmlns:a16="http://schemas.microsoft.com/office/drawing/2014/main" val="4166595149"/>
                    </a:ext>
                  </a:extLst>
                </a:gridCol>
                <a:gridCol w="974690">
                  <a:extLst>
                    <a:ext uri="{9D8B030D-6E8A-4147-A177-3AD203B41FA5}">
                      <a16:colId xmlns:a16="http://schemas.microsoft.com/office/drawing/2014/main" val="3463983460"/>
                    </a:ext>
                  </a:extLst>
                </a:gridCol>
                <a:gridCol w="884255">
                  <a:extLst>
                    <a:ext uri="{9D8B030D-6E8A-4147-A177-3AD203B41FA5}">
                      <a16:colId xmlns:a16="http://schemas.microsoft.com/office/drawing/2014/main" val="1444686079"/>
                    </a:ext>
                  </a:extLst>
                </a:gridCol>
                <a:gridCol w="2220686">
                  <a:extLst>
                    <a:ext uri="{9D8B030D-6E8A-4147-A177-3AD203B41FA5}">
                      <a16:colId xmlns:a16="http://schemas.microsoft.com/office/drawing/2014/main" val="1722210490"/>
                    </a:ext>
                  </a:extLst>
                </a:gridCol>
                <a:gridCol w="4752146">
                  <a:extLst>
                    <a:ext uri="{9D8B030D-6E8A-4147-A177-3AD203B41FA5}">
                      <a16:colId xmlns:a16="http://schemas.microsoft.com/office/drawing/2014/main" val="20004"/>
                    </a:ext>
                  </a:extLst>
                </a:gridCol>
              </a:tblGrid>
              <a:tr h="278885">
                <a:tc gridSpan="6">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r>
                        <a:rPr lang="en-US" sz="12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64809">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200" dirty="0">
                          <a:latin typeface="+mn-lt"/>
                          <a:cs typeface="Calibri" panose="020F0502020204030204" pitchFamily="34" charset="0"/>
                        </a:rPr>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85343">
                <a:tc>
                  <a:txBody>
                    <a:bodyPr/>
                    <a:lstStyle/>
                    <a:p>
                      <a:pPr marL="0" lvl="0" algn="ctr" defTabSz="457200">
                        <a:buNone/>
                      </a:pPr>
                      <a:r>
                        <a:rPr lang="en-US" sz="1000" kern="1200" dirty="0">
                          <a:solidFill>
                            <a:schemeClr val="dk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Data Request Discussion</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12/20/2021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Jim Rose, Anne Marie French, Bianca Moon, Nicole Frazier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go over the data request and expectations around due dates for these request were ascertained.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900109"/>
                  </a:ext>
                </a:extLst>
              </a:tr>
              <a:tr h="560483">
                <a:tc>
                  <a:txBody>
                    <a:bodyPr/>
                    <a:lstStyle/>
                    <a:p>
                      <a:pPr marL="0" lvl="0" algn="ctr" defTabSz="457200">
                        <a:buNone/>
                      </a:pPr>
                      <a:r>
                        <a:rPr lang="en-US" sz="1000" kern="1200" dirty="0">
                          <a:solidFill>
                            <a:schemeClr val="dk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Levels of Admin Rights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1/4/2022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Jim Rose, Bianca Moon, Nicole Frazier, David </a:t>
                      </a:r>
                      <a:r>
                        <a:rPr lang="en-US" sz="1000" dirty="0" err="1"/>
                        <a:t>Kaemmerer</a:t>
                      </a:r>
                      <a:r>
                        <a:rPr lang="en-US" sz="1000" dirty="0"/>
                        <a:t>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Meeting was scheduled to understand what other levels of admin rights are configured and who/which team has access to these rights. Conversation followed after UID #13195.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560483">
                <a:tc>
                  <a:txBody>
                    <a:bodyPr/>
                    <a:lstStyle/>
                    <a:p>
                      <a:pPr marL="0" lvl="0" algn="ctr" defTabSz="457200">
                        <a:buNone/>
                      </a:pPr>
                      <a:r>
                        <a:rPr lang="en-US" sz="1000" kern="1200" dirty="0">
                          <a:solidFill>
                            <a:schemeClr val="dk1"/>
                          </a:solidFill>
                          <a:latin typeface="+mn-lt"/>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Procedure</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1/10/2022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better understand the latest modifications (Changes to Domain, Domain controllers, GPOs, OUs) that have occurred in the Active Directory and the change management process executed by the AD infrastructure team.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2938320"/>
                  </a:ext>
                </a:extLst>
              </a:tr>
              <a:tr h="560483">
                <a:tc>
                  <a:txBody>
                    <a:bodyPr/>
                    <a:lstStyle/>
                    <a:p>
                      <a:pPr marL="0" lvl="0" algn="ctr" defTabSz="457200">
                        <a:buNone/>
                      </a:pPr>
                      <a:r>
                        <a:rPr lang="en-US" sz="1000" kern="1200" dirty="0">
                          <a:solidFill>
                            <a:schemeClr val="dk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AD Change Management Discussion- Follow up</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1/14/2022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l">
                        <a:buNone/>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discuss if there was an easier way to determine samples to test the change management procedures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91322886"/>
                  </a:ext>
                </a:extLst>
              </a:tr>
              <a:tr h="560483">
                <a:tc>
                  <a:txBody>
                    <a:bodyPr/>
                    <a:lstStyle/>
                    <a:p>
                      <a:pPr marL="0" lvl="0" algn="ctr" defTabSz="457200">
                        <a:buNone/>
                      </a:pPr>
                      <a:r>
                        <a:rPr lang="en-US" sz="1000" kern="1200" dirty="0">
                          <a:solidFill>
                            <a:schemeClr val="dk1"/>
                          </a:solidFill>
                          <a:latin typeface="+mn-lt"/>
                          <a:ea typeface="+mn-ea"/>
                          <a:cs typeface="+mn-cs"/>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Follow up Questions</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1/20/2022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Mark Ostrowski, Bianca Moon, Julie Gonzalez, David Kaemmerer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The meeting was scheduled to go over several follow up questions which would help us document the test procedures of several control areas.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21106039"/>
                  </a:ext>
                </a:extLst>
              </a:tr>
              <a:tr h="560483">
                <a:tc>
                  <a:txBody>
                    <a:bodyPr/>
                    <a:lstStyle/>
                    <a:p>
                      <a:pPr marL="0" lvl="0" algn="ctr" defTabSz="457200">
                        <a:buNone/>
                      </a:pPr>
                      <a:r>
                        <a:rPr lang="en-US" sz="1000" kern="1200" dirty="0">
                          <a:solidFill>
                            <a:schemeClr val="dk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l">
                        <a:buNone/>
                      </a:pPr>
                      <a:r>
                        <a:rPr lang="en-US" sz="1000" dirty="0"/>
                        <a:t>Domain Trust Relationship – Follow up</a:t>
                      </a:r>
                    </a:p>
                  </a:txBody>
                  <a:tcPr marL="95249"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a:lnSpc>
                          <a:spcPct val="100000"/>
                        </a:lnSpc>
                        <a:spcBef>
                          <a:spcPts val="0"/>
                        </a:spcBef>
                        <a:spcAft>
                          <a:spcPts val="0"/>
                        </a:spcAft>
                        <a:buNone/>
                        <a:tabLst/>
                        <a:defRPr/>
                      </a:pPr>
                      <a:r>
                        <a:rPr lang="en-US" sz="1000" dirty="0"/>
                        <a:t>1/21/2022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a:buNone/>
                      </a:pPr>
                      <a:r>
                        <a:rPr lang="en-US" sz="1000" kern="1200" dirty="0">
                          <a:solidFill>
                            <a:schemeClr val="dk1"/>
                          </a:solidFill>
                          <a:latin typeface="+mn-lt"/>
                          <a:ea typeface="+mn-ea"/>
                          <a:cs typeface="+mn-cs"/>
                        </a:rPr>
                        <a:t>Completed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Jim Rose, Mark Ostrowski, Nicole </a:t>
                      </a:r>
                      <a:r>
                        <a:rPr lang="en-US" sz="1000" dirty="0" err="1"/>
                        <a:t>Frazxier</a:t>
                      </a:r>
                      <a:r>
                        <a:rPr lang="en-US" sz="1000" dirty="0"/>
                        <a:t>, Bianca Moon, Julie Gonzalez,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dirty="0">
                          <a:solidFill>
                            <a:schemeClr val="dk1"/>
                          </a:solidFill>
                          <a:latin typeface="+mn-lt"/>
                          <a:ea typeface="+mn-ea"/>
                          <a:cs typeface="Calibri" panose="020F0502020204030204" pitchFamily="34" charset="0"/>
                        </a:rPr>
                        <a:t>This meeting was scheduled to go over the Domain Trust relationships and better understand how two way and one way domain trust relationships are established leveraging the AD Domain Trust diagram. </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99416902"/>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64311" y="6532753"/>
            <a:ext cx="426720" cy="137160"/>
          </a:xfrm>
        </p:spPr>
        <p:txBody>
          <a:bodyPr/>
          <a:lstStyle/>
          <a:p>
            <a:fld id="{4D467D88-DCFD-354C-96A5-D863D5E9364D}" type="slidenum">
              <a:rPr lang="en-US" smtClean="0"/>
              <a:pPr/>
              <a:t>5</a:t>
            </a:fld>
            <a:endParaRPr lang="en-US" dirty="0"/>
          </a:p>
        </p:txBody>
      </p:sp>
      <p:sp>
        <p:nvSpPr>
          <p:cNvPr id="9" name="Footer Placeholder 3">
            <a:extLst>
              <a:ext uri="{FF2B5EF4-FFF2-40B4-BE49-F238E27FC236}">
                <a16:creationId xmlns:a16="http://schemas.microsoft.com/office/drawing/2014/main" id="{64C1B9FA-379D-4CCA-B172-0F5989D8915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15749376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1/27</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6</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3417459510"/>
              </p:ext>
            </p:extLst>
          </p:nvPr>
        </p:nvGraphicFramePr>
        <p:xfrm>
          <a:off x="609601" y="956219"/>
          <a:ext cx="11063588" cy="4320073"/>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u="none" strike="noStrike" dirty="0">
                          <a:effectLst/>
                          <a:latin typeface="+mn-lt"/>
                        </a:rPr>
                        <a:t>01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13200</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Walkthroughs and Related Documentation (Logging and Monitoring)</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12/15/2021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14011827"/>
                  </a:ext>
                </a:extLst>
              </a:tr>
              <a:tr h="298718">
                <a:tc>
                  <a:txBody>
                    <a:bodyPr/>
                    <a:lstStyle/>
                    <a:p>
                      <a:pPr algn="ctr" fontAlgn="b"/>
                      <a:r>
                        <a:rPr lang="en-US" sz="1200" u="none" strike="noStrike" dirty="0">
                          <a:effectLst/>
                          <a:latin typeface="+mn-lt"/>
                        </a:rPr>
                        <a:t>02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13730</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 Management - Monthly AD Stat Sheet</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12/21/2021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12/22/2021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28271272"/>
                  </a:ext>
                </a:extLst>
              </a:tr>
              <a:tr h="321548">
                <a:tc>
                  <a:txBody>
                    <a:bodyPr/>
                    <a:lstStyle/>
                    <a:p>
                      <a:pPr algn="ctr" fontAlgn="b"/>
                      <a:r>
                        <a:rPr lang="en-US" sz="1200" u="none" strike="noStrike" dirty="0">
                          <a:effectLst/>
                          <a:latin typeface="+mn-lt"/>
                        </a:rPr>
                        <a:t>03</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14251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Architectural Diagram</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12/21/2021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12/22/2021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09891440"/>
                  </a:ext>
                </a:extLst>
              </a:tr>
              <a:tr h="293278">
                <a:tc>
                  <a:txBody>
                    <a:bodyPr/>
                    <a:lstStyle/>
                    <a:p>
                      <a:pPr algn="ctr" fontAlgn="b"/>
                      <a:r>
                        <a:rPr lang="en-US" sz="1200" u="none" strike="noStrike" dirty="0">
                          <a:effectLst/>
                          <a:latin typeface="+mn-lt"/>
                        </a:rPr>
                        <a:t>04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13195</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Admin Access</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12/15/2021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12/23/2021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899067553"/>
                  </a:ext>
                </a:extLst>
              </a:tr>
              <a:tr h="342430">
                <a:tc>
                  <a:txBody>
                    <a:bodyPr/>
                    <a:lstStyle/>
                    <a:p>
                      <a:pPr algn="ctr" fontAlgn="b"/>
                      <a:r>
                        <a:rPr lang="en-US" sz="1200" u="none" strike="noStrike" dirty="0">
                          <a:effectLst/>
                          <a:latin typeface="+mn-lt"/>
                        </a:rPr>
                        <a:t>05</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13206</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Security of Domain Controllers- Comm / </a:t>
                      </a:r>
                      <a:r>
                        <a:rPr lang="en-US" sz="1200" u="none" strike="noStrike" dirty="0" err="1">
                          <a:effectLst/>
                          <a:latin typeface="+mn-lt"/>
                        </a:rPr>
                        <a:t>Decomm</a:t>
                      </a:r>
                      <a:r>
                        <a:rPr lang="en-US" sz="1200" u="none" strike="noStrike" dirty="0">
                          <a:effectLst/>
                          <a:latin typeface="+mn-lt"/>
                        </a:rPr>
                        <a:t> of DC</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12/16/2021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12/23/2021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443033188"/>
                  </a:ext>
                </a:extLst>
              </a:tr>
              <a:tr h="340858">
                <a:tc>
                  <a:txBody>
                    <a:bodyPr/>
                    <a:lstStyle/>
                    <a:p>
                      <a:pPr algn="ctr" fontAlgn="b"/>
                      <a:r>
                        <a:rPr lang="en-US" sz="1200" u="none" strike="noStrike" dirty="0">
                          <a:effectLst/>
                          <a:latin typeface="+mn-lt"/>
                        </a:rPr>
                        <a:t>06</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13216</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AD Administrative Practices - Admin Functions</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12/17/2021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12/23/2021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93699376"/>
                  </a:ext>
                </a:extLst>
              </a:tr>
              <a:tr h="342430">
                <a:tc>
                  <a:txBody>
                    <a:bodyPr/>
                    <a:lstStyle/>
                    <a:p>
                      <a:pPr algn="ctr" fontAlgn="b"/>
                      <a:r>
                        <a:rPr lang="en-US" sz="1200" u="none" strike="noStrike" dirty="0">
                          <a:effectLst/>
                          <a:latin typeface="+mn-lt"/>
                        </a:rPr>
                        <a:t>07</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13199</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Security of Domain Controllers: DC Redundancy</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12/16/2021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12/29/2021</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Jim Rose</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40389952"/>
                  </a:ext>
                </a:extLst>
              </a:tr>
              <a:tr h="386775">
                <a:tc>
                  <a:txBody>
                    <a:bodyPr/>
                    <a:lstStyle/>
                    <a:p>
                      <a:pPr algn="ctr" fontAlgn="b"/>
                      <a:r>
                        <a:rPr lang="en-US" sz="1200" u="none" strike="noStrike" dirty="0">
                          <a:effectLst/>
                          <a:latin typeface="+mn-lt"/>
                        </a:rPr>
                        <a:t>08</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13732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System Downtime/Outage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12/29/2021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72135594"/>
                  </a:ext>
                </a:extLst>
              </a:tr>
              <a:tr h="364864">
                <a:tc>
                  <a:txBody>
                    <a:bodyPr/>
                    <a:lstStyle/>
                    <a:p>
                      <a:pPr algn="ctr" fontAlgn="b"/>
                      <a:r>
                        <a:rPr lang="en-US" sz="1200" u="none" strike="noStrike" dirty="0">
                          <a:effectLst/>
                          <a:latin typeface="+mn-lt"/>
                        </a:rPr>
                        <a:t>09</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14252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Secure AD Boundaries - Domain Trust Relationship</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12/21/2021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12/29/2021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44504395"/>
                  </a:ext>
                </a:extLst>
              </a:tr>
              <a:tr h="445335">
                <a:tc>
                  <a:txBody>
                    <a:bodyPr/>
                    <a:lstStyle/>
                    <a:p>
                      <a:pPr algn="ctr" fontAlgn="b"/>
                      <a:r>
                        <a:rPr lang="en-US" sz="1200" u="none" strike="noStrike" dirty="0">
                          <a:effectLst/>
                          <a:latin typeface="+mn-lt"/>
                        </a:rPr>
                        <a:t>10</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14266</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Secure AD Boundaries - Domain Trust Relationship (Follow-Up)</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12/27/2021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1/3/2022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302716709"/>
                  </a:ext>
                </a:extLst>
              </a:tr>
            </a:tbl>
          </a:graphicData>
        </a:graphic>
      </p:graphicFrame>
    </p:spTree>
    <p:extLst>
      <p:ext uri="{BB962C8B-B14F-4D97-AF65-F5344CB8AC3E}">
        <p14:creationId xmlns:p14="http://schemas.microsoft.com/office/powerpoint/2010/main" val="765087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1/27</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7</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1313319771"/>
              </p:ext>
            </p:extLst>
          </p:nvPr>
        </p:nvGraphicFramePr>
        <p:xfrm>
          <a:off x="609601" y="956219"/>
          <a:ext cx="11063588" cy="5426900"/>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u="none" strike="noStrike" dirty="0">
                          <a:effectLst/>
                          <a:latin typeface="+mn-lt"/>
                        </a:rPr>
                        <a:t>11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13731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AD Management - Reporting Metrics</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12/20/2021</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1/7/2022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200" b="0" i="0" u="none" strike="noStrike" dirty="0">
                          <a:effectLst/>
                          <a:latin typeface="+mn-lt"/>
                        </a:rPr>
                        <a:t>Reopened on 1/13 for –</a:t>
                      </a:r>
                    </a:p>
                    <a:p>
                      <a:pPr algn="l" fontAlgn="b"/>
                      <a:r>
                        <a:rPr lang="en-US" sz="1200" b="0" i="0" u="none" strike="noStrike" dirty="0">
                          <a:effectLst/>
                          <a:latin typeface="+mn-lt"/>
                        </a:rPr>
                        <a:t>1. The October 2021, November 2021, and December 2021 status decks.</a:t>
                      </a:r>
                    </a:p>
                    <a:p>
                      <a:pPr algn="l" fontAlgn="b"/>
                      <a:r>
                        <a:rPr lang="en-US" sz="1200" b="0" i="0" u="none" strike="noStrike" dirty="0">
                          <a:effectLst/>
                          <a:latin typeface="+mn-lt"/>
                        </a:rPr>
                        <a:t>2. Evidence that the status decks were communicated to senior leadership. This evidence can be meeting invites with invitees and agenda or meeting minutes.</a:t>
                      </a:r>
                    </a:p>
                    <a:p>
                      <a:pPr algn="l" fontAlgn="b"/>
                      <a:r>
                        <a:rPr lang="en-US" sz="1200" b="0" i="0" u="none" strike="noStrike" dirty="0">
                          <a:effectLst/>
                          <a:latin typeface="+mn-lt"/>
                        </a:rPr>
                        <a:t>3. Evidence that the status decks have been communicated to IT Management. This evidence can be meeting invites with invitees and agenda or meeting minutes.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11452935"/>
                  </a:ext>
                </a:extLst>
              </a:tr>
              <a:tr h="342430">
                <a:tc>
                  <a:txBody>
                    <a:bodyPr/>
                    <a:lstStyle/>
                    <a:p>
                      <a:pPr algn="ctr" fontAlgn="b"/>
                      <a:r>
                        <a:rPr lang="en-US" sz="1200" u="none" strike="noStrike" dirty="0">
                          <a:effectLst/>
                          <a:latin typeface="+mn-lt"/>
                        </a:rPr>
                        <a:t>12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a:effectLst/>
                          <a:latin typeface="+mn-lt"/>
                        </a:rPr>
                        <a:t>14374</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A1.2 - Access to Active Directory</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1/4/2022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a:effectLst/>
                          <a:latin typeface="+mn-lt"/>
                        </a:rPr>
                        <a:t>1/7/2022</a:t>
                      </a:r>
                      <a:endParaRPr lang="en-US" sz="1200" b="0" i="0" u="none" strike="noStrike">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07042726"/>
                  </a:ext>
                </a:extLst>
              </a:tr>
              <a:tr h="342430">
                <a:tc>
                  <a:txBody>
                    <a:bodyPr/>
                    <a:lstStyle/>
                    <a:p>
                      <a:pPr algn="ctr" fontAlgn="b"/>
                      <a:r>
                        <a:rPr lang="en-US" sz="1200" u="none" strike="noStrike" dirty="0">
                          <a:effectLst/>
                          <a:latin typeface="+mn-lt"/>
                        </a:rPr>
                        <a:t>13</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14375</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B1.2 Domain Trust </a:t>
                      </a:r>
                      <a:r>
                        <a:rPr lang="en-US" sz="1200" u="none" strike="noStrike" dirty="0">
                          <a:solidFill>
                            <a:schemeClr val="tx1"/>
                          </a:solidFill>
                          <a:effectLst/>
                          <a:latin typeface="+mn-lt"/>
                        </a:rPr>
                        <a:t>Relationship</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1/4/2022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1/7/2022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Jim Rose</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820257955"/>
                  </a:ext>
                </a:extLst>
              </a:tr>
              <a:tr h="342430">
                <a:tc>
                  <a:txBody>
                    <a:bodyPr/>
                    <a:lstStyle/>
                    <a:p>
                      <a:pPr algn="ctr" fontAlgn="b"/>
                      <a:r>
                        <a:rPr lang="en-US" sz="1200" u="none" strike="noStrike" dirty="0">
                          <a:effectLst/>
                          <a:latin typeface="+mn-lt"/>
                        </a:rPr>
                        <a:t>14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solidFill>
                            <a:schemeClr val="tx1"/>
                          </a:solidFill>
                          <a:effectLst/>
                          <a:latin typeface="+mn-lt"/>
                        </a:rPr>
                        <a:t>14381</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C1.3 - Change Management Procedures</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1/6/2022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1/11/2022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Jim Rose</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200" b="0" i="0" u="none" strike="noStrike" dirty="0">
                          <a:effectLst/>
                          <a:latin typeface="+mn-lt"/>
                        </a:rPr>
                        <a:t>Follow up meeting was scheduled on 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83708622"/>
                  </a:ext>
                </a:extLst>
              </a:tr>
              <a:tr h="342430">
                <a:tc>
                  <a:txBody>
                    <a:bodyPr/>
                    <a:lstStyle/>
                    <a:p>
                      <a:pPr algn="ctr" fontAlgn="b"/>
                      <a:r>
                        <a:rPr lang="en-US" sz="1200" b="0" i="0" u="none" strike="noStrike" dirty="0">
                          <a:effectLst/>
                          <a:latin typeface="+mn-lt"/>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C1.2 - Patch Updates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1/7/2022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1/12/2022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284097294"/>
                  </a:ext>
                </a:extLst>
              </a:tr>
              <a:tr h="342430">
                <a:tc>
                  <a:txBody>
                    <a:bodyPr/>
                    <a:lstStyle/>
                    <a:p>
                      <a:pPr algn="ctr" fontAlgn="b"/>
                      <a:r>
                        <a:rPr lang="en-US" sz="1200" b="0" i="0" u="none" strike="noStrike" dirty="0">
                          <a:effectLst/>
                          <a:latin typeface="+mn-lt"/>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A1.1 Standard Operating Procedures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1/12/20220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178014582"/>
                  </a:ext>
                </a:extLst>
              </a:tr>
              <a:tr h="342430">
                <a:tc>
                  <a:txBody>
                    <a:bodyPr/>
                    <a:lstStyle/>
                    <a:p>
                      <a:pPr algn="ctr" fontAlgn="b"/>
                      <a:r>
                        <a:rPr lang="en-US" sz="1200" b="0" i="0" u="none" strike="noStrike" dirty="0">
                          <a:effectLst/>
                          <a:latin typeface="+mn-lt"/>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C1.2 - Patch Updates - Samples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Open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14011827"/>
                  </a:ext>
                </a:extLst>
              </a:tr>
              <a:tr h="363625">
                <a:tc>
                  <a:txBody>
                    <a:bodyPr/>
                    <a:lstStyle/>
                    <a:p>
                      <a:pPr algn="ctr" fontAlgn="b"/>
                      <a:r>
                        <a:rPr lang="en-US" sz="1200" b="0" i="0" u="none" strike="noStrike" dirty="0">
                          <a:effectLst/>
                          <a:latin typeface="+mn-lt"/>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solidFill>
                            <a:schemeClr val="tx1"/>
                          </a:solidFill>
                          <a:effectLst/>
                          <a:latin typeface="+mn-lt"/>
                        </a:rPr>
                        <a:t>14777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C1.1 - Domain Controller Availability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lumMod val="50000"/>
                            </a:prstClr>
                          </a:solidFill>
                          <a:effectLst/>
                          <a:uLnTx/>
                          <a:uFillTx/>
                          <a:latin typeface="Arial"/>
                          <a:ea typeface="+mn-ea"/>
                          <a:cs typeface="+mn-cs"/>
                        </a:rPr>
                        <a:t>Closed</a:t>
                      </a:r>
                      <a:endPar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28271272"/>
                  </a:ext>
                </a:extLst>
              </a:tr>
              <a:tr h="269430">
                <a:tc>
                  <a:txBody>
                    <a:bodyPr/>
                    <a:lstStyle/>
                    <a:p>
                      <a:pPr algn="ctr" fontAlgn="b"/>
                      <a:r>
                        <a:rPr lang="en-US" sz="1200" b="0" i="0" u="none" strike="noStrike" dirty="0">
                          <a:effectLst/>
                          <a:latin typeface="+mn-lt"/>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B1.2 Domain Trust Relationship (Follow 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1/13/2022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Arial"/>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09891440"/>
                  </a:ext>
                </a:extLst>
              </a:tr>
            </a:tbl>
          </a:graphicData>
        </a:graphic>
      </p:graphicFrame>
    </p:spTree>
    <p:extLst>
      <p:ext uri="{BB962C8B-B14F-4D97-AF65-F5344CB8AC3E}">
        <p14:creationId xmlns:p14="http://schemas.microsoft.com/office/powerpoint/2010/main" val="41337735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93192"/>
            <a:ext cx="10972800" cy="531256"/>
          </a:xfrm>
        </p:spPr>
        <p:txBody>
          <a:bodyPr/>
          <a:lstStyle/>
          <a:p>
            <a:r>
              <a:rPr lang="en-US" dirty="0"/>
              <a:t>Data Requests</a:t>
            </a:r>
            <a:br>
              <a:rPr lang="en-US" dirty="0"/>
            </a:br>
            <a:r>
              <a:rPr lang="en-US" sz="1200" dirty="0">
                <a:solidFill>
                  <a:srgbClr val="C00000"/>
                </a:solidFill>
              </a:rPr>
              <a:t>As of 5 PM ET on 1/27</a:t>
            </a:r>
            <a:endParaRPr lang="en-US" sz="1200" dirty="0"/>
          </a:p>
        </p:txBody>
      </p:sp>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a:xfrm>
            <a:off x="11673189" y="6533388"/>
            <a:ext cx="426720" cy="137160"/>
          </a:xfrm>
        </p:spPr>
        <p:txBody>
          <a:bodyPr/>
          <a:lstStyle/>
          <a:p>
            <a:fld id="{4D467D88-DCFD-354C-96A5-D863D5E9364D}" type="slidenum">
              <a:rPr lang="en-US" smtClean="0"/>
              <a:pPr/>
              <a:t>8</a:t>
            </a:fld>
            <a:endParaRPr lang="en-US" dirty="0"/>
          </a:p>
        </p:txBody>
      </p:sp>
      <p:sp>
        <p:nvSpPr>
          <p:cNvPr id="9" name="Footer Placeholder 3">
            <a:extLst>
              <a:ext uri="{FF2B5EF4-FFF2-40B4-BE49-F238E27FC236}">
                <a16:creationId xmlns:a16="http://schemas.microsoft.com/office/drawing/2014/main" id="{6F075FAA-DD68-4176-86FD-15EBBC344B09}"/>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graphicFrame>
        <p:nvGraphicFramePr>
          <p:cNvPr id="4" name="Table 3">
            <a:extLst>
              <a:ext uri="{FF2B5EF4-FFF2-40B4-BE49-F238E27FC236}">
                <a16:creationId xmlns:a16="http://schemas.microsoft.com/office/drawing/2014/main" id="{61977CAE-5042-4BD9-9234-20096E917A25}"/>
              </a:ext>
            </a:extLst>
          </p:cNvPr>
          <p:cNvGraphicFramePr>
            <a:graphicFrameLocks noGrp="1"/>
          </p:cNvGraphicFramePr>
          <p:nvPr>
            <p:extLst>
              <p:ext uri="{D42A27DB-BD31-4B8C-83A1-F6EECF244321}">
                <p14:modId xmlns:p14="http://schemas.microsoft.com/office/powerpoint/2010/main" val="3207275861"/>
              </p:ext>
            </p:extLst>
          </p:nvPr>
        </p:nvGraphicFramePr>
        <p:xfrm>
          <a:off x="609601" y="956219"/>
          <a:ext cx="11063588" cy="2537955"/>
        </p:xfrm>
        <a:graphic>
          <a:graphicData uri="http://schemas.openxmlformats.org/drawingml/2006/table">
            <a:tbl>
              <a:tblPr>
                <a:tableStyleId>{5C22544A-7EE6-4342-B048-85BDC9FD1C3A}</a:tableStyleId>
              </a:tblPr>
              <a:tblGrid>
                <a:gridCol w="329980">
                  <a:extLst>
                    <a:ext uri="{9D8B030D-6E8A-4147-A177-3AD203B41FA5}">
                      <a16:colId xmlns:a16="http://schemas.microsoft.com/office/drawing/2014/main" val="3451583071"/>
                    </a:ext>
                  </a:extLst>
                </a:gridCol>
                <a:gridCol w="817773">
                  <a:extLst>
                    <a:ext uri="{9D8B030D-6E8A-4147-A177-3AD203B41FA5}">
                      <a16:colId xmlns:a16="http://schemas.microsoft.com/office/drawing/2014/main" val="1321758331"/>
                    </a:ext>
                  </a:extLst>
                </a:gridCol>
                <a:gridCol w="2654175">
                  <a:extLst>
                    <a:ext uri="{9D8B030D-6E8A-4147-A177-3AD203B41FA5}">
                      <a16:colId xmlns:a16="http://schemas.microsoft.com/office/drawing/2014/main" val="2820573533"/>
                    </a:ext>
                  </a:extLst>
                </a:gridCol>
                <a:gridCol w="1047321">
                  <a:extLst>
                    <a:ext uri="{9D8B030D-6E8A-4147-A177-3AD203B41FA5}">
                      <a16:colId xmlns:a16="http://schemas.microsoft.com/office/drawing/2014/main" val="534498421"/>
                    </a:ext>
                  </a:extLst>
                </a:gridCol>
                <a:gridCol w="1032976">
                  <a:extLst>
                    <a:ext uri="{9D8B030D-6E8A-4147-A177-3AD203B41FA5}">
                      <a16:colId xmlns:a16="http://schemas.microsoft.com/office/drawing/2014/main" val="3979840663"/>
                    </a:ext>
                  </a:extLst>
                </a:gridCol>
                <a:gridCol w="1147752">
                  <a:extLst>
                    <a:ext uri="{9D8B030D-6E8A-4147-A177-3AD203B41FA5}">
                      <a16:colId xmlns:a16="http://schemas.microsoft.com/office/drawing/2014/main" val="1349467985"/>
                    </a:ext>
                  </a:extLst>
                </a:gridCol>
                <a:gridCol w="1233833">
                  <a:extLst>
                    <a:ext uri="{9D8B030D-6E8A-4147-A177-3AD203B41FA5}">
                      <a16:colId xmlns:a16="http://schemas.microsoft.com/office/drawing/2014/main" val="3189468277"/>
                    </a:ext>
                  </a:extLst>
                </a:gridCol>
                <a:gridCol w="2799778">
                  <a:extLst>
                    <a:ext uri="{9D8B030D-6E8A-4147-A177-3AD203B41FA5}">
                      <a16:colId xmlns:a16="http://schemas.microsoft.com/office/drawing/2014/main" val="23586720"/>
                    </a:ext>
                  </a:extLst>
                </a:gridCol>
              </a:tblGrid>
              <a:tr h="191079">
                <a:tc gridSpan="8">
                  <a:txBody>
                    <a:bodyPr/>
                    <a:lstStyle/>
                    <a:p>
                      <a:pPr algn="ctr" fontAlgn="b"/>
                      <a:r>
                        <a:rPr lang="en-US" sz="1200" b="1" i="0" u="none" strike="noStrike" dirty="0">
                          <a:solidFill>
                            <a:schemeClr val="bg1"/>
                          </a:solidFill>
                          <a:effectLst/>
                          <a:latin typeface="+mn-lt"/>
                        </a:rPr>
                        <a:t>Data Requests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effectLst/>
                        <a:latin typeface="Calibri" panose="020F0502020204030204" pitchFamily="34" charset="0"/>
                      </a:endParaRPr>
                    </a:p>
                  </a:txBody>
                  <a:tcPr marL="9525" marR="9525" marT="9525" marB="0" anchor="b"/>
                </a:tc>
                <a:extLst>
                  <a:ext uri="{0D108BD9-81ED-4DB2-BD59-A6C34878D82A}">
                    <a16:rowId xmlns:a16="http://schemas.microsoft.com/office/drawing/2014/main" val="2025948514"/>
                  </a:ext>
                </a:extLst>
              </a:tr>
              <a:tr h="191079">
                <a:tc>
                  <a:txBody>
                    <a:bodyPr/>
                    <a:lstStyle/>
                    <a:p>
                      <a:pPr algn="ctr" fontAlgn="b"/>
                      <a:r>
                        <a:rPr lang="en-US" sz="1200" b="1" u="none" strike="noStrike" dirty="0">
                          <a:effectLst/>
                          <a:latin typeface="+mn-lt"/>
                        </a:rPr>
                        <a:t>#</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UID</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Title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Started On</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Due (Date)</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Status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Preparer(s)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1" u="none" strike="noStrike" dirty="0">
                          <a:effectLst/>
                          <a:latin typeface="+mn-lt"/>
                        </a:rPr>
                        <a:t>Notes</a:t>
                      </a:r>
                      <a:endParaRPr lang="en-US" sz="1200" b="1"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3616198"/>
                  </a:ext>
                </a:extLst>
              </a:tr>
              <a:tr h="342430">
                <a:tc>
                  <a:txBody>
                    <a:bodyPr/>
                    <a:lstStyle/>
                    <a:p>
                      <a:pPr algn="ctr" fontAlgn="b"/>
                      <a:r>
                        <a:rPr lang="en-US" sz="1200" b="0" i="0" u="none" strike="noStrike" dirty="0">
                          <a:effectLst/>
                          <a:latin typeface="+mn-lt"/>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u="none" strike="noStrike" dirty="0">
                          <a:effectLst/>
                          <a:latin typeface="+mn-lt"/>
                        </a:rPr>
                        <a:t>14784</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C1.3 – Change Management – Splunk Log Request </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effectLst/>
                          <a:latin typeface="+mn-lt"/>
                        </a:rPr>
                        <a:t>1/21/2022</a:t>
                      </a:r>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u="none" strike="noStrike" dirty="0">
                          <a:solidFill>
                            <a:schemeClr val="tx1"/>
                          </a:solidFill>
                          <a:effectLst/>
                          <a:latin typeface="+mn-lt"/>
                        </a:rPr>
                        <a:t>1/24/2022</a:t>
                      </a:r>
                      <a:endParaRPr lang="en-US" sz="1200" b="0" i="0" u="none" strike="noStrike" dirty="0">
                        <a:solidFill>
                          <a:schemeClr val="tx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11452935"/>
                  </a:ext>
                </a:extLst>
              </a:tr>
              <a:tr h="342430">
                <a:tc>
                  <a:txBody>
                    <a:bodyPr/>
                    <a:lstStyle/>
                    <a:p>
                      <a:pPr algn="ctr" fontAlgn="b"/>
                      <a:r>
                        <a:rPr lang="en-US" sz="1200" b="0" i="0" u="none" strike="noStrike" dirty="0">
                          <a:effectLst/>
                          <a:latin typeface="+mn-lt"/>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C1.3 – Change Management Procedures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1/18/2022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1/20/2022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Ann French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154024858"/>
                  </a:ext>
                </a:extLst>
              </a:tr>
              <a:tr h="342430">
                <a:tc>
                  <a:txBody>
                    <a:bodyPr/>
                    <a:lstStyle/>
                    <a:p>
                      <a:pPr algn="ctr" fontAlgn="b"/>
                      <a:r>
                        <a:rPr lang="en-US" sz="1200" b="0" i="0" u="none" strike="noStrike" dirty="0">
                          <a:effectLst/>
                          <a:latin typeface="+mn-lt"/>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D1.1 – Administrative Accounts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1/21/2022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1/25/2022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Mark Ostrowski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256729992"/>
                  </a:ext>
                </a:extLst>
              </a:tr>
              <a:tr h="342430">
                <a:tc>
                  <a:txBody>
                    <a:bodyPr/>
                    <a:lstStyle/>
                    <a:p>
                      <a:pPr algn="ctr" fontAlgn="b"/>
                      <a:r>
                        <a:rPr lang="en-US" sz="1200" b="0" i="0" u="none" strike="noStrike" dirty="0">
                          <a:effectLst/>
                          <a:latin typeface="+mn-lt"/>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B1.3 – Segregation of Duties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1/25/2022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1/27/2022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1" i="0" u="none" strike="noStrike" dirty="0">
                          <a:solidFill>
                            <a:schemeClr val="tx1"/>
                          </a:solidFill>
                          <a:effectLst/>
                          <a:latin typeface="+mn-lt"/>
                        </a:rPr>
                        <a:t>Certified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846693527"/>
                  </a:ext>
                </a:extLst>
              </a:tr>
              <a:tr h="342430">
                <a:tc>
                  <a:txBody>
                    <a:bodyPr/>
                    <a:lstStyle/>
                    <a:p>
                      <a:pPr algn="ctr" fontAlgn="b"/>
                      <a:r>
                        <a:rPr lang="en-US" sz="1200" b="0" i="0" u="none" strike="noStrike" dirty="0">
                          <a:effectLst/>
                          <a:latin typeface="+mn-lt"/>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Active Directory Trusts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1/26/2022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993927836"/>
                  </a:ext>
                </a:extLst>
              </a:tr>
              <a:tr h="342430">
                <a:tc>
                  <a:txBody>
                    <a:bodyPr/>
                    <a:lstStyle/>
                    <a:p>
                      <a:pPr algn="ctr" fontAlgn="b"/>
                      <a:r>
                        <a:rPr lang="en-US" sz="1200" b="0" i="0" u="none" strike="noStrike" dirty="0">
                          <a:effectLst/>
                          <a:latin typeface="+mn-lt"/>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b="0" i="0" u="none" strike="noStrike" dirty="0">
                          <a:effectLst/>
                          <a:latin typeface="+mn-lt"/>
                        </a:rPr>
                        <a:t>14857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E2.1 Administrative Activity Logging and Monitoring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1/24/2022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chemeClr val="tx1"/>
                          </a:solidFill>
                          <a:effectLst/>
                          <a:latin typeface="+mn-lt"/>
                        </a:rPr>
                        <a:t>1/26/2022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mn-lt"/>
                          <a:ea typeface="+mn-ea"/>
                          <a:cs typeface="+mn-cs"/>
                        </a:rPr>
                        <a:t>Closed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US" sz="1200" b="0" i="0" u="none" strike="noStrike" dirty="0">
                          <a:effectLst/>
                          <a:latin typeface="+mn-lt"/>
                        </a:rPr>
                        <a:t>Jim Rose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endParaRPr lang="en-US" sz="1200" b="0" i="0"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883816277"/>
                  </a:ext>
                </a:extLst>
              </a:tr>
            </a:tbl>
          </a:graphicData>
        </a:graphic>
      </p:graphicFrame>
    </p:spTree>
    <p:extLst>
      <p:ext uri="{BB962C8B-B14F-4D97-AF65-F5344CB8AC3E}">
        <p14:creationId xmlns:p14="http://schemas.microsoft.com/office/powerpoint/2010/main" val="21367821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0" lang="en-US" sz="2400" b="1" i="0" u="none" strike="noStrike" kern="1200" cap="none" spc="0" normalizeH="0" baseline="0" noProof="0" dirty="0">
                <a:ln>
                  <a:noFill/>
                </a:ln>
                <a:solidFill>
                  <a:prstClr val="black"/>
                </a:solidFill>
                <a:effectLst/>
                <a:uLnTx/>
                <a:uFillTx/>
                <a:latin typeface="Arial"/>
                <a:ea typeface="+mj-ea"/>
                <a:cs typeface="+mj-cs"/>
              </a:rPr>
              <a:t>Potential Discovery Identified</a:t>
            </a:r>
            <a:br>
              <a:rPr kumimoji="0" lang="en-US" sz="1800" b="1" i="0" u="none" strike="noStrike" kern="0" cap="none" spc="0" normalizeH="0" baseline="0" noProof="0" dirty="0">
                <a:ln>
                  <a:noFill/>
                </a:ln>
                <a:solidFill>
                  <a:srgbClr val="000000"/>
                </a:solidFill>
                <a:effectLst/>
                <a:uLnTx/>
                <a:uFillTx/>
                <a:latin typeface="Calibri"/>
                <a:ea typeface="+mj-ea"/>
                <a:cs typeface="+mj-cs"/>
              </a:rPr>
            </a:br>
            <a:r>
              <a:rPr kumimoji="0" lang="en-US" sz="1500" b="1" i="0" u="none" strike="noStrike" kern="1200" cap="none" spc="0" normalizeH="0" baseline="0" noProof="0" dirty="0">
                <a:ln>
                  <a:noFill/>
                </a:ln>
                <a:solidFill>
                  <a:srgbClr val="CC0000"/>
                </a:solidFill>
                <a:effectLst/>
                <a:uLnTx/>
                <a:uFillTx/>
                <a:latin typeface="Calibri"/>
                <a:ea typeface="+mj-ea"/>
                <a:cs typeface="+mj-cs"/>
              </a:rPr>
              <a:t>The following discoveries were identified and will be discussed with applicable business owners to ensure alignment.  These are considered draft and subject to change until the final report is issued.</a:t>
            </a:r>
            <a:endParaRPr lang="en-US" dirty="0"/>
          </a:p>
        </p:txBody>
      </p:sp>
      <p:graphicFrame>
        <p:nvGraphicFramePr>
          <p:cNvPr id="10" name="Table 9">
            <a:extLst>
              <a:ext uri="{FF2B5EF4-FFF2-40B4-BE49-F238E27FC236}">
                <a16:creationId xmlns:a16="http://schemas.microsoft.com/office/drawing/2014/main" id="{A37339FA-2388-42D9-B49B-85FEC772235C}"/>
              </a:ext>
            </a:extLst>
          </p:cNvPr>
          <p:cNvGraphicFramePr>
            <a:graphicFrameLocks noGrp="1"/>
          </p:cNvGraphicFramePr>
          <p:nvPr>
            <p:extLst>
              <p:ext uri="{D42A27DB-BD31-4B8C-83A1-F6EECF244321}">
                <p14:modId xmlns:p14="http://schemas.microsoft.com/office/powerpoint/2010/main" val="2018029690"/>
              </p:ext>
            </p:extLst>
          </p:nvPr>
        </p:nvGraphicFramePr>
        <p:xfrm>
          <a:off x="609604" y="1120353"/>
          <a:ext cx="10972796" cy="5544048"/>
        </p:xfrm>
        <a:graphic>
          <a:graphicData uri="http://schemas.openxmlformats.org/drawingml/2006/table">
            <a:tbl>
              <a:tblPr firstRow="1" firstCol="1" bandRow="1"/>
              <a:tblGrid>
                <a:gridCol w="654775">
                  <a:extLst>
                    <a:ext uri="{9D8B030D-6E8A-4147-A177-3AD203B41FA5}">
                      <a16:colId xmlns:a16="http://schemas.microsoft.com/office/drawing/2014/main" val="1606243501"/>
                    </a:ext>
                  </a:extLst>
                </a:gridCol>
                <a:gridCol w="5759419">
                  <a:extLst>
                    <a:ext uri="{9D8B030D-6E8A-4147-A177-3AD203B41FA5}">
                      <a16:colId xmlns:a16="http://schemas.microsoft.com/office/drawing/2014/main" val="2155699964"/>
                    </a:ext>
                  </a:extLst>
                </a:gridCol>
                <a:gridCol w="3091467">
                  <a:extLst>
                    <a:ext uri="{9D8B030D-6E8A-4147-A177-3AD203B41FA5}">
                      <a16:colId xmlns:a16="http://schemas.microsoft.com/office/drawing/2014/main" val="639253786"/>
                    </a:ext>
                  </a:extLst>
                </a:gridCol>
                <a:gridCol w="1467135">
                  <a:extLst>
                    <a:ext uri="{9D8B030D-6E8A-4147-A177-3AD203B41FA5}">
                      <a16:colId xmlns:a16="http://schemas.microsoft.com/office/drawing/2014/main" val="3580079155"/>
                    </a:ext>
                  </a:extLst>
                </a:gridCol>
              </a:tblGrid>
              <a:tr h="171230">
                <a:tc gridSpan="4">
                  <a:txBody>
                    <a:bodyPr/>
                    <a:lstStyle/>
                    <a:p>
                      <a:pPr algn="ctr" rtl="0" fontAlgn="ctr"/>
                      <a:r>
                        <a:rPr lang="en-US" sz="1400" b="1" i="0" u="none" strike="noStrike" dirty="0">
                          <a:solidFill>
                            <a:schemeClr val="bg1"/>
                          </a:solidFill>
                          <a:effectLst/>
                          <a:latin typeface="+mn-lt"/>
                        </a:rPr>
                        <a:t>Initial Discovery</a:t>
                      </a:r>
                    </a:p>
                  </a:txBody>
                  <a:tcPr marL="3667" marR="3667" marT="3667"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r>
                        <a:rPr lang="en-US" sz="1400" b="1" i="0" u="none" strike="noStrike" dirty="0">
                          <a:solidFill>
                            <a:schemeClr val="bg1"/>
                          </a:solidFill>
                          <a:effectLst/>
                          <a:latin typeface="+mn-lt"/>
                        </a:rPr>
                        <a:t>Initial Discovery</a:t>
                      </a: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9536"/>
                  </a:ext>
                </a:extLst>
              </a:tr>
              <a:tr h="291471">
                <a:tc>
                  <a:txBody>
                    <a:bodyPr/>
                    <a:lstStyle/>
                    <a:p>
                      <a:pPr algn="ctr" rtl="0" fontAlgn="ctr"/>
                      <a:r>
                        <a:rPr lang="en-US" sz="1200" b="1" i="0" u="none" strike="noStrike" dirty="0">
                          <a:solidFill>
                            <a:srgbClr val="000000"/>
                          </a:solidFill>
                          <a:effectLst/>
                          <a:latin typeface="Arial" panose="020B0604020202020204" pitchFamily="34" charset="0"/>
                        </a:rPr>
                        <a: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Calibri" panose="020F0502020204030204" pitchFamily="34" charset="0"/>
                        </a:rPr>
                        <a:t>Discovery</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rtl="0" eaLnBrk="1" fontAlgn="ctr" latinLnBrk="0" hangingPunct="1"/>
                      <a:r>
                        <a:rPr lang="en-US" sz="1200" kern="1200" dirty="0">
                          <a:solidFill>
                            <a:schemeClr val="dk1"/>
                          </a:solidFill>
                          <a:latin typeface="+mn-lt"/>
                          <a:ea typeface="+mn-ea"/>
                          <a:cs typeface="Calibri"/>
                        </a:rPr>
                        <a:t>IA Comment /R</a:t>
                      </a:r>
                      <a:r>
                        <a:rPr lang="en-US" sz="1200" b="0" i="0" u="none" strike="noStrike" kern="1200" noProof="0" dirty="0"/>
                        <a:t>ecommendation</a:t>
                      </a:r>
                      <a:endParaRPr lang="en-US" sz="1200" kern="1200" dirty="0">
                        <a:solidFill>
                          <a:schemeClr val="dk1"/>
                        </a:solidFill>
                        <a:latin typeface="+mn-lt"/>
                        <a:ea typeface="+mn-ea"/>
                        <a:cs typeface="Calibri" panose="020F0502020204030204" pitchFamily="34" charset="0"/>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200" kern="1200" dirty="0">
                          <a:solidFill>
                            <a:schemeClr val="dk1"/>
                          </a:solidFill>
                          <a:latin typeface="+mn-lt"/>
                          <a:ea typeface="+mn-ea"/>
                          <a:cs typeface="+mn-cs"/>
                        </a:rPr>
                        <a:t>Business Comment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89523373"/>
                  </a:ext>
                </a:extLst>
              </a:tr>
              <a:tr h="676833">
                <a:tc>
                  <a:txBody>
                    <a:bodyPr/>
                    <a:lstStyle/>
                    <a:p>
                      <a:pPr algn="ctr" rtl="0" fontAlgn="ctr"/>
                      <a:r>
                        <a:rPr lang="en-US" sz="1200" b="0" i="0" u="none" strike="noStrike" dirty="0">
                          <a:solidFill>
                            <a:srgbClr val="000000"/>
                          </a:solidFill>
                          <a:effectLst/>
                          <a:latin typeface="Arial" panose="020B0604020202020204" pitchFamily="34" charset="0"/>
                        </a:rPr>
                        <a:t>1</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IA requested standard operating procedures for critical Active Directory functions such as commissioning and decommissioning domains/domain controllers, managing Group Policy Objects (GPOs) and change management.  IA noted the AD Team utilizes the standard Change Management standards/procedures CITD-0020 and CITD-0021 to manage AD infrastructure changes and have developed an SOP to support the commissioning and decommissioning of domains/domain controllers, however an SOP to provide guidance and management over GPOs does not exist.  SOPs are critical in providing direction to the team members for the steps and procedures to follow while performing day to day responsibilities. </a:t>
                      </a:r>
                      <a:r>
                        <a:rPr lang="en-US" sz="1800" kern="1200">
                          <a:solidFill>
                            <a:schemeClr val="tx1"/>
                          </a:solidFill>
                          <a:effectLst/>
                          <a:latin typeface="+mn-lt"/>
                          <a:ea typeface="+mn-ea"/>
                          <a:cs typeface="+mn-cs"/>
                        </a:rPr>
                        <a:t>Without proper governance in place there is lack of accountability and ownership for problem resolution resulting in adverse service delivery.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i="0" kern="1200" dirty="0">
                        <a:solidFill>
                          <a:schemeClr val="tx1"/>
                        </a:solidFill>
                        <a:effectLst/>
                        <a:latin typeface="+mn-lt"/>
                        <a:ea typeface="+mn-ea"/>
                        <a:cs typeface="+mn-cs"/>
                      </a:endParaRPr>
                    </a:p>
                  </a:txBody>
                  <a:tcPr marL="4572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IA recommends Active Directory team formalize the existing SOPs by adding information regarding relevant stakeholders, document owner, revision history and evidence of sign offs and document guidance around managing GPOs.  </a:t>
                      </a:r>
                    </a:p>
                    <a:p>
                      <a:pPr algn="l" rtl="0" fontAlgn="ctr"/>
                      <a:r>
                        <a:rPr lang="en-US" sz="1200" b="0" i="0" u="none" strike="noStrike" kern="1200" baseline="0">
                          <a:solidFill>
                            <a:schemeClr val="tx1"/>
                          </a:solidFill>
                          <a:latin typeface="+mn-lt"/>
                          <a:ea typeface="+mn-ea"/>
                          <a:cs typeface="+mn-cs"/>
                        </a:rPr>
                        <a:t>Additionally, IA recommends creation of a new SOP document with steps and procedures to follow while managing and handling support calls when an even / outage is identified</a:t>
                      </a:r>
                      <a:endParaRPr lang="en-US" sz="1200" b="0" i="0" u="none" strike="noStrike" kern="1200" baseline="0" dirty="0">
                        <a:solidFill>
                          <a:schemeClr val="tx1"/>
                        </a:solidFill>
                        <a:latin typeface="+mn-lt"/>
                        <a:ea typeface="+mn-ea"/>
                        <a:cs typeface="+mn-cs"/>
                      </a:endParaRP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txBody>
                  <a:tcPr marL="4572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1156681"/>
                  </a:ext>
                </a:extLst>
              </a:tr>
            </a:tbl>
          </a:graphicData>
        </a:graphic>
      </p:graphicFrame>
      <p:sp>
        <p:nvSpPr>
          <p:cNvPr id="2" name="Slide Number Placeholder 1">
            <a:extLst>
              <a:ext uri="{FF2B5EF4-FFF2-40B4-BE49-F238E27FC236}">
                <a16:creationId xmlns:a16="http://schemas.microsoft.com/office/drawing/2014/main" id="{51058BE6-47A4-4F23-A8D5-8D859AFF6060}"/>
              </a:ext>
            </a:extLst>
          </p:cNvPr>
          <p:cNvSpPr>
            <a:spLocks noGrp="1"/>
          </p:cNvSpPr>
          <p:nvPr>
            <p:ph type="sldNum" sz="quarter" idx="4"/>
          </p:nvPr>
        </p:nvSpPr>
        <p:spPr>
          <a:xfrm>
            <a:off x="11662652" y="6532753"/>
            <a:ext cx="426720" cy="137160"/>
          </a:xfrm>
        </p:spPr>
        <p:txBody>
          <a:bodyPr/>
          <a:lstStyle/>
          <a:p>
            <a:fld id="{4D467D88-DCFD-354C-96A5-D863D5E9364D}" type="slidenum">
              <a:rPr lang="en-US" smtClean="0"/>
              <a:pPr/>
              <a:t>9</a:t>
            </a:fld>
            <a:endParaRPr lang="en-US" dirty="0"/>
          </a:p>
        </p:txBody>
      </p:sp>
      <p:sp>
        <p:nvSpPr>
          <p:cNvPr id="8" name="Rectangle 7">
            <a:extLst>
              <a:ext uri="{FF2B5EF4-FFF2-40B4-BE49-F238E27FC236}">
                <a16:creationId xmlns:a16="http://schemas.microsoft.com/office/drawing/2014/main" id="{9A22C348-0280-405E-9486-E1B38F2EBF9D}"/>
              </a:ext>
            </a:extLst>
          </p:cNvPr>
          <p:cNvSpPr/>
          <p:nvPr/>
        </p:nvSpPr>
        <p:spPr bwMode="gray">
          <a:xfrm>
            <a:off x="10560732"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1" name="Footer Placeholder 3">
            <a:extLst>
              <a:ext uri="{FF2B5EF4-FFF2-40B4-BE49-F238E27FC236}">
                <a16:creationId xmlns:a16="http://schemas.microsoft.com/office/drawing/2014/main" id="{D00D65BA-9275-4CD4-9C24-0C6474A4BEE6}"/>
              </a:ext>
            </a:extLst>
          </p:cNvPr>
          <p:cNvSpPr>
            <a:spLocks noGrp="1"/>
          </p:cNvSpPr>
          <p:nvPr>
            <p:ph type="ftr" sz="quarter" idx="11"/>
          </p:nvPr>
        </p:nvSpPr>
        <p:spPr>
          <a:xfrm>
            <a:off x="609600" y="6492240"/>
            <a:ext cx="7315200" cy="219456"/>
          </a:xfrm>
        </p:spPr>
        <p:txBody>
          <a:bodyPr/>
          <a:lstStyle/>
          <a:p>
            <a:r>
              <a:rPr lang="en-US" dirty="0"/>
              <a:t>©2021 CVS Health and/or one of its affiliates: Confidential &amp; Proprietary</a:t>
            </a:r>
          </a:p>
        </p:txBody>
      </p:sp>
    </p:spTree>
    <p:extLst>
      <p:ext uri="{BB962C8B-B14F-4D97-AF65-F5344CB8AC3E}">
        <p14:creationId xmlns:p14="http://schemas.microsoft.com/office/powerpoint/2010/main" val="2813408843"/>
      </p:ext>
    </p:extLst>
  </p:cSld>
  <p:clrMapOvr>
    <a:masterClrMapping/>
  </p:clrMapOvr>
  <p:transition>
    <p:fade/>
  </p:transition>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28F61C4F-774A-40B1-AB76-887F0029E733}"/>
    </a:ext>
  </a:extLst>
</a:theme>
</file>

<file path=ppt/theme/theme2.xml><?xml version="1.0" encoding="utf-8"?>
<a:theme xmlns:a="http://schemas.openxmlformats.org/drawingml/2006/main" name="1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41323D7-1EAC-4171-88BA-44FCE3B90E86}"/>
    </a:ext>
  </a:extLst>
</a:theme>
</file>

<file path=ppt/theme/theme3.xml><?xml version="1.0" encoding="utf-8"?>
<a:theme xmlns:a="http://schemas.openxmlformats.org/drawingml/2006/main" name="2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8AAB02A-04C1-4F2F-A6BE-ADC78703590B}"/>
    </a:ext>
  </a:extLst>
</a:theme>
</file>

<file path=ppt/theme/theme4.xml><?xml version="1.0" encoding="utf-8"?>
<a:theme xmlns:a="http://schemas.openxmlformats.org/drawingml/2006/main" name="3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A3DCC8B-C119-4F68-85F4-B91AB477E9C0}"/>
    </a:ext>
  </a:extLst>
</a:theme>
</file>

<file path=ppt/theme/theme5.xml><?xml version="1.0" encoding="utf-8"?>
<a:theme xmlns:a="http://schemas.openxmlformats.org/drawingml/2006/main" name="4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74353E1-4A69-4B81-B0E2-CD62ACC4B213}"/>
    </a:ext>
  </a:extLst>
</a:theme>
</file>

<file path=ppt/theme/theme6.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Application xmlns="http://www.sap.com/cof/powerpoint/application">
  <Version>2</Version>
  <Revision>2.4.4.72368</Revision>
</Application>
</file>

<file path=customXml/item2.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B9816D16F4B1140BFF627FF857F9DDD" ma:contentTypeVersion="4" ma:contentTypeDescription="Create a new document." ma:contentTypeScope="" ma:versionID="b26b339eeee47c59ccce355f00f5dffd">
  <xsd:schema xmlns:xsd="http://www.w3.org/2001/XMLSchema" xmlns:xs="http://www.w3.org/2001/XMLSchema" xmlns:p="http://schemas.microsoft.com/office/2006/metadata/properties" xmlns:ns2="a263c372-ff5c-4f44-82ff-b31c4975390c" targetNamespace="http://schemas.microsoft.com/office/2006/metadata/properties" ma:root="true" ma:fieldsID="8c28bb83055b186860dcb336dd6cb898" ns2:_="">
    <xsd:import namespace="a263c372-ff5c-4f44-82ff-b31c497539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63c372-ff5c-4f44-82ff-b31c49753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DEED64-F938-4C73-AC0A-A035B6E6C431}">
  <ds:schemaRefs>
    <ds:schemaRef ds:uri="http://www.sap.com/cof/powerpoint/application"/>
  </ds:schemaRefs>
</ds:datastoreItem>
</file>

<file path=customXml/itemProps2.xml><?xml version="1.0" encoding="utf-8"?>
<ds:datastoreItem xmlns:ds="http://schemas.openxmlformats.org/officeDocument/2006/customXml" ds:itemID="{295009FD-6D83-43B6-94A5-D8E91DF4D4C4}">
  <ds:schemaRefs>
    <ds:schemaRef ds:uri="http://www.sap.com/cof/ao/powerpoint/application"/>
  </ds:schemaRefs>
</ds:datastoreItem>
</file>

<file path=customXml/itemProps3.xml><?xml version="1.0" encoding="utf-8"?>
<ds:datastoreItem xmlns:ds="http://schemas.openxmlformats.org/officeDocument/2006/customXml" ds:itemID="{D9300C6B-FCB5-4DCB-A8B5-225E2E277AC4}">
  <ds:schemaRefs>
    <ds:schemaRef ds:uri="http://schemas.microsoft.com/sharepoint/v3/contenttype/forms"/>
  </ds:schemaRefs>
</ds:datastoreItem>
</file>

<file path=customXml/itemProps4.xml><?xml version="1.0" encoding="utf-8"?>
<ds:datastoreItem xmlns:ds="http://schemas.openxmlformats.org/officeDocument/2006/customXml" ds:itemID="{D32D14C5-172A-4D8C-9426-097A25A586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63c372-ff5c-4f44-82ff-b31c497539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93C10B6-0B51-47ED-88A7-45EFBC4237A5}">
  <ds:schemaRefs>
    <ds:schemaRef ds:uri="http://schemas.microsoft.com/office/infopath/2007/PartnerControls"/>
    <ds:schemaRef ds:uri="a263c372-ff5c-4f44-82ff-b31c4975390c"/>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2446</Words>
  <Application>Microsoft Office PowerPoint</Application>
  <PresentationFormat>Widescreen</PresentationFormat>
  <Paragraphs>498</Paragraphs>
  <Slides>15</Slides>
  <Notes>15</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15</vt:i4>
      </vt:variant>
    </vt:vector>
  </HeadingPairs>
  <TitlesOfParts>
    <vt:vector size="27" baseType="lpstr">
      <vt:lpstr>Arial</vt:lpstr>
      <vt:lpstr>Calibri</vt:lpstr>
      <vt:lpstr>CVS Health Sans</vt:lpstr>
      <vt:lpstr>Lucida Grande</vt:lpstr>
      <vt:lpstr>Open Sans</vt:lpstr>
      <vt:lpstr>Verdana</vt:lpstr>
      <vt:lpstr>CVS_Health_PPT_EVERYDAY_Template</vt:lpstr>
      <vt:lpstr>1_CVS_Health_PPT_EVERYDAY_Template</vt:lpstr>
      <vt:lpstr>2_CVS_Health_PPT_EVERYDAY_Template</vt:lpstr>
      <vt:lpstr>3_CVS_Health_PPT_EVERYDAY_Template</vt:lpstr>
      <vt:lpstr>4_CVS_Health_PPT_EVERYDAY_Template</vt:lpstr>
      <vt:lpstr>CVS_Health_PPT_Everyday_Standard_Template</vt:lpstr>
      <vt:lpstr>PowerPoint Presentation</vt:lpstr>
      <vt:lpstr>AGENDA</vt:lpstr>
      <vt:lpstr>Audit Progress – Current Status </vt:lpstr>
      <vt:lpstr>Walkthroughs &amp; Meetings</vt:lpstr>
      <vt:lpstr>Walkthroughs &amp; Meetings</vt:lpstr>
      <vt:lpstr>Data Requests As of 5 PM ET on 1/27</vt:lpstr>
      <vt:lpstr>Data Requests As of 5 PM ET on 1/27</vt:lpstr>
      <vt:lpstr>Data Requests As of 5 PM ET on 1/27</vt:lpstr>
      <vt:lpstr>Potential Discovery Identified The following discoveries were identified and will be discussed with applicable business owners to ensure alignment.  These are considered draft and subject to change until the final report is issued.</vt:lpstr>
      <vt:lpstr>Potential Discovery Identified The following discoveries were identified and will be discussed with applicable business owners to ensure alignment.  These are considered draft and subject to change until the final report is issued.</vt:lpstr>
      <vt:lpstr>Remaining Project Schedule</vt:lpstr>
      <vt:lpstr>PowerPoint Presentation</vt:lpstr>
      <vt:lpstr>Engagement Details Objectives &amp; Inherent Risks</vt:lpstr>
      <vt:lpstr>Engagement Details Objectives &amp; Inherent Risks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112</cp:revision>
  <dcterms:created xsi:type="dcterms:W3CDTF">2020-12-21T14:21:20Z</dcterms:created>
  <dcterms:modified xsi:type="dcterms:W3CDTF">2022-01-27T18:07:58Z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0x0101000B9816D16F4B1140BFF627FF857F9DDD</vt:lpwstr>
  </property>
  <property fmtid="{D5CDD505-2E9C-101B-9397-08002B2CF9AE}" pid="3" name="MSIP_Label_67599526-06ca-49cc-9fa9-5307800a949a_SiteId">
    <vt:lpwstr>fabb61b8-3afe-4e75-b934-a47f782b8cd7</vt:lpwstr>
  </property>
  <property fmtid="{D5CDD505-2E9C-101B-9397-08002B2CF9AE}" pid="4" name="MSIP_Label_67599526-06ca-49cc-9fa9-5307800a949a_Enabled">
    <vt:lpwstr>true</vt:lpwstr>
  </property>
  <property fmtid="{D5CDD505-2E9C-101B-9397-08002B2CF9AE}" pid="5" name="MSIP_Label_67599526-06ca-49cc-9fa9-5307800a949a_ActionId">
    <vt:lpwstr>4a660063-f90f-4c9f-a11d-5b35fa5e2a3f</vt:lpwstr>
  </property>
  <property fmtid="{D5CDD505-2E9C-101B-9397-08002B2CF9AE}" pid="6" name="MSIP_Label_67599526-06ca-49cc-9fa9-5307800a949a_Method">
    <vt:lpwstr>Standard</vt:lpwstr>
  </property>
  <property fmtid="{D5CDD505-2E9C-101B-9397-08002B2CF9AE}" pid="7" name="MSIP_Label_67599526-06ca-49cc-9fa9-5307800a949a_SetDate">
    <vt:lpwstr>2021-05-27T13:24:43Z</vt:lpwstr>
  </property>
  <property fmtid="{D5CDD505-2E9C-101B-9397-08002B2CF9AE}" pid="8" name="MSIP_Label_67599526-06ca-49cc-9fa9-5307800a949a_Name">
    <vt:lpwstr>67599526-06ca-49cc-9fa9-5307800a949a</vt:lpwstr>
  </property>
  <property fmtid="{D5CDD505-2E9C-101B-9397-08002B2CF9AE}" pid="9" name="MSIP_Label_67599526-06ca-49cc-9fa9-5307800a949a_ContentBits">
    <vt:lpwstr>0</vt:lpwstr>
  </property>
</Properties>
</file>