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4"/>
  </p:sldMasterIdLst>
  <p:notesMasterIdLst>
    <p:notesMasterId r:id="rId10"/>
  </p:notesMasterIdLst>
  <p:handoutMasterIdLst>
    <p:handoutMasterId r:id="rId11"/>
  </p:handoutMasterIdLst>
  <p:sldIdLst>
    <p:sldId id="412" r:id="rId5"/>
    <p:sldId id="414" r:id="rId6"/>
    <p:sldId id="415" r:id="rId7"/>
    <p:sldId id="416" r:id="rId8"/>
    <p:sldId id="326" r:id="rId9"/>
  </p:sldIdLst>
  <p:sldSz cx="12188825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orient="horz" pos="1200" userDrawn="1">
          <p15:clr>
            <a:srgbClr val="A4A3A4"/>
          </p15:clr>
        </p15:guide>
        <p15:guide id="3" orient="horz" pos="4116" userDrawn="1">
          <p15:clr>
            <a:srgbClr val="A4A3A4"/>
          </p15:clr>
        </p15:guide>
        <p15:guide id="4" orient="horz" pos="3624" userDrawn="1">
          <p15:clr>
            <a:srgbClr val="A4A3A4"/>
          </p15:clr>
        </p15:guide>
        <p15:guide id="5" pos="361" userDrawn="1">
          <p15:clr>
            <a:srgbClr val="A4A3A4"/>
          </p15:clr>
        </p15:guide>
        <p15:guide id="6" pos="73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2E3"/>
    <a:srgbClr val="85BB24"/>
    <a:srgbClr val="7FBDEB"/>
    <a:srgbClr val="09A7E3"/>
    <a:srgbClr val="9F3F8D"/>
    <a:srgbClr val="AAD03F"/>
    <a:srgbClr val="CC0000"/>
    <a:srgbClr val="003C54"/>
    <a:srgbClr val="A5A5A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1" autoAdjust="0"/>
    <p:restoredTop sz="92875" autoAdjust="0"/>
  </p:normalViewPr>
  <p:slideViewPr>
    <p:cSldViewPr snapToGrid="0">
      <p:cViewPr varScale="1">
        <p:scale>
          <a:sx n="72" d="100"/>
          <a:sy n="72" d="100"/>
        </p:scale>
        <p:origin x="850" y="67"/>
      </p:cViewPr>
      <p:guideLst>
        <p:guide orient="horz" pos="360"/>
        <p:guide orient="horz" pos="1200"/>
        <p:guide orient="horz" pos="4116"/>
        <p:guide orient="horz" pos="3624"/>
        <p:guide pos="361"/>
        <p:guide pos="73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227" y="6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3/17/2021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61" y="1016178"/>
            <a:ext cx="522111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3078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2879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88825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8120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9929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4699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2512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399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0832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3880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2030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0712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4496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098280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26896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664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2826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0988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29150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7312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46062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9625" y="1752600"/>
            <a:ext cx="9049575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747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6495" y="1764792"/>
            <a:ext cx="7172418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3" y="1767531"/>
            <a:ext cx="3438144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66288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7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148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78375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56777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661" y="6241774"/>
            <a:ext cx="5585791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1837" y="0"/>
            <a:ext cx="405709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18931" y="0"/>
            <a:ext cx="40698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770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6236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69729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777505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9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148326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83824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72851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1764792"/>
            <a:ext cx="4434840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784" y="3590382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879276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1437736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625066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2895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12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18888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267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8816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784" y="6427484"/>
            <a:ext cx="685800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784" y="429541"/>
            <a:ext cx="2871788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0383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800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394344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3916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8146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063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2939" y="2941078"/>
            <a:ext cx="456294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80158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4952" y="1196075"/>
            <a:ext cx="3068680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258669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5581" y="3027447"/>
            <a:ext cx="6537663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88825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5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5581" y="3027447"/>
            <a:ext cx="6537663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6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3"/>
            <a:ext cx="12188825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6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95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784" y="1755739"/>
            <a:ext cx="8586216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257" y="1756548"/>
            <a:ext cx="3913633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1452" y="1756548"/>
            <a:ext cx="391151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466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3899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784" y="1767532"/>
            <a:ext cx="1104595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784" y="6367487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534" y="6425581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2" r:id="rId2"/>
    <p:sldLayoutId id="2147483883" r:id="rId3"/>
    <p:sldLayoutId id="2147483884" r:id="rId4"/>
    <p:sldLayoutId id="2147483887" r:id="rId5"/>
    <p:sldLayoutId id="2147483886" r:id="rId6"/>
    <p:sldLayoutId id="2147483870" r:id="rId7"/>
    <p:sldLayoutId id="2147483888" r:id="rId8"/>
    <p:sldLayoutId id="2147483889" r:id="rId9"/>
    <p:sldLayoutId id="2147483891" r:id="rId10"/>
    <p:sldLayoutId id="2147483892" r:id="rId11"/>
    <p:sldLayoutId id="2147483871" r:id="rId12"/>
    <p:sldLayoutId id="2147483893" r:id="rId13"/>
    <p:sldLayoutId id="2147483894" r:id="rId14"/>
    <p:sldLayoutId id="2147483896" r:id="rId15"/>
    <p:sldLayoutId id="2147483898" r:id="rId16"/>
    <p:sldLayoutId id="2147483900" r:id="rId17"/>
    <p:sldLayoutId id="2147483901" r:id="rId18"/>
    <p:sldLayoutId id="2147483902" r:id="rId19"/>
    <p:sldLayoutId id="2147483904" r:id="rId20"/>
    <p:sldLayoutId id="2147483905" r:id="rId21"/>
    <p:sldLayoutId id="2147483907" r:id="rId22"/>
    <p:sldLayoutId id="2147483909" r:id="rId23"/>
    <p:sldLayoutId id="2147483906" r:id="rId24"/>
    <p:sldLayoutId id="2147483908" r:id="rId25"/>
    <p:sldLayoutId id="2147483910" r:id="rId26"/>
    <p:sldLayoutId id="2147483911" r:id="rId27"/>
    <p:sldLayoutId id="2147483917" r:id="rId28"/>
    <p:sldLayoutId id="2147483912" r:id="rId29"/>
    <p:sldLayoutId id="2147483913" r:id="rId30"/>
    <p:sldLayoutId id="2147483878" r:id="rId31"/>
    <p:sldLayoutId id="2147483919" r:id="rId32"/>
    <p:sldLayoutId id="2147483879" r:id="rId33"/>
    <p:sldLayoutId id="2147483922" r:id="rId34"/>
    <p:sldLayoutId id="2147483920" r:id="rId35"/>
    <p:sldLayoutId id="2147483914" r:id="rId36"/>
    <p:sldLayoutId id="2147483915" r:id="rId37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 userDrawn="1">
          <p15:clr>
            <a:srgbClr val="F26B43"/>
          </p15:clr>
        </p15:guide>
        <p15:guide id="2" pos="362" userDrawn="1">
          <p15:clr>
            <a:srgbClr val="F26B43"/>
          </p15:clr>
        </p15:guide>
        <p15:guide id="3" pos="7319" userDrawn="1">
          <p15:clr>
            <a:srgbClr val="F26B43"/>
          </p15:clr>
        </p15:guide>
        <p15:guide id="4" orient="horz" pos="360" userDrawn="1">
          <p15:clr>
            <a:srgbClr val="F26B43"/>
          </p15:clr>
        </p15:guide>
        <p15:guide id="5" orient="horz" pos="3622" userDrawn="1">
          <p15:clr>
            <a:srgbClr val="F26B43"/>
          </p15:clr>
        </p15:guide>
        <p15:guide id="6" orient="horz" pos="41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57786" y="2130386"/>
            <a:ext cx="5748746" cy="2011680"/>
          </a:xfrm>
        </p:spPr>
        <p:txBody>
          <a:bodyPr/>
          <a:lstStyle/>
          <a:p>
            <a:r>
              <a:rPr lang="en-US" sz="3200" dirty="0"/>
              <a:t>Internal Audit - OpsAudit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Customer Surveys</a:t>
            </a:r>
          </a:p>
        </p:txBody>
      </p:sp>
    </p:spTree>
    <p:extLst>
      <p:ext uri="{BB962C8B-B14F-4D97-AF65-F5344CB8AC3E}">
        <p14:creationId xmlns:p14="http://schemas.microsoft.com/office/powerpoint/2010/main" val="312390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5478-B05F-459C-83C2-2BDFE1BB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399596"/>
            <a:ext cx="9665208" cy="713232"/>
          </a:xfrm>
        </p:spPr>
        <p:txBody>
          <a:bodyPr/>
          <a:lstStyle/>
          <a:p>
            <a:r>
              <a:rPr lang="en-US" dirty="0"/>
              <a:t>Audit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8D8A-B473-4C5C-AC05-CBE7D5AE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975681"/>
            <a:ext cx="9665208" cy="3977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The purpose of audit surveys is to reflect on the experience of the project: what was done well and where opportunity exists for improvement on future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These surveys will be sent to key management personnel within the audited business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Upon issuance of audit report audit teams will be responsible for sending audit surveys via AuditBoard workstream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Survey responses will administered by Luz and she should be assigned as reviewer and project administrator for the survey projects.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66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5478-B05F-459C-83C2-2BDFE1BB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399596"/>
            <a:ext cx="9665208" cy="713232"/>
          </a:xfrm>
        </p:spPr>
        <p:txBody>
          <a:bodyPr/>
          <a:lstStyle/>
          <a:p>
            <a:r>
              <a:rPr lang="en-US" dirty="0"/>
              <a:t>Creating Audit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8D8A-B473-4C5C-AC05-CBE7D5AE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975681"/>
            <a:ext cx="4089630" cy="3977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To create an audit survey, navigate to the audit list view and highlight on the “Audit Close Checklist” workstep.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Click on the </a:t>
            </a:r>
            <a:r>
              <a:rPr lang="en-US" sz="1400" dirty="0"/>
              <a:t>“Assign Task” </a:t>
            </a:r>
            <a:r>
              <a:rPr lang="en-US" sz="1400" b="0" dirty="0"/>
              <a:t>button located at the bottom of the page and a “Create Work Step Project” box will pop-up.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Within the project populate the following information: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000" b="0" dirty="0"/>
              <a:t>Project Name – (e.g., 20191 – Continuous Audit – Procure-to-Pay)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Survey Type – “Audit Survey”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000" b="0" dirty="0"/>
              <a:t>Reviewer – By default Luz Oquendo will be added as a reviewer.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Preparer – Add customers names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000" b="0" dirty="0"/>
              <a:t>Due Date – Add </a:t>
            </a:r>
            <a:r>
              <a:rPr lang="en-US" sz="1000" dirty="0"/>
              <a:t>survey due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After completing all required fields, click on create button and it will create a workstream project for your Audit Survey.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You will directed to workstream project once the project is created.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10BF76-BEB9-468E-BE57-3A24504DF50D}"/>
              </a:ext>
            </a:extLst>
          </p:cNvPr>
          <p:cNvGrpSpPr/>
          <p:nvPr/>
        </p:nvGrpSpPr>
        <p:grpSpPr>
          <a:xfrm>
            <a:off x="5148455" y="503290"/>
            <a:ext cx="5918613" cy="3173163"/>
            <a:chOff x="5195589" y="165744"/>
            <a:chExt cx="6807114" cy="32632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3F34BB-4800-46B2-8C11-DF2581D10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9972"/>
            <a:stretch/>
          </p:blipFill>
          <p:spPr>
            <a:xfrm>
              <a:off x="5195589" y="165744"/>
              <a:ext cx="6730111" cy="224057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A5E8E1-29EA-4DBC-BDBE-393990F3A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158" b="21403"/>
            <a:stretch/>
          </p:blipFill>
          <p:spPr>
            <a:xfrm>
              <a:off x="5195589" y="2406316"/>
              <a:ext cx="6807114" cy="5101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DABBB6-767F-41D1-8E4D-F48FF90F8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2561"/>
            <a:stretch/>
          </p:blipFill>
          <p:spPr>
            <a:xfrm>
              <a:off x="5195589" y="2918861"/>
              <a:ext cx="6807114" cy="510139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EF79371-A4F4-4184-A2BB-699694C7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27" y="3719713"/>
            <a:ext cx="3365067" cy="30703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110D1F-33E2-4E35-9E95-9FB18623042D}"/>
              </a:ext>
            </a:extLst>
          </p:cNvPr>
          <p:cNvSpPr/>
          <p:nvPr/>
        </p:nvSpPr>
        <p:spPr bwMode="gray">
          <a:xfrm>
            <a:off x="9530499" y="3280528"/>
            <a:ext cx="612742" cy="33936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7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5478-B05F-459C-83C2-2BDFE1BB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399596"/>
            <a:ext cx="9665208" cy="713232"/>
          </a:xfrm>
        </p:spPr>
        <p:txBody>
          <a:bodyPr/>
          <a:lstStyle/>
          <a:p>
            <a:r>
              <a:rPr lang="en-US" dirty="0"/>
              <a:t>Creating Audit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8D8A-B473-4C5C-AC05-CBE7D5AE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3" y="975681"/>
            <a:ext cx="4297021" cy="49066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Click on the play button       on the page to start the project and to send survey email notifications to the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Click on the wrench tool icon	    to access the project configuration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Create a preparer email digest schedule to send periodical reminders to the survey recipient.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Assign Luz Oquendo as project administrator and remove your name as project administrator.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By default the creator of the project will be assigned as the project administrator. Since the survey’s are required to be confidential, send a notification email to Luz and ask her to remove all audit team members from the survey,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Luz will receive email notifications once the surveys are completed and she will share it with the team.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96CF4-8C7F-4E71-95E9-3577352D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85" y="1849747"/>
            <a:ext cx="276225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C0267-9A78-4FBA-B3ED-8FCADE37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265" y="892366"/>
            <a:ext cx="6800008" cy="1549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488938-DDE7-4989-A2DD-48FBBA348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357" y="2781773"/>
            <a:ext cx="6689823" cy="1809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4BADA0-52F8-4633-ADC9-09F4F3664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084" y="975681"/>
            <a:ext cx="2952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06087"/>
      </p:ext>
    </p:extLst>
  </p:cSld>
  <p:clrMapOvr>
    <a:masterClrMapping/>
  </p:clrMapOvr>
</p:sld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PPT_Everyday_Widescreen_Template_2020.pptx" id="{6AC818C0-4AF3-4469-BA42-0C4533F0DE57}" vid="{F67BA8A2-F2B9-4412-8885-ADAD747BB7A6}"/>
    </a:ext>
  </a:extLst>
</a:theme>
</file>

<file path=ppt/theme/theme2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96182335466644B4D5D513AE74610A" ma:contentTypeVersion="42" ma:contentTypeDescription="Create a new document." ma:contentTypeScope="" ma:versionID="718a6ac502ca1fd6a800b481fa42a951">
  <xsd:schema xmlns:xsd="http://www.w3.org/2001/XMLSchema" xmlns:xs="http://www.w3.org/2001/XMLSchema" xmlns:p="http://schemas.microsoft.com/office/2006/metadata/properties" xmlns:ns2="6f1a8edd-907e-4477-8a35-415ab369682e" xmlns:ns3="96e6ab81-4a49-4c0f-99b7-e46eb5fd3fea" targetNamespace="http://schemas.microsoft.com/office/2006/metadata/properties" ma:root="true" ma:fieldsID="c8f1e8edc13dfbcbbe99d9a9848ad622" ns2:_="" ns3:_="">
    <xsd:import namespace="6f1a8edd-907e-4477-8a35-415ab369682e"/>
    <xsd:import namespace="96e6ab81-4a49-4c0f-99b7-e46eb5fd3fea"/>
    <xsd:element name="properties">
      <xsd:complexType>
        <xsd:sequence>
          <xsd:element name="documentManagement">
            <xsd:complexType>
              <xsd:all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a8edd-907e-4477-8a35-415ab369682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9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6ab81-4a49-4c0f-99b7-e46eb5fd3f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4F0FD7-590D-477C-84D8-04F64A55F94D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96e6ab81-4a49-4c0f-99b7-e46eb5fd3fe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f1a8edd-907e-4477-8a35-415ab369682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E9571B-7759-4245-9CCC-DE9018212A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1a8edd-907e-4477-8a35-415ab369682e"/>
    <ds:schemaRef ds:uri="96e6ab81-4a49-4c0f-99b7-e46eb5fd3f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FLP Lunch - Change Management JJA 07162020</Template>
  <TotalTime>491</TotalTime>
  <Words>367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Lucida Grande</vt:lpstr>
      <vt:lpstr>CVS_Health_PPT_Everyday_Widescreen_Template</vt:lpstr>
      <vt:lpstr>Internal Audit - OpsAudit  Customer Surveys</vt:lpstr>
      <vt:lpstr>Audit Surveys</vt:lpstr>
      <vt:lpstr>Creating Audit Surveys</vt:lpstr>
      <vt:lpstr>Creating Audit Surveys</vt:lpstr>
      <vt:lpstr>PowerPoint Presentation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on two or three lines at most</dc:title>
  <dc:creator>Ambrose, Jeffrey</dc:creator>
  <cp:lastModifiedBy>Sharma, Rahul</cp:lastModifiedBy>
  <cp:revision>46</cp:revision>
  <cp:lastPrinted>2017-04-13T12:11:49Z</cp:lastPrinted>
  <dcterms:created xsi:type="dcterms:W3CDTF">2020-07-15T20:29:15Z</dcterms:created>
  <dcterms:modified xsi:type="dcterms:W3CDTF">2021-03-17T19:19:56Z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0x0101009396182335466644B4D5D513AE74610A</vt:lpwstr>
  </property>
  <property fmtid="{D5CDD505-2E9C-101B-9397-08002B2CF9AE}" pid="3" name="MSIP_Label_7837230a-460a-4aec-98a3-ac101fb30b10_Enabled">
    <vt:lpwstr>True</vt:lpwstr>
  </property>
  <property fmtid="{D5CDD505-2E9C-101B-9397-08002B2CF9AE}" pid="4" name="MSIP_Label_7837230a-460a-4aec-98a3-ac101fb30b10_SiteId">
    <vt:lpwstr>fabb61b8-3afe-4e75-b934-a47f782b8cd7</vt:lpwstr>
  </property>
  <property fmtid="{D5CDD505-2E9C-101B-9397-08002B2CF9AE}" pid="5" name="MSIP_Label_7837230a-460a-4aec-98a3-ac101fb30b10_Owner">
    <vt:lpwstr>RuscollJ@AETNA.com</vt:lpwstr>
  </property>
  <property fmtid="{D5CDD505-2E9C-101B-9397-08002B2CF9AE}" pid="6" name="MSIP_Label_7837230a-460a-4aec-98a3-ac101fb30b10_SetDate">
    <vt:lpwstr>2019-05-12T15:53:10.4458612Z</vt:lpwstr>
  </property>
  <property fmtid="{D5CDD505-2E9C-101B-9397-08002B2CF9AE}" pid="7" name="MSIP_Label_7837230a-460a-4aec-98a3-ac101fb30b10_Name">
    <vt:lpwstr>Public</vt:lpwstr>
  </property>
  <property fmtid="{D5CDD505-2E9C-101B-9397-08002B2CF9AE}" pid="8" name="MSIP_Label_7837230a-460a-4aec-98a3-ac101fb30b10_Application">
    <vt:lpwstr>Microsoft Azure Information Protection</vt:lpwstr>
  </property>
  <property fmtid="{D5CDD505-2E9C-101B-9397-08002B2CF9AE}" pid="9" name="MSIP_Label_7837230a-460a-4aec-98a3-ac101fb30b10_Extended_MSFT_Method">
    <vt:lpwstr>Manual</vt:lpwstr>
  </property>
  <property fmtid="{D5CDD505-2E9C-101B-9397-08002B2CF9AE}" pid="10" name="Sensitivity">
    <vt:lpwstr>Public</vt:lpwstr>
  </property>
</Properties>
</file>