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97" r:id="rId5"/>
    <p:sldId id="306" r:id="rId6"/>
    <p:sldId id="379" r:id="rId7"/>
    <p:sldId id="342" r:id="rId8"/>
    <p:sldId id="512" r:id="rId9"/>
    <p:sldId id="445" r:id="rId10"/>
    <p:sldId id="513" r:id="rId11"/>
    <p:sldId id="447" r:id="rId12"/>
    <p:sldId id="303" r:id="rId13"/>
    <p:sldId id="312" r:id="rId14"/>
    <p:sldId id="439" r:id="rId15"/>
    <p:sldId id="448" r:id="rId16"/>
    <p:sldId id="511" r:id="rId17"/>
    <p:sldId id="508"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20">
          <p15:clr>
            <a:srgbClr val="A4A3A4"/>
          </p15:clr>
        </p15:guide>
        <p15:guide id="3" orient="horz" pos="928">
          <p15:clr>
            <a:srgbClr val="A4A3A4"/>
          </p15:clr>
        </p15:guide>
        <p15:guide id="4" orient="horz" pos="288">
          <p15:clr>
            <a:srgbClr val="A4A3A4"/>
          </p15:clr>
        </p15:guide>
        <p15:guide id="5" orient="horz" pos="2365">
          <p15:clr>
            <a:srgbClr val="A4A3A4"/>
          </p15:clr>
        </p15:guide>
        <p15:guide id="6" orient="horz" pos="3979">
          <p15:clr>
            <a:srgbClr val="A4A3A4"/>
          </p15:clr>
        </p15:guide>
        <p15:guide id="7" pos="2832">
          <p15:clr>
            <a:srgbClr val="A4A3A4"/>
          </p15:clr>
        </p15:guide>
        <p15:guide id="8" pos="287">
          <p15:clr>
            <a:srgbClr val="A4A3A4"/>
          </p15:clr>
        </p15:guide>
        <p15:guide id="9" pos="5474">
          <p15:clr>
            <a:srgbClr val="A4A3A4"/>
          </p15:clr>
        </p15:guide>
        <p15:guide id="10" pos="1987">
          <p15:clr>
            <a:srgbClr val="A4A3A4"/>
          </p15:clr>
        </p15:guide>
        <p15:guide id="11" pos="3726">
          <p15:clr>
            <a:srgbClr val="A4A3A4"/>
          </p15:clr>
        </p15:guide>
        <p15:guide id="12" pos="3786">
          <p15:clr>
            <a:srgbClr val="A4A3A4"/>
          </p15:clr>
        </p15:guide>
        <p15:guide id="13" pos="2037">
          <p15:clr>
            <a:srgbClr val="A4A3A4"/>
          </p15:clr>
        </p15:guide>
        <p15:guide id="14" pos="2928">
          <p15:clr>
            <a:srgbClr val="A4A3A4"/>
          </p15:clr>
        </p15:guide>
        <p15:guide id="15" pos="2883">
          <p15:clr>
            <a:srgbClr val="A4A3A4"/>
          </p15:clr>
        </p15:guide>
        <p15:guide id="16" pos="3201">
          <p15:clr>
            <a:srgbClr val="A4A3A4"/>
          </p15:clr>
        </p15:guide>
        <p15:guide id="17" orient="horz" pos="142">
          <p15:clr>
            <a:srgbClr val="A4A3A4"/>
          </p15:clr>
        </p15:guide>
        <p15:guide id="18" orient="horz" pos="287">
          <p15:clr>
            <a:srgbClr val="A4A3A4"/>
          </p15:clr>
        </p15:guide>
        <p15:guide id="19" orient="horz" pos="921">
          <p15:clr>
            <a:srgbClr val="A4A3A4"/>
          </p15:clr>
        </p15:guide>
        <p15:guide id="20" orient="horz" pos="1300">
          <p15:clr>
            <a:srgbClr val="A4A3A4"/>
          </p15:clr>
        </p15:guide>
        <p15:guide id="21" orient="horz" pos="2161">
          <p15:clr>
            <a:srgbClr val="A4A3A4"/>
          </p15:clr>
        </p15:guide>
        <p15:guide id="22" orient="horz" pos="3688">
          <p15:clr>
            <a:srgbClr val="A4A3A4"/>
          </p15:clr>
        </p15:guide>
        <p15:guide id="23" orient="horz" pos="4004">
          <p15:clr>
            <a:srgbClr val="A4A3A4"/>
          </p15:clr>
        </p15:guide>
        <p15:guide id="24" orient="horz" pos="4181">
          <p15:clr>
            <a:srgbClr val="A4A3A4"/>
          </p15:clr>
        </p15:guide>
        <p15:guide id="25" orient="horz" pos="2339">
          <p15:clr>
            <a:srgbClr val="A4A3A4"/>
          </p15:clr>
        </p15:guide>
        <p15:guide id="26" pos="144">
          <p15:clr>
            <a:srgbClr val="A4A3A4"/>
          </p15:clr>
        </p15:guide>
        <p15:guide id="27" pos="290">
          <p15:clr>
            <a:srgbClr val="A4A3A4"/>
          </p15:clr>
        </p15:guide>
        <p15:guide id="28" pos="1976">
          <p15:clr>
            <a:srgbClr val="A4A3A4"/>
          </p15:clr>
        </p15:guide>
        <p15:guide id="29" pos="2031">
          <p15:clr>
            <a:srgbClr val="A4A3A4"/>
          </p15:clr>
        </p15:guide>
        <p15:guide id="30" pos="2767">
          <p15:clr>
            <a:srgbClr val="A4A3A4"/>
          </p15:clr>
        </p15:guide>
        <p15:guide id="31" pos="5471">
          <p15:clr>
            <a:srgbClr val="A4A3A4"/>
          </p15:clr>
        </p15:guide>
        <p15:guide id="32" pos="2996">
          <p15:clr>
            <a:srgbClr val="A4A3A4"/>
          </p15:clr>
        </p15:guide>
        <p15:guide id="33" pos="3725">
          <p15:clr>
            <a:srgbClr val="A4A3A4"/>
          </p15:clr>
        </p15:guide>
        <p15:guide id="34" pos="3787">
          <p15:clr>
            <a:srgbClr val="A4A3A4"/>
          </p15:clr>
        </p15:guide>
        <p15:guide id="35" pos="287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876" autoAdjust="0"/>
  </p:normalViewPr>
  <p:slideViewPr>
    <p:cSldViewPr snapToGrid="0" snapToObjects="1">
      <p:cViewPr varScale="1">
        <p:scale>
          <a:sx n="114" d="100"/>
          <a:sy n="114" d="100"/>
        </p:scale>
        <p:origin x="756" y="102"/>
      </p:cViewPr>
      <p:guideLst>
        <p:guide orient="horz" pos="2160"/>
        <p:guide orient="horz" pos="720"/>
        <p:guide orient="horz" pos="928"/>
        <p:guide orient="horz" pos="288"/>
        <p:guide orient="horz" pos="2365"/>
        <p:guide orient="horz" pos="3979"/>
        <p:guide pos="2832"/>
        <p:guide pos="287"/>
        <p:guide pos="5474"/>
        <p:guide pos="1987"/>
        <p:guide pos="3726"/>
        <p:guide pos="3786"/>
        <p:guide pos="2037"/>
        <p:guide pos="2928"/>
        <p:guide pos="2883"/>
        <p:guide pos="3201"/>
        <p:guide orient="horz" pos="142"/>
        <p:guide orient="horz" pos="287"/>
        <p:guide orient="horz" pos="921"/>
        <p:guide orient="horz" pos="1300"/>
        <p:guide orient="horz" pos="2161"/>
        <p:guide orient="horz" pos="3688"/>
        <p:guide orient="horz" pos="4004"/>
        <p:guide orient="horz" pos="4181"/>
        <p:guide orient="horz" pos="2339"/>
        <p:guide pos="144"/>
        <p:guide pos="290"/>
        <p:guide pos="1976"/>
        <p:guide pos="2031"/>
        <p:guide pos="2767"/>
        <p:guide pos="5471"/>
        <p:guide pos="2996"/>
        <p:guide pos="3725"/>
        <p:guide pos="3787"/>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70938" y="1"/>
            <a:ext cx="3037840" cy="464820"/>
          </a:xfrm>
          <a:prstGeom prst="rect">
            <a:avLst/>
          </a:prstGeom>
        </p:spPr>
        <p:txBody>
          <a:bodyPr vert="horz" lIns="93172" tIns="46586" rIns="93172" bIns="46586" rtlCol="0"/>
          <a:lstStyle>
            <a:lvl1pPr algn="r">
              <a:defRPr sz="1200"/>
            </a:lvl1pPr>
          </a:lstStyle>
          <a:p>
            <a:fld id="{C4605FA3-DF84-4C9C-95EF-319FFBAB47E8}" type="datetimeFigureOut">
              <a:rPr lang="en-US" smtClean="0">
                <a:latin typeface="Arial" pitchFamily="34" charset="0"/>
              </a:rPr>
              <a:pPr/>
              <a:t>11/23/2021</a:t>
            </a:fld>
            <a:endParaRPr lang="en-US" dirty="0">
              <a:latin typeface="Arial"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atin typeface="Arial" pitchFamily="34" charset="0"/>
              </a:defRPr>
            </a:lvl1pPr>
          </a:lstStyle>
          <a:p>
            <a:fld id="{CAB2D76C-F225-47E4-8870-016D40065085}" type="datetimeFigureOut">
              <a:rPr lang="en-US" smtClean="0"/>
              <a:pPr/>
              <a:t>11/23/2021</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78760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666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187720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382726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272942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7</a:t>
            </a:fld>
            <a:endParaRPr lang="en-US" dirty="0"/>
          </a:p>
        </p:txBody>
      </p:sp>
    </p:spTree>
    <p:extLst>
      <p:ext uri="{BB962C8B-B14F-4D97-AF65-F5344CB8AC3E}">
        <p14:creationId xmlns:p14="http://schemas.microsoft.com/office/powerpoint/2010/main" val="1827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8252">
              <a:defRPr/>
            </a:pPr>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9</a:t>
            </a:fld>
            <a:endParaRPr lang="en-US" dirty="0"/>
          </a:p>
        </p:txBody>
      </p:sp>
    </p:spTree>
    <p:extLst>
      <p:ext uri="{BB962C8B-B14F-4D97-AF65-F5344CB8AC3E}">
        <p14:creationId xmlns:p14="http://schemas.microsoft.com/office/powerpoint/2010/main" val="17708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Audit Timeline Visual Display</a:t>
            </a:r>
          </a:p>
        </p:txBody>
      </p:sp>
      <p:sp>
        <p:nvSpPr>
          <p:cNvPr id="4" name="Slide Number Placeholder 3"/>
          <p:cNvSpPr>
            <a:spLocks noGrp="1"/>
          </p:cNvSpPr>
          <p:nvPr>
            <p:ph type="sldNum" sz="quarter" idx="5"/>
          </p:nvPr>
        </p:nvSpPr>
        <p:spPr/>
        <p:txBody>
          <a:bodyPr/>
          <a:lstStyle/>
          <a:p>
            <a:fld id="{6E316562-8D5B-4FA8-A1F8-64F74D39FB21}" type="slidenum">
              <a:rPr lang="en-US" smtClean="0"/>
              <a:pPr/>
              <a:t>10</a:t>
            </a:fld>
            <a:endParaRPr lang="en-US" dirty="0"/>
          </a:p>
        </p:txBody>
      </p:sp>
    </p:spTree>
    <p:extLst>
      <p:ext uri="{BB962C8B-B14F-4D97-AF65-F5344CB8AC3E}">
        <p14:creationId xmlns:p14="http://schemas.microsoft.com/office/powerpoint/2010/main" val="199809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68879"/>
            <a:ext cx="61722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457200" y="4892040"/>
            <a:ext cx="4572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240"/>
            <a:ext cx="5486400" cy="219456"/>
          </a:xfrm>
        </p:spPr>
        <p:txBody>
          <a:bodyPr/>
          <a:lstStyle/>
          <a:p>
            <a:r>
              <a:rPr lang="en-US" dirty="0"/>
              <a:t>©2019 CVS Health and/or one of its affiliates: Confidential &amp; Proprietary</a:t>
            </a:r>
          </a:p>
        </p:txBody>
      </p:sp>
      <p:grpSp>
        <p:nvGrpSpPr>
          <p:cNvPr id="22" name="Group 21"/>
          <p:cNvGrpSpPr>
            <a:grpSpLocks noChangeAspect="1"/>
          </p:cNvGrpSpPr>
          <p:nvPr userDrawn="1"/>
        </p:nvGrpSpPr>
        <p:grpSpPr>
          <a:xfrm>
            <a:off x="464808" y="452733"/>
            <a:ext cx="2835466"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©2019 CVS Health and/or one of its affiliates: Confidential &amp; Proprietary</a:t>
            </a:r>
          </a:p>
        </p:txBody>
      </p:sp>
      <p:sp>
        <p:nvSpPr>
          <p:cNvPr id="6"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©2019 CVS Health and/or one of its affiliates: Confidential &amp; Proprietary</a:t>
            </a:r>
          </a:p>
        </p:txBody>
      </p:sp>
      <p:sp>
        <p:nvSpPr>
          <p:cNvPr id="5"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270189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©2019 CVS Health and/or one of its affiliates: Confidential &amp; Proprietary</a:t>
            </a:r>
          </a:p>
        </p:txBody>
      </p:sp>
      <p:sp>
        <p:nvSpPr>
          <p:cNvPr id="6" name="Table Placeholder 5"/>
          <p:cNvSpPr>
            <a:spLocks noGrp="1"/>
          </p:cNvSpPr>
          <p:nvPr>
            <p:ph type="tbl" sz="quarter" idx="12"/>
          </p:nvPr>
        </p:nvSpPr>
        <p:spPr>
          <a:xfrm>
            <a:off x="457199" y="1463040"/>
            <a:ext cx="704088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©2019 CVS Health and/or one of its affiliates: Confidential &amp; Proprietary</a:t>
            </a:r>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4757941"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©2019 CVS Health and/or one of its affiliates: Confidential &amp; Proprietary</a:t>
            </a:r>
          </a:p>
        </p:txBody>
      </p:sp>
      <p:sp>
        <p:nvSpPr>
          <p:cNvPr id="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©2019 CVS Health and/or one of its affiliates: Confidential &amp; Proprietary</a:t>
            </a:r>
          </a:p>
        </p:txBody>
      </p:sp>
      <p:sp>
        <p:nvSpPr>
          <p:cNvPr id="8" name="Text Placeholder 7"/>
          <p:cNvSpPr>
            <a:spLocks noGrp="1"/>
          </p:cNvSpPr>
          <p:nvPr>
            <p:ph type="body" sz="quarter" idx="13"/>
          </p:nvPr>
        </p:nvSpPr>
        <p:spPr>
          <a:xfrm>
            <a:off x="4754880" y="1463675"/>
            <a:ext cx="393192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4754563" y="2057399"/>
            <a:ext cx="3932237"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4041648"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648200" y="1463040"/>
            <a:ext cx="4041648"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0"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©2019 CVS Health and/or one of its affiliates: Confidential &amp; Proprietary</a:t>
            </a:r>
          </a:p>
        </p:txBody>
      </p:sp>
      <p:sp>
        <p:nvSpPr>
          <p:cNvPr id="10" name="Slide Number Placeholder 5"/>
          <p:cNvSpPr>
            <a:spLocks noGrp="1"/>
          </p:cNvSpPr>
          <p:nvPr>
            <p:ph type="sldNum" sz="quarter" idx="12"/>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2679192"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2679192"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232406" y="1463040"/>
            <a:ext cx="2679192"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32406" y="2057400"/>
            <a:ext cx="2679192"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©2017 CVS Health and/or one of its affiliates: Confidential &amp; Proprietary</a:t>
            </a:r>
          </a:p>
        </p:txBody>
      </p:sp>
      <p:sp>
        <p:nvSpPr>
          <p:cNvPr id="10" name="Content Placeholder 9"/>
          <p:cNvSpPr>
            <a:spLocks noGrp="1"/>
          </p:cNvSpPr>
          <p:nvPr>
            <p:ph sz="quarter" idx="13"/>
          </p:nvPr>
        </p:nvSpPr>
        <p:spPr>
          <a:xfrm>
            <a:off x="6007608" y="2057400"/>
            <a:ext cx="2679192"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6007608" y="1463040"/>
            <a:ext cx="2676525"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457203" y="2057400"/>
            <a:ext cx="82296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3" y="1463040"/>
            <a:ext cx="82296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dirty="0"/>
              <a:t>©2017 CVS Health and/or one of its affiliates: Confidential &amp; Proprietary</a:t>
            </a:r>
          </a:p>
        </p:txBody>
      </p:sp>
      <p:sp>
        <p:nvSpPr>
          <p:cNvPr id="6" name="Text Placeholder 5"/>
          <p:cNvSpPr>
            <a:spLocks noGrp="1"/>
          </p:cNvSpPr>
          <p:nvPr>
            <p:ph type="body" sz="quarter" idx="13"/>
          </p:nvPr>
        </p:nvSpPr>
        <p:spPr>
          <a:xfrm>
            <a:off x="457202" y="5394960"/>
            <a:ext cx="8229597"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320"/>
            <a:ext cx="713232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457200" y="2011680"/>
            <a:ext cx="36576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dirty="0"/>
              <a:t>©2017 CVS Health and/or one of its affiliates: Confidential &amp; Proprietary</a:t>
            </a:r>
          </a:p>
        </p:txBody>
      </p:sp>
      <p:sp>
        <p:nvSpPr>
          <p:cNvPr id="8" name="TextBox 7"/>
          <p:cNvSpPr txBox="1"/>
          <p:nvPr userDrawn="1"/>
        </p:nvSpPr>
        <p:spPr>
          <a:xfrm>
            <a:off x="-500338" y="1693254"/>
            <a:ext cx="184666" cy="369332"/>
          </a:xfrm>
          <a:prstGeom prst="rect">
            <a:avLst/>
          </a:prstGeom>
          <a:noFill/>
        </p:spPr>
        <p:txBody>
          <a:bodyPr wrap="none" rtlCol="0">
            <a:spAutoFit/>
          </a:bodyPr>
          <a:lstStyle/>
          <a:p>
            <a:endParaRPr lang="en-US" dirty="0"/>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7521388" y="6518099"/>
            <a:ext cx="1193987"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3874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236301" y="228429"/>
            <a:ext cx="185771"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Placeholder 1"/>
          <p:cNvSpPr>
            <a:spLocks noGrp="1"/>
          </p:cNvSpPr>
          <p:nvPr>
            <p:ph type="title"/>
          </p:nvPr>
        </p:nvSpPr>
        <p:spPr>
          <a:xfrm>
            <a:off x="457200" y="393192"/>
            <a:ext cx="82296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57200" y="1463040"/>
            <a:ext cx="82296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457200" y="6492240"/>
            <a:ext cx="54864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©2019 CVS Health and/or one of its affiliates: Confidential &amp; Proprietary</a:t>
            </a:r>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7521388" y="6518099"/>
            <a:ext cx="1193987"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 id="2147483674" r:id="rId12"/>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60775"/>
            <a:ext cx="8388078" cy="2786724"/>
          </a:xfrm>
        </p:spPr>
        <p:txBody>
          <a:bodyPr/>
          <a:lstStyle/>
          <a:p>
            <a:pPr>
              <a:lnSpc>
                <a:spcPct val="100000"/>
              </a:lnSpc>
              <a:spcBef>
                <a:spcPts val="0"/>
              </a:spcBef>
            </a:pPr>
            <a:r>
              <a:rPr lang="en-US" sz="3200" dirty="0"/>
              <a:t>21115 – Enterprise Person Hub (EPH)</a:t>
            </a:r>
            <a:br>
              <a:rPr lang="en-US" sz="4000" dirty="0"/>
            </a:br>
            <a:br>
              <a:rPr lang="en-US" dirty="0"/>
            </a:br>
            <a:r>
              <a:rPr lang="en-US" sz="2800" b="0" dirty="0"/>
              <a:t>Status Update</a:t>
            </a:r>
            <a:endParaRPr lang="en-US" sz="4400" b="0" dirty="0"/>
          </a:p>
        </p:txBody>
      </p:sp>
      <p:sp>
        <p:nvSpPr>
          <p:cNvPr id="3" name="Subtitle 2"/>
          <p:cNvSpPr>
            <a:spLocks noGrp="1"/>
          </p:cNvSpPr>
          <p:nvPr>
            <p:ph type="subTitle" idx="1"/>
          </p:nvPr>
        </p:nvSpPr>
        <p:spPr>
          <a:xfrm>
            <a:off x="457200" y="4833759"/>
            <a:ext cx="4572000" cy="914400"/>
          </a:xfrm>
        </p:spPr>
        <p:txBody>
          <a:bodyPr vert="horz" lIns="0" tIns="0" rIns="91440" bIns="0" rtlCol="0" anchor="t">
            <a:noAutofit/>
          </a:bodyPr>
          <a:lstStyle/>
          <a:p>
            <a:r>
              <a:rPr lang="en-US" dirty="0">
                <a:cs typeface="Arial"/>
              </a:rPr>
              <a:t>11/25/2021</a:t>
            </a:r>
          </a:p>
        </p:txBody>
      </p:sp>
      <p:sp>
        <p:nvSpPr>
          <p:cNvPr id="5" name="Footer Placeholder 4"/>
          <p:cNvSpPr>
            <a:spLocks noGrp="1"/>
          </p:cNvSpPr>
          <p:nvPr>
            <p:ph type="ftr" sz="quarter" idx="11"/>
          </p:nvPr>
        </p:nvSpPr>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133900339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4793A03D-DB9B-4BF2-A467-0B0F6FB73E07}"/>
              </a:ext>
            </a:extLst>
          </p:cNvPr>
          <p:cNvSpPr>
            <a:spLocks noGrp="1"/>
          </p:cNvSpPr>
          <p:nvPr>
            <p:ph type="title"/>
          </p:nvPr>
        </p:nvSpPr>
        <p:spPr>
          <a:xfrm>
            <a:off x="342990" y="1146722"/>
            <a:ext cx="7315914" cy="617381"/>
          </a:xfrm>
        </p:spPr>
        <p:txBody>
          <a:bodyPr/>
          <a:lstStyle/>
          <a:p>
            <a:r>
              <a:rPr lang="en-US" dirty="0"/>
              <a:t>Audit Timeline</a:t>
            </a:r>
            <a:endParaRPr lang="en-US" sz="1050" b="0" dirty="0">
              <a:solidFill>
                <a:srgbClr val="000000"/>
              </a:solidFill>
              <a:latin typeface="+mn-lt"/>
              <a:ea typeface="+mn-ea"/>
              <a:cs typeface="+mn-cs"/>
            </a:endParaRPr>
          </a:p>
        </p:txBody>
      </p:sp>
      <p:sp>
        <p:nvSpPr>
          <p:cNvPr id="9" name="TextBox 8">
            <a:extLst>
              <a:ext uri="{FF2B5EF4-FFF2-40B4-BE49-F238E27FC236}">
                <a16:creationId xmlns:a16="http://schemas.microsoft.com/office/drawing/2014/main" id="{C22DF2A7-D491-40A4-9755-BBF88F32D8BF}"/>
              </a:ext>
            </a:extLst>
          </p:cNvPr>
          <p:cNvSpPr txBox="1"/>
          <p:nvPr/>
        </p:nvSpPr>
        <p:spPr>
          <a:xfrm>
            <a:off x="2491859" y="1856497"/>
            <a:ext cx="2249145" cy="1228028"/>
          </a:xfrm>
          <a:prstGeom prst="rect">
            <a:avLst/>
          </a:prstGeom>
          <a:noFill/>
        </p:spPr>
        <p:txBody>
          <a:bodyPr wrap="square" lIns="0" tIns="0" rIns="0" bIns="0" rtlCol="0" anchor="ctr">
            <a:spAutoFit/>
          </a:bodyPr>
          <a:lstStyle/>
          <a:p>
            <a:pPr algn="ctr" defTabSz="914621">
              <a:spcBef>
                <a:spcPct val="20000"/>
              </a:spcBef>
              <a:defRPr/>
            </a:pPr>
            <a:r>
              <a:rPr lang="en-US" sz="1200" b="1" dirty="0">
                <a:latin typeface="Open Sans"/>
                <a:ea typeface="Microsoft YaHei"/>
              </a:rPr>
              <a:t>Kick-off and information gathering</a:t>
            </a:r>
          </a:p>
          <a:p>
            <a:pPr algn="ctr" defTabSz="914621">
              <a:spcBef>
                <a:spcPct val="20000"/>
              </a:spcBef>
              <a:defRPr/>
            </a:pPr>
            <a:r>
              <a:rPr lang="en-US" sz="1200" i="1" dirty="0">
                <a:latin typeface="Open Sans"/>
                <a:ea typeface="Microsoft YaHei"/>
              </a:rPr>
              <a:t>Week 1</a:t>
            </a:r>
          </a:p>
          <a:p>
            <a:pPr algn="ctr" defTabSz="914621">
              <a:spcBef>
                <a:spcPct val="20000"/>
              </a:spcBef>
              <a:defRPr/>
            </a:pPr>
            <a:r>
              <a:rPr lang="en-US" sz="900" dirty="0">
                <a:latin typeface="Open Sans"/>
                <a:ea typeface="Microsoft YaHei"/>
              </a:rPr>
              <a:t>Information gathering, identification of relevant stakeholders </a:t>
            </a:r>
          </a:p>
          <a:p>
            <a:pPr algn="ctr" defTabSz="914621">
              <a:spcBef>
                <a:spcPct val="20000"/>
              </a:spcBef>
              <a:defRPr/>
            </a:pPr>
            <a:r>
              <a:rPr lang="en-US" sz="900" b="1" dirty="0">
                <a:latin typeface="Open Sans"/>
                <a:ea typeface="Microsoft YaHei"/>
              </a:rPr>
              <a:t>October 20</a:t>
            </a:r>
            <a:r>
              <a:rPr lang="en-US" sz="900" b="1" baseline="30000" dirty="0">
                <a:latin typeface="Open Sans"/>
                <a:ea typeface="Microsoft YaHei"/>
              </a:rPr>
              <a:t>th</a:t>
            </a:r>
            <a:r>
              <a:rPr lang="en-US" sz="900" b="1" dirty="0">
                <a:latin typeface="Open Sans"/>
                <a:ea typeface="Microsoft YaHei"/>
              </a:rPr>
              <a:t>, 2021</a:t>
            </a:r>
          </a:p>
          <a:p>
            <a:pPr algn="ctr" defTabSz="914621">
              <a:spcBef>
                <a:spcPct val="20000"/>
              </a:spcBef>
              <a:defRPr/>
            </a:pPr>
            <a:r>
              <a:rPr lang="en-US" sz="900" dirty="0">
                <a:latin typeface="Open Sans"/>
                <a:ea typeface="Microsoft YaHei"/>
              </a:rPr>
              <a:t>Kick-off call</a:t>
            </a:r>
          </a:p>
        </p:txBody>
      </p:sp>
      <p:grpSp>
        <p:nvGrpSpPr>
          <p:cNvPr id="10" name="Group 9">
            <a:extLst>
              <a:ext uri="{FF2B5EF4-FFF2-40B4-BE49-F238E27FC236}">
                <a16:creationId xmlns:a16="http://schemas.microsoft.com/office/drawing/2014/main" id="{0F687B89-6338-4394-9F8B-ED881B3FDDBE}"/>
              </a:ext>
            </a:extLst>
          </p:cNvPr>
          <p:cNvGrpSpPr/>
          <p:nvPr/>
        </p:nvGrpSpPr>
        <p:grpSpPr>
          <a:xfrm>
            <a:off x="487070" y="2206723"/>
            <a:ext cx="1613886" cy="1463489"/>
            <a:chOff x="1026584" y="1710589"/>
            <a:chExt cx="2151288" cy="1950811"/>
          </a:xfrm>
        </p:grpSpPr>
        <p:grpSp>
          <p:nvGrpSpPr>
            <p:cNvPr id="11" name="Group 35">
              <a:extLst>
                <a:ext uri="{FF2B5EF4-FFF2-40B4-BE49-F238E27FC236}">
                  <a16:creationId xmlns:a16="http://schemas.microsoft.com/office/drawing/2014/main" id="{B7D14480-269F-405E-93C3-9D2E6A1E8CD9}"/>
                </a:ext>
              </a:extLst>
            </p:cNvPr>
            <p:cNvGrpSpPr/>
            <p:nvPr/>
          </p:nvGrpSpPr>
          <p:grpSpPr>
            <a:xfrm>
              <a:off x="1026584" y="3200544"/>
              <a:ext cx="2151288" cy="460856"/>
              <a:chOff x="769938" y="2456536"/>
              <a:chExt cx="1613466" cy="345642"/>
            </a:xfrm>
          </p:grpSpPr>
          <p:sp>
            <p:nvSpPr>
              <p:cNvPr id="14" name="Notched Right Arrow 5">
                <a:extLst>
                  <a:ext uri="{FF2B5EF4-FFF2-40B4-BE49-F238E27FC236}">
                    <a16:creationId xmlns:a16="http://schemas.microsoft.com/office/drawing/2014/main" id="{8802AD43-5C4A-4590-85F8-2EEA1055FB7C}"/>
                  </a:ext>
                </a:extLst>
              </p:cNvPr>
              <p:cNvSpPr/>
              <p:nvPr/>
            </p:nvSpPr>
            <p:spPr>
              <a:xfrm>
                <a:off x="769938" y="2456536"/>
                <a:ext cx="1613466" cy="345642"/>
              </a:xfrm>
              <a:prstGeom prst="notchedRightArrow">
                <a:avLst>
                  <a:gd name="adj1" fmla="val 100000"/>
                  <a:gd name="adj2" fmla="val 9102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sp>
            <p:nvSpPr>
              <p:cNvPr id="15" name="Oval 14">
                <a:extLst>
                  <a:ext uri="{FF2B5EF4-FFF2-40B4-BE49-F238E27FC236}">
                    <a16:creationId xmlns:a16="http://schemas.microsoft.com/office/drawing/2014/main" id="{9DFEF10D-E493-45F4-820D-639F58CDA9A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7AC142">
                      <a:lumMod val="75000"/>
                    </a:srgbClr>
                  </a:solidFill>
                  <a:latin typeface="Open Sans"/>
                  <a:ea typeface="Microsoft YaHei"/>
                </a:endParaRPr>
              </a:p>
            </p:txBody>
          </p:sp>
        </p:grpSp>
        <p:cxnSp>
          <p:nvCxnSpPr>
            <p:cNvPr id="12" name="Straight Connector 11">
              <a:extLst>
                <a:ext uri="{FF2B5EF4-FFF2-40B4-BE49-F238E27FC236}">
                  <a16:creationId xmlns:a16="http://schemas.microsoft.com/office/drawing/2014/main" id="{3FF7884B-CFA5-45B8-B32C-E840502468B7}"/>
                </a:ext>
              </a:extLst>
            </p:cNvPr>
            <p:cNvCxnSpPr>
              <a:stCxn id="13" idx="7"/>
            </p:cNvCxnSpPr>
            <p:nvPr/>
          </p:nvCxnSpPr>
          <p:spPr>
            <a:xfrm flipH="1">
              <a:off x="2099288" y="2610141"/>
              <a:ext cx="1" cy="81986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Teardrop 12">
              <a:extLst>
                <a:ext uri="{FF2B5EF4-FFF2-40B4-BE49-F238E27FC236}">
                  <a16:creationId xmlns:a16="http://schemas.microsoft.com/office/drawing/2014/main" id="{710DFFDC-A739-484F-83D6-89789051651B}"/>
                </a:ext>
              </a:extLst>
            </p:cNvPr>
            <p:cNvSpPr/>
            <p:nvPr/>
          </p:nvSpPr>
          <p:spPr>
            <a:xfrm rot="8100000">
              <a:off x="1726681" y="1710589"/>
              <a:ext cx="745215" cy="74521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grpSp>
      <p:grpSp>
        <p:nvGrpSpPr>
          <p:cNvPr id="17" name="Group 16">
            <a:extLst>
              <a:ext uri="{FF2B5EF4-FFF2-40B4-BE49-F238E27FC236}">
                <a16:creationId xmlns:a16="http://schemas.microsoft.com/office/drawing/2014/main" id="{BD55754F-7F7D-4A2D-88DD-5D498461A563}"/>
              </a:ext>
            </a:extLst>
          </p:cNvPr>
          <p:cNvGrpSpPr/>
          <p:nvPr/>
        </p:nvGrpSpPr>
        <p:grpSpPr>
          <a:xfrm>
            <a:off x="4998948" y="2212892"/>
            <a:ext cx="1613886" cy="1468254"/>
            <a:chOff x="5002499" y="1704238"/>
            <a:chExt cx="2151288" cy="1957162"/>
          </a:xfrm>
        </p:grpSpPr>
        <p:grpSp>
          <p:nvGrpSpPr>
            <p:cNvPr id="18" name="Group 40">
              <a:extLst>
                <a:ext uri="{FF2B5EF4-FFF2-40B4-BE49-F238E27FC236}">
                  <a16:creationId xmlns:a16="http://schemas.microsoft.com/office/drawing/2014/main" id="{3718FF85-BB9A-49F0-8D9C-A0527777DDC7}"/>
                </a:ext>
              </a:extLst>
            </p:cNvPr>
            <p:cNvGrpSpPr/>
            <p:nvPr/>
          </p:nvGrpSpPr>
          <p:grpSpPr>
            <a:xfrm>
              <a:off x="5002499" y="3200544"/>
              <a:ext cx="2151288" cy="460856"/>
              <a:chOff x="769938" y="2456536"/>
              <a:chExt cx="1613466" cy="345642"/>
            </a:xfrm>
          </p:grpSpPr>
          <p:sp>
            <p:nvSpPr>
              <p:cNvPr id="21" name="Notched Right Arrow 11">
                <a:extLst>
                  <a:ext uri="{FF2B5EF4-FFF2-40B4-BE49-F238E27FC236}">
                    <a16:creationId xmlns:a16="http://schemas.microsoft.com/office/drawing/2014/main" id="{06789EE8-030F-4F9C-9C72-B3DB77F33AA3}"/>
                  </a:ext>
                </a:extLst>
              </p:cNvPr>
              <p:cNvSpPr/>
              <p:nvPr/>
            </p:nvSpPr>
            <p:spPr>
              <a:xfrm>
                <a:off x="769938" y="2456536"/>
                <a:ext cx="1613466" cy="345642"/>
              </a:xfrm>
              <a:prstGeom prst="notchedRightArrow">
                <a:avLst>
                  <a:gd name="adj1" fmla="val 100000"/>
                  <a:gd name="adj2" fmla="val 9102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sp>
            <p:nvSpPr>
              <p:cNvPr id="22" name="Oval 21">
                <a:extLst>
                  <a:ext uri="{FF2B5EF4-FFF2-40B4-BE49-F238E27FC236}">
                    <a16:creationId xmlns:a16="http://schemas.microsoft.com/office/drawing/2014/main" id="{DA6F3DCF-FA2E-4364-AF84-533446534286}"/>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7AC142">
                      <a:lumMod val="75000"/>
                    </a:srgbClr>
                  </a:solidFill>
                  <a:latin typeface="Open Sans"/>
                  <a:ea typeface="Microsoft YaHei"/>
                </a:endParaRPr>
              </a:p>
            </p:txBody>
          </p:sp>
        </p:grpSp>
        <p:cxnSp>
          <p:nvCxnSpPr>
            <p:cNvPr id="19" name="Straight Connector 18">
              <a:extLst>
                <a:ext uri="{FF2B5EF4-FFF2-40B4-BE49-F238E27FC236}">
                  <a16:creationId xmlns:a16="http://schemas.microsoft.com/office/drawing/2014/main" id="{EB475AA5-1E49-4639-884D-23F5E444E6C3}"/>
                </a:ext>
              </a:extLst>
            </p:cNvPr>
            <p:cNvCxnSpPr>
              <a:stCxn id="20" idx="7"/>
            </p:cNvCxnSpPr>
            <p:nvPr/>
          </p:nvCxnSpPr>
          <p:spPr>
            <a:xfrm flipH="1">
              <a:off x="6078792" y="2603791"/>
              <a:ext cx="1" cy="819864"/>
            </a:xfrm>
            <a:prstGeom prst="line">
              <a:avLst/>
            </a:prstGeom>
            <a:ln w="19050">
              <a:solidFill>
                <a:schemeClr val="tx2">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5979B2E7-E43D-42C8-9AEE-2BAC6D6C0A60}"/>
                </a:ext>
              </a:extLst>
            </p:cNvPr>
            <p:cNvSpPr/>
            <p:nvPr/>
          </p:nvSpPr>
          <p:spPr>
            <a:xfrm rot="8100000">
              <a:off x="5706185" y="1704238"/>
              <a:ext cx="745215" cy="745215"/>
            </a:xfrm>
            <a:prstGeom prst="teardrop">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grpSp>
      <p:sp>
        <p:nvSpPr>
          <p:cNvPr id="31" name="TextBox 30">
            <a:extLst>
              <a:ext uri="{FF2B5EF4-FFF2-40B4-BE49-F238E27FC236}">
                <a16:creationId xmlns:a16="http://schemas.microsoft.com/office/drawing/2014/main" id="{557C993C-4E0A-4837-8604-8AA81DF42A65}"/>
              </a:ext>
            </a:extLst>
          </p:cNvPr>
          <p:cNvSpPr txBox="1"/>
          <p:nvPr/>
        </p:nvSpPr>
        <p:spPr>
          <a:xfrm>
            <a:off x="6597006" y="1902338"/>
            <a:ext cx="2157987" cy="1209562"/>
          </a:xfrm>
          <a:prstGeom prst="rect">
            <a:avLst/>
          </a:prstGeom>
          <a:noFill/>
        </p:spPr>
        <p:txBody>
          <a:bodyPr wrap="square" lIns="0" tIns="0" rIns="0" bIns="0" rtlCol="0" anchor="ctr">
            <a:spAutoFit/>
          </a:bodyPr>
          <a:lstStyle/>
          <a:p>
            <a:pPr algn="ctr" defTabSz="914621">
              <a:spcBef>
                <a:spcPct val="20000"/>
              </a:spcBef>
              <a:defRPr/>
            </a:pPr>
            <a:r>
              <a:rPr lang="en-US" sz="1200" b="1" dirty="0">
                <a:latin typeface="Open Sans"/>
                <a:ea typeface="Microsoft YaHei"/>
              </a:rPr>
              <a:t>Reporting</a:t>
            </a:r>
          </a:p>
          <a:p>
            <a:pPr algn="ctr" defTabSz="914621">
              <a:spcBef>
                <a:spcPct val="20000"/>
              </a:spcBef>
              <a:defRPr/>
            </a:pPr>
            <a:r>
              <a:rPr lang="en-US" sz="1200" i="1" dirty="0">
                <a:latin typeface="Open Sans"/>
                <a:ea typeface="Microsoft YaHei"/>
              </a:rPr>
              <a:t>Weeks 10 – 12 </a:t>
            </a:r>
          </a:p>
          <a:p>
            <a:pPr algn="ctr" defTabSz="914621">
              <a:spcBef>
                <a:spcPct val="20000"/>
              </a:spcBef>
              <a:defRPr/>
            </a:pPr>
            <a:r>
              <a:rPr lang="en-US" sz="900" dirty="0">
                <a:latin typeface="Open Sans"/>
                <a:ea typeface="Microsoft YaHei"/>
              </a:rPr>
              <a:t>Finalization of observations, and stakeholder alignment </a:t>
            </a:r>
          </a:p>
          <a:p>
            <a:pPr algn="ctr" defTabSz="914621">
              <a:spcBef>
                <a:spcPct val="20000"/>
              </a:spcBef>
              <a:defRPr/>
            </a:pPr>
            <a:r>
              <a:rPr lang="en-US" sz="900" dirty="0">
                <a:latin typeface="Open Sans"/>
                <a:ea typeface="Microsoft YaHei"/>
              </a:rPr>
              <a:t>Preliminary report, exit meetings</a:t>
            </a:r>
          </a:p>
          <a:p>
            <a:pPr algn="ctr" defTabSz="914621">
              <a:spcBef>
                <a:spcPct val="20000"/>
              </a:spcBef>
              <a:defRPr/>
            </a:pPr>
            <a:r>
              <a:rPr lang="en-US" sz="900" b="1">
                <a:latin typeface="Open Sans"/>
                <a:ea typeface="Microsoft YaHei"/>
              </a:rPr>
              <a:t>January 2022 </a:t>
            </a:r>
            <a:endParaRPr lang="en-US" sz="900" b="1" dirty="0">
              <a:latin typeface="Open Sans"/>
              <a:ea typeface="Microsoft YaHei"/>
            </a:endParaRPr>
          </a:p>
          <a:p>
            <a:pPr algn="ctr" defTabSz="914621">
              <a:spcBef>
                <a:spcPct val="20000"/>
              </a:spcBef>
              <a:defRPr/>
            </a:pPr>
            <a:r>
              <a:rPr lang="en-US" sz="900" dirty="0">
                <a:latin typeface="Open Sans"/>
                <a:ea typeface="Microsoft YaHei"/>
              </a:rPr>
              <a:t>Issuance of final report</a:t>
            </a:r>
          </a:p>
        </p:txBody>
      </p:sp>
      <p:grpSp>
        <p:nvGrpSpPr>
          <p:cNvPr id="32" name="Group 31">
            <a:extLst>
              <a:ext uri="{FF2B5EF4-FFF2-40B4-BE49-F238E27FC236}">
                <a16:creationId xmlns:a16="http://schemas.microsoft.com/office/drawing/2014/main" id="{C5915751-74EC-4FAA-9E9C-013B2DDDFE0A}"/>
              </a:ext>
            </a:extLst>
          </p:cNvPr>
          <p:cNvGrpSpPr/>
          <p:nvPr/>
        </p:nvGrpSpPr>
        <p:grpSpPr>
          <a:xfrm>
            <a:off x="6871751" y="3324480"/>
            <a:ext cx="1613886" cy="1466804"/>
            <a:chOff x="6990456" y="3200544"/>
            <a:chExt cx="2151288" cy="1955229"/>
          </a:xfrm>
        </p:grpSpPr>
        <p:grpSp>
          <p:nvGrpSpPr>
            <p:cNvPr id="33" name="Group 43">
              <a:extLst>
                <a:ext uri="{FF2B5EF4-FFF2-40B4-BE49-F238E27FC236}">
                  <a16:creationId xmlns:a16="http://schemas.microsoft.com/office/drawing/2014/main" id="{456BE751-1626-4070-A665-00338AE8E175}"/>
                </a:ext>
              </a:extLst>
            </p:cNvPr>
            <p:cNvGrpSpPr/>
            <p:nvPr/>
          </p:nvGrpSpPr>
          <p:grpSpPr>
            <a:xfrm>
              <a:off x="6990456" y="3200544"/>
              <a:ext cx="2151288" cy="460856"/>
              <a:chOff x="769938" y="2456536"/>
              <a:chExt cx="1613466" cy="345642"/>
            </a:xfrm>
          </p:grpSpPr>
          <p:sp>
            <p:nvSpPr>
              <p:cNvPr id="36" name="Notched Right Arrow 14">
                <a:extLst>
                  <a:ext uri="{FF2B5EF4-FFF2-40B4-BE49-F238E27FC236}">
                    <a16:creationId xmlns:a16="http://schemas.microsoft.com/office/drawing/2014/main" id="{F7A36C69-604A-4A3B-A6F5-A93EA6C8ED60}"/>
                  </a:ext>
                </a:extLst>
              </p:cNvPr>
              <p:cNvSpPr/>
              <p:nvPr/>
            </p:nvSpPr>
            <p:spPr>
              <a:xfrm>
                <a:off x="769938" y="2456536"/>
                <a:ext cx="1613466" cy="345642"/>
              </a:xfrm>
              <a:prstGeom prst="notchedRightArrow">
                <a:avLst>
                  <a:gd name="adj1" fmla="val 100000"/>
                  <a:gd name="adj2" fmla="val 910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sp>
            <p:nvSpPr>
              <p:cNvPr id="37" name="Oval 36">
                <a:extLst>
                  <a:ext uri="{FF2B5EF4-FFF2-40B4-BE49-F238E27FC236}">
                    <a16:creationId xmlns:a16="http://schemas.microsoft.com/office/drawing/2014/main" id="{B0C46D83-9537-4DCD-A192-F01C9238208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7AC142">
                      <a:lumMod val="75000"/>
                    </a:srgbClr>
                  </a:solidFill>
                  <a:latin typeface="Open Sans"/>
                  <a:ea typeface="Microsoft YaHei"/>
                </a:endParaRPr>
              </a:p>
            </p:txBody>
          </p:sp>
        </p:grpSp>
        <p:cxnSp>
          <p:nvCxnSpPr>
            <p:cNvPr id="34" name="Straight Connector 33">
              <a:extLst>
                <a:ext uri="{FF2B5EF4-FFF2-40B4-BE49-F238E27FC236}">
                  <a16:creationId xmlns:a16="http://schemas.microsoft.com/office/drawing/2014/main" id="{C12D55F5-E63A-4FAE-BFD3-53F232333E81}"/>
                </a:ext>
              </a:extLst>
            </p:cNvPr>
            <p:cNvCxnSpPr>
              <a:stCxn id="35" idx="7"/>
            </p:cNvCxnSpPr>
            <p:nvPr/>
          </p:nvCxnSpPr>
          <p:spPr>
            <a:xfrm rot="10800000" flipH="1">
              <a:off x="8064481" y="3436355"/>
              <a:ext cx="1" cy="819864"/>
            </a:xfrm>
            <a:prstGeom prst="line">
              <a:avLst/>
            </a:prstGeom>
            <a:ln w="19050">
              <a:solidFill>
                <a:schemeClr val="tx2">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5" name="Teardrop 34">
              <a:extLst>
                <a:ext uri="{FF2B5EF4-FFF2-40B4-BE49-F238E27FC236}">
                  <a16:creationId xmlns:a16="http://schemas.microsoft.com/office/drawing/2014/main" id="{A3348B68-65C8-4FD8-9195-890BAAFC6EF5}"/>
                </a:ext>
              </a:extLst>
            </p:cNvPr>
            <p:cNvSpPr/>
            <p:nvPr/>
          </p:nvSpPr>
          <p:spPr>
            <a:xfrm rot="18900000">
              <a:off x="7691874" y="4410558"/>
              <a:ext cx="745215" cy="745215"/>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grpSp>
      <p:sp>
        <p:nvSpPr>
          <p:cNvPr id="38" name="TextBox 37">
            <a:extLst>
              <a:ext uri="{FF2B5EF4-FFF2-40B4-BE49-F238E27FC236}">
                <a16:creationId xmlns:a16="http://schemas.microsoft.com/office/drawing/2014/main" id="{5B380F2B-6CDE-4E24-AAE2-CC7C25F1B891}"/>
              </a:ext>
            </a:extLst>
          </p:cNvPr>
          <p:cNvSpPr txBox="1"/>
          <p:nvPr/>
        </p:nvSpPr>
        <p:spPr>
          <a:xfrm>
            <a:off x="4571998" y="3875921"/>
            <a:ext cx="2157990" cy="1061829"/>
          </a:xfrm>
          <a:prstGeom prst="rect">
            <a:avLst/>
          </a:prstGeom>
          <a:noFill/>
        </p:spPr>
        <p:txBody>
          <a:bodyPr wrap="square" lIns="0" tIns="0" rIns="0" bIns="0" rtlCol="0" anchor="ctr">
            <a:spAutoFit/>
          </a:bodyPr>
          <a:lstStyle/>
          <a:p>
            <a:pPr algn="ctr" defTabSz="914621">
              <a:spcBef>
                <a:spcPct val="20000"/>
              </a:spcBef>
              <a:defRPr/>
            </a:pPr>
            <a:r>
              <a:rPr lang="en-US" sz="1200" b="1" dirty="0">
                <a:latin typeface="Open Sans"/>
                <a:ea typeface="Microsoft YaHei"/>
              </a:rPr>
              <a:t>Field-work and walk-throughs</a:t>
            </a:r>
          </a:p>
          <a:p>
            <a:pPr algn="ctr" defTabSz="914621">
              <a:spcBef>
                <a:spcPct val="20000"/>
              </a:spcBef>
              <a:defRPr/>
            </a:pPr>
            <a:r>
              <a:rPr lang="en-US" sz="1200" i="1" dirty="0">
                <a:latin typeface="Open Sans"/>
                <a:ea typeface="Microsoft YaHei"/>
              </a:rPr>
              <a:t>Weeks 2 – 9</a:t>
            </a:r>
          </a:p>
          <a:p>
            <a:pPr algn="ctr" defTabSz="914621">
              <a:spcBef>
                <a:spcPct val="20000"/>
              </a:spcBef>
              <a:defRPr/>
            </a:pPr>
            <a:r>
              <a:rPr lang="en-US" sz="900" dirty="0">
                <a:latin typeface="Open Sans"/>
                <a:ea typeface="Microsoft YaHei"/>
              </a:rPr>
              <a:t>Conduct process and controls walk-throughs, interviews, and initial analysis</a:t>
            </a:r>
          </a:p>
          <a:p>
            <a:pPr algn="ctr" defTabSz="914621">
              <a:spcBef>
                <a:spcPct val="20000"/>
              </a:spcBef>
              <a:defRPr/>
            </a:pPr>
            <a:r>
              <a:rPr lang="en-US" sz="900" b="1" dirty="0">
                <a:latin typeface="Open Sans"/>
                <a:ea typeface="Microsoft YaHei"/>
              </a:rPr>
              <a:t>November – December 2021</a:t>
            </a:r>
            <a:r>
              <a:rPr lang="en-US" sz="900" dirty="0">
                <a:latin typeface="Open Sans"/>
                <a:ea typeface="Microsoft YaHei"/>
              </a:rPr>
              <a:t>  </a:t>
            </a:r>
          </a:p>
        </p:txBody>
      </p:sp>
      <p:grpSp>
        <p:nvGrpSpPr>
          <p:cNvPr id="39" name="Group 38">
            <a:extLst>
              <a:ext uri="{FF2B5EF4-FFF2-40B4-BE49-F238E27FC236}">
                <a16:creationId xmlns:a16="http://schemas.microsoft.com/office/drawing/2014/main" id="{E2D59FF0-D5C0-4A6E-B5FB-DFC8FCED9EBD}"/>
              </a:ext>
            </a:extLst>
          </p:cNvPr>
          <p:cNvGrpSpPr/>
          <p:nvPr/>
        </p:nvGrpSpPr>
        <p:grpSpPr>
          <a:xfrm>
            <a:off x="2765432" y="3324480"/>
            <a:ext cx="1613886" cy="1466804"/>
            <a:chOff x="3014541" y="3200544"/>
            <a:chExt cx="2151288" cy="1955229"/>
          </a:xfrm>
        </p:grpSpPr>
        <p:grpSp>
          <p:nvGrpSpPr>
            <p:cNvPr id="40" name="Group 36">
              <a:extLst>
                <a:ext uri="{FF2B5EF4-FFF2-40B4-BE49-F238E27FC236}">
                  <a16:creationId xmlns:a16="http://schemas.microsoft.com/office/drawing/2014/main" id="{F72B5B02-18B8-4E15-A4D8-EF28E3FDE8F0}"/>
                </a:ext>
              </a:extLst>
            </p:cNvPr>
            <p:cNvGrpSpPr/>
            <p:nvPr/>
          </p:nvGrpSpPr>
          <p:grpSpPr>
            <a:xfrm>
              <a:off x="3014541" y="3200544"/>
              <a:ext cx="2151288" cy="460856"/>
              <a:chOff x="769938" y="2456536"/>
              <a:chExt cx="1613466" cy="345642"/>
            </a:xfrm>
          </p:grpSpPr>
          <p:sp>
            <p:nvSpPr>
              <p:cNvPr id="45" name="Notched Right Arrow 8">
                <a:extLst>
                  <a:ext uri="{FF2B5EF4-FFF2-40B4-BE49-F238E27FC236}">
                    <a16:creationId xmlns:a16="http://schemas.microsoft.com/office/drawing/2014/main" id="{C178C78F-89EC-4CF4-B8F8-9777E59C31F0}"/>
                  </a:ext>
                </a:extLst>
              </p:cNvPr>
              <p:cNvSpPr/>
              <p:nvPr/>
            </p:nvSpPr>
            <p:spPr>
              <a:xfrm>
                <a:off x="769938" y="2456536"/>
                <a:ext cx="1613466" cy="345642"/>
              </a:xfrm>
              <a:prstGeom prst="notchedRightArrow">
                <a:avLst>
                  <a:gd name="adj1" fmla="val 100000"/>
                  <a:gd name="adj2" fmla="val 9102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sp>
            <p:nvSpPr>
              <p:cNvPr id="46" name="Oval 45">
                <a:extLst>
                  <a:ext uri="{FF2B5EF4-FFF2-40B4-BE49-F238E27FC236}">
                    <a16:creationId xmlns:a16="http://schemas.microsoft.com/office/drawing/2014/main" id="{C08C54DB-D08C-4D4A-8219-F7E65958C6C7}"/>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dirty="0">
                  <a:solidFill>
                    <a:srgbClr val="7AC142">
                      <a:lumMod val="75000"/>
                    </a:srgbClr>
                  </a:solidFill>
                  <a:latin typeface="Open Sans"/>
                  <a:ea typeface="Microsoft YaHei"/>
                </a:endParaRPr>
              </a:p>
            </p:txBody>
          </p:sp>
        </p:grpSp>
        <p:cxnSp>
          <p:nvCxnSpPr>
            <p:cNvPr id="41" name="Straight Connector 40">
              <a:extLst>
                <a:ext uri="{FF2B5EF4-FFF2-40B4-BE49-F238E27FC236}">
                  <a16:creationId xmlns:a16="http://schemas.microsoft.com/office/drawing/2014/main" id="{31C3C813-FC64-40EA-96E9-2350B5C430B5}"/>
                </a:ext>
              </a:extLst>
            </p:cNvPr>
            <p:cNvCxnSpPr>
              <a:cxnSpLocks/>
              <a:stCxn id="43" idx="7"/>
            </p:cNvCxnSpPr>
            <p:nvPr/>
          </p:nvCxnSpPr>
          <p:spPr>
            <a:xfrm flipV="1">
              <a:off x="4088247" y="3436355"/>
              <a:ext cx="0" cy="819864"/>
            </a:xfrm>
            <a:prstGeom prst="line">
              <a:avLst/>
            </a:prstGeom>
            <a:ln w="1905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72">
              <a:extLst>
                <a:ext uri="{FF2B5EF4-FFF2-40B4-BE49-F238E27FC236}">
                  <a16:creationId xmlns:a16="http://schemas.microsoft.com/office/drawing/2014/main" id="{599919DE-F9D5-4AB7-B84D-FCDC92CD9B38}"/>
                </a:ext>
              </a:extLst>
            </p:cNvPr>
            <p:cNvGrpSpPr/>
            <p:nvPr/>
          </p:nvGrpSpPr>
          <p:grpSpPr>
            <a:xfrm>
              <a:off x="3715641" y="4410558"/>
              <a:ext cx="745215" cy="745215"/>
              <a:chOff x="2786731" y="3449350"/>
              <a:chExt cx="558911" cy="558911"/>
            </a:xfrm>
          </p:grpSpPr>
          <p:sp>
            <p:nvSpPr>
              <p:cNvPr id="43" name="Teardrop 42">
                <a:extLst>
                  <a:ext uri="{FF2B5EF4-FFF2-40B4-BE49-F238E27FC236}">
                    <a16:creationId xmlns:a16="http://schemas.microsoft.com/office/drawing/2014/main" id="{79061ACB-9A5B-4FE6-91A2-5FAF96700DBB}"/>
                  </a:ext>
                </a:extLst>
              </p:cNvPr>
              <p:cNvSpPr/>
              <p:nvPr/>
            </p:nvSpPr>
            <p:spPr>
              <a:xfrm rot="18900000">
                <a:off x="2786731" y="3449350"/>
                <a:ext cx="558911" cy="558911"/>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Open Sans"/>
                  <a:ea typeface="Microsoft YaHei"/>
                </a:endParaRPr>
              </a:p>
            </p:txBody>
          </p:sp>
          <p:sp>
            <p:nvSpPr>
              <p:cNvPr id="44" name="Freeform 105">
                <a:extLst>
                  <a:ext uri="{FF2B5EF4-FFF2-40B4-BE49-F238E27FC236}">
                    <a16:creationId xmlns:a16="http://schemas.microsoft.com/office/drawing/2014/main" id="{E2CEA06A-C942-471F-9AE6-927765DE6F77}"/>
                  </a:ext>
                </a:extLst>
              </p:cNvPr>
              <p:cNvSpPr>
                <a:spLocks noEditPoints="1"/>
              </p:cNvSpPr>
              <p:nvPr/>
            </p:nvSpPr>
            <p:spPr bwMode="auto">
              <a:xfrm>
                <a:off x="2954110" y="3606163"/>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64" tIns="45732" rIns="91464" bIns="45732" numCol="1" anchor="t" anchorCtr="0" compatLnSpc="1">
                <a:prstTxWarp prst="textNoShape">
                  <a:avLst/>
                </a:prstTxWarp>
              </a:bodyPr>
              <a:lstStyle/>
              <a:p>
                <a:pPr>
                  <a:defRPr/>
                </a:pPr>
                <a:endParaRPr lang="en-US" dirty="0">
                  <a:solidFill>
                    <a:srgbClr val="F47B20">
                      <a:lumMod val="50000"/>
                    </a:srgbClr>
                  </a:solidFill>
                  <a:latin typeface="Open Sans"/>
                  <a:ea typeface="Microsoft YaHei"/>
                </a:endParaRPr>
              </a:p>
            </p:txBody>
          </p:sp>
        </p:grpSp>
      </p:grpSp>
      <p:pic>
        <p:nvPicPr>
          <p:cNvPr id="47" name="Graphic 46" descr="Checkmark">
            <a:extLst>
              <a:ext uri="{FF2B5EF4-FFF2-40B4-BE49-F238E27FC236}">
                <a16:creationId xmlns:a16="http://schemas.microsoft.com/office/drawing/2014/main" id="{EC9EE000-1E18-4265-A321-A7AD8BB6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873" y="2333967"/>
            <a:ext cx="327871" cy="327725"/>
          </a:xfrm>
          <a:prstGeom prst="rect">
            <a:avLst/>
          </a:prstGeom>
        </p:spPr>
      </p:pic>
      <p:pic>
        <p:nvPicPr>
          <p:cNvPr id="49" name="Graphic 48" descr="Document">
            <a:extLst>
              <a:ext uri="{FF2B5EF4-FFF2-40B4-BE49-F238E27FC236}">
                <a16:creationId xmlns:a16="http://schemas.microsoft.com/office/drawing/2014/main" id="{78FC3293-ABFC-4746-A0D3-6EEDA28DE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8148" y="4367233"/>
            <a:ext cx="283573" cy="283573"/>
          </a:xfrm>
          <a:prstGeom prst="rect">
            <a:avLst/>
          </a:prstGeom>
        </p:spPr>
      </p:pic>
      <p:sp>
        <p:nvSpPr>
          <p:cNvPr id="50" name="TextBox 49">
            <a:extLst>
              <a:ext uri="{FF2B5EF4-FFF2-40B4-BE49-F238E27FC236}">
                <a16:creationId xmlns:a16="http://schemas.microsoft.com/office/drawing/2014/main" id="{C772845B-C9EB-4BD5-90EA-2E41E41E5909}"/>
              </a:ext>
            </a:extLst>
          </p:cNvPr>
          <p:cNvSpPr txBox="1"/>
          <p:nvPr/>
        </p:nvSpPr>
        <p:spPr>
          <a:xfrm>
            <a:off x="352189" y="4002089"/>
            <a:ext cx="1804538" cy="904863"/>
          </a:xfrm>
          <a:prstGeom prst="rect">
            <a:avLst/>
          </a:prstGeom>
          <a:noFill/>
        </p:spPr>
        <p:txBody>
          <a:bodyPr wrap="square" lIns="0" tIns="0" rIns="0" bIns="0" rtlCol="0" anchor="ctr">
            <a:spAutoFit/>
          </a:bodyPr>
          <a:lstStyle/>
          <a:p>
            <a:pPr algn="ctr" defTabSz="914621">
              <a:spcBef>
                <a:spcPct val="20000"/>
              </a:spcBef>
              <a:defRPr/>
            </a:pPr>
            <a:r>
              <a:rPr lang="en-US" sz="1200" b="1" dirty="0">
                <a:latin typeface="Open Sans"/>
                <a:ea typeface="Microsoft YaHei"/>
              </a:rPr>
              <a:t>Planning and scoping </a:t>
            </a:r>
          </a:p>
          <a:p>
            <a:pPr algn="ctr" defTabSz="914621">
              <a:spcBef>
                <a:spcPct val="20000"/>
              </a:spcBef>
              <a:defRPr/>
            </a:pPr>
            <a:r>
              <a:rPr lang="en-US" sz="1200" i="1" dirty="0">
                <a:latin typeface="Open Sans"/>
                <a:ea typeface="Microsoft YaHei"/>
              </a:rPr>
              <a:t>Preparation for kick-off </a:t>
            </a:r>
          </a:p>
          <a:p>
            <a:pPr algn="ctr" defTabSz="914621">
              <a:spcBef>
                <a:spcPct val="20000"/>
              </a:spcBef>
              <a:defRPr/>
            </a:pPr>
            <a:r>
              <a:rPr lang="en-US" sz="900" dirty="0">
                <a:latin typeface="Open Sans"/>
                <a:ea typeface="Microsoft YaHei"/>
              </a:rPr>
              <a:t>Hold planning meetings and draft initial scope and approach </a:t>
            </a:r>
          </a:p>
          <a:p>
            <a:pPr algn="ctr" defTabSz="914621">
              <a:spcBef>
                <a:spcPct val="20000"/>
              </a:spcBef>
              <a:defRPr/>
            </a:pPr>
            <a:endParaRPr lang="en-US" sz="1050" dirty="0">
              <a:latin typeface="Open Sans"/>
              <a:ea typeface="Microsoft YaHei"/>
            </a:endParaRPr>
          </a:p>
        </p:txBody>
      </p:sp>
      <p:pic>
        <p:nvPicPr>
          <p:cNvPr id="53" name="Graphic 52" descr="Checklist">
            <a:extLst>
              <a:ext uri="{FF2B5EF4-FFF2-40B4-BE49-F238E27FC236}">
                <a16:creationId xmlns:a16="http://schemas.microsoft.com/office/drawing/2014/main" id="{C31A0C5D-AFA2-48C1-89A4-DED34A9337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43424" y="2351050"/>
            <a:ext cx="324934" cy="324934"/>
          </a:xfrm>
          <a:prstGeom prst="rect">
            <a:avLst/>
          </a:prstGeom>
        </p:spPr>
      </p:pic>
      <p:sp>
        <p:nvSpPr>
          <p:cNvPr id="48" name="Slide Number Placeholder 4">
            <a:extLst>
              <a:ext uri="{FF2B5EF4-FFF2-40B4-BE49-F238E27FC236}">
                <a16:creationId xmlns:a16="http://schemas.microsoft.com/office/drawing/2014/main" id="{61AD7CD1-0318-4C28-B7C6-64519B9656B5}"/>
              </a:ext>
            </a:extLst>
          </p:cNvPr>
          <p:cNvSpPr txBox="1">
            <a:spLocks/>
          </p:cNvSpPr>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10</a:t>
            </a:fld>
            <a:endParaRPr lang="en-US" dirty="0"/>
          </a:p>
        </p:txBody>
      </p:sp>
    </p:spTree>
    <p:extLst>
      <p:ext uri="{BB962C8B-B14F-4D97-AF65-F5344CB8AC3E}">
        <p14:creationId xmlns:p14="http://schemas.microsoft.com/office/powerpoint/2010/main" val="391612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71A0-C083-4716-8C2C-2D124D2D6367}"/>
              </a:ext>
            </a:extLst>
          </p:cNvPr>
          <p:cNvSpPr>
            <a:spLocks noGrp="1"/>
          </p:cNvSpPr>
          <p:nvPr>
            <p:ph type="title"/>
          </p:nvPr>
        </p:nvSpPr>
        <p:spPr>
          <a:xfrm>
            <a:off x="457200" y="393192"/>
            <a:ext cx="8229600" cy="612648"/>
          </a:xfrm>
        </p:spPr>
        <p:txBody>
          <a:bodyPr/>
          <a:lstStyle/>
          <a:p>
            <a:r>
              <a:rPr lang="en-US" sz="1800" dirty="0"/>
              <a:t>Audit Scope</a:t>
            </a:r>
          </a:p>
        </p:txBody>
      </p:sp>
      <p:sp>
        <p:nvSpPr>
          <p:cNvPr id="4" name="Footer Placeholder 3">
            <a:extLst>
              <a:ext uri="{FF2B5EF4-FFF2-40B4-BE49-F238E27FC236}">
                <a16:creationId xmlns:a16="http://schemas.microsoft.com/office/drawing/2014/main" id="{320DAD88-4ADB-4E22-8419-A555AEFD9A56}"/>
              </a:ext>
            </a:extLst>
          </p:cNvPr>
          <p:cNvSpPr>
            <a:spLocks noGrp="1"/>
          </p:cNvSpPr>
          <p:nvPr>
            <p:ph type="ftr" sz="quarter" idx="11"/>
          </p:nvPr>
        </p:nvSpPr>
        <p:spPr>
          <a:xfrm>
            <a:off x="633369" y="6638544"/>
            <a:ext cx="5486400" cy="219456"/>
          </a:xfrm>
        </p:spPr>
        <p:txBody>
          <a:bodyPr/>
          <a:lstStyle/>
          <a:p>
            <a:r>
              <a:rPr lang="en-US" dirty="0"/>
              <a:t>©2021 CVS Health and/or one of its affiliates: Confidential &amp; Proprietary</a:t>
            </a:r>
          </a:p>
        </p:txBody>
      </p:sp>
      <p:sp>
        <p:nvSpPr>
          <p:cNvPr id="5" name="Slide Number Placeholder 4">
            <a:extLst>
              <a:ext uri="{FF2B5EF4-FFF2-40B4-BE49-F238E27FC236}">
                <a16:creationId xmlns:a16="http://schemas.microsoft.com/office/drawing/2014/main" id="{A9A8F614-7156-4704-9720-C6F9BCC2B06B}"/>
              </a:ext>
            </a:extLst>
          </p:cNvPr>
          <p:cNvSpPr>
            <a:spLocks noGrp="1"/>
          </p:cNvSpPr>
          <p:nvPr>
            <p:ph type="sldNum" sz="quarter" idx="4"/>
          </p:nvPr>
        </p:nvSpPr>
        <p:spPr/>
        <p:txBody>
          <a:bodyPr/>
          <a:lstStyle/>
          <a:p>
            <a:fld id="{4D467D88-DCFD-354C-96A5-D863D5E9364D}" type="slidenum">
              <a:rPr lang="en-US" smtClean="0"/>
              <a:pPr/>
              <a:t>11</a:t>
            </a:fld>
            <a:endParaRPr lang="en-US" dirty="0"/>
          </a:p>
        </p:txBody>
      </p:sp>
      <p:sp>
        <p:nvSpPr>
          <p:cNvPr id="8" name="Content Placeholder 10">
            <a:extLst>
              <a:ext uri="{FF2B5EF4-FFF2-40B4-BE49-F238E27FC236}">
                <a16:creationId xmlns:a16="http://schemas.microsoft.com/office/drawing/2014/main" id="{2E52AB33-C426-485F-B6BF-34ECAEEFC8DE}"/>
              </a:ext>
            </a:extLst>
          </p:cNvPr>
          <p:cNvSpPr>
            <a:spLocks noGrp="1"/>
          </p:cNvSpPr>
          <p:nvPr>
            <p:ph idx="1"/>
          </p:nvPr>
        </p:nvSpPr>
        <p:spPr>
          <a:xfrm>
            <a:off x="457200" y="818876"/>
            <a:ext cx="8229600" cy="4989921"/>
          </a:xfrm>
        </p:spPr>
        <p:txBody>
          <a:bodyPr vert="horz" lIns="0" tIns="0" rIns="91440" bIns="0" rtlCol="0" anchor="t">
            <a:noAutofit/>
          </a:bodyPr>
          <a:lstStyle/>
          <a:p>
            <a:pPr algn="just"/>
            <a:endParaRPr lang="en-US" sz="1200" b="0" dirty="0">
              <a:ea typeface="+mn-lt"/>
              <a:cs typeface="+mn-lt"/>
            </a:endParaRPr>
          </a:p>
          <a:p>
            <a:pPr algn="just"/>
            <a:r>
              <a:rPr lang="en-US" sz="1200" b="0" dirty="0">
                <a:ea typeface="+mn-lt"/>
                <a:cs typeface="+mn-lt"/>
              </a:rPr>
              <a:t>To v</a:t>
            </a:r>
            <a:r>
              <a:rPr lang="en-US" sz="1200" b="0" dirty="0"/>
              <a:t>alidate that controls are designed effectively to ensure demographic data is governed, secured, complete, and accurately maintained within Enterprise Person Hub.</a:t>
            </a:r>
            <a:endParaRPr lang="en-US" sz="1200" b="0">
              <a:cs typeface="Arial"/>
            </a:endParaRPr>
          </a:p>
          <a:p>
            <a:pPr algn="just"/>
            <a:r>
              <a:rPr lang="en-US" dirty="0">
                <a:ea typeface="+mn-lt"/>
                <a:cs typeface="+mn-lt"/>
              </a:rPr>
              <a:t>Audit Objective</a:t>
            </a:r>
            <a:endParaRPr lang="en-US" dirty="0"/>
          </a:p>
          <a:p>
            <a:pPr marL="285750" indent="-285750">
              <a:buChar char="•"/>
            </a:pPr>
            <a:r>
              <a:rPr lang="en-US" sz="1200" b="0" dirty="0">
                <a:ea typeface="+mn-lt"/>
                <a:cs typeface="+mn-lt"/>
              </a:rPr>
              <a:t>Controls are in place to ensure ID creation is managed adequately.</a:t>
            </a:r>
            <a:endParaRPr lang="en-US" sz="1200">
              <a:cs typeface="Arial"/>
            </a:endParaRPr>
          </a:p>
          <a:p>
            <a:pPr marL="285750" indent="-285750">
              <a:buChar char="•"/>
            </a:pPr>
            <a:r>
              <a:rPr lang="en-US" sz="1200" b="0" dirty="0">
                <a:ea typeface="+mn-lt"/>
                <a:cs typeface="+mn-lt"/>
              </a:rPr>
              <a:t>Data integrity controls are in place to ensure data entering EPH is complete and accurate.</a:t>
            </a:r>
            <a:endParaRPr lang="en-US" sz="1200">
              <a:cs typeface="Arial"/>
            </a:endParaRPr>
          </a:p>
          <a:p>
            <a:pPr marL="285750" indent="-285750">
              <a:buChar char="•"/>
            </a:pPr>
            <a:r>
              <a:rPr lang="en-US" sz="1200" b="0" dirty="0">
                <a:ea typeface="+mn-lt"/>
                <a:cs typeface="+mn-lt"/>
              </a:rPr>
              <a:t>Access controls are in place to ensure access to the database is appropriately managed by authorized individuals</a:t>
            </a:r>
            <a:endParaRPr lang="en-US" sz="1200">
              <a:cs typeface="Arial"/>
            </a:endParaRPr>
          </a:p>
          <a:p>
            <a:pPr marL="285750" indent="-285750">
              <a:buChar char="•"/>
            </a:pPr>
            <a:r>
              <a:rPr lang="en-US" sz="1200" b="0" dirty="0">
                <a:ea typeface="+mn-lt"/>
                <a:cs typeface="+mn-lt"/>
              </a:rPr>
              <a:t>Data protection controls are in place to ensure data is secured in transit and at rest</a:t>
            </a:r>
            <a:endParaRPr lang="en-US" sz="1200">
              <a:cs typeface="Arial"/>
            </a:endParaRPr>
          </a:p>
          <a:p>
            <a:pPr marL="285750" indent="-285750">
              <a:buChar char="•"/>
            </a:pPr>
            <a:r>
              <a:rPr lang="en-US" sz="1200" b="0" dirty="0">
                <a:ea typeface="+mn-lt"/>
                <a:cs typeface="+mn-lt"/>
              </a:rPr>
              <a:t>Scalability and availability controls are in place to support large volumes of data</a:t>
            </a:r>
            <a:endParaRPr lang="en-US" sz="1200" dirty="0">
              <a:cs typeface="Arial"/>
            </a:endParaRPr>
          </a:p>
          <a:p>
            <a:endParaRPr lang="en-US" sz="1200" b="0" dirty="0">
              <a:cs typeface="Arial"/>
            </a:endParaRPr>
          </a:p>
          <a:p>
            <a:r>
              <a:rPr lang="en-US" sz="1050" b="1" dirty="0"/>
              <a:t>Estimated Completion Date:</a:t>
            </a:r>
            <a:r>
              <a:rPr lang="en-US" sz="1050" b="0" dirty="0"/>
              <a:t> January 2022</a:t>
            </a:r>
            <a:endParaRPr lang="en-US" sz="1050" b="0">
              <a:cs typeface="Arial"/>
            </a:endParaRPr>
          </a:p>
          <a:p>
            <a:pPr marL="0" lvl="1" indent="0">
              <a:buNone/>
            </a:pPr>
            <a:endParaRPr lang="en-US" sz="1400" i="1" dirty="0"/>
          </a:p>
        </p:txBody>
      </p:sp>
    </p:spTree>
    <p:extLst>
      <p:ext uri="{BB962C8B-B14F-4D97-AF65-F5344CB8AC3E}">
        <p14:creationId xmlns:p14="http://schemas.microsoft.com/office/powerpoint/2010/main" val="303790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9925275"/>
              </p:ext>
            </p:extLst>
          </p:nvPr>
        </p:nvGraphicFramePr>
        <p:xfrm>
          <a:off x="457200" y="1463675"/>
          <a:ext cx="8229600" cy="4181869"/>
        </p:xfrm>
        <a:graphic>
          <a:graphicData uri="http://schemas.openxmlformats.org/drawingml/2006/table">
            <a:tbl>
              <a:tblPr firstRow="1" bandRow="1">
                <a:tableStyleId>{93296810-A885-4BE3-A3E7-6D5BEEA58F35}</a:tableStyleId>
              </a:tblPr>
              <a:tblGrid>
                <a:gridCol w="2059354">
                  <a:extLst>
                    <a:ext uri="{9D8B030D-6E8A-4147-A177-3AD203B41FA5}">
                      <a16:colId xmlns:a16="http://schemas.microsoft.com/office/drawing/2014/main" val="20000"/>
                    </a:ext>
                  </a:extLst>
                </a:gridCol>
                <a:gridCol w="2879535">
                  <a:extLst>
                    <a:ext uri="{9D8B030D-6E8A-4147-A177-3AD203B41FA5}">
                      <a16:colId xmlns:a16="http://schemas.microsoft.com/office/drawing/2014/main" val="20001"/>
                    </a:ext>
                  </a:extLst>
                </a:gridCol>
                <a:gridCol w="3290711">
                  <a:extLst>
                    <a:ext uri="{9D8B030D-6E8A-4147-A177-3AD203B41FA5}">
                      <a16:colId xmlns:a16="http://schemas.microsoft.com/office/drawing/2014/main" val="20002"/>
                    </a:ext>
                  </a:extLst>
                </a:gridCol>
              </a:tblGrid>
              <a:tr h="615709">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1188720">
                <a:tc>
                  <a:txBody>
                    <a:bodyPr/>
                    <a:lstStyle/>
                    <a:p>
                      <a:pPr algn="l"/>
                      <a:r>
                        <a:rPr lang="en-US" sz="1200" dirty="0">
                          <a:solidFill>
                            <a:schemeClr val="tx1"/>
                          </a:solidFill>
                        </a:rPr>
                        <a:t>Controls are in place to ensure ID creation is managed adequately.</a:t>
                      </a:r>
                    </a:p>
                    <a:p>
                      <a:pPr algn="ctr"/>
                      <a:endParaRPr lang="en-US" sz="1200" dirty="0">
                        <a:solidFill>
                          <a:schemeClr val="tx1"/>
                        </a:solidFill>
                      </a:endParaRPr>
                    </a:p>
                  </a:txBody>
                  <a:tcPr/>
                </a:tc>
                <a:tc>
                  <a:txBody>
                    <a:bodyPr/>
                    <a:lstStyle/>
                    <a:p>
                      <a:pPr algn="l"/>
                      <a:r>
                        <a:rPr lang="en-US" sz="1200" dirty="0">
                          <a:solidFill>
                            <a:schemeClr val="tx1"/>
                          </a:solidFill>
                        </a:rPr>
                        <a:t>CVS IDs may unintentionally be created, updated, or deleted resulting in erroneous data in EPH.</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CVS IDs are created, updated/edited, and deleted completely and accurately, and to ensure duplicates do not exist</a:t>
                      </a:r>
                    </a:p>
                  </a:txBody>
                  <a:tcPr/>
                </a:tc>
                <a:extLst>
                  <a:ext uri="{0D108BD9-81ED-4DB2-BD59-A6C34878D82A}">
                    <a16:rowId xmlns:a16="http://schemas.microsoft.com/office/drawing/2014/main" val="10001"/>
                  </a:ext>
                </a:extLst>
              </a:tr>
              <a:tr h="1188720">
                <a:tc>
                  <a:txBody>
                    <a:bodyPr/>
                    <a:lstStyle/>
                    <a:p>
                      <a:pPr algn="l"/>
                      <a:r>
                        <a:rPr lang="en-US" sz="1200" dirty="0">
                          <a:solidFill>
                            <a:schemeClr val="tx1"/>
                          </a:solidFill>
                        </a:rPr>
                        <a:t>Data integrity controls are in place to ensure data entering EPH is complete and accurate.</a:t>
                      </a:r>
                    </a:p>
                  </a:txBody>
                  <a:tcPr/>
                </a:tc>
                <a:tc>
                  <a:txBody>
                    <a:bodyPr/>
                    <a:lstStyle/>
                    <a:p>
                      <a:pPr algn="l"/>
                      <a:r>
                        <a:rPr lang="en-US" sz="1200" dirty="0">
                          <a:solidFill>
                            <a:schemeClr val="tx1"/>
                          </a:solidFill>
                        </a:rPr>
                        <a:t>Data integrity and daily balance controls between the source systems and EPH are not in place and the data does not reconcile for completeness and accuracy</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Data validation checks are performed between the source systems and EPH</a:t>
                      </a:r>
                    </a:p>
                    <a:p>
                      <a:pPr marL="171450" indent="-171450" algn="l">
                        <a:buFont typeface="Arial" panose="020B0604020202020204" pitchFamily="34" charset="0"/>
                        <a:buChar char="•"/>
                      </a:pPr>
                      <a:r>
                        <a:rPr lang="en-US" sz="1200" dirty="0">
                          <a:solidFill>
                            <a:schemeClr val="tx1"/>
                          </a:solidFill>
                        </a:rPr>
                        <a:t>Data integrity alerts are communicated and remediated timely per defined SLAs</a:t>
                      </a:r>
                    </a:p>
                  </a:txBody>
                  <a:tcPr/>
                </a:tc>
                <a:extLst>
                  <a:ext uri="{0D108BD9-81ED-4DB2-BD59-A6C34878D82A}">
                    <a16:rowId xmlns:a16="http://schemas.microsoft.com/office/drawing/2014/main" val="10002"/>
                  </a:ext>
                </a:extLst>
              </a:tr>
              <a:tr h="1188720">
                <a:tc>
                  <a:txBody>
                    <a:bodyPr/>
                    <a:lstStyle/>
                    <a:p>
                      <a:pPr algn="l"/>
                      <a:r>
                        <a:rPr lang="en-US" sz="1200" dirty="0">
                          <a:solidFill>
                            <a:schemeClr val="tx1"/>
                          </a:solidFill>
                        </a:rPr>
                        <a:t>Access controls are in place to ensure access to the database is appropriately managed by authorized individuals</a:t>
                      </a:r>
                    </a:p>
                  </a:txBody>
                  <a:tcPr/>
                </a:tc>
                <a:tc>
                  <a:txBody>
                    <a:bodyPr/>
                    <a:lstStyle/>
                    <a:p>
                      <a:pPr algn="l"/>
                      <a:r>
                        <a:rPr lang="en-US" sz="1200" dirty="0">
                          <a:solidFill>
                            <a:schemeClr val="tx1"/>
                          </a:solidFill>
                        </a:rPr>
                        <a:t>Access to the database may not be adequately restricted or monitored, resulting in unauthorized access and changes</a:t>
                      </a:r>
                      <a:endParaRPr lang="en-US" sz="1200" baseline="0" dirty="0">
                        <a:solidFill>
                          <a:schemeClr val="tx1"/>
                        </a:solidFill>
                      </a:endParaRPr>
                    </a:p>
                  </a:txBody>
                  <a:tcPr/>
                </a:tc>
                <a:tc>
                  <a:txBody>
                    <a:bodyPr/>
                    <a:lstStyle/>
                    <a:p>
                      <a:pPr marL="171450"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Access to IBM MDM is restricted adequately</a:t>
                      </a:r>
                    </a:p>
                    <a:p>
                      <a:pPr marL="628650" lvl="1"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Provisioning </a:t>
                      </a:r>
                    </a:p>
                    <a:p>
                      <a:pPr marL="628650" lvl="1"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Recertification </a:t>
                      </a:r>
                    </a:p>
                    <a:p>
                      <a:pPr marL="171450" lvl="0"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Access activities are logged and monitored</a:t>
                      </a:r>
                    </a:p>
                  </a:txBody>
                  <a:tcP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
        <p:nvSpPr>
          <p:cNvPr id="3" name="TextBox 2"/>
          <p:cNvSpPr txBox="1"/>
          <p:nvPr/>
        </p:nvSpPr>
        <p:spPr>
          <a:xfrm>
            <a:off x="457200" y="6064738"/>
            <a:ext cx="8229600" cy="307777"/>
          </a:xfrm>
          <a:prstGeom prst="rect">
            <a:avLst/>
          </a:prstGeom>
          <a:noFill/>
        </p:spPr>
        <p:txBody>
          <a:bodyPr wrap="square" lIns="0" tIns="0" rIns="0" bIns="0" rtlCol="0">
            <a:spAutoFit/>
          </a:bodyPr>
          <a:lstStyle/>
          <a:p>
            <a:pPr algn="just"/>
            <a:r>
              <a:rPr lang="en-US" sz="2000" b="1" dirty="0"/>
              <a:t>*Reflects the level of risk that exists in the </a:t>
            </a:r>
            <a:r>
              <a:rPr lang="en-US" sz="2000" b="1" u="sng" dirty="0"/>
              <a:t>absence</a:t>
            </a:r>
            <a:r>
              <a:rPr lang="en-US" sz="2000" b="1" dirty="0"/>
              <a:t> of controls</a:t>
            </a:r>
          </a:p>
        </p:txBody>
      </p:sp>
    </p:spTree>
    <p:extLst>
      <p:ext uri="{BB962C8B-B14F-4D97-AF65-F5344CB8AC3E}">
        <p14:creationId xmlns:p14="http://schemas.microsoft.com/office/powerpoint/2010/main" val="107697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9396901"/>
              </p:ext>
            </p:extLst>
          </p:nvPr>
        </p:nvGraphicFramePr>
        <p:xfrm>
          <a:off x="457200" y="1463675"/>
          <a:ext cx="8229600" cy="3358909"/>
        </p:xfrm>
        <a:graphic>
          <a:graphicData uri="http://schemas.openxmlformats.org/drawingml/2006/table">
            <a:tbl>
              <a:tblPr firstRow="1" bandRow="1">
                <a:tableStyleId>{93296810-A885-4BE3-A3E7-6D5BEEA58F35}</a:tableStyleId>
              </a:tblPr>
              <a:tblGrid>
                <a:gridCol w="2059354">
                  <a:extLst>
                    <a:ext uri="{9D8B030D-6E8A-4147-A177-3AD203B41FA5}">
                      <a16:colId xmlns:a16="http://schemas.microsoft.com/office/drawing/2014/main" val="20000"/>
                    </a:ext>
                  </a:extLst>
                </a:gridCol>
                <a:gridCol w="2879535">
                  <a:extLst>
                    <a:ext uri="{9D8B030D-6E8A-4147-A177-3AD203B41FA5}">
                      <a16:colId xmlns:a16="http://schemas.microsoft.com/office/drawing/2014/main" val="20001"/>
                    </a:ext>
                  </a:extLst>
                </a:gridCol>
                <a:gridCol w="3290711">
                  <a:extLst>
                    <a:ext uri="{9D8B030D-6E8A-4147-A177-3AD203B41FA5}">
                      <a16:colId xmlns:a16="http://schemas.microsoft.com/office/drawing/2014/main" val="20002"/>
                    </a:ext>
                  </a:extLst>
                </a:gridCol>
              </a:tblGrid>
              <a:tr h="615709">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1188720">
                <a:tc>
                  <a:txBody>
                    <a:bodyPr/>
                    <a:lstStyle/>
                    <a:p>
                      <a:pPr algn="l"/>
                      <a:r>
                        <a:rPr lang="en-US" sz="1200" dirty="0">
                          <a:solidFill>
                            <a:schemeClr val="tx1"/>
                          </a:solidFill>
                        </a:rPr>
                        <a:t>Data protection controls are in place to ensure data is secured in transit and at rest</a:t>
                      </a:r>
                    </a:p>
                    <a:p>
                      <a:pPr algn="ctr"/>
                      <a:endParaRPr lang="en-US" sz="1200" dirty="0">
                        <a:solidFill>
                          <a:schemeClr val="tx1"/>
                        </a:solidFill>
                      </a:endParaRPr>
                    </a:p>
                  </a:txBody>
                  <a:tcPr/>
                </a:tc>
                <a:tc>
                  <a:txBody>
                    <a:bodyPr/>
                    <a:lstStyle/>
                    <a:p>
                      <a:pPr algn="l"/>
                      <a:r>
                        <a:rPr lang="en-US" sz="1200" dirty="0">
                          <a:solidFill>
                            <a:schemeClr val="tx1"/>
                          </a:solidFill>
                        </a:rPr>
                        <a:t>Data in transit and at rest is not secure to prevent unauthorized access to confidential, proprietary, or otherwise sensitive data</a:t>
                      </a:r>
                      <a:endParaRPr lang="en-US" sz="1200" baseline="0" dirty="0">
                        <a:solidFill>
                          <a:schemeClr val="tx1"/>
                        </a:solidFill>
                      </a:endParaRPr>
                    </a:p>
                    <a:p>
                      <a:pPr algn="ctr"/>
                      <a:endParaRPr lang="en-US" sz="120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Ensure data in transit and data at rest is encrypted in accordance with company standards</a:t>
                      </a:r>
                    </a:p>
                    <a:p>
                      <a:pPr marL="628650" lvl="1" indent="-171450" algn="l">
                        <a:buFont typeface="Arial" panose="020B0604020202020204" pitchFamily="34" charset="0"/>
                        <a:buChar char="•"/>
                      </a:pPr>
                      <a:r>
                        <a:rPr lang="en-US" sz="1200" dirty="0">
                          <a:solidFill>
                            <a:schemeClr val="tx1"/>
                          </a:solidFill>
                        </a:rPr>
                        <a:t>Encryption/masking methods are used for protecting data stored in IBM MDM</a:t>
                      </a:r>
                    </a:p>
                    <a:p>
                      <a:pPr marL="628650" lvl="1" indent="-171450" algn="l">
                        <a:buFont typeface="Arial" panose="020B0604020202020204" pitchFamily="34" charset="0"/>
                        <a:buChar char="•"/>
                      </a:pPr>
                      <a:r>
                        <a:rPr lang="en-US" sz="1200" dirty="0">
                          <a:solidFill>
                            <a:schemeClr val="tx1"/>
                          </a:solidFill>
                        </a:rPr>
                        <a:t>Encryption methods are in place for data in transit</a:t>
                      </a:r>
                    </a:p>
                  </a:txBody>
                  <a:tcPr/>
                </a:tc>
                <a:extLst>
                  <a:ext uri="{0D108BD9-81ED-4DB2-BD59-A6C34878D82A}">
                    <a16:rowId xmlns:a16="http://schemas.microsoft.com/office/drawing/2014/main" val="10001"/>
                  </a:ext>
                </a:extLst>
              </a:tr>
              <a:tr h="1188720">
                <a:tc>
                  <a:txBody>
                    <a:bodyPr/>
                    <a:lstStyle/>
                    <a:p>
                      <a:pPr algn="l"/>
                      <a:r>
                        <a:rPr lang="en-US" sz="1200" dirty="0">
                          <a:solidFill>
                            <a:schemeClr val="tx1"/>
                          </a:solidFill>
                        </a:rPr>
                        <a:t>Scalability and availability controls are in place to support large volumes of data</a:t>
                      </a:r>
                    </a:p>
                  </a:txBody>
                  <a:tcPr/>
                </a:tc>
                <a:tc>
                  <a:txBody>
                    <a:bodyPr/>
                    <a:lstStyle/>
                    <a:p>
                      <a:pPr algn="l"/>
                      <a:r>
                        <a:rPr lang="en-US" sz="1200" dirty="0">
                          <a:solidFill>
                            <a:schemeClr val="tx1"/>
                          </a:solidFill>
                        </a:rPr>
                        <a:t>Technology infrastructure supporting EPH is unable to support large volumes of data</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EPH is measured and monitored to ensure the technology infrastructure is scalable to support large volumes data</a:t>
                      </a:r>
                    </a:p>
                  </a:txBody>
                  <a:tcP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13</a:t>
            </a:fld>
            <a:endParaRPr lang="en-US" dirty="0"/>
          </a:p>
        </p:txBody>
      </p:sp>
      <p:sp>
        <p:nvSpPr>
          <p:cNvPr id="3" name="TextBox 2"/>
          <p:cNvSpPr txBox="1"/>
          <p:nvPr/>
        </p:nvSpPr>
        <p:spPr>
          <a:xfrm>
            <a:off x="457200" y="6064738"/>
            <a:ext cx="8229600" cy="307777"/>
          </a:xfrm>
          <a:prstGeom prst="rect">
            <a:avLst/>
          </a:prstGeom>
          <a:noFill/>
        </p:spPr>
        <p:txBody>
          <a:bodyPr wrap="square" lIns="0" tIns="0" rIns="0" bIns="0" rtlCol="0">
            <a:spAutoFit/>
          </a:bodyPr>
          <a:lstStyle/>
          <a:p>
            <a:pPr algn="just"/>
            <a:r>
              <a:rPr lang="en-US" sz="2000" b="1" dirty="0"/>
              <a:t>*Reflects the level of risk that exists in the </a:t>
            </a:r>
            <a:r>
              <a:rPr lang="en-US" sz="2000" b="1" u="sng" dirty="0"/>
              <a:t>absence</a:t>
            </a:r>
            <a:r>
              <a:rPr lang="en-US" sz="2000" b="1" dirty="0"/>
              <a:t> of controls</a:t>
            </a:r>
          </a:p>
        </p:txBody>
      </p:sp>
    </p:spTree>
    <p:extLst>
      <p:ext uri="{BB962C8B-B14F-4D97-AF65-F5344CB8AC3E}">
        <p14:creationId xmlns:p14="http://schemas.microsoft.com/office/powerpoint/2010/main" val="12755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4255132748"/>
              </p:ext>
            </p:extLst>
          </p:nvPr>
        </p:nvGraphicFramePr>
        <p:xfrm>
          <a:off x="480060" y="1564100"/>
          <a:ext cx="8206740" cy="2745018"/>
        </p:xfrm>
        <a:graphic>
          <a:graphicData uri="http://schemas.openxmlformats.org/drawingml/2006/table">
            <a:tbl>
              <a:tblPr/>
              <a:tblGrid>
                <a:gridCol w="4701022">
                  <a:extLst>
                    <a:ext uri="{9D8B030D-6E8A-4147-A177-3AD203B41FA5}">
                      <a16:colId xmlns:a16="http://schemas.microsoft.com/office/drawing/2014/main" val="20000"/>
                    </a:ext>
                  </a:extLst>
                </a:gridCol>
                <a:gridCol w="3505718">
                  <a:extLst>
                    <a:ext uri="{9D8B030D-6E8A-4147-A177-3AD203B41FA5}">
                      <a16:colId xmlns:a16="http://schemas.microsoft.com/office/drawing/2014/main" val="20001"/>
                    </a:ext>
                  </a:extLst>
                </a:gridCol>
              </a:tblGrid>
              <a:tr h="305002">
                <a:tc gridSpan="2">
                  <a:txBody>
                    <a:bodyPr/>
                    <a:lstStyle/>
                    <a:p>
                      <a:r>
                        <a:rPr lang="en-US" sz="1400" b="1" dirty="0">
                          <a:solidFill>
                            <a:schemeClr val="tx1"/>
                          </a:solidFill>
                        </a:rPr>
                        <a:t>Project Status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305002">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5002">
                <a:tc gridSpan="2">
                  <a:txBody>
                    <a:bodyPr/>
                    <a:lstStyle/>
                    <a:p>
                      <a:r>
                        <a:rPr lang="en-US" sz="1400" b="1" dirty="0">
                          <a:solidFill>
                            <a:schemeClr val="tx1"/>
                          </a:solidFill>
                        </a:rPr>
                        <a:t>Walkthroughs &amp; Meetings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305002">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05002">
                <a:tc gridSpan="2">
                  <a:txBody>
                    <a:bodyPr/>
                    <a:lstStyle/>
                    <a:p>
                      <a:r>
                        <a:rPr lang="en-US" sz="1400" b="1" dirty="0">
                          <a:solidFill>
                            <a:schemeClr val="tx1"/>
                          </a:solidFill>
                        </a:rPr>
                        <a:t>Data Requests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305002">
                <a:tc gridSpan="2">
                  <a:txBody>
                    <a:bodyPr/>
                    <a:lstStyle/>
                    <a:p>
                      <a:endParaRPr lang="en-US" sz="1400" b="1" dirty="0">
                        <a:solidFill>
                          <a:schemeClr val="tx1"/>
                        </a:solidFill>
                      </a:endParaRP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1"/>
                  </a:ext>
                </a:extLst>
              </a:tr>
              <a:tr h="305002">
                <a:tc gridSpan="2">
                  <a:txBody>
                    <a:bodyPr/>
                    <a:lstStyle/>
                    <a:p>
                      <a:r>
                        <a:rPr lang="en-US" sz="1400" b="1" dirty="0">
                          <a:solidFill>
                            <a:schemeClr val="tx1"/>
                          </a:solidFill>
                        </a:rPr>
                        <a:t>Initial Discoveries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305002">
                <a:tc gridSpan="2">
                  <a:txBody>
                    <a:bodyPr/>
                    <a:lstStyle/>
                    <a:p>
                      <a:endParaRPr lang="en-US" sz="1400" b="1" dirty="0">
                        <a:solidFill>
                          <a:schemeClr val="tx1"/>
                        </a:solidFill>
                      </a:endParaRP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305002">
                <a:tc gridSpan="2">
                  <a:txBody>
                    <a:bodyPr/>
                    <a:lstStyle/>
                    <a:p>
                      <a:r>
                        <a:rPr lang="en-US" sz="1400" b="1" dirty="0">
                          <a:solidFill>
                            <a:schemeClr val="tx1"/>
                          </a:solidFill>
                        </a:rPr>
                        <a:t>Appendix</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485900" y="5260086"/>
            <a:ext cx="6172200" cy="3429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675" dirty="0">
              <a:solidFill>
                <a:prstClr val="black">
                  <a:lumMod val="75000"/>
                  <a:lumOff val="25000"/>
                </a:prstClr>
              </a:solidFill>
              <a:latin typeface="Arial"/>
              <a:cs typeface="Arial"/>
            </a:endParaRPr>
          </a:p>
        </p:txBody>
      </p:sp>
      <p:graphicFrame>
        <p:nvGraphicFramePr>
          <p:cNvPr id="3" name="Table 2"/>
          <p:cNvGraphicFramePr>
            <a:graphicFrameLocks noGrp="1"/>
          </p:cNvGraphicFramePr>
          <p:nvPr/>
        </p:nvGraphicFramePr>
        <p:xfrm>
          <a:off x="1485900" y="1955006"/>
          <a:ext cx="5280150" cy="274320"/>
        </p:xfrm>
        <a:graphic>
          <a:graphicData uri="http://schemas.openxmlformats.org/drawingml/2006/table">
            <a:tbl>
              <a:tblPr/>
              <a:tblGrid>
                <a:gridCol w="3030865">
                  <a:extLst>
                    <a:ext uri="{9D8B030D-6E8A-4147-A177-3AD203B41FA5}">
                      <a16:colId xmlns:a16="http://schemas.microsoft.com/office/drawing/2014/main" val="20000"/>
                    </a:ext>
                  </a:extLst>
                </a:gridCol>
                <a:gridCol w="2249285">
                  <a:extLst>
                    <a:ext uri="{9D8B030D-6E8A-4147-A177-3AD203B41FA5}">
                      <a16:colId xmlns:a16="http://schemas.microsoft.com/office/drawing/2014/main" val="20001"/>
                    </a:ext>
                  </a:extLst>
                </a:gridCol>
              </a:tblGrid>
              <a:tr h="274320">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7108530" y="939110"/>
            <a:ext cx="891545" cy="230832"/>
          </a:xfrm>
          <a:prstGeom prst="rect">
            <a:avLst/>
          </a:prstGeom>
          <a:solidFill>
            <a:schemeClr val="bg1"/>
          </a:solidFill>
        </p:spPr>
        <p:txBody>
          <a:bodyPr wrap="square" lIns="0" tIns="0" rIns="0" bIns="0" rtlCol="0">
            <a:spAutoFit/>
          </a:bodyPr>
          <a:lstStyle/>
          <a:p>
            <a:endParaRPr lang="en-US" sz="15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14" name="Footer Placeholder 4">
            <a:extLst>
              <a:ext uri="{FF2B5EF4-FFF2-40B4-BE49-F238E27FC236}">
                <a16:creationId xmlns:a16="http://schemas.microsoft.com/office/drawing/2014/main" id="{1E2AD2BB-35E1-4E2A-BC01-55F310545455}"/>
              </a:ext>
            </a:extLst>
          </p:cNvPr>
          <p:cNvSpPr txBox="1">
            <a:spLocks/>
          </p:cNvSpPr>
          <p:nvPr/>
        </p:nvSpPr>
        <p:spPr>
          <a:xfrm>
            <a:off x="604007" y="6632777"/>
            <a:ext cx="54864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solidFill>
                  <a:schemeClr val="tx1">
                    <a:lumMod val="50000"/>
                    <a:lumOff val="50000"/>
                  </a:schemeClr>
                </a:solidFill>
              </a:rPr>
              <a:t>©2021 CVS Health and/or one of its affiliates: Confidential &amp; Proprietary</a:t>
            </a: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5216" y="457576"/>
            <a:ext cx="8229600" cy="533411"/>
          </a:xfrm>
        </p:spPr>
        <p:txBody>
          <a:bodyPr/>
          <a:lstStyle/>
          <a:p>
            <a:r>
              <a:rPr lang="en-US" dirty="0"/>
              <a:t>Audit Progress – Current Status</a:t>
            </a:r>
            <a:br>
              <a:rPr lang="en-US" dirty="0"/>
            </a:br>
            <a:endParaRPr lang="en-US" sz="1400" b="0" dirty="0">
              <a:solidFill>
                <a:srgbClr val="000000"/>
              </a:solidFill>
              <a:latin typeface="+mn-lt"/>
              <a:ea typeface="+mn-ea"/>
              <a:cs typeface="+mn-cs"/>
            </a:endParaRPr>
          </a:p>
        </p:txBody>
      </p:sp>
      <p:sp>
        <p:nvSpPr>
          <p:cNvPr id="2" name="Footer Placeholder 1"/>
          <p:cNvSpPr>
            <a:spLocks noGrp="1"/>
          </p:cNvSpPr>
          <p:nvPr>
            <p:ph type="ftr" sz="quarter" idx="11"/>
          </p:nvPr>
        </p:nvSpPr>
        <p:spPr>
          <a:xfrm>
            <a:off x="609600" y="6638544"/>
            <a:ext cx="5486400" cy="21945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ea typeface="+mn-ea"/>
                <a:cs typeface="+mn-cs"/>
              </a:rPr>
              <a:t>©2021 CVS Health and/or one of its affiliates: Confidential &amp; Proprietary</a:t>
            </a:r>
          </a:p>
        </p:txBody>
      </p:sp>
      <p:sp>
        <p:nvSpPr>
          <p:cNvPr id="8" name="Slide Number Placeholder 7"/>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467D88-DCFD-354C-96A5-D863D5E9364D}" type="slidenum">
              <a:rPr kumimoji="0" lang="en-US" sz="1000" b="0" i="0" u="none" strike="noStrike" kern="1200" cap="none" spc="0" normalizeH="0" baseline="0" noProof="0" smtClean="0">
                <a:ln>
                  <a:noFill/>
                </a:ln>
                <a:solidFill>
                  <a:prstClr val="black">
                    <a:lumMod val="75000"/>
                    <a:lumOff val="25000"/>
                  </a:prstClr>
                </a:solidFill>
                <a:effectLst/>
                <a:uLnTx/>
                <a:uFillTx/>
                <a:latin typeface="Arial"/>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6" name="Rectangle 5">
            <a:extLst>
              <a:ext uri="{FF2B5EF4-FFF2-40B4-BE49-F238E27FC236}">
                <a16:creationId xmlns:a16="http://schemas.microsoft.com/office/drawing/2014/main" id="{B1B3CEF2-5C6A-4FAF-B6B0-26787978B07A}"/>
              </a:ext>
            </a:extLst>
          </p:cNvPr>
          <p:cNvSpPr/>
          <p:nvPr/>
        </p:nvSpPr>
        <p:spPr>
          <a:xfrm>
            <a:off x="232114" y="883304"/>
            <a:ext cx="8686800" cy="581337"/>
          </a:xfrm>
          <a:prstGeom prst="rect">
            <a:avLst/>
          </a:prstGeom>
          <a:noFill/>
          <a:ln w="25400" cap="flat" cmpd="sng" algn="ctr">
            <a:noFill/>
            <a:prstDash val="solid"/>
          </a:ln>
          <a:effectLst/>
        </p:spPr>
        <p:txBody>
          <a:bodyPr lIns="91440" tIns="45720" rIns="91440" bIns="45720" rtlCol="0" anchor="ctr"/>
          <a:lstStyle/>
          <a:p>
            <a:pPr defTabSz="914400">
              <a:defRPr/>
            </a:pPr>
            <a:r>
              <a:rPr kumimoji="0" lang="en-US" sz="1100" i="0" u="none" strike="noStrike" kern="0" cap="none" spc="0" normalizeH="0" baseline="0" noProof="0" dirty="0">
                <a:ln>
                  <a:noFill/>
                </a:ln>
                <a:solidFill>
                  <a:srgbClr val="000000"/>
                </a:solidFill>
                <a:effectLst/>
                <a:uLnTx/>
                <a:uFillTx/>
                <a:latin typeface="Arial"/>
                <a:ea typeface="+mn-ea"/>
                <a:cs typeface="+mn-cs"/>
              </a:rPr>
              <a:t>The audit is currently in the </a:t>
            </a:r>
            <a:r>
              <a:rPr lang="en-US" sz="1100" u="sng" kern="0" dirty="0">
                <a:solidFill>
                  <a:srgbClr val="000000"/>
                </a:solidFill>
                <a:latin typeface="Arial"/>
              </a:rPr>
              <a:t>Testing Phase</a:t>
            </a:r>
            <a:r>
              <a:rPr kumimoji="0" lang="en-US" sz="1100" i="0" u="none" strike="noStrike" kern="0" cap="none" spc="0" normalizeH="0" baseline="0" noProof="0" dirty="0">
                <a:ln>
                  <a:noFill/>
                </a:ln>
                <a:solidFill>
                  <a:srgbClr val="000000"/>
                </a:solidFill>
                <a:effectLst/>
                <a:uLnTx/>
                <a:uFillTx/>
                <a:latin typeface="Arial"/>
                <a:ea typeface="+mn-ea"/>
                <a:cs typeface="+mn-cs"/>
              </a:rPr>
              <a:t>.</a:t>
            </a:r>
          </a:p>
          <a:p>
            <a:pPr defTabSz="914400">
              <a:defRPr/>
            </a:pPr>
            <a:r>
              <a:rPr kumimoji="0" lang="en-US" sz="1100" i="0" u="none" strike="noStrike" kern="0" cap="none" spc="0" normalizeH="0" baseline="0" noProof="0" dirty="0">
                <a:ln>
                  <a:noFill/>
                </a:ln>
                <a:solidFill>
                  <a:srgbClr val="000000"/>
                </a:solidFill>
                <a:effectLst/>
                <a:uLnTx/>
                <a:uFillTx/>
                <a:latin typeface="Arial"/>
                <a:ea typeface="+mn-ea"/>
                <a:cs typeface="+mn-cs"/>
              </a:rPr>
              <a:t>Audit is expected to be completed </a:t>
            </a:r>
            <a:r>
              <a:rPr kumimoji="0" lang="en-US" sz="1100" i="0" u="sng" strike="noStrike" kern="0" cap="none" spc="0" normalizeH="0" baseline="0" noProof="0" dirty="0">
                <a:ln>
                  <a:noFill/>
                </a:ln>
                <a:solidFill>
                  <a:srgbClr val="000000"/>
                </a:solidFill>
                <a:effectLst/>
                <a:uLnTx/>
                <a:uFillTx/>
                <a:latin typeface="Arial"/>
                <a:ea typeface="+mn-ea"/>
                <a:cs typeface="+mn-cs"/>
              </a:rPr>
              <a:t>on time</a:t>
            </a:r>
            <a:r>
              <a:rPr lang="en-US" sz="1100" kern="0" dirty="0">
                <a:solidFill>
                  <a:srgbClr val="000000"/>
                </a:solidFill>
                <a:latin typeface="Arial"/>
              </a:rPr>
              <a:t>. </a:t>
            </a:r>
            <a:r>
              <a:rPr kumimoji="0" lang="en-US" sz="1100" i="0" u="sng" strike="noStrike" kern="0" cap="none" spc="0" normalizeH="0" baseline="0" noProof="0" dirty="0">
                <a:ln>
                  <a:noFill/>
                </a:ln>
                <a:solidFill>
                  <a:srgbClr val="000000"/>
                </a:solidFill>
                <a:effectLst/>
                <a:uLnTx/>
                <a:uFillTx/>
                <a:latin typeface="Arial"/>
                <a:ea typeface="+mn-ea"/>
                <a:cs typeface="+mn-cs"/>
                <a:sym typeface="Symbol"/>
              </a:rPr>
              <a:t>There </a:t>
            </a:r>
            <a:r>
              <a:rPr lang="en-US" sz="1100" u="sng" kern="0" dirty="0">
                <a:solidFill>
                  <a:srgbClr val="000000"/>
                </a:solidFill>
                <a:latin typeface="Arial"/>
                <a:sym typeface="Symbol"/>
              </a:rPr>
              <a:t>are no</a:t>
            </a:r>
            <a:r>
              <a:rPr kumimoji="0" lang="en-US" sz="1100" i="0" u="none" strike="noStrike" kern="0" cap="none" spc="0" normalizeH="0" baseline="0" noProof="0" dirty="0">
                <a:ln>
                  <a:noFill/>
                </a:ln>
                <a:solidFill>
                  <a:srgbClr val="000000"/>
                </a:solidFill>
                <a:effectLst/>
                <a:uLnTx/>
                <a:uFillTx/>
                <a:latin typeface="Arial"/>
                <a:ea typeface="+mn-ea"/>
                <a:cs typeface="+mn-cs"/>
                <a:sym typeface="Symbol"/>
              </a:rPr>
              <a:t> discoveries identified at this time.</a:t>
            </a:r>
          </a:p>
        </p:txBody>
      </p:sp>
      <p:pic>
        <p:nvPicPr>
          <p:cNvPr id="5" name="Picture 4">
            <a:extLst>
              <a:ext uri="{FF2B5EF4-FFF2-40B4-BE49-F238E27FC236}">
                <a16:creationId xmlns:a16="http://schemas.microsoft.com/office/drawing/2014/main" id="{E16756F6-E4B9-4794-9673-92382550632D}"/>
              </a:ext>
            </a:extLst>
          </p:cNvPr>
          <p:cNvPicPr>
            <a:picLocks noChangeAspect="1"/>
          </p:cNvPicPr>
          <p:nvPr/>
        </p:nvPicPr>
        <p:blipFill>
          <a:blip r:embed="rId3"/>
          <a:stretch>
            <a:fillRect/>
          </a:stretch>
        </p:blipFill>
        <p:spPr>
          <a:xfrm>
            <a:off x="256520" y="6196292"/>
            <a:ext cx="3993226" cy="361571"/>
          </a:xfrm>
          <a:prstGeom prst="rect">
            <a:avLst/>
          </a:prstGeom>
        </p:spPr>
      </p:pic>
      <p:graphicFrame>
        <p:nvGraphicFramePr>
          <p:cNvPr id="11" name="Table 10">
            <a:extLst>
              <a:ext uri="{FF2B5EF4-FFF2-40B4-BE49-F238E27FC236}">
                <a16:creationId xmlns:a16="http://schemas.microsoft.com/office/drawing/2014/main" id="{4F51382E-77A3-4F6A-A763-A7ACF456CD30}"/>
              </a:ext>
            </a:extLst>
          </p:cNvPr>
          <p:cNvGraphicFramePr>
            <a:graphicFrameLocks noGrp="1"/>
          </p:cNvGraphicFramePr>
          <p:nvPr>
            <p:extLst>
              <p:ext uri="{D42A27DB-BD31-4B8C-83A1-F6EECF244321}">
                <p14:modId xmlns:p14="http://schemas.microsoft.com/office/powerpoint/2010/main" val="1981556873"/>
              </p:ext>
            </p:extLst>
          </p:nvPr>
        </p:nvGraphicFramePr>
        <p:xfrm>
          <a:off x="225087" y="1477949"/>
          <a:ext cx="8686799" cy="3517242"/>
        </p:xfrm>
        <a:graphic>
          <a:graphicData uri="http://schemas.openxmlformats.org/drawingml/2006/table">
            <a:tbl>
              <a:tblPr firstRow="1" bandRow="1"/>
              <a:tblGrid>
                <a:gridCol w="2699004">
                  <a:extLst>
                    <a:ext uri="{9D8B030D-6E8A-4147-A177-3AD203B41FA5}">
                      <a16:colId xmlns:a16="http://schemas.microsoft.com/office/drawing/2014/main" val="20000"/>
                    </a:ext>
                  </a:extLst>
                </a:gridCol>
                <a:gridCol w="1091599">
                  <a:extLst>
                    <a:ext uri="{9D8B030D-6E8A-4147-A177-3AD203B41FA5}">
                      <a16:colId xmlns:a16="http://schemas.microsoft.com/office/drawing/2014/main" val="3157350520"/>
                    </a:ext>
                  </a:extLst>
                </a:gridCol>
                <a:gridCol w="1009997">
                  <a:extLst>
                    <a:ext uri="{9D8B030D-6E8A-4147-A177-3AD203B41FA5}">
                      <a16:colId xmlns:a16="http://schemas.microsoft.com/office/drawing/2014/main" val="20002"/>
                    </a:ext>
                  </a:extLst>
                </a:gridCol>
                <a:gridCol w="3886199">
                  <a:extLst>
                    <a:ext uri="{9D8B030D-6E8A-4147-A177-3AD203B41FA5}">
                      <a16:colId xmlns:a16="http://schemas.microsoft.com/office/drawing/2014/main" val="3619213708"/>
                    </a:ext>
                  </a:extLst>
                </a:gridCol>
              </a:tblGrid>
              <a:tr h="345420">
                <a:tc>
                  <a:txBody>
                    <a:bodyPr/>
                    <a:lstStyle/>
                    <a:p>
                      <a:pPr algn="ctr"/>
                      <a:r>
                        <a:rPr lang="en-GB" sz="1500" b="1" dirty="0">
                          <a:solidFill>
                            <a:schemeClr val="bg2"/>
                          </a:solidFill>
                          <a:latin typeface="+mn-lt"/>
                          <a:cs typeface="Calibri" pitchFamily="34" charset="0"/>
                        </a:rPr>
                        <a:t>Milestones</a:t>
                      </a:r>
                      <a:endParaRPr lang="en-US" sz="1500" b="1" dirty="0">
                        <a:solidFill>
                          <a:schemeClr val="bg2"/>
                        </a:solidFill>
                        <a:latin typeface="+mn-lt"/>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US" sz="1500" b="1" dirty="0">
                          <a:solidFill>
                            <a:schemeClr val="bg2"/>
                          </a:solidFill>
                          <a:latin typeface="+mn-lt"/>
                          <a:cs typeface="Calibri" pitchFamily="34" charset="0"/>
                        </a:rPr>
                        <a:t>Timing*</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algn="ctr"/>
                      <a:r>
                        <a:rPr lang="en-US" sz="1500" b="1" dirty="0">
                          <a:solidFill>
                            <a:schemeClr val="bg2"/>
                          </a:solidFill>
                          <a:latin typeface="+mn-lt"/>
                          <a:cs typeface="Calibri" pitchFamily="34" charset="0"/>
                        </a:rPr>
                        <a:t>Status</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GB" sz="1500" b="1" dirty="0">
                          <a:solidFill>
                            <a:schemeClr val="bg2"/>
                          </a:solidFill>
                          <a:latin typeface="+mn-lt"/>
                          <a:cs typeface="Calibri" pitchFamily="34" charset="0"/>
                        </a:rPr>
                        <a:t>Comments</a:t>
                      </a:r>
                      <a:endParaRPr lang="en-US" sz="1500" b="1" dirty="0">
                        <a:solidFill>
                          <a:schemeClr val="bg2"/>
                        </a:solidFill>
                        <a:latin typeface="+mn-lt"/>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extLst>
                  <a:ext uri="{0D108BD9-81ED-4DB2-BD59-A6C34878D82A}">
                    <a16:rowId xmlns:a16="http://schemas.microsoft.com/office/drawing/2014/main" val="10000"/>
                  </a:ext>
                </a:extLst>
              </a:tr>
              <a:tr h="469296">
                <a:tc gridSpan="4">
                  <a:txBody>
                    <a:bodyPr/>
                    <a:lstStyle/>
                    <a:p>
                      <a:pPr marL="0" algn="l" defTabSz="1018824" rtl="0" eaLnBrk="1" latinLnBrk="0" hangingPunct="1"/>
                      <a:r>
                        <a:rPr lang="en-US" sz="900" b="1" kern="1200" dirty="0">
                          <a:solidFill>
                            <a:srgbClr val="000000"/>
                          </a:solidFill>
                          <a:latin typeface="+mn-lt"/>
                          <a:ea typeface="+mn-ea"/>
                          <a:cs typeface="Calibri" pitchFamily="34" charset="0"/>
                        </a:rPr>
                        <a:t>Planning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1018824" rtl="0" eaLnBrk="1" fontAlgn="auto" latinLnBrk="0" hangingPunct="1">
                        <a:lnSpc>
                          <a:spcPct val="100000"/>
                        </a:lnSpc>
                        <a:spcBef>
                          <a:spcPts val="0"/>
                        </a:spcBef>
                        <a:spcAft>
                          <a:spcPts val="0"/>
                        </a:spcAft>
                        <a:buClrTx/>
                        <a:buSzTx/>
                        <a:buFontTx/>
                        <a:buNone/>
                        <a:tabLst/>
                        <a:defRPr/>
                      </a:pPr>
                      <a:endParaRPr lang="en-US" sz="1100" b="0" kern="1200" dirty="0">
                        <a:solidFill>
                          <a:srgbClr val="000000"/>
                        </a:solidFill>
                        <a:latin typeface="Calibri" pitchFamily="34" charset="0"/>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68728">
                <a:tc>
                  <a:txBody>
                    <a:bodyPr/>
                    <a:lstStyle/>
                    <a:p>
                      <a:pPr marL="457200" marR="0" lvl="1" indent="0" algn="l" defTabSz="1018824" rtl="0" eaLnBrk="1" fontAlgn="auto" latinLnBrk="0" hangingPunct="1">
                        <a:lnSpc>
                          <a:spcPct val="100000"/>
                        </a:lnSpc>
                        <a:spcBef>
                          <a:spcPts val="0"/>
                        </a:spcBef>
                        <a:spcAft>
                          <a:spcPts val="0"/>
                        </a:spcAft>
                        <a:buClrTx/>
                        <a:buSzTx/>
                        <a:buFontTx/>
                        <a:buNone/>
                        <a:tabLst/>
                        <a:defRPr/>
                      </a:pPr>
                      <a:r>
                        <a:rPr lang="en-US" sz="900" b="0" kern="1200" dirty="0">
                          <a:solidFill>
                            <a:srgbClr val="000000"/>
                          </a:solidFill>
                          <a:latin typeface="+mn-lt"/>
                          <a:ea typeface="+mn-ea"/>
                          <a:cs typeface="Calibri" pitchFamily="34" charset="0"/>
                        </a:rPr>
                        <a:t>Perform Initial Walkthroughs</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Calibri"/>
                          <a:cs typeface="+mn-cs"/>
                        </a:rPr>
                        <a:t>November 2021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chemeClr val="tx1"/>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rgbClr val="00B050"/>
                          </a:solidFill>
                          <a:latin typeface="+mn-lt"/>
                          <a:ea typeface="+mn-ea"/>
                          <a:cs typeface="Calibri"/>
                        </a:rPr>
                        <a:t>Complete</a:t>
                      </a:r>
                      <a:endParaRPr lang="en-US" sz="900" b="1" kern="1200" dirty="0">
                        <a:solidFill>
                          <a:srgbClr val="00B050"/>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1018824" rtl="0" eaLnBrk="1" latinLnBrk="0" hangingPunct="1">
                        <a:buFont typeface="Arial" panose="020B0604020202020204" pitchFamily="34" charset="0"/>
                        <a:buNone/>
                      </a:pPr>
                      <a:endParaRPr lang="en-US" sz="900" b="0" kern="1200" baseline="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1214">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Validate Risk Control</a:t>
                      </a:r>
                      <a:r>
                        <a:rPr lang="en-US" sz="900" b="0" kern="1200" baseline="0" dirty="0">
                          <a:solidFill>
                            <a:srgbClr val="000000"/>
                          </a:solidFill>
                          <a:latin typeface="+mn-lt"/>
                          <a:ea typeface="+mn-ea"/>
                          <a:cs typeface="Calibri" pitchFamily="34" charset="0"/>
                        </a:rPr>
                        <a:t> Analysis</a:t>
                      </a:r>
                      <a:endParaRPr lang="en-US" sz="900" b="0" kern="1200" dirty="0">
                        <a:solidFill>
                          <a:srgbClr val="000000"/>
                        </a:solidFill>
                        <a:latin typeface="+mn-lt"/>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Calibri"/>
                          <a:cs typeface="Calibri"/>
                        </a:rPr>
                        <a:t>November 2021</a:t>
                      </a:r>
                      <a:endParaRPr kumimoji="0" lang="en-US"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900" b="1" kern="1200" dirty="0">
                          <a:solidFill>
                            <a:srgbClr val="00B050"/>
                          </a:solidFill>
                          <a:latin typeface="Arial"/>
                          <a:ea typeface=""/>
                          <a:cs typeface="Calibri"/>
                        </a:rPr>
                        <a:t>Complete</a:t>
                      </a:r>
                      <a:endParaRPr lang="en-US" sz="900" b="1" kern="1200" dirty="0">
                        <a:solidFill>
                          <a:srgbClr val="00B050"/>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1018824" rtl="0" eaLnBrk="1" latinLnBrk="0" hangingPunct="1">
                        <a:buFont typeface="Arial" panose="020B0604020202020204" pitchFamily="34" charset="0"/>
                        <a:buNone/>
                      </a:pPr>
                      <a:endParaRPr lang="en-US" sz="900" b="0" kern="120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5669">
                <a:tc gridSpan="4">
                  <a:txBody>
                    <a:bodyPr/>
                    <a:lstStyle/>
                    <a:p>
                      <a:pPr marL="0" algn="l" defTabSz="1018824" rtl="0" eaLnBrk="1" latinLnBrk="0" hangingPunct="1"/>
                      <a:r>
                        <a:rPr lang="en-US" sz="900" b="1" kern="1200" dirty="0">
                          <a:solidFill>
                            <a:srgbClr val="000000"/>
                          </a:solidFill>
                          <a:latin typeface="+mn-lt"/>
                          <a:ea typeface="+mn-ea"/>
                          <a:cs typeface="Calibri" pitchFamily="34" charset="0"/>
                        </a:rPr>
                        <a:t>Testing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Testing Execution</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900" b="0" i="0" u="none" strike="noStrike" kern="1200" cap="none" spc="0" normalizeH="0" baseline="0" noProof="0" dirty="0">
                          <a:ln>
                            <a:noFill/>
                          </a:ln>
                          <a:solidFill>
                            <a:srgbClr val="000000"/>
                          </a:solidFill>
                          <a:effectLst/>
                          <a:uLnTx/>
                          <a:uFillTx/>
                          <a:latin typeface="+mn-lt"/>
                          <a:ea typeface="Calibri"/>
                          <a:cs typeface="Calibri"/>
                        </a:rPr>
                        <a:t>December 2021</a:t>
                      </a:r>
                      <a:endParaRPr kumimoji="0" lang="en-US" sz="900" b="0" i="0" u="none" strike="noStrike" kern="1200" cap="none" spc="0" normalizeH="0" baseline="0" noProof="0" dirty="0">
                        <a:ln>
                          <a:noFill/>
                        </a:ln>
                        <a:solidFill>
                          <a:srgbClr val="FF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rtl="0" eaLnBrk="1" latinLnBrk="0" hangingPunct="1"/>
                      <a:r>
                        <a:rPr lang="en-US" sz="900" b="1" kern="1200" dirty="0">
                          <a:solidFill>
                            <a:schemeClr val="tx1"/>
                          </a:solidFill>
                          <a:latin typeface="Arial"/>
                          <a:ea typeface=""/>
                          <a:cs typeface="Calibri"/>
                        </a:rPr>
                        <a:t>In Progress</a:t>
                      </a:r>
                      <a:endParaRPr lang="en-US" sz="900" b="1" kern="1200" dirty="0">
                        <a:solidFill>
                          <a:schemeClr val="tx1"/>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indent="0" algn="l" rtl="0" eaLnBrk="1" latinLnBrk="0" hangingPunct="1">
                        <a:buFont typeface="Arial" panose="020B0604020202020204" pitchFamily="34" charset="0"/>
                        <a:buNone/>
                      </a:pPr>
                      <a:r>
                        <a:rPr lang="en-US" sz="900" b="0" kern="1200" baseline="0" dirty="0">
                          <a:solidFill>
                            <a:schemeClr val="tx1"/>
                          </a:solidFill>
                          <a:latin typeface="+mn-lt"/>
                          <a:ea typeface="+mn-ea"/>
                          <a:cs typeface="Calibri"/>
                        </a:rPr>
                        <a:t>11 out of 11 tests in progress. </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9147">
                <a:tc gridSpan="4">
                  <a:txBody>
                    <a:bodyPr/>
                    <a:lstStyle/>
                    <a:p>
                      <a:pPr marL="0" algn="l" defTabSz="1018824" rtl="0" eaLnBrk="1" latinLnBrk="0" hangingPunct="1"/>
                      <a:r>
                        <a:rPr lang="en-US" sz="900" b="1" kern="1200" dirty="0">
                          <a:solidFill>
                            <a:schemeClr val="tx1"/>
                          </a:solidFill>
                          <a:latin typeface="+mn-lt"/>
                          <a:ea typeface="+mn-ea"/>
                          <a:cs typeface="Calibri" pitchFamily="34" charset="0"/>
                        </a:rPr>
                        <a:t>Reporting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Validation of Discoveries (if applicable)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spcAft>
                          <a:spcPts val="0"/>
                        </a:spcAft>
                      </a:pPr>
                      <a:r>
                        <a:rPr lang="en-US" sz="900" dirty="0">
                          <a:effectLst/>
                          <a:latin typeface="+mn-lt"/>
                          <a:ea typeface="Calibri"/>
                          <a:cs typeface="Calibri"/>
                        </a:rPr>
                        <a:t>January 2022</a:t>
                      </a:r>
                      <a:endParaRPr lang="en-US" sz="900" dirty="0">
                        <a:effectLst/>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chemeClr val="tx1"/>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900" b="1" kern="1200" dirty="0">
                          <a:solidFill>
                            <a:schemeClr val="bg1"/>
                          </a:solidFill>
                          <a:latin typeface="Arial"/>
                          <a:ea typeface=""/>
                          <a:cs typeface="Calibri"/>
                        </a:rPr>
                        <a:t>On Track</a:t>
                      </a:r>
                      <a:endParaRPr lang="en-US" sz="900" b="1" kern="1200" dirty="0">
                        <a:solidFill>
                          <a:schemeClr val="bg1"/>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171450" marR="0" lvl="0" indent="-171450" algn="l" defTabSz="101882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kern="120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Management</a:t>
                      </a:r>
                      <a:r>
                        <a:rPr lang="en-US" sz="900" b="0" kern="1200" baseline="0" dirty="0">
                          <a:solidFill>
                            <a:srgbClr val="000000"/>
                          </a:solidFill>
                          <a:latin typeface="+mn-lt"/>
                          <a:ea typeface="+mn-ea"/>
                          <a:cs typeface="Calibri" pitchFamily="34" charset="0"/>
                        </a:rPr>
                        <a:t> Action Plan (MAP) (if applicable)</a:t>
                      </a:r>
                      <a:endParaRPr lang="en-US" sz="900" b="0" kern="1200" dirty="0">
                        <a:solidFill>
                          <a:srgbClr val="000000"/>
                        </a:solidFill>
                        <a:latin typeface="+mn-lt"/>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Calibri"/>
                          <a:cs typeface="Calibri"/>
                        </a:rPr>
                        <a:t>January 2022</a:t>
                      </a:r>
                      <a:endParaRPr kumimoji="0" lang="en-GB"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chemeClr val="bg1"/>
                          </a:solidFill>
                          <a:latin typeface="+mn-lt"/>
                          <a:ea typeface="+mn-ea"/>
                          <a:cs typeface="Calibri" pitchFamily="34" charset="0"/>
                        </a:rPr>
                        <a:t>On Track</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171450" marR="0" lvl="0" indent="-171450" algn="l" defTabSz="101882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kern="1200" baseline="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Distribute Audit Report</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900" b="0" i="0" u="none" strike="noStrike" kern="1200" cap="none" spc="0" normalizeH="0" baseline="0" noProof="0" dirty="0">
                          <a:ln>
                            <a:noFill/>
                          </a:ln>
                          <a:solidFill>
                            <a:srgbClr val="000000"/>
                          </a:solidFill>
                          <a:effectLst/>
                          <a:uLnTx/>
                          <a:uFillTx/>
                          <a:latin typeface="+mn-lt"/>
                          <a:ea typeface="Calibri"/>
                          <a:cs typeface="Calibri"/>
                        </a:rPr>
                        <a:t>January 2022</a:t>
                      </a:r>
                      <a:endParaRPr kumimoji="0" lang="en-US"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chemeClr val="bg1"/>
                          </a:solidFill>
                          <a:latin typeface="+mn-lt"/>
                          <a:ea typeface="+mn-ea"/>
                          <a:cs typeface="Calibri" pitchFamily="34" charset="0"/>
                        </a:rPr>
                        <a:t>On Track</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lvl="0" indent="0">
                        <a:spcBef>
                          <a:spcPts val="600"/>
                        </a:spcBef>
                        <a:spcAft>
                          <a:spcPts val="1200"/>
                        </a:spcAft>
                        <a:buClrTx/>
                        <a:buFont typeface="Arial" pitchFamily="34" charset="0"/>
                        <a:buNone/>
                      </a:pPr>
                      <a:endParaRPr lang="en-US" sz="900" b="0" dirty="0">
                        <a:solidFill>
                          <a:srgbClr val="000000"/>
                        </a:solidFill>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2D456E41-03BA-4E35-9D79-CF68B37C7BFE}"/>
              </a:ext>
            </a:extLst>
          </p:cNvPr>
          <p:cNvSpPr txBox="1"/>
          <p:nvPr/>
        </p:nvSpPr>
        <p:spPr>
          <a:xfrm>
            <a:off x="232114" y="5949052"/>
            <a:ext cx="5315634" cy="184666"/>
          </a:xfrm>
          <a:prstGeom prst="rect">
            <a:avLst/>
          </a:prstGeom>
          <a:noFill/>
        </p:spPr>
        <p:txBody>
          <a:bodyPr wrap="square" lIns="0" tIns="0" rIns="0" bIns="0" rtlCol="0">
            <a:spAutoFit/>
          </a:bodyPr>
          <a:lstStyle/>
          <a:p>
            <a:r>
              <a:rPr lang="en-US" sz="1200" dirty="0"/>
              <a:t>*Completion date</a:t>
            </a:r>
          </a:p>
        </p:txBody>
      </p:sp>
    </p:spTree>
    <p:extLst>
      <p:ext uri="{BB962C8B-B14F-4D97-AF65-F5344CB8AC3E}">
        <p14:creationId xmlns:p14="http://schemas.microsoft.com/office/powerpoint/2010/main" val="2933155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8229600" cy="443336"/>
          </a:xfrm>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072373239"/>
              </p:ext>
            </p:extLst>
          </p:nvPr>
        </p:nvGraphicFramePr>
        <p:xfrm>
          <a:off x="306184" y="762375"/>
          <a:ext cx="8230662" cy="5491727"/>
        </p:xfrm>
        <a:graphic>
          <a:graphicData uri="http://schemas.openxmlformats.org/drawingml/2006/table">
            <a:tbl>
              <a:tblPr firstRow="1" bandRow="1">
                <a:tableStyleId>{5C22544A-7EE6-4342-B048-85BDC9FD1C3A}</a:tableStyleId>
              </a:tblPr>
              <a:tblGrid>
                <a:gridCol w="424435">
                  <a:extLst>
                    <a:ext uri="{9D8B030D-6E8A-4147-A177-3AD203B41FA5}">
                      <a16:colId xmlns:a16="http://schemas.microsoft.com/office/drawing/2014/main" val="20000"/>
                    </a:ext>
                  </a:extLst>
                </a:gridCol>
                <a:gridCol w="1615357">
                  <a:extLst>
                    <a:ext uri="{9D8B030D-6E8A-4147-A177-3AD203B41FA5}">
                      <a16:colId xmlns:a16="http://schemas.microsoft.com/office/drawing/2014/main" val="4166595149"/>
                    </a:ext>
                  </a:extLst>
                </a:gridCol>
                <a:gridCol w="3403501">
                  <a:extLst>
                    <a:ext uri="{9D8B030D-6E8A-4147-A177-3AD203B41FA5}">
                      <a16:colId xmlns:a16="http://schemas.microsoft.com/office/drawing/2014/main" val="1616265434"/>
                    </a:ext>
                  </a:extLst>
                </a:gridCol>
                <a:gridCol w="800822">
                  <a:extLst>
                    <a:ext uri="{9D8B030D-6E8A-4147-A177-3AD203B41FA5}">
                      <a16:colId xmlns:a16="http://schemas.microsoft.com/office/drawing/2014/main" val="3463983460"/>
                    </a:ext>
                  </a:extLst>
                </a:gridCol>
                <a:gridCol w="912939">
                  <a:extLst>
                    <a:ext uri="{9D8B030D-6E8A-4147-A177-3AD203B41FA5}">
                      <a16:colId xmlns:a16="http://schemas.microsoft.com/office/drawing/2014/main" val="3310489677"/>
                    </a:ext>
                  </a:extLst>
                </a:gridCol>
                <a:gridCol w="1073608">
                  <a:extLst>
                    <a:ext uri="{9D8B030D-6E8A-4147-A177-3AD203B41FA5}">
                      <a16:colId xmlns:a16="http://schemas.microsoft.com/office/drawing/2014/main" val="20004"/>
                    </a:ext>
                  </a:extLst>
                </a:gridCol>
              </a:tblGrid>
              <a:tr h="217315">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5">
                  <a:txBody>
                    <a:bodyPr/>
                    <a:lstStyle/>
                    <a:p>
                      <a:pPr algn="ctr"/>
                      <a:r>
                        <a:rPr lang="en-US" sz="900" dirty="0">
                          <a:latin typeface="+mj-lt"/>
                          <a:cs typeface="Calibri" panose="020F0502020204030204" pitchFamily="34" charset="0"/>
                        </a:rPr>
                        <a:t>Meeting Schedules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21847">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Meeting Topic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Attendees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Scheduled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658337">
                <a:tc>
                  <a:txBody>
                    <a:bodyPr/>
                    <a:lstStyle/>
                    <a:p>
                      <a:pPr algn="ctr"/>
                      <a:r>
                        <a:rPr lang="en-US" sz="9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900" dirty="0">
                          <a:latin typeface="+mn-lt"/>
                        </a:rPr>
                        <a:t>CVS ID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i="0" dirty="0">
                          <a:solidFill>
                            <a:srgbClr val="000000"/>
                          </a:solidFill>
                          <a:effectLst/>
                          <a:latin typeface="+mn-lt"/>
                        </a:rPr>
                        <a:t>Seun Mafi, Nazare Jason, Vazquez Sol, Monika Godara, Tyrell Jarett, Terri Ann G Quiambao, Joseph Rocha, Wijendran Nadesan, N Nijesh, Ron Ronald J, Carmen Malangone, David Dessommes</a:t>
                      </a:r>
                    </a:p>
                    <a:p>
                      <a:pPr algn="l" fontAlgn="b"/>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10/25/2021</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indent="0" algn="l">
                        <a:buFontTx/>
                        <a:buNone/>
                      </a:pPr>
                      <a:endParaRPr lang="en-US" sz="900" dirty="0">
                        <a:latin typeface="+mn-lt"/>
                        <a:cs typeface="Calibri"/>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588030">
                <a:tc>
                  <a:txBody>
                    <a:bodyPr/>
                    <a:lstStyle/>
                    <a:p>
                      <a:pPr algn="ctr"/>
                      <a:r>
                        <a:rPr lang="en-US" sz="9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i="0" u="none" strike="noStrike" noProof="0" dirty="0">
                          <a:latin typeface="+mn-lt"/>
                        </a:rPr>
                        <a:t>Data Integrity Walkthrough</a:t>
                      </a:r>
                      <a:endParaRPr lang="en-US" dirty="0" err="1">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i="0" dirty="0">
                          <a:solidFill>
                            <a:srgbClr val="000000"/>
                          </a:solidFill>
                          <a:effectLst/>
                          <a:latin typeface="+mn-lt"/>
                        </a:rPr>
                        <a:t>Seun Mafi, Jason Nazare, Monika Godara, Roy Ronald J, Carmen Malangone, David Dessommes, Nadesan Wijendran, N Nijesh, Sol Vazquez, Tyrell Jarrett, Joseph Rocha, Terri Ann G Quiambao, Sourabh Mayya</a:t>
                      </a:r>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10/28/2021</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639162">
                <a:tc>
                  <a:txBody>
                    <a:bodyPr/>
                    <a:lstStyle/>
                    <a:p>
                      <a:pPr algn="ctr"/>
                      <a:r>
                        <a:rPr lang="en-US" sz="9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900" dirty="0">
                          <a:latin typeface="+mn-lt"/>
                        </a:rPr>
                        <a:t>Access Management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dirty="0">
                          <a:latin typeface="+mn-lt"/>
                        </a:rPr>
                        <a:t>Seun Mafi, Monika Godara, Ronald J Roy, Carmen Malangone, David Dessommes, Nadesan Wijendran, N Nijesh, Sol Vazquez, Jason Nazare, Tyrell M Jarrett, Joseph Rocha, Terri Ann G Quiambao</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panose="020F0502020204030204" pitchFamily="34" charset="0"/>
                        </a:rPr>
                        <a:t>11/1/2021</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Complete</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07852927"/>
                  </a:ext>
                </a:extLst>
              </a:tr>
              <a:tr h="613596">
                <a:tc>
                  <a:txBody>
                    <a:bodyPr/>
                    <a:lstStyle/>
                    <a:p>
                      <a:pPr algn="ctr"/>
                      <a:r>
                        <a:rPr lang="en-US" sz="900"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Data Protection Walkthrough</a:t>
                      </a:r>
                    </a:p>
                    <a:p>
                      <a:pPr algn="l" fontAlgn="b"/>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Seun Mafi, Monika Godara, Nadesan Wijendran, N Nijesh, Sol Vazquez, Jason Nazare, Tyrell Jarett, Joseph Rocha, Terri Ann G Quiambao, Ronald J Roy, Carmen Malangone, David Dessommes</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11/2/2021</a:t>
                      </a:r>
                    </a:p>
                    <a:p>
                      <a:pPr algn="ct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Complete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96109183"/>
                  </a:ext>
                </a:extLst>
              </a:tr>
              <a:tr h="530505">
                <a:tc>
                  <a:txBody>
                    <a:bodyPr/>
                    <a:lstStyle/>
                    <a:p>
                      <a:pPr algn="ctr"/>
                      <a:r>
                        <a:rPr lang="en-US" sz="900" dirty="0"/>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Scalability and Availability Walkthrough</a:t>
                      </a:r>
                    </a:p>
                    <a:p>
                      <a:pPr algn="l" fontAlgn="b"/>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Seun Mafi, Wijendran Nadesan, N Nijesh, Sol Vazquez, Jason Nazare, Tyrell M Jarett, Joseph Rocha, Terri Ann G Quiambao, Ronald J Roy, Carmen Malangone, David Dessommes</a:t>
                      </a:r>
                    </a:p>
                    <a:p>
                      <a:pPr algn="l" fontAlgn="b"/>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11/5/2021</a:t>
                      </a:r>
                      <a:endParaRPr lang="en-US" sz="900" b="0" dirty="0">
                        <a:solidFill>
                          <a:schemeClr val="tx1"/>
                        </a:solidFill>
                        <a:latin typeface="+mn-lt"/>
                        <a:cs typeface="Calibri" panose="020F0502020204030204" pitchFamily="34" charset="0"/>
                      </a:endParaRPr>
                    </a:p>
                    <a:p>
                      <a:pPr algn="ct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Complete</a:t>
                      </a:r>
                      <a:endParaRPr lang="en-US" sz="900" b="0" dirty="0">
                        <a:solidFill>
                          <a:schemeClr val="tx1"/>
                        </a:solidFill>
                        <a:latin typeface="+mn-lt"/>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29242418"/>
                  </a:ext>
                </a:extLst>
              </a:tr>
              <a:tr h="530505">
                <a:tc>
                  <a:txBody>
                    <a:bodyPr/>
                    <a:lstStyle/>
                    <a:p>
                      <a:pPr marL="0" algn="ctr" defTabSz="457200" rtl="0" eaLnBrk="1" latinLnBrk="0" hangingPunct="1"/>
                      <a:r>
                        <a:rPr lang="en-US" sz="900" kern="1200" dirty="0">
                          <a:solidFill>
                            <a:schemeClr val="dk1"/>
                          </a:solidFill>
                          <a:latin typeface="+mn-lt"/>
                          <a:ea typeface="+mn-ea"/>
                          <a:cs typeface="+mn-cs"/>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Follow up -Data Protection</a:t>
                      </a:r>
                    </a:p>
                    <a:p>
                      <a:pPr marL="0" algn="l" defTabSz="457200" rtl="0" eaLnBrk="1" fontAlgn="b" latinLnBrk="0" hangingPunct="1"/>
                      <a:endParaRPr lang="en-US" sz="900" kern="1200" dirty="0">
                        <a:solidFill>
                          <a:schemeClr val="dk1"/>
                        </a:solidFill>
                        <a:latin typeface="+mn-lt"/>
                        <a:ea typeface="+mn-ea"/>
                        <a:cs typeface="+mn-cs"/>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Monika Godara, Nadesan Wijendran, N Nijesh, Sol Vazquez, Seun Mafi, Tyrell Jarett, Joseph Rocha, Terri Ann G Quiambao, Ronald J Roy, Carmen Malangone, David Dessommes</a:t>
                      </a:r>
                    </a:p>
                    <a:p>
                      <a:pPr marL="0" marR="0" lvl="0" indent="0" algn="l" defTabSz="457200" rtl="0" eaLnBrk="1" fontAlgn="b"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11/8/2021</a:t>
                      </a:r>
                    </a:p>
                    <a:p>
                      <a:pPr marL="0" algn="ctr" defTabSz="457200" rtl="0" eaLnBrk="1" latinLnBrk="0" hangingPunct="1"/>
                      <a:endParaRPr lang="en-US" sz="900"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Complete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171450" algn="ctr" defTabSz="457200" rtl="0" eaLnBrk="1" fontAlgn="auto" latinLnBrk="0" hangingPunct="1">
                        <a:lnSpc>
                          <a:spcPct val="100000"/>
                        </a:lnSpc>
                        <a:spcBef>
                          <a:spcPts val="0"/>
                        </a:spcBef>
                        <a:spcAft>
                          <a:spcPts val="0"/>
                        </a:spcAft>
                        <a:buClrTx/>
                        <a:buSzTx/>
                        <a:buFontTx/>
                        <a:buChar char="-"/>
                        <a:tabLst/>
                        <a:defRPr/>
                      </a:pPr>
                      <a:endParaRPr lang="en-US" sz="900"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60186865"/>
                  </a:ext>
                </a:extLst>
              </a:tr>
              <a:tr h="607204">
                <a:tc>
                  <a:txBody>
                    <a:bodyPr/>
                    <a:lstStyle/>
                    <a:p>
                      <a:pPr algn="ctr"/>
                      <a:r>
                        <a:rPr lang="en-US" sz="900" dirty="0"/>
                        <a:t>7</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Follow Up- Access Management- Logging and Monitoring</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Monika Godara, Nadesan Wijendran, N Nijesh, Sol Vazquez, Seun Mafi, Tyrell Jarett, Joseph Rocha, Terri Ann G Quiambao, Ronald J Roy, Carmen Malangone, David Dessommes</a:t>
                      </a:r>
                    </a:p>
                    <a:p>
                      <a:pPr marL="0" marR="0" lvl="0" indent="0" algn="l" defTabSz="457200" rtl="0" eaLnBrk="1" fontAlgn="b" latinLnBrk="0" hangingPunct="1">
                        <a:lnSpc>
                          <a:spcPct val="100000"/>
                        </a:lnSpc>
                        <a:spcBef>
                          <a:spcPts val="0"/>
                        </a:spcBef>
                        <a:spcAft>
                          <a:spcPts val="0"/>
                        </a:spcAft>
                        <a:buClrTx/>
                        <a:buSzTx/>
                        <a:buFontTx/>
                        <a:buNone/>
                        <a:tabLst/>
                        <a:defRPr/>
                      </a:pPr>
                      <a:endParaRPr lang="en-US" sz="900" b="0" dirty="0">
                        <a:solidFill>
                          <a:schemeClr val="tx1"/>
                        </a:solidFill>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panose="020F0502020204030204" pitchFamily="34" charset="0"/>
                        </a:rPr>
                        <a:t>11/18/2021</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Complete</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50460030"/>
                  </a:ext>
                </a:extLst>
              </a:tr>
              <a:tr h="607204">
                <a:tc>
                  <a:txBody>
                    <a:bodyPr/>
                    <a:lstStyle/>
                    <a:p>
                      <a:pPr algn="ctr"/>
                      <a:r>
                        <a:rPr lang="en-US" sz="900" dirty="0"/>
                        <a:t>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Duplicate Management Walkthrough</a:t>
                      </a:r>
                    </a:p>
                    <a:p>
                      <a:pPr marL="0" marR="0" lvl="0" indent="0" algn="l" defTabSz="457200" rtl="0" eaLnBrk="1" fontAlgn="b" latinLnBrk="0" hangingPunct="1">
                        <a:lnSpc>
                          <a:spcPct val="100000"/>
                        </a:lnSpc>
                        <a:spcBef>
                          <a:spcPts val="0"/>
                        </a:spcBef>
                        <a:spcAft>
                          <a:spcPts val="0"/>
                        </a:spcAft>
                        <a:buClrTx/>
                        <a:buSzTx/>
                        <a:buFontTx/>
                        <a:buNone/>
                        <a:tabLst/>
                        <a:defRPr/>
                      </a:pPr>
                      <a:endParaRPr lang="en-US" sz="900" b="0" dirty="0">
                        <a:solidFill>
                          <a:schemeClr val="tx1"/>
                        </a:solidFill>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Tyrell Jarrett, Sol Vazquez, Seun Mafi, David Dessommes, Nadesan Wijendran Carmen Malangone</a:t>
                      </a:r>
                    </a:p>
                    <a:p>
                      <a:pPr marL="0" marR="0" lvl="0" indent="0" algn="l" defTabSz="457200" rtl="0" eaLnBrk="1" fontAlgn="b" latinLnBrk="0" hangingPunct="1">
                        <a:lnSpc>
                          <a:spcPct val="100000"/>
                        </a:lnSpc>
                        <a:spcBef>
                          <a:spcPts val="0"/>
                        </a:spcBef>
                        <a:spcAft>
                          <a:spcPts val="0"/>
                        </a:spcAft>
                        <a:buClrTx/>
                        <a:buSzTx/>
                        <a:buFontTx/>
                        <a:buNone/>
                        <a:tabLst/>
                        <a:defRPr/>
                      </a:pPr>
                      <a:endParaRPr lang="en-US" sz="900" b="0" dirty="0">
                        <a:solidFill>
                          <a:schemeClr val="tx1"/>
                        </a:solidFill>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11/19/2021</a:t>
                      </a:r>
                      <a:endParaRPr lang="en-US" sz="900" b="0" dirty="0">
                        <a:solidFill>
                          <a:schemeClr val="tx1"/>
                        </a:solidFill>
                        <a:latin typeface="+mn-lt"/>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2636665"/>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4</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16591"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4995527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8229600" cy="443336"/>
          </a:xfrm>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2158556791"/>
              </p:ext>
            </p:extLst>
          </p:nvPr>
        </p:nvGraphicFramePr>
        <p:xfrm>
          <a:off x="184558" y="857252"/>
          <a:ext cx="8230662" cy="2422242"/>
        </p:xfrm>
        <a:graphic>
          <a:graphicData uri="http://schemas.openxmlformats.org/drawingml/2006/table">
            <a:tbl>
              <a:tblPr firstRow="1" bandRow="1">
                <a:tableStyleId>{5C22544A-7EE6-4342-B048-85BDC9FD1C3A}</a:tableStyleId>
              </a:tblPr>
              <a:tblGrid>
                <a:gridCol w="424435">
                  <a:extLst>
                    <a:ext uri="{9D8B030D-6E8A-4147-A177-3AD203B41FA5}">
                      <a16:colId xmlns:a16="http://schemas.microsoft.com/office/drawing/2014/main" val="20000"/>
                    </a:ext>
                  </a:extLst>
                </a:gridCol>
                <a:gridCol w="1615357">
                  <a:extLst>
                    <a:ext uri="{9D8B030D-6E8A-4147-A177-3AD203B41FA5}">
                      <a16:colId xmlns:a16="http://schemas.microsoft.com/office/drawing/2014/main" val="4166595149"/>
                    </a:ext>
                  </a:extLst>
                </a:gridCol>
                <a:gridCol w="3403501">
                  <a:extLst>
                    <a:ext uri="{9D8B030D-6E8A-4147-A177-3AD203B41FA5}">
                      <a16:colId xmlns:a16="http://schemas.microsoft.com/office/drawing/2014/main" val="1616265434"/>
                    </a:ext>
                  </a:extLst>
                </a:gridCol>
                <a:gridCol w="800822">
                  <a:extLst>
                    <a:ext uri="{9D8B030D-6E8A-4147-A177-3AD203B41FA5}">
                      <a16:colId xmlns:a16="http://schemas.microsoft.com/office/drawing/2014/main" val="3463983460"/>
                    </a:ext>
                  </a:extLst>
                </a:gridCol>
                <a:gridCol w="912939">
                  <a:extLst>
                    <a:ext uri="{9D8B030D-6E8A-4147-A177-3AD203B41FA5}">
                      <a16:colId xmlns:a16="http://schemas.microsoft.com/office/drawing/2014/main" val="3310489677"/>
                    </a:ext>
                  </a:extLst>
                </a:gridCol>
                <a:gridCol w="1073608">
                  <a:extLst>
                    <a:ext uri="{9D8B030D-6E8A-4147-A177-3AD203B41FA5}">
                      <a16:colId xmlns:a16="http://schemas.microsoft.com/office/drawing/2014/main" val="20004"/>
                    </a:ext>
                  </a:extLst>
                </a:gridCol>
              </a:tblGrid>
              <a:tr h="217315">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5">
                  <a:txBody>
                    <a:bodyPr/>
                    <a:lstStyle/>
                    <a:p>
                      <a:pPr algn="ctr"/>
                      <a:r>
                        <a:rPr lang="en-US" sz="900" dirty="0">
                          <a:latin typeface="+mj-lt"/>
                          <a:cs typeface="Calibri" panose="020F0502020204030204" pitchFamily="34" charset="0"/>
                        </a:rPr>
                        <a:t>Meeting Schedules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21847">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Meeting Topic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Attendees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Scheduled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658337">
                <a:tc>
                  <a:txBody>
                    <a:bodyPr/>
                    <a:lstStyle/>
                    <a:p>
                      <a:pPr algn="ctr"/>
                      <a:r>
                        <a:rPr lang="en-US" sz="900" dirty="0"/>
                        <a:t>9</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dirty="0">
                          <a:solidFill>
                            <a:schemeClr val="tx1"/>
                          </a:solidFill>
                          <a:latin typeface="+mn-lt"/>
                        </a:rPr>
                        <a:t>QL Periodic Sync Process</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i="0" dirty="0">
                          <a:solidFill>
                            <a:srgbClr val="000000"/>
                          </a:solidFill>
                          <a:effectLst/>
                          <a:latin typeface="+mn-lt"/>
                        </a:rPr>
                        <a:t>N Nijesh, Monika Godara, Carmen Malangone, Sol Vazquez, Nadesan Wijendran, Seun Mafi</a:t>
                      </a:r>
                    </a:p>
                    <a:p>
                      <a:pPr algn="l" fontAlgn="b"/>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11/23/2021</a:t>
                      </a:r>
                      <a:endParaRPr lang="en-US" sz="900" b="0" dirty="0">
                        <a:solidFill>
                          <a:schemeClr val="tx1"/>
                        </a:solidFill>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indent="0" algn="ctr">
                        <a:buFontTx/>
                        <a:buNone/>
                      </a:pPr>
                      <a:r>
                        <a:rPr lang="en-US" sz="900" dirty="0">
                          <a:latin typeface="+mn-lt"/>
                          <a:cs typeface="Calibri"/>
                        </a:rPr>
                        <a:t>Follow up meeting was conducted to get clarity on data request received for B.2 – Successful Adds reconciliation control </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588030">
                <a:tc>
                  <a:txBody>
                    <a:bodyPr/>
                    <a:lstStyle/>
                    <a:p>
                      <a:pPr algn="ctr"/>
                      <a:r>
                        <a:rPr lang="en-US" sz="9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i="0" u="none" strike="noStrike" noProof="0" dirty="0">
                          <a:latin typeface="+mn-lt"/>
                        </a:rPr>
                        <a:t>Data Request Validation</a:t>
                      </a:r>
                      <a:endParaRPr lang="en-US" dirty="0" err="1">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Joseph Rocha, Monika Godara, N Nijesh, Sol Vazquez, Nadesan Wijendran</a:t>
                      </a:r>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12/01/2021</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Scheduled</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Follow up meeting scheduled to go over data request received for Data Protection</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5</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16591"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31250592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7995346" cy="322141"/>
          </a:xfrm>
        </p:spPr>
        <p:txBody>
          <a:bodyPr/>
          <a:lstStyle/>
          <a:p>
            <a:r>
              <a:rPr lang="en-US" dirty="0"/>
              <a:t>Data Requests – </a:t>
            </a:r>
            <a:r>
              <a:rPr lang="en-US" sz="1500"/>
              <a:t>as of 12:00 PM ET on 11/18</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071845853"/>
              </p:ext>
            </p:extLst>
          </p:nvPr>
        </p:nvGraphicFramePr>
        <p:xfrm>
          <a:off x="343949" y="780176"/>
          <a:ext cx="8470864" cy="5719418"/>
        </p:xfrm>
        <a:graphic>
          <a:graphicData uri="http://schemas.openxmlformats.org/drawingml/2006/table">
            <a:tbl>
              <a:tblPr firstRow="1" bandRow="1">
                <a:tableStyleId>{5C22544A-7EE6-4342-B048-85BDC9FD1C3A}</a:tableStyleId>
              </a:tblPr>
              <a:tblGrid>
                <a:gridCol w="303156">
                  <a:extLst>
                    <a:ext uri="{9D8B030D-6E8A-4147-A177-3AD203B41FA5}">
                      <a16:colId xmlns:a16="http://schemas.microsoft.com/office/drawing/2014/main" val="20000"/>
                    </a:ext>
                  </a:extLst>
                </a:gridCol>
                <a:gridCol w="544132">
                  <a:extLst>
                    <a:ext uri="{9D8B030D-6E8A-4147-A177-3AD203B41FA5}">
                      <a16:colId xmlns:a16="http://schemas.microsoft.com/office/drawing/2014/main" val="4166595149"/>
                    </a:ext>
                  </a:extLst>
                </a:gridCol>
                <a:gridCol w="2088857">
                  <a:extLst>
                    <a:ext uri="{9D8B030D-6E8A-4147-A177-3AD203B41FA5}">
                      <a16:colId xmlns:a16="http://schemas.microsoft.com/office/drawing/2014/main" val="2586754931"/>
                    </a:ext>
                  </a:extLst>
                </a:gridCol>
                <a:gridCol w="968200">
                  <a:extLst>
                    <a:ext uri="{9D8B030D-6E8A-4147-A177-3AD203B41FA5}">
                      <a16:colId xmlns:a16="http://schemas.microsoft.com/office/drawing/2014/main" val="3463983460"/>
                    </a:ext>
                  </a:extLst>
                </a:gridCol>
                <a:gridCol w="827043">
                  <a:extLst>
                    <a:ext uri="{9D8B030D-6E8A-4147-A177-3AD203B41FA5}">
                      <a16:colId xmlns:a16="http://schemas.microsoft.com/office/drawing/2014/main" val="3310489677"/>
                    </a:ext>
                  </a:extLst>
                </a:gridCol>
                <a:gridCol w="1090569">
                  <a:extLst>
                    <a:ext uri="{9D8B030D-6E8A-4147-A177-3AD203B41FA5}">
                      <a16:colId xmlns:a16="http://schemas.microsoft.com/office/drawing/2014/main" val="20005"/>
                    </a:ext>
                  </a:extLst>
                </a:gridCol>
                <a:gridCol w="1149291">
                  <a:extLst>
                    <a:ext uri="{9D8B030D-6E8A-4147-A177-3AD203B41FA5}">
                      <a16:colId xmlns:a16="http://schemas.microsoft.com/office/drawing/2014/main" val="449745135"/>
                    </a:ext>
                  </a:extLst>
                </a:gridCol>
                <a:gridCol w="1499616">
                  <a:extLst>
                    <a:ext uri="{9D8B030D-6E8A-4147-A177-3AD203B41FA5}">
                      <a16:colId xmlns:a16="http://schemas.microsoft.com/office/drawing/2014/main" val="20004"/>
                    </a:ext>
                  </a:extLst>
                </a:gridCol>
              </a:tblGrid>
              <a:tr h="360727">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7">
                  <a:txBody>
                    <a:bodyPr/>
                    <a:lstStyle/>
                    <a:p>
                      <a:pPr algn="ctr"/>
                      <a:r>
                        <a:rPr lang="en-US" sz="900" dirty="0">
                          <a:latin typeface="+mj-lt"/>
                          <a:cs typeface="Calibri" panose="020F0502020204030204" pitchFamily="34" charset="0"/>
                        </a:rPr>
                        <a:t>Data Requests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120788717"/>
                  </a:ext>
                </a:extLst>
              </a:tr>
              <a:tr h="393708">
                <a:tc>
                  <a:txBody>
                    <a:bodyPr/>
                    <a:lstStyle/>
                    <a:p>
                      <a:pPr algn="ctr"/>
                      <a:r>
                        <a:rPr lang="en-US" sz="900" dirty="0"/>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UID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Title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Request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Due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Preparers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342847">
                <a:tc>
                  <a:txBody>
                    <a:bodyPr/>
                    <a:lstStyle/>
                    <a:p>
                      <a:pPr marL="0" lvl="0" algn="ctr" defTabSz="457200">
                        <a:buNone/>
                      </a:pPr>
                      <a:r>
                        <a:rPr lang="en-US" sz="900" kern="1200" dirty="0">
                          <a:solidFill>
                            <a:schemeClr val="dk1"/>
                          </a:solidFill>
                          <a:latin typeface="+mj-lt"/>
                          <a:ea typeface="+mn-ea"/>
                          <a:cs typeface="+mn-cs"/>
                        </a:rPr>
                        <a:t>1</a:t>
                      </a:r>
                    </a:p>
                  </a:txBody>
                  <a:tcPr marL="68580" marR="68580" marT="34290" marB="3429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65000"/>
                      </a:schemeClr>
                    </a:solidFill>
                  </a:tcPr>
                </a:tc>
                <a:tc>
                  <a:txBody>
                    <a:bodyPr/>
                    <a:lstStyle/>
                    <a:p>
                      <a:pPr lvl="0" algn="ctr">
                        <a:buNone/>
                      </a:pPr>
                      <a:r>
                        <a:rPr lang="en-US" sz="900" dirty="0"/>
                        <a:t>12821</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lvl="0" algn="ctr">
                        <a:lnSpc>
                          <a:spcPct val="100000"/>
                        </a:lnSpc>
                        <a:spcBef>
                          <a:spcPts val="0"/>
                        </a:spcBef>
                        <a:spcAft>
                          <a:spcPts val="0"/>
                        </a:spcAft>
                        <a:buNone/>
                      </a:pPr>
                      <a:r>
                        <a:rPr lang="en-US" sz="900" b="0" i="0" u="none" strike="noStrike" noProof="0" dirty="0">
                          <a:latin typeface="Arial"/>
                        </a:rPr>
                        <a:t>D.1, D.2 –</a:t>
                      </a:r>
                      <a:r>
                        <a:rPr lang="en-US" sz="1800" b="0" i="0" u="none" strike="noStrike" noProof="0" dirty="0">
                          <a:latin typeface="+mn-lt"/>
                        </a:rPr>
                        <a:t> </a:t>
                      </a:r>
                      <a:r>
                        <a:rPr lang="en-US" sz="900" b="0" i="0" u="none" strike="noStrike" noProof="0" dirty="0">
                          <a:latin typeface="Arial"/>
                        </a:rPr>
                        <a:t>Data Protection</a:t>
                      </a:r>
                      <a:endParaRPr lang="en-US" dirty="0"/>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r>
                        <a:rPr lang="en-US" sz="900" kern="1200" dirty="0">
                          <a:solidFill>
                            <a:schemeClr val="dk1"/>
                          </a:solidFill>
                          <a:latin typeface="+mj-lt"/>
                          <a:ea typeface="+mn-ea"/>
                          <a:cs typeface="+mn-cs"/>
                        </a:rPr>
                        <a:t>11/12/2021</a:t>
                      </a:r>
                    </a:p>
                  </a:txBody>
                  <a:tcPr marL="4761" marR="4761" marT="47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b="0" dirty="0">
                          <a:solidFill>
                            <a:schemeClr val="tx1"/>
                          </a:solidFill>
                        </a:rPr>
                        <a:t>11/30/2021</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D9D9D9"/>
                    </a:solidFill>
                  </a:tcPr>
                </a:tc>
                <a:tc>
                  <a:txBody>
                    <a:bodyPr/>
                    <a:lstStyle/>
                    <a:p>
                      <a:pPr marL="0" lvl="0" indent="0" algn="ctr" defTabSz="457200">
                        <a:lnSpc>
                          <a:spcPct val="100000"/>
                        </a:lnSpc>
                        <a:spcBef>
                          <a:spcPts val="0"/>
                        </a:spcBef>
                        <a:spcAft>
                          <a:spcPts val="0"/>
                        </a:spcAft>
                        <a:buNone/>
                        <a:tabLst/>
                        <a:defRPr/>
                      </a:pPr>
                      <a:r>
                        <a:rPr lang="en-US" sz="900" b="1" kern="1200" dirty="0">
                          <a:solidFill>
                            <a:srgbClr val="00B050"/>
                          </a:solidFill>
                          <a:latin typeface="+mn-lt"/>
                          <a:ea typeface="+mn-ea"/>
                          <a:cs typeface="+mn-cs"/>
                        </a:rPr>
                        <a:t>Open</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a:lnSpc>
                          <a:spcPct val="100000"/>
                        </a:lnSpc>
                        <a:spcBef>
                          <a:spcPts val="0"/>
                        </a:spcBef>
                        <a:spcAft>
                          <a:spcPts val="0"/>
                        </a:spcAft>
                        <a:buNone/>
                      </a:pPr>
                      <a:r>
                        <a:rPr lang="en-US" sz="900" dirty="0"/>
                        <a:t>Nadesan Wijendran</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endParaRPr lang="en-US" sz="800"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01966422"/>
                  </a:ext>
                </a:extLst>
              </a:tr>
              <a:tr h="342847">
                <a:tc>
                  <a:txBody>
                    <a:bodyPr/>
                    <a:lstStyle/>
                    <a:p>
                      <a:pPr marL="0" lvl="0" algn="ctr" defTabSz="457200">
                        <a:buNone/>
                      </a:pPr>
                      <a:r>
                        <a:rPr lang="en-US" sz="900" kern="1200" dirty="0">
                          <a:solidFill>
                            <a:schemeClr val="dk1"/>
                          </a:solidFill>
                          <a:latin typeface="+mj-lt"/>
                          <a:ea typeface="+mn-ea"/>
                          <a:cs typeface="+mn-cs"/>
                        </a:rPr>
                        <a:t>2</a:t>
                      </a:r>
                    </a:p>
                  </a:txBody>
                  <a:tcPr marL="68580" marR="68580" marT="34290" marB="3429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65000"/>
                      </a:schemeClr>
                    </a:solidFill>
                  </a:tcPr>
                </a:tc>
                <a:tc>
                  <a:txBody>
                    <a:bodyPr/>
                    <a:lstStyle/>
                    <a:p>
                      <a:pPr lvl="0" algn="ctr">
                        <a:buNone/>
                      </a:pPr>
                      <a:r>
                        <a:rPr lang="en-US" sz="900" dirty="0"/>
                        <a:t>Email</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lvl="0" algn="ctr">
                        <a:buNone/>
                      </a:pPr>
                      <a:r>
                        <a:rPr lang="en-US" sz="900" dirty="0"/>
                        <a:t>C.1- User Access Management- UAL</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defTabSz="457200">
                        <a:buNone/>
                      </a:pPr>
                      <a:r>
                        <a:rPr lang="en-US" sz="900" kern="1200" dirty="0">
                          <a:solidFill>
                            <a:schemeClr val="dk1"/>
                          </a:solidFill>
                          <a:latin typeface="+mj-lt"/>
                          <a:ea typeface="+mn-ea"/>
                          <a:cs typeface="+mn-cs"/>
                        </a:rPr>
                        <a:t>11/15/2021</a:t>
                      </a:r>
                    </a:p>
                  </a:txBody>
                  <a:tcPr marL="4762" marR="4762" marT="47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dirty="0"/>
                        <a:t>11/22/2021</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accent6">
                              <a:lumMod val="75000"/>
                            </a:schemeClr>
                          </a:solidFill>
                          <a:latin typeface="+mn-lt"/>
                          <a:ea typeface="+mn-ea"/>
                          <a:cs typeface="+mn-cs"/>
                        </a:rPr>
                        <a:t>Closed</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a:lnSpc>
                          <a:spcPct val="100000"/>
                        </a:lnSpc>
                        <a:spcBef>
                          <a:spcPts val="0"/>
                        </a:spcBef>
                        <a:spcAft>
                          <a:spcPts val="0"/>
                        </a:spcAft>
                        <a:buNone/>
                      </a:pPr>
                      <a:r>
                        <a:rPr lang="en-US" sz="900" dirty="0"/>
                        <a:t>Nadesan Wijendran</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7648964"/>
                  </a:ext>
                </a:extLst>
              </a:tr>
              <a:tr h="342848">
                <a:tc>
                  <a:txBody>
                    <a:bodyPr/>
                    <a:lstStyle/>
                    <a:p>
                      <a:pPr marL="0" algn="ctr" defTabSz="457200" rtl="0" eaLnBrk="1" latinLnBrk="0" hangingPunct="1"/>
                      <a:r>
                        <a:rPr lang="en-US" sz="900" kern="1200" dirty="0">
                          <a:solidFill>
                            <a:schemeClr val="dk1"/>
                          </a:solidFill>
                          <a:latin typeface="+mj-lt"/>
                          <a:ea typeface="+mn-ea"/>
                          <a:cs typeface="+mn-cs"/>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12884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A.1 - CVS ID Creation Management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fontAlgn="b" latinLnBrk="0" hangingPunct="1"/>
                      <a:r>
                        <a:rPr lang="en-US" sz="900" kern="1200" dirty="0">
                          <a:solidFill>
                            <a:schemeClr val="dk1"/>
                          </a:solidFill>
                          <a:latin typeface="+mj-lt"/>
                          <a:ea typeface="+mn-ea"/>
                          <a:cs typeface="+mn-cs"/>
                        </a:rPr>
                        <a:t>11/17/2021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11/19/2021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accent6">
                              <a:lumMod val="75000"/>
                            </a:schemeClr>
                          </a:solidFill>
                          <a:latin typeface="+mn-lt"/>
                          <a:ea typeface="+mn-ea"/>
                          <a:cs typeface="+mn-cs"/>
                        </a:rPr>
                        <a:t>Closed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487205">
                <a:tc>
                  <a:txBody>
                    <a:bodyPr/>
                    <a:lstStyle/>
                    <a:p>
                      <a:pPr marL="0" algn="ctr" defTabSz="457200" rtl="0" eaLnBrk="1" latinLnBrk="0" hangingPunct="1"/>
                      <a:r>
                        <a:rPr lang="en-US" sz="900" kern="1200" dirty="0">
                          <a:solidFill>
                            <a:schemeClr val="dk1"/>
                          </a:solidFill>
                          <a:latin typeface="+mj-lt"/>
                          <a:ea typeface="+mn-ea"/>
                          <a:cs typeface="+mn-cs"/>
                        </a:rPr>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kern="1200" dirty="0">
                          <a:solidFill>
                            <a:schemeClr val="dk1"/>
                          </a:solidFill>
                          <a:latin typeface="+mn-lt"/>
                          <a:ea typeface="+mn-ea"/>
                          <a:cs typeface="+mn-cs"/>
                        </a:rPr>
                        <a:t>12886</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ctr">
                        <a:buNone/>
                      </a:pPr>
                      <a:r>
                        <a:rPr lang="en-US" sz="900" kern="1200" dirty="0">
                          <a:solidFill>
                            <a:schemeClr val="tx1"/>
                          </a:solidFill>
                          <a:latin typeface="+mn-lt"/>
                          <a:ea typeface="+mn-ea"/>
                          <a:cs typeface="+mn-cs"/>
                        </a:rPr>
                        <a:t>C.1 - User Access Provisioning</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11/17/2021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Arial"/>
                        </a:rPr>
                        <a:t>11/19/2021</a:t>
                      </a:r>
                      <a:endParaRPr lang="en-US"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a:lnSpc>
                          <a:spcPct val="100000"/>
                        </a:lnSpc>
                        <a:spcBef>
                          <a:spcPts val="0"/>
                        </a:spcBef>
                        <a:spcAft>
                          <a:spcPts val="0"/>
                        </a:spcAft>
                        <a:buNone/>
                        <a:tabLst/>
                        <a:defRPr/>
                      </a:pPr>
                      <a:r>
                        <a:rPr lang="en-US" sz="900" b="0" i="0" u="none" strike="noStrike" kern="1200" noProof="0" dirty="0">
                          <a:solidFill>
                            <a:schemeClr val="accent6">
                              <a:lumMod val="75000"/>
                            </a:schemeClr>
                          </a:solidFill>
                          <a:latin typeface="Arial"/>
                        </a:rPr>
                        <a:t>Closed</a:t>
                      </a:r>
                      <a:endParaRPr lang="en-US" dirty="0">
                        <a:solidFill>
                          <a:schemeClr val="accent6">
                            <a:lumMod val="75000"/>
                          </a:schemeClr>
                        </a:solidFill>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3258078"/>
                  </a:ext>
                </a:extLst>
              </a:tr>
              <a:tr h="487205">
                <a:tc>
                  <a:txBody>
                    <a:bodyPr/>
                    <a:lstStyle/>
                    <a:p>
                      <a:pPr marL="0" algn="ctr" defTabSz="457200" rtl="0" eaLnBrk="1" latinLnBrk="0" hangingPunct="1"/>
                      <a:r>
                        <a:rPr lang="en-US" sz="900" kern="1200" dirty="0">
                          <a:solidFill>
                            <a:schemeClr val="dk1"/>
                          </a:solidFill>
                          <a:latin typeface="+mj-lt"/>
                          <a:ea typeface="+mn-ea"/>
                          <a:cs typeface="+mn-cs"/>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E.1 – System Performance: Alert Thresholds/Configurations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11/17/2021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mn-lt"/>
                        </a:rPr>
                        <a:t>11/19/2021</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accent6">
                              <a:lumMod val="75000"/>
                            </a:schemeClr>
                          </a:solidFill>
                          <a:latin typeface="+mn-lt"/>
                          <a:ea typeface="+mn-ea"/>
                          <a:cs typeface="+mn-cs"/>
                        </a:rPr>
                        <a:t>Closed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4035068"/>
                  </a:ext>
                </a:extLst>
              </a:tr>
              <a:tr h="487205">
                <a:tc>
                  <a:txBody>
                    <a:bodyPr/>
                    <a:lstStyle/>
                    <a:p>
                      <a:pPr marL="0" algn="ctr" defTabSz="457200" rtl="0" eaLnBrk="1" latinLnBrk="0" hangingPunct="1"/>
                      <a:r>
                        <a:rPr lang="en-US" sz="900" kern="1200" dirty="0">
                          <a:solidFill>
                            <a:schemeClr val="dk1"/>
                          </a:solidFill>
                          <a:latin typeface="+mj-lt"/>
                          <a:ea typeface="+mn-ea"/>
                          <a:cs typeface="+mn-cs"/>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E.2 Event Monitoring: Quarterly and Monthly Reports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mn-lt"/>
                        </a:rPr>
                        <a:t>11/17/2021</a:t>
                      </a:r>
                      <a:endParaRPr lang="en-US" sz="900"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Arial"/>
                        </a:rPr>
                        <a:t>11/19/2021</a:t>
                      </a:r>
                      <a:endParaRPr lang="en-US"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1" i="0" u="none" strike="noStrike" kern="1200" dirty="0">
                          <a:solidFill>
                            <a:srgbClr val="00B050"/>
                          </a:solidFill>
                          <a:latin typeface="+mn-lt"/>
                          <a:ea typeface="+mn-ea"/>
                          <a:cs typeface="+mn-cs"/>
                        </a:rPr>
                        <a:t>Open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1"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30297284"/>
                  </a:ext>
                </a:extLst>
              </a:tr>
              <a:tr h="521141">
                <a:tc>
                  <a:txBody>
                    <a:bodyPr/>
                    <a:lstStyle/>
                    <a:p>
                      <a:pPr marL="0" algn="ctr" defTabSz="457200" rtl="0" eaLnBrk="1" latinLnBrk="0" hangingPunct="1"/>
                      <a:r>
                        <a:rPr lang="en-US" sz="900" kern="1200" dirty="0">
                          <a:solidFill>
                            <a:schemeClr val="dk1"/>
                          </a:solidFill>
                          <a:latin typeface="+mj-lt"/>
                          <a:ea typeface="+mn-ea"/>
                          <a:cs typeface="+mn-cs"/>
                        </a:rPr>
                        <a:t>7</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12897</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B.1 – Completeness Validation Checks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r>
                        <a:rPr lang="en-US" sz="900" b="0" i="0" u="none" strike="noStrike" kern="1200" dirty="0">
                          <a:solidFill>
                            <a:schemeClr val="dk1"/>
                          </a:solidFill>
                          <a:latin typeface="Arial"/>
                          <a:ea typeface="+mn-ea"/>
                          <a:cs typeface="+mn-cs"/>
                        </a:rPr>
                        <a:t>11/18/2021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dirty="0">
                          <a:solidFill>
                            <a:schemeClr val="dk1"/>
                          </a:solidFill>
                          <a:latin typeface="Arial"/>
                          <a:ea typeface="+mn-ea"/>
                          <a:cs typeface="+mn-cs"/>
                        </a:rPr>
                        <a:t>11/192021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accent6">
                              <a:lumMod val="75000"/>
                            </a:schemeClr>
                          </a:solidFill>
                          <a:latin typeface="+mn-lt"/>
                          <a:ea typeface="+mn-ea"/>
                          <a:cs typeface="+mn-cs"/>
                        </a:rPr>
                        <a:t>Closed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endParaRPr lang="en-US" sz="900" b="0" i="0" u="none" strike="noStrike" kern="1200" dirty="0">
                        <a:solidFill>
                          <a:schemeClr val="dk1"/>
                        </a:solidFill>
                        <a:latin typeface="Arial"/>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68599810"/>
                  </a:ext>
                </a:extLst>
              </a:tr>
              <a:tr h="631561">
                <a:tc>
                  <a:txBody>
                    <a:bodyPr/>
                    <a:lstStyle/>
                    <a:p>
                      <a:pPr marL="0" algn="ctr" defTabSz="457200" rtl="0" eaLnBrk="1" latinLnBrk="0" hangingPunct="1"/>
                      <a:r>
                        <a:rPr lang="en-US" sz="900" kern="1200" dirty="0">
                          <a:solidFill>
                            <a:schemeClr val="dk1"/>
                          </a:solidFill>
                          <a:latin typeface="+mj-lt"/>
                          <a:ea typeface="+mn-ea"/>
                          <a:cs typeface="+mn-cs"/>
                        </a:rPr>
                        <a:t>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12898</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B.2 – Successful Adds Reconciliation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11/18/2021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noProof="0" dirty="0">
                          <a:solidFill>
                            <a:schemeClr val="dk1"/>
                          </a:solidFill>
                          <a:latin typeface="Arial"/>
                          <a:ea typeface="+mn-ea"/>
                          <a:cs typeface="+mn-cs"/>
                        </a:rPr>
                        <a:t>11/29/2021</a:t>
                      </a:r>
                      <a:endParaRPr lang="en-US" sz="900" b="0" i="0" u="none" strike="noStrike" kern="1200" dirty="0">
                        <a:solidFill>
                          <a:schemeClr val="dk1"/>
                        </a:solidFill>
                        <a:latin typeface="Arial"/>
                        <a:ea typeface="+mn-ea"/>
                        <a:cs typeface="+mn-cs"/>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1" i="0" u="none" strike="noStrike" kern="1200" noProof="0" dirty="0">
                          <a:solidFill>
                            <a:srgbClr val="00B050"/>
                          </a:solidFill>
                          <a:latin typeface="Arial"/>
                          <a:ea typeface="+mn-ea"/>
                          <a:cs typeface="+mn-cs"/>
                        </a:rPr>
                        <a:t>Open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latinLnBrk="0" hangingPunct="1"/>
                      <a:r>
                        <a:rPr lang="en-US" sz="900" kern="1200" dirty="0">
                          <a:solidFill>
                            <a:schemeClr val="dk1"/>
                          </a:solidFill>
                          <a:latin typeface="+mj-lt"/>
                          <a:ea typeface="+mn-ea"/>
                          <a:cs typeface="+mn-cs"/>
                        </a:rPr>
                        <a:t>During </a:t>
                      </a:r>
                      <a:r>
                        <a:rPr lang="en-US" sz="900" kern="1200" dirty="0">
                          <a:solidFill>
                            <a:schemeClr val="dk1"/>
                          </a:solidFill>
                          <a:latin typeface="+mn-lt"/>
                          <a:ea typeface="+mn-ea"/>
                          <a:cs typeface="+mn-cs"/>
                        </a:rPr>
                        <a:t>QL Periodic Sync Process meeting, </a:t>
                      </a:r>
                      <a:r>
                        <a:rPr lang="en-US" sz="900" kern="1200" dirty="0">
                          <a:solidFill>
                            <a:schemeClr val="dk1"/>
                          </a:solidFill>
                          <a:latin typeface="+mj-lt"/>
                          <a:ea typeface="+mn-ea"/>
                          <a:cs typeface="+mn-cs"/>
                        </a:rPr>
                        <a:t>IA obtained assurance that additional data will be provided</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75409158"/>
                  </a:ext>
                </a:extLst>
              </a:tr>
              <a:tr h="631561">
                <a:tc>
                  <a:txBody>
                    <a:bodyPr/>
                    <a:lstStyle/>
                    <a:p>
                      <a:pPr marL="0" algn="ctr" defTabSz="457200" rtl="0" eaLnBrk="1" latinLnBrk="0" hangingPunct="1"/>
                      <a:r>
                        <a:rPr lang="en-US" sz="900" kern="1200" dirty="0">
                          <a:solidFill>
                            <a:schemeClr val="dk1"/>
                          </a:solidFill>
                          <a:latin typeface="+mj-lt"/>
                          <a:ea typeface="+mn-ea"/>
                          <a:cs typeface="+mn-cs"/>
                        </a:rPr>
                        <a:t>9</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12959</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CVS ID Creation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0" i="0" u="none" strike="noStrike" kern="1200" noProof="0" dirty="0">
                        <a:solidFill>
                          <a:schemeClr val="dk1"/>
                        </a:solidFill>
                        <a:latin typeface="+mn-lt"/>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0" i="0" u="none" strike="noStrike" kern="1200" noProof="0" dirty="0">
                        <a:solidFill>
                          <a:schemeClr val="dk1"/>
                        </a:solidFill>
                        <a:latin typeface="+mn-l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noProof="0" dirty="0">
                          <a:solidFill>
                            <a:schemeClr val="dk1"/>
                          </a:solidFill>
                          <a:latin typeface="+mn-lt"/>
                        </a:rPr>
                        <a:t>11/18/2021</a:t>
                      </a:r>
                      <a:endParaRPr lang="en-US" sz="900" dirty="0"/>
                    </a:p>
                    <a:p>
                      <a:pPr marL="0" lvl="0" algn="ctr" defTabSz="457200">
                        <a:buNone/>
                      </a:pP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dirty="0">
                          <a:solidFill>
                            <a:schemeClr val="dk1"/>
                          </a:solidFill>
                          <a:latin typeface="Arial"/>
                          <a:ea typeface="+mn-ea"/>
                          <a:cs typeface="+mn-cs"/>
                        </a:rPr>
                        <a:t>11/22/2021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accent6">
                              <a:lumMod val="75000"/>
                            </a:schemeClr>
                          </a:solidFill>
                          <a:latin typeface="+mn-lt"/>
                          <a:ea typeface="+mn-ea"/>
                          <a:cs typeface="+mn-cs"/>
                        </a:rPr>
                        <a:t>Closed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Nijesh </a:t>
                      </a:r>
                      <a:r>
                        <a:rPr lang="en-US" sz="900" dirty="0" err="1"/>
                        <a:t>Narayanankutty</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2133936"/>
                  </a:ext>
                </a:extLst>
              </a:tr>
              <a:tr h="631561">
                <a:tc>
                  <a:txBody>
                    <a:bodyPr/>
                    <a:lstStyle/>
                    <a:p>
                      <a:pPr marL="0" algn="ctr" defTabSz="457200" rtl="0" eaLnBrk="1" latinLnBrk="0" hangingPunct="1"/>
                      <a:r>
                        <a:rPr lang="en-US" sz="900" kern="1200" dirty="0">
                          <a:solidFill>
                            <a:schemeClr val="dk1"/>
                          </a:solidFill>
                          <a:latin typeface="+mj-lt"/>
                          <a:ea typeface="+mn-ea"/>
                          <a:cs typeface="+mn-cs"/>
                        </a:rPr>
                        <a:t>10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12982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E.1 0 System Performance (Scalability): SLAs and Remediation (For Alerts)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noProof="0" dirty="0">
                          <a:solidFill>
                            <a:schemeClr val="dk1"/>
                          </a:solidFill>
                          <a:latin typeface="+mn-lt"/>
                        </a:rPr>
                        <a:t>11/18/2021</a:t>
                      </a:r>
                      <a:endParaRPr lang="en-US" sz="900"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dirty="0">
                          <a:solidFill>
                            <a:schemeClr val="dk1"/>
                          </a:solidFill>
                          <a:latin typeface="Arial"/>
                          <a:ea typeface="+mn-ea"/>
                          <a:cs typeface="+mn-cs"/>
                        </a:rPr>
                        <a:t>11/29/2021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1" i="0" u="none" strike="noStrike" kern="1200" noProof="0" dirty="0">
                          <a:solidFill>
                            <a:schemeClr val="tx1"/>
                          </a:solidFill>
                          <a:latin typeface="Arial"/>
                          <a:ea typeface="+mn-ea"/>
                          <a:cs typeface="+mn-cs"/>
                        </a:rPr>
                        <a:t>Certified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Nijesh </a:t>
                      </a:r>
                      <a:r>
                        <a:rPr lang="en-US" sz="900" dirty="0" err="1"/>
                        <a:t>Narayanankutty</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0879449"/>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6</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24980"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9985147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7995346" cy="322141"/>
          </a:xfrm>
        </p:spPr>
        <p:txBody>
          <a:bodyPr/>
          <a:lstStyle/>
          <a:p>
            <a:r>
              <a:rPr lang="en-US" dirty="0"/>
              <a:t>Data Requests – </a:t>
            </a:r>
            <a:r>
              <a:rPr lang="en-US" sz="1500"/>
              <a:t>as of 12:00 PM ET on 11/18</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61204117"/>
              </p:ext>
            </p:extLst>
          </p:nvPr>
        </p:nvGraphicFramePr>
        <p:xfrm>
          <a:off x="343949" y="780176"/>
          <a:ext cx="8470864" cy="1782977"/>
        </p:xfrm>
        <a:graphic>
          <a:graphicData uri="http://schemas.openxmlformats.org/drawingml/2006/table">
            <a:tbl>
              <a:tblPr firstRow="1" bandRow="1">
                <a:tableStyleId>{5C22544A-7EE6-4342-B048-85BDC9FD1C3A}</a:tableStyleId>
              </a:tblPr>
              <a:tblGrid>
                <a:gridCol w="303156">
                  <a:extLst>
                    <a:ext uri="{9D8B030D-6E8A-4147-A177-3AD203B41FA5}">
                      <a16:colId xmlns:a16="http://schemas.microsoft.com/office/drawing/2014/main" val="20000"/>
                    </a:ext>
                  </a:extLst>
                </a:gridCol>
                <a:gridCol w="544132">
                  <a:extLst>
                    <a:ext uri="{9D8B030D-6E8A-4147-A177-3AD203B41FA5}">
                      <a16:colId xmlns:a16="http://schemas.microsoft.com/office/drawing/2014/main" val="4166595149"/>
                    </a:ext>
                  </a:extLst>
                </a:gridCol>
                <a:gridCol w="2088857">
                  <a:extLst>
                    <a:ext uri="{9D8B030D-6E8A-4147-A177-3AD203B41FA5}">
                      <a16:colId xmlns:a16="http://schemas.microsoft.com/office/drawing/2014/main" val="2586754931"/>
                    </a:ext>
                  </a:extLst>
                </a:gridCol>
                <a:gridCol w="968200">
                  <a:extLst>
                    <a:ext uri="{9D8B030D-6E8A-4147-A177-3AD203B41FA5}">
                      <a16:colId xmlns:a16="http://schemas.microsoft.com/office/drawing/2014/main" val="3463983460"/>
                    </a:ext>
                  </a:extLst>
                </a:gridCol>
                <a:gridCol w="827043">
                  <a:extLst>
                    <a:ext uri="{9D8B030D-6E8A-4147-A177-3AD203B41FA5}">
                      <a16:colId xmlns:a16="http://schemas.microsoft.com/office/drawing/2014/main" val="3310489677"/>
                    </a:ext>
                  </a:extLst>
                </a:gridCol>
                <a:gridCol w="1090569">
                  <a:extLst>
                    <a:ext uri="{9D8B030D-6E8A-4147-A177-3AD203B41FA5}">
                      <a16:colId xmlns:a16="http://schemas.microsoft.com/office/drawing/2014/main" val="20005"/>
                    </a:ext>
                  </a:extLst>
                </a:gridCol>
                <a:gridCol w="1149291">
                  <a:extLst>
                    <a:ext uri="{9D8B030D-6E8A-4147-A177-3AD203B41FA5}">
                      <a16:colId xmlns:a16="http://schemas.microsoft.com/office/drawing/2014/main" val="449745135"/>
                    </a:ext>
                  </a:extLst>
                </a:gridCol>
                <a:gridCol w="1499616">
                  <a:extLst>
                    <a:ext uri="{9D8B030D-6E8A-4147-A177-3AD203B41FA5}">
                      <a16:colId xmlns:a16="http://schemas.microsoft.com/office/drawing/2014/main" val="20004"/>
                    </a:ext>
                  </a:extLst>
                </a:gridCol>
              </a:tblGrid>
              <a:tr h="360727">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7">
                  <a:txBody>
                    <a:bodyPr/>
                    <a:lstStyle/>
                    <a:p>
                      <a:pPr algn="ctr"/>
                      <a:r>
                        <a:rPr lang="en-US" sz="900" dirty="0">
                          <a:latin typeface="+mj-lt"/>
                          <a:cs typeface="Calibri" panose="020F0502020204030204" pitchFamily="34" charset="0"/>
                        </a:rPr>
                        <a:t>Data Requests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900" dirty="0">
                        <a:latin typeface="+mj-lt"/>
                        <a:cs typeface="Calibri" panose="020F050202020403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120788717"/>
                  </a:ext>
                </a:extLst>
              </a:tr>
              <a:tr h="393708">
                <a:tc>
                  <a:txBody>
                    <a:bodyPr/>
                    <a:lstStyle/>
                    <a:p>
                      <a:pPr algn="ctr"/>
                      <a:r>
                        <a:rPr lang="en-US" sz="900" dirty="0"/>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UID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Title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Request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latinLnBrk="0" hangingPunct="1"/>
                      <a:r>
                        <a:rPr lang="en-US" sz="900" kern="1200" dirty="0">
                          <a:solidFill>
                            <a:schemeClr val="dk1"/>
                          </a:solidFill>
                          <a:latin typeface="+mn-lt"/>
                          <a:ea typeface="+mn-ea"/>
                          <a:cs typeface="Calibri" panose="020F0502020204030204" pitchFamily="34" charset="0"/>
                        </a:rPr>
                        <a:t>Due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Preparers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342847">
                <a:tc>
                  <a:txBody>
                    <a:bodyPr/>
                    <a:lstStyle/>
                    <a:p>
                      <a:pPr marL="0" lvl="0" algn="ctr" defTabSz="457200">
                        <a:buNone/>
                      </a:pPr>
                      <a:r>
                        <a:rPr lang="en-US" sz="900" kern="1200" dirty="0">
                          <a:solidFill>
                            <a:schemeClr val="dk1"/>
                          </a:solidFill>
                          <a:latin typeface="+mj-lt"/>
                          <a:ea typeface="+mn-ea"/>
                          <a:cs typeface="+mn-cs"/>
                        </a:rPr>
                        <a:t>11</a:t>
                      </a:r>
                    </a:p>
                  </a:txBody>
                  <a:tcPr marL="68580" marR="68580" marT="34290" marB="3429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65000"/>
                      </a:schemeClr>
                    </a:solidFill>
                  </a:tcPr>
                </a:tc>
                <a:tc>
                  <a:txBody>
                    <a:bodyPr/>
                    <a:lstStyle/>
                    <a:p>
                      <a:pPr lvl="0" algn="ctr">
                        <a:buNone/>
                      </a:pPr>
                      <a:r>
                        <a:rPr lang="en-US" sz="900" dirty="0"/>
                        <a:t>12983</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lvl="0" algn="ctr">
                        <a:lnSpc>
                          <a:spcPct val="100000"/>
                        </a:lnSpc>
                        <a:spcBef>
                          <a:spcPts val="0"/>
                        </a:spcBef>
                        <a:spcAft>
                          <a:spcPts val="0"/>
                        </a:spcAft>
                        <a:buNone/>
                      </a:pPr>
                      <a:r>
                        <a:rPr lang="en-US" sz="900" b="0" i="0" u="none" strike="noStrike" noProof="0" dirty="0">
                          <a:latin typeface="Arial"/>
                        </a:rPr>
                        <a:t>E.2 Capacity Planning (Availability): Quarterly Review Communications</a:t>
                      </a:r>
                      <a:endParaRPr lang="en-US" dirty="0"/>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r>
                        <a:rPr lang="en-US" sz="900" kern="1200" dirty="0">
                          <a:solidFill>
                            <a:schemeClr val="dk1"/>
                          </a:solidFill>
                          <a:latin typeface="+mj-lt"/>
                          <a:ea typeface="+mn-ea"/>
                          <a:cs typeface="+mn-cs"/>
                        </a:rPr>
                        <a:t>11/22/2021</a:t>
                      </a:r>
                    </a:p>
                  </a:txBody>
                  <a:tcPr marL="4761" marR="4761" marT="47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b="0" dirty="0">
                          <a:solidFill>
                            <a:schemeClr val="tx1"/>
                          </a:solidFill>
                        </a:rPr>
                        <a:t>11/29/2021</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D9D9D9"/>
                    </a:solidFill>
                  </a:tcPr>
                </a:tc>
                <a:tc>
                  <a:txBody>
                    <a:bodyPr/>
                    <a:lstStyle/>
                    <a:p>
                      <a:pPr marL="0" lvl="0" indent="0" algn="ctr" defTabSz="457200">
                        <a:lnSpc>
                          <a:spcPct val="100000"/>
                        </a:lnSpc>
                        <a:spcBef>
                          <a:spcPts val="0"/>
                        </a:spcBef>
                        <a:spcAft>
                          <a:spcPts val="0"/>
                        </a:spcAft>
                        <a:buNone/>
                        <a:tabLst/>
                        <a:defRPr/>
                      </a:pPr>
                      <a:r>
                        <a:rPr lang="en-US" sz="900" b="1" kern="1200" dirty="0">
                          <a:solidFill>
                            <a:srgbClr val="00B050"/>
                          </a:solidFill>
                          <a:latin typeface="+mn-lt"/>
                          <a:ea typeface="+mn-ea"/>
                          <a:cs typeface="+mn-cs"/>
                        </a:rPr>
                        <a:t>Open</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Nijesh </a:t>
                      </a:r>
                      <a:r>
                        <a:rPr lang="en-US" sz="900" dirty="0" err="1"/>
                        <a:t>Narayanankutty</a:t>
                      </a:r>
                      <a:endParaRPr lang="en-US" sz="900" dirty="0"/>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endParaRPr lang="en-US" sz="800" kern="1200" dirty="0">
                        <a:solidFill>
                          <a:schemeClr val="dk1"/>
                        </a:solidFill>
                        <a:latin typeface="+mn-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01966422"/>
                  </a:ext>
                </a:extLst>
              </a:tr>
              <a:tr h="342847">
                <a:tc>
                  <a:txBody>
                    <a:bodyPr/>
                    <a:lstStyle/>
                    <a:p>
                      <a:pPr marL="0" lvl="0" algn="ctr" defTabSz="457200">
                        <a:buNone/>
                      </a:pPr>
                      <a:r>
                        <a:rPr lang="en-US" sz="900" kern="1200" dirty="0">
                          <a:solidFill>
                            <a:schemeClr val="dk1"/>
                          </a:solidFill>
                          <a:latin typeface="+mj-lt"/>
                          <a:ea typeface="+mn-ea"/>
                          <a:cs typeface="+mn-cs"/>
                        </a:rPr>
                        <a:t>12</a:t>
                      </a:r>
                    </a:p>
                  </a:txBody>
                  <a:tcPr marL="68580" marR="68580" marT="34290" marB="3429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65000"/>
                      </a:schemeClr>
                    </a:solidFill>
                  </a:tcPr>
                </a:tc>
                <a:tc>
                  <a:txBody>
                    <a:bodyPr/>
                    <a:lstStyle/>
                    <a:p>
                      <a:pPr lvl="0" algn="ctr">
                        <a:buNone/>
                      </a:pPr>
                      <a:r>
                        <a:rPr lang="en-US" sz="900" dirty="0"/>
                        <a:t>12984</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lvl="0" algn="ctr">
                        <a:buNone/>
                      </a:pPr>
                      <a:r>
                        <a:rPr lang="en-US" sz="900" dirty="0"/>
                        <a:t>E.2 – Capacity Planning (Availability) Capacity Increase Test Plans</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defTabSz="457200">
                        <a:buNone/>
                      </a:pPr>
                      <a:r>
                        <a:rPr lang="en-US" sz="900" kern="1200" dirty="0">
                          <a:solidFill>
                            <a:schemeClr val="dk1"/>
                          </a:solidFill>
                          <a:latin typeface="+mj-lt"/>
                          <a:ea typeface="+mn-ea"/>
                          <a:cs typeface="+mn-cs"/>
                        </a:rPr>
                        <a:t>11/22/2021</a:t>
                      </a:r>
                    </a:p>
                  </a:txBody>
                  <a:tcPr marL="4762" marR="4762" marT="47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dirty="0"/>
                        <a:t>11/29/2021</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D9D9D9"/>
                    </a:solidFill>
                  </a:tcPr>
                </a:tc>
                <a:tc>
                  <a:txBody>
                    <a:bodyPr/>
                    <a:lstStyle/>
                    <a:p>
                      <a:pPr marL="0" lvl="0" indent="0" algn="ctr" defTabSz="457200">
                        <a:lnSpc>
                          <a:spcPct val="100000"/>
                        </a:lnSpc>
                        <a:spcBef>
                          <a:spcPts val="0"/>
                        </a:spcBef>
                        <a:spcAft>
                          <a:spcPts val="0"/>
                        </a:spcAft>
                        <a:buNone/>
                        <a:tabLst/>
                        <a:defRPr/>
                      </a:pPr>
                      <a:r>
                        <a:rPr lang="en-US" sz="900" b="1" kern="1200" dirty="0">
                          <a:solidFill>
                            <a:srgbClr val="00B050"/>
                          </a:solidFill>
                          <a:latin typeface="+mn-lt"/>
                          <a:ea typeface="+mn-ea"/>
                          <a:cs typeface="+mn-cs"/>
                        </a:rPr>
                        <a:t>Open</a:t>
                      </a:r>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Nijesh </a:t>
                      </a:r>
                      <a:r>
                        <a:rPr lang="en-US" sz="900" dirty="0" err="1"/>
                        <a:t>Narayanankutty</a:t>
                      </a:r>
                      <a:endParaRPr lang="en-US" sz="900" dirty="0"/>
                    </a:p>
                  </a:txBody>
                  <a:tcPr marL="51435" marR="51435" marT="25717" marB="2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85000"/>
                      </a:schemeClr>
                    </a:solidFill>
                  </a:tcPr>
                </a:tc>
                <a:tc>
                  <a:txBody>
                    <a:bodyPr/>
                    <a:lstStyle/>
                    <a:p>
                      <a:pPr marL="0" lvl="0" algn="ctr">
                        <a:buNone/>
                      </a:pPr>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7648964"/>
                  </a:ext>
                </a:extLst>
              </a:tr>
              <a:tr h="342848">
                <a:tc>
                  <a:txBody>
                    <a:bodyPr/>
                    <a:lstStyle/>
                    <a:p>
                      <a:pPr marL="0" algn="ctr" defTabSz="457200" rtl="0" eaLnBrk="1" latinLnBrk="0" hangingPunct="1"/>
                      <a:r>
                        <a:rPr lang="en-US" sz="900" kern="1200" dirty="0">
                          <a:solidFill>
                            <a:schemeClr val="dk1"/>
                          </a:solidFill>
                          <a:latin typeface="+mj-lt"/>
                          <a:ea typeface="+mn-ea"/>
                          <a:cs typeface="+mn-cs"/>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13001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A.1 – CVS ID Creation Management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fontAlgn="b" latinLnBrk="0" hangingPunct="1"/>
                      <a:r>
                        <a:rPr lang="en-US" sz="900" kern="1200" dirty="0">
                          <a:solidFill>
                            <a:schemeClr val="dk1"/>
                          </a:solidFill>
                          <a:latin typeface="+mj-lt"/>
                          <a:ea typeface="+mn-ea"/>
                          <a:cs typeface="+mn-cs"/>
                        </a:rPr>
                        <a:t>11/22/2021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11/30/2021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indent="0" algn="ctr" defTabSz="457200">
                        <a:lnSpc>
                          <a:spcPct val="100000"/>
                        </a:lnSpc>
                        <a:spcBef>
                          <a:spcPts val="0"/>
                        </a:spcBef>
                        <a:spcAft>
                          <a:spcPts val="0"/>
                        </a:spcAft>
                        <a:buNone/>
                        <a:tabLst/>
                        <a:defRPr/>
                      </a:pPr>
                      <a:r>
                        <a:rPr lang="en-US" sz="900" b="1" kern="1200" dirty="0">
                          <a:solidFill>
                            <a:srgbClr val="00B050"/>
                          </a:solidFill>
                          <a:latin typeface="+mn-lt"/>
                          <a:ea typeface="+mn-ea"/>
                          <a:cs typeface="+mn-cs"/>
                        </a:rPr>
                        <a:t>Open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Nijesh </a:t>
                      </a:r>
                      <a:r>
                        <a:rPr lang="en-US" sz="900" dirty="0" err="1"/>
                        <a:t>Narayanankutty</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7</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24980"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3968991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spcBef>
                <a:spcPts val="0"/>
              </a:spcBef>
              <a:spcAft>
                <a:spcPts val="0"/>
              </a:spcAft>
            </a:pPr>
            <a:r>
              <a:rPr lang="en-US" sz="2400" dirty="0"/>
              <a:t>Discoveries Identified</a:t>
            </a:r>
            <a:br>
              <a:rPr lang="en-US" sz="1800" kern="0" dirty="0">
                <a:solidFill>
                  <a:srgbClr val="000000"/>
                </a:solidFill>
                <a:latin typeface="Calibri"/>
                <a:ea typeface="+mn-ea"/>
                <a:cs typeface="+mn-cs"/>
              </a:rPr>
            </a:br>
            <a:r>
              <a:rPr lang="en-US" sz="1500" dirty="0">
                <a:solidFill>
                  <a:schemeClr val="tx2"/>
                </a:solidFill>
                <a:latin typeface="Calibri"/>
              </a:rPr>
              <a:t>The following discoveries were identified and will be discussed with applicable business owners to ensure alignment.  These are considered draft and subject to change until the final report is issued.</a:t>
            </a:r>
            <a:br>
              <a:rPr lang="en-US" sz="1500" dirty="0">
                <a:solidFill>
                  <a:schemeClr val="tx2"/>
                </a:solidFill>
                <a:latin typeface="Calibri"/>
              </a:rPr>
            </a:br>
            <a:endParaRPr lang="en-US" sz="1500" dirty="0">
              <a:solidFill>
                <a:schemeClr val="tx2"/>
              </a:solidFill>
              <a:latin typeface="Calibri"/>
            </a:endParaRPr>
          </a:p>
        </p:txBody>
      </p:sp>
      <p:sp>
        <p:nvSpPr>
          <p:cNvPr id="4" name="Footer Placeholder 3"/>
          <p:cNvSpPr>
            <a:spLocks noGrp="1"/>
          </p:cNvSpPr>
          <p:nvPr>
            <p:ph type="ftr" sz="quarter" idx="11"/>
          </p:nvPr>
        </p:nvSpPr>
        <p:spPr>
          <a:xfrm>
            <a:off x="624980" y="6638544"/>
            <a:ext cx="5486400" cy="219456"/>
          </a:xfrm>
        </p:spPr>
        <p:txBody>
          <a:bodyPr/>
          <a:lstStyle/>
          <a:p>
            <a:pPr defTabSz="342892"/>
            <a:r>
              <a:rPr lang="en-US" dirty="0">
                <a:solidFill>
                  <a:prstClr val="black">
                    <a:lumMod val="50000"/>
                    <a:lumOff val="50000"/>
                  </a:prstClr>
                </a:solidFill>
                <a:latin typeface="Arial"/>
              </a:rPr>
              <a:t>©2021 CVS Health and/or one of its affiliates: Confidential &amp; Proprietary</a:t>
            </a:r>
          </a:p>
        </p:txBody>
      </p:sp>
      <p:graphicFrame>
        <p:nvGraphicFramePr>
          <p:cNvPr id="8" name="Table 8">
            <a:extLst>
              <a:ext uri="{FF2B5EF4-FFF2-40B4-BE49-F238E27FC236}">
                <a16:creationId xmlns:a16="http://schemas.microsoft.com/office/drawing/2014/main" id="{F78F6CBC-7BA2-4F31-9404-BB7D3098E83D}"/>
              </a:ext>
            </a:extLst>
          </p:cNvPr>
          <p:cNvGraphicFramePr>
            <a:graphicFrameLocks noGrp="1"/>
          </p:cNvGraphicFramePr>
          <p:nvPr>
            <p:extLst>
              <p:ext uri="{D42A27DB-BD31-4B8C-83A1-F6EECF244321}">
                <p14:modId xmlns:p14="http://schemas.microsoft.com/office/powerpoint/2010/main" val="3642564484"/>
              </p:ext>
            </p:extLst>
          </p:nvPr>
        </p:nvGraphicFramePr>
        <p:xfrm>
          <a:off x="457200" y="1165860"/>
          <a:ext cx="8018060" cy="674033"/>
        </p:xfrm>
        <a:graphic>
          <a:graphicData uri="http://schemas.openxmlformats.org/drawingml/2006/table">
            <a:tbl>
              <a:tblPr firstRow="1" bandRow="1">
                <a:tableStyleId>{5C22544A-7EE6-4342-B048-85BDC9FD1C3A}</a:tableStyleId>
              </a:tblPr>
              <a:tblGrid>
                <a:gridCol w="641021">
                  <a:extLst>
                    <a:ext uri="{9D8B030D-6E8A-4147-A177-3AD203B41FA5}">
                      <a16:colId xmlns:a16="http://schemas.microsoft.com/office/drawing/2014/main" val="619088326"/>
                    </a:ext>
                  </a:extLst>
                </a:gridCol>
                <a:gridCol w="7377039">
                  <a:extLst>
                    <a:ext uri="{9D8B030D-6E8A-4147-A177-3AD203B41FA5}">
                      <a16:colId xmlns:a16="http://schemas.microsoft.com/office/drawing/2014/main" val="427043298"/>
                    </a:ext>
                  </a:extLst>
                </a:gridCol>
              </a:tblGrid>
              <a:tr h="247294">
                <a:tc>
                  <a:txBody>
                    <a:bodyPr/>
                    <a:lstStyle/>
                    <a:p>
                      <a:pPr algn="ctr"/>
                      <a:r>
                        <a:rPr lang="en-US" sz="1400" dirty="0">
                          <a:latin typeface="+mj-lt"/>
                          <a:cs typeface="Calibri" panose="020F0502020204030204" pitchFamily="34" charset="0"/>
                        </a:rPr>
                        <a:t>No.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solidFill>
                            <a:schemeClr val="bg1"/>
                          </a:solidFill>
                          <a:latin typeface="+mj-lt"/>
                          <a:cs typeface="Calibri" panose="020F0502020204030204" pitchFamily="34" charset="0"/>
                        </a:rPr>
                        <a:t>Initial Discoveries</a:t>
                      </a:r>
                      <a:endParaRPr lang="en-US" sz="1400" dirty="0">
                        <a:solidFill>
                          <a:schemeClr val="bg1"/>
                        </a:solidFill>
                        <a:latin typeface="+mj-lt"/>
                        <a:cs typeface="Calibri" panose="020F0502020204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353550310"/>
                  </a:ext>
                </a:extLst>
              </a:tr>
              <a:tr h="392093">
                <a:tc>
                  <a:txBody>
                    <a:bodyPr/>
                    <a:lstStyle/>
                    <a:p>
                      <a:pPr algn="ctr"/>
                      <a:r>
                        <a:rPr lang="en-US" sz="1400" dirty="0">
                          <a:latin typeface="Calibri" panose="020F0502020204030204" pitchFamily="34" charset="0"/>
                          <a:cs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dirty="0">
                        <a:ln>
                          <a:noFill/>
                        </a:ln>
                        <a:solidFill>
                          <a:schemeClr val="tx1"/>
                        </a:solidFill>
                        <a:effectLst/>
                        <a:uLnTx/>
                        <a:uFillTx/>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6061592"/>
                  </a:ext>
                </a:extLst>
              </a:tr>
            </a:tbl>
          </a:graphicData>
        </a:graphic>
      </p:graphicFrame>
    </p:spTree>
    <p:extLst>
      <p:ext uri="{BB962C8B-B14F-4D97-AF65-F5344CB8AC3E}">
        <p14:creationId xmlns:p14="http://schemas.microsoft.com/office/powerpoint/2010/main" val="76270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5"/>
          <p:cNvSpPr>
            <a:spLocks noChangeAspect="1" noEditPoints="1"/>
          </p:cNvSpPr>
          <p:nvPr/>
        </p:nvSpPr>
        <p:spPr bwMode="auto">
          <a:xfrm>
            <a:off x="3678033" y="1790114"/>
            <a:ext cx="5296803" cy="4297680"/>
          </a:xfrm>
          <a:custGeom>
            <a:avLst/>
            <a:gdLst>
              <a:gd name="T0" fmla="*/ 103 w 360"/>
              <a:gd name="T1" fmla="*/ 16 h 292"/>
              <a:gd name="T2" fmla="*/ 121 w 360"/>
              <a:gd name="T3" fmla="*/ 24 h 292"/>
              <a:gd name="T4" fmla="*/ 169 w 360"/>
              <a:gd name="T5" fmla="*/ 71 h 292"/>
              <a:gd name="T6" fmla="*/ 180 w 360"/>
              <a:gd name="T7" fmla="*/ 83 h 292"/>
              <a:gd name="T8" fmla="*/ 191 w 360"/>
              <a:gd name="T9" fmla="*/ 71 h 292"/>
              <a:gd name="T10" fmla="*/ 239 w 360"/>
              <a:gd name="T11" fmla="*/ 24 h 292"/>
              <a:gd name="T12" fmla="*/ 257 w 360"/>
              <a:gd name="T13" fmla="*/ 16 h 292"/>
              <a:gd name="T14" fmla="*/ 274 w 360"/>
              <a:gd name="T15" fmla="*/ 24 h 292"/>
              <a:gd name="T16" fmla="*/ 332 w 360"/>
              <a:gd name="T17" fmla="*/ 82 h 292"/>
              <a:gd name="T18" fmla="*/ 340 w 360"/>
              <a:gd name="T19" fmla="*/ 99 h 292"/>
              <a:gd name="T20" fmla="*/ 332 w 360"/>
              <a:gd name="T21" fmla="*/ 117 h 292"/>
              <a:gd name="T22" fmla="*/ 180 w 360"/>
              <a:gd name="T23" fmla="*/ 269 h 292"/>
              <a:gd name="T24" fmla="*/ 28 w 360"/>
              <a:gd name="T25" fmla="*/ 117 h 292"/>
              <a:gd name="T26" fmla="*/ 20 w 360"/>
              <a:gd name="T27" fmla="*/ 99 h 292"/>
              <a:gd name="T28" fmla="*/ 28 w 360"/>
              <a:gd name="T29" fmla="*/ 82 h 292"/>
              <a:gd name="T30" fmla="*/ 86 w 360"/>
              <a:gd name="T31" fmla="*/ 24 h 292"/>
              <a:gd name="T32" fmla="*/ 103 w 360"/>
              <a:gd name="T33" fmla="*/ 16 h 292"/>
              <a:gd name="T34" fmla="*/ 103 w 360"/>
              <a:gd name="T35" fmla="*/ 0 h 292"/>
              <a:gd name="T36" fmla="*/ 74 w 360"/>
              <a:gd name="T37" fmla="*/ 12 h 292"/>
              <a:gd name="T38" fmla="*/ 16 w 360"/>
              <a:gd name="T39" fmla="*/ 70 h 292"/>
              <a:gd name="T40" fmla="*/ 16 w 360"/>
              <a:gd name="T41" fmla="*/ 128 h 292"/>
              <a:gd name="T42" fmla="*/ 180 w 360"/>
              <a:gd name="T43" fmla="*/ 292 h 292"/>
              <a:gd name="T44" fmla="*/ 344 w 360"/>
              <a:gd name="T45" fmla="*/ 128 h 292"/>
              <a:gd name="T46" fmla="*/ 344 w 360"/>
              <a:gd name="T47" fmla="*/ 70 h 292"/>
              <a:gd name="T48" fmla="*/ 286 w 360"/>
              <a:gd name="T49" fmla="*/ 12 h 292"/>
              <a:gd name="T50" fmla="*/ 257 w 360"/>
              <a:gd name="T51" fmla="*/ 0 h 292"/>
              <a:gd name="T52" fmla="*/ 228 w 360"/>
              <a:gd name="T53" fmla="*/ 12 h 292"/>
              <a:gd name="T54" fmla="*/ 180 w 360"/>
              <a:gd name="T55" fmla="*/ 60 h 292"/>
              <a:gd name="T56" fmla="*/ 132 w 360"/>
              <a:gd name="T57" fmla="*/ 12 h 292"/>
              <a:gd name="T58" fmla="*/ 103 w 360"/>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292">
                <a:moveTo>
                  <a:pt x="103" y="16"/>
                </a:moveTo>
                <a:cubicBezTo>
                  <a:pt x="110" y="16"/>
                  <a:pt x="116" y="19"/>
                  <a:pt x="121" y="24"/>
                </a:cubicBezTo>
                <a:cubicBezTo>
                  <a:pt x="169" y="71"/>
                  <a:pt x="169" y="71"/>
                  <a:pt x="169" y="71"/>
                </a:cubicBezTo>
                <a:cubicBezTo>
                  <a:pt x="180" y="83"/>
                  <a:pt x="180" y="83"/>
                  <a:pt x="180" y="83"/>
                </a:cubicBezTo>
                <a:cubicBezTo>
                  <a:pt x="191" y="71"/>
                  <a:pt x="191" y="71"/>
                  <a:pt x="191" y="71"/>
                </a:cubicBezTo>
                <a:cubicBezTo>
                  <a:pt x="239" y="24"/>
                  <a:pt x="239" y="24"/>
                  <a:pt x="239" y="24"/>
                </a:cubicBezTo>
                <a:cubicBezTo>
                  <a:pt x="244" y="19"/>
                  <a:pt x="250" y="16"/>
                  <a:pt x="257" y="16"/>
                </a:cubicBezTo>
                <a:cubicBezTo>
                  <a:pt x="263" y="16"/>
                  <a:pt x="270" y="19"/>
                  <a:pt x="274" y="24"/>
                </a:cubicBezTo>
                <a:cubicBezTo>
                  <a:pt x="332" y="82"/>
                  <a:pt x="332" y="82"/>
                  <a:pt x="332" y="82"/>
                </a:cubicBezTo>
                <a:cubicBezTo>
                  <a:pt x="337" y="86"/>
                  <a:pt x="340" y="93"/>
                  <a:pt x="340" y="99"/>
                </a:cubicBezTo>
                <a:cubicBezTo>
                  <a:pt x="340" y="106"/>
                  <a:pt x="337" y="112"/>
                  <a:pt x="332" y="117"/>
                </a:cubicBezTo>
                <a:cubicBezTo>
                  <a:pt x="180" y="269"/>
                  <a:pt x="180" y="269"/>
                  <a:pt x="180" y="269"/>
                </a:cubicBezTo>
                <a:cubicBezTo>
                  <a:pt x="28" y="117"/>
                  <a:pt x="28" y="117"/>
                  <a:pt x="28" y="117"/>
                </a:cubicBezTo>
                <a:cubicBezTo>
                  <a:pt x="23" y="112"/>
                  <a:pt x="20" y="106"/>
                  <a:pt x="20" y="99"/>
                </a:cubicBezTo>
                <a:cubicBezTo>
                  <a:pt x="20" y="93"/>
                  <a:pt x="23" y="86"/>
                  <a:pt x="28" y="82"/>
                </a:cubicBezTo>
                <a:cubicBezTo>
                  <a:pt x="86" y="24"/>
                  <a:pt x="86" y="24"/>
                  <a:pt x="86" y="24"/>
                </a:cubicBezTo>
                <a:cubicBezTo>
                  <a:pt x="90" y="19"/>
                  <a:pt x="97" y="16"/>
                  <a:pt x="103" y="16"/>
                </a:cubicBezTo>
                <a:moveTo>
                  <a:pt x="103" y="0"/>
                </a:moveTo>
                <a:cubicBezTo>
                  <a:pt x="93" y="0"/>
                  <a:pt x="82" y="4"/>
                  <a:pt x="74" y="12"/>
                </a:cubicBezTo>
                <a:cubicBezTo>
                  <a:pt x="16" y="70"/>
                  <a:pt x="16" y="70"/>
                  <a:pt x="16" y="70"/>
                </a:cubicBezTo>
                <a:cubicBezTo>
                  <a:pt x="0" y="86"/>
                  <a:pt x="0" y="112"/>
                  <a:pt x="16" y="128"/>
                </a:cubicBezTo>
                <a:cubicBezTo>
                  <a:pt x="180" y="292"/>
                  <a:pt x="180" y="292"/>
                  <a:pt x="180" y="292"/>
                </a:cubicBezTo>
                <a:cubicBezTo>
                  <a:pt x="344" y="128"/>
                  <a:pt x="344" y="128"/>
                  <a:pt x="344" y="128"/>
                </a:cubicBezTo>
                <a:cubicBezTo>
                  <a:pt x="360" y="112"/>
                  <a:pt x="360" y="86"/>
                  <a:pt x="344" y="70"/>
                </a:cubicBezTo>
                <a:cubicBezTo>
                  <a:pt x="286" y="12"/>
                  <a:pt x="286" y="12"/>
                  <a:pt x="286" y="12"/>
                </a:cubicBezTo>
                <a:cubicBezTo>
                  <a:pt x="278" y="4"/>
                  <a:pt x="267" y="0"/>
                  <a:pt x="257" y="0"/>
                </a:cubicBezTo>
                <a:cubicBezTo>
                  <a:pt x="246" y="0"/>
                  <a:pt x="236" y="4"/>
                  <a:pt x="228" y="12"/>
                </a:cubicBezTo>
                <a:cubicBezTo>
                  <a:pt x="180" y="60"/>
                  <a:pt x="180" y="60"/>
                  <a:pt x="180" y="60"/>
                </a:cubicBezTo>
                <a:cubicBezTo>
                  <a:pt x="132" y="12"/>
                  <a:pt x="132" y="12"/>
                  <a:pt x="132" y="12"/>
                </a:cubicBezTo>
                <a:cubicBezTo>
                  <a:pt x="124" y="4"/>
                  <a:pt x="114" y="0"/>
                  <a:pt x="103"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itle 5"/>
          <p:cNvSpPr>
            <a:spLocks noGrp="1"/>
          </p:cNvSpPr>
          <p:nvPr>
            <p:ph type="title"/>
          </p:nvPr>
        </p:nvSpPr>
        <p:spPr/>
        <p:txBody>
          <a:bodyPr/>
          <a:lstStyle/>
          <a:p>
            <a:r>
              <a:rPr lang="en-US" dirty="0">
                <a:solidFill>
                  <a:schemeClr val="tx2"/>
                </a:solidFill>
              </a:rPr>
              <a:t>Appendix</a:t>
            </a:r>
          </a:p>
        </p:txBody>
      </p:sp>
      <p:sp>
        <p:nvSpPr>
          <p:cNvPr id="3" name="Footer Placeholder 2"/>
          <p:cNvSpPr>
            <a:spLocks noGrp="1"/>
          </p:cNvSpPr>
          <p:nvPr>
            <p:ph type="ftr" sz="quarter" idx="11"/>
          </p:nvPr>
        </p:nvSpPr>
        <p:spPr>
          <a:xfrm>
            <a:off x="381699" y="6601333"/>
            <a:ext cx="5486400" cy="219456"/>
          </a:xfrm>
        </p:spPr>
        <p:txBody>
          <a:bodyPr/>
          <a:lstStyle/>
          <a:p>
            <a:r>
              <a:rPr lang="en-US" dirty="0"/>
              <a:t>©2021 CVS Health and/or one of its affiliates: Confidential &amp; Proprietary</a:t>
            </a:r>
          </a:p>
        </p:txBody>
      </p:sp>
      <p:sp>
        <p:nvSpPr>
          <p:cNvPr id="10" name="Slide Number Placeholder 9"/>
          <p:cNvSpPr>
            <a:spLocks noGrp="1"/>
          </p:cNvSpPr>
          <p:nvPr>
            <p:ph type="sldNum" sz="quarter" idx="4"/>
          </p:nvPr>
        </p:nvSpPr>
        <p:spPr/>
        <p:txBody>
          <a:bodyPr/>
          <a:lstStyle/>
          <a:p>
            <a:fld id="{4D467D88-DCFD-354C-96A5-D863D5E9364D}" type="slidenum">
              <a:rPr lang="en-US" smtClean="0"/>
              <a:pPr/>
              <a:t>9</a:t>
            </a:fld>
            <a:endParaRPr lang="en-US" dirty="0"/>
          </a:p>
        </p:txBody>
      </p:sp>
    </p:spTree>
    <p:extLst>
      <p:ext uri="{BB962C8B-B14F-4D97-AF65-F5344CB8AC3E}">
        <p14:creationId xmlns:p14="http://schemas.microsoft.com/office/powerpoint/2010/main" val="1558344345"/>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Kick Off Deck Template - CVS.potx" id="{7583FB59-7971-4523-8C98-D9AC20834B37}" vid="{3736679D-2DF5-473C-85EB-3440EBC249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485AA833F12641851AE3E6F5A5F439" ma:contentTypeVersion="6" ma:contentTypeDescription="Create a new document." ma:contentTypeScope="" ma:versionID="521647966fee13389993ba3c1f07b530">
  <xsd:schema xmlns:xsd="http://www.w3.org/2001/XMLSchema" xmlns:xs="http://www.w3.org/2001/XMLSchema" xmlns:p="http://schemas.microsoft.com/office/2006/metadata/properties" xmlns:ns2="6391cb14-68da-4a27-91d5-9df609b143f1" xmlns:ns3="1df2448f-8de4-41b2-8496-4a1fcb1c3930" targetNamespace="http://schemas.microsoft.com/office/2006/metadata/properties" ma:root="true" ma:fieldsID="98d46b686c7a91ad4ed3ac9dff45be5e" ns2:_="" ns3:_="">
    <xsd:import namespace="6391cb14-68da-4a27-91d5-9df609b143f1"/>
    <xsd:import namespace="1df2448f-8de4-41b2-8496-4a1fcb1c393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91cb14-68da-4a27-91d5-9df609b14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f2448f-8de4-41b2-8496-4a1fcb1c393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1CBCDA-B0A5-466A-8A05-60650ACD7B0C}">
  <ds:schemaRefs>
    <ds:schemaRef ds:uri="http://schemas.microsoft.com/sharepoint/v3/contenttype/forms"/>
  </ds:schemaRefs>
</ds:datastoreItem>
</file>

<file path=customXml/itemProps2.xml><?xml version="1.0" encoding="utf-8"?>
<ds:datastoreItem xmlns:ds="http://schemas.openxmlformats.org/officeDocument/2006/customXml" ds:itemID="{A5B283C4-1A6B-43AE-9221-C53C0A7A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91cb14-68da-4a27-91d5-9df609b143f1"/>
    <ds:schemaRef ds:uri="1df2448f-8de4-41b2-8496-4a1fcb1c39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4452B8-C2D2-4C59-B5EB-A9E728C15DB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391cb14-68da-4a27-91d5-9df609b143f1"/>
    <ds:schemaRef ds:uri="1df2448f-8de4-41b2-8496-4a1fcb1c393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Kick Off Deck Template - CVS</Template>
  <TotalTime>0</TotalTime>
  <Words>1585</Words>
  <Application>Microsoft Office PowerPoint</Application>
  <PresentationFormat>On-screen Show (4:3)</PresentationFormat>
  <Paragraphs>315</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Lucida Grande</vt:lpstr>
      <vt:lpstr>Open Sans</vt:lpstr>
      <vt:lpstr>CVS_Health_PPT_EVERYDAY_Template</vt:lpstr>
      <vt:lpstr>21115 – Enterprise Person Hub (EPH)  Status Update</vt:lpstr>
      <vt:lpstr>AGENDA</vt:lpstr>
      <vt:lpstr>Audit Progress – Current Status </vt:lpstr>
      <vt:lpstr>Walkthroughs &amp; Meetings</vt:lpstr>
      <vt:lpstr>Walkthroughs &amp; Meetings</vt:lpstr>
      <vt:lpstr>Data Requests – as of 12:00 PM ET on 11/18</vt:lpstr>
      <vt:lpstr>Data Requests – as of 12:00 PM ET on 11/18</vt:lpstr>
      <vt:lpstr>Discoveries Identified The following discoveries were identified and will be discussed with applicable business owners to ensure alignment.  These are considered draft and subject to change until the final report is issued. </vt:lpstr>
      <vt:lpstr>Appendix</vt:lpstr>
      <vt:lpstr>Audit Timeline</vt:lpstr>
      <vt:lpstr>Audit Scope</vt:lpstr>
      <vt:lpstr>Engagement Details Objectives &amp; Inherent Risks</vt:lpstr>
      <vt:lpstr>Engagement Details Objectives &amp; Inherent Risks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Number)  Business Area Status Update</dc:title>
  <dc:subject/>
  <dc:creator/>
  <cp:keywords/>
  <dc:description/>
  <cp:lastModifiedBy/>
  <cp:revision>341</cp:revision>
  <dcterms:created xsi:type="dcterms:W3CDTF">2019-02-06T13:32:44Z</dcterms:created>
  <dcterms:modified xsi:type="dcterms:W3CDTF">2021-11-23T22:44:22Z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0x0101008B485AA833F12641851AE3E6F5A5F439</vt:lpwstr>
  </property>
  <property fmtid="{D5CDD505-2E9C-101B-9397-08002B2CF9AE}" pid="3" name="MSIP_Label_67599526-06ca-49cc-9fa9-5307800a949a_Enabled">
    <vt:lpwstr>true</vt:lpwstr>
  </property>
  <property fmtid="{D5CDD505-2E9C-101B-9397-08002B2CF9AE}" pid="4" name="MSIP_Label_67599526-06ca-49cc-9fa9-5307800a949a_SetDate">
    <vt:lpwstr>2021-06-29T19:03:47Z</vt:lpwstr>
  </property>
  <property fmtid="{D5CDD505-2E9C-101B-9397-08002B2CF9AE}" pid="5" name="MSIP_Label_67599526-06ca-49cc-9fa9-5307800a949a_Method">
    <vt:lpwstr>Standard</vt:lpwstr>
  </property>
  <property fmtid="{D5CDD505-2E9C-101B-9397-08002B2CF9AE}" pid="6" name="MSIP_Label_67599526-06ca-49cc-9fa9-5307800a949a_Name">
    <vt:lpwstr>67599526-06ca-49cc-9fa9-5307800a949a</vt:lpwstr>
  </property>
  <property fmtid="{D5CDD505-2E9C-101B-9397-08002B2CF9AE}" pid="7" name="MSIP_Label_67599526-06ca-49cc-9fa9-5307800a949a_SiteId">
    <vt:lpwstr>fabb61b8-3afe-4e75-b934-a47f782b8cd7</vt:lpwstr>
  </property>
  <property fmtid="{D5CDD505-2E9C-101B-9397-08002B2CF9AE}" pid="8" name="MSIP_Label_67599526-06ca-49cc-9fa9-5307800a949a_ActionId">
    <vt:lpwstr/>
  </property>
  <property fmtid="{D5CDD505-2E9C-101B-9397-08002B2CF9AE}" pid="9" name="MSIP_Label_67599526-06ca-49cc-9fa9-5307800a949a_ContentBits">
    <vt:lpwstr>0</vt:lpwstr>
  </property>
</Properties>
</file>