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 id="2147483675" r:id="rId5"/>
  </p:sldMasterIdLst>
  <p:notesMasterIdLst>
    <p:notesMasterId r:id="rId25"/>
  </p:notesMasterIdLst>
  <p:handoutMasterIdLst>
    <p:handoutMasterId r:id="rId26"/>
  </p:handoutMasterIdLst>
  <p:sldIdLst>
    <p:sldId id="508" r:id="rId6"/>
    <p:sldId id="392" r:id="rId7"/>
    <p:sldId id="305" r:id="rId8"/>
    <p:sldId id="527" r:id="rId9"/>
    <p:sldId id="517" r:id="rId10"/>
    <p:sldId id="286" r:id="rId11"/>
    <p:sldId id="510" r:id="rId12"/>
    <p:sldId id="310" r:id="rId13"/>
    <p:sldId id="519" r:id="rId14"/>
    <p:sldId id="520" r:id="rId15"/>
    <p:sldId id="521" r:id="rId16"/>
    <p:sldId id="522" r:id="rId17"/>
    <p:sldId id="523" r:id="rId18"/>
    <p:sldId id="524" r:id="rId19"/>
    <p:sldId id="525" r:id="rId20"/>
    <p:sldId id="526" r:id="rId21"/>
    <p:sldId id="309" r:id="rId22"/>
    <p:sldId id="515" r:id="rId23"/>
    <p:sldId id="516" r:id="rId24"/>
  </p:sldIdLst>
  <p:sldSz cx="9144000" cy="6858000" type="screen4x3"/>
  <p:notesSz cx="69850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720">
          <p15:clr>
            <a:srgbClr val="A4A3A4"/>
          </p15:clr>
        </p15:guide>
        <p15:guide id="3" orient="horz" pos="928">
          <p15:clr>
            <a:srgbClr val="A4A3A4"/>
          </p15:clr>
        </p15:guide>
        <p15:guide id="4" orient="horz" pos="288">
          <p15:clr>
            <a:srgbClr val="A4A3A4"/>
          </p15:clr>
        </p15:guide>
        <p15:guide id="5" orient="horz" pos="2365">
          <p15:clr>
            <a:srgbClr val="A4A3A4"/>
          </p15:clr>
        </p15:guide>
        <p15:guide id="6" orient="horz" pos="3979">
          <p15:clr>
            <a:srgbClr val="A4A3A4"/>
          </p15:clr>
        </p15:guide>
        <p15:guide id="7" pos="2832">
          <p15:clr>
            <a:srgbClr val="A4A3A4"/>
          </p15:clr>
        </p15:guide>
        <p15:guide id="8" pos="287">
          <p15:clr>
            <a:srgbClr val="A4A3A4"/>
          </p15:clr>
        </p15:guide>
        <p15:guide id="9" pos="5474">
          <p15:clr>
            <a:srgbClr val="A4A3A4"/>
          </p15:clr>
        </p15:guide>
        <p15:guide id="10" pos="1987">
          <p15:clr>
            <a:srgbClr val="A4A3A4"/>
          </p15:clr>
        </p15:guide>
        <p15:guide id="11" pos="3726">
          <p15:clr>
            <a:srgbClr val="A4A3A4"/>
          </p15:clr>
        </p15:guide>
        <p15:guide id="12" pos="3786">
          <p15:clr>
            <a:srgbClr val="A4A3A4"/>
          </p15:clr>
        </p15:guide>
        <p15:guide id="13" pos="2037">
          <p15:clr>
            <a:srgbClr val="A4A3A4"/>
          </p15:clr>
        </p15:guide>
        <p15:guide id="14" pos="2928">
          <p15:clr>
            <a:srgbClr val="A4A3A4"/>
          </p15:clr>
        </p15:guide>
        <p15:guide id="15" pos="2883">
          <p15:clr>
            <a:srgbClr val="A4A3A4"/>
          </p15:clr>
        </p15:guide>
        <p15:guide id="16" pos="3201">
          <p15:clr>
            <a:srgbClr val="A4A3A4"/>
          </p15:clr>
        </p15:guide>
        <p15:guide id="17" orient="horz" pos="142">
          <p15:clr>
            <a:srgbClr val="A4A3A4"/>
          </p15:clr>
        </p15:guide>
        <p15:guide id="18" orient="horz" pos="287">
          <p15:clr>
            <a:srgbClr val="A4A3A4"/>
          </p15:clr>
        </p15:guide>
        <p15:guide id="19" orient="horz" pos="921">
          <p15:clr>
            <a:srgbClr val="A4A3A4"/>
          </p15:clr>
        </p15:guide>
        <p15:guide id="20" orient="horz" pos="1300">
          <p15:clr>
            <a:srgbClr val="A4A3A4"/>
          </p15:clr>
        </p15:guide>
        <p15:guide id="21" orient="horz" pos="2161">
          <p15:clr>
            <a:srgbClr val="A4A3A4"/>
          </p15:clr>
        </p15:guide>
        <p15:guide id="22" orient="horz" pos="3688">
          <p15:clr>
            <a:srgbClr val="A4A3A4"/>
          </p15:clr>
        </p15:guide>
        <p15:guide id="23" orient="horz" pos="4004">
          <p15:clr>
            <a:srgbClr val="A4A3A4"/>
          </p15:clr>
        </p15:guide>
        <p15:guide id="24" orient="horz" pos="4181">
          <p15:clr>
            <a:srgbClr val="A4A3A4"/>
          </p15:clr>
        </p15:guide>
        <p15:guide id="25" orient="horz" pos="2339">
          <p15:clr>
            <a:srgbClr val="A4A3A4"/>
          </p15:clr>
        </p15:guide>
        <p15:guide id="26" pos="144">
          <p15:clr>
            <a:srgbClr val="A4A3A4"/>
          </p15:clr>
        </p15:guide>
        <p15:guide id="27" pos="290">
          <p15:clr>
            <a:srgbClr val="A4A3A4"/>
          </p15:clr>
        </p15:guide>
        <p15:guide id="28" pos="1976">
          <p15:clr>
            <a:srgbClr val="A4A3A4"/>
          </p15:clr>
        </p15:guide>
        <p15:guide id="29" pos="2031">
          <p15:clr>
            <a:srgbClr val="A4A3A4"/>
          </p15:clr>
        </p15:guide>
        <p15:guide id="30" pos="2767">
          <p15:clr>
            <a:srgbClr val="A4A3A4"/>
          </p15:clr>
        </p15:guide>
        <p15:guide id="31" pos="5471">
          <p15:clr>
            <a:srgbClr val="A4A3A4"/>
          </p15:clr>
        </p15:guide>
        <p15:guide id="32" pos="2996">
          <p15:clr>
            <a:srgbClr val="A4A3A4"/>
          </p15:clr>
        </p15:guide>
        <p15:guide id="33" pos="3725">
          <p15:clr>
            <a:srgbClr val="A4A3A4"/>
          </p15:clr>
        </p15:guide>
        <p15:guide id="34" pos="3787">
          <p15:clr>
            <a:srgbClr val="A4A3A4"/>
          </p15:clr>
        </p15:guide>
        <p15:guide id="35" pos="2878">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29" autoAdjust="0"/>
  </p:normalViewPr>
  <p:slideViewPr>
    <p:cSldViewPr snapToGrid="0" snapToObjects="1">
      <p:cViewPr varScale="1">
        <p:scale>
          <a:sx n="76" d="100"/>
          <a:sy n="76" d="100"/>
        </p:scale>
        <p:origin x="708" y="84"/>
      </p:cViewPr>
      <p:guideLst>
        <p:guide orient="horz" pos="2160"/>
        <p:guide orient="horz" pos="720"/>
        <p:guide orient="horz" pos="928"/>
        <p:guide orient="horz" pos="288"/>
        <p:guide orient="horz" pos="2365"/>
        <p:guide orient="horz" pos="3979"/>
        <p:guide pos="2832"/>
        <p:guide pos="287"/>
        <p:guide pos="5474"/>
        <p:guide pos="1987"/>
        <p:guide pos="3726"/>
        <p:guide pos="3786"/>
        <p:guide pos="2037"/>
        <p:guide pos="2928"/>
        <p:guide pos="2883"/>
        <p:guide pos="3201"/>
        <p:guide orient="horz" pos="142"/>
        <p:guide orient="horz" pos="287"/>
        <p:guide orient="horz" pos="921"/>
        <p:guide orient="horz" pos="1300"/>
        <p:guide orient="horz" pos="2161"/>
        <p:guide orient="horz" pos="3688"/>
        <p:guide orient="horz" pos="4004"/>
        <p:guide orient="horz" pos="4181"/>
        <p:guide orient="horz" pos="2339"/>
        <p:guide pos="144"/>
        <p:guide pos="290"/>
        <p:guide pos="1976"/>
        <p:guide pos="2031"/>
        <p:guide pos="2767"/>
        <p:guide pos="5471"/>
        <p:guide pos="2996"/>
        <p:guide pos="3725"/>
        <p:guide pos="3787"/>
        <p:guide pos="2878"/>
      </p:guideLst>
    </p:cSldViewPr>
  </p:slideViewPr>
  <p:outlineViewPr>
    <p:cViewPr>
      <p:scale>
        <a:sx n="33" d="100"/>
        <a:sy n="33" d="100"/>
      </p:scale>
      <p:origin x="0" y="0"/>
    </p:cViewPr>
  </p:outlineViewPr>
  <p:notesTextViewPr>
    <p:cViewPr>
      <p:scale>
        <a:sx n="1" d="1"/>
        <a:sy n="1" d="1"/>
      </p:scale>
      <p:origin x="0" y="0"/>
    </p:cViewPr>
  </p:notesTextViewPr>
  <p:sorterViewPr>
    <p:cViewPr>
      <p:scale>
        <a:sx n="55" d="100"/>
        <a:sy n="55" d="100"/>
      </p:scale>
      <p:origin x="0" y="0"/>
    </p:cViewPr>
  </p:sorterViewPr>
  <p:notesViewPr>
    <p:cSldViewPr snapToGrid="0">
      <p:cViewPr varScale="1">
        <p:scale>
          <a:sx n="53" d="100"/>
          <a:sy n="53" d="100"/>
        </p:scale>
        <p:origin x="-2820" y="-90"/>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956550" y="0"/>
            <a:ext cx="3026833" cy="464185"/>
          </a:xfrm>
          <a:prstGeom prst="rect">
            <a:avLst/>
          </a:prstGeom>
        </p:spPr>
        <p:txBody>
          <a:bodyPr vert="horz" lIns="92958" tIns="46479" rIns="92958" bIns="46479" rtlCol="0"/>
          <a:lstStyle>
            <a:lvl1pPr algn="r">
              <a:defRPr sz="1200"/>
            </a:lvl1pPr>
          </a:lstStyle>
          <a:p>
            <a:fld id="{C4605FA3-DF84-4C9C-95EF-319FFBAB47E8}" type="datetimeFigureOut">
              <a:rPr lang="en-US" smtClean="0">
                <a:latin typeface="Arial" pitchFamily="34" charset="0"/>
              </a:rPr>
              <a:pPr/>
              <a:t>4/5/2021</a:t>
            </a:fld>
            <a:endParaRPr lang="en-US" dirty="0">
              <a:latin typeface="Arial" pitchFamily="34" charset="0"/>
            </a:endParaRPr>
          </a:p>
        </p:txBody>
      </p:sp>
      <p:sp>
        <p:nvSpPr>
          <p:cNvPr id="4" name="Footer Placeholder 3"/>
          <p:cNvSpPr>
            <a:spLocks noGrp="1"/>
          </p:cNvSpPr>
          <p:nvPr>
            <p:ph type="ftr" sz="quarter" idx="2"/>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956550" y="8817904"/>
            <a:ext cx="3026833" cy="464185"/>
          </a:xfrm>
          <a:prstGeom prst="rect">
            <a:avLst/>
          </a:prstGeom>
        </p:spPr>
        <p:txBody>
          <a:bodyPr vert="horz" lIns="92958" tIns="46479" rIns="92958" bIns="46479" rtlCol="0" anchor="b"/>
          <a:lstStyle>
            <a:lvl1pPr algn="r">
              <a:defRPr sz="1200"/>
            </a:lvl1pPr>
          </a:lstStyle>
          <a:p>
            <a:fld id="{BF330AC2-4D9B-42B8-851F-F745CBB153FB}"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15725515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atin typeface="Arial" pitchFamily="34" charset="0"/>
              </a:defRPr>
            </a:lvl1pPr>
          </a:lstStyle>
          <a:p>
            <a:fld id="{CAB2D76C-F225-47E4-8870-016D40065085}" type="datetimeFigureOut">
              <a:rPr lang="en-US" smtClean="0"/>
              <a:pPr/>
              <a:t>4/5/2021</a:t>
            </a:fld>
            <a:endParaRPr lang="en-US" dirty="0"/>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atin typeface="Arial" pitchFamily="34" charset="0"/>
              </a:defRPr>
            </a:lvl1pPr>
          </a:lstStyle>
          <a:p>
            <a:fld id="{6E316562-8D5B-4FA8-A1F8-64F74D39FB21}" type="slidenum">
              <a:rPr lang="en-US" smtClean="0"/>
              <a:pPr/>
              <a:t>‹#›</a:t>
            </a:fld>
            <a:endParaRPr lang="en-US" dirty="0"/>
          </a:p>
        </p:txBody>
      </p:sp>
    </p:spTree>
    <p:extLst>
      <p:ext uri="{BB962C8B-B14F-4D97-AF65-F5344CB8AC3E}">
        <p14:creationId xmlns:p14="http://schemas.microsoft.com/office/powerpoint/2010/main" val="107514303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316562-8D5B-4FA8-A1F8-64F74D39FB21}" type="slidenum">
              <a:rPr kumimoji="0" lang="en-US" sz="1000" b="0" i="0" u="none" strike="noStrike" kern="1200" cap="none" spc="0" normalizeH="0" baseline="0" noProof="0" smtClean="0">
                <a:ln>
                  <a:noFill/>
                </a:ln>
                <a:solidFill>
                  <a:srgbClr val="3F3F3F"/>
                </a:solidFill>
                <a:effectLst/>
                <a:uLnTx/>
                <a:uFillTx/>
                <a:latin typeface="CVS Health Sans"/>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dirty="0">
              <a:ln>
                <a:noFill/>
              </a:ln>
              <a:solidFill>
                <a:srgbClr val="3F3F3F"/>
              </a:solidFill>
              <a:effectLst/>
              <a:uLnTx/>
              <a:uFillTx/>
              <a:latin typeface="CVS Health Sans"/>
              <a:ea typeface="+mn-ea"/>
              <a:cs typeface="Arial" panose="020B0604020202020204" pitchFamily="34" charset="0"/>
            </a:endParaRPr>
          </a:p>
        </p:txBody>
      </p:sp>
    </p:spTree>
    <p:extLst>
      <p:ext uri="{BB962C8B-B14F-4D97-AF65-F5344CB8AC3E}">
        <p14:creationId xmlns:p14="http://schemas.microsoft.com/office/powerpoint/2010/main" val="1734659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8</a:t>
            </a:fld>
            <a:endParaRPr lang="en-US" dirty="0"/>
          </a:p>
        </p:txBody>
      </p:sp>
    </p:spTree>
    <p:extLst>
      <p:ext uri="{BB962C8B-B14F-4D97-AF65-F5344CB8AC3E}">
        <p14:creationId xmlns:p14="http://schemas.microsoft.com/office/powerpoint/2010/main" val="1674971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9</a:t>
            </a:fld>
            <a:endParaRPr lang="en-US" dirty="0"/>
          </a:p>
        </p:txBody>
      </p:sp>
    </p:spTree>
    <p:extLst>
      <p:ext uri="{BB962C8B-B14F-4D97-AF65-F5344CB8AC3E}">
        <p14:creationId xmlns:p14="http://schemas.microsoft.com/office/powerpoint/2010/main" val="3570531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10</a:t>
            </a:fld>
            <a:endParaRPr lang="en-US" dirty="0"/>
          </a:p>
        </p:txBody>
      </p:sp>
    </p:spTree>
    <p:extLst>
      <p:ext uri="{BB962C8B-B14F-4D97-AF65-F5344CB8AC3E}">
        <p14:creationId xmlns:p14="http://schemas.microsoft.com/office/powerpoint/2010/main" val="159524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11</a:t>
            </a:fld>
            <a:endParaRPr lang="en-US" dirty="0"/>
          </a:p>
        </p:txBody>
      </p:sp>
    </p:spTree>
    <p:extLst>
      <p:ext uri="{BB962C8B-B14F-4D97-AF65-F5344CB8AC3E}">
        <p14:creationId xmlns:p14="http://schemas.microsoft.com/office/powerpoint/2010/main" val="550878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12</a:t>
            </a:fld>
            <a:endParaRPr lang="en-US" dirty="0"/>
          </a:p>
        </p:txBody>
      </p:sp>
    </p:spTree>
    <p:extLst>
      <p:ext uri="{BB962C8B-B14F-4D97-AF65-F5344CB8AC3E}">
        <p14:creationId xmlns:p14="http://schemas.microsoft.com/office/powerpoint/2010/main" val="4117771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14</a:t>
            </a:fld>
            <a:endParaRPr lang="en-US" dirty="0"/>
          </a:p>
        </p:txBody>
      </p:sp>
    </p:spTree>
    <p:extLst>
      <p:ext uri="{BB962C8B-B14F-4D97-AF65-F5344CB8AC3E}">
        <p14:creationId xmlns:p14="http://schemas.microsoft.com/office/powerpoint/2010/main" val="2266895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15</a:t>
            </a:fld>
            <a:endParaRPr lang="en-US" dirty="0"/>
          </a:p>
        </p:txBody>
      </p:sp>
    </p:spTree>
    <p:extLst>
      <p:ext uri="{BB962C8B-B14F-4D97-AF65-F5344CB8AC3E}">
        <p14:creationId xmlns:p14="http://schemas.microsoft.com/office/powerpoint/2010/main" val="1509668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16</a:t>
            </a:fld>
            <a:endParaRPr lang="en-US" dirty="0"/>
          </a:p>
        </p:txBody>
      </p:sp>
    </p:spTree>
    <p:extLst>
      <p:ext uri="{BB962C8B-B14F-4D97-AF65-F5344CB8AC3E}">
        <p14:creationId xmlns:p14="http://schemas.microsoft.com/office/powerpoint/2010/main" val="1042726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468879"/>
            <a:ext cx="6172200"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457200" y="4892040"/>
            <a:ext cx="4572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22" name="Group 21"/>
          <p:cNvGrpSpPr>
            <a:grpSpLocks noChangeAspect="1"/>
          </p:cNvGrpSpPr>
          <p:nvPr userDrawn="1"/>
        </p:nvGrpSpPr>
        <p:grpSpPr>
          <a:xfrm>
            <a:off x="464808" y="452733"/>
            <a:ext cx="2835466" cy="348317"/>
            <a:chOff x="1011652" y="1504398"/>
            <a:chExt cx="10028238" cy="1231900"/>
          </a:xfrm>
          <a:solidFill>
            <a:schemeClr val="tx1"/>
          </a:solidFill>
        </p:grpSpPr>
        <p:sp>
          <p:nvSpPr>
            <p:cNvPr id="23"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 name="Slide Number Placeholder 3">
            <a:extLst>
              <a:ext uri="{FF2B5EF4-FFF2-40B4-BE49-F238E27FC236}">
                <a16:creationId xmlns:a16="http://schemas.microsoft.com/office/drawing/2014/main" id="{6499F051-D1B9-4193-917F-27D5CDBCA1F4}"/>
              </a:ext>
            </a:extLst>
          </p:cNvPr>
          <p:cNvSpPr>
            <a:spLocks noGrp="1"/>
          </p:cNvSpPr>
          <p:nvPr>
            <p:ph type="sldNum" sz="quarter" idx="12"/>
          </p:nvPr>
        </p:nvSpPr>
        <p:spPr/>
        <p:txBody>
          <a:body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02664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146829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0687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1516" y="1464905"/>
            <a:ext cx="4277426" cy="3555610"/>
          </a:xfrm>
          <a:prstGeom prst="rect">
            <a:avLst/>
          </a:prstGeom>
        </p:spPr>
      </p:pic>
      <p:grpSp>
        <p:nvGrpSpPr>
          <p:cNvPr id="12" name="Group 11"/>
          <p:cNvGrpSpPr/>
          <p:nvPr userDrawn="1"/>
        </p:nvGrpSpPr>
        <p:grpSpPr>
          <a:xfrm>
            <a:off x="412936" y="429541"/>
            <a:ext cx="2871788" cy="352779"/>
            <a:chOff x="557784" y="429541"/>
            <a:chExt cx="2871788" cy="352779"/>
          </a:xfrm>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0"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6"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418448" y="2130386"/>
            <a:ext cx="3127185" cy="2011680"/>
          </a:xfrm>
        </p:spPr>
        <p:txBody>
          <a:bodyPr rIns="0" anchor="b" anchorCtr="0"/>
          <a:lstStyle>
            <a:lvl1pPr>
              <a:lnSpc>
                <a:spcPct val="90000"/>
              </a:lnSpc>
              <a:defRPr sz="4000">
                <a:solidFill>
                  <a:schemeClr val="tx2"/>
                </a:solidFill>
              </a:defRPr>
            </a:lvl1pPr>
          </a:lstStyle>
          <a:p>
            <a:r>
              <a:rPr lang="en-US" dirty="0"/>
              <a:t>Click to add title</a:t>
            </a:r>
          </a:p>
        </p:txBody>
      </p:sp>
      <p:sp>
        <p:nvSpPr>
          <p:cNvPr id="22" name="Text Placeholder 4"/>
          <p:cNvSpPr>
            <a:spLocks noGrp="1"/>
          </p:cNvSpPr>
          <p:nvPr>
            <p:ph type="body" sz="quarter" idx="16" hasCustomPrompt="1"/>
          </p:nvPr>
        </p:nvSpPr>
        <p:spPr>
          <a:xfrm>
            <a:off x="418447" y="4379002"/>
            <a:ext cx="2687213"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953697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8448" y="2130386"/>
            <a:ext cx="3512211" cy="2011680"/>
          </a:xfrm>
        </p:spPr>
        <p:txBody>
          <a:bodyPr rIns="0" anchor="b" anchorCtr="0"/>
          <a:lstStyle>
            <a:lvl1pPr>
              <a:lnSpc>
                <a:spcPct val="90000"/>
              </a:lnSpc>
              <a:defRPr sz="4000">
                <a:solidFill>
                  <a:schemeClr val="tx2"/>
                </a:solidFill>
              </a:defRPr>
            </a:lvl1pPr>
          </a:lstStyle>
          <a:p>
            <a:r>
              <a:rPr lang="en-US" dirty="0"/>
              <a:t>Click to add title</a:t>
            </a:r>
          </a:p>
        </p:txBody>
      </p:sp>
      <p:sp>
        <p:nvSpPr>
          <p:cNvPr id="15" name="Text Placeholder 4"/>
          <p:cNvSpPr>
            <a:spLocks noGrp="1"/>
          </p:cNvSpPr>
          <p:nvPr>
            <p:ph type="body" sz="quarter" idx="16" hasCustomPrompt="1"/>
          </p:nvPr>
        </p:nvSpPr>
        <p:spPr>
          <a:xfrm>
            <a:off x="418447" y="4379002"/>
            <a:ext cx="2687213"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grpSp>
        <p:nvGrpSpPr>
          <p:cNvPr id="11" name="Group 10"/>
          <p:cNvGrpSpPr/>
          <p:nvPr userDrawn="1"/>
        </p:nvGrpSpPr>
        <p:grpSpPr>
          <a:xfrm>
            <a:off x="412936" y="429541"/>
            <a:ext cx="2871788" cy="352779"/>
            <a:chOff x="557784" y="429541"/>
            <a:chExt cx="2871788" cy="352779"/>
          </a:xfrm>
        </p:grpSpPr>
        <p:sp>
          <p:nvSpPr>
            <p:cNvPr id="1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491070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userDrawn="1"/>
        </p:nvSpPr>
        <p:spPr>
          <a:xfrm>
            <a:off x="418447" y="6427484"/>
            <a:ext cx="5144840"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mn-lt"/>
                <a:ea typeface="+mn-ea"/>
                <a:cs typeface="+mn-cs"/>
              </a:rPr>
              <a:t>©2019 CVS Health and/or one of its affiliates. Confidential and proprietary.</a:t>
            </a:r>
          </a:p>
        </p:txBody>
      </p:sp>
      <p:sp>
        <p:nvSpPr>
          <p:cNvPr id="2" name="Title 1"/>
          <p:cNvSpPr>
            <a:spLocks noGrp="1"/>
          </p:cNvSpPr>
          <p:nvPr>
            <p:ph type="ctrTitle" hasCustomPrompt="1"/>
          </p:nvPr>
        </p:nvSpPr>
        <p:spPr>
          <a:xfrm>
            <a:off x="418448" y="2130386"/>
            <a:ext cx="3512211" cy="2011680"/>
          </a:xfrm>
        </p:spPr>
        <p:txBody>
          <a:bodyPr rIns="0" anchor="b" anchorCtr="0"/>
          <a:lstStyle>
            <a:lvl1pPr>
              <a:lnSpc>
                <a:spcPct val="90000"/>
              </a:lnSpc>
              <a:defRPr sz="4000">
                <a:solidFill>
                  <a:schemeClr val="bg1"/>
                </a:solidFill>
              </a:defRPr>
            </a:lvl1pPr>
          </a:lstStyle>
          <a:p>
            <a:r>
              <a:rPr lang="en-US" dirty="0"/>
              <a:t>Click to add title</a:t>
            </a:r>
          </a:p>
        </p:txBody>
      </p:sp>
      <p:sp>
        <p:nvSpPr>
          <p:cNvPr id="15" name="Text Placeholder 4"/>
          <p:cNvSpPr>
            <a:spLocks noGrp="1"/>
          </p:cNvSpPr>
          <p:nvPr>
            <p:ph type="body" sz="quarter" idx="17" hasCustomPrompt="1"/>
          </p:nvPr>
        </p:nvSpPr>
        <p:spPr>
          <a:xfrm>
            <a:off x="418447" y="4379002"/>
            <a:ext cx="2687213" cy="1262324"/>
          </a:xfrm>
        </p:spPr>
        <p:txBody>
          <a:bodyPr/>
          <a:lstStyle>
            <a:lvl1pPr>
              <a:defRPr sz="1500" b="1">
                <a:solidFill>
                  <a:schemeClr val="bg1"/>
                </a:solidFill>
              </a:defRPr>
            </a:lvl1pPr>
            <a:lvl2pPr marL="0" indent="0">
              <a:spcBef>
                <a:spcPts val="0"/>
              </a:spcBef>
              <a:spcAft>
                <a:spcPts val="2400"/>
              </a:spcAft>
              <a:buFontTx/>
              <a:buNone/>
              <a:defRPr sz="13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grpSp>
        <p:nvGrpSpPr>
          <p:cNvPr id="12" name="Group 11"/>
          <p:cNvGrpSpPr/>
          <p:nvPr userDrawn="1"/>
        </p:nvGrpSpPr>
        <p:grpSpPr>
          <a:xfrm>
            <a:off x="412936" y="429541"/>
            <a:ext cx="2871788" cy="352779"/>
            <a:chOff x="557784" y="429541"/>
            <a:chExt cx="2871788" cy="352779"/>
          </a:xfrm>
          <a:solidFill>
            <a:schemeClr val="bg1"/>
          </a:solidFill>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4"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1166880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8018" y="4634747"/>
            <a:ext cx="7923053" cy="795528"/>
          </a:xfrm>
        </p:spPr>
        <p:txBody>
          <a:bodyPr rIns="0" anchor="b" anchorCtr="0"/>
          <a:lstStyle>
            <a:lvl1pPr>
              <a:lnSpc>
                <a:spcPct val="90000"/>
              </a:lnSpc>
              <a:defRPr sz="400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418018" y="5578043"/>
            <a:ext cx="7923053" cy="347472"/>
          </a:xfrm>
        </p:spPr>
        <p:txBody>
          <a:bodyPr/>
          <a:lstStyle>
            <a:lvl1pPr marL="0" indent="0" algn="l">
              <a:spcBef>
                <a:spcPts val="0"/>
              </a:spcBef>
              <a:buNone/>
              <a:defRPr sz="15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6626850" y="6371584"/>
            <a:ext cx="2099095"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dirty="0"/>
              <a:t>Click to add date</a:t>
            </a:r>
          </a:p>
          <a:p>
            <a:pPr lvl="1"/>
            <a:endParaRPr lang="en-US" dirty="0"/>
          </a:p>
        </p:txBody>
      </p:sp>
      <p:grpSp>
        <p:nvGrpSpPr>
          <p:cNvPr id="12" name="Group 11"/>
          <p:cNvGrpSpPr/>
          <p:nvPr userDrawn="1"/>
        </p:nvGrpSpPr>
        <p:grpSpPr>
          <a:xfrm>
            <a:off x="412936" y="429541"/>
            <a:ext cx="2871788" cy="352779"/>
            <a:chOff x="557784" y="429541"/>
            <a:chExt cx="2871788" cy="352779"/>
          </a:xfrm>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1"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2"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722238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userDrawn="1"/>
        </p:nvSpPr>
        <p:spPr>
          <a:xfrm>
            <a:off x="0" y="4350554"/>
            <a:ext cx="9144000"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mn-lt"/>
            </a:endParaRPr>
          </a:p>
        </p:txBody>
      </p:sp>
      <p:sp>
        <p:nvSpPr>
          <p:cNvPr id="2" name="Title 1"/>
          <p:cNvSpPr>
            <a:spLocks noGrp="1"/>
          </p:cNvSpPr>
          <p:nvPr>
            <p:ph type="ctrTitle" hasCustomPrompt="1"/>
          </p:nvPr>
        </p:nvSpPr>
        <p:spPr>
          <a:xfrm>
            <a:off x="418018" y="4634747"/>
            <a:ext cx="7923053" cy="795528"/>
          </a:xfrm>
        </p:spPr>
        <p:txBody>
          <a:bodyPr rIns="0" anchor="b" anchorCtr="0"/>
          <a:lstStyle>
            <a:lvl1pPr>
              <a:lnSpc>
                <a:spcPct val="90000"/>
              </a:lnSpc>
              <a:defRPr sz="400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18018" y="5578043"/>
            <a:ext cx="7923053" cy="347472"/>
          </a:xfrm>
        </p:spPr>
        <p:txBody>
          <a:bodyPr/>
          <a:lstStyle>
            <a:lvl1pPr marL="0" indent="0" algn="l">
              <a:spcBef>
                <a:spcPts val="0"/>
              </a:spcBef>
              <a:buNone/>
              <a:defRPr sz="15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6626850" y="6371584"/>
            <a:ext cx="2099095"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dirty="0"/>
              <a:t>Click to add date</a:t>
            </a:r>
          </a:p>
          <a:p>
            <a:pPr lvl="1"/>
            <a:endParaRPr lang="en-US" dirty="0"/>
          </a:p>
        </p:txBody>
      </p:sp>
      <p:grpSp>
        <p:nvGrpSpPr>
          <p:cNvPr id="13" name="Group 12"/>
          <p:cNvGrpSpPr/>
          <p:nvPr userDrawn="1"/>
        </p:nvGrpSpPr>
        <p:grpSpPr>
          <a:xfrm>
            <a:off x="412936"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9399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8448" y="2130386"/>
            <a:ext cx="3512211" cy="2011680"/>
          </a:xfrm>
        </p:spPr>
        <p:txBody>
          <a:bodyPr rIns="0" anchor="b" anchorCtr="0"/>
          <a:lstStyle>
            <a:lvl1pPr>
              <a:lnSpc>
                <a:spcPct val="90000"/>
              </a:lnSpc>
              <a:defRPr sz="4000">
                <a:solidFill>
                  <a:schemeClr val="tx2"/>
                </a:solidFill>
              </a:defRPr>
            </a:lvl1pPr>
          </a:lstStyle>
          <a:p>
            <a:r>
              <a:rPr lang="en-US" dirty="0"/>
              <a:t>Click to add title</a:t>
            </a:r>
          </a:p>
        </p:txBody>
      </p:sp>
      <p:sp>
        <p:nvSpPr>
          <p:cNvPr id="15" name="Text Placeholder 4"/>
          <p:cNvSpPr>
            <a:spLocks noGrp="1"/>
          </p:cNvSpPr>
          <p:nvPr>
            <p:ph type="body" sz="quarter" idx="17" hasCustomPrompt="1"/>
          </p:nvPr>
        </p:nvSpPr>
        <p:spPr>
          <a:xfrm>
            <a:off x="418447" y="4379002"/>
            <a:ext cx="2687213"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grpSp>
        <p:nvGrpSpPr>
          <p:cNvPr id="11" name="Group 10"/>
          <p:cNvGrpSpPr/>
          <p:nvPr userDrawn="1"/>
        </p:nvGrpSpPr>
        <p:grpSpPr>
          <a:xfrm>
            <a:off x="412936" y="429541"/>
            <a:ext cx="2871788" cy="352779"/>
            <a:chOff x="557784" y="429541"/>
            <a:chExt cx="2871788" cy="352779"/>
          </a:xfrm>
        </p:grpSpPr>
        <p:sp>
          <p:nvSpPr>
            <p:cNvPr id="1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30048439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418019" y="378058"/>
            <a:ext cx="3067495"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Agenda</a:t>
            </a:r>
          </a:p>
        </p:txBody>
      </p:sp>
      <p:sp>
        <p:nvSpPr>
          <p:cNvPr id="5" name="Text Placeholder 4"/>
          <p:cNvSpPr>
            <a:spLocks noGrp="1"/>
          </p:cNvSpPr>
          <p:nvPr>
            <p:ph type="body" sz="quarter" idx="15" hasCustomPrompt="1"/>
          </p:nvPr>
        </p:nvSpPr>
        <p:spPr>
          <a:xfrm>
            <a:off x="418447" y="1764792"/>
            <a:ext cx="6441339" cy="4151376"/>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300">
                <a:solidFill>
                  <a:schemeClr val="tx2"/>
                </a:solidFill>
              </a:defRPr>
            </a:lvl2pPr>
            <a:lvl3pPr marL="177800" indent="-177800">
              <a:spcBef>
                <a:spcPts val="600"/>
              </a:spcBef>
              <a:buFont typeface="Arial" panose="020B0604020202020204" pitchFamily="34" charset="0"/>
              <a:buChar char="•"/>
              <a:defRPr sz="1300" baseline="0"/>
            </a:lvl3pPr>
            <a:lvl4pPr marL="342900" indent="-165100">
              <a:spcBef>
                <a:spcPts val="600"/>
              </a:spcBef>
              <a:buFont typeface="Arial" panose="020B0604020202020204" pitchFamily="34" charset="0"/>
              <a:buChar char="–"/>
              <a:defRPr sz="1300" baseline="0"/>
            </a:lvl4pPr>
            <a:lvl5pPr marL="520700" indent="-177800">
              <a:spcBef>
                <a:spcPts val="600"/>
              </a:spcBef>
              <a:buFont typeface="Arial" panose="020B0604020202020204" pitchFamily="34" charset="0"/>
              <a:buChar char="•"/>
              <a:defRPr sz="1300"/>
            </a:lvl5pPr>
            <a:lvl6pPr marL="685800" indent="-165100">
              <a:spcBef>
                <a:spcPts val="600"/>
              </a:spcBef>
              <a:buFont typeface="Arial" panose="020B0604020202020204" pitchFamily="34" charset="0"/>
              <a:buChar char="–"/>
              <a:defRPr sz="1300" baseline="0"/>
            </a:lvl6pPr>
            <a:lvl7pPr marL="863600" indent="-177800">
              <a:spcBef>
                <a:spcPts val="600"/>
              </a:spcBef>
              <a:buFont typeface="Arial" panose="020B0604020202020204" pitchFamily="34" charset="0"/>
              <a:buChar char="•"/>
              <a:defRPr sz="1300"/>
            </a:lvl7pPr>
            <a:lvl8pPr marL="1028700" indent="-165100">
              <a:spcBef>
                <a:spcPts val="600"/>
              </a:spcBef>
              <a:buFont typeface="Arial" panose="020B0604020202020204" pitchFamily="34" charset="0"/>
              <a:buChar char="–"/>
              <a:defRPr sz="1300"/>
            </a:lvl8pPr>
            <a:lvl9pPr marL="1206500" indent="-177800">
              <a:spcBef>
                <a:spcPts val="600"/>
              </a:spcBef>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03547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418019" y="378058"/>
            <a:ext cx="3067495"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135239" y="1765601"/>
            <a:ext cx="2935989" cy="3614737"/>
          </a:xfrm>
          <a:prstGeom prst="rect">
            <a:avLst/>
          </a:prstGeom>
        </p:spPr>
        <p:txBody>
          <a:bodyPr/>
          <a:lstStyle>
            <a:lvl1pPr>
              <a:lnSpc>
                <a:spcPct val="100000"/>
              </a:lnSpc>
              <a:spcAft>
                <a:spcPts val="1800"/>
              </a:spcAft>
              <a:defRPr sz="1800" b="1">
                <a:solidFill>
                  <a:schemeClr val="tx2"/>
                </a:solidFill>
                <a:latin typeface="+mn-lt"/>
              </a:defRPr>
            </a:lvl1pPr>
            <a:lvl2pPr marL="0" indent="0">
              <a:spcBef>
                <a:spcPts val="0"/>
              </a:spcBef>
              <a:spcAft>
                <a:spcPts val="300"/>
              </a:spcAft>
              <a:buNone/>
              <a:tabLst>
                <a:tab pos="568325" algn="r"/>
                <a:tab pos="1028700" algn="l"/>
              </a:tabLst>
              <a:defRPr sz="1300" b="1">
                <a:solidFill>
                  <a:schemeClr val="tx2"/>
                </a:solidFill>
                <a:latin typeface="+mn-lt"/>
              </a:defRPr>
            </a:lvl2pPr>
            <a:lvl3pPr marL="1028700" indent="0">
              <a:spcBef>
                <a:spcPts val="0"/>
              </a:spcBef>
              <a:spcAft>
                <a:spcPts val="1800"/>
              </a:spcAft>
              <a:buNone/>
              <a:defRPr sz="1300">
                <a:solidFill>
                  <a:schemeClr val="tx2"/>
                </a:solidFill>
                <a:latin typeface="+mn-lt"/>
              </a:defRPr>
            </a:lvl3pPr>
            <a:lvl4pPr marL="0" indent="0">
              <a:spcBef>
                <a:spcPts val="0"/>
              </a:spcBef>
              <a:spcAft>
                <a:spcPts val="900"/>
              </a:spcAft>
              <a:buNone/>
              <a:defRPr sz="13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4719818" y="1765601"/>
            <a:ext cx="2934398" cy="3614737"/>
          </a:xfrm>
          <a:prstGeom prst="rect">
            <a:avLst/>
          </a:prstGeom>
        </p:spPr>
        <p:txBody>
          <a:bodyPr/>
          <a:lstStyle>
            <a:lvl1pPr>
              <a:lnSpc>
                <a:spcPct val="100000"/>
              </a:lnSpc>
              <a:spcAft>
                <a:spcPts val="1800"/>
              </a:spcAft>
              <a:defRPr sz="1800" b="1">
                <a:solidFill>
                  <a:schemeClr val="tx2"/>
                </a:solidFill>
                <a:latin typeface="+mn-lt"/>
              </a:defRPr>
            </a:lvl1pPr>
            <a:lvl2pPr marL="0" indent="0">
              <a:spcBef>
                <a:spcPts val="0"/>
              </a:spcBef>
              <a:spcAft>
                <a:spcPts val="300"/>
              </a:spcAft>
              <a:buNone/>
              <a:tabLst>
                <a:tab pos="568325" algn="r"/>
                <a:tab pos="1028700" algn="l"/>
              </a:tabLst>
              <a:defRPr sz="1300" b="1">
                <a:solidFill>
                  <a:schemeClr val="tx2"/>
                </a:solidFill>
                <a:latin typeface="+mn-lt"/>
              </a:defRPr>
            </a:lvl2pPr>
            <a:lvl3pPr marL="1028700" indent="0">
              <a:spcBef>
                <a:spcPts val="0"/>
              </a:spcBef>
              <a:spcAft>
                <a:spcPts val="1800"/>
              </a:spcAft>
              <a:buNone/>
              <a:defRPr sz="1300">
                <a:solidFill>
                  <a:schemeClr val="tx2"/>
                </a:solidFill>
                <a:latin typeface="+mn-lt"/>
              </a:defRPr>
            </a:lvl3pPr>
            <a:lvl4pPr marL="0" indent="0">
              <a:spcBef>
                <a:spcPts val="0"/>
              </a:spcBef>
              <a:spcAft>
                <a:spcPts val="900"/>
              </a:spcAft>
              <a:buNone/>
              <a:defRPr sz="13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Tree>
    <p:extLst>
      <p:ext uri="{BB962C8B-B14F-4D97-AF65-F5344CB8AC3E}">
        <p14:creationId xmlns:p14="http://schemas.microsoft.com/office/powerpoint/2010/main" val="169459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able Placeholder 5"/>
          <p:cNvSpPr>
            <a:spLocks noGrp="1"/>
          </p:cNvSpPr>
          <p:nvPr>
            <p:ph type="tbl" sz="quarter" idx="12"/>
          </p:nvPr>
        </p:nvSpPr>
        <p:spPr>
          <a:xfrm>
            <a:off x="457199" y="1463040"/>
            <a:ext cx="7040880" cy="4389120"/>
          </a:xfrm>
        </p:spPr>
        <p:txBody>
          <a:bodyPr/>
          <a:lstStyle>
            <a:lvl1pPr>
              <a:defRPr>
                <a:solidFill>
                  <a:schemeClr val="tx1">
                    <a:lumMod val="75000"/>
                    <a:lumOff val="25000"/>
                  </a:schemeClr>
                </a:solidFill>
              </a:defRPr>
            </a:lvl1pPr>
          </a:lstStyle>
          <a:p>
            <a:r>
              <a:rPr lang="en-US" dirty="0"/>
              <a:t>Click icon to add table</a:t>
            </a:r>
          </a:p>
        </p:txBody>
      </p:sp>
      <p:sp>
        <p:nvSpPr>
          <p:cNvPr id="7"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9563474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1828800" y="3022967"/>
            <a:ext cx="5486400" cy="812066"/>
          </a:xfrm>
        </p:spPr>
        <p:txBody>
          <a:bodyPr rIns="0" anchor="ctr"/>
          <a:lstStyle>
            <a:lvl1pPr algn="ctr">
              <a:lnSpc>
                <a:spcPct val="90000"/>
              </a:lnSpc>
              <a:defRPr sz="3200">
                <a:solidFill>
                  <a:schemeClr val="bg1"/>
                </a:solidFill>
                <a:latin typeface="+mn-lt"/>
              </a:defRPr>
            </a:lvl1pPr>
          </a:lstStyle>
          <a:p>
            <a:r>
              <a:rPr lang="en-US" dirty="0"/>
              <a:t>Click to edit title for divider</a:t>
            </a:r>
          </a:p>
        </p:txBody>
      </p:sp>
    </p:spTree>
    <p:extLst>
      <p:ext uri="{BB962C8B-B14F-4D97-AF65-F5344CB8AC3E}">
        <p14:creationId xmlns:p14="http://schemas.microsoft.com/office/powerpoint/2010/main" val="31870319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9144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1828800" y="3022967"/>
            <a:ext cx="5486400" cy="812066"/>
          </a:xfrm>
        </p:spPr>
        <p:txBody>
          <a:bodyPr rIns="0" anchor="ctr"/>
          <a:lstStyle>
            <a:lvl1pPr algn="ctr">
              <a:lnSpc>
                <a:spcPct val="90000"/>
              </a:lnSpc>
              <a:defRPr sz="3200">
                <a:solidFill>
                  <a:schemeClr val="bg1"/>
                </a:solidFill>
                <a:latin typeface="+mn-lt"/>
              </a:defRPr>
            </a:lvl1pPr>
          </a:lstStyle>
          <a:p>
            <a:r>
              <a:rPr lang="en-US" dirty="0"/>
              <a:t>Click to edit title for divider</a:t>
            </a:r>
          </a:p>
        </p:txBody>
      </p:sp>
    </p:spTree>
    <p:extLst>
      <p:ext uri="{BB962C8B-B14F-4D97-AF65-F5344CB8AC3E}">
        <p14:creationId xmlns:p14="http://schemas.microsoft.com/office/powerpoint/2010/main" val="9215840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6257926"/>
            <a:ext cx="9144000"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1828800" y="3022967"/>
            <a:ext cx="5486400" cy="812066"/>
          </a:xfrm>
        </p:spPr>
        <p:txBody>
          <a:bodyPr rIns="0" anchor="ctr"/>
          <a:lstStyle>
            <a:lvl1pPr algn="ctr">
              <a:lnSpc>
                <a:spcPct val="90000"/>
              </a:lnSpc>
              <a:defRPr sz="3200">
                <a:solidFill>
                  <a:schemeClr val="accent2"/>
                </a:solidFill>
                <a:latin typeface="+mn-lt"/>
              </a:defRPr>
            </a:lvl1pPr>
          </a:lstStyle>
          <a:p>
            <a:r>
              <a:rPr lang="en-US" dirty="0"/>
              <a:t>Click to edit title for divider</a:t>
            </a:r>
          </a:p>
        </p:txBody>
      </p:sp>
    </p:spTree>
    <p:extLst>
      <p:ext uri="{BB962C8B-B14F-4D97-AF65-F5344CB8AC3E}">
        <p14:creationId xmlns:p14="http://schemas.microsoft.com/office/powerpoint/2010/main" val="6365489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add title for one-column layout</a:t>
            </a:r>
          </a:p>
        </p:txBody>
      </p:sp>
      <p:sp>
        <p:nvSpPr>
          <p:cNvPr id="3" name="Content Placeholder 2"/>
          <p:cNvSpPr>
            <a:spLocks noGrp="1"/>
          </p:cNvSpPr>
          <p:nvPr>
            <p:ph idx="1" hasCustomPrompt="1"/>
          </p:nvPr>
        </p:nvSpPr>
        <p:spPr bwMode="gray">
          <a:xfrm>
            <a:off x="418447" y="1767532"/>
            <a:ext cx="6441339"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5866227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7250794" cy="713232"/>
          </a:xfrm>
        </p:spPr>
        <p:txBody>
          <a:bodyPr/>
          <a:lstStyle>
            <a:lvl1pPr>
              <a:defRPr>
                <a:solidFill>
                  <a:schemeClr val="tx2"/>
                </a:solidFill>
              </a:defRPr>
            </a:lvl1pPr>
          </a:lstStyle>
          <a:p>
            <a:r>
              <a:rPr lang="en-US" dirty="0"/>
              <a:t>Click to add title for one-column layout</a:t>
            </a:r>
          </a:p>
        </p:txBody>
      </p:sp>
      <p:sp>
        <p:nvSpPr>
          <p:cNvPr id="3" name="Content Placeholder 2"/>
          <p:cNvSpPr>
            <a:spLocks noGrp="1"/>
          </p:cNvSpPr>
          <p:nvPr>
            <p:ph idx="1" hasCustomPrompt="1"/>
          </p:nvPr>
        </p:nvSpPr>
        <p:spPr bwMode="gray">
          <a:xfrm>
            <a:off x="418447" y="1767532"/>
            <a:ext cx="6441339" cy="3977640"/>
          </a:xfrm>
        </p:spPr>
        <p:txBody>
          <a:bodyPr/>
          <a:lstStyle>
            <a:lvl1pPr>
              <a:lnSpc>
                <a:spcPct val="100000"/>
              </a:lnSpc>
              <a:buClr>
                <a:schemeClr val="tx1"/>
              </a:buClr>
              <a:defRPr sz="1800" b="1" cap="none" baseline="0">
                <a:solidFill>
                  <a:schemeClr val="tx2"/>
                </a:solidFill>
              </a:defRPr>
            </a:lvl1pPr>
            <a:lvl2pPr marL="0" indent="0">
              <a:buClr>
                <a:schemeClr val="tx1"/>
              </a:buClr>
              <a:buNone/>
              <a:defRPr sz="1300" baseline="0">
                <a:solidFill>
                  <a:schemeClr val="tx2"/>
                </a:solidFill>
              </a:defRPr>
            </a:lvl2pPr>
            <a:lvl3pPr marL="171450" indent="-171450">
              <a:spcBef>
                <a:spcPts val="1200"/>
              </a:spcBef>
              <a:buClr>
                <a:schemeClr val="tx1"/>
              </a:buClr>
              <a:buFont typeface="Arial" panose="020B0604020202020204" pitchFamily="34" charset="0"/>
              <a:buChar char="•"/>
              <a:defRPr sz="1300" baseline="0">
                <a:solidFill>
                  <a:schemeClr val="tx2"/>
                </a:solidFill>
              </a:defRPr>
            </a:lvl3pPr>
            <a:lvl4pPr marL="342900" indent="-171450">
              <a:buClr>
                <a:schemeClr val="tx1"/>
              </a:buClr>
              <a:buFont typeface="Arial" panose="020B0604020202020204" pitchFamily="34" charset="0"/>
              <a:buChar char="–"/>
              <a:defRPr sz="1300" baseline="0">
                <a:solidFill>
                  <a:schemeClr val="tx2"/>
                </a:solidFill>
              </a:defRPr>
            </a:lvl4pPr>
            <a:lvl5pPr marL="571500" indent="-228600">
              <a:buClr>
                <a:schemeClr val="tx1"/>
              </a:buClr>
              <a:buFont typeface="Arial" panose="020B0604020202020204" pitchFamily="34" charset="0"/>
              <a:buChar char="•"/>
              <a:defRPr sz="1300">
                <a:solidFill>
                  <a:schemeClr val="tx2"/>
                </a:solidFill>
              </a:defRPr>
            </a:lvl5pPr>
            <a:lvl6pPr marL="742950" indent="-171450">
              <a:buClr>
                <a:schemeClr val="tx1"/>
              </a:buClr>
              <a:buFont typeface="Arial" panose="020B0604020202020204" pitchFamily="34" charset="0"/>
              <a:buChar char="–"/>
              <a:defRPr sz="1300" baseline="0">
                <a:solidFill>
                  <a:schemeClr val="tx2"/>
                </a:solidFill>
              </a:defRPr>
            </a:lvl6pPr>
            <a:lvl7pPr marL="914400" indent="-165100">
              <a:buFont typeface="Arial" panose="020B0604020202020204" pitchFamily="34" charset="0"/>
              <a:buChar char="•"/>
              <a:defRPr sz="1300"/>
            </a:lvl7pPr>
            <a:lvl8pPr marL="1092200" indent="-177800">
              <a:buFont typeface="Arial" panose="020B0604020202020204" pitchFamily="34" charset="0"/>
              <a:buChar char="–"/>
              <a:defRPr sz="1300"/>
            </a:lvl8pPr>
            <a:lvl9pPr marL="1257300" indent="-165100">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6834807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7250794" cy="713232"/>
          </a:xfrm>
        </p:spPr>
        <p:txBody>
          <a:bodyPr/>
          <a:lstStyle>
            <a:lvl1pPr>
              <a:defRPr>
                <a:solidFill>
                  <a:schemeClr val="tx2"/>
                </a:solidFill>
              </a:defRPr>
            </a:lvl1pPr>
          </a:lstStyle>
          <a:p>
            <a:r>
              <a:rPr lang="en-US" dirty="0"/>
              <a:t>Click to add title for two-column layout</a:t>
            </a:r>
          </a:p>
        </p:txBody>
      </p:sp>
      <p:sp>
        <p:nvSpPr>
          <p:cNvPr id="3" name="Content Placeholder 2"/>
          <p:cNvSpPr>
            <a:spLocks noGrp="1"/>
          </p:cNvSpPr>
          <p:nvPr>
            <p:ph sz="half" idx="1" hasCustomPrompt="1"/>
          </p:nvPr>
        </p:nvSpPr>
        <p:spPr bwMode="gray">
          <a:xfrm>
            <a:off x="418447" y="1767532"/>
            <a:ext cx="3928859" cy="3978176"/>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5" name="Content Placeholder 2"/>
          <p:cNvSpPr>
            <a:spLocks noGrp="1"/>
          </p:cNvSpPr>
          <p:nvPr>
            <p:ph sz="half" idx="10" hasCustomPrompt="1"/>
          </p:nvPr>
        </p:nvSpPr>
        <p:spPr bwMode="gray">
          <a:xfrm>
            <a:off x="4791456" y="1767532"/>
            <a:ext cx="3928859" cy="3978176"/>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26035603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7250794" cy="713232"/>
          </a:xfrm>
        </p:spPr>
        <p:txBody>
          <a:bodyPr/>
          <a:lstStyle>
            <a:lvl1pPr>
              <a:defRPr>
                <a:solidFill>
                  <a:schemeClr val="tx2"/>
                </a:solidFill>
              </a:defRPr>
            </a:lvl1pPr>
          </a:lstStyle>
          <a:p>
            <a:r>
              <a:rPr lang="en-US" dirty="0"/>
              <a:t>Click to add title for three-column layout</a:t>
            </a:r>
          </a:p>
        </p:txBody>
      </p:sp>
      <p:sp>
        <p:nvSpPr>
          <p:cNvPr id="3" name="Content Placeholder 2"/>
          <p:cNvSpPr>
            <a:spLocks noGrp="1"/>
          </p:cNvSpPr>
          <p:nvPr>
            <p:ph sz="half" idx="1" hasCustomPrompt="1"/>
          </p:nvPr>
        </p:nvSpPr>
        <p:spPr bwMode="gray">
          <a:xfrm>
            <a:off x="418447" y="1764792"/>
            <a:ext cx="2575564" cy="3988308"/>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tabLst/>
              <a:defRPr sz="130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6" name="Content Placeholder 2"/>
          <p:cNvSpPr>
            <a:spLocks noGrp="1"/>
          </p:cNvSpPr>
          <p:nvPr>
            <p:ph sz="half" idx="10" hasCustomPrompt="1"/>
          </p:nvPr>
        </p:nvSpPr>
        <p:spPr bwMode="gray">
          <a:xfrm>
            <a:off x="3282696" y="1764792"/>
            <a:ext cx="2575564" cy="3988308"/>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tabLst/>
              <a:defRPr sz="130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7" name="Content Placeholder 2"/>
          <p:cNvSpPr>
            <a:spLocks noGrp="1"/>
          </p:cNvSpPr>
          <p:nvPr>
            <p:ph sz="half" idx="11" hasCustomPrompt="1"/>
          </p:nvPr>
        </p:nvSpPr>
        <p:spPr bwMode="gray">
          <a:xfrm>
            <a:off x="6135624" y="1764792"/>
            <a:ext cx="2575564" cy="3988308"/>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tabLst/>
              <a:defRPr sz="130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2838461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7250794" cy="713232"/>
          </a:xfrm>
        </p:spPr>
        <p:txBody>
          <a:bodyPr/>
          <a:lstStyle>
            <a:lvl1pPr>
              <a:defRPr>
                <a:solidFill>
                  <a:schemeClr val="tx2"/>
                </a:solidFill>
              </a:defRPr>
            </a:lvl1pPr>
          </a:lstStyle>
          <a:p>
            <a:r>
              <a:rPr lang="en-US" dirty="0"/>
              <a:t>Click to add title for four-column layout</a:t>
            </a:r>
          </a:p>
        </p:txBody>
      </p:sp>
      <p:sp>
        <p:nvSpPr>
          <p:cNvPr id="3" name="Content Placeholder 2"/>
          <p:cNvSpPr>
            <a:spLocks noGrp="1"/>
          </p:cNvSpPr>
          <p:nvPr>
            <p:ph sz="half" idx="1" hasCustomPrompt="1"/>
          </p:nvPr>
        </p:nvSpPr>
        <p:spPr bwMode="gray">
          <a:xfrm>
            <a:off x="418447" y="1764792"/>
            <a:ext cx="1879581"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7" name="Content Placeholder 2"/>
          <p:cNvSpPr>
            <a:spLocks noGrp="1"/>
          </p:cNvSpPr>
          <p:nvPr>
            <p:ph sz="half" idx="10" hasCustomPrompt="1"/>
          </p:nvPr>
        </p:nvSpPr>
        <p:spPr bwMode="gray">
          <a:xfrm>
            <a:off x="2555821" y="1764792"/>
            <a:ext cx="1879581"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8" name="Content Placeholder 2"/>
          <p:cNvSpPr>
            <a:spLocks noGrp="1"/>
          </p:cNvSpPr>
          <p:nvPr>
            <p:ph sz="half" idx="11" hasCustomPrompt="1"/>
          </p:nvPr>
        </p:nvSpPr>
        <p:spPr bwMode="gray">
          <a:xfrm>
            <a:off x="4693195" y="1764792"/>
            <a:ext cx="1879581"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9" name="Content Placeholder 2"/>
          <p:cNvSpPr>
            <a:spLocks noGrp="1"/>
          </p:cNvSpPr>
          <p:nvPr>
            <p:ph sz="half" idx="12" hasCustomPrompt="1"/>
          </p:nvPr>
        </p:nvSpPr>
        <p:spPr bwMode="gray">
          <a:xfrm>
            <a:off x="6830568" y="1764792"/>
            <a:ext cx="1879581"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Tree>
    <p:extLst>
      <p:ext uri="{BB962C8B-B14F-4D97-AF65-F5344CB8AC3E}">
        <p14:creationId xmlns:p14="http://schemas.microsoft.com/office/powerpoint/2010/main" val="522735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7250794" cy="713232"/>
          </a:xfrm>
        </p:spPr>
        <p:txBody>
          <a:bodyPr/>
          <a:lstStyle>
            <a:lvl1pPr>
              <a:defRPr>
                <a:solidFill>
                  <a:schemeClr val="tx2"/>
                </a:solidFill>
              </a:defRPr>
            </a:lvl1pPr>
          </a:lstStyle>
          <a:p>
            <a:r>
              <a:rPr lang="en-US" dirty="0"/>
              <a:t>Click to add title for five-column journey layout</a:t>
            </a:r>
          </a:p>
        </p:txBody>
      </p:sp>
      <p:sp>
        <p:nvSpPr>
          <p:cNvPr id="8" name="Content Placeholder 2"/>
          <p:cNvSpPr>
            <a:spLocks noGrp="1"/>
          </p:cNvSpPr>
          <p:nvPr>
            <p:ph sz="half" idx="1" hasCustomPrompt="1"/>
          </p:nvPr>
        </p:nvSpPr>
        <p:spPr bwMode="gray">
          <a:xfrm>
            <a:off x="798706" y="3475038"/>
            <a:ext cx="1255341"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9" name="Content Placeholder 2"/>
          <p:cNvSpPr>
            <a:spLocks noGrp="1"/>
          </p:cNvSpPr>
          <p:nvPr>
            <p:ph sz="half" idx="10" hasCustomPrompt="1"/>
          </p:nvPr>
        </p:nvSpPr>
        <p:spPr bwMode="gray">
          <a:xfrm>
            <a:off x="2365235" y="3475038"/>
            <a:ext cx="1255341"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1" name="Content Placeholder 2"/>
          <p:cNvSpPr>
            <a:spLocks noGrp="1"/>
          </p:cNvSpPr>
          <p:nvPr>
            <p:ph sz="half" idx="11" hasCustomPrompt="1"/>
          </p:nvPr>
        </p:nvSpPr>
        <p:spPr bwMode="gray">
          <a:xfrm>
            <a:off x="3931765" y="3475038"/>
            <a:ext cx="1255341"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2" name="Content Placeholder 2"/>
          <p:cNvSpPr>
            <a:spLocks noGrp="1"/>
          </p:cNvSpPr>
          <p:nvPr>
            <p:ph sz="half" idx="12" hasCustomPrompt="1"/>
          </p:nvPr>
        </p:nvSpPr>
        <p:spPr bwMode="gray">
          <a:xfrm>
            <a:off x="5498294" y="3475038"/>
            <a:ext cx="1255341"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4" name="Content Placeholder 2"/>
          <p:cNvSpPr>
            <a:spLocks noGrp="1"/>
          </p:cNvSpPr>
          <p:nvPr>
            <p:ph sz="half" idx="13" hasCustomPrompt="1"/>
          </p:nvPr>
        </p:nvSpPr>
        <p:spPr bwMode="gray">
          <a:xfrm>
            <a:off x="7064824" y="3475038"/>
            <a:ext cx="1255341"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Tree>
    <p:extLst>
      <p:ext uri="{BB962C8B-B14F-4D97-AF65-F5344CB8AC3E}">
        <p14:creationId xmlns:p14="http://schemas.microsoft.com/office/powerpoint/2010/main" val="23621756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177526" y="1752601"/>
            <a:ext cx="6788949"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29564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0608231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3335740" y="1764792"/>
            <a:ext cx="5380715"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418446" y="1767531"/>
            <a:ext cx="2579280" cy="2971800"/>
          </a:xfrm>
        </p:spPr>
        <p:txBody>
          <a:bodyPr/>
          <a:lstStyle>
            <a:lvl1pPr>
              <a:lnSpc>
                <a:spcPct val="100000"/>
              </a:lnSpc>
              <a:buClrTx/>
              <a:defRPr sz="1800" b="1" cap="none" baseline="0">
                <a:solidFill>
                  <a:schemeClr val="tx2"/>
                </a:solidFill>
              </a:defRPr>
            </a:lvl1pPr>
            <a:lvl2pPr marL="0" indent="0">
              <a:buClrTx/>
              <a:buNone/>
              <a:defRPr sz="1300" baseline="0">
                <a:solidFill>
                  <a:schemeClr val="tx2"/>
                </a:solidFill>
              </a:defRPr>
            </a:lvl2pPr>
            <a:lvl3pPr marL="177800" indent="-177800">
              <a:spcBef>
                <a:spcPts val="1200"/>
              </a:spcBef>
              <a:buClrTx/>
              <a:buFont typeface="Arial" panose="020B0604020202020204" pitchFamily="34" charset="0"/>
              <a:buChar char="•"/>
              <a:defRPr sz="1300" baseline="0">
                <a:solidFill>
                  <a:schemeClr val="tx2"/>
                </a:solidFill>
              </a:defRPr>
            </a:lvl3pPr>
            <a:lvl4pPr marL="342900" indent="-165100">
              <a:buClrTx/>
              <a:buFont typeface="Arial" panose="020B0604020202020204" pitchFamily="34" charset="0"/>
              <a:buChar char="–"/>
              <a:defRPr sz="1300">
                <a:solidFill>
                  <a:schemeClr val="tx2"/>
                </a:solidFill>
              </a:defRPr>
            </a:lvl4pPr>
            <a:lvl5pPr marL="515938" indent="-173038">
              <a:buClrTx/>
              <a:buFont typeface="Arial" panose="020B0604020202020204" pitchFamily="34" charset="0"/>
              <a:buChar char="•"/>
              <a:defRPr sz="1300">
                <a:solidFill>
                  <a:schemeClr val="tx2"/>
                </a:solidFill>
              </a:defRPr>
            </a:lvl5pPr>
            <a:lvl6pPr marL="687388" indent="-171450">
              <a:buClrTx/>
              <a:buFont typeface="Arial" panose="020B0604020202020204" pitchFamily="34" charset="0"/>
              <a:buChar char="–"/>
              <a:defRPr sz="1300">
                <a:solidFill>
                  <a:schemeClr val="tx2"/>
                </a:solidFill>
              </a:defRPr>
            </a:lvl6pPr>
            <a:lvl7pPr marL="860425" indent="-173038">
              <a:buClrTx/>
              <a:buFont typeface="Arial" panose="020B0604020202020204" pitchFamily="34" charset="0"/>
              <a:buChar char="•"/>
              <a:defRPr sz="1300"/>
            </a:lvl7pPr>
            <a:lvl8pPr marL="1031875" indent="-171450">
              <a:buClrTx/>
              <a:buFont typeface="Arial" panose="020B0604020202020204" pitchFamily="34" charset="0"/>
              <a:buChar char="–"/>
              <a:defRPr sz="1300"/>
            </a:lvl8pPr>
            <a:lvl9pPr marL="1203325" indent="-171450">
              <a:buClrTx/>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41271599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userDrawn="1"/>
        </p:nvSpPr>
        <p:spPr>
          <a:xfrm>
            <a:off x="457200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 name="Title 1"/>
          <p:cNvSpPr>
            <a:spLocks noGrp="1"/>
          </p:cNvSpPr>
          <p:nvPr>
            <p:ph type="title" hasCustomPrompt="1"/>
          </p:nvPr>
        </p:nvSpPr>
        <p:spPr>
          <a:xfrm>
            <a:off x="418447" y="530351"/>
            <a:ext cx="3663126" cy="713232"/>
          </a:xfrm>
        </p:spPr>
        <p:txBody>
          <a:bodyPr/>
          <a:lstStyle>
            <a:lvl1pPr>
              <a:defRPr>
                <a:solidFill>
                  <a:schemeClr val="tx2"/>
                </a:solidFill>
              </a:defRPr>
            </a:lvl1pPr>
          </a:lstStyle>
          <a:p>
            <a:r>
              <a:rPr lang="en-US" dirty="0"/>
              <a:t>Click to add title for comparison slide</a:t>
            </a:r>
          </a:p>
        </p:txBody>
      </p:sp>
      <p:sp>
        <p:nvSpPr>
          <p:cNvPr id="15" name="Content Placeholder 3"/>
          <p:cNvSpPr>
            <a:spLocks noGrp="1"/>
          </p:cNvSpPr>
          <p:nvPr>
            <p:ph sz="half" idx="2" hasCustomPrompt="1"/>
          </p:nvPr>
        </p:nvSpPr>
        <p:spPr>
          <a:xfrm>
            <a:off x="940106" y="3718011"/>
            <a:ext cx="2620438" cy="2027697"/>
          </a:xfrm>
          <a:noFill/>
        </p:spPr>
        <p:txBody>
          <a:bodyPr lIns="0" tIns="0" rIns="0" bIns="0"/>
          <a:lstStyle>
            <a:lvl1pPr marL="0" indent="0" algn="ctr">
              <a:lnSpc>
                <a:spcPct val="100000"/>
              </a:lnSpc>
              <a:spcBef>
                <a:spcPts val="1200"/>
              </a:spcBef>
              <a:buClrTx/>
              <a:buFont typeface="Arial"/>
              <a:buNone/>
              <a:defRPr sz="1800" b="1">
                <a:solidFill>
                  <a:schemeClr val="tx2"/>
                </a:solidFill>
              </a:defRPr>
            </a:lvl1pPr>
            <a:lvl2pPr marL="0" indent="0" algn="ctr">
              <a:spcBef>
                <a:spcPts val="1200"/>
              </a:spcBef>
              <a:buClrTx/>
              <a:buFontTx/>
              <a:buNone/>
              <a:defRPr sz="15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dirty="0"/>
              <a:t>Header</a:t>
            </a:r>
          </a:p>
          <a:p>
            <a:pPr lvl="1"/>
            <a:r>
              <a:rPr lang="en-US" dirty="0"/>
              <a:t>First-level</a:t>
            </a:r>
          </a:p>
        </p:txBody>
      </p:sp>
      <p:sp>
        <p:nvSpPr>
          <p:cNvPr id="16" name="Content Placeholder 5"/>
          <p:cNvSpPr>
            <a:spLocks noGrp="1"/>
          </p:cNvSpPr>
          <p:nvPr>
            <p:ph sz="quarter" idx="4" hasCustomPrompt="1"/>
          </p:nvPr>
        </p:nvSpPr>
        <p:spPr>
          <a:xfrm>
            <a:off x="5535223" y="3718011"/>
            <a:ext cx="2620438" cy="2027697"/>
          </a:xfrm>
          <a:noFill/>
        </p:spPr>
        <p:txBody>
          <a:bodyPr lIns="0" tIns="0" rIns="0" bIns="0"/>
          <a:lstStyle>
            <a:lvl1pPr marL="0" indent="0" algn="ctr">
              <a:lnSpc>
                <a:spcPct val="100000"/>
              </a:lnSpc>
              <a:spcBef>
                <a:spcPts val="1200"/>
              </a:spcBef>
              <a:buClrTx/>
              <a:buFont typeface="Arial"/>
              <a:buNone/>
              <a:defRPr sz="1800" b="1">
                <a:solidFill>
                  <a:schemeClr val="bg1"/>
                </a:solidFill>
              </a:defRPr>
            </a:lvl1pPr>
            <a:lvl2pPr marL="0" indent="0" algn="ctr">
              <a:spcBef>
                <a:spcPts val="1200"/>
              </a:spcBef>
              <a:buClrTx/>
              <a:buFontTx/>
              <a:buNone/>
              <a:defRPr sz="15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dirty="0"/>
              <a:t>Header</a:t>
            </a:r>
          </a:p>
          <a:p>
            <a:pPr lvl="1"/>
            <a:r>
              <a:rPr lang="en-US" dirty="0"/>
              <a:t>First-level</a:t>
            </a:r>
          </a:p>
        </p:txBody>
      </p:sp>
      <p:grpSp>
        <p:nvGrpSpPr>
          <p:cNvPr id="13" name="Group 12">
            <a:extLst>
              <a:ext uri="{FF2B5EF4-FFF2-40B4-BE49-F238E27FC236}">
                <a16:creationId xmlns:a16="http://schemas.microsoft.com/office/drawing/2014/main" id="{94F02B14-26DC-47C5-BE74-75AB1C1533A3}"/>
              </a:ext>
            </a:extLst>
          </p:cNvPr>
          <p:cNvGrpSpPr>
            <a:grpSpLocks noChangeAspect="1"/>
          </p:cNvGrpSpPr>
          <p:nvPr userDrawn="1"/>
        </p:nvGrpSpPr>
        <p:grpSpPr>
          <a:xfrm>
            <a:off x="7442884" y="6373316"/>
            <a:ext cx="1279180" cy="157138"/>
            <a:chOff x="1011652" y="1504398"/>
            <a:chExt cx="10028238" cy="1231900"/>
          </a:xfrm>
          <a:solidFill>
            <a:schemeClr val="bg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7"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8"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6"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7"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8"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Tree>
    <p:extLst>
      <p:ext uri="{BB962C8B-B14F-4D97-AF65-F5344CB8AC3E}">
        <p14:creationId xmlns:p14="http://schemas.microsoft.com/office/powerpoint/2010/main" val="42871020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userDrawn="1"/>
        </p:nvSpPr>
        <p:spPr>
          <a:xfrm>
            <a:off x="164039" y="6241774"/>
            <a:ext cx="4190435"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userDrawn="1"/>
        </p:nvSpPr>
        <p:spPr>
          <a:xfrm>
            <a:off x="3047171" y="0"/>
            <a:ext cx="3043613"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userDrawn="1"/>
        </p:nvSpPr>
        <p:spPr>
          <a:xfrm>
            <a:off x="6090785" y="0"/>
            <a:ext cx="305321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8" name="Content Placeholder 8">
            <a:extLst>
              <a:ext uri="{FF2B5EF4-FFF2-40B4-BE49-F238E27FC236}">
                <a16:creationId xmlns:a16="http://schemas.microsoft.com/office/drawing/2014/main" id="{80785A3E-DA24-410F-9CAE-7070C42B58B4}"/>
              </a:ext>
            </a:extLst>
          </p:cNvPr>
          <p:cNvSpPr txBox="1">
            <a:spLocks/>
          </p:cNvSpPr>
          <p:nvPr userDrawn="1"/>
        </p:nvSpPr>
        <p:spPr>
          <a:xfrm>
            <a:off x="418447" y="6376946"/>
            <a:ext cx="264344"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userDrawn="1"/>
        </p:nvSpPr>
        <p:spPr>
          <a:xfrm>
            <a:off x="644819" y="6376946"/>
            <a:ext cx="3719981"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2"/>
                </a:solidFill>
                <a:latin typeface="+mn-lt"/>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635243" y="3148861"/>
            <a:ext cx="1776685" cy="2596847"/>
          </a:xfrm>
        </p:spPr>
        <p:txBody>
          <a:bodyPr vert="horz" lIns="0" tIns="0" rIns="0" bIns="0" rtlCol="0">
            <a:noAutofit/>
          </a:bodyPr>
          <a:lstStyle>
            <a:lvl1pPr algn="ctr">
              <a:lnSpc>
                <a:spcPct val="100000"/>
              </a:lnSpc>
              <a:buClrTx/>
              <a:defRPr lang="en-US" sz="1800" b="1" cap="none" baseline="0" dirty="0" smtClean="0">
                <a:solidFill>
                  <a:schemeClr val="tx2"/>
                </a:solidFill>
              </a:defRPr>
            </a:lvl1pPr>
            <a:lvl2pPr marL="0" indent="0" algn="ctr">
              <a:buClrTx/>
              <a:buFontTx/>
              <a:buNone/>
              <a:defRPr lang="en-US" sz="15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dirty="0"/>
              <a:t>Header</a:t>
            </a:r>
          </a:p>
          <a:p>
            <a:pPr lvl="1"/>
            <a:r>
              <a:rPr lang="en-US" dirty="0"/>
              <a:t>First-level</a:t>
            </a:r>
          </a:p>
        </p:txBody>
      </p:sp>
      <p:sp>
        <p:nvSpPr>
          <p:cNvPr id="18" name="Content Placeholder 3"/>
          <p:cNvSpPr>
            <a:spLocks noGrp="1"/>
          </p:cNvSpPr>
          <p:nvPr>
            <p:ph sz="half" idx="2" hasCustomPrompt="1"/>
          </p:nvPr>
        </p:nvSpPr>
        <p:spPr bwMode="gray">
          <a:xfrm>
            <a:off x="3680635" y="3148861"/>
            <a:ext cx="1776685" cy="2596847"/>
          </a:xfrm>
        </p:spPr>
        <p:txBody>
          <a:bodyPr vert="horz" lIns="0" tIns="0" rIns="0" bIns="0" rtlCol="0">
            <a:noAutofit/>
          </a:bodyPr>
          <a:lstStyle>
            <a:lvl1pPr algn="ctr">
              <a:lnSpc>
                <a:spcPct val="100000"/>
              </a:lnSpc>
              <a:buClrTx/>
              <a:defRPr lang="en-US" sz="1800" b="1" cap="none" baseline="0" dirty="0" smtClean="0">
                <a:solidFill>
                  <a:schemeClr val="tx2"/>
                </a:solidFill>
              </a:defRPr>
            </a:lvl1pPr>
            <a:lvl2pPr marL="0" indent="0" algn="ctr">
              <a:buClrTx/>
              <a:buFontTx/>
              <a:buNone/>
              <a:defRPr lang="en-US" sz="15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dirty="0"/>
              <a:t>Header</a:t>
            </a:r>
          </a:p>
          <a:p>
            <a:pPr lvl="1"/>
            <a:r>
              <a:rPr lang="en-US" dirty="0"/>
              <a:t>First-level</a:t>
            </a:r>
          </a:p>
        </p:txBody>
      </p:sp>
      <p:sp>
        <p:nvSpPr>
          <p:cNvPr id="19" name="Content Placeholder 3"/>
          <p:cNvSpPr>
            <a:spLocks noGrp="1"/>
          </p:cNvSpPr>
          <p:nvPr>
            <p:ph sz="half" idx="18" hasCustomPrompt="1"/>
          </p:nvPr>
        </p:nvSpPr>
        <p:spPr bwMode="gray">
          <a:xfrm>
            <a:off x="6729049" y="3148861"/>
            <a:ext cx="1776685" cy="2596847"/>
          </a:xfrm>
        </p:spPr>
        <p:txBody>
          <a:bodyPr vert="horz" lIns="0" tIns="0" rIns="0" bIns="0" rtlCol="0">
            <a:noAutofit/>
          </a:bodyPr>
          <a:lstStyle>
            <a:lvl1pPr algn="ctr">
              <a:lnSpc>
                <a:spcPct val="100000"/>
              </a:lnSpc>
              <a:buClrTx/>
              <a:defRPr lang="en-US" sz="1800" b="1" cap="none" baseline="0" dirty="0" smtClean="0">
                <a:solidFill>
                  <a:schemeClr val="bg1"/>
                </a:solidFill>
              </a:defRPr>
            </a:lvl1pPr>
            <a:lvl2pPr marL="0" indent="0" algn="ctr">
              <a:buClrTx/>
              <a:buFontTx/>
              <a:buNone/>
              <a:defRPr lang="en-US" sz="15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dirty="0"/>
              <a:t>Header</a:t>
            </a:r>
          </a:p>
          <a:p>
            <a:pPr lvl="1"/>
            <a:r>
              <a:rPr lang="en-US" dirty="0"/>
              <a:t>First-level</a:t>
            </a:r>
          </a:p>
        </p:txBody>
      </p:sp>
      <p:grpSp>
        <p:nvGrpSpPr>
          <p:cNvPr id="20" name="Group 19">
            <a:extLst>
              <a:ext uri="{FF2B5EF4-FFF2-40B4-BE49-F238E27FC236}">
                <a16:creationId xmlns:a16="http://schemas.microsoft.com/office/drawing/2014/main" id="{94F02B14-26DC-47C5-BE74-75AB1C1533A3}"/>
              </a:ext>
            </a:extLst>
          </p:cNvPr>
          <p:cNvGrpSpPr>
            <a:grpSpLocks noChangeAspect="1"/>
          </p:cNvGrpSpPr>
          <p:nvPr userDrawn="1"/>
        </p:nvGrpSpPr>
        <p:grpSpPr>
          <a:xfrm>
            <a:off x="7442884" y="6373316"/>
            <a:ext cx="1279180" cy="157138"/>
            <a:chOff x="1011652" y="1504398"/>
            <a:chExt cx="10028238" cy="1231900"/>
          </a:xfrm>
          <a:solidFill>
            <a:schemeClr val="bg1"/>
          </a:solidFill>
        </p:grpSpPr>
        <p:sp>
          <p:nvSpPr>
            <p:cNvPr id="21"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5"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6"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30"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31"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Tree>
    <p:extLst>
      <p:ext uri="{BB962C8B-B14F-4D97-AF65-F5344CB8AC3E}">
        <p14:creationId xmlns:p14="http://schemas.microsoft.com/office/powerpoint/2010/main" val="32866009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3663126" cy="713232"/>
          </a:xfrm>
        </p:spPr>
        <p:txBody>
          <a:bodyPr/>
          <a:lstStyle>
            <a:lvl1pPr>
              <a:defRPr>
                <a:solidFill>
                  <a:schemeClr val="tx2"/>
                </a:solidFill>
              </a:defRPr>
            </a:lvl1pPr>
          </a:lstStyle>
          <a:p>
            <a:r>
              <a:rPr lang="en-US" dirty="0"/>
              <a:t>Click to add title for image and text slide</a:t>
            </a:r>
          </a:p>
        </p:txBody>
      </p:sp>
      <p:sp>
        <p:nvSpPr>
          <p:cNvPr id="6" name="Content Placeholder 2"/>
          <p:cNvSpPr>
            <a:spLocks noGrp="1"/>
          </p:cNvSpPr>
          <p:nvPr>
            <p:ph idx="1" hasCustomPrompt="1"/>
          </p:nvPr>
        </p:nvSpPr>
        <p:spPr bwMode="gray">
          <a:xfrm>
            <a:off x="418447" y="1765300"/>
            <a:ext cx="3663126"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4572000" y="0"/>
            <a:ext cx="4572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Tree>
    <p:extLst>
      <p:ext uri="{BB962C8B-B14F-4D97-AF65-F5344CB8AC3E}">
        <p14:creationId xmlns:p14="http://schemas.microsoft.com/office/powerpoint/2010/main" val="42536407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1" y="0"/>
            <a:ext cx="4572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5050192" y="530351"/>
            <a:ext cx="3758830" cy="713232"/>
          </a:xfrm>
        </p:spPr>
        <p:txBody>
          <a:bodyPr/>
          <a:lstStyle>
            <a:lvl1pPr>
              <a:defRPr>
                <a:solidFill>
                  <a:schemeClr val="tx2"/>
                </a:solidFill>
              </a:defRPr>
            </a:lvl1pPr>
          </a:lstStyle>
          <a:p>
            <a:r>
              <a:rPr lang="en-US" dirty="0"/>
              <a:t>Click to add title </a:t>
            </a:r>
            <a:br>
              <a:rPr lang="en-US" dirty="0"/>
            </a:br>
            <a:r>
              <a:rPr lang="en-US" dirty="0"/>
              <a:t>for image and text slide</a:t>
            </a:r>
          </a:p>
        </p:txBody>
      </p:sp>
      <p:sp>
        <p:nvSpPr>
          <p:cNvPr id="6" name="Content Placeholder 2"/>
          <p:cNvSpPr>
            <a:spLocks noGrp="1"/>
          </p:cNvSpPr>
          <p:nvPr>
            <p:ph idx="1" hasCustomPrompt="1"/>
          </p:nvPr>
        </p:nvSpPr>
        <p:spPr bwMode="gray">
          <a:xfrm>
            <a:off x="5055520" y="1765300"/>
            <a:ext cx="3663126"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35024455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userDrawn="1"/>
        </p:nvSpPr>
        <p:spPr>
          <a:xfrm>
            <a:off x="457200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 name="Title 1"/>
          <p:cNvSpPr>
            <a:spLocks noGrp="1"/>
          </p:cNvSpPr>
          <p:nvPr>
            <p:ph type="title" hasCustomPrompt="1"/>
          </p:nvPr>
        </p:nvSpPr>
        <p:spPr>
          <a:xfrm>
            <a:off x="418447" y="530351"/>
            <a:ext cx="3663126" cy="713232"/>
          </a:xfrm>
        </p:spPr>
        <p:txBody>
          <a:bodyPr/>
          <a:lstStyle>
            <a:lvl1pPr>
              <a:defRPr>
                <a:solidFill>
                  <a:schemeClr val="tx2"/>
                </a:solidFill>
              </a:defRPr>
            </a:lvl1pPr>
          </a:lstStyle>
          <a:p>
            <a:r>
              <a:rPr lang="en-US" dirty="0"/>
              <a:t>Click to add title for text and infographic</a:t>
            </a:r>
          </a:p>
        </p:txBody>
      </p:sp>
      <p:sp>
        <p:nvSpPr>
          <p:cNvPr id="6" name="Content Placeholder 2"/>
          <p:cNvSpPr>
            <a:spLocks noGrp="1"/>
          </p:cNvSpPr>
          <p:nvPr>
            <p:ph idx="1" hasCustomPrompt="1"/>
          </p:nvPr>
        </p:nvSpPr>
        <p:spPr bwMode="gray">
          <a:xfrm>
            <a:off x="418447" y="1767532"/>
            <a:ext cx="366312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grpSp>
        <p:nvGrpSpPr>
          <p:cNvPr id="16" name="Group 15">
            <a:extLst>
              <a:ext uri="{FF2B5EF4-FFF2-40B4-BE49-F238E27FC236}">
                <a16:creationId xmlns:a16="http://schemas.microsoft.com/office/drawing/2014/main" id="{94F02B14-26DC-47C5-BE74-75AB1C1533A3}"/>
              </a:ext>
            </a:extLst>
          </p:cNvPr>
          <p:cNvGrpSpPr>
            <a:grpSpLocks noChangeAspect="1"/>
          </p:cNvGrpSpPr>
          <p:nvPr userDrawn="1"/>
        </p:nvGrpSpPr>
        <p:grpSpPr>
          <a:xfrm>
            <a:off x="7442884" y="6373316"/>
            <a:ext cx="1279180" cy="157138"/>
            <a:chOff x="1011652" y="1504398"/>
            <a:chExt cx="10028238" cy="1231900"/>
          </a:xfrm>
          <a:solidFill>
            <a:schemeClr val="bg1"/>
          </a:solidFill>
        </p:grpSpPr>
        <p:sp>
          <p:nvSpPr>
            <p:cNvPr id="17"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8"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9"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0"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1"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2"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Tree>
    <p:extLst>
      <p:ext uri="{BB962C8B-B14F-4D97-AF65-F5344CB8AC3E}">
        <p14:creationId xmlns:p14="http://schemas.microsoft.com/office/powerpoint/2010/main" val="1727913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50192" y="530351"/>
            <a:ext cx="3663126" cy="713232"/>
          </a:xfrm>
        </p:spPr>
        <p:txBody>
          <a:bodyPr/>
          <a:lstStyle>
            <a:lvl1pPr>
              <a:defRPr>
                <a:solidFill>
                  <a:schemeClr val="tx2"/>
                </a:solidFill>
              </a:defRPr>
            </a:lvl1pPr>
          </a:lstStyle>
          <a:p>
            <a:r>
              <a:rPr lang="en-US" dirty="0"/>
              <a:t>Click to add title for text and infographic</a:t>
            </a:r>
          </a:p>
        </p:txBody>
      </p:sp>
      <p:sp>
        <p:nvSpPr>
          <p:cNvPr id="6" name="Content Placeholder 2"/>
          <p:cNvSpPr>
            <a:spLocks noGrp="1"/>
          </p:cNvSpPr>
          <p:nvPr>
            <p:ph idx="1" hasCustomPrompt="1"/>
          </p:nvPr>
        </p:nvSpPr>
        <p:spPr bwMode="gray">
          <a:xfrm>
            <a:off x="5055520" y="1765300"/>
            <a:ext cx="366312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7" name="Rectangle 6">
            <a:extLst>
              <a:ext uri="{FF2B5EF4-FFF2-40B4-BE49-F238E27FC236}">
                <a16:creationId xmlns:a16="http://schemas.microsoft.com/office/drawing/2014/main" id="{65139F72-CEC0-495F-8477-192D60A880E2}"/>
              </a:ext>
            </a:extLst>
          </p:cNvPr>
          <p:cNvSpPr/>
          <p:nvPr userDrawn="1"/>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userDrawn="1"/>
        </p:nvSpPr>
        <p:spPr>
          <a:xfrm>
            <a:off x="418447" y="6376946"/>
            <a:ext cx="264344"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644820" y="6376946"/>
            <a:ext cx="3728004"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mn-lt"/>
                <a:cs typeface="Arial" panose="020B0604020202020204" pitchFamily="34" charset="0"/>
              </a:rPr>
              <a:t>©2020 CVS Health and/or one of its affiliates. Confidential and proprietary.</a:t>
            </a:r>
          </a:p>
        </p:txBody>
      </p:sp>
    </p:spTree>
    <p:extLst>
      <p:ext uri="{BB962C8B-B14F-4D97-AF65-F5344CB8AC3E}">
        <p14:creationId xmlns:p14="http://schemas.microsoft.com/office/powerpoint/2010/main" val="1666495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4572000" y="0"/>
            <a:ext cx="4572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418446" y="1764792"/>
            <a:ext cx="3709933" cy="1463040"/>
          </a:xfrm>
        </p:spPr>
        <p:txBody>
          <a:bodyPr rIns="0"/>
          <a:lstStyle>
            <a:lvl1pPr>
              <a:defRPr>
                <a:solidFill>
                  <a:schemeClr val="tx2"/>
                </a:solidFill>
              </a:defRPr>
            </a:lvl1pPr>
          </a:lstStyle>
          <a:p>
            <a:r>
              <a:rPr lang="en-US" dirty="0"/>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418447" y="3590383"/>
            <a:ext cx="3700880" cy="184912"/>
          </a:xfrm>
          <a:prstGeom prst="rect">
            <a:avLst/>
          </a:prstGeom>
          <a:noFill/>
        </p:spPr>
        <p:txBody>
          <a:bodyPr>
            <a:noAutofit/>
          </a:bodyPr>
          <a:lstStyle>
            <a:lvl1pPr>
              <a:defRPr sz="13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14742607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4650" y="2180108"/>
            <a:ext cx="5378073" cy="1463040"/>
          </a:xfrm>
        </p:spPr>
        <p:txBody>
          <a:bodyPr rIns="0"/>
          <a:lstStyle>
            <a:lvl1pPr>
              <a:defRPr>
                <a:solidFill>
                  <a:schemeClr val="tx2"/>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1884651" y="4020922"/>
            <a:ext cx="3429893" cy="161925"/>
          </a:xfrm>
          <a:prstGeom prst="rect">
            <a:avLst/>
          </a:prstGeom>
          <a:noFill/>
        </p:spPr>
        <p:txBody>
          <a:bodyPr>
            <a:noAutofit/>
          </a:bodyPr>
          <a:lstStyle>
            <a:lvl1pPr>
              <a:defRPr sz="13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2658899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userDrawn="1"/>
        </p:nvSpPr>
        <p:spPr>
          <a:xfrm>
            <a:off x="-1" y="0"/>
            <a:ext cx="9144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userDrawn="1"/>
        </p:nvSpPr>
        <p:spPr>
          <a:xfrm>
            <a:off x="418447" y="6376946"/>
            <a:ext cx="264344"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userDrawn="1"/>
        </p:nvSpPr>
        <p:spPr>
          <a:xfrm>
            <a:off x="644820" y="6376946"/>
            <a:ext cx="3610309"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mn-lt"/>
                <a:cs typeface="Arial" panose="020B0604020202020204" pitchFamily="34" charset="0"/>
              </a:rPr>
              <a:t>©2020 CVS Health and/or one of its affiliates. Confidential and proprietary.</a:t>
            </a:r>
          </a:p>
        </p:txBody>
      </p:sp>
      <p:sp>
        <p:nvSpPr>
          <p:cNvPr id="2" name="Title 1"/>
          <p:cNvSpPr>
            <a:spLocks noGrp="1"/>
          </p:cNvSpPr>
          <p:nvPr>
            <p:ph type="title" hasCustomPrompt="1"/>
          </p:nvPr>
        </p:nvSpPr>
        <p:spPr>
          <a:xfrm>
            <a:off x="1884650" y="2180108"/>
            <a:ext cx="5378073" cy="1463040"/>
          </a:xfrm>
        </p:spPr>
        <p:txBody>
          <a:bodyPr rIns="0"/>
          <a:lstStyle>
            <a:lvl1pPr>
              <a:defRPr>
                <a:solidFill>
                  <a:schemeClr val="bg1"/>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1884651" y="4020922"/>
            <a:ext cx="3429893" cy="161925"/>
          </a:xfrm>
          <a:prstGeom prst="rect">
            <a:avLst/>
          </a:prstGeom>
          <a:noFill/>
        </p:spPr>
        <p:txBody>
          <a:bodyPr>
            <a:noAutofit/>
          </a:bodyPr>
          <a:lstStyle>
            <a:lvl1pPr>
              <a:defRPr sz="1400" cap="all" baseline="0">
                <a:solidFill>
                  <a:schemeClr val="bg1"/>
                </a:solidFill>
              </a:defRPr>
            </a:lvl1pPr>
          </a:lstStyle>
          <a:p>
            <a:pPr lvl="0"/>
            <a:r>
              <a:rPr lang="en-US" dirty="0"/>
              <a:t>click to add AUTHOR</a:t>
            </a:r>
          </a:p>
        </p:txBody>
      </p:sp>
      <p:grpSp>
        <p:nvGrpSpPr>
          <p:cNvPr id="15" name="Group 14">
            <a:extLst>
              <a:ext uri="{FF2B5EF4-FFF2-40B4-BE49-F238E27FC236}">
                <a16:creationId xmlns:a16="http://schemas.microsoft.com/office/drawing/2014/main" id="{94F02B14-26DC-47C5-BE74-75AB1C1533A3}"/>
              </a:ext>
            </a:extLst>
          </p:cNvPr>
          <p:cNvGrpSpPr>
            <a:grpSpLocks noChangeAspect="1"/>
          </p:cNvGrpSpPr>
          <p:nvPr userDrawn="1"/>
        </p:nvGrpSpPr>
        <p:grpSpPr>
          <a:xfrm>
            <a:off x="7442884" y="6373316"/>
            <a:ext cx="1279180" cy="157138"/>
            <a:chOff x="1011652" y="1504398"/>
            <a:chExt cx="10028238" cy="1231900"/>
          </a:xfrm>
          <a:solidFill>
            <a:schemeClr val="bg1"/>
          </a:solidFill>
        </p:grpSpPr>
        <p:sp>
          <p:nvSpPr>
            <p:cNvPr id="16"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7"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8"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9"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0"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1"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Tree>
    <p:extLst>
      <p:ext uri="{BB962C8B-B14F-4D97-AF65-F5344CB8AC3E}">
        <p14:creationId xmlns:p14="http://schemas.microsoft.com/office/powerpoint/2010/main" val="11305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3192"/>
            <a:ext cx="82296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457207" y="1463040"/>
            <a:ext cx="392885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4757941" y="1463040"/>
            <a:ext cx="392885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7396081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378014" y="378058"/>
            <a:ext cx="417208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Next steps</a:t>
            </a:r>
          </a:p>
        </p:txBody>
      </p:sp>
      <p:sp>
        <p:nvSpPr>
          <p:cNvPr id="5" name="Content Placeholder 2"/>
          <p:cNvSpPr>
            <a:spLocks noGrp="1"/>
          </p:cNvSpPr>
          <p:nvPr>
            <p:ph sz="half" idx="1" hasCustomPrompt="1"/>
          </p:nvPr>
        </p:nvSpPr>
        <p:spPr bwMode="gray">
          <a:xfrm>
            <a:off x="1477977" y="2054488"/>
            <a:ext cx="1879581" cy="3691220"/>
          </a:xfrm>
        </p:spPr>
        <p:txBody>
          <a:bodyPr vert="horz" lIns="0" tIns="0" rIns="0" bIns="0" rtlCol="0">
            <a:noAutofit/>
          </a:bodyPr>
          <a:lstStyle>
            <a:lvl1pPr algn="ctr">
              <a:lnSpc>
                <a:spcPct val="100000"/>
              </a:lnSpc>
              <a:buClrTx/>
              <a:defRPr lang="en-US" sz="3200" b="1" cap="none" baseline="0" dirty="0" smtClean="0">
                <a:solidFill>
                  <a:schemeClr val="accent2"/>
                </a:solidFill>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baseline="0" dirty="0" smtClean="0">
                <a:solidFill>
                  <a:schemeClr val="tx2"/>
                </a:solidFill>
              </a:defRPr>
            </a:lvl3pPr>
            <a:lvl4pPr marL="347663" indent="-173038" algn="l">
              <a:buClrTx/>
              <a:buFont typeface="Arial" panose="020B0604020202020204" pitchFamily="34" charset="0"/>
              <a:buChar char="–"/>
              <a:defRPr lang="en-US" sz="1300" baseline="0" dirty="0" smtClean="0">
                <a:solidFill>
                  <a:schemeClr val="tx2"/>
                </a:solidFill>
              </a:defRPr>
            </a:lvl4pPr>
            <a:lvl5pPr marL="511175" indent="-163513"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baseline="0">
                <a:solidFill>
                  <a:schemeClr val="tx2"/>
                </a:solidFill>
              </a:defRPr>
            </a:lvl6pPr>
            <a:lvl7pPr algn="l">
              <a:buClrTx/>
              <a:defRPr/>
            </a:lvl7pPr>
            <a:lvl8pPr algn="l">
              <a:buClrTx/>
              <a:defRPr/>
            </a:lvl8pPr>
            <a:lvl9pPr algn="l">
              <a:buClrTx/>
              <a:defRPr/>
            </a:lvl9pPr>
          </a:lstStyle>
          <a:p>
            <a:pPr lvl="0"/>
            <a:r>
              <a:rPr lang="en-US" dirty="0"/>
              <a:t>1</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7" name="Content Placeholder 3"/>
          <p:cNvSpPr>
            <a:spLocks noGrp="1"/>
          </p:cNvSpPr>
          <p:nvPr>
            <p:ph sz="half" idx="2" hasCustomPrompt="1"/>
          </p:nvPr>
        </p:nvSpPr>
        <p:spPr bwMode="gray">
          <a:xfrm>
            <a:off x="3614587" y="2054488"/>
            <a:ext cx="1879581" cy="3691220"/>
          </a:xfrm>
        </p:spPr>
        <p:txBody>
          <a:bodyPr vert="horz" lIns="0" tIns="0" rIns="0" bIns="0" rtlCol="0">
            <a:noAutofit/>
          </a:bodyPr>
          <a:lstStyle>
            <a:lvl1pPr algn="ctr">
              <a:lnSpc>
                <a:spcPct val="100000"/>
              </a:lnSpc>
              <a:buClrTx/>
              <a:defRPr lang="en-US" sz="3200" b="1" cap="none" baseline="0" dirty="0" smtClean="0">
                <a:solidFill>
                  <a:schemeClr val="accent2"/>
                </a:solidFill>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dirty="0" smtClean="0">
                <a:solidFill>
                  <a:schemeClr val="tx2"/>
                </a:solidFill>
              </a:defRPr>
            </a:lvl3pPr>
            <a:lvl4pPr marL="347663" indent="-173038" algn="l">
              <a:buClrTx/>
              <a:buFont typeface="Arial" panose="020B0604020202020204" pitchFamily="34" charset="0"/>
              <a:buChar char="–"/>
              <a:defRPr lang="en-US" sz="1300" dirty="0" smtClean="0">
                <a:solidFill>
                  <a:schemeClr val="tx2"/>
                </a:solidFill>
              </a:defRPr>
            </a:lvl4pPr>
            <a:lvl5pPr marL="511175" indent="-163513" algn="l">
              <a:buClrTx/>
              <a:buFont typeface="Arial" panose="020B0604020202020204" pitchFamily="34" charset="0"/>
              <a:buChar char="•"/>
              <a:defRPr lang="en-US" sz="1300" baseline="0" dirty="0">
                <a:solidFill>
                  <a:schemeClr val="tx2"/>
                </a:solidFill>
              </a:defRPr>
            </a:lvl5pPr>
            <a:lvl6pPr marL="685800" indent="-174625" algn="l">
              <a:buClrTx/>
              <a:buFont typeface="Arial" panose="020B0604020202020204" pitchFamily="34" charset="0"/>
              <a:buChar char="–"/>
              <a:defRPr sz="1300">
                <a:solidFill>
                  <a:schemeClr val="tx2"/>
                </a:solidFill>
              </a:defRPr>
            </a:lvl6pPr>
            <a:lvl7pPr algn="l">
              <a:buClrTx/>
              <a:defRPr/>
            </a:lvl7pPr>
            <a:lvl8pPr algn="l">
              <a:buClrTx/>
              <a:defRPr/>
            </a:lvl8pPr>
            <a:lvl9pPr algn="l">
              <a:buClrTx/>
              <a:defRPr/>
            </a:lvl9pPr>
          </a:lstStyle>
          <a:p>
            <a:pPr lvl="0"/>
            <a:r>
              <a:rPr lang="en-US" dirty="0"/>
              <a:t>2</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9" name="Content Placeholder 3"/>
          <p:cNvSpPr>
            <a:spLocks noGrp="1"/>
          </p:cNvSpPr>
          <p:nvPr>
            <p:ph sz="half" idx="18" hasCustomPrompt="1"/>
          </p:nvPr>
        </p:nvSpPr>
        <p:spPr bwMode="gray">
          <a:xfrm>
            <a:off x="5751197" y="2054488"/>
            <a:ext cx="1879581" cy="3691220"/>
          </a:xfrm>
        </p:spPr>
        <p:txBody>
          <a:bodyPr vert="horz" lIns="0" tIns="0" rIns="0" bIns="0" rtlCol="0">
            <a:noAutofit/>
          </a:bodyPr>
          <a:lstStyle>
            <a:lvl1pPr algn="ctr">
              <a:lnSpc>
                <a:spcPct val="100000"/>
              </a:lnSpc>
              <a:buClrTx/>
              <a:defRPr lang="en-US" sz="3200" b="1" cap="none" baseline="0" dirty="0" smtClean="0">
                <a:solidFill>
                  <a:schemeClr val="accent2"/>
                </a:solidFill>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dirty="0" smtClean="0">
                <a:solidFill>
                  <a:schemeClr val="tx2"/>
                </a:solidFill>
              </a:defRPr>
            </a:lvl3pPr>
            <a:lvl4pPr marL="347663" indent="-173038" algn="l">
              <a:buClrTx/>
              <a:buFont typeface="Arial" panose="020B0604020202020204" pitchFamily="34" charset="0"/>
              <a:buChar char="–"/>
              <a:defRPr lang="en-US" sz="1300" dirty="0" smtClean="0">
                <a:solidFill>
                  <a:schemeClr val="tx2"/>
                </a:solidFill>
              </a:defRPr>
            </a:lvl4pPr>
            <a:lvl5pPr marL="511175" indent="-165100"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a:solidFill>
                  <a:schemeClr val="tx2"/>
                </a:solidFill>
              </a:defRPr>
            </a:lvl6pPr>
            <a:lvl7pPr algn="l">
              <a:buClrTx/>
              <a:defRPr/>
            </a:lvl7pPr>
            <a:lvl8pPr algn="l">
              <a:buClrTx/>
              <a:defRPr/>
            </a:lvl8pPr>
            <a:lvl9pPr algn="l">
              <a:buClrTx/>
              <a:defRPr/>
            </a:lvl9pPr>
          </a:lstStyle>
          <a:p>
            <a:pPr lvl="0"/>
            <a:r>
              <a:rPr lang="en-US" dirty="0"/>
              <a:t>3</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Tree>
    <p:extLst>
      <p:ext uri="{BB962C8B-B14F-4D97-AF65-F5344CB8AC3E}">
        <p14:creationId xmlns:p14="http://schemas.microsoft.com/office/powerpoint/2010/main" val="3098095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374904" y="378058"/>
            <a:ext cx="3067495"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In closing</a:t>
            </a:r>
          </a:p>
        </p:txBody>
      </p:sp>
      <p:sp>
        <p:nvSpPr>
          <p:cNvPr id="4" name="Content Placeholder 2"/>
          <p:cNvSpPr>
            <a:spLocks noGrp="1"/>
          </p:cNvSpPr>
          <p:nvPr>
            <p:ph idx="1" hasCustomPrompt="1"/>
          </p:nvPr>
        </p:nvSpPr>
        <p:spPr bwMode="gray">
          <a:xfrm>
            <a:off x="418447" y="1767532"/>
            <a:ext cx="6441339" cy="3977640"/>
          </a:xfrm>
        </p:spPr>
        <p:txBody>
          <a:bodyPr/>
          <a:lstStyle>
            <a:lvl1pPr>
              <a:lnSpc>
                <a:spcPct val="100000"/>
              </a:lnSpc>
              <a:buClrTx/>
              <a:defRPr sz="1800" b="1" cap="none" baseline="0">
                <a:solidFill>
                  <a:schemeClr val="tx2"/>
                </a:solidFill>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7932018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add title</a:t>
            </a:r>
          </a:p>
        </p:txBody>
      </p:sp>
    </p:spTree>
    <p:extLst>
      <p:ext uri="{BB962C8B-B14F-4D97-AF65-F5344CB8AC3E}">
        <p14:creationId xmlns:p14="http://schemas.microsoft.com/office/powerpoint/2010/main" val="20608659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userDrawn="1"/>
        </p:nvSpPr>
        <p:spPr>
          <a:xfrm>
            <a:off x="-1" y="0"/>
            <a:ext cx="9144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userDrawn="1"/>
        </p:nvSpPr>
        <p:spPr>
          <a:xfrm>
            <a:off x="418447" y="6376946"/>
            <a:ext cx="264344"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userDrawn="1"/>
        </p:nvSpPr>
        <p:spPr>
          <a:xfrm>
            <a:off x="644820" y="6376946"/>
            <a:ext cx="357409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mn-lt"/>
                <a:cs typeface="Arial" panose="020B0604020202020204" pitchFamily="34" charset="0"/>
              </a:rPr>
              <a:t>©2020 CVS Health and/or one of its affiliates. Confidential and proprietary.</a:t>
            </a:r>
          </a:p>
        </p:txBody>
      </p:sp>
      <p:sp>
        <p:nvSpPr>
          <p:cNvPr id="2" name="Title 1"/>
          <p:cNvSpPr>
            <a:spLocks noGrp="1"/>
          </p:cNvSpPr>
          <p:nvPr>
            <p:ph type="title" hasCustomPrompt="1"/>
          </p:nvPr>
        </p:nvSpPr>
        <p:spPr/>
        <p:txBody>
          <a:bodyPr/>
          <a:lstStyle>
            <a:lvl1pPr>
              <a:defRPr>
                <a:solidFill>
                  <a:schemeClr val="bg1"/>
                </a:solidFill>
              </a:defRPr>
            </a:lvl1pPr>
          </a:lstStyle>
          <a:p>
            <a:r>
              <a:rPr lang="en-US" dirty="0"/>
              <a:t>Click to add title</a:t>
            </a:r>
          </a:p>
        </p:txBody>
      </p:sp>
      <p:grpSp>
        <p:nvGrpSpPr>
          <p:cNvPr id="13" name="Group 12">
            <a:extLst>
              <a:ext uri="{FF2B5EF4-FFF2-40B4-BE49-F238E27FC236}">
                <a16:creationId xmlns:a16="http://schemas.microsoft.com/office/drawing/2014/main" id="{94F02B14-26DC-47C5-BE74-75AB1C1533A3}"/>
              </a:ext>
            </a:extLst>
          </p:cNvPr>
          <p:cNvGrpSpPr>
            <a:grpSpLocks noChangeAspect="1"/>
          </p:cNvGrpSpPr>
          <p:nvPr userDrawn="1"/>
        </p:nvGrpSpPr>
        <p:grpSpPr>
          <a:xfrm>
            <a:off x="7442884" y="6373316"/>
            <a:ext cx="1279180" cy="157138"/>
            <a:chOff x="1011652" y="1504398"/>
            <a:chExt cx="10028238" cy="1231900"/>
          </a:xfrm>
          <a:solidFill>
            <a:schemeClr val="bg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5"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6"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7"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8"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9"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Tree>
    <p:extLst>
      <p:ext uri="{BB962C8B-B14F-4D97-AF65-F5344CB8AC3E}">
        <p14:creationId xmlns:p14="http://schemas.microsoft.com/office/powerpoint/2010/main" val="18807753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0126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extBox 1"/>
          <p:cNvSpPr txBox="1"/>
          <p:nvPr userDrawn="1"/>
        </p:nvSpPr>
        <p:spPr>
          <a:xfrm>
            <a:off x="1828800" y="2344520"/>
            <a:ext cx="5486400" cy="1661993"/>
          </a:xfrm>
          <a:prstGeom prst="rect">
            <a:avLst/>
          </a:prstGeom>
          <a:noFill/>
        </p:spPr>
        <p:txBody>
          <a:bodyPr wrap="square" lIns="0" tIns="0" rIns="0" bIns="0" rtlCol="0" anchor="ctr">
            <a:spAutoFit/>
          </a:bodyPr>
          <a:lstStyle/>
          <a:p>
            <a:pPr algn="ctr"/>
            <a:r>
              <a:rPr lang="en-US" sz="5400" b="1" dirty="0">
                <a:solidFill>
                  <a:schemeClr val="accent2"/>
                </a:solidFill>
              </a:rPr>
              <a:t>Thank you</a:t>
            </a:r>
          </a:p>
        </p:txBody>
      </p:sp>
    </p:spTree>
    <p:extLst>
      <p:ext uri="{BB962C8B-B14F-4D97-AF65-F5344CB8AC3E}">
        <p14:creationId xmlns:p14="http://schemas.microsoft.com/office/powerpoint/2010/main" val="11621090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with Imag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D57F1C3-026C-4E29-99D9-D207AB9AE851}"/>
              </a:ext>
            </a:extLst>
          </p:cNvPr>
          <p:cNvSpPr>
            <a:spLocks noGrp="1"/>
          </p:cNvSpPr>
          <p:nvPr>
            <p:ph type="pic" sz="quarter" idx="16" hasCustomPrompt="1"/>
          </p:nvPr>
        </p:nvSpPr>
        <p:spPr>
          <a:xfrm>
            <a:off x="0" y="0"/>
            <a:ext cx="9144000" cy="6858000"/>
          </a:xfrm>
          <a:prstGeom prst="rect">
            <a:avLst/>
          </a:prstGeom>
          <a:solidFill>
            <a:schemeClr val="bg1">
              <a:lumMod val="85000"/>
            </a:schemeClr>
          </a:solidFill>
        </p:spPr>
        <p:txBody>
          <a:bodyPr anchor="ctr"/>
          <a:lstStyle>
            <a:lvl1pPr algn="ctr">
              <a:spcBef>
                <a:spcPts val="0"/>
              </a:spcBef>
              <a:spcAft>
                <a:spcPts val="0"/>
              </a:spcAft>
              <a:defRPr>
                <a:solidFill>
                  <a:schemeClr val="accent6"/>
                </a:solidFill>
                <a:latin typeface="+mn-lt"/>
              </a:defRPr>
            </a:lvl1pPr>
          </a:lstStyle>
          <a:p>
            <a:r>
              <a:rPr lang="en-US" dirty="0"/>
              <a:t>BE SURE IMAGE IS </a:t>
            </a:r>
            <a:br>
              <a:rPr lang="en-US" dirty="0"/>
            </a:br>
            <a:r>
              <a:rPr lang="en-US" dirty="0"/>
              <a:t>DARK ENOUGH SO TYPE AND </a:t>
            </a:r>
            <a:br>
              <a:rPr lang="en-US" dirty="0"/>
            </a:br>
            <a:r>
              <a:rPr lang="en-US" dirty="0"/>
              <a:t>LOGO ARE READABLE</a:t>
            </a:r>
          </a:p>
          <a:p>
            <a:br>
              <a:rPr lang="en-US" dirty="0"/>
            </a:br>
            <a:r>
              <a:rPr lang="en-US" dirty="0"/>
              <a:t>CLICK ICON TO ADD IMAGE</a:t>
            </a:r>
            <a:br>
              <a:rPr lang="en-US" dirty="0"/>
            </a:br>
            <a:r>
              <a:rPr lang="en-US" dirty="0"/>
              <a:t>Be sure to send image to </a:t>
            </a:r>
            <a:br>
              <a:rPr lang="en-US" dirty="0"/>
            </a:br>
            <a:r>
              <a:rPr lang="en-US" dirty="0"/>
              <a:t>back so logo sits on top of image</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4" name="Text Placeholder 8"/>
          <p:cNvSpPr>
            <a:spLocks noGrp="1"/>
          </p:cNvSpPr>
          <p:nvPr>
            <p:ph type="body" sz="quarter" idx="18" hasCustomPrompt="1"/>
          </p:nvPr>
        </p:nvSpPr>
        <p:spPr>
          <a:xfrm>
            <a:off x="633878" y="1196075"/>
            <a:ext cx="3521663" cy="1444752"/>
          </a:xfrm>
        </p:spPr>
        <p:txBody>
          <a:bodyPr/>
          <a:lstStyle>
            <a:lvl1pPr algn="l">
              <a:lnSpc>
                <a:spcPct val="90000"/>
              </a:lnSpc>
              <a:spcBef>
                <a:spcPts val="0"/>
              </a:spcBef>
              <a:defRPr sz="5400" b="1">
                <a:solidFill>
                  <a:schemeClr val="bg1"/>
                </a:solidFill>
              </a:defRPr>
            </a:lvl1pPr>
          </a:lstStyle>
          <a:p>
            <a:pPr lvl="0"/>
            <a:r>
              <a:rPr lang="en-US" dirty="0"/>
              <a:t>Closing slide</a:t>
            </a:r>
          </a:p>
        </p:txBody>
      </p:sp>
    </p:spTree>
    <p:extLst>
      <p:ext uri="{BB962C8B-B14F-4D97-AF65-F5344CB8AC3E}">
        <p14:creationId xmlns:p14="http://schemas.microsoft.com/office/powerpoint/2010/main" val="20625120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VS logo on white">
    <p:spTree>
      <p:nvGrpSpPr>
        <p:cNvPr id="1" name=""/>
        <p:cNvGrpSpPr/>
        <p:nvPr/>
      </p:nvGrpSpPr>
      <p:grpSpPr>
        <a:xfrm>
          <a:off x="0" y="0"/>
          <a:ext cx="0" cy="0"/>
          <a:chOff x="0" y="0"/>
          <a:chExt cx="0" cy="0"/>
        </a:xfrm>
      </p:grpSpPr>
      <p:grpSp>
        <p:nvGrpSpPr>
          <p:cNvPr id="19" name="Group 18"/>
          <p:cNvGrpSpPr/>
          <p:nvPr userDrawn="1"/>
        </p:nvGrpSpPr>
        <p:grpSpPr>
          <a:xfrm>
            <a:off x="1786026" y="2996233"/>
            <a:ext cx="5571948" cy="684474"/>
            <a:chOff x="2825581" y="3027447"/>
            <a:chExt cx="6537663" cy="803106"/>
          </a:xfrm>
        </p:grpSpPr>
        <p:sp>
          <p:nvSpPr>
            <p:cNvPr id="20"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sp>
          <p:nvSpPr>
            <p:cNvPr id="21"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2"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3"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4"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5"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grpSp>
      <p:sp>
        <p:nvSpPr>
          <p:cNvPr id="11" name="Rectangle 10">
            <a:extLst>
              <a:ext uri="{FF2B5EF4-FFF2-40B4-BE49-F238E27FC236}">
                <a16:creationId xmlns:a16="http://schemas.microsoft.com/office/drawing/2014/main" id="{E1268719-E45D-4DB9-A5CE-3920E9240B44}"/>
              </a:ext>
            </a:extLst>
          </p:cNvPr>
          <p:cNvSpPr/>
          <p:nvPr userDrawn="1"/>
        </p:nvSpPr>
        <p:spPr>
          <a:xfrm>
            <a:off x="0" y="5779008"/>
            <a:ext cx="9144000"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Tree>
    <p:extLst>
      <p:ext uri="{BB962C8B-B14F-4D97-AF65-F5344CB8AC3E}">
        <p14:creationId xmlns:p14="http://schemas.microsoft.com/office/powerpoint/2010/main" val="39886067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VS logo on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268719-E45D-4DB9-A5CE-3920E9240B44}"/>
              </a:ext>
            </a:extLst>
          </p:cNvPr>
          <p:cNvSpPr/>
          <p:nvPr userDrawn="1"/>
        </p:nvSpPr>
        <p:spPr>
          <a:xfrm>
            <a:off x="0" y="0"/>
            <a:ext cx="9144000"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grpSp>
        <p:nvGrpSpPr>
          <p:cNvPr id="11" name="Group 10"/>
          <p:cNvGrpSpPr/>
          <p:nvPr userDrawn="1"/>
        </p:nvGrpSpPr>
        <p:grpSpPr>
          <a:xfrm>
            <a:off x="1786026" y="2996233"/>
            <a:ext cx="5571948" cy="684474"/>
            <a:chOff x="2825581" y="3027447"/>
            <a:chExt cx="6537663" cy="803106"/>
          </a:xfrm>
          <a:solidFill>
            <a:schemeClr val="bg1"/>
          </a:solidFill>
        </p:grpSpPr>
        <p:sp>
          <p:nvSpPr>
            <p:cNvPr id="12"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sp>
          <p:nvSpPr>
            <p:cNvPr id="13"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4"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5"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6"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7"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grpSp>
    </p:spTree>
    <p:extLst>
      <p:ext uri="{BB962C8B-B14F-4D97-AF65-F5344CB8AC3E}">
        <p14:creationId xmlns:p14="http://schemas.microsoft.com/office/powerpoint/2010/main" val="347054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393192"/>
            <a:ext cx="82296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457207" y="1463040"/>
            <a:ext cx="392885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4754880" y="1463675"/>
            <a:ext cx="3931920"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4754563" y="2057399"/>
            <a:ext cx="3932237"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
        <p:nvSpPr>
          <p:cNvPr id="9"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79610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93192"/>
            <a:ext cx="82296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4" y="1463040"/>
            <a:ext cx="4041648"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4" y="2057400"/>
            <a:ext cx="4041648"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648200" y="1463040"/>
            <a:ext cx="4041648"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8200" y="2057400"/>
            <a:ext cx="4041648"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Slide Number Placeholder 5"/>
          <p:cNvSpPr>
            <a:spLocks noGrp="1"/>
          </p:cNvSpPr>
          <p:nvPr>
            <p:ph type="sldNum" sz="quarter" idx="12"/>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60226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93192"/>
            <a:ext cx="82296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4" y="1463040"/>
            <a:ext cx="2679192"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4" y="2057400"/>
            <a:ext cx="2679192"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3232406" y="1463040"/>
            <a:ext cx="2679192"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232406" y="2057400"/>
            <a:ext cx="2679192"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9"/>
          <p:cNvSpPr>
            <a:spLocks noGrp="1"/>
          </p:cNvSpPr>
          <p:nvPr>
            <p:ph sz="quarter" idx="13"/>
          </p:nvPr>
        </p:nvSpPr>
        <p:spPr>
          <a:xfrm>
            <a:off x="6007608" y="2057400"/>
            <a:ext cx="2679192"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6007608" y="1463040"/>
            <a:ext cx="2676525"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
        <p:nvSpPr>
          <p:cNvPr id="11" name="Slide Number Placeholder 5"/>
          <p:cNvSpPr>
            <a:spLocks noGrp="1"/>
          </p:cNvSpPr>
          <p:nvPr>
            <p:ph type="sldNum" sz="quarter" idx="15"/>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663837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5" name="Rectangle 4"/>
          <p:cNvSpPr/>
          <p:nvPr userDrawn="1"/>
        </p:nvSpPr>
        <p:spPr>
          <a:xfrm>
            <a:off x="457203" y="2057400"/>
            <a:ext cx="8229600" cy="379476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393192"/>
            <a:ext cx="82296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3" y="1463040"/>
            <a:ext cx="8229600" cy="502601"/>
          </a:xfrm>
          <a:solidFill>
            <a:schemeClr val="tx1"/>
          </a:solidFill>
          <a:effectLst/>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Text Placeholder 5"/>
          <p:cNvSpPr>
            <a:spLocks noGrp="1"/>
          </p:cNvSpPr>
          <p:nvPr>
            <p:ph type="body" sz="quarter" idx="13"/>
          </p:nvPr>
        </p:nvSpPr>
        <p:spPr>
          <a:xfrm>
            <a:off x="457202" y="5394960"/>
            <a:ext cx="8229597" cy="457200"/>
          </a:xfrm>
          <a:solidFill>
            <a:schemeClr val="tx1">
              <a:lumMod val="65000"/>
              <a:lumOff val="35000"/>
            </a:schemeClr>
          </a:solidFill>
          <a:ln w="101600">
            <a:noFill/>
            <a:miter lim="800000"/>
          </a:ln>
          <a:effectLst/>
        </p:spPr>
        <p:txBody>
          <a:bodyPr lIns="91440" tIns="45720" bIns="45720" anchor="ctr" anchorCtr="0"/>
          <a:lstStyle>
            <a:lvl1pPr algn="ctr">
              <a:spcBef>
                <a:spcPts val="0"/>
              </a:spcBef>
              <a:defRPr>
                <a:solidFill>
                  <a:schemeClr val="bg1"/>
                </a:solidFill>
              </a:defRPr>
            </a:lvl1pPr>
          </a:lstStyle>
          <a:p>
            <a:pPr lvl="0"/>
            <a:r>
              <a:rPr lang="en-US"/>
              <a:t>Click to edit Master text styles</a:t>
            </a:r>
          </a:p>
        </p:txBody>
      </p:sp>
      <p:sp>
        <p:nvSpPr>
          <p:cNvPr id="10"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106439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320"/>
            <a:ext cx="7132320"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457200" y="2011680"/>
            <a:ext cx="36576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TextBox 7"/>
          <p:cNvSpPr txBox="1"/>
          <p:nvPr userDrawn="1"/>
        </p:nvSpPr>
        <p:spPr>
          <a:xfrm>
            <a:off x="-500338" y="1693254"/>
            <a:ext cx="184666" cy="369332"/>
          </a:xfrm>
          <a:prstGeom prst="rect">
            <a:avLst/>
          </a:prstGeom>
          <a:noFill/>
        </p:spPr>
        <p:txBody>
          <a:bodyPr wrap="none" rtlCol="0">
            <a:spAutoFit/>
          </a:bodyPr>
          <a:lstStyle/>
          <a:p>
            <a:endParaRPr lang="en-US" dirty="0"/>
          </a:p>
        </p:txBody>
      </p:sp>
      <p:sp>
        <p:nvSpPr>
          <p:cNvPr id="18"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19" name="Group 18"/>
          <p:cNvGrpSpPr>
            <a:grpSpLocks noChangeAspect="1"/>
          </p:cNvGrpSpPr>
          <p:nvPr userDrawn="1"/>
        </p:nvGrpSpPr>
        <p:grpSpPr>
          <a:xfrm>
            <a:off x="7521388" y="6518099"/>
            <a:ext cx="1193987" cy="146673"/>
            <a:chOff x="1011652" y="1504398"/>
            <a:chExt cx="10028238" cy="1231900"/>
          </a:xfrm>
          <a:solidFill>
            <a:schemeClr val="tx1"/>
          </a:solidFill>
        </p:grpSpPr>
        <p:sp>
          <p:nvSpPr>
            <p:cNvPr id="20"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3874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236301" y="228429"/>
            <a:ext cx="185771"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Placeholder 1"/>
          <p:cNvSpPr>
            <a:spLocks noGrp="1"/>
          </p:cNvSpPr>
          <p:nvPr>
            <p:ph type="title"/>
          </p:nvPr>
        </p:nvSpPr>
        <p:spPr>
          <a:xfrm>
            <a:off x="457200" y="393192"/>
            <a:ext cx="8229600"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457200" y="1463040"/>
            <a:ext cx="82296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25" name="Group 24"/>
          <p:cNvGrpSpPr>
            <a:grpSpLocks noChangeAspect="1"/>
          </p:cNvGrpSpPr>
          <p:nvPr/>
        </p:nvGrpSpPr>
        <p:grpSpPr>
          <a:xfrm>
            <a:off x="7521388" y="6518099"/>
            <a:ext cx="1193987" cy="146673"/>
            <a:chOff x="1011652" y="1504398"/>
            <a:chExt cx="10028238" cy="1231900"/>
          </a:xfrm>
          <a:solidFill>
            <a:schemeClr val="tx1"/>
          </a:solidFill>
        </p:grpSpPr>
        <p:sp>
          <p:nvSpPr>
            <p:cNvPr id="26"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99987809"/>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2" r:id="rId4"/>
    <p:sldLayoutId id="2147483673" r:id="rId5"/>
    <p:sldLayoutId id="2147483653" r:id="rId6"/>
    <p:sldLayoutId id="2147483671" r:id="rId7"/>
    <p:sldLayoutId id="2147483663" r:id="rId8"/>
    <p:sldLayoutId id="2147483651" r:id="rId9"/>
    <p:sldLayoutId id="2147483654" r:id="rId10"/>
    <p:sldLayoutId id="2147483655" r:id="rId11"/>
  </p:sldLayoutIdLst>
  <p:hf sldNum="0" hd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4F02B14-26DC-47C5-BE74-75AB1C1533A3}"/>
              </a:ext>
            </a:extLst>
          </p:cNvPr>
          <p:cNvGrpSpPr>
            <a:grpSpLocks noChangeAspect="1"/>
          </p:cNvGrpSpPr>
          <p:nvPr/>
        </p:nvGrpSpPr>
        <p:grpSpPr>
          <a:xfrm>
            <a:off x="7442884" y="6373316"/>
            <a:ext cx="1279180" cy="157138"/>
            <a:chOff x="1011652" y="1504398"/>
            <a:chExt cx="10028238" cy="1231900"/>
          </a:xfrm>
          <a:solidFill>
            <a:schemeClr val="tx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5"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6"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7"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8"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9"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
        <p:nvSpPr>
          <p:cNvPr id="2" name="Title Placeholder 1"/>
          <p:cNvSpPr>
            <a:spLocks noGrp="1"/>
          </p:cNvSpPr>
          <p:nvPr>
            <p:ph type="title"/>
          </p:nvPr>
        </p:nvSpPr>
        <p:spPr>
          <a:xfrm>
            <a:off x="418447" y="530351"/>
            <a:ext cx="7250794" cy="713232"/>
          </a:xfrm>
          <a:prstGeom prst="rect">
            <a:avLst/>
          </a:prstGeom>
        </p:spPr>
        <p:txBody>
          <a:bodyPr vert="horz" lIns="0" tIns="0" rIns="0" bIns="0" rtlCol="0" anchor="t" anchorCtr="0">
            <a:noAutofit/>
          </a:bodyPr>
          <a:lstStyle/>
          <a:p>
            <a:r>
              <a:rPr lang="en-US" dirty="0"/>
              <a:t>Click to edit master title</a:t>
            </a:r>
          </a:p>
        </p:txBody>
      </p:sp>
      <p:sp>
        <p:nvSpPr>
          <p:cNvPr id="3" name="Text Placeholder 2"/>
          <p:cNvSpPr>
            <a:spLocks noGrp="1"/>
          </p:cNvSpPr>
          <p:nvPr>
            <p:ph type="body" idx="1"/>
          </p:nvPr>
        </p:nvSpPr>
        <p:spPr bwMode="gray">
          <a:xfrm>
            <a:off x="418447" y="1767532"/>
            <a:ext cx="8286622" cy="3977640"/>
          </a:xfrm>
          <a:prstGeom prst="rect">
            <a:avLst/>
          </a:prstGeom>
        </p:spPr>
        <p:txBody>
          <a:bodyPr vert="horz" lIns="0" tIns="0" rIns="0" bIns="0" rtlCol="0">
            <a:noAutofit/>
          </a:bodyPr>
          <a:lstStyle/>
          <a:p>
            <a:pPr lvl="0"/>
            <a:r>
              <a:rPr lang="en-US" dirty="0"/>
              <a:t>Click to edit Master text styles</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20" name="Content Placeholder 8"/>
          <p:cNvSpPr txBox="1">
            <a:spLocks/>
          </p:cNvSpPr>
          <p:nvPr/>
        </p:nvSpPr>
        <p:spPr>
          <a:xfrm>
            <a:off x="418447" y="6367487"/>
            <a:ext cx="264344"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Tree>
    <p:extLst>
      <p:ext uri="{BB962C8B-B14F-4D97-AF65-F5344CB8AC3E}">
        <p14:creationId xmlns:p14="http://schemas.microsoft.com/office/powerpoint/2010/main" val="244322608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Lst>
  <p:hf sldNum="0" hd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lnSpc>
          <a:spcPct val="100000"/>
        </a:lnSpc>
        <a:spcBef>
          <a:spcPts val="1800"/>
        </a:spcBef>
        <a:buClrTx/>
        <a:buFont typeface="Arial"/>
        <a:buNone/>
        <a:defRPr sz="1300" b="0" kern="1200">
          <a:solidFill>
            <a:schemeClr val="tx2"/>
          </a:solidFill>
          <a:latin typeface="+mn-lt"/>
          <a:ea typeface="+mn-ea"/>
          <a:cs typeface="+mn-cs"/>
        </a:defRPr>
      </a:lvl1pPr>
      <a:lvl2pPr marL="171450" indent="-171450" algn="l" defTabSz="457200" rtl="0" eaLnBrk="1" latinLnBrk="0" hangingPunct="1">
        <a:lnSpc>
          <a:spcPct val="100000"/>
        </a:lnSpc>
        <a:spcBef>
          <a:spcPts val="1200"/>
        </a:spcBef>
        <a:buClrTx/>
        <a:buFont typeface="Arial"/>
        <a:buChar char="•"/>
        <a:defRPr sz="1300" kern="1200">
          <a:solidFill>
            <a:schemeClr val="tx2"/>
          </a:solidFill>
          <a:latin typeface="+mn-lt"/>
          <a:ea typeface="+mn-ea"/>
          <a:cs typeface="+mn-cs"/>
        </a:defRPr>
      </a:lvl2pPr>
      <a:lvl3pPr marL="342900" indent="-171450" algn="l" defTabSz="457200" rtl="0" eaLnBrk="1" latinLnBrk="0" hangingPunct="1">
        <a:lnSpc>
          <a:spcPct val="100000"/>
        </a:lnSpc>
        <a:spcBef>
          <a:spcPts val="600"/>
        </a:spcBef>
        <a:buClrTx/>
        <a:buFont typeface="Lucida Grande"/>
        <a:buChar char="–"/>
        <a:defRPr sz="1300" kern="1200" baseline="0">
          <a:solidFill>
            <a:schemeClr val="tx2"/>
          </a:solidFill>
          <a:latin typeface="+mn-lt"/>
          <a:ea typeface="+mn-ea"/>
          <a:cs typeface="+mn-cs"/>
        </a:defRPr>
      </a:lvl3pPr>
      <a:lvl4pPr marL="514350" indent="-171450" algn="l" defTabSz="457200" rtl="0" eaLnBrk="1" latinLnBrk="0" hangingPunct="1">
        <a:lnSpc>
          <a:spcPct val="100000"/>
        </a:lnSpc>
        <a:spcBef>
          <a:spcPts val="600"/>
        </a:spcBef>
        <a:buClrTx/>
        <a:buFont typeface="Arial"/>
        <a:buChar char="•"/>
        <a:defRPr sz="1300" kern="1200">
          <a:solidFill>
            <a:schemeClr val="tx2"/>
          </a:solidFill>
          <a:latin typeface="+mn-lt"/>
          <a:ea typeface="+mn-ea"/>
          <a:cs typeface="+mn-cs"/>
        </a:defRPr>
      </a:lvl4pPr>
      <a:lvl5pPr marL="685800" indent="-171450" algn="l" defTabSz="457200" rtl="0" eaLnBrk="1"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5pPr>
      <a:lvl6pPr marL="857250" indent="-17145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6pPr>
      <a:lvl7pPr marL="1028700" indent="-16510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7pPr>
      <a:lvl8pPr marL="1206500" indent="-177800" algn="l" defTabSz="457200" rtl="0" eaLnBrk="1" latinLnBrk="0" hangingPunct="1">
        <a:lnSpc>
          <a:spcPct val="100000"/>
        </a:lnSpc>
        <a:spcBef>
          <a:spcPts val="600"/>
        </a:spcBef>
        <a:buClrTx/>
        <a:buFont typeface="Arial"/>
        <a:buChar char="•"/>
        <a:defRPr sz="1300" kern="1200">
          <a:solidFill>
            <a:schemeClr val="tx2"/>
          </a:solidFill>
          <a:latin typeface="+mn-lt"/>
          <a:ea typeface="+mn-ea"/>
          <a:cs typeface="+mn-cs"/>
        </a:defRPr>
      </a:lvl8pPr>
      <a:lvl9pPr marL="1371600" indent="-16510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11">
          <p15:clr>
            <a:srgbClr val="F26B43"/>
          </p15:clr>
        </p15:guide>
        <p15:guide id="2" pos="264">
          <p15:clr>
            <a:srgbClr val="F26B43"/>
          </p15:clr>
        </p15:guide>
        <p15:guide id="3" pos="5496">
          <p15:clr>
            <a:srgbClr val="F26B43"/>
          </p15:clr>
        </p15:guide>
        <p15:guide id="4" orient="horz" pos="336">
          <p15:clr>
            <a:srgbClr val="F26B43"/>
          </p15:clr>
        </p15:guide>
        <p15:guide id="5" orient="horz" pos="3622">
          <p15:clr>
            <a:srgbClr val="F26B43"/>
          </p15:clr>
        </p15:guide>
        <p15:guide id="6" orient="horz" pos="411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418448" y="3713480"/>
            <a:ext cx="5332112" cy="2011680"/>
          </a:xfrm>
        </p:spPr>
        <p:txBody>
          <a:bodyPr/>
          <a:lstStyle/>
          <a:p>
            <a:br>
              <a:rPr lang="en-US" dirty="0"/>
            </a:br>
            <a:br>
              <a:rPr lang="en-US" dirty="0"/>
            </a:br>
            <a:br>
              <a:rPr lang="en-US" dirty="0"/>
            </a:br>
            <a:br>
              <a:rPr lang="en-US" dirty="0"/>
            </a:br>
            <a:r>
              <a:rPr lang="en-US" dirty="0"/>
              <a:t>21170 – SimpleDose Application (SDA)</a:t>
            </a:r>
            <a:br>
              <a:rPr lang="en-US" dirty="0"/>
            </a:br>
            <a:br>
              <a:rPr lang="en-US" dirty="0"/>
            </a:br>
            <a:r>
              <a:rPr lang="en-US" sz="3200" b="0" i="1" dirty="0"/>
              <a:t> Kick-off Meeting</a:t>
            </a:r>
            <a:endParaRPr lang="en-US" dirty="0"/>
          </a:p>
        </p:txBody>
      </p:sp>
      <p:sp>
        <p:nvSpPr>
          <p:cNvPr id="2" name="Text Placeholder 1"/>
          <p:cNvSpPr>
            <a:spLocks noGrp="1"/>
          </p:cNvSpPr>
          <p:nvPr>
            <p:ph type="body" sz="quarter" idx="16"/>
          </p:nvPr>
        </p:nvSpPr>
        <p:spPr>
          <a:xfrm>
            <a:off x="418448" y="5466122"/>
            <a:ext cx="2687213" cy="1262324"/>
          </a:xfrm>
        </p:spPr>
        <p:txBody>
          <a:bodyPr/>
          <a:lstStyle/>
          <a:p>
            <a:pPr lvl="2"/>
            <a:endParaRPr lang="en-US" sz="1400" dirty="0"/>
          </a:p>
          <a:p>
            <a:pPr lvl="2"/>
            <a:r>
              <a:rPr lang="en-US" sz="1400" dirty="0"/>
              <a:t>   </a:t>
            </a:r>
            <a:r>
              <a:rPr lang="en-US" sz="2000" dirty="0"/>
              <a:t>April 8, 2021</a:t>
            </a:r>
          </a:p>
        </p:txBody>
      </p:sp>
    </p:spTree>
    <p:extLst>
      <p:ext uri="{BB962C8B-B14F-4D97-AF65-F5344CB8AC3E}">
        <p14:creationId xmlns:p14="http://schemas.microsoft.com/office/powerpoint/2010/main" val="2777583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E81134-B0BB-4C2B-85D8-70F61990272D}"/>
              </a:ext>
            </a:extLst>
          </p:cNvPr>
          <p:cNvSpPr/>
          <p:nvPr/>
        </p:nvSpPr>
        <p:spPr>
          <a:xfrm>
            <a:off x="465589" y="378494"/>
            <a:ext cx="4572000" cy="800219"/>
          </a:xfrm>
          <a:prstGeom prst="rect">
            <a:avLst/>
          </a:prstGeom>
        </p:spPr>
        <p:txBody>
          <a:bodyPr>
            <a:spAutoFit/>
          </a:bodyPr>
          <a:lstStyle/>
          <a:p>
            <a:r>
              <a:rPr lang="en-US" sz="2600" b="1" dirty="0"/>
              <a:t>Expectations</a:t>
            </a:r>
            <a:br>
              <a:rPr lang="en-US" dirty="0"/>
            </a:br>
            <a:r>
              <a:rPr lang="en-US" sz="2000" b="1" dirty="0"/>
              <a:t>Internal Audit &amp; Business Line</a:t>
            </a:r>
          </a:p>
        </p:txBody>
      </p:sp>
      <p:grpSp>
        <p:nvGrpSpPr>
          <p:cNvPr id="5" name="Group 4">
            <a:extLst>
              <a:ext uri="{FF2B5EF4-FFF2-40B4-BE49-F238E27FC236}">
                <a16:creationId xmlns:a16="http://schemas.microsoft.com/office/drawing/2014/main" id="{F3BD4058-1B86-4BED-BA66-11F5CD106A81}"/>
              </a:ext>
            </a:extLst>
          </p:cNvPr>
          <p:cNvGrpSpPr/>
          <p:nvPr/>
        </p:nvGrpSpPr>
        <p:grpSpPr>
          <a:xfrm>
            <a:off x="557930" y="1359017"/>
            <a:ext cx="3460397" cy="3986720"/>
            <a:chOff x="939674" y="1766137"/>
            <a:chExt cx="3330828" cy="3203742"/>
          </a:xfrm>
        </p:grpSpPr>
        <p:sp>
          <p:nvSpPr>
            <p:cNvPr id="6" name="Rectangle 5">
              <a:extLst>
                <a:ext uri="{FF2B5EF4-FFF2-40B4-BE49-F238E27FC236}">
                  <a16:creationId xmlns:a16="http://schemas.microsoft.com/office/drawing/2014/main" id="{35B6AE0A-229E-4A59-B8F6-E8ACF2533DD2}"/>
                </a:ext>
              </a:extLst>
            </p:cNvPr>
            <p:cNvSpPr/>
            <p:nvPr/>
          </p:nvSpPr>
          <p:spPr>
            <a:xfrm>
              <a:off x="939674" y="1766137"/>
              <a:ext cx="3330828" cy="71061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spcBef>
                  <a:spcPts val="1200"/>
                </a:spcBef>
              </a:pPr>
              <a:r>
                <a:rPr lang="en-US" b="1" dirty="0"/>
                <a:t>What you can expect from Internal Audit:</a:t>
              </a:r>
            </a:p>
          </p:txBody>
        </p:sp>
        <p:sp>
          <p:nvSpPr>
            <p:cNvPr id="9" name="Content Placeholder 2">
              <a:extLst>
                <a:ext uri="{FF2B5EF4-FFF2-40B4-BE49-F238E27FC236}">
                  <a16:creationId xmlns:a16="http://schemas.microsoft.com/office/drawing/2014/main" id="{B45FF638-3FC6-4CFD-B919-9EB4FE47E11D}"/>
                </a:ext>
              </a:extLst>
            </p:cNvPr>
            <p:cNvSpPr txBox="1">
              <a:spLocks/>
            </p:cNvSpPr>
            <p:nvPr/>
          </p:nvSpPr>
          <p:spPr>
            <a:xfrm>
              <a:off x="939674" y="2660693"/>
              <a:ext cx="3201392" cy="2309186"/>
            </a:xfrm>
            <a:prstGeom prst="rect">
              <a:avLst/>
            </a:prstGeom>
          </p:spPr>
          <p:txBody>
            <a:bodyPr/>
            <a:lst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a:lstStyle>
            <a:p>
              <a:pPr marL="285750" indent="-285750">
                <a:spcBef>
                  <a:spcPts val="600"/>
                </a:spcBef>
                <a:buFont typeface="Arial" panose="020B0604020202020204" pitchFamily="34" charset="0"/>
                <a:buChar char="•"/>
              </a:pPr>
              <a:r>
                <a:rPr lang="en-US" sz="1300" dirty="0"/>
                <a:t>Prompt notification of concerns, such as audit issues or roadblocks</a:t>
              </a:r>
            </a:p>
            <a:p>
              <a:pPr marL="285750" indent="-285750">
                <a:spcBef>
                  <a:spcPts val="600"/>
                </a:spcBef>
                <a:buFont typeface="Arial" panose="020B0604020202020204" pitchFamily="34" charset="0"/>
                <a:buChar char="•"/>
              </a:pPr>
              <a:r>
                <a:rPr lang="en-US" sz="1300" dirty="0"/>
                <a:t>Potential unfamiliarity with business process</a:t>
              </a:r>
            </a:p>
            <a:p>
              <a:pPr marL="285750" indent="-285750">
                <a:spcBef>
                  <a:spcPts val="600"/>
                </a:spcBef>
                <a:buFont typeface="Arial" panose="020B0604020202020204" pitchFamily="34" charset="0"/>
                <a:buChar char="•"/>
              </a:pPr>
              <a:r>
                <a:rPr lang="en-US" sz="1300" dirty="0"/>
                <a:t>Focus on key areas of high risk</a:t>
              </a:r>
            </a:p>
            <a:p>
              <a:pPr marL="285750" indent="-285750">
                <a:spcBef>
                  <a:spcPts val="600"/>
                </a:spcBef>
                <a:buFont typeface="Arial" panose="020B0604020202020204" pitchFamily="34" charset="0"/>
                <a:buChar char="•"/>
              </a:pPr>
              <a:r>
                <a:rPr lang="en-US" sz="1300" dirty="0"/>
                <a:t>Ongoing communication throughout the project</a:t>
              </a:r>
            </a:p>
            <a:p>
              <a:pPr marL="285750" indent="-285750">
                <a:spcBef>
                  <a:spcPts val="600"/>
                </a:spcBef>
                <a:buFont typeface="Arial" panose="020B0604020202020204" pitchFamily="34" charset="0"/>
                <a:buChar char="•"/>
              </a:pPr>
              <a:r>
                <a:rPr lang="en-US" sz="1300" dirty="0"/>
                <a:t>Travel to primary location(s), as necessary</a:t>
              </a:r>
            </a:p>
            <a:p>
              <a:pPr marL="285750" indent="-285750">
                <a:spcBef>
                  <a:spcPts val="600"/>
                </a:spcBef>
                <a:buFont typeface="Arial" panose="020B0604020202020204" pitchFamily="34" charset="0"/>
                <a:buChar char="•"/>
              </a:pPr>
              <a:r>
                <a:rPr lang="en-US" sz="1300" dirty="0"/>
                <a:t>Draft Audit Report will be provided for the business’ review at least 24 hours in advance of the close meeting</a:t>
              </a:r>
            </a:p>
          </p:txBody>
        </p:sp>
      </p:grpSp>
      <p:grpSp>
        <p:nvGrpSpPr>
          <p:cNvPr id="10" name="Group 9">
            <a:extLst>
              <a:ext uri="{FF2B5EF4-FFF2-40B4-BE49-F238E27FC236}">
                <a16:creationId xmlns:a16="http://schemas.microsoft.com/office/drawing/2014/main" id="{306901AF-C0F2-4E85-A749-EC38E74CB490}"/>
              </a:ext>
            </a:extLst>
          </p:cNvPr>
          <p:cNvGrpSpPr/>
          <p:nvPr/>
        </p:nvGrpSpPr>
        <p:grpSpPr>
          <a:xfrm>
            <a:off x="4517987" y="1359017"/>
            <a:ext cx="4157092" cy="3543864"/>
            <a:chOff x="4938926" y="1768365"/>
            <a:chExt cx="2989459" cy="3201514"/>
          </a:xfrm>
        </p:grpSpPr>
        <p:sp>
          <p:nvSpPr>
            <p:cNvPr id="12" name="Rectangle 11">
              <a:extLst>
                <a:ext uri="{FF2B5EF4-FFF2-40B4-BE49-F238E27FC236}">
                  <a16:creationId xmlns:a16="http://schemas.microsoft.com/office/drawing/2014/main" id="{96BA2846-1D94-4DFA-BA82-6A3D5F2F2882}"/>
                </a:ext>
              </a:extLst>
            </p:cNvPr>
            <p:cNvSpPr/>
            <p:nvPr/>
          </p:nvSpPr>
          <p:spPr>
            <a:xfrm>
              <a:off x="4938926" y="1768365"/>
              <a:ext cx="2925451" cy="710618"/>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spcBef>
                  <a:spcPts val="1200"/>
                </a:spcBef>
              </a:pPr>
              <a:r>
                <a:rPr lang="en-US" b="1" dirty="0"/>
                <a:t>What Internal Audit expects from your Team:</a:t>
              </a:r>
            </a:p>
          </p:txBody>
        </p:sp>
        <p:sp>
          <p:nvSpPr>
            <p:cNvPr id="13" name="Content Placeholder 2">
              <a:extLst>
                <a:ext uri="{FF2B5EF4-FFF2-40B4-BE49-F238E27FC236}">
                  <a16:creationId xmlns:a16="http://schemas.microsoft.com/office/drawing/2014/main" id="{CA026049-5727-44DD-A30A-5AAD1B4FA2C2}"/>
                </a:ext>
              </a:extLst>
            </p:cNvPr>
            <p:cNvSpPr txBox="1">
              <a:spLocks/>
            </p:cNvSpPr>
            <p:nvPr/>
          </p:nvSpPr>
          <p:spPr>
            <a:xfrm>
              <a:off x="5002934" y="2660693"/>
              <a:ext cx="2925451" cy="2309186"/>
            </a:xfrm>
            <a:prstGeom prst="rect">
              <a:avLst/>
            </a:prstGeom>
          </p:spPr>
          <p:txBody>
            <a:bodyPr/>
            <a:lst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a:lstStyle>
            <a:p>
              <a:pPr marL="285750" indent="-285750">
                <a:spcBef>
                  <a:spcPts val="600"/>
                </a:spcBef>
                <a:buFont typeface="Arial" panose="020B0604020202020204" pitchFamily="34" charset="0"/>
                <a:buChar char="•"/>
              </a:pPr>
              <a:r>
                <a:rPr lang="en-US" sz="1300" dirty="0"/>
                <a:t>Awareness and engagement </a:t>
              </a:r>
            </a:p>
            <a:p>
              <a:pPr marL="285750" indent="-285750">
                <a:spcBef>
                  <a:spcPts val="600"/>
                </a:spcBef>
                <a:buFont typeface="Arial" panose="020B0604020202020204" pitchFamily="34" charset="0"/>
                <a:buChar char="•"/>
              </a:pPr>
              <a:r>
                <a:rPr lang="en-US" sz="1300" dirty="0"/>
                <a:t>All relevant documentation, including process/control documentation, policies &amp; procedures, key reporting and dependencies be provided promptly during the planning phase</a:t>
              </a:r>
            </a:p>
            <a:p>
              <a:pPr marL="285750" indent="-285750">
                <a:spcBef>
                  <a:spcPts val="600"/>
                </a:spcBef>
                <a:buFont typeface="Arial" panose="020B0604020202020204" pitchFamily="34" charset="0"/>
                <a:buChar char="•"/>
              </a:pPr>
              <a:r>
                <a:rPr lang="en-US" sz="1300" dirty="0"/>
                <a:t>Management and staff will make reasonable time available for interviews, provide prompt responses to follow-up questions and deliver requested support or information by agreed upon due dates</a:t>
              </a:r>
            </a:p>
            <a:p>
              <a:pPr marL="285750" indent="-285750">
                <a:spcBef>
                  <a:spcPts val="600"/>
                </a:spcBef>
                <a:buFont typeface="Arial" panose="020B0604020202020204" pitchFamily="34" charset="0"/>
                <a:buChar char="•"/>
              </a:pPr>
              <a:r>
                <a:rPr lang="en-US" sz="1300" dirty="0"/>
                <a:t>All layers of management in your Team’s organization are kept informed of identified exceptions and issues</a:t>
              </a:r>
            </a:p>
            <a:p>
              <a:pPr marL="285750" indent="-285750">
                <a:spcBef>
                  <a:spcPts val="600"/>
                </a:spcBef>
                <a:buFont typeface="Arial" panose="020B0604020202020204" pitchFamily="34" charset="0"/>
                <a:buChar char="•"/>
              </a:pPr>
              <a:r>
                <a:rPr lang="en-US" sz="1300" dirty="0"/>
                <a:t>Management will review the Draft Audit Report in advance of the close meeting to allow for a more targeted discussion</a:t>
              </a:r>
            </a:p>
          </p:txBody>
        </p:sp>
      </p:grpSp>
      <p:sp>
        <p:nvSpPr>
          <p:cNvPr id="11" name="TextBox 10">
            <a:extLst>
              <a:ext uri="{FF2B5EF4-FFF2-40B4-BE49-F238E27FC236}">
                <a16:creationId xmlns:a16="http://schemas.microsoft.com/office/drawing/2014/main" id="{42803952-7FA2-47BC-8FEC-D667E293A170}"/>
              </a:ext>
            </a:extLst>
          </p:cNvPr>
          <p:cNvSpPr txBox="1"/>
          <p:nvPr/>
        </p:nvSpPr>
        <p:spPr>
          <a:xfrm>
            <a:off x="612558" y="6414104"/>
            <a:ext cx="6045693" cy="276999"/>
          </a:xfrm>
          <a:prstGeom prst="rect">
            <a:avLst/>
          </a:prstGeom>
          <a:noFill/>
        </p:spPr>
        <p:txBody>
          <a:bodyPr wrap="square" lIns="0" tIns="0" rIns="0" bIns="0" rtlCol="0">
            <a:spAutoFit/>
          </a:bodyPr>
          <a:lstStyle/>
          <a:p>
            <a:r>
              <a:rPr lang="en-US" sz="900" dirty="0"/>
              <a:t>© 2021 CVS Health and/or its affiliates. Confidential and proprietary. </a:t>
            </a:r>
          </a:p>
          <a:p>
            <a:r>
              <a:rPr lang="en-US" sz="900" dirty="0"/>
              <a:t>“PRIVILEGED AND CONFIDENTIAL PATIENT SAFETY WORK PRODUCT UNDER FEDERAL LAW”</a:t>
            </a:r>
          </a:p>
        </p:txBody>
      </p:sp>
    </p:spTree>
    <p:extLst>
      <p:ext uri="{BB962C8B-B14F-4D97-AF65-F5344CB8AC3E}">
        <p14:creationId xmlns:p14="http://schemas.microsoft.com/office/powerpoint/2010/main" val="26252168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E81134-B0BB-4C2B-85D8-70F61990272D}"/>
              </a:ext>
            </a:extLst>
          </p:cNvPr>
          <p:cNvSpPr/>
          <p:nvPr/>
        </p:nvSpPr>
        <p:spPr>
          <a:xfrm>
            <a:off x="465589" y="378494"/>
            <a:ext cx="6623108" cy="492443"/>
          </a:xfrm>
          <a:prstGeom prst="rect">
            <a:avLst/>
          </a:prstGeom>
        </p:spPr>
        <p:txBody>
          <a:bodyPr wrap="square">
            <a:spAutoFit/>
          </a:bodyPr>
          <a:lstStyle/>
          <a:p>
            <a:r>
              <a:rPr lang="en-US" sz="2600" b="1" dirty="0"/>
              <a:t>Additional Information to Consider</a:t>
            </a:r>
            <a:endParaRPr lang="en-US" sz="2000" b="1" dirty="0"/>
          </a:p>
        </p:txBody>
      </p:sp>
      <p:sp>
        <p:nvSpPr>
          <p:cNvPr id="11" name="Content Placeholder 2">
            <a:extLst>
              <a:ext uri="{FF2B5EF4-FFF2-40B4-BE49-F238E27FC236}">
                <a16:creationId xmlns:a16="http://schemas.microsoft.com/office/drawing/2014/main" id="{12D4DACF-E912-4DCD-9DC4-BDD7B9F1887C}"/>
              </a:ext>
            </a:extLst>
          </p:cNvPr>
          <p:cNvSpPr>
            <a:spLocks noGrp="1"/>
          </p:cNvSpPr>
          <p:nvPr>
            <p:ph sz="half" idx="1"/>
          </p:nvPr>
        </p:nvSpPr>
        <p:spPr>
          <a:xfrm>
            <a:off x="557930" y="1331305"/>
            <a:ext cx="3921791" cy="3978176"/>
          </a:xfrm>
        </p:spPr>
        <p:txBody>
          <a:bodyPr/>
          <a:lstStyle/>
          <a:p>
            <a:r>
              <a:rPr lang="en-US" dirty="0"/>
              <a:t>AuditBoard is the audit management tool used by Internal Audit</a:t>
            </a:r>
          </a:p>
          <a:p>
            <a:pPr lvl="1"/>
            <a:r>
              <a:rPr lang="en-US" dirty="0"/>
              <a:t>Internal Audit may leverage this system for the following aspects of the project:</a:t>
            </a:r>
          </a:p>
          <a:p>
            <a:pPr lvl="2"/>
            <a:r>
              <a:rPr lang="en-US" dirty="0"/>
              <a:t>Centrally manage and communicate requests</a:t>
            </a:r>
          </a:p>
          <a:p>
            <a:pPr lvl="2"/>
            <a:r>
              <a:rPr lang="en-US" dirty="0"/>
              <a:t>Gain alignment with verbiage of Findings and Observations</a:t>
            </a:r>
          </a:p>
          <a:p>
            <a:pPr lvl="3"/>
            <a:r>
              <a:rPr lang="en-US" dirty="0"/>
              <a:t>Request Management’s Remediation Plan for inclusion within the Audit Report</a:t>
            </a:r>
          </a:p>
          <a:p>
            <a:pPr lvl="2"/>
            <a:r>
              <a:rPr lang="en-US" dirty="0"/>
              <a:t>Management of Findings upon the conclusion of the audit</a:t>
            </a:r>
          </a:p>
          <a:p>
            <a:pPr marL="0" lvl="2" indent="0">
              <a:buNone/>
            </a:pPr>
            <a:r>
              <a:rPr lang="en-US" b="1" dirty="0"/>
              <a:t>Note: </a:t>
            </a:r>
            <a:r>
              <a:rPr lang="en-US" dirty="0"/>
              <a:t>Please do not upload any PII / PHI to AuditBoard; please discuss with Internal Audit the most appropriate means to transmit any sensitive documentation requested as part of this project</a:t>
            </a:r>
          </a:p>
          <a:p>
            <a:pPr lvl="3"/>
            <a:endParaRPr lang="en-US" dirty="0"/>
          </a:p>
        </p:txBody>
      </p:sp>
      <p:sp>
        <p:nvSpPr>
          <p:cNvPr id="16" name="Content Placeholder 3">
            <a:extLst>
              <a:ext uri="{FF2B5EF4-FFF2-40B4-BE49-F238E27FC236}">
                <a16:creationId xmlns:a16="http://schemas.microsoft.com/office/drawing/2014/main" id="{39A5F49F-0684-442E-B78A-C356358A292D}"/>
              </a:ext>
            </a:extLst>
          </p:cNvPr>
          <p:cNvSpPr txBox="1">
            <a:spLocks/>
          </p:cNvSpPr>
          <p:nvPr/>
        </p:nvSpPr>
        <p:spPr>
          <a:xfrm>
            <a:off x="4697355" y="1331304"/>
            <a:ext cx="3921792" cy="4851381"/>
          </a:xfrm>
          <a:prstGeom prst="rect">
            <a:avLst/>
          </a:prstGeom>
        </p:spPr>
        <p:txBody>
          <a:bodyPr/>
          <a:lstStyle>
            <a:lvl1pPr marL="0" indent="0" algn="l" defTabSz="457200" rtl="0" eaLnBrk="1" latinLnBrk="0" hangingPunct="1">
              <a:lnSpc>
                <a:spcPct val="100000"/>
              </a:lnSpc>
              <a:spcBef>
                <a:spcPts val="1800"/>
              </a:spcBef>
              <a:buClrTx/>
              <a:buFont typeface="Arial"/>
              <a:buNone/>
              <a:defRPr sz="1300" b="0" kern="1200">
                <a:solidFill>
                  <a:schemeClr val="tx2"/>
                </a:solidFill>
                <a:latin typeface="+mn-lt"/>
                <a:ea typeface="+mn-ea"/>
                <a:cs typeface="+mn-cs"/>
              </a:defRPr>
            </a:lvl1pPr>
            <a:lvl2pPr marL="171450" indent="-171450" algn="l" defTabSz="457200" rtl="0" eaLnBrk="1" latinLnBrk="0" hangingPunct="1">
              <a:lnSpc>
                <a:spcPct val="100000"/>
              </a:lnSpc>
              <a:spcBef>
                <a:spcPts val="1200"/>
              </a:spcBef>
              <a:buClrTx/>
              <a:buFont typeface="Arial"/>
              <a:buChar char="•"/>
              <a:defRPr sz="1300" kern="1200">
                <a:solidFill>
                  <a:schemeClr val="tx2"/>
                </a:solidFill>
                <a:latin typeface="+mn-lt"/>
                <a:ea typeface="+mn-ea"/>
                <a:cs typeface="+mn-cs"/>
              </a:defRPr>
            </a:lvl2pPr>
            <a:lvl3pPr marL="342900" indent="-171450" algn="l" defTabSz="457200" rtl="0" eaLnBrk="1" latinLnBrk="0" hangingPunct="1">
              <a:lnSpc>
                <a:spcPct val="100000"/>
              </a:lnSpc>
              <a:spcBef>
                <a:spcPts val="600"/>
              </a:spcBef>
              <a:buClrTx/>
              <a:buFont typeface="Lucida Grande"/>
              <a:buChar char="–"/>
              <a:defRPr sz="1300" kern="1200" baseline="0">
                <a:solidFill>
                  <a:schemeClr val="tx2"/>
                </a:solidFill>
                <a:latin typeface="+mn-lt"/>
                <a:ea typeface="+mn-ea"/>
                <a:cs typeface="+mn-cs"/>
              </a:defRPr>
            </a:lvl3pPr>
            <a:lvl4pPr marL="514350" indent="-171450" algn="l" defTabSz="457200" rtl="0" eaLnBrk="1" latinLnBrk="0" hangingPunct="1">
              <a:lnSpc>
                <a:spcPct val="100000"/>
              </a:lnSpc>
              <a:spcBef>
                <a:spcPts val="600"/>
              </a:spcBef>
              <a:buClrTx/>
              <a:buFont typeface="Arial"/>
              <a:buChar char="•"/>
              <a:defRPr sz="1300" kern="1200">
                <a:solidFill>
                  <a:schemeClr val="tx2"/>
                </a:solidFill>
                <a:latin typeface="+mn-lt"/>
                <a:ea typeface="+mn-ea"/>
                <a:cs typeface="+mn-cs"/>
              </a:defRPr>
            </a:lvl4pPr>
            <a:lvl5pPr marL="685800" indent="-171450" algn="l" defTabSz="457200" rtl="0" eaLnBrk="1"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5pPr>
            <a:lvl6pPr marL="857250" indent="-17145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6pPr>
            <a:lvl7pPr marL="1028700" indent="-16510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7pPr>
            <a:lvl8pPr marL="1206500" indent="-177800" algn="l" defTabSz="457200" rtl="0" eaLnBrk="1" latinLnBrk="0" hangingPunct="1">
              <a:lnSpc>
                <a:spcPct val="100000"/>
              </a:lnSpc>
              <a:spcBef>
                <a:spcPts val="600"/>
              </a:spcBef>
              <a:buClrTx/>
              <a:buFont typeface="Arial"/>
              <a:buChar char="•"/>
              <a:defRPr sz="1300" kern="1200">
                <a:solidFill>
                  <a:schemeClr val="tx2"/>
                </a:solidFill>
                <a:latin typeface="+mn-lt"/>
                <a:ea typeface="+mn-ea"/>
                <a:cs typeface="+mn-cs"/>
              </a:defRPr>
            </a:lvl8pPr>
            <a:lvl9pPr marL="1371600" indent="-16510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9pPr>
          </a:lstStyle>
          <a:p>
            <a:r>
              <a:rPr lang="en-US" sz="1800" b="1" dirty="0"/>
              <a:t>Audit Surveys will be sent at the conclusion of the audit to the relevant business contacts</a:t>
            </a:r>
          </a:p>
          <a:p>
            <a:pPr lvl="1"/>
            <a:r>
              <a:rPr lang="en-US" dirty="0"/>
              <a:t>Audit Surveys help Internal Audit aggregate feedback on what went well during the project and areas of opportunity for the team to reflect on going forward</a:t>
            </a:r>
          </a:p>
          <a:p>
            <a:pPr lvl="2"/>
            <a:r>
              <a:rPr lang="en-US" dirty="0"/>
              <a:t>Survey will be deployed from AuditBoard typically within 1-2 weeks of report issuance</a:t>
            </a:r>
          </a:p>
          <a:p>
            <a:pPr lvl="2"/>
            <a:r>
              <a:rPr lang="en-US" dirty="0"/>
              <a:t>Results are gathered centrally by our Department administrative team and feedback is </a:t>
            </a:r>
            <a:r>
              <a:rPr lang="en-US" u="sng" dirty="0"/>
              <a:t>anonymously</a:t>
            </a:r>
            <a:r>
              <a:rPr lang="en-US" dirty="0"/>
              <a:t> provided back to the respective Internal Audit team</a:t>
            </a:r>
          </a:p>
          <a:p>
            <a:pPr marL="171450" lvl="3" indent="0">
              <a:buFont typeface="Arial"/>
              <a:buNone/>
            </a:pPr>
            <a:endParaRPr lang="en-US" dirty="0"/>
          </a:p>
        </p:txBody>
      </p:sp>
      <p:sp>
        <p:nvSpPr>
          <p:cNvPr id="6" name="TextBox 5">
            <a:extLst>
              <a:ext uri="{FF2B5EF4-FFF2-40B4-BE49-F238E27FC236}">
                <a16:creationId xmlns:a16="http://schemas.microsoft.com/office/drawing/2014/main" id="{C26E6816-FFBD-4E92-860B-C55062DAF362}"/>
              </a:ext>
            </a:extLst>
          </p:cNvPr>
          <p:cNvSpPr txBox="1"/>
          <p:nvPr/>
        </p:nvSpPr>
        <p:spPr>
          <a:xfrm>
            <a:off x="612558" y="6414104"/>
            <a:ext cx="6045693" cy="276999"/>
          </a:xfrm>
          <a:prstGeom prst="rect">
            <a:avLst/>
          </a:prstGeom>
          <a:noFill/>
        </p:spPr>
        <p:txBody>
          <a:bodyPr wrap="square" lIns="0" tIns="0" rIns="0" bIns="0" rtlCol="0">
            <a:spAutoFit/>
          </a:bodyPr>
          <a:lstStyle/>
          <a:p>
            <a:r>
              <a:rPr lang="en-US" sz="900" dirty="0"/>
              <a:t>© 2021 CVS Health and/or its affiliates. Confidential and proprietary. </a:t>
            </a:r>
          </a:p>
          <a:p>
            <a:r>
              <a:rPr lang="en-US" sz="900" dirty="0"/>
              <a:t>“PRIVILEGED AND CONFIDENTIAL PATIENT SAFETY WORK PRODUCT UNDER FEDERAL LAW”</a:t>
            </a:r>
          </a:p>
        </p:txBody>
      </p:sp>
    </p:spTree>
    <p:extLst>
      <p:ext uri="{BB962C8B-B14F-4D97-AF65-F5344CB8AC3E}">
        <p14:creationId xmlns:p14="http://schemas.microsoft.com/office/powerpoint/2010/main" val="11229937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E81134-B0BB-4C2B-85D8-70F61990272D}"/>
              </a:ext>
            </a:extLst>
          </p:cNvPr>
          <p:cNvSpPr/>
          <p:nvPr/>
        </p:nvSpPr>
        <p:spPr>
          <a:xfrm>
            <a:off x="465589" y="378494"/>
            <a:ext cx="6623108" cy="492443"/>
          </a:xfrm>
          <a:prstGeom prst="rect">
            <a:avLst/>
          </a:prstGeom>
        </p:spPr>
        <p:txBody>
          <a:bodyPr wrap="square">
            <a:spAutoFit/>
          </a:bodyPr>
          <a:lstStyle/>
          <a:p>
            <a:r>
              <a:rPr lang="en-US" sz="2600" b="1" dirty="0"/>
              <a:t>Next Steps</a:t>
            </a:r>
            <a:endParaRPr lang="en-US" sz="2000" b="1" dirty="0"/>
          </a:p>
        </p:txBody>
      </p:sp>
      <p:sp>
        <p:nvSpPr>
          <p:cNvPr id="9" name="Content Placeholder 2">
            <a:extLst>
              <a:ext uri="{FF2B5EF4-FFF2-40B4-BE49-F238E27FC236}">
                <a16:creationId xmlns:a16="http://schemas.microsoft.com/office/drawing/2014/main" id="{B4D1EC5C-5B9E-474B-AD2A-B44FD4A642F1}"/>
              </a:ext>
            </a:extLst>
          </p:cNvPr>
          <p:cNvSpPr>
            <a:spLocks noGrp="1"/>
          </p:cNvSpPr>
          <p:nvPr>
            <p:ph idx="1"/>
          </p:nvPr>
        </p:nvSpPr>
        <p:spPr>
          <a:xfrm>
            <a:off x="557930" y="1440180"/>
            <a:ext cx="8588452" cy="3977640"/>
          </a:xfrm>
        </p:spPr>
        <p:txBody>
          <a:bodyPr/>
          <a:lstStyle/>
          <a:p>
            <a:pPr marL="285750" indent="-285750">
              <a:spcBef>
                <a:spcPts val="600"/>
              </a:spcBef>
              <a:spcAft>
                <a:spcPts val="1200"/>
              </a:spcAft>
              <a:buFont typeface="Arial" pitchFamily="34" charset="0"/>
              <a:buChar char="•"/>
            </a:pPr>
            <a:r>
              <a:rPr lang="en-US" sz="1300" b="0" dirty="0"/>
              <a:t>Alignment with project scope from the business</a:t>
            </a:r>
          </a:p>
          <a:p>
            <a:pPr marL="285750" indent="-285750">
              <a:spcBef>
                <a:spcPts val="600"/>
              </a:spcBef>
              <a:spcAft>
                <a:spcPts val="1200"/>
              </a:spcAft>
              <a:buFont typeface="Arial" pitchFamily="34" charset="0"/>
              <a:buChar char="•"/>
            </a:pPr>
            <a:r>
              <a:rPr lang="en-US" sz="1300" b="0" dirty="0"/>
              <a:t>Issuance of Kick-Off deck to formalize kick-off of the project</a:t>
            </a:r>
          </a:p>
          <a:p>
            <a:pPr marL="285750" indent="-285750">
              <a:spcBef>
                <a:spcPts val="600"/>
              </a:spcBef>
              <a:spcAft>
                <a:spcPts val="1200"/>
              </a:spcAft>
              <a:buFont typeface="Arial" pitchFamily="34" charset="0"/>
              <a:buChar char="•"/>
            </a:pPr>
            <a:r>
              <a:rPr lang="en-US" sz="1300" b="0" dirty="0"/>
              <a:t>Schedule walkthrough meetings with relevant business contacts</a:t>
            </a:r>
          </a:p>
          <a:p>
            <a:pPr marL="285750" indent="-285750">
              <a:spcBef>
                <a:spcPts val="600"/>
              </a:spcBef>
              <a:spcAft>
                <a:spcPts val="1200"/>
              </a:spcAft>
              <a:buFont typeface="Arial" pitchFamily="34" charset="0"/>
              <a:buChar char="•"/>
            </a:pPr>
            <a:r>
              <a:rPr lang="en-US" sz="1300" b="0" dirty="0"/>
              <a:t>Schedule periodic status meetings with the business to keep open line of communication</a:t>
            </a:r>
          </a:p>
          <a:p>
            <a:endParaRPr lang="en-US" sz="1300" dirty="0"/>
          </a:p>
        </p:txBody>
      </p:sp>
      <p:sp>
        <p:nvSpPr>
          <p:cNvPr id="5" name="TextBox 4">
            <a:extLst>
              <a:ext uri="{FF2B5EF4-FFF2-40B4-BE49-F238E27FC236}">
                <a16:creationId xmlns:a16="http://schemas.microsoft.com/office/drawing/2014/main" id="{6F84F91A-671D-458D-A53A-0DE23C4C61E7}"/>
              </a:ext>
            </a:extLst>
          </p:cNvPr>
          <p:cNvSpPr txBox="1"/>
          <p:nvPr/>
        </p:nvSpPr>
        <p:spPr>
          <a:xfrm>
            <a:off x="612558" y="6414104"/>
            <a:ext cx="6045693" cy="276999"/>
          </a:xfrm>
          <a:prstGeom prst="rect">
            <a:avLst/>
          </a:prstGeom>
          <a:noFill/>
        </p:spPr>
        <p:txBody>
          <a:bodyPr wrap="square" lIns="0" tIns="0" rIns="0" bIns="0" rtlCol="0">
            <a:spAutoFit/>
          </a:bodyPr>
          <a:lstStyle/>
          <a:p>
            <a:r>
              <a:rPr lang="en-US" sz="900" dirty="0"/>
              <a:t>© 2021 CVS Health and/or its affiliates. Confidential and proprietary. </a:t>
            </a:r>
          </a:p>
          <a:p>
            <a:r>
              <a:rPr lang="en-US" sz="900" dirty="0"/>
              <a:t>“PRIVILEGED AND CONFIDENTIAL PATIENT SAFETY WORK PRODUCT UNDER FEDERAL LAW”</a:t>
            </a:r>
          </a:p>
        </p:txBody>
      </p:sp>
    </p:spTree>
    <p:extLst>
      <p:ext uri="{BB962C8B-B14F-4D97-AF65-F5344CB8AC3E}">
        <p14:creationId xmlns:p14="http://schemas.microsoft.com/office/powerpoint/2010/main" val="28991879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17934EE-A96E-4891-8298-001E7DE65F81}"/>
              </a:ext>
            </a:extLst>
          </p:cNvPr>
          <p:cNvSpPr>
            <a:spLocks noGrp="1"/>
          </p:cNvSpPr>
          <p:nvPr>
            <p:ph type="title"/>
          </p:nvPr>
        </p:nvSpPr>
        <p:spPr>
          <a:xfrm>
            <a:off x="1828800" y="3022600"/>
            <a:ext cx="5486400" cy="812800"/>
          </a:xfrm>
        </p:spPr>
        <p:txBody>
          <a:bodyPr/>
          <a:lstStyle/>
          <a:p>
            <a:r>
              <a:rPr lang="en-US" dirty="0"/>
              <a:t>Appendix</a:t>
            </a:r>
          </a:p>
        </p:txBody>
      </p:sp>
      <p:grpSp>
        <p:nvGrpSpPr>
          <p:cNvPr id="4" name="Group 3">
            <a:extLst>
              <a:ext uri="{FF2B5EF4-FFF2-40B4-BE49-F238E27FC236}">
                <a16:creationId xmlns:a16="http://schemas.microsoft.com/office/drawing/2014/main" id="{D2E44F44-BA42-4915-B871-8E53216512E5}"/>
              </a:ext>
            </a:extLst>
          </p:cNvPr>
          <p:cNvGrpSpPr/>
          <p:nvPr/>
        </p:nvGrpSpPr>
        <p:grpSpPr>
          <a:xfrm>
            <a:off x="4424324" y="2716324"/>
            <a:ext cx="295351" cy="1559576"/>
            <a:chOff x="5899151" y="2073651"/>
            <a:chExt cx="393699" cy="1967022"/>
          </a:xfrm>
        </p:grpSpPr>
        <p:cxnSp>
          <p:nvCxnSpPr>
            <p:cNvPr id="5" name="Straight Connector 4">
              <a:extLst>
                <a:ext uri="{FF2B5EF4-FFF2-40B4-BE49-F238E27FC236}">
                  <a16:creationId xmlns:a16="http://schemas.microsoft.com/office/drawing/2014/main" id="{C2E4E378-B481-42A3-A379-7FAA914C1924}"/>
                </a:ext>
              </a:extLst>
            </p:cNvPr>
            <p:cNvCxnSpPr/>
            <p:nvPr/>
          </p:nvCxnSpPr>
          <p:spPr>
            <a:xfrm>
              <a:off x="5899151" y="2073651"/>
              <a:ext cx="393699" cy="0"/>
            </a:xfrm>
            <a:prstGeom prst="line">
              <a:avLst/>
            </a:prstGeom>
            <a:ln w="25400"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DB8FBE2-C561-42DC-99A3-B03840D43917}"/>
                </a:ext>
              </a:extLst>
            </p:cNvPr>
            <p:cNvCxnSpPr/>
            <p:nvPr/>
          </p:nvCxnSpPr>
          <p:spPr>
            <a:xfrm>
              <a:off x="5899151" y="4040673"/>
              <a:ext cx="393699" cy="0"/>
            </a:xfrm>
            <a:prstGeom prst="line">
              <a:avLst/>
            </a:prstGeom>
            <a:ln w="25400" cmpd="sng">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6402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E81134-B0BB-4C2B-85D8-70F61990272D}"/>
              </a:ext>
            </a:extLst>
          </p:cNvPr>
          <p:cNvSpPr/>
          <p:nvPr/>
        </p:nvSpPr>
        <p:spPr>
          <a:xfrm>
            <a:off x="465589" y="378494"/>
            <a:ext cx="6623108" cy="800219"/>
          </a:xfrm>
          <a:prstGeom prst="rect">
            <a:avLst/>
          </a:prstGeom>
        </p:spPr>
        <p:txBody>
          <a:bodyPr wrap="square">
            <a:spAutoFit/>
          </a:bodyPr>
          <a:lstStyle/>
          <a:p>
            <a:r>
              <a:rPr lang="en-US" sz="2600" b="1" dirty="0"/>
              <a:t>Standard Terminology</a:t>
            </a:r>
            <a:br>
              <a:rPr lang="en-US" sz="2800" dirty="0"/>
            </a:br>
            <a:r>
              <a:rPr lang="en-US" sz="2000" b="1" dirty="0"/>
              <a:t>Overall Control Environment Opinion</a:t>
            </a:r>
          </a:p>
        </p:txBody>
      </p:sp>
      <p:graphicFrame>
        <p:nvGraphicFramePr>
          <p:cNvPr id="10" name="Content Placeholder 5">
            <a:extLst>
              <a:ext uri="{FF2B5EF4-FFF2-40B4-BE49-F238E27FC236}">
                <a16:creationId xmlns:a16="http://schemas.microsoft.com/office/drawing/2014/main" id="{F8E5ABED-0295-45D3-A0C8-F6AA426BBEA1}"/>
              </a:ext>
            </a:extLst>
          </p:cNvPr>
          <p:cNvGraphicFramePr>
            <a:graphicFrameLocks noGrp="1"/>
          </p:cNvGraphicFramePr>
          <p:nvPr>
            <p:ph idx="1"/>
            <p:extLst>
              <p:ext uri="{D42A27DB-BD31-4B8C-83A1-F6EECF244321}">
                <p14:modId xmlns:p14="http://schemas.microsoft.com/office/powerpoint/2010/main" val="4282632363"/>
              </p:ext>
            </p:extLst>
          </p:nvPr>
        </p:nvGraphicFramePr>
        <p:xfrm>
          <a:off x="465589" y="1467665"/>
          <a:ext cx="8250510" cy="3909678"/>
        </p:xfrm>
        <a:graphic>
          <a:graphicData uri="http://schemas.openxmlformats.org/drawingml/2006/table">
            <a:tbl>
              <a:tblPr firstRow="1" bandRow="1">
                <a:tableStyleId>{5C22544A-7EE6-4342-B048-85BDC9FD1C3A}</a:tableStyleId>
              </a:tblPr>
              <a:tblGrid>
                <a:gridCol w="3859109">
                  <a:extLst>
                    <a:ext uri="{9D8B030D-6E8A-4147-A177-3AD203B41FA5}">
                      <a16:colId xmlns:a16="http://schemas.microsoft.com/office/drawing/2014/main" val="20000"/>
                    </a:ext>
                  </a:extLst>
                </a:gridCol>
                <a:gridCol w="4391401">
                  <a:extLst>
                    <a:ext uri="{9D8B030D-6E8A-4147-A177-3AD203B41FA5}">
                      <a16:colId xmlns:a16="http://schemas.microsoft.com/office/drawing/2014/main" val="20001"/>
                    </a:ext>
                  </a:extLst>
                </a:gridCol>
              </a:tblGrid>
              <a:tr h="1128403">
                <a:tc>
                  <a:txBody>
                    <a:bodyPr/>
                    <a:lstStyle/>
                    <a:p>
                      <a:r>
                        <a:rPr lang="en-US" b="1" dirty="0">
                          <a:solidFill>
                            <a:schemeClr val="tx2"/>
                          </a:solidFill>
                        </a:rPr>
                        <a:t>Effective</a:t>
                      </a:r>
                    </a:p>
                  </a:txBody>
                  <a:tcPr>
                    <a:solidFill>
                      <a:schemeClr val="bg1"/>
                    </a:solidFill>
                  </a:tcPr>
                </a:tc>
                <a:tc>
                  <a:txBody>
                    <a:bodyPr/>
                    <a:lstStyle/>
                    <a:p>
                      <a:pPr algn="just"/>
                      <a:r>
                        <a:rPr lang="en-US" sz="1300" b="0" kern="1200" dirty="0">
                          <a:solidFill>
                            <a:schemeClr val="tx2"/>
                          </a:solidFill>
                          <a:effectLst/>
                          <a:latin typeface="+mn-lt"/>
                          <a:ea typeface="+mn-ea"/>
                          <a:cs typeface="+mn-cs"/>
                        </a:rPr>
                        <a:t>Overall,</a:t>
                      </a:r>
                      <a:r>
                        <a:rPr lang="en-US" sz="1300" b="0" kern="1200" baseline="0" dirty="0">
                          <a:solidFill>
                            <a:schemeClr val="tx2"/>
                          </a:solidFill>
                          <a:effectLst/>
                          <a:latin typeface="+mn-lt"/>
                          <a:ea typeface="+mn-ea"/>
                          <a:cs typeface="+mn-cs"/>
                        </a:rPr>
                        <a:t> c</a:t>
                      </a:r>
                      <a:r>
                        <a:rPr lang="en-US" sz="1300" b="0" kern="1200" dirty="0">
                          <a:solidFill>
                            <a:schemeClr val="tx2"/>
                          </a:solidFill>
                          <a:effectLst/>
                          <a:latin typeface="+mn-lt"/>
                          <a:ea typeface="+mn-ea"/>
                          <a:cs typeface="+mn-cs"/>
                        </a:rPr>
                        <a:t>ontrols are appropriately designed and functioning as intended.</a:t>
                      </a:r>
                      <a:r>
                        <a:rPr lang="en-US" sz="1300" b="0" kern="1200" baseline="0" dirty="0">
                          <a:solidFill>
                            <a:schemeClr val="tx2"/>
                          </a:solidFill>
                          <a:effectLst/>
                          <a:latin typeface="+mn-lt"/>
                          <a:ea typeface="+mn-ea"/>
                          <a:cs typeface="+mn-cs"/>
                        </a:rPr>
                        <a:t> </a:t>
                      </a:r>
                      <a:r>
                        <a:rPr lang="en-US" sz="1300" b="0" kern="1200" dirty="0">
                          <a:solidFill>
                            <a:schemeClr val="tx2"/>
                          </a:solidFill>
                          <a:effectLst/>
                          <a:latin typeface="+mn-lt"/>
                          <a:ea typeface="+mn-ea"/>
                          <a:cs typeface="+mn-cs"/>
                        </a:rPr>
                        <a:t>Control weaknesses, if noted, do not threaten the effectiveness of the process reviewed.</a:t>
                      </a:r>
                    </a:p>
                    <a:p>
                      <a:endParaRPr lang="en-US" sz="1300" b="0" dirty="0">
                        <a:solidFill>
                          <a:schemeClr val="tx2"/>
                        </a:solidFill>
                      </a:endParaRPr>
                    </a:p>
                  </a:txBody>
                  <a:tcPr>
                    <a:solidFill>
                      <a:schemeClr val="bg1"/>
                    </a:solidFill>
                  </a:tcPr>
                </a:tc>
                <a:extLst>
                  <a:ext uri="{0D108BD9-81ED-4DB2-BD59-A6C34878D82A}">
                    <a16:rowId xmlns:a16="http://schemas.microsoft.com/office/drawing/2014/main" val="10000"/>
                  </a:ext>
                </a:extLst>
              </a:tr>
              <a:tr h="826436">
                <a:tc>
                  <a:txBody>
                    <a:bodyPr/>
                    <a:lstStyle/>
                    <a:p>
                      <a:r>
                        <a:rPr lang="en-US" b="1" dirty="0">
                          <a:solidFill>
                            <a:schemeClr val="tx2"/>
                          </a:solidFill>
                        </a:rPr>
                        <a:t>Mostly Effective</a:t>
                      </a:r>
                    </a:p>
                  </a:txBody>
                  <a:tcPr>
                    <a:solidFill>
                      <a:schemeClr val="bg1"/>
                    </a:solidFill>
                  </a:tcPr>
                </a:tc>
                <a:tc>
                  <a:txBody>
                    <a:bodyPr/>
                    <a:lstStyle/>
                    <a:p>
                      <a:pPr marL="0" marR="0" algn="just">
                        <a:spcBef>
                          <a:spcPts val="0"/>
                        </a:spcBef>
                        <a:spcAft>
                          <a:spcPts val="0"/>
                        </a:spcAft>
                      </a:pPr>
                      <a:r>
                        <a:rPr lang="en-US" sz="1300" dirty="0">
                          <a:solidFill>
                            <a:schemeClr val="tx2"/>
                          </a:solidFill>
                          <a:effectLst/>
                          <a:latin typeface="+mn-lt"/>
                          <a:ea typeface="Times New Roman" panose="02020603050405020304" pitchFamily="18" charset="0"/>
                        </a:rPr>
                        <a:t>Except for the issues noted, controls in place provide reasonable assurance that business risks are adequately mitigated.</a:t>
                      </a:r>
                    </a:p>
                    <a:p>
                      <a:pPr marL="0" marR="0">
                        <a:spcBef>
                          <a:spcPts val="0"/>
                        </a:spcBef>
                        <a:spcAft>
                          <a:spcPts val="0"/>
                        </a:spcAft>
                      </a:pPr>
                      <a:endParaRPr lang="en-US" sz="1300" dirty="0">
                        <a:solidFill>
                          <a:schemeClr val="tx2"/>
                        </a:solidFill>
                        <a:effectLst/>
                        <a:latin typeface="+mn-lt"/>
                        <a:ea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0001"/>
                  </a:ext>
                </a:extLst>
              </a:tr>
              <a:tr h="921794">
                <a:tc>
                  <a:txBody>
                    <a:bodyPr/>
                    <a:lstStyle/>
                    <a:p>
                      <a:r>
                        <a:rPr lang="en-US" b="1" dirty="0">
                          <a:solidFill>
                            <a:schemeClr val="tx2"/>
                          </a:solidFill>
                        </a:rPr>
                        <a:t>Improvement Needed</a:t>
                      </a:r>
                    </a:p>
                  </a:txBody>
                  <a:tcPr>
                    <a:solidFill>
                      <a:schemeClr val="bg1"/>
                    </a:solidFill>
                  </a:tcPr>
                </a:tc>
                <a:tc>
                  <a:txBody>
                    <a:bodyPr/>
                    <a:lstStyle/>
                    <a:p>
                      <a:pPr algn="just"/>
                      <a:r>
                        <a:rPr lang="en-US" sz="1300" kern="1200" dirty="0">
                          <a:solidFill>
                            <a:schemeClr val="tx2"/>
                          </a:solidFill>
                          <a:effectLst/>
                          <a:latin typeface="+mn-lt"/>
                          <a:ea typeface="+mn-ea"/>
                          <a:cs typeface="+mn-cs"/>
                        </a:rPr>
                        <a:t>One or more significant control weaknesses exist that require prompt action to prevent the process from becoming ineffective.</a:t>
                      </a:r>
                    </a:p>
                    <a:p>
                      <a:endParaRPr lang="en-US" sz="1300" dirty="0">
                        <a:solidFill>
                          <a:schemeClr val="tx2"/>
                        </a:solidFill>
                        <a:latin typeface="+mn-lt"/>
                      </a:endParaRPr>
                    </a:p>
                  </a:txBody>
                  <a:tcPr>
                    <a:solidFill>
                      <a:schemeClr val="bg1"/>
                    </a:solidFill>
                  </a:tcPr>
                </a:tc>
                <a:extLst>
                  <a:ext uri="{0D108BD9-81ED-4DB2-BD59-A6C34878D82A}">
                    <a16:rowId xmlns:a16="http://schemas.microsoft.com/office/drawing/2014/main" val="10002"/>
                  </a:ext>
                </a:extLst>
              </a:tr>
              <a:tr h="1033045">
                <a:tc>
                  <a:txBody>
                    <a:bodyPr/>
                    <a:lstStyle/>
                    <a:p>
                      <a:r>
                        <a:rPr lang="en-US" b="1" dirty="0">
                          <a:solidFill>
                            <a:schemeClr val="tx2"/>
                          </a:solidFill>
                        </a:rPr>
                        <a:t>Ineffective</a:t>
                      </a:r>
                    </a:p>
                  </a:txBody>
                  <a:tcPr>
                    <a:solidFill>
                      <a:schemeClr val="bg1"/>
                    </a:solidFill>
                  </a:tcPr>
                </a:tc>
                <a:tc>
                  <a:txBody>
                    <a:bodyPr/>
                    <a:lstStyle/>
                    <a:p>
                      <a:pPr marL="0" marR="0" algn="just">
                        <a:spcBef>
                          <a:spcPts val="0"/>
                        </a:spcBef>
                        <a:spcAft>
                          <a:spcPts val="0"/>
                        </a:spcAft>
                      </a:pPr>
                      <a:r>
                        <a:rPr lang="en-US" sz="1300" dirty="0">
                          <a:solidFill>
                            <a:schemeClr val="tx2"/>
                          </a:solidFill>
                          <a:effectLst/>
                          <a:latin typeface="+mn-lt"/>
                          <a:ea typeface="Times New Roman" panose="02020603050405020304" pitchFamily="18" charset="0"/>
                        </a:rPr>
                        <a:t>Control weaknesses are pervasive or one weakness is so severe that it impacts the entire operation under review. Immediate management attention is needed to remediate the issue identified.</a:t>
                      </a:r>
                    </a:p>
                    <a:p>
                      <a:pPr marL="0" marR="0">
                        <a:spcBef>
                          <a:spcPts val="0"/>
                        </a:spcBef>
                        <a:spcAft>
                          <a:spcPts val="0"/>
                        </a:spcAft>
                      </a:pPr>
                      <a:endParaRPr lang="en-US" sz="1300" dirty="0">
                        <a:solidFill>
                          <a:schemeClr val="tx2"/>
                        </a:solidFill>
                        <a:effectLst/>
                        <a:latin typeface="+mn-lt"/>
                        <a:ea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DE05F435-D0FB-4816-AB1D-2331201ECFFF}"/>
              </a:ext>
            </a:extLst>
          </p:cNvPr>
          <p:cNvSpPr txBox="1"/>
          <p:nvPr/>
        </p:nvSpPr>
        <p:spPr>
          <a:xfrm>
            <a:off x="612558" y="6414104"/>
            <a:ext cx="6045693" cy="276999"/>
          </a:xfrm>
          <a:prstGeom prst="rect">
            <a:avLst/>
          </a:prstGeom>
          <a:noFill/>
        </p:spPr>
        <p:txBody>
          <a:bodyPr wrap="square" lIns="0" tIns="0" rIns="0" bIns="0" rtlCol="0">
            <a:spAutoFit/>
          </a:bodyPr>
          <a:lstStyle/>
          <a:p>
            <a:r>
              <a:rPr lang="en-US" sz="900" dirty="0"/>
              <a:t>© 2021 CVS Health and/or its affiliates. Confidential and proprietary. </a:t>
            </a:r>
          </a:p>
          <a:p>
            <a:r>
              <a:rPr lang="en-US" sz="900" dirty="0"/>
              <a:t>“PRIVILEGED AND CONFIDENTIAL PATIENT SAFETY WORK PRODUCT UNDER FEDERAL LAW”</a:t>
            </a:r>
          </a:p>
        </p:txBody>
      </p:sp>
    </p:spTree>
    <p:extLst>
      <p:ext uri="{BB962C8B-B14F-4D97-AF65-F5344CB8AC3E}">
        <p14:creationId xmlns:p14="http://schemas.microsoft.com/office/powerpoint/2010/main" val="41749522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E81134-B0BB-4C2B-85D8-70F61990272D}"/>
              </a:ext>
            </a:extLst>
          </p:cNvPr>
          <p:cNvSpPr/>
          <p:nvPr/>
        </p:nvSpPr>
        <p:spPr>
          <a:xfrm>
            <a:off x="465589" y="378494"/>
            <a:ext cx="6623108" cy="800219"/>
          </a:xfrm>
          <a:prstGeom prst="rect">
            <a:avLst/>
          </a:prstGeom>
        </p:spPr>
        <p:txBody>
          <a:bodyPr wrap="square">
            <a:spAutoFit/>
          </a:bodyPr>
          <a:lstStyle/>
          <a:p>
            <a:r>
              <a:rPr lang="en-US" sz="2600" b="1" dirty="0"/>
              <a:t>Standard Terminology</a:t>
            </a:r>
            <a:br>
              <a:rPr lang="en-US" sz="2800" dirty="0"/>
            </a:br>
            <a:r>
              <a:rPr lang="en-US" sz="2000" b="1" dirty="0"/>
              <a:t>Ratings &amp; Management Action Plan</a:t>
            </a:r>
          </a:p>
        </p:txBody>
      </p:sp>
      <p:sp>
        <p:nvSpPr>
          <p:cNvPr id="12" name="TextBox 11">
            <a:extLst>
              <a:ext uri="{FF2B5EF4-FFF2-40B4-BE49-F238E27FC236}">
                <a16:creationId xmlns:a16="http://schemas.microsoft.com/office/drawing/2014/main" id="{79B201CC-41B5-4CD6-835C-D413F1482CC8}"/>
              </a:ext>
            </a:extLst>
          </p:cNvPr>
          <p:cNvSpPr txBox="1"/>
          <p:nvPr/>
        </p:nvSpPr>
        <p:spPr>
          <a:xfrm>
            <a:off x="557929" y="1294421"/>
            <a:ext cx="7470335" cy="430887"/>
          </a:xfrm>
          <a:prstGeom prst="rect">
            <a:avLst/>
          </a:prstGeom>
          <a:noFill/>
        </p:spPr>
        <p:txBody>
          <a:bodyPr wrap="square" lIns="0" tIns="0" rIns="0" bIns="0" rtlCol="0">
            <a:spAutoFit/>
          </a:bodyPr>
          <a:lstStyle/>
          <a:p>
            <a:r>
              <a:rPr lang="en-GB" sz="1400" dirty="0"/>
              <a:t>The rating of findings drives the timing of remediation and also the level of management that is responsible for developing and implementing action plans. </a:t>
            </a:r>
            <a:endParaRPr lang="en-US" sz="1400" dirty="0"/>
          </a:p>
        </p:txBody>
      </p:sp>
      <p:graphicFrame>
        <p:nvGraphicFramePr>
          <p:cNvPr id="13" name="Content Placeholder 5">
            <a:extLst>
              <a:ext uri="{FF2B5EF4-FFF2-40B4-BE49-F238E27FC236}">
                <a16:creationId xmlns:a16="http://schemas.microsoft.com/office/drawing/2014/main" id="{D864B139-5F46-4DAE-97F1-1EB2076AD78A}"/>
              </a:ext>
            </a:extLst>
          </p:cNvPr>
          <p:cNvGraphicFramePr>
            <a:graphicFrameLocks noGrp="1"/>
          </p:cNvGraphicFramePr>
          <p:nvPr>
            <p:ph idx="1"/>
            <p:extLst>
              <p:ext uri="{D42A27DB-BD31-4B8C-83A1-F6EECF244321}">
                <p14:modId xmlns:p14="http://schemas.microsoft.com/office/powerpoint/2010/main" val="602892831"/>
              </p:ext>
            </p:extLst>
          </p:nvPr>
        </p:nvGraphicFramePr>
        <p:xfrm>
          <a:off x="465589" y="1809658"/>
          <a:ext cx="8250510" cy="3337560"/>
        </p:xfrm>
        <a:graphic>
          <a:graphicData uri="http://schemas.openxmlformats.org/drawingml/2006/table">
            <a:tbl>
              <a:tblPr firstRow="1" bandRow="1">
                <a:tableStyleId>{5C22544A-7EE6-4342-B048-85BDC9FD1C3A}</a:tableStyleId>
              </a:tblPr>
              <a:tblGrid>
                <a:gridCol w="1581797">
                  <a:extLst>
                    <a:ext uri="{9D8B030D-6E8A-4147-A177-3AD203B41FA5}">
                      <a16:colId xmlns:a16="http://schemas.microsoft.com/office/drawing/2014/main" val="20000"/>
                    </a:ext>
                  </a:extLst>
                </a:gridCol>
                <a:gridCol w="6668713">
                  <a:extLst>
                    <a:ext uri="{9D8B030D-6E8A-4147-A177-3AD203B41FA5}">
                      <a16:colId xmlns:a16="http://schemas.microsoft.com/office/drawing/2014/main" val="20001"/>
                    </a:ext>
                  </a:extLst>
                </a:gridCol>
              </a:tblGrid>
              <a:tr h="370840">
                <a:tc>
                  <a:txBody>
                    <a:bodyPr/>
                    <a:lstStyle/>
                    <a:p>
                      <a:r>
                        <a:rPr lang="en-US" sz="1400" dirty="0">
                          <a:solidFill>
                            <a:schemeClr val="tx1"/>
                          </a:solidFill>
                        </a:rPr>
                        <a:t>High</a:t>
                      </a:r>
                    </a:p>
                  </a:txBody>
                  <a:tcPr>
                    <a:solidFill>
                      <a:schemeClr val="bg1"/>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300" b="0" kern="1200" dirty="0">
                          <a:solidFill>
                            <a:schemeClr val="dk1"/>
                          </a:solidFill>
                          <a:latin typeface="+mn-lt"/>
                          <a:ea typeface="+mn-ea"/>
                          <a:cs typeface="+mn-cs"/>
                        </a:rPr>
                        <a:t>The identified risk requires the immediate attention of department and senior management to prevent the process from becoming ineffective, and an agreed-upon action plan for resolution is needed.</a:t>
                      </a:r>
                    </a:p>
                  </a:txBody>
                  <a:tcPr>
                    <a:solidFill>
                      <a:schemeClr val="bg1"/>
                    </a:solidFill>
                  </a:tcPr>
                </a:tc>
                <a:extLst>
                  <a:ext uri="{0D108BD9-81ED-4DB2-BD59-A6C34878D82A}">
                    <a16:rowId xmlns:a16="http://schemas.microsoft.com/office/drawing/2014/main" val="10000"/>
                  </a:ext>
                </a:extLst>
              </a:tr>
              <a:tr h="370840">
                <a:tc>
                  <a:txBody>
                    <a:bodyPr/>
                    <a:lstStyle/>
                    <a:p>
                      <a:r>
                        <a:rPr lang="en-US" sz="1400" b="1" dirty="0">
                          <a:solidFill>
                            <a:schemeClr val="tx1"/>
                          </a:solidFill>
                        </a:rPr>
                        <a:t>Medium</a:t>
                      </a:r>
                    </a:p>
                  </a:txBody>
                  <a:tcPr>
                    <a:solidFill>
                      <a:schemeClr val="bg1"/>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300" b="0" kern="1200" dirty="0">
                          <a:solidFill>
                            <a:schemeClr val="dk1"/>
                          </a:solidFill>
                          <a:latin typeface="+mn-lt"/>
                          <a:ea typeface="+mn-ea"/>
                          <a:cs typeface="+mn-cs"/>
                        </a:rPr>
                        <a:t>The identified risk requires the near-term attention of the responsible manager.  There should be an agreed-upon action plan for its resolution.</a:t>
                      </a:r>
                    </a:p>
                  </a:txBody>
                  <a:tcPr>
                    <a:solidFill>
                      <a:schemeClr val="bg1"/>
                    </a:solidFill>
                  </a:tcPr>
                </a:tc>
                <a:extLst>
                  <a:ext uri="{0D108BD9-81ED-4DB2-BD59-A6C34878D82A}">
                    <a16:rowId xmlns:a16="http://schemas.microsoft.com/office/drawing/2014/main" val="10001"/>
                  </a:ext>
                </a:extLst>
              </a:tr>
              <a:tr h="370840">
                <a:tc>
                  <a:txBody>
                    <a:bodyPr/>
                    <a:lstStyle/>
                    <a:p>
                      <a:r>
                        <a:rPr lang="en-US" sz="1400" b="1" dirty="0">
                          <a:solidFill>
                            <a:schemeClr val="tx1"/>
                          </a:solidFill>
                        </a:rPr>
                        <a:t>Low</a:t>
                      </a:r>
                    </a:p>
                  </a:txBody>
                  <a:tcPr>
                    <a:solidFill>
                      <a:schemeClr val="bg1"/>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300" b="0" kern="1200" dirty="0">
                          <a:solidFill>
                            <a:schemeClr val="dk1"/>
                          </a:solidFill>
                          <a:latin typeface="+mn-lt"/>
                          <a:ea typeface="+mn-ea"/>
                          <a:cs typeface="+mn-cs"/>
                        </a:rPr>
                        <a:t>The identified risk does not warrant immediate attention; however, there should be an agreed-upon action plan for ultimate resolution.</a:t>
                      </a:r>
                    </a:p>
                  </a:txBody>
                  <a:tcPr>
                    <a:solidFill>
                      <a:schemeClr val="bg1"/>
                    </a:solidFill>
                  </a:tcPr>
                </a:tc>
                <a:extLst>
                  <a:ext uri="{0D108BD9-81ED-4DB2-BD59-A6C34878D82A}">
                    <a16:rowId xmlns:a16="http://schemas.microsoft.com/office/drawing/2014/main" val="10002"/>
                  </a:ext>
                </a:extLst>
              </a:tr>
              <a:tr h="370840">
                <a:tc>
                  <a:txBody>
                    <a:bodyPr/>
                    <a:lstStyle/>
                    <a:p>
                      <a:r>
                        <a:rPr lang="en-US" sz="1400" b="1" dirty="0">
                          <a:solidFill>
                            <a:schemeClr val="tx1"/>
                          </a:solidFill>
                        </a:rPr>
                        <a:t>Deficiency</a:t>
                      </a:r>
                    </a:p>
                  </a:txBody>
                  <a:tcPr>
                    <a:solidFill>
                      <a:schemeClr val="bg1"/>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300" b="0" kern="1200" dirty="0">
                          <a:solidFill>
                            <a:schemeClr val="dk1"/>
                          </a:solidFill>
                          <a:latin typeface="+mn-lt"/>
                          <a:ea typeface="+mn-ea"/>
                          <a:cs typeface="+mn-cs"/>
                        </a:rPr>
                        <a:t>If SOX related, rating categories will be assessed as Deficiency, Significant Deficiency, or Material Weakness. </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sz="1300" b="0" i="1" kern="1200" dirty="0">
                        <a:solidFill>
                          <a:schemeClr val="dk1"/>
                        </a:solidFill>
                        <a:latin typeface="+mn-lt"/>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300" b="0" i="1" kern="1200" dirty="0">
                          <a:solidFill>
                            <a:schemeClr val="dk1"/>
                          </a:solidFill>
                          <a:latin typeface="+mn-lt"/>
                          <a:ea typeface="+mn-ea"/>
                          <a:cs typeface="+mn-cs"/>
                        </a:rPr>
                        <a:t>Note: </a:t>
                      </a:r>
                      <a:r>
                        <a:rPr lang="en-US" sz="1300" i="1" dirty="0"/>
                        <a:t>While the audit will focus on the objectives previously</a:t>
                      </a:r>
                      <a:r>
                        <a:rPr lang="en-US" sz="1300" i="1" baseline="0" dirty="0"/>
                        <a:t> noted</a:t>
                      </a:r>
                      <a:r>
                        <a:rPr lang="en-US" sz="1300" i="1" dirty="0"/>
                        <a:t>, IA has a responsibility to assess any additional risks identified during the audit, and report any issues identified. Where applicable, issues will also be evaluated against requirements for Sarbanes-Oxley or other regulatory standards.</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sz="1300" b="0" kern="1200" dirty="0">
                        <a:solidFill>
                          <a:schemeClr val="dk1"/>
                        </a:solidFill>
                        <a:latin typeface="+mn-lt"/>
                        <a:ea typeface="+mn-ea"/>
                        <a:cs typeface="+mn-cs"/>
                      </a:endParaRPr>
                    </a:p>
                  </a:txBody>
                  <a:tcPr>
                    <a:solidFill>
                      <a:schemeClr val="bg1"/>
                    </a:solid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D2CEEC3C-17BC-4E2A-9E3E-957845CD9DFD}"/>
              </a:ext>
            </a:extLst>
          </p:cNvPr>
          <p:cNvSpPr txBox="1"/>
          <p:nvPr/>
        </p:nvSpPr>
        <p:spPr>
          <a:xfrm>
            <a:off x="557930" y="5122207"/>
            <a:ext cx="9652870" cy="215444"/>
          </a:xfrm>
          <a:prstGeom prst="rect">
            <a:avLst/>
          </a:prstGeom>
          <a:noFill/>
        </p:spPr>
        <p:txBody>
          <a:bodyPr wrap="square" lIns="0" tIns="0" rIns="0" bIns="0" rtlCol="0">
            <a:spAutoFit/>
          </a:bodyPr>
          <a:lstStyle/>
          <a:p>
            <a:r>
              <a:rPr lang="en-GB" sz="1400" dirty="0"/>
              <a:t>Each Management Action Plan requires a remediation due date which is tracked by IA.</a:t>
            </a:r>
            <a:endParaRPr lang="en-US" sz="1400" dirty="0"/>
          </a:p>
        </p:txBody>
      </p:sp>
      <p:graphicFrame>
        <p:nvGraphicFramePr>
          <p:cNvPr id="15" name="Table 14">
            <a:extLst>
              <a:ext uri="{FF2B5EF4-FFF2-40B4-BE49-F238E27FC236}">
                <a16:creationId xmlns:a16="http://schemas.microsoft.com/office/drawing/2014/main" id="{39FF2ED0-48B8-42D6-BA66-50E4AE79125B}"/>
              </a:ext>
            </a:extLst>
          </p:cNvPr>
          <p:cNvGraphicFramePr>
            <a:graphicFrameLocks noGrp="1"/>
          </p:cNvGraphicFramePr>
          <p:nvPr>
            <p:extLst>
              <p:ext uri="{D42A27DB-BD31-4B8C-83A1-F6EECF244321}">
                <p14:modId xmlns:p14="http://schemas.microsoft.com/office/powerpoint/2010/main" val="2292084344"/>
              </p:ext>
            </p:extLst>
          </p:nvPr>
        </p:nvGraphicFramePr>
        <p:xfrm>
          <a:off x="465589" y="5537871"/>
          <a:ext cx="8082732" cy="685800"/>
        </p:xfrm>
        <a:graphic>
          <a:graphicData uri="http://schemas.openxmlformats.org/drawingml/2006/table">
            <a:tbl>
              <a:tblPr firstRow="1" bandRow="1">
                <a:tableStyleId>{5C22544A-7EE6-4342-B048-85BDC9FD1C3A}</a:tableStyleId>
              </a:tblPr>
              <a:tblGrid>
                <a:gridCol w="1549630">
                  <a:extLst>
                    <a:ext uri="{9D8B030D-6E8A-4147-A177-3AD203B41FA5}">
                      <a16:colId xmlns:a16="http://schemas.microsoft.com/office/drawing/2014/main" val="20000"/>
                    </a:ext>
                  </a:extLst>
                </a:gridCol>
                <a:gridCol w="6533102">
                  <a:extLst>
                    <a:ext uri="{9D8B030D-6E8A-4147-A177-3AD203B41FA5}">
                      <a16:colId xmlns:a16="http://schemas.microsoft.com/office/drawing/2014/main" val="20001"/>
                    </a:ext>
                  </a:extLst>
                </a:gridCol>
              </a:tblGrid>
              <a:tr h="370840">
                <a:tc>
                  <a:txBody>
                    <a:bodyPr/>
                    <a:lstStyle/>
                    <a:p>
                      <a:r>
                        <a:rPr lang="en-US" sz="1400" dirty="0">
                          <a:solidFill>
                            <a:schemeClr val="tx1"/>
                          </a:solidFill>
                        </a:rPr>
                        <a:t>Remediation Due</a:t>
                      </a:r>
                      <a:r>
                        <a:rPr lang="en-US" sz="1400" baseline="0" dirty="0">
                          <a:solidFill>
                            <a:schemeClr val="tx1"/>
                          </a:solidFill>
                        </a:rPr>
                        <a:t> </a:t>
                      </a:r>
                      <a:r>
                        <a:rPr lang="en-US" sz="1400" dirty="0">
                          <a:solidFill>
                            <a:schemeClr val="tx1"/>
                          </a:solidFill>
                        </a:rPr>
                        <a:t>Date</a:t>
                      </a:r>
                    </a:p>
                  </a:txBody>
                  <a:tcPr>
                    <a:solidFill>
                      <a:schemeClr val="bg1"/>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300" b="0" kern="1200" dirty="0">
                          <a:solidFill>
                            <a:schemeClr val="tx1"/>
                          </a:solidFill>
                          <a:effectLst/>
                          <a:latin typeface="+mn-lt"/>
                          <a:ea typeface="+mn-ea"/>
                          <a:cs typeface="+mn-cs"/>
                        </a:rPr>
                        <a:t>Reflects the time required for Management to complete the agreed upon action plan, as well as time for IA to complete the associated validation procedures to ensure the action plan has been implemented effectively. </a:t>
                      </a:r>
                      <a:endParaRPr lang="en-US" sz="1300" b="0"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10000"/>
                  </a:ext>
                </a:extLst>
              </a:tr>
            </a:tbl>
          </a:graphicData>
        </a:graphic>
      </p:graphicFrame>
      <p:sp>
        <p:nvSpPr>
          <p:cNvPr id="9" name="TextBox 8">
            <a:extLst>
              <a:ext uri="{FF2B5EF4-FFF2-40B4-BE49-F238E27FC236}">
                <a16:creationId xmlns:a16="http://schemas.microsoft.com/office/drawing/2014/main" id="{6ED0C373-EEB4-44CC-B1D3-7D7071294EF3}"/>
              </a:ext>
            </a:extLst>
          </p:cNvPr>
          <p:cNvSpPr txBox="1"/>
          <p:nvPr/>
        </p:nvSpPr>
        <p:spPr>
          <a:xfrm>
            <a:off x="612558" y="6414104"/>
            <a:ext cx="6045693" cy="276999"/>
          </a:xfrm>
          <a:prstGeom prst="rect">
            <a:avLst/>
          </a:prstGeom>
          <a:noFill/>
        </p:spPr>
        <p:txBody>
          <a:bodyPr wrap="square" lIns="0" tIns="0" rIns="0" bIns="0" rtlCol="0">
            <a:spAutoFit/>
          </a:bodyPr>
          <a:lstStyle/>
          <a:p>
            <a:r>
              <a:rPr lang="en-US" sz="900" dirty="0"/>
              <a:t>© 2021 CVS Health and/or its affiliates. Confidential and proprietary. </a:t>
            </a:r>
          </a:p>
          <a:p>
            <a:r>
              <a:rPr lang="en-US" sz="900" dirty="0"/>
              <a:t>“PRIVILEGED AND CONFIDENTIAL PATIENT SAFETY WORK PRODUCT UNDER FEDERAL LAW”</a:t>
            </a:r>
          </a:p>
        </p:txBody>
      </p:sp>
    </p:spTree>
    <p:extLst>
      <p:ext uri="{BB962C8B-B14F-4D97-AF65-F5344CB8AC3E}">
        <p14:creationId xmlns:p14="http://schemas.microsoft.com/office/powerpoint/2010/main" val="347010529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E81134-B0BB-4C2B-85D8-70F61990272D}"/>
              </a:ext>
            </a:extLst>
          </p:cNvPr>
          <p:cNvSpPr/>
          <p:nvPr/>
        </p:nvSpPr>
        <p:spPr>
          <a:xfrm>
            <a:off x="465589" y="378494"/>
            <a:ext cx="6623108" cy="800219"/>
          </a:xfrm>
          <a:prstGeom prst="rect">
            <a:avLst/>
          </a:prstGeom>
        </p:spPr>
        <p:txBody>
          <a:bodyPr wrap="square">
            <a:spAutoFit/>
          </a:bodyPr>
          <a:lstStyle/>
          <a:p>
            <a:r>
              <a:rPr lang="en-US" sz="2600" b="1" dirty="0"/>
              <a:t>Escalation Protocol</a:t>
            </a:r>
            <a:br>
              <a:rPr lang="en-US" sz="2800" dirty="0"/>
            </a:br>
            <a:endParaRPr lang="en-US" sz="2000" b="1" dirty="0"/>
          </a:p>
        </p:txBody>
      </p:sp>
      <p:sp>
        <p:nvSpPr>
          <p:cNvPr id="10" name="Content Placeholder 2">
            <a:extLst>
              <a:ext uri="{FF2B5EF4-FFF2-40B4-BE49-F238E27FC236}">
                <a16:creationId xmlns:a16="http://schemas.microsoft.com/office/drawing/2014/main" id="{BBD36769-6F44-4DF6-A32A-0260A285611A}"/>
              </a:ext>
            </a:extLst>
          </p:cNvPr>
          <p:cNvSpPr>
            <a:spLocks noGrp="1"/>
          </p:cNvSpPr>
          <p:nvPr>
            <p:ph idx="1"/>
          </p:nvPr>
        </p:nvSpPr>
        <p:spPr>
          <a:xfrm>
            <a:off x="557930" y="1341404"/>
            <a:ext cx="7825857" cy="4639946"/>
          </a:xfrm>
        </p:spPr>
        <p:txBody>
          <a:bodyPr/>
          <a:lstStyle/>
          <a:p>
            <a:pPr algn="just">
              <a:spcBef>
                <a:spcPts val="1200"/>
              </a:spcBef>
            </a:pPr>
            <a:r>
              <a:rPr lang="en-US" dirty="0"/>
              <a:t>Potential Causes for Escalation</a:t>
            </a:r>
          </a:p>
          <a:p>
            <a:pPr marL="288925" indent="-288925">
              <a:spcBef>
                <a:spcPts val="600"/>
              </a:spcBef>
              <a:buFont typeface="Arial" panose="020B0604020202020204" pitchFamily="34" charset="0"/>
              <a:buChar char="•"/>
            </a:pPr>
            <a:r>
              <a:rPr lang="en-US" sz="1300" b="0" dirty="0"/>
              <a:t>Data requests not received within expected timeframes</a:t>
            </a:r>
          </a:p>
          <a:p>
            <a:pPr marL="288925" indent="-288925">
              <a:spcBef>
                <a:spcPts val="600"/>
              </a:spcBef>
              <a:buFont typeface="Arial" panose="020B0604020202020204" pitchFamily="34" charset="0"/>
              <a:buChar char="•"/>
            </a:pPr>
            <a:r>
              <a:rPr lang="en-US" sz="1300" b="0" dirty="0"/>
              <a:t>Data provided does not align with follow-up requests for clarification</a:t>
            </a:r>
          </a:p>
          <a:p>
            <a:pPr marL="288925" indent="-288925">
              <a:spcBef>
                <a:spcPts val="600"/>
              </a:spcBef>
              <a:buFont typeface="Arial" panose="020B0604020202020204" pitchFamily="34" charset="0"/>
              <a:buChar char="•"/>
            </a:pPr>
            <a:r>
              <a:rPr lang="en-US" sz="1300" b="0" dirty="0"/>
              <a:t>Key attendees miss walkthrough meetings following confirmed schedules</a:t>
            </a:r>
          </a:p>
          <a:p>
            <a:pPr marL="285750" indent="-285750">
              <a:spcBef>
                <a:spcPts val="600"/>
              </a:spcBef>
              <a:buFont typeface="Arial" pitchFamily="34" charset="0"/>
              <a:buChar char="•"/>
            </a:pPr>
            <a:r>
              <a:rPr lang="en-US" sz="1300" b="0" dirty="0"/>
              <a:t>Internal Audit is denied access to key data or people that may impact findings</a:t>
            </a:r>
          </a:p>
          <a:p>
            <a:pPr marL="285750" indent="-285750">
              <a:spcBef>
                <a:spcPts val="600"/>
              </a:spcBef>
              <a:buFont typeface="Arial" pitchFamily="34" charset="0"/>
              <a:buChar char="•"/>
            </a:pPr>
            <a:r>
              <a:rPr lang="en-US" sz="1300" b="0" dirty="0"/>
              <a:t>Management accepts a level of residual risk not acceptable to the organization</a:t>
            </a:r>
          </a:p>
          <a:p>
            <a:pPr marL="285750" indent="-285750">
              <a:spcBef>
                <a:spcPts val="600"/>
              </a:spcBef>
              <a:buFont typeface="Arial" pitchFamily="34" charset="0"/>
              <a:buChar char="•"/>
            </a:pPr>
            <a:r>
              <a:rPr lang="en-US" sz="1300" b="0" dirty="0"/>
              <a:t>Management is not aligned with identified issues, risk priority ratings and/or the overall audit opinion</a:t>
            </a:r>
          </a:p>
          <a:p>
            <a:pPr marL="285750" indent="-285750">
              <a:spcBef>
                <a:spcPts val="600"/>
              </a:spcBef>
              <a:buFont typeface="Arial" pitchFamily="34" charset="0"/>
              <a:buChar char="•"/>
            </a:pPr>
            <a:endParaRPr lang="en-US" sz="1300" b="0" dirty="0"/>
          </a:p>
          <a:p>
            <a:pPr>
              <a:spcBef>
                <a:spcPts val="600"/>
              </a:spcBef>
            </a:pPr>
            <a:r>
              <a:rPr lang="en-US" dirty="0"/>
              <a:t>Escalation Process – when one or more of the above events occur</a:t>
            </a:r>
          </a:p>
          <a:p>
            <a:pPr marL="285750" indent="-285750">
              <a:spcBef>
                <a:spcPts val="600"/>
              </a:spcBef>
              <a:buFont typeface="Arial" panose="020B0604020202020204" pitchFamily="34" charset="0"/>
              <a:buChar char="•"/>
            </a:pPr>
            <a:r>
              <a:rPr lang="en-US" sz="1300" b="0" dirty="0"/>
              <a:t>Convey the issue to the next level of management </a:t>
            </a:r>
          </a:p>
          <a:p>
            <a:pPr marL="285750" indent="-285750">
              <a:spcBef>
                <a:spcPts val="600"/>
              </a:spcBef>
              <a:buFont typeface="Arial" panose="020B0604020202020204" pitchFamily="34" charset="0"/>
              <a:buChar char="•"/>
            </a:pPr>
            <a:r>
              <a:rPr lang="en-US" sz="1300" b="0" dirty="0"/>
              <a:t>The responsible SVP / VP may be notified of causes which delay audit execution</a:t>
            </a:r>
          </a:p>
          <a:p>
            <a:pPr marL="285750" indent="-285750">
              <a:spcBef>
                <a:spcPts val="600"/>
              </a:spcBef>
              <a:buFont typeface="Arial" panose="020B0604020202020204" pitchFamily="34" charset="0"/>
              <a:buChar char="•"/>
            </a:pPr>
            <a:r>
              <a:rPr lang="en-US" sz="1300" b="0" dirty="0"/>
              <a:t>Escalations may be tracked and reported during recurring status meetings with management</a:t>
            </a:r>
          </a:p>
          <a:p>
            <a:pPr marL="285750" indent="-285750">
              <a:spcBef>
                <a:spcPts val="600"/>
              </a:spcBef>
              <a:buFont typeface="Arial" panose="020B0604020202020204" pitchFamily="34" charset="0"/>
              <a:buChar char="•"/>
            </a:pPr>
            <a:r>
              <a:rPr lang="en-US" sz="1300" b="0" dirty="0"/>
              <a:t>The CAE may discuss with Senior Management and the Audit Committee, if necessary</a:t>
            </a:r>
          </a:p>
          <a:p>
            <a:endParaRPr lang="en-US" dirty="0"/>
          </a:p>
        </p:txBody>
      </p:sp>
      <p:sp>
        <p:nvSpPr>
          <p:cNvPr id="5" name="TextBox 4">
            <a:extLst>
              <a:ext uri="{FF2B5EF4-FFF2-40B4-BE49-F238E27FC236}">
                <a16:creationId xmlns:a16="http://schemas.microsoft.com/office/drawing/2014/main" id="{AAF41E4C-6BEC-464A-AB4C-0BEDEA27841A}"/>
              </a:ext>
            </a:extLst>
          </p:cNvPr>
          <p:cNvSpPr txBox="1"/>
          <p:nvPr/>
        </p:nvSpPr>
        <p:spPr>
          <a:xfrm>
            <a:off x="612558" y="6414104"/>
            <a:ext cx="6045693" cy="276999"/>
          </a:xfrm>
          <a:prstGeom prst="rect">
            <a:avLst/>
          </a:prstGeom>
          <a:noFill/>
        </p:spPr>
        <p:txBody>
          <a:bodyPr wrap="square" lIns="0" tIns="0" rIns="0" bIns="0" rtlCol="0">
            <a:spAutoFit/>
          </a:bodyPr>
          <a:lstStyle/>
          <a:p>
            <a:r>
              <a:rPr lang="en-US" sz="900" dirty="0"/>
              <a:t>© 2021 CVS Health and/or its affiliates. Confidential and proprietary. </a:t>
            </a:r>
          </a:p>
          <a:p>
            <a:r>
              <a:rPr lang="en-US" sz="900" dirty="0"/>
              <a:t>“PRIVILEGED AND CONFIDENTIAL PATIENT SAFETY WORK PRODUCT UNDER FEDERAL LAW”</a:t>
            </a:r>
          </a:p>
        </p:txBody>
      </p:sp>
    </p:spTree>
    <p:extLst>
      <p:ext uri="{BB962C8B-B14F-4D97-AF65-F5344CB8AC3E}">
        <p14:creationId xmlns:p14="http://schemas.microsoft.com/office/powerpoint/2010/main" val="365316151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447" y="530351"/>
            <a:ext cx="7509312" cy="713232"/>
          </a:xfrm>
        </p:spPr>
        <p:txBody>
          <a:bodyPr/>
          <a:lstStyle/>
          <a:p>
            <a:r>
              <a:rPr lang="en-US" dirty="0"/>
              <a:t>Patient Safety Work Product (PSWP) Protocol</a:t>
            </a:r>
          </a:p>
        </p:txBody>
      </p:sp>
      <p:sp>
        <p:nvSpPr>
          <p:cNvPr id="3" name="Content Placeholder 2"/>
          <p:cNvSpPr>
            <a:spLocks noGrp="1"/>
          </p:cNvSpPr>
          <p:nvPr>
            <p:ph idx="1"/>
          </p:nvPr>
        </p:nvSpPr>
        <p:spPr>
          <a:xfrm>
            <a:off x="418447" y="1109254"/>
            <a:ext cx="7970951" cy="5047706"/>
          </a:xfrm>
        </p:spPr>
        <p:txBody>
          <a:bodyPr/>
          <a:lstStyle/>
          <a:p>
            <a:pPr algn="just">
              <a:spcBef>
                <a:spcPts val="1200"/>
              </a:spcBef>
            </a:pPr>
            <a:r>
              <a:rPr lang="en-US" sz="1400" dirty="0"/>
              <a:t>Internal Audit conducts reviews of activities performed by CVS business unit providers (“CVS Providers”). Certain reviews conducted by Internal Audit could improve patient safety and/or the quality of health care delivery by the respective CVS Provider. Those reviews, referred to herein as “Patient Safety Internal Audits,” are conducted in accordance with, and subject to the protections of, the Patient Safety and Quality Improvement Act of 2005. The information developed and/or assembled in a Patient Safety Internal Audit is confidential and privileged patient safety work product (“PSWP”). </a:t>
            </a:r>
          </a:p>
          <a:p>
            <a:pPr algn="just">
              <a:spcBef>
                <a:spcPts val="1200"/>
              </a:spcBef>
              <a:spcAft>
                <a:spcPts val="1200"/>
              </a:spcAft>
            </a:pPr>
            <a:r>
              <a:rPr lang="en-US" sz="1300" b="0" dirty="0"/>
              <a:t>Portions of the audit process, including reporting, are enhanced to ensure the project is appropriately protected as PSWP:</a:t>
            </a:r>
          </a:p>
          <a:p>
            <a:pPr marL="171450" lvl="1" indent="-171450">
              <a:spcBef>
                <a:spcPts val="0"/>
              </a:spcBef>
              <a:spcAft>
                <a:spcPts val="1200"/>
              </a:spcAft>
              <a:buClrTx/>
              <a:buFont typeface="Arial"/>
              <a:buChar char="•"/>
            </a:pPr>
            <a:r>
              <a:rPr lang="en-US" dirty="0"/>
              <a:t>Designated in-house attorney reviews the Kick-Off deck prior to distribution and is invited to the Kick-Off meeting and other applicable status meetings</a:t>
            </a:r>
          </a:p>
          <a:p>
            <a:pPr marL="171450" lvl="1" indent="-171450">
              <a:spcBef>
                <a:spcPts val="0"/>
              </a:spcBef>
              <a:spcAft>
                <a:spcPts val="1200"/>
              </a:spcAft>
              <a:buClrTx/>
              <a:buFont typeface="Arial"/>
              <a:buChar char="•"/>
            </a:pPr>
            <a:r>
              <a:rPr lang="en-US" dirty="0"/>
              <a:t>The PSWP Label (“</a:t>
            </a:r>
            <a:r>
              <a:rPr lang="en-US" i="1" dirty="0"/>
              <a:t>PRIVILEGED &amp; CONFIDENTIAL: PATIENT SAFETY WORK PRODUCT UNDER FEDERAL LAW</a:t>
            </a:r>
            <a:r>
              <a:rPr lang="en-US" dirty="0"/>
              <a:t>”) is added to all deliverables, meeting invites and other communications</a:t>
            </a:r>
          </a:p>
          <a:p>
            <a:pPr marL="171450" lvl="1" indent="-171450">
              <a:spcBef>
                <a:spcPts val="0"/>
              </a:spcBef>
              <a:spcAft>
                <a:spcPts val="1200"/>
              </a:spcAft>
              <a:buClrTx/>
              <a:buFont typeface="Arial"/>
              <a:buChar char="•"/>
            </a:pPr>
            <a:r>
              <a:rPr lang="en-US" dirty="0"/>
              <a:t>Designated in-house attorney is copied on all communications relating to conclusions, findings and action plans</a:t>
            </a:r>
          </a:p>
          <a:p>
            <a:pPr marL="171450" lvl="1" indent="-171450">
              <a:spcBef>
                <a:spcPts val="0"/>
              </a:spcBef>
              <a:spcAft>
                <a:spcPts val="1200"/>
              </a:spcAft>
              <a:buClrTx/>
              <a:buFont typeface="Arial"/>
              <a:buChar char="•"/>
            </a:pPr>
            <a:r>
              <a:rPr lang="en-US" dirty="0"/>
              <a:t>Deliverables, including the Kick-Off deck and Audit Report, should not be forwarded to any colleagues outside of the distribution list and if responding to the distribution of the Kick-Off deck or Audit Report, the designated attorney should be copied</a:t>
            </a:r>
          </a:p>
          <a:p>
            <a:pPr marL="171450" lvl="1" indent="-171450">
              <a:spcBef>
                <a:spcPts val="0"/>
              </a:spcBef>
              <a:spcAft>
                <a:spcPts val="1200"/>
              </a:spcAft>
              <a:buClrTx/>
              <a:buFont typeface="Arial"/>
              <a:buChar char="•"/>
            </a:pPr>
            <a:r>
              <a:rPr lang="en-US" dirty="0"/>
              <a:t>Audit Reports and Memos include predefined language to support the PSWP privilege</a:t>
            </a:r>
          </a:p>
          <a:p>
            <a:pPr marL="514350" lvl="1" indent="-285750" algn="just">
              <a:buFont typeface="Arial" panose="020B0604020202020204" pitchFamily="34" charset="0"/>
              <a:buChar char="•"/>
            </a:pPr>
            <a:endParaRPr lang="en-US" b="0" dirty="0"/>
          </a:p>
          <a:p>
            <a:pPr marL="285750" indent="-285750" algn="just">
              <a:spcBef>
                <a:spcPts val="1200"/>
              </a:spcBef>
              <a:buFont typeface="Arial" panose="020B0604020202020204" pitchFamily="34" charset="0"/>
              <a:buChar char="•"/>
            </a:pPr>
            <a:endParaRPr lang="en-US" sz="1600" b="0" dirty="0"/>
          </a:p>
          <a:p>
            <a:pPr algn="just">
              <a:spcBef>
                <a:spcPts val="1200"/>
              </a:spcBef>
            </a:pPr>
            <a:endParaRPr lang="en-US" sz="1600" b="0" dirty="0"/>
          </a:p>
        </p:txBody>
      </p:sp>
      <p:sp>
        <p:nvSpPr>
          <p:cNvPr id="5" name="Slide Number Placeholder 4"/>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17</a:t>
            </a:fld>
            <a:endParaRPr lang="en-US" dirty="0"/>
          </a:p>
        </p:txBody>
      </p:sp>
    </p:spTree>
    <p:extLst>
      <p:ext uri="{BB962C8B-B14F-4D97-AF65-F5344CB8AC3E}">
        <p14:creationId xmlns:p14="http://schemas.microsoft.com/office/powerpoint/2010/main" val="2432514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8834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List</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70275498"/>
              </p:ext>
            </p:extLst>
          </p:nvPr>
        </p:nvGraphicFramePr>
        <p:xfrm>
          <a:off x="4773770" y="1305793"/>
          <a:ext cx="4041046" cy="3724218"/>
        </p:xfrm>
        <a:graphic>
          <a:graphicData uri="http://schemas.openxmlformats.org/drawingml/2006/table">
            <a:tbl>
              <a:tblPr bandRow="1">
                <a:tableStyleId>{93296810-A885-4BE3-A3E7-6D5BEEA58F35}</a:tableStyleId>
              </a:tblPr>
              <a:tblGrid>
                <a:gridCol w="4041046">
                  <a:extLst>
                    <a:ext uri="{9D8B030D-6E8A-4147-A177-3AD203B41FA5}">
                      <a16:colId xmlns:a16="http://schemas.microsoft.com/office/drawing/2014/main" val="20000"/>
                    </a:ext>
                  </a:extLst>
                </a:gridCol>
              </a:tblGrid>
              <a:tr h="45128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u="none" kern="1200" dirty="0">
                          <a:solidFill>
                            <a:schemeClr val="dk1"/>
                          </a:solidFill>
                          <a:latin typeface="+mn-lt"/>
                          <a:ea typeface="+mn-ea"/>
                          <a:cs typeface="+mn-cs"/>
                        </a:rPr>
                        <a:t>Compliance</a:t>
                      </a:r>
                    </a:p>
                  </a:txBody>
                  <a:tcPr/>
                </a:tc>
                <a:extLst>
                  <a:ext uri="{0D108BD9-81ED-4DB2-BD59-A6C34878D82A}">
                    <a16:rowId xmlns:a16="http://schemas.microsoft.com/office/drawing/2014/main" val="3388302526"/>
                  </a:ext>
                </a:extLst>
              </a:tr>
              <a:tr h="779490">
                <a:tc>
                  <a:txBody>
                    <a:bodyPr/>
                    <a:lstStyle/>
                    <a:p>
                      <a:r>
                        <a:rPr lang="en-US" sz="1600" baseline="0" dirty="0">
                          <a:solidFill>
                            <a:schemeClr val="tx1"/>
                          </a:solidFill>
                        </a:rPr>
                        <a:t>Eric Cartier </a:t>
                      </a:r>
                    </a:p>
                    <a:p>
                      <a:r>
                        <a:rPr lang="en-US" sz="1600" baseline="0" dirty="0"/>
                        <a:t>Tom Pawlik</a:t>
                      </a:r>
                      <a:endParaRPr lang="en-US" sz="1600" dirty="0"/>
                    </a:p>
                  </a:txBody>
                  <a:tcPr/>
                </a:tc>
                <a:extLst>
                  <a:ext uri="{0D108BD9-81ED-4DB2-BD59-A6C34878D82A}">
                    <a16:rowId xmlns:a16="http://schemas.microsoft.com/office/drawing/2014/main" val="1880095255"/>
                  </a:ext>
                </a:extLst>
              </a:tr>
              <a:tr h="45128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u="none" kern="1200" dirty="0">
                          <a:solidFill>
                            <a:schemeClr val="dk1"/>
                          </a:solidFill>
                          <a:latin typeface="+mn-lt"/>
                          <a:ea typeface="+mn-ea"/>
                          <a:cs typeface="+mn-cs"/>
                        </a:rPr>
                        <a:t>Internal Audit</a:t>
                      </a:r>
                    </a:p>
                  </a:txBody>
                  <a:tcPr/>
                </a:tc>
                <a:extLst>
                  <a:ext uri="{0D108BD9-81ED-4DB2-BD59-A6C34878D82A}">
                    <a16:rowId xmlns:a16="http://schemas.microsoft.com/office/drawing/2014/main" val="10004"/>
                  </a:ext>
                </a:extLst>
              </a:tr>
              <a:tr h="1309830">
                <a:tc>
                  <a:txBody>
                    <a:bodyPr/>
                    <a:lstStyle/>
                    <a:p>
                      <a:r>
                        <a:rPr lang="en-US" sz="1600" kern="1200" baseline="0" dirty="0">
                          <a:solidFill>
                            <a:schemeClr val="dk1"/>
                          </a:solidFill>
                          <a:latin typeface="+mn-lt"/>
                          <a:ea typeface="+mn-ea"/>
                          <a:cs typeface="+mn-cs"/>
                        </a:rPr>
                        <a:t>Lynn Atkin</a:t>
                      </a:r>
                    </a:p>
                    <a:p>
                      <a:r>
                        <a:rPr lang="en-US" sz="1600" kern="1200" baseline="0" dirty="0">
                          <a:solidFill>
                            <a:schemeClr val="dk1"/>
                          </a:solidFill>
                          <a:latin typeface="+mn-lt"/>
                          <a:ea typeface="+mn-ea"/>
                          <a:cs typeface="+mn-cs"/>
                        </a:rPr>
                        <a:t>Michael Bavasso</a:t>
                      </a:r>
                    </a:p>
                    <a:p>
                      <a:r>
                        <a:rPr lang="en-US" sz="1600" kern="1200" baseline="0" dirty="0">
                          <a:solidFill>
                            <a:schemeClr val="dk1"/>
                          </a:solidFill>
                          <a:latin typeface="+mn-lt"/>
                          <a:ea typeface="+mn-ea"/>
                          <a:cs typeface="+mn-cs"/>
                        </a:rPr>
                        <a:t>Daniel Benner</a:t>
                      </a:r>
                    </a:p>
                    <a:p>
                      <a:r>
                        <a:rPr lang="en-US" sz="1600" kern="1200" baseline="0" dirty="0">
                          <a:solidFill>
                            <a:schemeClr val="dk1"/>
                          </a:solidFill>
                          <a:latin typeface="+mn-lt"/>
                          <a:ea typeface="+mn-ea"/>
                          <a:cs typeface="+mn-cs"/>
                        </a:rPr>
                        <a:t>David Horst</a:t>
                      </a:r>
                    </a:p>
                    <a:p>
                      <a:r>
                        <a:rPr lang="en-US" sz="1600" kern="1200" baseline="0" dirty="0">
                          <a:solidFill>
                            <a:schemeClr val="dk1"/>
                          </a:solidFill>
                          <a:latin typeface="+mn-lt"/>
                          <a:ea typeface="+mn-ea"/>
                          <a:cs typeface="+mn-cs"/>
                        </a:rPr>
                        <a:t>Ashish Joshi</a:t>
                      </a:r>
                    </a:p>
                    <a:p>
                      <a:r>
                        <a:rPr lang="en-US" sz="1600" kern="1200" baseline="0" dirty="0">
                          <a:solidFill>
                            <a:schemeClr val="dk1"/>
                          </a:solidFill>
                          <a:latin typeface="+mn-lt"/>
                          <a:ea typeface="+mn-ea"/>
                          <a:cs typeface="+mn-cs"/>
                        </a:rPr>
                        <a:t>Sarah Kubiak</a:t>
                      </a:r>
                    </a:p>
                    <a:p>
                      <a:r>
                        <a:rPr lang="en-US" sz="1600" kern="1200" baseline="0" dirty="0">
                          <a:solidFill>
                            <a:schemeClr val="dk1"/>
                          </a:solidFill>
                          <a:latin typeface="+mn-lt"/>
                          <a:ea typeface="+mn-ea"/>
                          <a:cs typeface="+mn-cs"/>
                        </a:rPr>
                        <a:t>Seun Mafi</a:t>
                      </a:r>
                    </a:p>
                    <a:p>
                      <a:r>
                        <a:rPr lang="en-US" sz="1600" kern="1200" baseline="0" dirty="0">
                          <a:solidFill>
                            <a:schemeClr val="dk1"/>
                          </a:solidFill>
                          <a:latin typeface="+mn-lt"/>
                          <a:ea typeface="+mn-ea"/>
                          <a:cs typeface="+mn-cs"/>
                        </a:rPr>
                        <a:t>Ronald Roy</a:t>
                      </a:r>
                    </a:p>
                  </a:txBody>
                  <a:tcPr/>
                </a:tc>
                <a:extLst>
                  <a:ext uri="{0D108BD9-81ED-4DB2-BD59-A6C34878D82A}">
                    <a16:rowId xmlns:a16="http://schemas.microsoft.com/office/drawing/2014/main" val="10005"/>
                  </a:ext>
                </a:extLst>
              </a:tr>
            </a:tbl>
          </a:graphicData>
        </a:graphic>
      </p:graphicFrame>
      <p:graphicFrame>
        <p:nvGraphicFramePr>
          <p:cNvPr id="9" name="Content Placeholder 6">
            <a:extLst>
              <a:ext uri="{FF2B5EF4-FFF2-40B4-BE49-F238E27FC236}">
                <a16:creationId xmlns:a16="http://schemas.microsoft.com/office/drawing/2014/main" id="{C480152E-91F0-4B50-9C7E-BB0169F9EDDE}"/>
              </a:ext>
            </a:extLst>
          </p:cNvPr>
          <p:cNvGraphicFramePr>
            <a:graphicFrameLocks/>
          </p:cNvGraphicFramePr>
          <p:nvPr>
            <p:extLst>
              <p:ext uri="{D42A27DB-BD31-4B8C-83A1-F6EECF244321}">
                <p14:modId xmlns:p14="http://schemas.microsoft.com/office/powerpoint/2010/main" val="3112973450"/>
              </p:ext>
            </p:extLst>
          </p:nvPr>
        </p:nvGraphicFramePr>
        <p:xfrm>
          <a:off x="530954" y="1305793"/>
          <a:ext cx="4041046" cy="2831421"/>
        </p:xfrm>
        <a:graphic>
          <a:graphicData uri="http://schemas.openxmlformats.org/drawingml/2006/table">
            <a:tbl>
              <a:tblPr bandRow="1">
                <a:tableStyleId>{93296810-A885-4BE3-A3E7-6D5BEEA58F35}</a:tableStyleId>
              </a:tblPr>
              <a:tblGrid>
                <a:gridCol w="4041046">
                  <a:extLst>
                    <a:ext uri="{9D8B030D-6E8A-4147-A177-3AD203B41FA5}">
                      <a16:colId xmlns:a16="http://schemas.microsoft.com/office/drawing/2014/main" val="20000"/>
                    </a:ext>
                  </a:extLst>
                </a:gridCol>
              </a:tblGrid>
              <a:tr h="2321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u="none" kern="1200" dirty="0">
                          <a:solidFill>
                            <a:schemeClr val="dk1"/>
                          </a:solidFill>
                          <a:latin typeface="+mn-lt"/>
                          <a:ea typeface="+mn-ea"/>
                          <a:cs typeface="+mn-cs"/>
                        </a:rPr>
                        <a:t>IT Retail Systems</a:t>
                      </a:r>
                      <a:endParaRPr lang="en-US" sz="1600" i="1" kern="1200" dirty="0">
                        <a:solidFill>
                          <a:schemeClr val="bg1">
                            <a:lumMod val="50000"/>
                          </a:schemeClr>
                        </a:solidFill>
                        <a:latin typeface="+mn-lt"/>
                        <a:ea typeface="+mn-ea"/>
                        <a:cs typeface="+mn-cs"/>
                      </a:endParaRPr>
                    </a:p>
                  </a:txBody>
                  <a:tcPr/>
                </a:tc>
                <a:extLst>
                  <a:ext uri="{0D108BD9-81ED-4DB2-BD59-A6C34878D82A}">
                    <a16:rowId xmlns:a16="http://schemas.microsoft.com/office/drawing/2014/main" val="10000"/>
                  </a:ext>
                </a:extLst>
              </a:tr>
              <a:tr h="6468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i="0" kern="1200" dirty="0">
                          <a:solidFill>
                            <a:schemeClr val="tx1"/>
                          </a:solidFill>
                          <a:latin typeface="+mn-lt"/>
                          <a:ea typeface="+mn-ea"/>
                          <a:cs typeface="+mn-cs"/>
                        </a:rPr>
                        <a:t>Padmalatha Ajit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i="0" kern="1200" dirty="0">
                          <a:solidFill>
                            <a:schemeClr val="tx1"/>
                          </a:solidFill>
                          <a:latin typeface="+mn-lt"/>
                          <a:ea typeface="+mn-ea"/>
                          <a:cs typeface="+mn-cs"/>
                        </a:rPr>
                        <a:t>Ray Auger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i="0" kern="1200" dirty="0">
                          <a:solidFill>
                            <a:schemeClr val="tx1"/>
                          </a:solidFill>
                          <a:latin typeface="+mn-lt"/>
                          <a:ea typeface="+mn-ea"/>
                          <a:cs typeface="+mn-cs"/>
                        </a:rPr>
                        <a:t>William Mullins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i="0" kern="1200" dirty="0">
                          <a:solidFill>
                            <a:schemeClr val="tx1"/>
                          </a:solidFill>
                          <a:latin typeface="+mn-lt"/>
                          <a:ea typeface="+mn-ea"/>
                          <a:cs typeface="+mn-cs"/>
                        </a:rPr>
                        <a:t>Gaurav Sachdeva</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i="0" kern="1200" dirty="0">
                          <a:solidFill>
                            <a:schemeClr val="tx1"/>
                          </a:solidFill>
                          <a:latin typeface="+mn-lt"/>
                          <a:ea typeface="+mn-ea"/>
                          <a:cs typeface="+mn-cs"/>
                        </a:rPr>
                        <a:t>Jeanne Willis</a:t>
                      </a:r>
                    </a:p>
                  </a:txBody>
                  <a:tcPr/>
                </a:tc>
                <a:extLst>
                  <a:ext uri="{0D108BD9-81ED-4DB2-BD59-A6C34878D82A}">
                    <a16:rowId xmlns:a16="http://schemas.microsoft.com/office/drawing/2014/main" val="10001"/>
                  </a:ext>
                </a:extLst>
              </a:tr>
              <a:tr h="362541">
                <a:tc>
                  <a:txBody>
                    <a:bodyPr/>
                    <a:lstStyle/>
                    <a:p>
                      <a:pPr marL="0" algn="l" defTabSz="457200" rtl="0" eaLnBrk="1" latinLnBrk="0" hangingPunct="1"/>
                      <a:r>
                        <a:rPr lang="en-US" sz="1600" b="1" u="none" kern="1200" dirty="0">
                          <a:solidFill>
                            <a:schemeClr val="dk1"/>
                          </a:solidFill>
                          <a:latin typeface="+mn-lt"/>
                          <a:ea typeface="+mn-ea"/>
                          <a:cs typeface="+mn-cs"/>
                        </a:rPr>
                        <a:t>Legal</a:t>
                      </a:r>
                    </a:p>
                  </a:txBody>
                  <a:tcPr/>
                </a:tc>
                <a:extLst>
                  <a:ext uri="{0D108BD9-81ED-4DB2-BD59-A6C34878D82A}">
                    <a16:rowId xmlns:a16="http://schemas.microsoft.com/office/drawing/2014/main" val="995494318"/>
                  </a:ext>
                </a:extLst>
              </a:tr>
              <a:tr h="362541">
                <a:tc>
                  <a:txBody>
                    <a:bodyPr/>
                    <a:lstStyle/>
                    <a:p>
                      <a:r>
                        <a:rPr lang="en-US" sz="1600" i="0" dirty="0">
                          <a:solidFill>
                            <a:schemeClr val="tx1"/>
                          </a:solidFill>
                        </a:rPr>
                        <a:t>Rachel Caldwell</a:t>
                      </a:r>
                    </a:p>
                    <a:p>
                      <a:r>
                        <a:rPr lang="en-US" sz="1600" i="0" dirty="0">
                          <a:solidFill>
                            <a:schemeClr val="tx1"/>
                          </a:solidFill>
                        </a:rPr>
                        <a:t>Flossie Crisp</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Jennifer Schneider</a:t>
                      </a:r>
                    </a:p>
                  </a:txBody>
                  <a:tcPr/>
                </a:tc>
                <a:extLst>
                  <a:ext uri="{0D108BD9-81ED-4DB2-BD59-A6C34878D82A}">
                    <a16:rowId xmlns:a16="http://schemas.microsoft.com/office/drawing/2014/main" val="2061849131"/>
                  </a:ext>
                </a:extLst>
              </a:tr>
            </a:tbl>
          </a:graphicData>
        </a:graphic>
      </p:graphicFrame>
      <p:sp>
        <p:nvSpPr>
          <p:cNvPr id="6" name="TextBox 5">
            <a:extLst>
              <a:ext uri="{FF2B5EF4-FFF2-40B4-BE49-F238E27FC236}">
                <a16:creationId xmlns:a16="http://schemas.microsoft.com/office/drawing/2014/main" id="{9810719E-4B85-4A25-9988-49F6908C34BF}"/>
              </a:ext>
            </a:extLst>
          </p:cNvPr>
          <p:cNvSpPr txBox="1"/>
          <p:nvPr/>
        </p:nvSpPr>
        <p:spPr>
          <a:xfrm>
            <a:off x="612558" y="6414104"/>
            <a:ext cx="6045693" cy="276999"/>
          </a:xfrm>
          <a:prstGeom prst="rect">
            <a:avLst/>
          </a:prstGeom>
          <a:noFill/>
        </p:spPr>
        <p:txBody>
          <a:bodyPr wrap="square" lIns="0" tIns="0" rIns="0" bIns="0" rtlCol="0">
            <a:spAutoFit/>
          </a:bodyPr>
          <a:lstStyle/>
          <a:p>
            <a:r>
              <a:rPr lang="en-US" sz="900" dirty="0"/>
              <a:t>© 2021 CVS Health and/or its affiliates. Confidential and proprietary. </a:t>
            </a:r>
          </a:p>
          <a:p>
            <a:r>
              <a:rPr lang="en-US" sz="900" dirty="0"/>
              <a:t>“PRIVILEGED AND CONFIDENTIAL PATIENT SAFETY WORK PRODUCT UNDER FEDERAL LAW”</a:t>
            </a:r>
          </a:p>
        </p:txBody>
      </p:sp>
    </p:spTree>
    <p:extLst>
      <p:ext uri="{BB962C8B-B14F-4D97-AF65-F5344CB8AC3E}">
        <p14:creationId xmlns:p14="http://schemas.microsoft.com/office/powerpoint/2010/main" val="111250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8447" y="1764792"/>
            <a:ext cx="6441339" cy="4151376"/>
          </a:xfrm>
        </p:spPr>
        <p:txBody>
          <a:bodyPr/>
          <a:lstStyle/>
          <a:p>
            <a:r>
              <a:rPr lang="en-US" dirty="0"/>
              <a:t>Engagement Details</a:t>
            </a:r>
          </a:p>
          <a:p>
            <a:r>
              <a:rPr lang="en-US" dirty="0"/>
              <a:t>Key Milestones</a:t>
            </a:r>
          </a:p>
          <a:p>
            <a:r>
              <a:rPr lang="en-US" dirty="0"/>
              <a:t>Key Contacts</a:t>
            </a:r>
          </a:p>
          <a:p>
            <a:r>
              <a:rPr lang="en-US" dirty="0"/>
              <a:t>Expectations</a:t>
            </a:r>
          </a:p>
          <a:p>
            <a:r>
              <a:rPr lang="en-US" dirty="0"/>
              <a:t>Next Steps</a:t>
            </a:r>
          </a:p>
          <a:p>
            <a:r>
              <a:rPr lang="en-US" dirty="0"/>
              <a:t>Appendix</a:t>
            </a:r>
          </a:p>
          <a:p>
            <a:pPr lvl="1"/>
            <a:r>
              <a:rPr lang="en-US" dirty="0"/>
              <a:t>Standard Terminology</a:t>
            </a:r>
          </a:p>
          <a:p>
            <a:pPr lvl="1"/>
            <a:r>
              <a:rPr lang="en-US" dirty="0"/>
              <a:t>Escalation Protocol</a:t>
            </a:r>
          </a:p>
          <a:p>
            <a:pPr lvl="1"/>
            <a:r>
              <a:rPr lang="en-US" dirty="0"/>
              <a:t>Patient Safety Work Product Protocols</a:t>
            </a:r>
          </a:p>
        </p:txBody>
      </p:sp>
      <p:sp>
        <p:nvSpPr>
          <p:cNvPr id="5" name="TextBox 4">
            <a:extLst>
              <a:ext uri="{FF2B5EF4-FFF2-40B4-BE49-F238E27FC236}">
                <a16:creationId xmlns:a16="http://schemas.microsoft.com/office/drawing/2014/main" id="{79DB4790-F81A-4FB2-8414-425A846FC2EA}"/>
              </a:ext>
            </a:extLst>
          </p:cNvPr>
          <p:cNvSpPr txBox="1"/>
          <p:nvPr/>
        </p:nvSpPr>
        <p:spPr>
          <a:xfrm>
            <a:off x="612558" y="6414104"/>
            <a:ext cx="6045693" cy="276999"/>
          </a:xfrm>
          <a:prstGeom prst="rect">
            <a:avLst/>
          </a:prstGeom>
          <a:noFill/>
        </p:spPr>
        <p:txBody>
          <a:bodyPr wrap="square" lIns="0" tIns="0" rIns="0" bIns="0" rtlCol="0">
            <a:spAutoFit/>
          </a:bodyPr>
          <a:lstStyle/>
          <a:p>
            <a:r>
              <a:rPr lang="en-US" sz="900" dirty="0"/>
              <a:t>© 2021 CVS Health and/or its affiliates. Confidential and proprietary. </a:t>
            </a:r>
          </a:p>
          <a:p>
            <a:r>
              <a:rPr lang="en-US" sz="900" dirty="0"/>
              <a:t>“PRIVILEGED AND CONFIDENTIAL PATIENT SAFETY WORK PRODUCT UNDER FEDERAL LAW”</a:t>
            </a:r>
          </a:p>
        </p:txBody>
      </p:sp>
    </p:spTree>
    <p:extLst>
      <p:ext uri="{BB962C8B-B14F-4D97-AF65-F5344CB8AC3E}">
        <p14:creationId xmlns:p14="http://schemas.microsoft.com/office/powerpoint/2010/main" val="4133084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Engagement Details</a:t>
            </a:r>
            <a:br>
              <a:rPr lang="en-US" dirty="0"/>
            </a:br>
            <a:r>
              <a:rPr lang="en-US" sz="2000" dirty="0"/>
              <a:t>Executive Summary</a:t>
            </a:r>
          </a:p>
        </p:txBody>
      </p:sp>
      <p:sp>
        <p:nvSpPr>
          <p:cNvPr id="11" name="Content Placeholder 10"/>
          <p:cNvSpPr>
            <a:spLocks noGrp="1"/>
          </p:cNvSpPr>
          <p:nvPr>
            <p:ph idx="1"/>
          </p:nvPr>
        </p:nvSpPr>
        <p:spPr>
          <a:xfrm>
            <a:off x="457200" y="1463040"/>
            <a:ext cx="8229600" cy="4812399"/>
          </a:xfrm>
        </p:spPr>
        <p:txBody>
          <a:bodyPr/>
          <a:lstStyle/>
          <a:p>
            <a:pPr algn="just"/>
            <a:r>
              <a:rPr lang="en-US" sz="1400" b="0" dirty="0"/>
              <a:t>CVS Health (the “Company”) launched the SimpleDose Application (“SDA” formerly Multi-Dose Packaging(MDP)) in an effort to simplify the daily routine of retail pharmacy patients taking multiple medications. SDA provides patients with a 30-day supply of pre-sorted medications in easy-to-open packets, which are labeled by dose, date, and time, and delivered directly to the patient’s home or local CVS Pharmacy, at no added cost. Patients may enroll by calling the Pharmacy Care Team, directly online, and in select instances, in-store with the Retail Pharmacy Team. </a:t>
            </a:r>
          </a:p>
          <a:p>
            <a:pPr algn="just"/>
            <a:r>
              <a:rPr lang="en-US" sz="1400" b="0" dirty="0"/>
              <a:t>The SDA is undergoing systematic enhancements to support the company’s growth strategy and help meet the goal of 70 million prescriptions in 2022. Enhancements including the automation of patient enrollment will continue to improve workflow, increase efficiencies in processing and shipping orders, reduce labor costs, and communication with patients. SDA is </a:t>
            </a:r>
            <a:r>
              <a:rPr lang="en-US" sz="1400" b="0" dirty="0">
                <a:effectLst/>
                <a:ea typeface="Calibri" panose="020F0502020204030204" pitchFamily="34" charset="0"/>
                <a:cs typeface="Calibri" panose="020F0502020204030204" pitchFamily="34" charset="0"/>
              </a:rPr>
              <a:t>currently in pilot phase with about 10% deployment of new patients into the platform with plans </a:t>
            </a:r>
            <a:r>
              <a:rPr lang="en-US" sz="1400" b="0" dirty="0">
                <a:ea typeface="Calibri" panose="020F0502020204030204" pitchFamily="34" charset="0"/>
                <a:cs typeface="Calibri" panose="020F0502020204030204" pitchFamily="34" charset="0"/>
              </a:rPr>
              <a:t>to increase its patient capacity up through July 2021 whereby all patients would have been enrolled on the platform. </a:t>
            </a:r>
          </a:p>
          <a:p>
            <a:pPr algn="just"/>
            <a:r>
              <a:rPr lang="en-US" sz="1400" b="0" dirty="0"/>
              <a:t>At the request of management, Internal Audit (IA) will perform an application review to assess the effectiveness of the controls in place for SDA. In addition, IA will participate in status meetings with the SDA Program Leadership to understand timelines, deficiencies, and other project status milestones. Furthermore, IA will communicate observations, if there are any identified as a part of this review, to process owners on a real time basis to ensure timely closure.</a:t>
            </a:r>
            <a:endParaRPr lang="en-US" sz="1400" b="0" dirty="0">
              <a:ea typeface="Calibri" panose="020F0502020204030204" pitchFamily="34" charset="0"/>
              <a:cs typeface="Calibri" panose="020F0502020204030204" pitchFamily="34" charset="0"/>
            </a:endParaRPr>
          </a:p>
          <a:p>
            <a:pPr algn="just"/>
            <a:r>
              <a:rPr lang="en-US" sz="1400" dirty="0"/>
              <a:t>Audit Scope</a:t>
            </a:r>
            <a:r>
              <a:rPr lang="en-US" sz="1400" b="0" dirty="0"/>
              <a:t>: V</a:t>
            </a:r>
            <a:r>
              <a:rPr lang="en-US" sz="1400" b="0" dirty="0">
                <a:effectLst/>
                <a:ea typeface="Calibri" panose="020F0502020204030204" pitchFamily="34" charset="0"/>
              </a:rPr>
              <a:t>alidate that the newly developed Simple Dose application controls are designed and operating effectively.  </a:t>
            </a:r>
            <a:endParaRPr lang="en-US" sz="1400" b="0" dirty="0"/>
          </a:p>
          <a:p>
            <a:endParaRPr lang="en-US" sz="1400" b="0" dirty="0"/>
          </a:p>
          <a:p>
            <a:pPr marL="0" lvl="1" indent="0">
              <a:buNone/>
            </a:pPr>
            <a:endParaRPr lang="en-US" sz="1200" dirty="0"/>
          </a:p>
        </p:txBody>
      </p:sp>
      <p:sp>
        <p:nvSpPr>
          <p:cNvPr id="2" name="TextBox 1">
            <a:extLst>
              <a:ext uri="{FF2B5EF4-FFF2-40B4-BE49-F238E27FC236}">
                <a16:creationId xmlns:a16="http://schemas.microsoft.com/office/drawing/2014/main" id="{F7D2690C-9956-4ED4-82BE-644F818A1856}"/>
              </a:ext>
            </a:extLst>
          </p:cNvPr>
          <p:cNvSpPr txBox="1"/>
          <p:nvPr/>
        </p:nvSpPr>
        <p:spPr>
          <a:xfrm>
            <a:off x="612558" y="6414104"/>
            <a:ext cx="6045693" cy="276999"/>
          </a:xfrm>
          <a:prstGeom prst="rect">
            <a:avLst/>
          </a:prstGeom>
          <a:noFill/>
        </p:spPr>
        <p:txBody>
          <a:bodyPr wrap="square" lIns="0" tIns="0" rIns="0" bIns="0" rtlCol="0">
            <a:spAutoFit/>
          </a:bodyPr>
          <a:lstStyle/>
          <a:p>
            <a:r>
              <a:rPr lang="en-US" sz="900" dirty="0"/>
              <a:t>© 2021 CVS Health and/or its affiliates. Confidential and proprietary. </a:t>
            </a:r>
          </a:p>
          <a:p>
            <a:r>
              <a:rPr lang="en-US" sz="900" dirty="0"/>
              <a:t>“PRIVILEGED AND CONFIDENTIAL PATIENT SAFETY WORK PRODUCT UNDER FEDERAL LAW”</a:t>
            </a:r>
          </a:p>
        </p:txBody>
      </p:sp>
    </p:spTree>
    <p:extLst>
      <p:ext uri="{BB962C8B-B14F-4D97-AF65-F5344CB8AC3E}">
        <p14:creationId xmlns:p14="http://schemas.microsoft.com/office/powerpoint/2010/main" val="34353618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Engagement Details</a:t>
            </a:r>
            <a:br>
              <a:rPr lang="en-US" dirty="0"/>
            </a:br>
            <a:r>
              <a:rPr lang="en-US" sz="2000" dirty="0"/>
              <a:t>Objectives &amp; Inherent Risks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64077389"/>
              </p:ext>
            </p:extLst>
          </p:nvPr>
        </p:nvGraphicFramePr>
        <p:xfrm>
          <a:off x="426720" y="1161535"/>
          <a:ext cx="8357616" cy="4883665"/>
        </p:xfrm>
        <a:graphic>
          <a:graphicData uri="http://schemas.openxmlformats.org/drawingml/2006/table">
            <a:tbl>
              <a:tblPr firstRow="1" bandRow="1">
                <a:tableStyleId>{93296810-A885-4BE3-A3E7-6D5BEEA58F35}</a:tableStyleId>
              </a:tblPr>
              <a:tblGrid>
                <a:gridCol w="1913138">
                  <a:extLst>
                    <a:ext uri="{9D8B030D-6E8A-4147-A177-3AD203B41FA5}">
                      <a16:colId xmlns:a16="http://schemas.microsoft.com/office/drawing/2014/main" val="20000"/>
                    </a:ext>
                  </a:extLst>
                </a:gridCol>
                <a:gridCol w="2729982">
                  <a:extLst>
                    <a:ext uri="{9D8B030D-6E8A-4147-A177-3AD203B41FA5}">
                      <a16:colId xmlns:a16="http://schemas.microsoft.com/office/drawing/2014/main" val="20001"/>
                    </a:ext>
                  </a:extLst>
                </a:gridCol>
                <a:gridCol w="3714496">
                  <a:extLst>
                    <a:ext uri="{9D8B030D-6E8A-4147-A177-3AD203B41FA5}">
                      <a16:colId xmlns:a16="http://schemas.microsoft.com/office/drawing/2014/main" val="20002"/>
                    </a:ext>
                  </a:extLst>
                </a:gridCol>
              </a:tblGrid>
              <a:tr h="446916">
                <a:tc>
                  <a:txBody>
                    <a:bodyPr/>
                    <a:lstStyle/>
                    <a:p>
                      <a:pPr algn="ctr"/>
                      <a:r>
                        <a:rPr lang="en-US" dirty="0"/>
                        <a:t>Objective Area</a:t>
                      </a:r>
                    </a:p>
                  </a:txBody>
                  <a:tcPr/>
                </a:tc>
                <a:tc>
                  <a:txBody>
                    <a:bodyPr/>
                    <a:lstStyle/>
                    <a:p>
                      <a:pPr algn="ctr"/>
                      <a:r>
                        <a:rPr lang="en-US" dirty="0"/>
                        <a:t>Related Inherent Risk*</a:t>
                      </a:r>
                    </a:p>
                  </a:txBody>
                  <a:tcPr/>
                </a:tc>
                <a:tc>
                  <a:txBody>
                    <a:bodyPr/>
                    <a:lstStyle/>
                    <a:p>
                      <a:pPr algn="ctr"/>
                      <a:r>
                        <a:rPr lang="en-US" dirty="0"/>
                        <a:t>Key Areas of</a:t>
                      </a:r>
                      <a:r>
                        <a:rPr lang="en-US" baseline="0" dirty="0"/>
                        <a:t> Focus</a:t>
                      </a:r>
                      <a:endParaRPr lang="en-US" dirty="0"/>
                    </a:p>
                  </a:txBody>
                  <a:tcPr/>
                </a:tc>
                <a:extLst>
                  <a:ext uri="{0D108BD9-81ED-4DB2-BD59-A6C34878D82A}">
                    <a16:rowId xmlns:a16="http://schemas.microsoft.com/office/drawing/2014/main" val="10000"/>
                  </a:ext>
                </a:extLst>
              </a:tr>
              <a:tr h="901069">
                <a:tc>
                  <a:txBody>
                    <a:bodyPr/>
                    <a:lstStyle/>
                    <a:p>
                      <a:pPr algn="l"/>
                      <a:r>
                        <a:rPr lang="en-US" sz="1100" dirty="0"/>
                        <a:t>Capacity Planning</a:t>
                      </a:r>
                    </a:p>
                  </a:txBody>
                  <a:tcPr/>
                </a:tc>
                <a:tc>
                  <a:txBody>
                    <a:bodyPr/>
                    <a:lstStyle/>
                    <a:p>
                      <a:pPr marL="0" algn="l" defTabSz="457200" rtl="0" eaLnBrk="1" latinLnBrk="0" hangingPunct="1"/>
                      <a:r>
                        <a:rPr lang="en-US" sz="1100" b="0" i="0" u="none" strike="noStrike" kern="1200" baseline="0" dirty="0">
                          <a:solidFill>
                            <a:schemeClr val="dk1"/>
                          </a:solidFill>
                          <a:latin typeface="+mn-lt"/>
                          <a:ea typeface="+mn-ea"/>
                          <a:cs typeface="+mn-cs"/>
                        </a:rPr>
                        <a:t>Technology infrastructure supporting the SimpleDose application is unable to support increased  Patient and Pharmacy data volume.</a:t>
                      </a:r>
                    </a:p>
                  </a:txBody>
                  <a:tcPr marL="68580" marR="68580" marT="34290" marB="34290"/>
                </a:tc>
                <a:tc>
                  <a:txBody>
                    <a:bodyPr/>
                    <a:lstStyle/>
                    <a:p>
                      <a:pPr marL="0" algn="l" defTabSz="457200" rtl="0" eaLnBrk="1" latinLnBrk="0" hangingPunct="1"/>
                      <a:r>
                        <a:rPr lang="en-US" sz="1100" b="0" i="0" u="none" strike="noStrike" kern="1200" baseline="0" dirty="0">
                          <a:solidFill>
                            <a:schemeClr val="dk1"/>
                          </a:solidFill>
                          <a:latin typeface="+mn-lt"/>
                          <a:ea typeface="+mn-ea"/>
                          <a:cs typeface="+mn-cs"/>
                        </a:rPr>
                        <a:t>SimpleDose is measured and monitored to ensure the technology infrastructure is scalable to support large volume of Patient and Pharmacy data. </a:t>
                      </a:r>
                    </a:p>
                  </a:txBody>
                  <a:tcPr marL="68580" marR="68580" marT="34290" marB="34290"/>
                </a:tc>
                <a:extLst>
                  <a:ext uri="{0D108BD9-81ED-4DB2-BD59-A6C34878D82A}">
                    <a16:rowId xmlns:a16="http://schemas.microsoft.com/office/drawing/2014/main" val="10001"/>
                  </a:ext>
                </a:extLst>
              </a:tr>
              <a:tr h="721528">
                <a:tc>
                  <a:txBody>
                    <a:bodyPr/>
                    <a:lstStyle/>
                    <a:p>
                      <a:pPr algn="l"/>
                      <a:r>
                        <a:rPr lang="en-US" sz="1100" dirty="0"/>
                        <a:t>User Access</a:t>
                      </a:r>
                    </a:p>
                  </a:txBody>
                  <a:tcPr/>
                </a:tc>
                <a:tc>
                  <a:txBody>
                    <a:bodyPr/>
                    <a:lstStyle/>
                    <a:p>
                      <a:pPr algn="l"/>
                      <a:r>
                        <a:rPr lang="en-US" sz="1100" dirty="0"/>
                        <a:t>Access to critical system files is not restricted or monitored based on individual job responsibilities.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Validate that access to critical SimpleDose system files are restricted based on the individual’s job responsibilities.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925476197"/>
                  </a:ext>
                </a:extLst>
              </a:tr>
              <a:tr h="721528">
                <a:tc>
                  <a:txBody>
                    <a:bodyPr/>
                    <a:lstStyle/>
                    <a:p>
                      <a:pPr algn="l"/>
                      <a:r>
                        <a:rPr lang="en-US" sz="1100" dirty="0"/>
                        <a:t>Change Management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Changes to the production environment are not reviewed, tested, or approved prior to production implementation.</a:t>
                      </a:r>
                    </a:p>
                    <a:p>
                      <a:pPr algn="l"/>
                      <a:endParaRPr lang="en-US" sz="1100" baseline="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1100" kern="1200" baseline="0" dirty="0">
                          <a:solidFill>
                            <a:schemeClr val="dk1"/>
                          </a:solidFill>
                          <a:latin typeface="+mn-lt"/>
                          <a:ea typeface="+mn-ea"/>
                          <a:cs typeface="+mn-cs"/>
                        </a:rPr>
                        <a:t>Ensure changes to critical SimpleDose system files are appropriately documented, tested, and approved prior to deployment.</a:t>
                      </a:r>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100" kern="1200" baseline="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1100" kern="1200" baseline="0" dirty="0">
                          <a:solidFill>
                            <a:schemeClr val="dk1"/>
                          </a:solidFill>
                          <a:effectLst/>
                          <a:latin typeface="+mn-lt"/>
                          <a:ea typeface="+mn-ea"/>
                          <a:cs typeface="+mn-cs"/>
                        </a:rPr>
                        <a:t>Review change management controls and processes for new/modified SimpleDose components introduced as part of Phase 1 (R1.1 &amp; R1.2).</a:t>
                      </a:r>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100" kern="1200" baseline="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1100" baseline="0" dirty="0"/>
                        <a:t>Identified defects are addressed prior to production implementation.</a:t>
                      </a:r>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100" baseline="0" dirty="0"/>
                    </a:p>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1100" kern="1200" dirty="0">
                          <a:solidFill>
                            <a:schemeClr val="dk1"/>
                          </a:solidFill>
                          <a:latin typeface="+mn-lt"/>
                          <a:ea typeface="+mn-ea"/>
                          <a:cs typeface="+mn-cs"/>
                        </a:rPr>
                        <a:t>Confirm servers supporting the </a:t>
                      </a:r>
                      <a:r>
                        <a:rPr lang="en-US" sz="1100" kern="1200" dirty="0" err="1">
                          <a:solidFill>
                            <a:schemeClr val="dk1"/>
                          </a:solidFill>
                          <a:latin typeface="+mn-lt"/>
                          <a:ea typeface="+mn-ea"/>
                          <a:cs typeface="+mn-cs"/>
                        </a:rPr>
                        <a:t>SimpleDose</a:t>
                      </a:r>
                      <a:r>
                        <a:rPr lang="en-US" sz="1100" kern="1200" dirty="0">
                          <a:solidFill>
                            <a:schemeClr val="dk1"/>
                          </a:solidFill>
                          <a:latin typeface="+mn-lt"/>
                          <a:ea typeface="+mn-ea"/>
                          <a:cs typeface="+mn-cs"/>
                        </a:rPr>
                        <a:t> Application are scanned for vulnerabilities. Vulnerabilities identified are addressed in accordance with corporate policy and procedure.  </a:t>
                      </a:r>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100" dirty="0"/>
                    </a:p>
                  </a:txBody>
                  <a:tcPr/>
                </a:tc>
                <a:extLst>
                  <a:ext uri="{0D108BD9-81ED-4DB2-BD59-A6C34878D82A}">
                    <a16:rowId xmlns:a16="http://schemas.microsoft.com/office/drawing/2014/main" val="169473191"/>
                  </a:ext>
                </a:extLst>
              </a:tr>
            </a:tbl>
          </a:graphicData>
        </a:graphic>
      </p:graphicFrame>
      <p:sp>
        <p:nvSpPr>
          <p:cNvPr id="3" name="TextBox 2"/>
          <p:cNvSpPr txBox="1"/>
          <p:nvPr/>
        </p:nvSpPr>
        <p:spPr>
          <a:xfrm>
            <a:off x="457200" y="6064738"/>
            <a:ext cx="8229600" cy="307777"/>
          </a:xfrm>
          <a:prstGeom prst="rect">
            <a:avLst/>
          </a:prstGeom>
          <a:noFill/>
        </p:spPr>
        <p:txBody>
          <a:bodyPr wrap="square" lIns="0" tIns="0" rIns="0" bIns="0"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VS Health Sans"/>
                <a:ea typeface="+mn-ea"/>
                <a:cs typeface="+mn-cs"/>
              </a:rPr>
              <a:t>*Reflects the level of risk that exists in the </a:t>
            </a:r>
            <a:r>
              <a:rPr kumimoji="0" lang="en-US" sz="2000" b="1" i="0" u="sng" strike="noStrike" kern="1200" cap="none" spc="0" normalizeH="0" baseline="0" noProof="0" dirty="0">
                <a:ln>
                  <a:noFill/>
                </a:ln>
                <a:solidFill>
                  <a:srgbClr val="000000"/>
                </a:solidFill>
                <a:effectLst/>
                <a:uLnTx/>
                <a:uFillTx/>
                <a:latin typeface="CVS Health Sans"/>
                <a:ea typeface="+mn-ea"/>
                <a:cs typeface="+mn-cs"/>
              </a:rPr>
              <a:t>absence</a:t>
            </a:r>
            <a:r>
              <a:rPr kumimoji="0" lang="en-US" sz="2000" b="1" i="0" u="none" strike="noStrike" kern="1200" cap="none" spc="0" normalizeH="0" baseline="0" noProof="0" dirty="0">
                <a:ln>
                  <a:noFill/>
                </a:ln>
                <a:solidFill>
                  <a:srgbClr val="000000"/>
                </a:solidFill>
                <a:effectLst/>
                <a:uLnTx/>
                <a:uFillTx/>
                <a:latin typeface="CVS Health Sans"/>
                <a:ea typeface="+mn-ea"/>
                <a:cs typeface="+mn-cs"/>
              </a:rPr>
              <a:t> of controls</a:t>
            </a:r>
          </a:p>
        </p:txBody>
      </p:sp>
      <p:sp>
        <p:nvSpPr>
          <p:cNvPr id="5" name="TextBox 4">
            <a:extLst>
              <a:ext uri="{FF2B5EF4-FFF2-40B4-BE49-F238E27FC236}">
                <a16:creationId xmlns:a16="http://schemas.microsoft.com/office/drawing/2014/main" id="{0B9BFF81-14A0-447F-B7F9-842818E5BE6A}"/>
              </a:ext>
            </a:extLst>
          </p:cNvPr>
          <p:cNvSpPr txBox="1"/>
          <p:nvPr/>
        </p:nvSpPr>
        <p:spPr>
          <a:xfrm>
            <a:off x="612558" y="6414104"/>
            <a:ext cx="6045693" cy="276999"/>
          </a:xfrm>
          <a:prstGeom prst="rect">
            <a:avLst/>
          </a:prstGeom>
          <a:noFill/>
        </p:spPr>
        <p:txBody>
          <a:bodyPr wrap="square" lIns="0" tIns="0" rIns="0" bIns="0" rtlCol="0">
            <a:spAutoFit/>
          </a:bodyPr>
          <a:lstStyle/>
          <a:p>
            <a:r>
              <a:rPr lang="en-US" sz="900" dirty="0"/>
              <a:t>© 2021 CVS Health and/or its affiliates. Confidential and proprietary. </a:t>
            </a:r>
          </a:p>
          <a:p>
            <a:r>
              <a:rPr lang="en-US" sz="900" dirty="0"/>
              <a:t>“PRIVILEGED AND CONFIDENTIAL PATIENT SAFETY WORK PRODUCT UNDER FEDERAL LAW”</a:t>
            </a:r>
          </a:p>
        </p:txBody>
      </p:sp>
    </p:spTree>
    <p:extLst>
      <p:ext uri="{BB962C8B-B14F-4D97-AF65-F5344CB8AC3E}">
        <p14:creationId xmlns:p14="http://schemas.microsoft.com/office/powerpoint/2010/main" val="2782346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Engagement Details</a:t>
            </a:r>
            <a:br>
              <a:rPr lang="en-US" dirty="0"/>
            </a:br>
            <a:r>
              <a:rPr lang="en-US" sz="2000" dirty="0"/>
              <a:t>Objectives &amp; Inherent Risks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32348386"/>
              </p:ext>
            </p:extLst>
          </p:nvPr>
        </p:nvGraphicFramePr>
        <p:xfrm>
          <a:off x="426720" y="1161535"/>
          <a:ext cx="8357616" cy="4620956"/>
        </p:xfrm>
        <a:graphic>
          <a:graphicData uri="http://schemas.openxmlformats.org/drawingml/2006/table">
            <a:tbl>
              <a:tblPr firstRow="1" bandRow="1">
                <a:tableStyleId>{93296810-A885-4BE3-A3E7-6D5BEEA58F35}</a:tableStyleId>
              </a:tblPr>
              <a:tblGrid>
                <a:gridCol w="1913138">
                  <a:extLst>
                    <a:ext uri="{9D8B030D-6E8A-4147-A177-3AD203B41FA5}">
                      <a16:colId xmlns:a16="http://schemas.microsoft.com/office/drawing/2014/main" val="20000"/>
                    </a:ext>
                  </a:extLst>
                </a:gridCol>
                <a:gridCol w="2920753">
                  <a:extLst>
                    <a:ext uri="{9D8B030D-6E8A-4147-A177-3AD203B41FA5}">
                      <a16:colId xmlns:a16="http://schemas.microsoft.com/office/drawing/2014/main" val="20001"/>
                    </a:ext>
                  </a:extLst>
                </a:gridCol>
                <a:gridCol w="3523725">
                  <a:extLst>
                    <a:ext uri="{9D8B030D-6E8A-4147-A177-3AD203B41FA5}">
                      <a16:colId xmlns:a16="http://schemas.microsoft.com/office/drawing/2014/main" val="20002"/>
                    </a:ext>
                  </a:extLst>
                </a:gridCol>
              </a:tblGrid>
              <a:tr h="398755">
                <a:tc>
                  <a:txBody>
                    <a:bodyPr/>
                    <a:lstStyle/>
                    <a:p>
                      <a:pPr algn="ctr"/>
                      <a:r>
                        <a:rPr lang="en-US" dirty="0"/>
                        <a:t>Objective Area</a:t>
                      </a:r>
                    </a:p>
                  </a:txBody>
                  <a:tcPr/>
                </a:tc>
                <a:tc>
                  <a:txBody>
                    <a:bodyPr/>
                    <a:lstStyle/>
                    <a:p>
                      <a:pPr algn="ctr"/>
                      <a:r>
                        <a:rPr lang="en-US" dirty="0"/>
                        <a:t>Related Inherent Risk*</a:t>
                      </a:r>
                    </a:p>
                  </a:txBody>
                  <a:tcPr/>
                </a:tc>
                <a:tc>
                  <a:txBody>
                    <a:bodyPr/>
                    <a:lstStyle/>
                    <a:p>
                      <a:pPr algn="ctr"/>
                      <a:r>
                        <a:rPr lang="en-US" dirty="0"/>
                        <a:t>Key Areas of</a:t>
                      </a:r>
                      <a:r>
                        <a:rPr lang="en-US" baseline="0" dirty="0"/>
                        <a:t> Focus</a:t>
                      </a:r>
                      <a:endParaRPr lang="en-US" dirty="0"/>
                    </a:p>
                  </a:txBody>
                  <a:tcPr/>
                </a:tc>
                <a:extLst>
                  <a:ext uri="{0D108BD9-81ED-4DB2-BD59-A6C34878D82A}">
                    <a16:rowId xmlns:a16="http://schemas.microsoft.com/office/drawing/2014/main" val="10000"/>
                  </a:ext>
                </a:extLst>
              </a:tr>
              <a:tr h="1275270">
                <a:tc>
                  <a:txBody>
                    <a:bodyPr/>
                    <a:lstStyle/>
                    <a:p>
                      <a:pPr algn="l"/>
                      <a:r>
                        <a:rPr lang="en-US" sz="1100" dirty="0"/>
                        <a:t>Data Integrity</a:t>
                      </a:r>
                    </a:p>
                  </a:txBody>
                  <a:tcPr/>
                </a:tc>
                <a:tc>
                  <a:txBody>
                    <a:bodyPr/>
                    <a:lstStyle/>
                    <a:p>
                      <a:r>
                        <a:rPr lang="en-US" sz="1100" b="0" i="0" u="none" strike="noStrike" kern="1200" baseline="0" dirty="0">
                          <a:solidFill>
                            <a:schemeClr val="dk1"/>
                          </a:solidFill>
                          <a:latin typeface="+mn-lt"/>
                          <a:ea typeface="+mn-ea"/>
                          <a:cs typeface="+mn-cs"/>
                        </a:rPr>
                        <a:t>Data integrity and daily balance controls between the source systems and SDA are not in place and data does not reconcile completely and accurately.	</a:t>
                      </a:r>
                    </a:p>
                  </a:txBody>
                  <a:tcPr/>
                </a:tc>
                <a:tc>
                  <a:txBody>
                    <a:bodyPr/>
                    <a:lstStyle/>
                    <a:p>
                      <a:r>
                        <a:rPr lang="en-US" sz="1100" b="0" i="0" u="none" strike="noStrike" kern="1200" baseline="0" dirty="0">
                          <a:solidFill>
                            <a:schemeClr val="dk1"/>
                          </a:solidFill>
                          <a:latin typeface="+mn-lt"/>
                          <a:ea typeface="+mn-ea"/>
                          <a:cs typeface="+mn-cs"/>
                        </a:rPr>
                        <a:t>Evaluate data integrity and periodic balance controls to ensure the completeness and accuracy of data ingested into the environment.</a:t>
                      </a:r>
                    </a:p>
                    <a:p>
                      <a:endParaRPr lang="en-US" sz="1100" b="0" i="0" u="none" strike="noStrike" kern="1200" baseline="0" dirty="0">
                        <a:solidFill>
                          <a:schemeClr val="dk1"/>
                        </a:solidFill>
                        <a:latin typeface="+mn-lt"/>
                        <a:ea typeface="+mn-ea"/>
                        <a:cs typeface="+mn-cs"/>
                      </a:endParaRPr>
                    </a:p>
                    <a:p>
                      <a:r>
                        <a:rPr lang="en-US" sz="1100" b="0" i="0" u="none" strike="noStrike" kern="1200" baseline="0" dirty="0">
                          <a:solidFill>
                            <a:schemeClr val="dk1"/>
                          </a:solidFill>
                          <a:latin typeface="+mn-lt"/>
                          <a:ea typeface="+mn-ea"/>
                          <a:cs typeface="+mn-cs"/>
                        </a:rPr>
                        <a:t>Monitoring and remediating system alert and failures.</a:t>
                      </a:r>
                    </a:p>
                  </a:txBody>
                  <a:tcPr/>
                </a:tc>
                <a:extLst>
                  <a:ext uri="{0D108BD9-81ED-4DB2-BD59-A6C34878D82A}">
                    <a16:rowId xmlns:a16="http://schemas.microsoft.com/office/drawing/2014/main" val="10001"/>
                  </a:ext>
                </a:extLst>
              </a:tr>
              <a:tr h="1254016">
                <a:tc>
                  <a:txBody>
                    <a:bodyPr/>
                    <a:lstStyle/>
                    <a:p>
                      <a:pPr algn="l"/>
                      <a:r>
                        <a:rPr lang="en-US" sz="1100" dirty="0"/>
                        <a:t>Application Processing</a:t>
                      </a:r>
                    </a:p>
                  </a:txBody>
                  <a:tcPr marL="68580" marR="68580" marT="34290" marB="34290"/>
                </a:tc>
                <a:tc>
                  <a:txBody>
                    <a:bodyPr/>
                    <a:lstStyle/>
                    <a:p>
                      <a:pPr algn="l"/>
                      <a:r>
                        <a:rPr lang="en-US" sz="1100" dirty="0"/>
                        <a:t>Without a controlled process for running jobs and for altering job schedules, unauthorized programs could be executed that impact patient information and/or the distribution of pharmaceutical products.</a:t>
                      </a:r>
                    </a:p>
                  </a:txBody>
                  <a:tcPr marL="68580" marR="68580" marT="34290" marB="34290"/>
                </a:tc>
                <a:tc>
                  <a:txBody>
                    <a:bodyPr/>
                    <a:lstStyle/>
                    <a:p>
                      <a:pPr algn="l"/>
                      <a:r>
                        <a:rPr lang="en-US" sz="1100" dirty="0"/>
                        <a:t>Validate that</a:t>
                      </a:r>
                      <a:r>
                        <a:rPr lang="en-US" sz="1100" baseline="0" dirty="0"/>
                        <a:t> the </a:t>
                      </a:r>
                      <a:r>
                        <a:rPr lang="en-US" sz="1100" dirty="0"/>
                        <a:t>ability to create, modify, and delete job schedules are restricted to authorized personnel.</a:t>
                      </a:r>
                    </a:p>
                    <a:p>
                      <a:pPr algn="l"/>
                      <a:endParaRPr lang="en-US" sz="1100" dirty="0"/>
                    </a:p>
                  </a:txBody>
                  <a:tcPr marL="68580" marR="68580" marT="34290" marB="34290"/>
                </a:tc>
                <a:extLst>
                  <a:ext uri="{0D108BD9-81ED-4DB2-BD59-A6C34878D82A}">
                    <a16:rowId xmlns:a16="http://schemas.microsoft.com/office/drawing/2014/main" val="2925476197"/>
                  </a:ext>
                </a:extLst>
              </a:tr>
              <a:tr h="1692915">
                <a:tc>
                  <a:txBody>
                    <a:bodyPr/>
                    <a:lstStyle/>
                    <a:p>
                      <a:pPr algn="l"/>
                      <a:r>
                        <a:rPr lang="en-US" sz="1100" dirty="0"/>
                        <a:t>Application Resiliency</a:t>
                      </a:r>
                    </a:p>
                  </a:txBody>
                  <a:tcPr marL="68580" marR="68580" marT="34290" marB="34290"/>
                </a:tc>
                <a:tc>
                  <a:txBody>
                    <a:bodyPr/>
                    <a:lstStyle/>
                    <a:p>
                      <a:pPr algn="l"/>
                      <a:r>
                        <a:rPr lang="en-US" sz="1100" kern="1200" dirty="0">
                          <a:solidFill>
                            <a:schemeClr val="dk1"/>
                          </a:solidFill>
                          <a:latin typeface="+mn-lt"/>
                          <a:ea typeface="+mn-ea"/>
                          <a:cs typeface="+mn-cs"/>
                        </a:rPr>
                        <a:t>Failure to adequately configure, resolve backup failures, and ensure data can be restored could result in the inability to recover significant Retail Pharmacy systems.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dirty="0">
                          <a:solidFill>
                            <a:schemeClr val="dk1"/>
                          </a:solidFill>
                          <a:latin typeface="+mn-lt"/>
                          <a:ea typeface="+mn-ea"/>
                          <a:cs typeface="+mn-cs"/>
                        </a:rPr>
                        <a:t>Confirm data backup &amp; restoration efforts are performed and documented for the </a:t>
                      </a:r>
                      <a:r>
                        <a:rPr lang="en-US" sz="1100" kern="1200" dirty="0" err="1">
                          <a:solidFill>
                            <a:schemeClr val="dk1"/>
                          </a:solidFill>
                          <a:latin typeface="+mn-lt"/>
                          <a:ea typeface="+mn-ea"/>
                          <a:cs typeface="+mn-cs"/>
                        </a:rPr>
                        <a:t>SimpleDose</a:t>
                      </a:r>
                      <a:r>
                        <a:rPr lang="en-US" sz="1100" kern="1200" dirty="0">
                          <a:solidFill>
                            <a:schemeClr val="dk1"/>
                          </a:solidFill>
                          <a:latin typeface="+mn-lt"/>
                          <a:ea typeface="+mn-ea"/>
                          <a:cs typeface="+mn-cs"/>
                        </a:rPr>
                        <a:t> application based on the Disaster Recovery tier ranking.</a:t>
                      </a:r>
                    </a:p>
                    <a:p>
                      <a:pPr marL="627063" indent="-171450" algn="l">
                        <a:buFont typeface="Arial" panose="020B0604020202020204" pitchFamily="34" charset="0"/>
                        <a:buChar char="•"/>
                      </a:pPr>
                      <a:r>
                        <a:rPr lang="en-US" sz="1100" kern="1200" dirty="0">
                          <a:solidFill>
                            <a:schemeClr val="dk1"/>
                          </a:solidFill>
                          <a:latin typeface="+mn-lt"/>
                          <a:ea typeface="+mn-ea"/>
                          <a:cs typeface="+mn-cs"/>
                        </a:rPr>
                        <a:t>Confirm backups are configured</a:t>
                      </a:r>
                    </a:p>
                    <a:p>
                      <a:pPr marL="627063" indent="-171450" algn="l">
                        <a:buFont typeface="Arial" panose="020B0604020202020204" pitchFamily="34" charset="0"/>
                        <a:buChar char="•"/>
                      </a:pPr>
                      <a:r>
                        <a:rPr lang="en-US" sz="1100" kern="1200" dirty="0">
                          <a:solidFill>
                            <a:schemeClr val="dk1"/>
                          </a:solidFill>
                          <a:latin typeface="+mn-lt"/>
                          <a:ea typeface="+mn-ea"/>
                          <a:cs typeface="+mn-cs"/>
                        </a:rPr>
                        <a:t>Review backup schedules and logs</a:t>
                      </a:r>
                    </a:p>
                    <a:p>
                      <a:pPr marL="627063" indent="-171450" algn="l">
                        <a:buFont typeface="Arial" panose="020B0604020202020204" pitchFamily="34" charset="0"/>
                        <a:buChar char="•"/>
                      </a:pPr>
                      <a:r>
                        <a:rPr lang="en-US" sz="1100" kern="1200" dirty="0">
                          <a:solidFill>
                            <a:schemeClr val="dk1"/>
                          </a:solidFill>
                          <a:latin typeface="+mn-lt"/>
                          <a:ea typeface="+mn-ea"/>
                          <a:cs typeface="+mn-cs"/>
                        </a:rPr>
                        <a:t>Backup failures are addressed</a:t>
                      </a:r>
                    </a:p>
                  </a:txBody>
                  <a:tcPr/>
                </a:tc>
                <a:extLst>
                  <a:ext uri="{0D108BD9-81ED-4DB2-BD59-A6C34878D82A}">
                    <a16:rowId xmlns:a16="http://schemas.microsoft.com/office/drawing/2014/main" val="3856491352"/>
                  </a:ext>
                </a:extLst>
              </a:tr>
            </a:tbl>
          </a:graphicData>
        </a:graphic>
      </p:graphicFrame>
      <p:sp>
        <p:nvSpPr>
          <p:cNvPr id="3" name="TextBox 2"/>
          <p:cNvSpPr txBox="1"/>
          <p:nvPr/>
        </p:nvSpPr>
        <p:spPr>
          <a:xfrm>
            <a:off x="457200" y="6064738"/>
            <a:ext cx="8229600" cy="307777"/>
          </a:xfrm>
          <a:prstGeom prst="rect">
            <a:avLst/>
          </a:prstGeom>
          <a:noFill/>
        </p:spPr>
        <p:txBody>
          <a:bodyPr wrap="square" lIns="0" tIns="0" rIns="0" bIns="0"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VS Health Sans"/>
                <a:ea typeface="+mn-ea"/>
                <a:cs typeface="+mn-cs"/>
              </a:rPr>
              <a:t>*Reflects the level of risk that exists in the </a:t>
            </a:r>
            <a:r>
              <a:rPr kumimoji="0" lang="en-US" sz="2000" b="1" i="0" u="sng" strike="noStrike" kern="1200" cap="none" spc="0" normalizeH="0" baseline="0" noProof="0" dirty="0">
                <a:ln>
                  <a:noFill/>
                </a:ln>
                <a:solidFill>
                  <a:srgbClr val="000000"/>
                </a:solidFill>
                <a:effectLst/>
                <a:uLnTx/>
                <a:uFillTx/>
                <a:latin typeface="CVS Health Sans"/>
                <a:ea typeface="+mn-ea"/>
                <a:cs typeface="+mn-cs"/>
              </a:rPr>
              <a:t>absence</a:t>
            </a:r>
            <a:r>
              <a:rPr kumimoji="0" lang="en-US" sz="2000" b="1" i="0" u="none" strike="noStrike" kern="1200" cap="none" spc="0" normalizeH="0" baseline="0" noProof="0" dirty="0">
                <a:ln>
                  <a:noFill/>
                </a:ln>
                <a:solidFill>
                  <a:srgbClr val="000000"/>
                </a:solidFill>
                <a:effectLst/>
                <a:uLnTx/>
                <a:uFillTx/>
                <a:latin typeface="CVS Health Sans"/>
                <a:ea typeface="+mn-ea"/>
                <a:cs typeface="+mn-cs"/>
              </a:rPr>
              <a:t> of controls</a:t>
            </a:r>
          </a:p>
        </p:txBody>
      </p:sp>
      <p:sp>
        <p:nvSpPr>
          <p:cNvPr id="5" name="TextBox 4">
            <a:extLst>
              <a:ext uri="{FF2B5EF4-FFF2-40B4-BE49-F238E27FC236}">
                <a16:creationId xmlns:a16="http://schemas.microsoft.com/office/drawing/2014/main" id="{0B9BFF81-14A0-447F-B7F9-842818E5BE6A}"/>
              </a:ext>
            </a:extLst>
          </p:cNvPr>
          <p:cNvSpPr txBox="1"/>
          <p:nvPr/>
        </p:nvSpPr>
        <p:spPr>
          <a:xfrm>
            <a:off x="612558" y="6414104"/>
            <a:ext cx="6045693" cy="276999"/>
          </a:xfrm>
          <a:prstGeom prst="rect">
            <a:avLst/>
          </a:prstGeom>
          <a:noFill/>
        </p:spPr>
        <p:txBody>
          <a:bodyPr wrap="square" lIns="0" tIns="0" rIns="0" bIns="0" rtlCol="0">
            <a:spAutoFit/>
          </a:bodyPr>
          <a:lstStyle/>
          <a:p>
            <a:r>
              <a:rPr lang="en-US" sz="900" dirty="0"/>
              <a:t>© 2021 CVS Health and/or its affiliates. Confidential and proprietary. </a:t>
            </a:r>
          </a:p>
          <a:p>
            <a:r>
              <a:rPr lang="en-US" sz="900" dirty="0"/>
              <a:t>“PRIVILEGED AND CONFIDENTIAL PATIENT SAFETY WORK PRODUCT UNDER FEDERAL LAW”</a:t>
            </a:r>
          </a:p>
        </p:txBody>
      </p:sp>
    </p:spTree>
    <p:extLst>
      <p:ext uri="{BB962C8B-B14F-4D97-AF65-F5344CB8AC3E}">
        <p14:creationId xmlns:p14="http://schemas.microsoft.com/office/powerpoint/2010/main" val="395261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Engagement Details</a:t>
            </a:r>
            <a:br>
              <a:rPr lang="en-US" dirty="0"/>
            </a:br>
            <a:r>
              <a:rPr lang="en-US" sz="2000" dirty="0"/>
              <a:t>Business Input</a:t>
            </a:r>
          </a:p>
        </p:txBody>
      </p:sp>
      <p:sp>
        <p:nvSpPr>
          <p:cNvPr id="3" name="Content Placeholder 2"/>
          <p:cNvSpPr>
            <a:spLocks noGrp="1"/>
          </p:cNvSpPr>
          <p:nvPr>
            <p:ph idx="1"/>
          </p:nvPr>
        </p:nvSpPr>
        <p:spPr>
          <a:xfrm>
            <a:off x="418447" y="1767532"/>
            <a:ext cx="8130749" cy="3977640"/>
          </a:xfrm>
        </p:spPr>
        <p:txBody>
          <a:bodyPr/>
          <a:lstStyle/>
          <a:p>
            <a:r>
              <a:rPr lang="en-US" dirty="0"/>
              <a:t>Input required from the Business</a:t>
            </a:r>
          </a:p>
          <a:p>
            <a:pPr marL="285750" lvl="0" indent="-285750" algn="just">
              <a:spcBef>
                <a:spcPts val="600"/>
              </a:spcBef>
              <a:spcAft>
                <a:spcPts val="1200"/>
              </a:spcAft>
              <a:buFont typeface="Arial" pitchFamily="34" charset="0"/>
              <a:buChar char="•"/>
            </a:pPr>
            <a:r>
              <a:rPr lang="en-US" sz="1300" b="0" dirty="0">
                <a:solidFill>
                  <a:srgbClr val="000000"/>
                </a:solidFill>
              </a:rPr>
              <a:t>Recent changes in process or organization</a:t>
            </a:r>
            <a:endParaRPr lang="en-US" sz="1300" b="0" dirty="0">
              <a:solidFill>
                <a:schemeClr val="bg1"/>
              </a:solidFill>
            </a:endParaRPr>
          </a:p>
          <a:p>
            <a:pPr marL="285750" lvl="1" indent="-285750" algn="just">
              <a:spcBef>
                <a:spcPts val="600"/>
              </a:spcBef>
              <a:spcAft>
                <a:spcPts val="1200"/>
              </a:spcAft>
              <a:buFont typeface="Arial" pitchFamily="34" charset="0"/>
              <a:buChar char="•"/>
            </a:pPr>
            <a:r>
              <a:rPr lang="en-US" dirty="0">
                <a:solidFill>
                  <a:srgbClr val="000000"/>
                </a:solidFill>
              </a:rPr>
              <a:t>Various sub-processes or multiple locations</a:t>
            </a:r>
          </a:p>
          <a:p>
            <a:pPr marL="285750" lvl="1" indent="-285750">
              <a:spcBef>
                <a:spcPts val="600"/>
              </a:spcBef>
              <a:spcAft>
                <a:spcPts val="1200"/>
              </a:spcAft>
              <a:buFont typeface="Arial" pitchFamily="34" charset="0"/>
              <a:buChar char="•"/>
            </a:pPr>
            <a:r>
              <a:rPr lang="en-US" dirty="0">
                <a:solidFill>
                  <a:srgbClr val="000000"/>
                </a:solidFill>
              </a:rPr>
              <a:t>Any internal/external reviews (e.g. consulting, external audit, process reengineering)</a:t>
            </a:r>
          </a:p>
          <a:p>
            <a:pPr marL="285750" indent="-285750" algn="just">
              <a:spcBef>
                <a:spcPts val="600"/>
              </a:spcBef>
              <a:spcAft>
                <a:spcPts val="1200"/>
              </a:spcAft>
              <a:buFont typeface="Arial" pitchFamily="34" charset="0"/>
              <a:buChar char="•"/>
            </a:pPr>
            <a:r>
              <a:rPr lang="en-US" sz="1300" b="0" dirty="0">
                <a:solidFill>
                  <a:srgbClr val="000000"/>
                </a:solidFill>
              </a:rPr>
              <a:t>Limitations in resources or process</a:t>
            </a:r>
          </a:p>
          <a:p>
            <a:pPr marL="285750" lvl="0" indent="-285750" algn="just">
              <a:spcBef>
                <a:spcPts val="600"/>
              </a:spcBef>
              <a:spcAft>
                <a:spcPts val="1200"/>
              </a:spcAft>
              <a:buFont typeface="Arial" pitchFamily="34" charset="0"/>
              <a:buChar char="•"/>
            </a:pPr>
            <a:r>
              <a:rPr lang="en-US" sz="1300" b="0" dirty="0">
                <a:solidFill>
                  <a:srgbClr val="000000"/>
                </a:solidFill>
              </a:rPr>
              <a:t>Existing issues</a:t>
            </a:r>
          </a:p>
          <a:p>
            <a:pPr marL="285750" lvl="0" indent="-285750" algn="just">
              <a:spcBef>
                <a:spcPts val="600"/>
              </a:spcBef>
              <a:spcAft>
                <a:spcPts val="1200"/>
              </a:spcAft>
              <a:buFont typeface="Arial" pitchFamily="34" charset="0"/>
              <a:buChar char="•"/>
            </a:pPr>
            <a:r>
              <a:rPr lang="en-US" sz="1300" b="0" dirty="0">
                <a:solidFill>
                  <a:srgbClr val="000000"/>
                </a:solidFill>
              </a:rPr>
              <a:t>Other concerns</a:t>
            </a:r>
            <a:endParaRPr lang="en-US" sz="1300" i="1" dirty="0">
              <a:solidFill>
                <a:srgbClr val="FF0000"/>
              </a:solidFill>
            </a:endParaRPr>
          </a:p>
        </p:txBody>
      </p:sp>
      <p:sp>
        <p:nvSpPr>
          <p:cNvPr id="5" name="TextBox 4">
            <a:extLst>
              <a:ext uri="{FF2B5EF4-FFF2-40B4-BE49-F238E27FC236}">
                <a16:creationId xmlns:a16="http://schemas.microsoft.com/office/drawing/2014/main" id="{1EB4C288-E241-40CE-A77E-185F0CB95957}"/>
              </a:ext>
            </a:extLst>
          </p:cNvPr>
          <p:cNvSpPr txBox="1"/>
          <p:nvPr/>
        </p:nvSpPr>
        <p:spPr>
          <a:xfrm>
            <a:off x="612558" y="6414104"/>
            <a:ext cx="6045693" cy="276999"/>
          </a:xfrm>
          <a:prstGeom prst="rect">
            <a:avLst/>
          </a:prstGeom>
          <a:noFill/>
        </p:spPr>
        <p:txBody>
          <a:bodyPr wrap="square" lIns="0" tIns="0" rIns="0" bIns="0" rtlCol="0">
            <a:spAutoFit/>
          </a:bodyPr>
          <a:lstStyle/>
          <a:p>
            <a:r>
              <a:rPr lang="en-US" sz="900" dirty="0"/>
              <a:t>© 2021 CVS Health and/or its affiliates. Confidential and proprietary. </a:t>
            </a:r>
          </a:p>
          <a:p>
            <a:r>
              <a:rPr lang="en-US" sz="900" dirty="0"/>
              <a:t>“PRIVILEGED AND CONFIDENTIAL PATIENT SAFETY WORK PRODUCT UNDER FEDERAL LAW”</a:t>
            </a:r>
          </a:p>
        </p:txBody>
      </p:sp>
    </p:spTree>
    <p:extLst>
      <p:ext uri="{BB962C8B-B14F-4D97-AF65-F5344CB8AC3E}">
        <p14:creationId xmlns:p14="http://schemas.microsoft.com/office/powerpoint/2010/main" val="3275746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Milestones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1879516"/>
              </p:ext>
            </p:extLst>
          </p:nvPr>
        </p:nvGraphicFramePr>
        <p:xfrm>
          <a:off x="457200" y="886967"/>
          <a:ext cx="8229600" cy="5475758"/>
        </p:xfrm>
        <a:graphic>
          <a:graphicData uri="http://schemas.openxmlformats.org/drawingml/2006/table">
            <a:tbl>
              <a:tblPr firstRow="1" bandRow="1">
                <a:tableStyleId>{93296810-A885-4BE3-A3E7-6D5BEEA58F35}</a:tableStyleId>
              </a:tblPr>
              <a:tblGrid>
                <a:gridCol w="4957482">
                  <a:extLst>
                    <a:ext uri="{9D8B030D-6E8A-4147-A177-3AD203B41FA5}">
                      <a16:colId xmlns:a16="http://schemas.microsoft.com/office/drawing/2014/main" val="20000"/>
                    </a:ext>
                  </a:extLst>
                </a:gridCol>
                <a:gridCol w="3272118">
                  <a:extLst>
                    <a:ext uri="{9D8B030D-6E8A-4147-A177-3AD203B41FA5}">
                      <a16:colId xmlns:a16="http://schemas.microsoft.com/office/drawing/2014/main" val="20001"/>
                    </a:ext>
                  </a:extLst>
                </a:gridCol>
              </a:tblGrid>
              <a:tr h="370840">
                <a:tc>
                  <a:txBody>
                    <a:bodyPr/>
                    <a:lstStyle/>
                    <a:p>
                      <a:pPr algn="ctr"/>
                      <a:r>
                        <a:rPr lang="en-US" dirty="0"/>
                        <a:t>Audit</a:t>
                      </a:r>
                      <a:r>
                        <a:rPr lang="en-US" baseline="0" dirty="0"/>
                        <a:t> </a:t>
                      </a:r>
                      <a:r>
                        <a:rPr lang="en-US" dirty="0"/>
                        <a:t>Milestone</a:t>
                      </a:r>
                    </a:p>
                  </a:txBody>
                  <a:tcPr/>
                </a:tc>
                <a:tc>
                  <a:txBody>
                    <a:bodyPr/>
                    <a:lstStyle/>
                    <a:p>
                      <a:pPr algn="ctr"/>
                      <a:r>
                        <a:rPr lang="en-US" dirty="0"/>
                        <a:t>Estimated Completion Date</a:t>
                      </a:r>
                    </a:p>
                  </a:txBody>
                  <a:tcPr/>
                </a:tc>
                <a:extLst>
                  <a:ext uri="{0D108BD9-81ED-4DB2-BD59-A6C34878D82A}">
                    <a16:rowId xmlns:a16="http://schemas.microsoft.com/office/drawing/2014/main" val="10000"/>
                  </a:ext>
                </a:extLst>
              </a:tr>
              <a:tr h="1084731">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chemeClr val="tx2"/>
                          </a:solidFill>
                          <a:latin typeface="+mn-lt"/>
                          <a:ea typeface="+mn-ea"/>
                          <a:cs typeface="+mn-cs"/>
                        </a:rPr>
                        <a:t>Planning &amp; Scoping Phase </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kern="1200" baseline="0" dirty="0">
                          <a:solidFill>
                            <a:schemeClr val="tx2"/>
                          </a:solidFill>
                          <a:effectLst/>
                          <a:latin typeface="+mn-lt"/>
                          <a:ea typeface="+mn-ea"/>
                          <a:cs typeface="+mn-cs"/>
                        </a:rPr>
                        <a:t>Hold planning and scoping meetings with the Business Area(s)</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kern="1200" baseline="0" dirty="0">
                          <a:solidFill>
                            <a:schemeClr val="tx2"/>
                          </a:solidFill>
                          <a:effectLst/>
                          <a:latin typeface="+mn-lt"/>
                          <a:ea typeface="+mn-ea"/>
                          <a:cs typeface="+mn-cs"/>
                        </a:rPr>
                        <a:t>Finalize the scope and objectives of the audit</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kern="1200" baseline="0" dirty="0">
                          <a:solidFill>
                            <a:schemeClr val="tx2"/>
                          </a:solidFill>
                          <a:effectLst/>
                          <a:latin typeface="+mn-lt"/>
                          <a:ea typeface="+mn-ea"/>
                          <a:cs typeface="+mn-cs"/>
                        </a:rPr>
                        <a:t>Draft Kick-Off Deck and hold kick-off meeting (if applicable) to discuss audit project and scope </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chemeClr val="tx2"/>
                          </a:solidFill>
                        </a:rPr>
                        <a:t>March 2021</a:t>
                      </a:r>
                    </a:p>
                  </a:txBody>
                  <a:tcPr anchor="ctr"/>
                </a:tc>
                <a:extLst>
                  <a:ext uri="{0D108BD9-81ED-4DB2-BD59-A6C34878D82A}">
                    <a16:rowId xmlns:a16="http://schemas.microsoft.com/office/drawing/2014/main" val="10001"/>
                  </a:ext>
                </a:extLst>
              </a:tr>
              <a:tr h="1565375">
                <a:tc>
                  <a:txBody>
                    <a:bodyPr/>
                    <a:lstStyle/>
                    <a:p>
                      <a:r>
                        <a:rPr lang="en-US" sz="1200" b="1" dirty="0">
                          <a:solidFill>
                            <a:schemeClr val="tx2"/>
                          </a:solidFill>
                        </a:rPr>
                        <a:t>Control Analysis Phase</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solidFill>
                            <a:schemeClr val="tx2"/>
                          </a:solidFill>
                          <a:effectLst/>
                        </a:rPr>
                        <a:t>Conduct walkthrough meetings</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solidFill>
                            <a:schemeClr val="tx2"/>
                          </a:solidFill>
                          <a:effectLst/>
                        </a:rPr>
                        <a:t>Document process understanding</a:t>
                      </a:r>
                      <a:endParaRPr lang="en-US" sz="1000" strike="sngStrike" dirty="0">
                        <a:solidFill>
                          <a:schemeClr val="tx2"/>
                        </a:solidFill>
                        <a:effectLst/>
                      </a:endParaRP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solidFill>
                            <a:schemeClr val="tx2"/>
                          </a:solidFill>
                          <a:effectLst/>
                        </a:rPr>
                        <a:t>Document risks</a:t>
                      </a:r>
                      <a:r>
                        <a:rPr lang="en-US" sz="1000" baseline="0" dirty="0">
                          <a:solidFill>
                            <a:schemeClr val="tx2"/>
                          </a:solidFill>
                          <a:effectLst/>
                        </a:rPr>
                        <a:t> and controls</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baseline="0" dirty="0">
                          <a:solidFill>
                            <a:schemeClr val="tx2"/>
                          </a:solidFill>
                          <a:effectLst/>
                        </a:rPr>
                        <a:t>Obtain management alignment with our understanding of the process and controls</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baseline="0" dirty="0">
                          <a:solidFill>
                            <a:schemeClr val="tx2"/>
                          </a:solidFill>
                          <a:effectLst/>
                        </a:rPr>
                        <a:t>Design audit test plan</a:t>
                      </a:r>
                      <a:endParaRPr lang="en-US" sz="1000" dirty="0">
                        <a:solidFill>
                          <a:schemeClr val="tx2"/>
                        </a:solidFill>
                        <a:effectLst/>
                      </a:endParaRPr>
                    </a:p>
                  </a:txBody>
                  <a:tcPr/>
                </a:tc>
                <a:tc>
                  <a:txBody>
                    <a:bodyPr/>
                    <a:lstStyle/>
                    <a:p>
                      <a:pPr algn="ctr"/>
                      <a:r>
                        <a:rPr lang="en-US" sz="1600" i="0" dirty="0">
                          <a:solidFill>
                            <a:schemeClr val="tx2"/>
                          </a:solidFill>
                        </a:rPr>
                        <a:t>April 2021</a:t>
                      </a:r>
                      <a:endParaRPr lang="en-US" sz="1600" b="1" i="0" dirty="0">
                        <a:solidFill>
                          <a:schemeClr val="tx2"/>
                        </a:solidFill>
                      </a:endParaRPr>
                    </a:p>
                  </a:txBody>
                  <a:tcPr anchor="ctr"/>
                </a:tc>
                <a:extLst>
                  <a:ext uri="{0D108BD9-81ED-4DB2-BD59-A6C34878D82A}">
                    <a16:rowId xmlns:a16="http://schemas.microsoft.com/office/drawing/2014/main" val="10002"/>
                  </a:ext>
                </a:extLst>
              </a:tr>
              <a:tr h="961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2"/>
                          </a:solidFill>
                          <a:effectLst/>
                        </a:rPr>
                        <a:t>Fieldwork &amp; Testing Phase</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solidFill>
                            <a:schemeClr val="tx2"/>
                          </a:solidFill>
                          <a:effectLst/>
                        </a:rPr>
                        <a:t>Execute audit test plan</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solidFill>
                            <a:schemeClr val="tx2"/>
                          </a:solidFill>
                          <a:effectLst/>
                        </a:rPr>
                        <a:t>Keep</a:t>
                      </a:r>
                      <a:r>
                        <a:rPr lang="en-US" sz="1000" baseline="0" dirty="0">
                          <a:solidFill>
                            <a:schemeClr val="tx2"/>
                          </a:solidFill>
                          <a:effectLst/>
                        </a:rPr>
                        <a:t> management aware of findings as they are identified</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baseline="0" dirty="0">
                          <a:solidFill>
                            <a:schemeClr val="tx2"/>
                          </a:solidFill>
                          <a:effectLst/>
                        </a:rPr>
                        <a:t>Validate testing executions with IA management</a:t>
                      </a:r>
                      <a:endParaRPr lang="en-US" sz="1000" dirty="0">
                        <a:solidFill>
                          <a:schemeClr val="tx2"/>
                        </a:solidFill>
                        <a:effectLst/>
                      </a:endParaRPr>
                    </a:p>
                  </a:txBody>
                  <a:tcPr/>
                </a:tc>
                <a:tc>
                  <a:txBody>
                    <a:bodyPr/>
                    <a:lstStyle/>
                    <a:p>
                      <a:pPr algn="ctr"/>
                      <a:r>
                        <a:rPr lang="en-US" sz="1600" i="0" dirty="0">
                          <a:solidFill>
                            <a:schemeClr val="tx2"/>
                          </a:solidFill>
                        </a:rPr>
                        <a:t>May 2021</a:t>
                      </a:r>
                      <a:endParaRPr lang="en-US" sz="1600" b="1" i="0" dirty="0">
                        <a:solidFill>
                          <a:schemeClr val="tx2"/>
                        </a:solidFill>
                      </a:endParaRPr>
                    </a:p>
                  </a:txBody>
                  <a:tcPr anchor="ctr"/>
                </a:tc>
                <a:extLst>
                  <a:ext uri="{0D108BD9-81ED-4DB2-BD59-A6C34878D82A}">
                    <a16:rowId xmlns:a16="http://schemas.microsoft.com/office/drawing/2014/main" val="10003"/>
                  </a:ext>
                </a:extLst>
              </a:tr>
              <a:tr h="11566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2"/>
                          </a:solidFill>
                          <a:effectLst/>
                        </a:rPr>
                        <a:t>Reporting Phase</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solidFill>
                            <a:schemeClr val="tx2"/>
                          </a:solidFill>
                          <a:effectLst/>
                        </a:rPr>
                        <a:t>Obtain management alignment with audit issues</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solidFill>
                            <a:schemeClr val="tx2"/>
                          </a:solidFill>
                          <a:effectLst/>
                        </a:rPr>
                        <a:t>Obtain management action plans to address audit issues</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solidFill>
                            <a:schemeClr val="tx2"/>
                          </a:solidFill>
                          <a:effectLst/>
                        </a:rPr>
                        <a:t>Draft audit report based</a:t>
                      </a:r>
                      <a:r>
                        <a:rPr lang="en-US" sz="1000" baseline="0" dirty="0">
                          <a:solidFill>
                            <a:schemeClr val="tx2"/>
                          </a:solidFill>
                          <a:effectLst/>
                        </a:rPr>
                        <a:t> o</a:t>
                      </a:r>
                      <a:r>
                        <a:rPr lang="en-US" sz="1000" dirty="0">
                          <a:solidFill>
                            <a:schemeClr val="tx2"/>
                          </a:solidFill>
                          <a:effectLst/>
                        </a:rPr>
                        <a:t>n</a:t>
                      </a:r>
                      <a:r>
                        <a:rPr lang="en-US" sz="1000" baseline="0" dirty="0">
                          <a:solidFill>
                            <a:schemeClr val="tx2"/>
                          </a:solidFill>
                          <a:effectLst/>
                        </a:rPr>
                        <a:t> </a:t>
                      </a:r>
                      <a:r>
                        <a:rPr lang="en-US" sz="1000" dirty="0">
                          <a:solidFill>
                            <a:schemeClr val="tx2"/>
                          </a:solidFill>
                          <a:effectLst/>
                        </a:rPr>
                        <a:t>testing findings</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solidFill>
                            <a:schemeClr val="tx2"/>
                          </a:solidFill>
                          <a:effectLst/>
                        </a:rPr>
                        <a:t>Hold close</a:t>
                      </a:r>
                      <a:r>
                        <a:rPr lang="en-US" sz="1000" baseline="0" dirty="0">
                          <a:solidFill>
                            <a:schemeClr val="tx2"/>
                          </a:solidFill>
                          <a:effectLst/>
                        </a:rPr>
                        <a:t> meeting (if applicable) to d</a:t>
                      </a:r>
                      <a:r>
                        <a:rPr lang="en-US" sz="1000" dirty="0">
                          <a:solidFill>
                            <a:schemeClr val="tx2"/>
                          </a:solidFill>
                          <a:effectLst/>
                        </a:rPr>
                        <a:t>iscuss draft audit report with</a:t>
                      </a:r>
                      <a:r>
                        <a:rPr lang="en-US" sz="1000" baseline="0" dirty="0">
                          <a:solidFill>
                            <a:schemeClr val="tx2"/>
                          </a:solidFill>
                          <a:effectLst/>
                        </a:rPr>
                        <a:t> management</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solidFill>
                            <a:schemeClr val="tx2"/>
                          </a:solidFill>
                          <a:effectLst/>
                        </a:rPr>
                        <a:t>Obtain alignment</a:t>
                      </a:r>
                      <a:r>
                        <a:rPr lang="en-US" sz="1000" baseline="0" dirty="0">
                          <a:solidFill>
                            <a:schemeClr val="tx2"/>
                          </a:solidFill>
                          <a:effectLst/>
                        </a:rPr>
                        <a:t> with</a:t>
                      </a:r>
                      <a:r>
                        <a:rPr lang="en-US" sz="1000" dirty="0">
                          <a:solidFill>
                            <a:schemeClr val="tx2"/>
                          </a:solidFill>
                          <a:effectLst/>
                        </a:rPr>
                        <a:t> final</a:t>
                      </a:r>
                      <a:r>
                        <a:rPr lang="en-US" sz="1000" baseline="0" dirty="0">
                          <a:solidFill>
                            <a:schemeClr val="tx2"/>
                          </a:solidFill>
                          <a:effectLst/>
                        </a:rPr>
                        <a:t> </a:t>
                      </a:r>
                      <a:r>
                        <a:rPr lang="en-US" sz="1000" dirty="0">
                          <a:solidFill>
                            <a:schemeClr val="tx2"/>
                          </a:solidFill>
                          <a:effectLst/>
                        </a:rPr>
                        <a:t>report before distribution</a:t>
                      </a:r>
                    </a:p>
                  </a:txBody>
                  <a:tcPr/>
                </a:tc>
                <a:tc>
                  <a:txBody>
                    <a:bodyPr/>
                    <a:lstStyle/>
                    <a:p>
                      <a:pPr algn="ctr"/>
                      <a:r>
                        <a:rPr lang="en-US" sz="1600" i="0" dirty="0">
                          <a:solidFill>
                            <a:schemeClr val="tx2"/>
                          </a:solidFill>
                        </a:rPr>
                        <a:t>June 2021</a:t>
                      </a:r>
                      <a:endParaRPr lang="en-US" sz="1600" b="1" i="0" dirty="0">
                        <a:solidFill>
                          <a:schemeClr val="tx2"/>
                        </a:solidFill>
                      </a:endParaRPr>
                    </a:p>
                  </a:txBody>
                  <a:tcPr anchor="ctr"/>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2CA0D2FD-65A0-4F48-8D8B-0FAE3BCEF474}"/>
              </a:ext>
            </a:extLst>
          </p:cNvPr>
          <p:cNvSpPr txBox="1"/>
          <p:nvPr/>
        </p:nvSpPr>
        <p:spPr>
          <a:xfrm>
            <a:off x="612558" y="6414104"/>
            <a:ext cx="6045693" cy="276999"/>
          </a:xfrm>
          <a:prstGeom prst="rect">
            <a:avLst/>
          </a:prstGeom>
          <a:noFill/>
        </p:spPr>
        <p:txBody>
          <a:bodyPr wrap="square" lIns="0" tIns="0" rIns="0" bIns="0" rtlCol="0">
            <a:spAutoFit/>
          </a:bodyPr>
          <a:lstStyle/>
          <a:p>
            <a:r>
              <a:rPr lang="en-US" sz="900" dirty="0"/>
              <a:t>© 2021 CVS Health and/or its affiliates. Confidential and proprietary. </a:t>
            </a:r>
          </a:p>
          <a:p>
            <a:r>
              <a:rPr lang="en-US" sz="900" dirty="0"/>
              <a:t>“PRIVILEGED AND CONFIDENTIAL PATIENT SAFETY WORK PRODUCT UNDER FEDERAL LAW”</a:t>
            </a:r>
          </a:p>
        </p:txBody>
      </p:sp>
    </p:spTree>
    <p:extLst>
      <p:ext uri="{BB962C8B-B14F-4D97-AF65-F5344CB8AC3E}">
        <p14:creationId xmlns:p14="http://schemas.microsoft.com/office/powerpoint/2010/main" val="124740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386755"/>
            <a:ext cx="8229600" cy="822960"/>
          </a:xfrm>
        </p:spPr>
        <p:txBody>
          <a:bodyPr/>
          <a:lstStyle/>
          <a:p>
            <a:r>
              <a:rPr lang="en-US" dirty="0"/>
              <a:t>Key Contacts</a:t>
            </a:r>
            <a:br>
              <a:rPr lang="en-US" dirty="0"/>
            </a:br>
            <a:r>
              <a:rPr lang="en-US" sz="2000" dirty="0"/>
              <a:t>Internal Audit &amp; Business Area</a:t>
            </a:r>
            <a:endParaRPr lang="en-US" sz="1400" b="0" dirty="0">
              <a:solidFill>
                <a:srgbClr val="000000"/>
              </a:solidFill>
              <a:latin typeface="+mn-lt"/>
              <a:ea typeface="+mn-ea"/>
              <a:cs typeface="+mn-cs"/>
            </a:endParaRPr>
          </a:p>
        </p:txBody>
      </p:sp>
      <p:graphicFrame>
        <p:nvGraphicFramePr>
          <p:cNvPr id="3" name="Table 2"/>
          <p:cNvGraphicFramePr>
            <a:graphicFrameLocks noGrp="1"/>
          </p:cNvGraphicFramePr>
          <p:nvPr>
            <p:extLst>
              <p:ext uri="{D42A27DB-BD31-4B8C-83A1-F6EECF244321}">
                <p14:modId xmlns:p14="http://schemas.microsoft.com/office/powerpoint/2010/main" val="2778308155"/>
              </p:ext>
            </p:extLst>
          </p:nvPr>
        </p:nvGraphicFramePr>
        <p:xfrm>
          <a:off x="289560" y="1042416"/>
          <a:ext cx="8244050" cy="2343372"/>
        </p:xfrm>
        <a:graphic>
          <a:graphicData uri="http://schemas.openxmlformats.org/drawingml/2006/table">
            <a:tbl>
              <a:tblPr firstRow="1" bandRow="1">
                <a:tableStyleId>{5A111915-BE36-4E01-A7E5-04B1672EAD32}</a:tableStyleId>
              </a:tblPr>
              <a:tblGrid>
                <a:gridCol w="2666704">
                  <a:extLst>
                    <a:ext uri="{9D8B030D-6E8A-4147-A177-3AD203B41FA5}">
                      <a16:colId xmlns:a16="http://schemas.microsoft.com/office/drawing/2014/main" val="20000"/>
                    </a:ext>
                  </a:extLst>
                </a:gridCol>
                <a:gridCol w="1592587">
                  <a:extLst>
                    <a:ext uri="{9D8B030D-6E8A-4147-A177-3AD203B41FA5}">
                      <a16:colId xmlns:a16="http://schemas.microsoft.com/office/drawing/2014/main" val="20001"/>
                    </a:ext>
                  </a:extLst>
                </a:gridCol>
                <a:gridCol w="3984759">
                  <a:extLst>
                    <a:ext uri="{9D8B030D-6E8A-4147-A177-3AD203B41FA5}">
                      <a16:colId xmlns:a16="http://schemas.microsoft.com/office/drawing/2014/main" val="20002"/>
                    </a:ext>
                  </a:extLst>
                </a:gridCol>
              </a:tblGrid>
              <a:tr h="198532">
                <a:tc gridSpan="3">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t>Internal Audit Team</a:t>
                      </a:r>
                      <a:endParaRPr lang="en-US" sz="1100" b="1" dirty="0">
                        <a:solidFill>
                          <a:schemeClr val="tx1"/>
                        </a:solidFill>
                      </a:endParaRPr>
                    </a:p>
                  </a:txBody>
                  <a:tcPr/>
                </a:tc>
                <a:tc hMerge="1">
                  <a:txBody>
                    <a:bodyPr/>
                    <a:lstStyle/>
                    <a:p>
                      <a:pPr algn="ctr"/>
                      <a:endParaRPr lang="en-US" sz="1400" b="1" dirty="0">
                        <a:solidFill>
                          <a:schemeClr val="bg1"/>
                        </a:solidFill>
                      </a:endParaRPr>
                    </a:p>
                  </a:txBody>
                  <a:tcPr>
                    <a:solidFill>
                      <a:schemeClr val="tx2"/>
                    </a:solidFill>
                  </a:tcPr>
                </a:tc>
                <a:tc hMerge="1">
                  <a:txBody>
                    <a:bodyPr/>
                    <a:lstStyle/>
                    <a:p>
                      <a:pPr algn="ctr"/>
                      <a:endParaRPr lang="en-US" sz="1400" b="1" dirty="0">
                        <a:solidFill>
                          <a:schemeClr val="bg1"/>
                        </a:solidFill>
                      </a:endParaRPr>
                    </a:p>
                  </a:txBody>
                  <a:tcPr>
                    <a:solidFill>
                      <a:schemeClr val="tx2"/>
                    </a:solidFill>
                  </a:tcPr>
                </a:tc>
                <a:extLst>
                  <a:ext uri="{0D108BD9-81ED-4DB2-BD59-A6C34878D82A}">
                    <a16:rowId xmlns:a16="http://schemas.microsoft.com/office/drawing/2014/main" val="10000"/>
                  </a:ext>
                </a:extLst>
              </a:tr>
              <a:tr h="265652">
                <a:tc>
                  <a:txBody>
                    <a:bodyPr/>
                    <a:lstStyle/>
                    <a:p>
                      <a:pPr algn="l"/>
                      <a:r>
                        <a:rPr lang="en-US" sz="1100" b="1" dirty="0">
                          <a:solidFill>
                            <a:schemeClr val="tx2"/>
                          </a:solidFill>
                        </a:rPr>
                        <a:t>Role</a:t>
                      </a:r>
                    </a:p>
                  </a:txBody>
                  <a:tcPr/>
                </a:tc>
                <a:tc>
                  <a:txBody>
                    <a:bodyPr/>
                    <a:lstStyle/>
                    <a:p>
                      <a:pPr algn="l"/>
                      <a:r>
                        <a:rPr lang="en-US" sz="1100" b="1" dirty="0">
                          <a:solidFill>
                            <a:schemeClr val="tx2"/>
                          </a:solidFill>
                        </a:rPr>
                        <a:t>Name</a:t>
                      </a:r>
                    </a:p>
                  </a:txBody>
                  <a:tcPr/>
                </a:tc>
                <a:tc>
                  <a:txBody>
                    <a:bodyPr/>
                    <a:lstStyle/>
                    <a:p>
                      <a:pPr algn="l"/>
                      <a:r>
                        <a:rPr lang="en-US" sz="1100" b="1" dirty="0">
                          <a:solidFill>
                            <a:schemeClr val="tx2"/>
                          </a:solidFill>
                        </a:rPr>
                        <a:t>Responsibilities</a:t>
                      </a:r>
                    </a:p>
                  </a:txBody>
                  <a:tcPr/>
                </a:tc>
                <a:extLst>
                  <a:ext uri="{0D108BD9-81ED-4DB2-BD59-A6C34878D82A}">
                    <a16:rowId xmlns:a16="http://schemas.microsoft.com/office/drawing/2014/main" val="10001"/>
                  </a:ext>
                </a:extLst>
              </a:tr>
              <a:tr h="370840">
                <a:tc>
                  <a:txBody>
                    <a:bodyPr/>
                    <a:lstStyle/>
                    <a:p>
                      <a:r>
                        <a:rPr lang="en-US" sz="1100" dirty="0">
                          <a:solidFill>
                            <a:schemeClr val="tx2"/>
                          </a:solidFill>
                        </a:rPr>
                        <a:t>Audit Director(s)</a:t>
                      </a:r>
                    </a:p>
                  </a:txBody>
                  <a:tcPr/>
                </a:tc>
                <a:tc>
                  <a:txBody>
                    <a:bodyPr/>
                    <a:lstStyle/>
                    <a:p>
                      <a:r>
                        <a:rPr lang="en-US" sz="1100" dirty="0">
                          <a:solidFill>
                            <a:schemeClr val="tx2"/>
                          </a:solidFill>
                        </a:rPr>
                        <a:t>Lynn Atkin</a:t>
                      </a:r>
                    </a:p>
                    <a:p>
                      <a:r>
                        <a:rPr lang="en-US" sz="1100" dirty="0">
                          <a:solidFill>
                            <a:schemeClr val="tx2"/>
                          </a:solidFill>
                        </a:rPr>
                        <a:t>Ronald Roy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2"/>
                          </a:solidFill>
                          <a:effectLst/>
                        </a:rPr>
                        <a:t>Oversight/guidance and liaison</a:t>
                      </a:r>
                      <a:r>
                        <a:rPr lang="en-US" sz="1100" kern="1200" baseline="0" dirty="0">
                          <a:solidFill>
                            <a:schemeClr val="tx2"/>
                          </a:solidFill>
                          <a:effectLst/>
                        </a:rPr>
                        <a:t> with Business Owners</a:t>
                      </a:r>
                    </a:p>
                  </a:txBody>
                  <a:tcPr/>
                </a:tc>
                <a:extLst>
                  <a:ext uri="{0D108BD9-81ED-4DB2-BD59-A6C34878D82A}">
                    <a16:rowId xmlns:a16="http://schemas.microsoft.com/office/drawing/2014/main" val="10002"/>
                  </a:ext>
                </a:extLst>
              </a:tr>
              <a:tr h="370840">
                <a:tc>
                  <a:txBody>
                    <a:bodyPr/>
                    <a:lstStyle/>
                    <a:p>
                      <a:r>
                        <a:rPr lang="en-US" sz="1100" baseline="0" dirty="0">
                          <a:solidFill>
                            <a:schemeClr val="tx2"/>
                          </a:solidFill>
                        </a:rPr>
                        <a:t>Audit </a:t>
                      </a:r>
                      <a:r>
                        <a:rPr lang="en-US" sz="1100" dirty="0">
                          <a:solidFill>
                            <a:schemeClr val="tx2"/>
                          </a:solidFill>
                        </a:rPr>
                        <a:t>Manager</a:t>
                      </a:r>
                    </a:p>
                  </a:txBody>
                  <a:tcPr/>
                </a:tc>
                <a:tc>
                  <a:txBody>
                    <a:bodyPr/>
                    <a:lstStyle/>
                    <a:p>
                      <a:r>
                        <a:rPr lang="en-US" sz="1100" dirty="0">
                          <a:solidFill>
                            <a:schemeClr val="tx2"/>
                          </a:solidFill>
                        </a:rPr>
                        <a:t>Sarah Kubiak</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2"/>
                          </a:solidFill>
                          <a:effectLst/>
                        </a:rPr>
                        <a:t>Oversight/guidance and liaison</a:t>
                      </a:r>
                      <a:r>
                        <a:rPr lang="en-US" sz="1100" kern="1200" baseline="0" dirty="0">
                          <a:solidFill>
                            <a:schemeClr val="tx2"/>
                          </a:solidFill>
                          <a:effectLst/>
                        </a:rPr>
                        <a:t> with Business Owners</a:t>
                      </a:r>
                    </a:p>
                  </a:txBody>
                  <a:tcPr/>
                </a:tc>
                <a:extLst>
                  <a:ext uri="{0D108BD9-81ED-4DB2-BD59-A6C34878D82A}">
                    <a16:rowId xmlns:a16="http://schemas.microsoft.com/office/drawing/2014/main" val="10003"/>
                  </a:ext>
                </a:extLst>
              </a:tr>
              <a:tr h="370840">
                <a:tc>
                  <a:txBody>
                    <a:bodyPr/>
                    <a:lstStyle/>
                    <a:p>
                      <a:r>
                        <a:rPr lang="en-US" sz="1100" dirty="0">
                          <a:solidFill>
                            <a:schemeClr val="tx2"/>
                          </a:solidFill>
                        </a:rPr>
                        <a:t>Lead Auditor</a:t>
                      </a:r>
                    </a:p>
                  </a:txBody>
                  <a:tcPr/>
                </a:tc>
                <a:tc>
                  <a:txBody>
                    <a:bodyPr/>
                    <a:lstStyle/>
                    <a:p>
                      <a:r>
                        <a:rPr lang="en-US" sz="1100" dirty="0">
                          <a:solidFill>
                            <a:schemeClr val="tx2"/>
                          </a:solidFill>
                        </a:rPr>
                        <a:t>Michael Bavasso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2"/>
                          </a:solidFill>
                          <a:effectLst/>
                        </a:rPr>
                        <a:t>Liaison with Business Owners,</a:t>
                      </a:r>
                      <a:r>
                        <a:rPr lang="en-US" sz="1100" kern="1200" baseline="0" dirty="0">
                          <a:solidFill>
                            <a:schemeClr val="tx2"/>
                          </a:solidFill>
                          <a:effectLst/>
                        </a:rPr>
                        <a:t> </a:t>
                      </a:r>
                      <a:r>
                        <a:rPr lang="en-US" sz="1100" kern="1200" dirty="0">
                          <a:solidFill>
                            <a:schemeClr val="tx2"/>
                          </a:solidFill>
                          <a:effectLst/>
                        </a:rPr>
                        <a:t>develop project plan and lead team</a:t>
                      </a:r>
                    </a:p>
                  </a:txBody>
                  <a:tcPr/>
                </a:tc>
                <a:extLst>
                  <a:ext uri="{0D108BD9-81ED-4DB2-BD59-A6C34878D82A}">
                    <a16:rowId xmlns:a16="http://schemas.microsoft.com/office/drawing/2014/main" val="10004"/>
                  </a:ext>
                </a:extLst>
              </a:tr>
              <a:tr h="370840">
                <a:tc>
                  <a:txBody>
                    <a:bodyPr/>
                    <a:lstStyle/>
                    <a:p>
                      <a:r>
                        <a:rPr lang="en-US" sz="1100" dirty="0">
                          <a:solidFill>
                            <a:schemeClr val="tx2"/>
                          </a:solidFill>
                        </a:rPr>
                        <a:t>Staff Auditor(s)</a:t>
                      </a:r>
                    </a:p>
                  </a:txBody>
                  <a:tcPr/>
                </a:tc>
                <a:tc>
                  <a:txBody>
                    <a:bodyPr/>
                    <a:lstStyle/>
                    <a:p>
                      <a:r>
                        <a:rPr lang="en-US" sz="1100" dirty="0">
                          <a:solidFill>
                            <a:schemeClr val="tx2"/>
                          </a:solidFill>
                        </a:rPr>
                        <a:t>Daniel Benner</a:t>
                      </a:r>
                    </a:p>
                    <a:p>
                      <a:r>
                        <a:rPr lang="en-US" sz="1100" dirty="0">
                          <a:solidFill>
                            <a:schemeClr val="tx2"/>
                          </a:solidFill>
                        </a:rPr>
                        <a:t>Seun Mafi</a:t>
                      </a:r>
                    </a:p>
                    <a:p>
                      <a:r>
                        <a:rPr lang="en-US" sz="1100" dirty="0">
                          <a:solidFill>
                            <a:schemeClr val="tx2"/>
                          </a:solidFill>
                        </a:rPr>
                        <a:t>Ashish Joshi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2"/>
                          </a:solidFill>
                          <a:effectLst/>
                        </a:rPr>
                        <a:t>Liaison with Business Owners, c</a:t>
                      </a:r>
                      <a:r>
                        <a:rPr lang="en-US" sz="1100" kern="1200" dirty="0">
                          <a:solidFill>
                            <a:schemeClr val="tx2"/>
                          </a:solidFill>
                        </a:rPr>
                        <a:t>ontrols analysis and test execution</a:t>
                      </a:r>
                      <a:endParaRPr lang="en-US" sz="1100" kern="1200" dirty="0">
                        <a:solidFill>
                          <a:schemeClr val="tx2"/>
                        </a:solidFill>
                        <a:latin typeface="+mn-lt"/>
                        <a:ea typeface="+mn-ea"/>
                        <a:cs typeface="+mn-cs"/>
                      </a:endParaRPr>
                    </a:p>
                  </a:txBody>
                  <a:tcPr/>
                </a:tc>
                <a:extLst>
                  <a:ext uri="{0D108BD9-81ED-4DB2-BD59-A6C34878D82A}">
                    <a16:rowId xmlns:a16="http://schemas.microsoft.com/office/drawing/2014/main" val="10005"/>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434780326"/>
              </p:ext>
            </p:extLst>
          </p:nvPr>
        </p:nvGraphicFramePr>
        <p:xfrm>
          <a:off x="289560" y="3349987"/>
          <a:ext cx="8244050" cy="1564869"/>
        </p:xfrm>
        <a:graphic>
          <a:graphicData uri="http://schemas.openxmlformats.org/drawingml/2006/table">
            <a:tbl>
              <a:tblPr firstRow="1" bandRow="1">
                <a:tableStyleId>{5A111915-BE36-4E01-A7E5-04B1672EAD32}</a:tableStyleId>
              </a:tblPr>
              <a:tblGrid>
                <a:gridCol w="2657826">
                  <a:extLst>
                    <a:ext uri="{9D8B030D-6E8A-4147-A177-3AD203B41FA5}">
                      <a16:colId xmlns:a16="http://schemas.microsoft.com/office/drawing/2014/main" val="20000"/>
                    </a:ext>
                  </a:extLst>
                </a:gridCol>
                <a:gridCol w="1613039">
                  <a:extLst>
                    <a:ext uri="{9D8B030D-6E8A-4147-A177-3AD203B41FA5}">
                      <a16:colId xmlns:a16="http://schemas.microsoft.com/office/drawing/2014/main" val="20001"/>
                    </a:ext>
                  </a:extLst>
                </a:gridCol>
                <a:gridCol w="3973185">
                  <a:extLst>
                    <a:ext uri="{9D8B030D-6E8A-4147-A177-3AD203B41FA5}">
                      <a16:colId xmlns:a16="http://schemas.microsoft.com/office/drawing/2014/main" val="20002"/>
                    </a:ext>
                  </a:extLst>
                </a:gridCol>
              </a:tblGrid>
              <a:tr h="293998">
                <a:tc gridSpan="3">
                  <a:txBody>
                    <a:bodyPr/>
                    <a:lstStyle/>
                    <a:p>
                      <a:pPr algn="ctr"/>
                      <a:r>
                        <a:rPr lang="en-US" sz="1100" dirty="0"/>
                        <a:t>Business Line Contacts</a:t>
                      </a:r>
                      <a:endParaRPr lang="en-US" sz="1100" b="1" dirty="0">
                        <a:solidFill>
                          <a:schemeClr val="tx1"/>
                        </a:solidFill>
                      </a:endParaRPr>
                    </a:p>
                  </a:txBody>
                  <a:tcPr/>
                </a:tc>
                <a:tc hMerge="1">
                  <a:txBody>
                    <a:bodyPr/>
                    <a:lstStyle/>
                    <a:p>
                      <a:pPr algn="ctr"/>
                      <a:endParaRPr lang="en-US" sz="1200" b="1" dirty="0">
                        <a:solidFill>
                          <a:schemeClr val="bg1"/>
                        </a:solidFill>
                      </a:endParaRPr>
                    </a:p>
                  </a:txBody>
                  <a:tcPr>
                    <a:solidFill>
                      <a:schemeClr val="tx2"/>
                    </a:solidFill>
                  </a:tcPr>
                </a:tc>
                <a:tc hMerge="1">
                  <a:txBody>
                    <a:bodyPr/>
                    <a:lstStyle/>
                    <a:p>
                      <a:pPr algn="ctr"/>
                      <a:endParaRPr lang="en-US" sz="1200" b="1" dirty="0">
                        <a:solidFill>
                          <a:schemeClr val="bg1"/>
                        </a:solidFill>
                      </a:endParaRPr>
                    </a:p>
                  </a:txBody>
                  <a:tcPr>
                    <a:solidFill>
                      <a:schemeClr val="tx2"/>
                    </a:solidFill>
                  </a:tcPr>
                </a:tc>
                <a:extLst>
                  <a:ext uri="{0D108BD9-81ED-4DB2-BD59-A6C34878D82A}">
                    <a16:rowId xmlns:a16="http://schemas.microsoft.com/office/drawing/2014/main" val="10000"/>
                  </a:ext>
                </a:extLst>
              </a:tr>
              <a:tr h="293998">
                <a:tc>
                  <a:txBody>
                    <a:bodyPr/>
                    <a:lstStyle/>
                    <a:p>
                      <a:pPr algn="l"/>
                      <a:r>
                        <a:rPr lang="en-US" sz="1100" b="1" dirty="0">
                          <a:solidFill>
                            <a:schemeClr val="tx2"/>
                          </a:solidFill>
                        </a:rPr>
                        <a:t>Role</a:t>
                      </a:r>
                    </a:p>
                  </a:txBody>
                  <a:tcPr/>
                </a:tc>
                <a:tc>
                  <a:txBody>
                    <a:bodyPr/>
                    <a:lstStyle/>
                    <a:p>
                      <a:pPr algn="l"/>
                      <a:r>
                        <a:rPr lang="en-US" sz="1100" b="1" dirty="0">
                          <a:solidFill>
                            <a:schemeClr val="tx2"/>
                          </a:solidFill>
                        </a:rPr>
                        <a:t>Name</a:t>
                      </a:r>
                    </a:p>
                  </a:txBody>
                  <a:tcPr/>
                </a:tc>
                <a:tc>
                  <a:txBody>
                    <a:bodyPr/>
                    <a:lstStyle/>
                    <a:p>
                      <a:pPr algn="l"/>
                      <a:r>
                        <a:rPr lang="en-US" sz="1100" b="1" dirty="0">
                          <a:solidFill>
                            <a:schemeClr val="tx2"/>
                          </a:solidFill>
                        </a:rPr>
                        <a:t>Responsibilities</a:t>
                      </a:r>
                    </a:p>
                  </a:txBody>
                  <a:tcPr/>
                </a:tc>
                <a:extLst>
                  <a:ext uri="{0D108BD9-81ED-4DB2-BD59-A6C34878D82A}">
                    <a16:rowId xmlns:a16="http://schemas.microsoft.com/office/drawing/2014/main" val="10001"/>
                  </a:ext>
                </a:extLst>
              </a:tr>
              <a:tr h="354809">
                <a:tc>
                  <a:txBody>
                    <a:bodyPr/>
                    <a:lstStyle/>
                    <a:p>
                      <a:r>
                        <a:rPr lang="en-US" sz="1100" dirty="0">
                          <a:solidFill>
                            <a:schemeClr val="tx2"/>
                          </a:solidFill>
                        </a:rPr>
                        <a:t>Primary POC Executive Management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Ray Auger</a:t>
                      </a:r>
                      <a:endParaRPr lang="en-US" sz="1100" baseline="0" dirty="0"/>
                    </a:p>
                  </a:txBody>
                  <a:tcPr/>
                </a:tc>
                <a:tc>
                  <a:txBody>
                    <a:bodyPr/>
                    <a:lstStyle/>
                    <a:p>
                      <a:pPr algn="l"/>
                      <a:r>
                        <a:rPr lang="en-US" sz="1100" kern="1200" dirty="0">
                          <a:solidFill>
                            <a:schemeClr val="tx2"/>
                          </a:solidFill>
                          <a:effectLst/>
                        </a:rPr>
                        <a:t>Primary Business Owner (VP Level or Above)</a:t>
                      </a:r>
                      <a:endParaRPr lang="en-US" sz="1100" kern="1200" dirty="0">
                        <a:solidFill>
                          <a:schemeClr val="tx2"/>
                        </a:solidFill>
                        <a:effectLst/>
                        <a:latin typeface="+mn-lt"/>
                        <a:ea typeface="+mn-ea"/>
                        <a:cs typeface="+mn-cs"/>
                      </a:endParaRPr>
                    </a:p>
                  </a:txBody>
                  <a:tcPr/>
                </a:tc>
                <a:extLst>
                  <a:ext uri="{0D108BD9-81ED-4DB2-BD59-A6C34878D82A}">
                    <a16:rowId xmlns:a16="http://schemas.microsoft.com/office/drawing/2014/main" val="10002"/>
                  </a:ext>
                </a:extLst>
              </a:tr>
              <a:tr h="622064">
                <a:tc>
                  <a:txBody>
                    <a:bodyPr/>
                    <a:lstStyle/>
                    <a:p>
                      <a:r>
                        <a:rPr lang="en-US" sz="1100" dirty="0">
                          <a:solidFill>
                            <a:schemeClr val="tx2"/>
                          </a:solidFill>
                        </a:rPr>
                        <a:t>Primary POC</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Gaurav Sachdeva</a:t>
                      </a:r>
                      <a:endParaRPr lang="en-US" sz="1100"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baseline="0" dirty="0"/>
                        <a:t>William Mullins</a:t>
                      </a:r>
                    </a:p>
                    <a:p>
                      <a:r>
                        <a:rPr lang="en-US" sz="1100" dirty="0"/>
                        <a:t>Padmalatha Ajit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2"/>
                          </a:solidFill>
                          <a:effectLst/>
                        </a:rPr>
                        <a:t>Transfer knowledge of key business functions, process documentation and key control evidence to the Internal Audit team; control validation and issue ownership.</a:t>
                      </a:r>
                      <a:endParaRPr lang="en-US" sz="1100" kern="1200" dirty="0">
                        <a:solidFill>
                          <a:schemeClr val="tx2"/>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89560" y="6052072"/>
            <a:ext cx="8244050" cy="323165"/>
          </a:xfrm>
          <a:prstGeom prst="rect">
            <a:avLst/>
          </a:prstGeom>
          <a:noFill/>
        </p:spPr>
        <p:txBody>
          <a:bodyPr wrap="square" lIns="0" tIns="0" rIns="0" bIns="0" rtlCol="0">
            <a:spAutoFit/>
          </a:bodyPr>
          <a:lstStyle/>
          <a:p>
            <a:pPr algn="just"/>
            <a:r>
              <a:rPr lang="en-US" sz="1050" b="1" i="1" dirty="0"/>
              <a:t>Key Business Line Contacts listed are a starting point for discussion and not meant to indicate these individuals are responsible for the process, observations and/or report.</a:t>
            </a:r>
          </a:p>
        </p:txBody>
      </p:sp>
      <p:graphicFrame>
        <p:nvGraphicFramePr>
          <p:cNvPr id="9" name="Table 8"/>
          <p:cNvGraphicFramePr>
            <a:graphicFrameLocks noGrp="1"/>
          </p:cNvGraphicFramePr>
          <p:nvPr>
            <p:extLst>
              <p:ext uri="{D42A27DB-BD31-4B8C-83A1-F6EECF244321}">
                <p14:modId xmlns:p14="http://schemas.microsoft.com/office/powerpoint/2010/main" val="125282270"/>
              </p:ext>
            </p:extLst>
          </p:nvPr>
        </p:nvGraphicFramePr>
        <p:xfrm>
          <a:off x="289560" y="4923963"/>
          <a:ext cx="8244050" cy="1014716"/>
        </p:xfrm>
        <a:graphic>
          <a:graphicData uri="http://schemas.openxmlformats.org/drawingml/2006/table">
            <a:tbl>
              <a:tblPr firstRow="1" bandRow="1">
                <a:tableStyleId>{5A111915-BE36-4E01-A7E5-04B1672EAD32}</a:tableStyleId>
              </a:tblPr>
              <a:tblGrid>
                <a:gridCol w="2666704">
                  <a:extLst>
                    <a:ext uri="{9D8B030D-6E8A-4147-A177-3AD203B41FA5}">
                      <a16:colId xmlns:a16="http://schemas.microsoft.com/office/drawing/2014/main" val="20000"/>
                    </a:ext>
                  </a:extLst>
                </a:gridCol>
                <a:gridCol w="1604161">
                  <a:extLst>
                    <a:ext uri="{9D8B030D-6E8A-4147-A177-3AD203B41FA5}">
                      <a16:colId xmlns:a16="http://schemas.microsoft.com/office/drawing/2014/main" val="20001"/>
                    </a:ext>
                  </a:extLst>
                </a:gridCol>
                <a:gridCol w="3973185">
                  <a:extLst>
                    <a:ext uri="{9D8B030D-6E8A-4147-A177-3AD203B41FA5}">
                      <a16:colId xmlns:a16="http://schemas.microsoft.com/office/drawing/2014/main" val="20002"/>
                    </a:ext>
                  </a:extLst>
                </a:gridCol>
              </a:tblGrid>
              <a:tr h="293998">
                <a:tc gridSpan="3">
                  <a:txBody>
                    <a:bodyPr/>
                    <a:lstStyle/>
                    <a:p>
                      <a:pPr algn="ctr"/>
                      <a:r>
                        <a:rPr lang="en-US" sz="1100" dirty="0"/>
                        <a:t>Legal Contacts</a:t>
                      </a:r>
                      <a:endParaRPr lang="en-US" sz="1100" b="1" dirty="0">
                        <a:solidFill>
                          <a:schemeClr val="tx1"/>
                        </a:solidFill>
                      </a:endParaRPr>
                    </a:p>
                  </a:txBody>
                  <a:tcPr/>
                </a:tc>
                <a:tc hMerge="1">
                  <a:txBody>
                    <a:bodyPr/>
                    <a:lstStyle/>
                    <a:p>
                      <a:pPr algn="ctr"/>
                      <a:endParaRPr lang="en-US" sz="1200" b="1" dirty="0">
                        <a:solidFill>
                          <a:schemeClr val="bg1"/>
                        </a:solidFill>
                      </a:endParaRPr>
                    </a:p>
                  </a:txBody>
                  <a:tcPr>
                    <a:solidFill>
                      <a:schemeClr val="tx2"/>
                    </a:solidFill>
                  </a:tcPr>
                </a:tc>
                <a:tc hMerge="1">
                  <a:txBody>
                    <a:bodyPr/>
                    <a:lstStyle/>
                    <a:p>
                      <a:pPr algn="ctr"/>
                      <a:endParaRPr lang="en-US" sz="1200" b="1" dirty="0">
                        <a:solidFill>
                          <a:schemeClr val="bg1"/>
                        </a:solidFill>
                      </a:endParaRPr>
                    </a:p>
                  </a:txBody>
                  <a:tcPr>
                    <a:solidFill>
                      <a:schemeClr val="tx2"/>
                    </a:solidFill>
                  </a:tcPr>
                </a:tc>
                <a:extLst>
                  <a:ext uri="{0D108BD9-81ED-4DB2-BD59-A6C34878D82A}">
                    <a16:rowId xmlns:a16="http://schemas.microsoft.com/office/drawing/2014/main" val="10000"/>
                  </a:ext>
                </a:extLst>
              </a:tr>
              <a:tr h="293998">
                <a:tc>
                  <a:txBody>
                    <a:bodyPr/>
                    <a:lstStyle/>
                    <a:p>
                      <a:pPr algn="l"/>
                      <a:r>
                        <a:rPr lang="en-US" sz="1100" b="1" dirty="0">
                          <a:solidFill>
                            <a:schemeClr val="tx2"/>
                          </a:solidFill>
                        </a:rPr>
                        <a:t>Role</a:t>
                      </a:r>
                    </a:p>
                  </a:txBody>
                  <a:tcPr/>
                </a:tc>
                <a:tc>
                  <a:txBody>
                    <a:bodyPr/>
                    <a:lstStyle/>
                    <a:p>
                      <a:pPr algn="l"/>
                      <a:r>
                        <a:rPr lang="en-US" sz="1100" b="1" dirty="0">
                          <a:solidFill>
                            <a:schemeClr val="tx2"/>
                          </a:solidFill>
                        </a:rPr>
                        <a:t>Name</a:t>
                      </a:r>
                    </a:p>
                  </a:txBody>
                  <a:tcPr/>
                </a:tc>
                <a:tc>
                  <a:txBody>
                    <a:bodyPr/>
                    <a:lstStyle/>
                    <a:p>
                      <a:pPr algn="l"/>
                      <a:r>
                        <a:rPr lang="en-US" sz="1100" b="1" dirty="0">
                          <a:solidFill>
                            <a:schemeClr val="tx2"/>
                          </a:solidFill>
                        </a:rPr>
                        <a:t>Responsibilities</a:t>
                      </a:r>
                    </a:p>
                  </a:txBody>
                  <a:tcPr/>
                </a:tc>
                <a:extLst>
                  <a:ext uri="{0D108BD9-81ED-4DB2-BD59-A6C34878D82A}">
                    <a16:rowId xmlns:a16="http://schemas.microsoft.com/office/drawing/2014/main" val="10001"/>
                  </a:ext>
                </a:extLst>
              </a:tr>
              <a:tr h="354809">
                <a:tc>
                  <a:txBody>
                    <a:bodyPr/>
                    <a:lstStyle/>
                    <a:p>
                      <a:r>
                        <a:rPr lang="en-US" sz="1100" dirty="0">
                          <a:solidFill>
                            <a:schemeClr val="tx2"/>
                          </a:solidFill>
                        </a:rPr>
                        <a:t>Legal Representative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Jennifer Schneider</a:t>
                      </a:r>
                    </a:p>
                  </a:txBody>
                  <a:tcPr/>
                </a:tc>
                <a:tc>
                  <a:txBody>
                    <a:bodyPr/>
                    <a:lstStyle/>
                    <a:p>
                      <a:pPr algn="l"/>
                      <a:r>
                        <a:rPr lang="en-US" sz="1100" kern="1200" dirty="0">
                          <a:solidFill>
                            <a:schemeClr val="tx2"/>
                          </a:solidFill>
                          <a:effectLst/>
                        </a:rPr>
                        <a:t>Designated</a:t>
                      </a:r>
                      <a:r>
                        <a:rPr lang="en-US" sz="1100" kern="1200" baseline="0" dirty="0">
                          <a:solidFill>
                            <a:schemeClr val="tx2"/>
                          </a:solidFill>
                          <a:effectLst/>
                        </a:rPr>
                        <a:t> in-house attorney for projects performed under the Patient Safety Work Product privilege</a:t>
                      </a:r>
                      <a:endParaRPr lang="en-US" sz="1100" kern="1200" dirty="0">
                        <a:solidFill>
                          <a:schemeClr val="tx2"/>
                        </a:solidFill>
                        <a:effectLst/>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11" name="TextBox 10">
            <a:extLst>
              <a:ext uri="{FF2B5EF4-FFF2-40B4-BE49-F238E27FC236}">
                <a16:creationId xmlns:a16="http://schemas.microsoft.com/office/drawing/2014/main" id="{BE2130DA-D0EE-4639-8D23-326CA65558A8}"/>
              </a:ext>
            </a:extLst>
          </p:cNvPr>
          <p:cNvSpPr txBox="1"/>
          <p:nvPr/>
        </p:nvSpPr>
        <p:spPr>
          <a:xfrm>
            <a:off x="612558" y="6414104"/>
            <a:ext cx="6045693" cy="276999"/>
          </a:xfrm>
          <a:prstGeom prst="rect">
            <a:avLst/>
          </a:prstGeom>
          <a:noFill/>
        </p:spPr>
        <p:txBody>
          <a:bodyPr wrap="square" lIns="0" tIns="0" rIns="0" bIns="0" rtlCol="0">
            <a:spAutoFit/>
          </a:bodyPr>
          <a:lstStyle/>
          <a:p>
            <a:r>
              <a:rPr lang="en-US" sz="900" dirty="0"/>
              <a:t>© 2021 CVS Health and/or its affiliates. Confidential and proprietary. </a:t>
            </a:r>
          </a:p>
          <a:p>
            <a:r>
              <a:rPr lang="en-US" sz="900" dirty="0"/>
              <a:t>“PRIVILEGED AND CONFIDENTIAL PATIENT SAFETY WORK PRODUCT UNDER FEDERAL LAW”</a:t>
            </a:r>
          </a:p>
        </p:txBody>
      </p:sp>
    </p:spTree>
    <p:extLst>
      <p:ext uri="{BB962C8B-B14F-4D97-AF65-F5344CB8AC3E}">
        <p14:creationId xmlns:p14="http://schemas.microsoft.com/office/powerpoint/2010/main" val="143361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E81134-B0BB-4C2B-85D8-70F61990272D}"/>
              </a:ext>
            </a:extLst>
          </p:cNvPr>
          <p:cNvSpPr/>
          <p:nvPr/>
        </p:nvSpPr>
        <p:spPr>
          <a:xfrm>
            <a:off x="465589" y="378494"/>
            <a:ext cx="4572000" cy="800219"/>
          </a:xfrm>
          <a:prstGeom prst="rect">
            <a:avLst/>
          </a:prstGeom>
        </p:spPr>
        <p:txBody>
          <a:bodyPr>
            <a:spAutoFit/>
          </a:bodyPr>
          <a:lstStyle/>
          <a:p>
            <a:r>
              <a:rPr lang="en-US" sz="2600" b="1" dirty="0"/>
              <a:t>Engagement Details</a:t>
            </a:r>
            <a:br>
              <a:rPr lang="en-US" dirty="0"/>
            </a:br>
            <a:r>
              <a:rPr lang="en-US" sz="2000" b="1" dirty="0"/>
              <a:t>Business Input</a:t>
            </a:r>
          </a:p>
        </p:txBody>
      </p:sp>
      <p:sp>
        <p:nvSpPr>
          <p:cNvPr id="11" name="Rectangle 10">
            <a:extLst>
              <a:ext uri="{FF2B5EF4-FFF2-40B4-BE49-F238E27FC236}">
                <a16:creationId xmlns:a16="http://schemas.microsoft.com/office/drawing/2014/main" id="{F1D5EBC6-100E-4932-A30F-02809D5D444D}"/>
              </a:ext>
            </a:extLst>
          </p:cNvPr>
          <p:cNvSpPr/>
          <p:nvPr/>
        </p:nvSpPr>
        <p:spPr>
          <a:xfrm>
            <a:off x="465589" y="1714201"/>
            <a:ext cx="8015681" cy="2800767"/>
          </a:xfrm>
          <a:prstGeom prst="rect">
            <a:avLst/>
          </a:prstGeom>
        </p:spPr>
        <p:txBody>
          <a:bodyPr wrap="square">
            <a:spAutoFit/>
          </a:bodyPr>
          <a:lstStyle/>
          <a:p>
            <a:r>
              <a:rPr lang="en-US" b="1" dirty="0"/>
              <a:t>Input required from the Business</a:t>
            </a:r>
          </a:p>
          <a:p>
            <a:pPr marL="285750" indent="-285750" algn="just">
              <a:spcBef>
                <a:spcPts val="600"/>
              </a:spcBef>
              <a:spcAft>
                <a:spcPts val="1200"/>
              </a:spcAft>
              <a:buFont typeface="Arial" pitchFamily="34" charset="0"/>
              <a:buChar char="•"/>
            </a:pPr>
            <a:r>
              <a:rPr lang="en-US" sz="1300" dirty="0">
                <a:solidFill>
                  <a:srgbClr val="000000"/>
                </a:solidFill>
              </a:rPr>
              <a:t>Recent changes in process or organization</a:t>
            </a:r>
            <a:endParaRPr lang="en-US" sz="1300" dirty="0">
              <a:solidFill>
                <a:schemeClr val="bg1"/>
              </a:solidFill>
            </a:endParaRPr>
          </a:p>
          <a:p>
            <a:pPr marL="285750" lvl="1" indent="-285750" algn="just">
              <a:spcBef>
                <a:spcPts val="600"/>
              </a:spcBef>
              <a:spcAft>
                <a:spcPts val="1200"/>
              </a:spcAft>
              <a:buFont typeface="Arial" pitchFamily="34" charset="0"/>
              <a:buChar char="•"/>
            </a:pPr>
            <a:r>
              <a:rPr lang="en-US" sz="1300" dirty="0">
                <a:solidFill>
                  <a:srgbClr val="000000"/>
                </a:solidFill>
              </a:rPr>
              <a:t>Various sub-processes or multiple locations</a:t>
            </a:r>
          </a:p>
          <a:p>
            <a:pPr marL="285750" lvl="1" indent="-285750">
              <a:spcBef>
                <a:spcPts val="600"/>
              </a:spcBef>
              <a:spcAft>
                <a:spcPts val="1200"/>
              </a:spcAft>
              <a:buFont typeface="Arial" pitchFamily="34" charset="0"/>
              <a:buChar char="•"/>
            </a:pPr>
            <a:r>
              <a:rPr lang="en-US" sz="1300" dirty="0">
                <a:solidFill>
                  <a:srgbClr val="000000"/>
                </a:solidFill>
              </a:rPr>
              <a:t>Any internal/external reviews (e.g. consulting, external audit, process reengineering)</a:t>
            </a:r>
          </a:p>
          <a:p>
            <a:pPr marL="285750" indent="-285750" algn="just">
              <a:spcBef>
                <a:spcPts val="600"/>
              </a:spcBef>
              <a:spcAft>
                <a:spcPts val="1200"/>
              </a:spcAft>
              <a:buFont typeface="Arial" pitchFamily="34" charset="0"/>
              <a:buChar char="•"/>
            </a:pPr>
            <a:r>
              <a:rPr lang="en-US" sz="1300" dirty="0">
                <a:solidFill>
                  <a:srgbClr val="000000"/>
                </a:solidFill>
              </a:rPr>
              <a:t>Limitations in resources or process</a:t>
            </a:r>
          </a:p>
          <a:p>
            <a:pPr marL="285750" indent="-285750" algn="just">
              <a:spcBef>
                <a:spcPts val="600"/>
              </a:spcBef>
              <a:spcAft>
                <a:spcPts val="1200"/>
              </a:spcAft>
              <a:buFont typeface="Arial" pitchFamily="34" charset="0"/>
              <a:buChar char="•"/>
            </a:pPr>
            <a:r>
              <a:rPr lang="en-US" sz="1300" dirty="0">
                <a:solidFill>
                  <a:srgbClr val="000000"/>
                </a:solidFill>
              </a:rPr>
              <a:t>Existing issues</a:t>
            </a:r>
          </a:p>
          <a:p>
            <a:pPr marL="285750" indent="-285750" algn="just">
              <a:spcBef>
                <a:spcPts val="600"/>
              </a:spcBef>
              <a:spcAft>
                <a:spcPts val="1200"/>
              </a:spcAft>
              <a:buFont typeface="Arial" pitchFamily="34" charset="0"/>
              <a:buChar char="•"/>
            </a:pPr>
            <a:r>
              <a:rPr lang="en-US" sz="1300" dirty="0">
                <a:solidFill>
                  <a:srgbClr val="000000"/>
                </a:solidFill>
              </a:rPr>
              <a:t>Other concerns</a:t>
            </a:r>
            <a:endParaRPr lang="en-US" sz="1300" i="1" dirty="0">
              <a:solidFill>
                <a:srgbClr val="FF0000"/>
              </a:solidFill>
            </a:endParaRPr>
          </a:p>
        </p:txBody>
      </p:sp>
      <p:sp>
        <p:nvSpPr>
          <p:cNvPr id="5" name="TextBox 4">
            <a:extLst>
              <a:ext uri="{FF2B5EF4-FFF2-40B4-BE49-F238E27FC236}">
                <a16:creationId xmlns:a16="http://schemas.microsoft.com/office/drawing/2014/main" id="{3547A280-9BB2-425A-90ED-C2436F56E4BF}"/>
              </a:ext>
            </a:extLst>
          </p:cNvPr>
          <p:cNvSpPr txBox="1"/>
          <p:nvPr/>
        </p:nvSpPr>
        <p:spPr>
          <a:xfrm>
            <a:off x="612558" y="6414104"/>
            <a:ext cx="6045693" cy="276999"/>
          </a:xfrm>
          <a:prstGeom prst="rect">
            <a:avLst/>
          </a:prstGeom>
          <a:noFill/>
        </p:spPr>
        <p:txBody>
          <a:bodyPr wrap="square" lIns="0" tIns="0" rIns="0" bIns="0" rtlCol="0">
            <a:spAutoFit/>
          </a:bodyPr>
          <a:lstStyle/>
          <a:p>
            <a:r>
              <a:rPr lang="en-US" sz="900" dirty="0"/>
              <a:t>© 2021 CVS Health and/or its affiliates. Confidential and proprietary. </a:t>
            </a:r>
          </a:p>
          <a:p>
            <a:r>
              <a:rPr lang="en-US" sz="900" dirty="0"/>
              <a:t>“PRIVILEGED AND CONFIDENTIAL PATIENT SAFETY WORK PRODUCT UNDER FEDERAL LAW”</a:t>
            </a:r>
          </a:p>
        </p:txBody>
      </p:sp>
    </p:spTree>
    <p:extLst>
      <p:ext uri="{BB962C8B-B14F-4D97-AF65-F5344CB8AC3E}">
        <p14:creationId xmlns:p14="http://schemas.microsoft.com/office/powerpoint/2010/main" val="978316177"/>
      </p:ext>
    </p:extLst>
  </p:cSld>
  <p:clrMapOvr>
    <a:masterClrMapping/>
  </p:clrMapOvr>
  <p:transition>
    <p:fade/>
  </p:transition>
</p:sld>
</file>

<file path=ppt/theme/theme1.xml><?xml version="1.0" encoding="utf-8"?>
<a:theme xmlns:a="http://schemas.openxmlformats.org/drawingml/2006/main" name="CVS_Health_PPT_EVERYDAY_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Kick Off Deck Template - CVS.potx" id="{7583FB59-7971-4523-8C98-D9AC20834B37}" vid="{3736679D-2DF5-473C-85EB-3440EBC24925}"/>
    </a:ext>
  </a:extLst>
</a:theme>
</file>

<file path=ppt/theme/theme2.xml><?xml version="1.0" encoding="utf-8"?>
<a:theme xmlns:a="http://schemas.openxmlformats.org/drawingml/2006/main" name="CVS_Health_PPT_Everyday_Standard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10">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CVS_Health_Everyday_Standard_Template_08_2020.potx" id="{9E23C298-33A7-4B67-A53B-02F41B9C001D}" vid="{F335D554-CACB-45A0-A89F-861FBBCBE30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40EFD6DBADE444A4870A85480A4913" ma:contentTypeVersion="0" ma:contentTypeDescription="Create a new document." ma:contentTypeScope="" ma:versionID="da815d41d003a483532f3db2644d8ef4">
  <xsd:schema xmlns:xsd="http://www.w3.org/2001/XMLSchema" xmlns:p="http://schemas.microsoft.com/office/2006/metadata/properties" targetNamespace="http://schemas.microsoft.com/office/2006/metadata/properties" ma:root="true" ma:fieldsID="f0c37c82766f8e15ff57d6cc5e0dea3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CA6529D-AC2C-4774-AA81-14A658B7D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E35BEF8-CFF1-42B6-8649-7B7D9CC9CE96}">
  <ds:schemaRefs>
    <ds:schemaRef ds:uri="http://schemas.microsoft.com/sharepoint/v3/contenttype/forms"/>
  </ds:schemaRefs>
</ds:datastoreItem>
</file>

<file path=customXml/itemProps3.xml><?xml version="1.0" encoding="utf-8"?>
<ds:datastoreItem xmlns:ds="http://schemas.openxmlformats.org/officeDocument/2006/customXml" ds:itemID="{E884FD1E-7652-4A72-A1A9-5C099FD76F35}">
  <ds:schemaRef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Kick Off Deck Template - CVS</Template>
  <TotalTime>0</TotalTime>
  <Words>2735</Words>
  <Application>Microsoft Office PowerPoint</Application>
  <PresentationFormat>On-screen Show (4:3)</PresentationFormat>
  <Paragraphs>281</Paragraphs>
  <Slides>19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CVS Health Sans</vt:lpstr>
      <vt:lpstr>Lucida Grande</vt:lpstr>
      <vt:lpstr>CVS_Health_PPT_EVERYDAY_Template</vt:lpstr>
      <vt:lpstr>CVS_Health_PPT_Everyday_Standard_Template</vt:lpstr>
      <vt:lpstr>    21170 – SimpleDose Application (SDA)   Kick-off Meeting</vt:lpstr>
      <vt:lpstr>PowerPoint Presentation</vt:lpstr>
      <vt:lpstr>Engagement Details Executive Summary</vt:lpstr>
      <vt:lpstr>Engagement Details Objectives &amp; Inherent Risks</vt:lpstr>
      <vt:lpstr>Engagement Details Objectives &amp; Inherent Risks</vt:lpstr>
      <vt:lpstr>Engagement Details Business Input</vt:lpstr>
      <vt:lpstr>Key Milestones</vt:lpstr>
      <vt:lpstr>Key Contacts Internal Audit &amp; Business Area</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lpstr>Patient Safety Work Product (PSWP) Protocol</vt:lpstr>
      <vt:lpstr>PowerPoint Presentation</vt:lpstr>
      <vt:lpstr>Distribution List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2019-02-06T13:32:44Z</dcterms:created>
  <dcterms:modified xsi:type="dcterms:W3CDTF">2021-04-05T15:55:55Z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0x0101000040EFD6DBADE444A4870A85480A4913</vt:lpwstr>
  </property>
  <property fmtid="{D5CDD505-2E9C-101B-9397-08002B2CF9AE}" pid="3" name="MSIP_Label_67599526-06ca-49cc-9fa9-5307800a949a_Enabled">
    <vt:lpwstr>True</vt:lpwstr>
  </property>
  <property fmtid="{D5CDD505-2E9C-101B-9397-08002B2CF9AE}" pid="4" name="MSIP_Label_67599526-06ca-49cc-9fa9-5307800a949a_SiteId">
    <vt:lpwstr>fabb61b8-3afe-4e75-b934-a47f782b8cd7</vt:lpwstr>
  </property>
  <property fmtid="{D5CDD505-2E9C-101B-9397-08002B2CF9AE}" pid="5" name="MSIP_Label_67599526-06ca-49cc-9fa9-5307800a949a_Owner">
    <vt:lpwstr>SaxenaS3@cvshealth.com</vt:lpwstr>
  </property>
  <property fmtid="{D5CDD505-2E9C-101B-9397-08002B2CF9AE}" pid="6" name="MSIP_Label_67599526-06ca-49cc-9fa9-5307800a949a_SetDate">
    <vt:lpwstr>2021-03-18T18:16:19.9347978Z</vt:lpwstr>
  </property>
  <property fmtid="{D5CDD505-2E9C-101B-9397-08002B2CF9AE}" pid="7" name="MSIP_Label_67599526-06ca-49cc-9fa9-5307800a949a_Name">
    <vt:lpwstr>Proprietary</vt:lpwstr>
  </property>
  <property fmtid="{D5CDD505-2E9C-101B-9397-08002B2CF9AE}" pid="8" name="MSIP_Label_67599526-06ca-49cc-9fa9-5307800a949a_Application">
    <vt:lpwstr>Microsoft Azure Information Protection</vt:lpwstr>
  </property>
  <property fmtid="{D5CDD505-2E9C-101B-9397-08002B2CF9AE}" pid="9" name="MSIP_Label_67599526-06ca-49cc-9fa9-5307800a949a_ActionId">
    <vt:lpwstr>1c070f1b-4ed8-40d2-8eca-ffc2f77ac145</vt:lpwstr>
  </property>
  <property fmtid="{D5CDD505-2E9C-101B-9397-08002B2CF9AE}" pid="10" name="MSIP_Label_67599526-06ca-49cc-9fa9-5307800a949a_Extended_MSFT_Method">
    <vt:lpwstr>Automatic</vt:lpwstr>
  </property>
  <property fmtid="{D5CDD505-2E9C-101B-9397-08002B2CF9AE}" pid="11" name="Sensitivity">
    <vt:lpwstr>Proprietary</vt:lpwstr>
  </property>
</Properties>
</file>