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3"/>
  </p:notesMasterIdLst>
  <p:handoutMasterIdLst>
    <p:handoutMasterId r:id="rId24"/>
  </p:handoutMasterIdLst>
  <p:sldIdLst>
    <p:sldId id="507" r:id="rId5"/>
    <p:sldId id="392" r:id="rId6"/>
    <p:sldId id="306" r:id="rId7"/>
    <p:sldId id="305" r:id="rId8"/>
    <p:sldId id="285" r:id="rId9"/>
    <p:sldId id="286" r:id="rId10"/>
    <p:sldId id="287" r:id="rId11"/>
    <p:sldId id="302" r:id="rId12"/>
    <p:sldId id="511" r:id="rId13"/>
    <p:sldId id="504" r:id="rId14"/>
    <p:sldId id="510" r:id="rId15"/>
    <p:sldId id="291" r:id="rId16"/>
    <p:sldId id="506" r:id="rId17"/>
    <p:sldId id="501" r:id="rId18"/>
    <p:sldId id="293" r:id="rId19"/>
    <p:sldId id="502" r:id="rId20"/>
    <p:sldId id="508" r:id="rId21"/>
    <p:sldId id="50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orient="horz" pos="2952" userDrawn="1">
          <p15:clr>
            <a:srgbClr val="A4A3A4"/>
          </p15:clr>
        </p15:guide>
        <p15:guide id="3" orient="horz" pos="4111" userDrawn="1">
          <p15:clr>
            <a:srgbClr val="A4A3A4"/>
          </p15:clr>
        </p15:guide>
        <p15:guide id="4" orient="horz" pos="3622" userDrawn="1">
          <p15:clr>
            <a:srgbClr val="A4A3A4"/>
          </p15:clr>
        </p15:guide>
        <p15:guide id="5" pos="2880" userDrawn="1">
          <p15:clr>
            <a:srgbClr val="A4A3A4"/>
          </p15:clr>
        </p15:guide>
        <p15:guide id="6" pos="5496"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8B92"/>
    <a:srgbClr val="00A78E"/>
    <a:srgbClr val="66CABB"/>
    <a:srgbClr val="78E2D7"/>
    <a:srgbClr val="267AC0"/>
    <a:srgbClr val="09A7E3"/>
    <a:srgbClr val="77D8E8"/>
    <a:srgbClr val="B8E3EB"/>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875" autoAdjust="0"/>
  </p:normalViewPr>
  <p:slideViewPr>
    <p:cSldViewPr snapToGrid="0">
      <p:cViewPr varScale="1">
        <p:scale>
          <a:sx n="110" d="100"/>
          <a:sy n="110" d="100"/>
        </p:scale>
        <p:origin x="1602" y="108"/>
      </p:cViewPr>
      <p:guideLst>
        <p:guide orient="horz" pos="864"/>
        <p:guide orient="horz" pos="2952"/>
        <p:guide orient="horz" pos="4111"/>
        <p:guide orient="horz" pos="3622"/>
        <p:guide pos="2880"/>
        <p:guide pos="5496"/>
      </p:guideLst>
    </p:cSldViewPr>
  </p:slideViewPr>
  <p:notesTextViewPr>
    <p:cViewPr>
      <p:scale>
        <a:sx n="100" d="100"/>
        <a:sy n="100" d="100"/>
      </p:scale>
      <p:origin x="0" y="0"/>
    </p:cViewPr>
  </p:notesTextViewPr>
  <p:sorterViewPr>
    <p:cViewPr>
      <p:scale>
        <a:sx n="63" d="100"/>
        <a:sy n="63" d="100"/>
      </p:scale>
      <p:origin x="0" y="-2684"/>
    </p:cViewPr>
  </p:sorterViewPr>
  <p:notesViewPr>
    <p:cSldViewPr snapToGrid="0" snapToObjects="1">
      <p:cViewPr varScale="1">
        <p:scale>
          <a:sx n="55" d="100"/>
          <a:sy n="55" d="100"/>
        </p:scale>
        <p:origin x="2140" y="3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solidFill>
                <a:schemeClr val="tx2"/>
              </a:solidFill>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solidFill>
                  <a:schemeClr val="tx2"/>
                </a:solidFill>
                <a:cs typeface="Arial" panose="020B0604020202020204" pitchFamily="34" charset="0"/>
              </a:rPr>
              <a:t>2/25/2021</a:t>
            </a:fld>
            <a:endParaRPr lang="en-US" sz="1000" dirty="0">
              <a:solidFill>
                <a:schemeClr val="tx2"/>
              </a:solidFill>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solidFill>
                <a:schemeClr val="tx2"/>
              </a:solidFill>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solidFill>
                  <a:schemeClr val="tx2"/>
                </a:solidFill>
                <a:cs typeface="Arial" panose="020B0604020202020204" pitchFamily="34" charset="0"/>
              </a:rPr>
              <a:t>‹#›</a:t>
            </a:fld>
            <a:endParaRPr lang="en-US" sz="1000" dirty="0">
              <a:solidFill>
                <a:schemeClr val="tx2"/>
              </a:solidFill>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2/25/2021</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4</a:t>
            </a:fld>
            <a:endParaRPr lang="en-US" dirty="0"/>
          </a:p>
        </p:txBody>
      </p:sp>
    </p:spTree>
    <p:extLst>
      <p:ext uri="{BB962C8B-B14F-4D97-AF65-F5344CB8AC3E}">
        <p14:creationId xmlns:p14="http://schemas.microsoft.com/office/powerpoint/2010/main" val="173465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8</a:t>
            </a:fld>
            <a:endParaRPr lang="en-US" dirty="0"/>
          </a:p>
        </p:txBody>
      </p:sp>
    </p:spTree>
    <p:extLst>
      <p:ext uri="{BB962C8B-B14F-4D97-AF65-F5344CB8AC3E}">
        <p14:creationId xmlns:p14="http://schemas.microsoft.com/office/powerpoint/2010/main" val="316661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9</a:t>
            </a:fld>
            <a:endParaRPr lang="en-US" dirty="0"/>
          </a:p>
        </p:txBody>
      </p:sp>
    </p:spTree>
    <p:extLst>
      <p:ext uri="{BB962C8B-B14F-4D97-AF65-F5344CB8AC3E}">
        <p14:creationId xmlns:p14="http://schemas.microsoft.com/office/powerpoint/2010/main" val="1389389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1516" y="1464905"/>
            <a:ext cx="4277426" cy="3555610"/>
          </a:xfrm>
          <a:prstGeom prst="rect">
            <a:avLst/>
          </a:prstGeom>
        </p:spPr>
      </p:pic>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418448" y="2130386"/>
            <a:ext cx="3127185"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9144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418447"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4791456"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418447"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3282696"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6135624"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418447"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2555821"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4693195"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6830568"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798706"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236523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393176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549829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706482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177526" y="1752601"/>
            <a:ext cx="6788949"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3335740" y="1764792"/>
            <a:ext cx="5380715"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418446" y="1767531"/>
            <a:ext cx="257928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940106"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5535223"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164039" y="6241774"/>
            <a:ext cx="4190435"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3047171" y="0"/>
            <a:ext cx="30436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6090785" y="0"/>
            <a:ext cx="305321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644819" y="6376946"/>
            <a:ext cx="3719981"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635243"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3680635"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6729049" y="3148861"/>
            <a:ext cx="1776685"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418447" y="1765300"/>
            <a:ext cx="366312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050192" y="530351"/>
            <a:ext cx="3758830"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055520" y="1765300"/>
            <a:ext cx="366312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418447" y="1767532"/>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0192"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055520" y="1765300"/>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72800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418446" y="1764792"/>
            <a:ext cx="3709933"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418447" y="3590383"/>
            <a:ext cx="3700880"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4650" y="2180108"/>
            <a:ext cx="5378073"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610309"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1884650" y="2180108"/>
            <a:ext cx="5378073"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8014" y="378058"/>
            <a:ext cx="417208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47797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361458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575119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418447" y="6427484"/>
            <a:ext cx="514484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412936" y="429541"/>
            <a:ext cx="2871788"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4904"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418447" y="1767532"/>
            <a:ext cx="6441339"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57409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1828800" y="2344520"/>
            <a:ext cx="5486400" cy="1661993"/>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9144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633878" y="1196075"/>
            <a:ext cx="3521663"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9144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11" name="Group 10"/>
          <p:cNvGrpSpPr/>
          <p:nvPr userDrawn="1"/>
        </p:nvGrpSpPr>
        <p:grpSpPr>
          <a:xfrm>
            <a:off x="1786026" y="2996233"/>
            <a:ext cx="5571948"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4"/>
            <a:ext cx="9144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412936"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418447" y="1764792"/>
            <a:ext cx="6441339"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135239" y="1765601"/>
            <a:ext cx="2935989"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4719818" y="1765601"/>
            <a:ext cx="2934398"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646049" y="6425581"/>
            <a:ext cx="3610040"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7442884" y="6373316"/>
            <a:ext cx="1279180"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Placeholder 1"/>
          <p:cNvSpPr>
            <a:spLocks noGrp="1"/>
          </p:cNvSpPr>
          <p:nvPr>
            <p:ph type="title"/>
          </p:nvPr>
        </p:nvSpPr>
        <p:spPr>
          <a:xfrm>
            <a:off x="418447" y="530351"/>
            <a:ext cx="7250794"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418447" y="1767532"/>
            <a:ext cx="828662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418447" y="6367487"/>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userDrawn="1">
          <p15:clr>
            <a:srgbClr val="F26B43"/>
          </p15:clr>
        </p15:guide>
        <p15:guide id="2" pos="264" userDrawn="1">
          <p15:clr>
            <a:srgbClr val="F26B43"/>
          </p15:clr>
        </p15:guide>
        <p15:guide id="3" pos="5496" userDrawn="1">
          <p15:clr>
            <a:srgbClr val="F26B43"/>
          </p15:clr>
        </p15:guide>
        <p15:guide id="4" orient="horz" pos="336" userDrawn="1">
          <p15:clr>
            <a:srgbClr val="F26B43"/>
          </p15:clr>
        </p15:guide>
        <p15:guide id="5" orient="horz" pos="3622" userDrawn="1">
          <p15:clr>
            <a:srgbClr val="F26B43"/>
          </p15:clr>
        </p15:guide>
        <p15:guide id="6"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18448" y="3892076"/>
            <a:ext cx="5076341" cy="2011680"/>
          </a:xfrm>
        </p:spPr>
        <p:txBody>
          <a:bodyPr/>
          <a:lstStyle/>
          <a:p>
            <a:r>
              <a:rPr lang="en-US" dirty="0"/>
              <a:t>Benefits Production Access Review</a:t>
            </a:r>
            <a:br>
              <a:rPr lang="en-US" dirty="0"/>
            </a:br>
            <a:r>
              <a:rPr lang="en-US" b="0" i="1" dirty="0"/>
              <a:t>Kick-off Meeting</a:t>
            </a:r>
            <a:endParaRPr lang="en-US" dirty="0"/>
          </a:p>
        </p:txBody>
      </p:sp>
      <p:sp>
        <p:nvSpPr>
          <p:cNvPr id="2" name="Text Placeholder 1"/>
          <p:cNvSpPr>
            <a:spLocks noGrp="1"/>
          </p:cNvSpPr>
          <p:nvPr>
            <p:ph type="body" sz="quarter" idx="16"/>
          </p:nvPr>
        </p:nvSpPr>
        <p:spPr>
          <a:xfrm>
            <a:off x="418447" y="6140692"/>
            <a:ext cx="4362137" cy="209776"/>
          </a:xfrm>
        </p:spPr>
        <p:txBody>
          <a:bodyPr/>
          <a:lstStyle/>
          <a:p>
            <a:pPr lvl="2"/>
            <a:r>
              <a:rPr lang="en-US" dirty="0"/>
              <a:t>January 29, 2021</a:t>
            </a:r>
          </a:p>
        </p:txBody>
      </p:sp>
    </p:spTree>
    <p:extLst>
      <p:ext uri="{BB962C8B-B14F-4D97-AF65-F5344CB8AC3E}">
        <p14:creationId xmlns:p14="http://schemas.microsoft.com/office/powerpoint/2010/main" val="332781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Expectations</a:t>
            </a:r>
            <a:br>
              <a:rPr lang="en-US" dirty="0"/>
            </a:br>
            <a:r>
              <a:rPr lang="en-US" sz="2000" dirty="0"/>
              <a:t>Internal Audit &amp; Business Line</a:t>
            </a:r>
            <a:endParaRPr lang="en-US" dirty="0"/>
          </a:p>
        </p:txBody>
      </p:sp>
      <p:cxnSp>
        <p:nvCxnSpPr>
          <p:cNvPr id="17" name="Straight Connector 16">
            <a:extLst>
              <a:ext uri="{FF2B5EF4-FFF2-40B4-BE49-F238E27FC236}">
                <a16:creationId xmlns:a16="http://schemas.microsoft.com/office/drawing/2014/main" id="{ED08C494-9AC8-49B7-B830-8CD29617A771}"/>
              </a:ext>
            </a:extLst>
          </p:cNvPr>
          <p:cNvCxnSpPr/>
          <p:nvPr/>
        </p:nvCxnSpPr>
        <p:spPr>
          <a:xfrm>
            <a:off x="4554633" y="1745216"/>
            <a:ext cx="0" cy="269999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08231" y="1494455"/>
            <a:ext cx="3330828" cy="3201514"/>
            <a:chOff x="4938926" y="1768365"/>
            <a:chExt cx="3330828" cy="3201514"/>
          </a:xfrm>
        </p:grpSpPr>
        <p:sp>
          <p:nvSpPr>
            <p:cNvPr id="19" name="Rectangle 18">
              <a:extLst>
                <a:ext uri="{FF2B5EF4-FFF2-40B4-BE49-F238E27FC236}">
                  <a16:creationId xmlns:a16="http://schemas.microsoft.com/office/drawing/2014/main" id="{E4F734AF-61FA-41E8-B52B-B20FF8A047C5}"/>
                </a:ext>
              </a:extLst>
            </p:cNvPr>
            <p:cNvSpPr/>
            <p:nvPr/>
          </p:nvSpPr>
          <p:spPr>
            <a:xfrm>
              <a:off x="4938926" y="1768365"/>
              <a:ext cx="3330828" cy="710618"/>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Internal Audit expects from your Team:</a:t>
              </a:r>
            </a:p>
          </p:txBody>
        </p:sp>
        <p:sp>
          <p:nvSpPr>
            <p:cNvPr id="10" name="Content Placeholder 2"/>
            <p:cNvSpPr txBox="1">
              <a:spLocks/>
            </p:cNvSpPr>
            <p:nvPr/>
          </p:nvSpPr>
          <p:spPr>
            <a:xfrm>
              <a:off x="5002934" y="2660693"/>
              <a:ext cx="3201391"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lgn="just">
                <a:spcBef>
                  <a:spcPts val="600"/>
                </a:spcBef>
                <a:buFont typeface="Arial" panose="020B0604020202020204" pitchFamily="34" charset="0"/>
                <a:buChar char="•"/>
              </a:pPr>
              <a:r>
                <a:rPr lang="en-US" sz="1200" dirty="0"/>
                <a:t>Awareness and engagement </a:t>
              </a:r>
            </a:p>
            <a:p>
              <a:pPr marL="285750" indent="-285750">
                <a:spcBef>
                  <a:spcPts val="600"/>
                </a:spcBef>
                <a:buFont typeface="Arial" panose="020B0604020202020204" pitchFamily="34" charset="0"/>
                <a:buChar char="•"/>
              </a:pPr>
              <a:r>
                <a:rPr lang="en-US" sz="1200" dirty="0"/>
                <a:t>All relevant documentation, including process/control documentation, policies &amp; procedures, key reporting and dependencies be provided promptly during the planning phase</a:t>
              </a:r>
            </a:p>
            <a:p>
              <a:pPr marL="285750" indent="-285750" algn="just">
                <a:spcBef>
                  <a:spcPts val="600"/>
                </a:spcBef>
                <a:buFont typeface="Arial" panose="020B0604020202020204" pitchFamily="34" charset="0"/>
                <a:buChar char="•"/>
              </a:pPr>
              <a:r>
                <a:rPr lang="en-US" sz="1200" dirty="0"/>
                <a:t>Management and staff will make reasonable time available for interviews, provide prompt responses to follow-up questions and deliver requested support or information by agreed upon due dates</a:t>
              </a:r>
            </a:p>
            <a:p>
              <a:pPr marL="285750" indent="-285750" algn="just">
                <a:spcBef>
                  <a:spcPts val="600"/>
                </a:spcBef>
                <a:buFont typeface="Arial" panose="020B0604020202020204" pitchFamily="34" charset="0"/>
                <a:buChar char="•"/>
              </a:pPr>
              <a:r>
                <a:rPr lang="en-US" sz="1200" dirty="0"/>
                <a:t>All layers of management in your Team’s organization are kept informed of identified exceptions and issues</a:t>
              </a:r>
            </a:p>
            <a:p>
              <a:pPr marL="285750" indent="-285750" algn="just">
                <a:spcBef>
                  <a:spcPts val="600"/>
                </a:spcBef>
                <a:buFont typeface="Arial" panose="020B0604020202020204" pitchFamily="34" charset="0"/>
                <a:buChar char="•"/>
              </a:pPr>
              <a:r>
                <a:rPr lang="en-US" sz="1200" dirty="0"/>
                <a:t>Management will review the Draft Audit Report in advance of the close meeting to allow for a more targeted discussion</a:t>
              </a:r>
            </a:p>
          </p:txBody>
        </p:sp>
      </p:grpSp>
      <p:grpSp>
        <p:nvGrpSpPr>
          <p:cNvPr id="2" name="Group 1"/>
          <p:cNvGrpSpPr/>
          <p:nvPr/>
        </p:nvGrpSpPr>
        <p:grpSpPr>
          <a:xfrm>
            <a:off x="839513" y="1494455"/>
            <a:ext cx="3330828" cy="3201514"/>
            <a:chOff x="874246" y="1768365"/>
            <a:chExt cx="3330828" cy="3201514"/>
          </a:xfrm>
        </p:grpSpPr>
        <p:sp>
          <p:nvSpPr>
            <p:cNvPr id="15" name="Rectangle 14">
              <a:extLst>
                <a:ext uri="{FF2B5EF4-FFF2-40B4-BE49-F238E27FC236}">
                  <a16:creationId xmlns:a16="http://schemas.microsoft.com/office/drawing/2014/main" id="{88F607E8-78E2-46BA-BE37-EF8E42912895}"/>
                </a:ext>
              </a:extLst>
            </p:cNvPr>
            <p:cNvSpPr/>
            <p:nvPr/>
          </p:nvSpPr>
          <p:spPr>
            <a:xfrm>
              <a:off x="874246" y="1768365"/>
              <a:ext cx="3330828" cy="7106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you can expect from Internal Audit:</a:t>
              </a:r>
            </a:p>
          </p:txBody>
        </p:sp>
        <p:sp>
          <p:nvSpPr>
            <p:cNvPr id="11" name="Content Placeholder 2"/>
            <p:cNvSpPr txBox="1">
              <a:spLocks/>
            </p:cNvSpPr>
            <p:nvPr/>
          </p:nvSpPr>
          <p:spPr>
            <a:xfrm>
              <a:off x="939674" y="2660693"/>
              <a:ext cx="3201392"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spcBef>
                  <a:spcPts val="600"/>
                </a:spcBef>
                <a:buFont typeface="Arial" panose="020B0604020202020204" pitchFamily="34" charset="0"/>
                <a:buChar char="•"/>
              </a:pPr>
              <a:r>
                <a:rPr lang="en-US" sz="1200" dirty="0"/>
                <a:t>Prompt notification of concerns, such as audit issues or roadblocks</a:t>
              </a:r>
            </a:p>
            <a:p>
              <a:pPr marL="285750" indent="-285750">
                <a:spcBef>
                  <a:spcPts val="600"/>
                </a:spcBef>
                <a:buFont typeface="Arial" panose="020B0604020202020204" pitchFamily="34" charset="0"/>
                <a:buChar char="•"/>
              </a:pPr>
              <a:r>
                <a:rPr lang="en-US" sz="1200" dirty="0"/>
                <a:t>Potential unfamiliarity with business process</a:t>
              </a:r>
            </a:p>
            <a:p>
              <a:pPr marL="285750" indent="-285750">
                <a:spcBef>
                  <a:spcPts val="600"/>
                </a:spcBef>
                <a:buFont typeface="Arial" panose="020B0604020202020204" pitchFamily="34" charset="0"/>
                <a:buChar char="•"/>
              </a:pPr>
              <a:r>
                <a:rPr lang="en-US" sz="1200" dirty="0"/>
                <a:t>Focus on key areas of high risk</a:t>
              </a:r>
            </a:p>
            <a:p>
              <a:pPr marL="285750" indent="-285750">
                <a:spcBef>
                  <a:spcPts val="600"/>
                </a:spcBef>
                <a:buFont typeface="Arial" panose="020B0604020202020204" pitchFamily="34" charset="0"/>
                <a:buChar char="•"/>
              </a:pPr>
              <a:r>
                <a:rPr lang="en-US" sz="1200" dirty="0"/>
                <a:t>Ongoing communication throughout the project</a:t>
              </a:r>
            </a:p>
            <a:p>
              <a:pPr marL="285750" indent="-285750">
                <a:spcBef>
                  <a:spcPts val="600"/>
                </a:spcBef>
                <a:buFont typeface="Arial" panose="020B0604020202020204" pitchFamily="34" charset="0"/>
                <a:buChar char="•"/>
              </a:pPr>
              <a:r>
                <a:rPr lang="en-US" sz="1200" dirty="0"/>
                <a:t>Draft Audit Report will be provided for the business’ review at least 24 hours in advance of the close meeting</a:t>
              </a:r>
            </a:p>
          </p:txBody>
        </p:sp>
      </p:grpSp>
      <p:sp>
        <p:nvSpPr>
          <p:cNvPr id="12" name="Rectangle 11">
            <a:extLst>
              <a:ext uri="{FF2B5EF4-FFF2-40B4-BE49-F238E27FC236}">
                <a16:creationId xmlns:a16="http://schemas.microsoft.com/office/drawing/2014/main" id="{B1C1A2D7-4BD7-41F5-A215-C436D68AE952}"/>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63342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to Consider</a:t>
            </a:r>
            <a:br>
              <a:rPr lang="en-US" dirty="0"/>
            </a:br>
            <a:endParaRPr lang="en-US" dirty="0"/>
          </a:p>
        </p:txBody>
      </p:sp>
      <p:sp>
        <p:nvSpPr>
          <p:cNvPr id="3" name="Content Placeholder 2"/>
          <p:cNvSpPr>
            <a:spLocks noGrp="1"/>
          </p:cNvSpPr>
          <p:nvPr>
            <p:ph sz="half" idx="1"/>
          </p:nvPr>
        </p:nvSpPr>
        <p:spPr>
          <a:xfrm>
            <a:off x="418447" y="1439912"/>
            <a:ext cx="3928859" cy="3978176"/>
          </a:xfrm>
        </p:spPr>
        <p:txBody>
          <a:bodyPr/>
          <a:lstStyle/>
          <a:p>
            <a:r>
              <a:rPr lang="en-US" dirty="0"/>
              <a:t>AuditBoard is the audit management tool used by Internal Audit</a:t>
            </a:r>
          </a:p>
          <a:p>
            <a:pPr lvl="1"/>
            <a:r>
              <a:rPr lang="en-US" dirty="0"/>
              <a:t>Internal Audit may leverage this system for the following aspects of the project:</a:t>
            </a:r>
          </a:p>
          <a:p>
            <a:pPr lvl="2"/>
            <a:r>
              <a:rPr lang="en-US" dirty="0"/>
              <a:t>Centrally manage and communicate requests</a:t>
            </a:r>
          </a:p>
          <a:p>
            <a:pPr lvl="2"/>
            <a:r>
              <a:rPr lang="en-US" dirty="0"/>
              <a:t>Gain alignment with verbiage of Findings and Observations</a:t>
            </a:r>
          </a:p>
          <a:p>
            <a:pPr lvl="3"/>
            <a:r>
              <a:rPr lang="en-US" dirty="0"/>
              <a:t>Request Management’s Remediation Plan for inclusion within the Audit Report</a:t>
            </a:r>
          </a:p>
          <a:p>
            <a:pPr lvl="2"/>
            <a:r>
              <a:rPr lang="en-US" dirty="0"/>
              <a:t>Management of Findings upon the conclusion of the audit</a:t>
            </a:r>
          </a:p>
          <a:p>
            <a:pPr marL="0" lvl="2" indent="0">
              <a:buNone/>
            </a:pPr>
            <a:r>
              <a:rPr lang="en-US" b="1" dirty="0"/>
              <a:t>Note: </a:t>
            </a:r>
            <a:r>
              <a:rPr lang="en-US" dirty="0"/>
              <a:t>Please do not upload any PII / PHI to AuditBoard; please discuss with Internal Audit the most appropriate means to transmit any sensitive documentation requested as part of this project</a:t>
            </a:r>
          </a:p>
          <a:p>
            <a:pPr lvl="3"/>
            <a:endParaRPr lang="en-US" dirty="0"/>
          </a:p>
        </p:txBody>
      </p:sp>
      <p:sp>
        <p:nvSpPr>
          <p:cNvPr id="4" name="Content Placeholder 3"/>
          <p:cNvSpPr>
            <a:spLocks noGrp="1"/>
          </p:cNvSpPr>
          <p:nvPr>
            <p:ph sz="half" idx="10"/>
          </p:nvPr>
        </p:nvSpPr>
        <p:spPr>
          <a:xfrm>
            <a:off x="4796694" y="1439912"/>
            <a:ext cx="3928859" cy="3978176"/>
          </a:xfrm>
        </p:spPr>
        <p:txBody>
          <a:bodyPr/>
          <a:lstStyle/>
          <a:p>
            <a:r>
              <a:rPr lang="en-US" dirty="0"/>
              <a:t>Audit Surveys will be sent at the conclusion of the audit to the relevant business contacts</a:t>
            </a:r>
          </a:p>
          <a:p>
            <a:pPr lvl="1"/>
            <a:r>
              <a:rPr lang="en-US" dirty="0"/>
              <a:t>Audit Surveys help Internal Audit aggregate feedback on what went well during the project and areas of opportunity for the team to reflect on going forward</a:t>
            </a:r>
          </a:p>
          <a:p>
            <a:pPr lvl="2"/>
            <a:r>
              <a:rPr lang="en-US" dirty="0"/>
              <a:t>Survey will be deployed from AuditBoard typically within 1-2 weeks of report issuance</a:t>
            </a:r>
          </a:p>
          <a:p>
            <a:pPr lvl="2"/>
            <a:r>
              <a:rPr lang="en-US" dirty="0"/>
              <a:t>Results are gathered centrally by our Department administrative team and feedback is </a:t>
            </a:r>
            <a:r>
              <a:rPr lang="en-US" u="sng" dirty="0"/>
              <a:t>anonymously</a:t>
            </a:r>
            <a:r>
              <a:rPr lang="en-US" dirty="0"/>
              <a:t> provided back to the respective Internal Audit team</a:t>
            </a:r>
          </a:p>
          <a:p>
            <a:pPr marL="171450" lvl="3" indent="0">
              <a:buNone/>
            </a:pPr>
            <a:endParaRPr lang="en-US" dirty="0"/>
          </a:p>
        </p:txBody>
      </p:sp>
      <p:sp>
        <p:nvSpPr>
          <p:cNvPr id="5" name="Rectangle 4">
            <a:extLst>
              <a:ext uri="{FF2B5EF4-FFF2-40B4-BE49-F238E27FC236}">
                <a16:creationId xmlns:a16="http://schemas.microsoft.com/office/drawing/2014/main" id="{6B787506-06B1-4709-8680-26CEE3D01214}"/>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27548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pPr marL="285750" lvl="0" indent="-285750">
              <a:spcBef>
                <a:spcPts val="600"/>
              </a:spcBef>
              <a:spcAft>
                <a:spcPts val="1200"/>
              </a:spcAft>
              <a:buFont typeface="Arial" pitchFamily="34" charset="0"/>
              <a:buChar char="•"/>
            </a:pPr>
            <a:r>
              <a:rPr lang="en-US" sz="1600" b="0" dirty="0"/>
              <a:t>Alignment with project scope from the business</a:t>
            </a:r>
          </a:p>
          <a:p>
            <a:pPr marL="285750" lvl="0" indent="-285750">
              <a:spcBef>
                <a:spcPts val="600"/>
              </a:spcBef>
              <a:spcAft>
                <a:spcPts val="1200"/>
              </a:spcAft>
              <a:buFont typeface="Arial" pitchFamily="34" charset="0"/>
              <a:buChar char="•"/>
            </a:pPr>
            <a:r>
              <a:rPr lang="en-US" sz="1600" b="0" dirty="0"/>
              <a:t>Issuance of Kick-Off deck to formalize kick-off of the project</a:t>
            </a:r>
          </a:p>
          <a:p>
            <a:pPr marL="285750" lvl="0" indent="-285750">
              <a:spcBef>
                <a:spcPts val="600"/>
              </a:spcBef>
              <a:spcAft>
                <a:spcPts val="1200"/>
              </a:spcAft>
              <a:buFont typeface="Arial" pitchFamily="34" charset="0"/>
              <a:buChar char="•"/>
            </a:pPr>
            <a:r>
              <a:rPr lang="en-US" sz="1600" b="0" dirty="0"/>
              <a:t>Schedule walkthrough meetings with relevant business contacts</a:t>
            </a:r>
          </a:p>
          <a:p>
            <a:pPr marL="285750" lvl="0" indent="-285750">
              <a:spcBef>
                <a:spcPts val="600"/>
              </a:spcBef>
              <a:spcAft>
                <a:spcPts val="1200"/>
              </a:spcAft>
              <a:buFont typeface="Arial" pitchFamily="34" charset="0"/>
              <a:buChar char="•"/>
            </a:pPr>
            <a:r>
              <a:rPr lang="en-US" sz="1600" b="0" dirty="0"/>
              <a:t>Schedule periodic status meetings with the business to keep open line of communication</a:t>
            </a:r>
          </a:p>
          <a:p>
            <a:endParaRPr lang="en-US"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
        <p:nvSpPr>
          <p:cNvPr id="6" name="Rectangle 5">
            <a:extLst>
              <a:ext uri="{FF2B5EF4-FFF2-40B4-BE49-F238E27FC236}">
                <a16:creationId xmlns:a16="http://schemas.microsoft.com/office/drawing/2014/main" id="{6F3F35AE-2AD2-44E3-8502-36107365894D}"/>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299143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AAACAC-377E-47F9-A981-1675BF7C5715}"/>
              </a:ext>
            </a:extLst>
          </p:cNvPr>
          <p:cNvSpPr>
            <a:spLocks noGrp="1"/>
          </p:cNvSpPr>
          <p:nvPr>
            <p:ph type="title"/>
          </p:nvPr>
        </p:nvSpPr>
        <p:spPr>
          <a:xfrm>
            <a:off x="2424084" y="3022967"/>
            <a:ext cx="4295832" cy="812066"/>
          </a:xfrm>
        </p:spPr>
        <p:txBody>
          <a:bodyPr/>
          <a:lstStyle/>
          <a:p>
            <a:r>
              <a:rPr lang="en-US" dirty="0"/>
              <a:t>Appendix</a:t>
            </a:r>
          </a:p>
        </p:txBody>
      </p:sp>
      <p:grpSp>
        <p:nvGrpSpPr>
          <p:cNvPr id="3" name="Group 2">
            <a:extLst>
              <a:ext uri="{FF2B5EF4-FFF2-40B4-BE49-F238E27FC236}">
                <a16:creationId xmlns:a16="http://schemas.microsoft.com/office/drawing/2014/main" id="{6233E6B4-8028-4448-8B6E-F038980783E3}"/>
              </a:ext>
            </a:extLst>
          </p:cNvPr>
          <p:cNvGrpSpPr/>
          <p:nvPr/>
        </p:nvGrpSpPr>
        <p:grpSpPr>
          <a:xfrm>
            <a:off x="4424325" y="2649212"/>
            <a:ext cx="295351" cy="1559576"/>
            <a:chOff x="5899151" y="2073651"/>
            <a:chExt cx="393699" cy="1967022"/>
          </a:xfrm>
        </p:grpSpPr>
        <p:cxnSp>
          <p:nvCxnSpPr>
            <p:cNvPr id="4" name="Straight Connector 3">
              <a:extLst>
                <a:ext uri="{FF2B5EF4-FFF2-40B4-BE49-F238E27FC236}">
                  <a16:creationId xmlns:a16="http://schemas.microsoft.com/office/drawing/2014/main" id="{B552909E-029D-4DC6-8139-D16E445B1ECD}"/>
                </a:ext>
              </a:extLst>
            </p:cNvPr>
            <p:cNvCxnSpPr/>
            <p:nvPr/>
          </p:nvCxnSpPr>
          <p:spPr>
            <a:xfrm>
              <a:off x="5899151" y="2073651"/>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479670-9541-47E8-8366-57F3AC9241BE}"/>
                </a:ext>
              </a:extLst>
            </p:cNvPr>
            <p:cNvCxnSpPr/>
            <p:nvPr/>
          </p:nvCxnSpPr>
          <p:spPr>
            <a:xfrm>
              <a:off x="5899151" y="4040673"/>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131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Terminology</a:t>
            </a:r>
            <a:br>
              <a:rPr lang="en-US" dirty="0"/>
            </a:br>
            <a:r>
              <a:rPr lang="en-US" sz="2000" dirty="0"/>
              <a:t>Overall Control Environment Opinion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60669629"/>
              </p:ext>
            </p:extLst>
          </p:nvPr>
        </p:nvGraphicFramePr>
        <p:xfrm>
          <a:off x="457200" y="1463675"/>
          <a:ext cx="8229600" cy="4023360"/>
        </p:xfrm>
        <a:graphic>
          <a:graphicData uri="http://schemas.openxmlformats.org/drawingml/2006/table">
            <a:tbl>
              <a:tblPr firstRow="1" bandRow="1">
                <a:tableStyleId>{5C22544A-7EE6-4342-B048-85BDC9FD1C3A}</a:tableStyleId>
              </a:tblPr>
              <a:tblGrid>
                <a:gridCol w="3849329">
                  <a:extLst>
                    <a:ext uri="{9D8B030D-6E8A-4147-A177-3AD203B41FA5}">
                      <a16:colId xmlns:a16="http://schemas.microsoft.com/office/drawing/2014/main" val="20000"/>
                    </a:ext>
                  </a:extLst>
                </a:gridCol>
                <a:gridCol w="4380271">
                  <a:extLst>
                    <a:ext uri="{9D8B030D-6E8A-4147-A177-3AD203B41FA5}">
                      <a16:colId xmlns:a16="http://schemas.microsoft.com/office/drawing/2014/main" val="20001"/>
                    </a:ext>
                  </a:extLst>
                </a:gridCol>
              </a:tblGrid>
              <a:tr h="370840">
                <a:tc>
                  <a:txBody>
                    <a:bodyPr/>
                    <a:lstStyle/>
                    <a:p>
                      <a:r>
                        <a:rPr lang="en-US" b="1" dirty="0">
                          <a:solidFill>
                            <a:schemeClr val="tx2"/>
                          </a:solidFill>
                        </a:rPr>
                        <a:t>Effective</a:t>
                      </a:r>
                    </a:p>
                  </a:txBody>
                  <a:tcPr>
                    <a:solidFill>
                      <a:schemeClr val="bg1"/>
                    </a:solidFill>
                  </a:tcPr>
                </a:tc>
                <a:tc>
                  <a:txBody>
                    <a:bodyPr/>
                    <a:lstStyle/>
                    <a:p>
                      <a:pPr algn="just"/>
                      <a:r>
                        <a:rPr lang="en-US" sz="1400" b="0" kern="1200" dirty="0">
                          <a:solidFill>
                            <a:schemeClr val="tx2"/>
                          </a:solidFill>
                          <a:effectLst/>
                          <a:latin typeface="+mn-lt"/>
                          <a:ea typeface="+mn-ea"/>
                          <a:cs typeface="+mn-cs"/>
                        </a:rPr>
                        <a:t>Overall,</a:t>
                      </a:r>
                      <a:r>
                        <a:rPr lang="en-US" sz="1400" b="0" kern="1200" baseline="0" dirty="0">
                          <a:solidFill>
                            <a:schemeClr val="tx2"/>
                          </a:solidFill>
                          <a:effectLst/>
                          <a:latin typeface="+mn-lt"/>
                          <a:ea typeface="+mn-ea"/>
                          <a:cs typeface="+mn-cs"/>
                        </a:rPr>
                        <a:t> c</a:t>
                      </a:r>
                      <a:r>
                        <a:rPr lang="en-US" sz="1400" b="0" kern="1200" dirty="0">
                          <a:solidFill>
                            <a:schemeClr val="tx2"/>
                          </a:solidFill>
                          <a:effectLst/>
                          <a:latin typeface="+mn-lt"/>
                          <a:ea typeface="+mn-ea"/>
                          <a:cs typeface="+mn-cs"/>
                        </a:rPr>
                        <a:t>ontrols are appropriately designed and functioning as intended.</a:t>
                      </a:r>
                      <a:r>
                        <a:rPr lang="en-US" sz="1400" b="0" kern="1200" baseline="0" dirty="0">
                          <a:solidFill>
                            <a:schemeClr val="tx2"/>
                          </a:solidFill>
                          <a:effectLst/>
                          <a:latin typeface="+mn-lt"/>
                          <a:ea typeface="+mn-ea"/>
                          <a:cs typeface="+mn-cs"/>
                        </a:rPr>
                        <a:t> </a:t>
                      </a:r>
                      <a:r>
                        <a:rPr lang="en-US" sz="1400" b="0" kern="1200" dirty="0">
                          <a:solidFill>
                            <a:schemeClr val="tx2"/>
                          </a:solidFill>
                          <a:effectLst/>
                          <a:latin typeface="+mn-lt"/>
                          <a:ea typeface="+mn-ea"/>
                          <a:cs typeface="+mn-cs"/>
                        </a:rPr>
                        <a:t>Control weaknesses, if noted, do not threaten the effectiveness of the process reviewed.</a:t>
                      </a:r>
                    </a:p>
                    <a:p>
                      <a:endParaRPr lang="en-US" sz="1400" b="0" dirty="0">
                        <a:solidFill>
                          <a:schemeClr val="tx2"/>
                        </a:solidFill>
                      </a:endParaRPr>
                    </a:p>
                  </a:txBody>
                  <a:tcPr>
                    <a:solidFill>
                      <a:schemeClr val="bg1"/>
                    </a:solidFill>
                  </a:tcPr>
                </a:tc>
                <a:extLst>
                  <a:ext uri="{0D108BD9-81ED-4DB2-BD59-A6C34878D82A}">
                    <a16:rowId xmlns:a16="http://schemas.microsoft.com/office/drawing/2014/main" val="10000"/>
                  </a:ext>
                </a:extLst>
              </a:tr>
              <a:tr h="370840">
                <a:tc>
                  <a:txBody>
                    <a:bodyPr/>
                    <a:lstStyle/>
                    <a:p>
                      <a:r>
                        <a:rPr lang="en-US" b="1" dirty="0">
                          <a:solidFill>
                            <a:schemeClr val="tx2"/>
                          </a:solidFill>
                        </a:rPr>
                        <a:t>Mostly Effective</a:t>
                      </a:r>
                    </a:p>
                  </a:txBody>
                  <a:tcPr>
                    <a:solidFill>
                      <a:schemeClr val="bg1"/>
                    </a:solidFill>
                  </a:tcPr>
                </a:tc>
                <a:tc>
                  <a:txBody>
                    <a:bodyPr/>
                    <a:lstStyle/>
                    <a:p>
                      <a:pPr marL="0" marR="0" algn="just">
                        <a:spcBef>
                          <a:spcPts val="0"/>
                        </a:spcBef>
                        <a:spcAft>
                          <a:spcPts val="0"/>
                        </a:spcAft>
                      </a:pPr>
                      <a:r>
                        <a:rPr lang="en-US" sz="1400" dirty="0">
                          <a:solidFill>
                            <a:schemeClr val="tx2"/>
                          </a:solidFill>
                          <a:effectLst/>
                          <a:latin typeface="+mn-lt"/>
                          <a:ea typeface="Times New Roman" panose="02020603050405020304" pitchFamily="18" charset="0"/>
                        </a:rPr>
                        <a:t>Except for the issues noted, controls in place provide reasonable assurance that business risks are adequately mitigated.</a:t>
                      </a:r>
                    </a:p>
                    <a:p>
                      <a:pPr marL="0" marR="0">
                        <a:spcBef>
                          <a:spcPts val="0"/>
                        </a:spcBef>
                        <a:spcAft>
                          <a:spcPts val="0"/>
                        </a:spcAft>
                      </a:pPr>
                      <a:endParaRPr lang="en-US" sz="1400" dirty="0">
                        <a:solidFill>
                          <a:schemeClr val="tx2"/>
                        </a:solidFill>
                        <a:effectLst/>
                        <a:latin typeface="+mn-lt"/>
                        <a:ea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tx2"/>
                          </a:solidFill>
                        </a:rPr>
                        <a:t>Improvement Needed</a:t>
                      </a:r>
                    </a:p>
                  </a:txBody>
                  <a:tcPr>
                    <a:solidFill>
                      <a:schemeClr val="bg1"/>
                    </a:solidFill>
                  </a:tcPr>
                </a:tc>
                <a:tc>
                  <a:txBody>
                    <a:bodyPr/>
                    <a:lstStyle/>
                    <a:p>
                      <a:pPr algn="just"/>
                      <a:r>
                        <a:rPr lang="en-US" sz="1400" kern="1200" dirty="0">
                          <a:solidFill>
                            <a:schemeClr val="tx2"/>
                          </a:solidFill>
                          <a:effectLst/>
                          <a:latin typeface="+mn-lt"/>
                          <a:ea typeface="+mn-ea"/>
                          <a:cs typeface="+mn-cs"/>
                        </a:rPr>
                        <a:t>One or more significant control weaknesses exist that require prompt action to prevent the process from becoming ineffective.</a:t>
                      </a:r>
                    </a:p>
                    <a:p>
                      <a:endParaRPr lang="en-US" sz="1400" dirty="0">
                        <a:solidFill>
                          <a:schemeClr val="tx2"/>
                        </a:solidFill>
                        <a:latin typeface="+mn-lt"/>
                      </a:endParaRPr>
                    </a:p>
                  </a:txBody>
                  <a:tcPr>
                    <a:solidFill>
                      <a:schemeClr val="bg1"/>
                    </a:solidFill>
                  </a:tcPr>
                </a:tc>
                <a:extLst>
                  <a:ext uri="{0D108BD9-81ED-4DB2-BD59-A6C34878D82A}">
                    <a16:rowId xmlns:a16="http://schemas.microsoft.com/office/drawing/2014/main" val="10002"/>
                  </a:ext>
                </a:extLst>
              </a:tr>
              <a:tr h="370840">
                <a:tc>
                  <a:txBody>
                    <a:bodyPr/>
                    <a:lstStyle/>
                    <a:p>
                      <a:r>
                        <a:rPr lang="en-US" b="1" dirty="0">
                          <a:solidFill>
                            <a:schemeClr val="tx2"/>
                          </a:solidFill>
                        </a:rPr>
                        <a:t>Ineffective</a:t>
                      </a:r>
                    </a:p>
                  </a:txBody>
                  <a:tcPr>
                    <a:solidFill>
                      <a:schemeClr val="bg1"/>
                    </a:solidFill>
                  </a:tcPr>
                </a:tc>
                <a:tc>
                  <a:txBody>
                    <a:bodyPr/>
                    <a:lstStyle/>
                    <a:p>
                      <a:pPr marL="0" marR="0" algn="just">
                        <a:spcBef>
                          <a:spcPts val="0"/>
                        </a:spcBef>
                        <a:spcAft>
                          <a:spcPts val="0"/>
                        </a:spcAft>
                      </a:pPr>
                      <a:r>
                        <a:rPr lang="en-US" sz="1400" dirty="0">
                          <a:solidFill>
                            <a:schemeClr val="tx2"/>
                          </a:solidFill>
                          <a:effectLst/>
                          <a:latin typeface="+mn-lt"/>
                          <a:ea typeface="Times New Roman" panose="02020603050405020304" pitchFamily="18" charset="0"/>
                        </a:rPr>
                        <a:t>Control weaknesses are pervasive or one weakness is so severe that it impacts the entire operation under review. Immediate management attention is needed to remediate the issue identified.</a:t>
                      </a:r>
                    </a:p>
                    <a:p>
                      <a:pPr marL="0" marR="0">
                        <a:spcBef>
                          <a:spcPts val="0"/>
                        </a:spcBef>
                        <a:spcAft>
                          <a:spcPts val="0"/>
                        </a:spcAft>
                      </a:pPr>
                      <a:endParaRPr lang="en-US" sz="1400" dirty="0">
                        <a:solidFill>
                          <a:schemeClr val="tx2"/>
                        </a:solidFill>
                        <a:effectLst/>
                        <a:latin typeface="+mn-lt"/>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14</a:t>
            </a:fld>
            <a:endParaRPr lang="en-US" dirty="0"/>
          </a:p>
        </p:txBody>
      </p:sp>
      <p:sp>
        <p:nvSpPr>
          <p:cNvPr id="7" name="Rectangle 6">
            <a:extLst>
              <a:ext uri="{FF2B5EF4-FFF2-40B4-BE49-F238E27FC236}">
                <a16:creationId xmlns:a16="http://schemas.microsoft.com/office/drawing/2014/main" id="{875D410F-C7F0-457F-BB88-1D969E11D55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51466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Terminology</a:t>
            </a:r>
            <a:br>
              <a:rPr lang="en-US" dirty="0"/>
            </a:br>
            <a:r>
              <a:rPr lang="en-US" sz="2000" dirty="0"/>
              <a:t>Ratings &amp; Management Action Plan</a:t>
            </a:r>
          </a:p>
        </p:txBody>
      </p:sp>
      <p:graphicFrame>
        <p:nvGraphicFramePr>
          <p:cNvPr id="6" name="Content Placeholder 5"/>
          <p:cNvGraphicFramePr>
            <a:graphicFrameLocks noGrp="1"/>
          </p:cNvGraphicFramePr>
          <p:nvPr>
            <p:ph idx="1"/>
          </p:nvPr>
        </p:nvGraphicFramePr>
        <p:xfrm>
          <a:off x="457200" y="2053050"/>
          <a:ext cx="8229600" cy="31699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High</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immediate attention of department and senior management to prevent the process from becoming ineffective, and an agreed-upon action plan for resolution is needed.</a:t>
                      </a:r>
                    </a:p>
                  </a:txBody>
                  <a:tcPr>
                    <a:solidFill>
                      <a:schemeClr val="bg1"/>
                    </a:solidFill>
                  </a:tcPr>
                </a:tc>
                <a:extLst>
                  <a:ext uri="{0D108BD9-81ED-4DB2-BD59-A6C34878D82A}">
                    <a16:rowId xmlns:a16="http://schemas.microsoft.com/office/drawing/2014/main" val="10000"/>
                  </a:ext>
                </a:extLst>
              </a:tr>
              <a:tr h="370840">
                <a:tc>
                  <a:txBody>
                    <a:bodyPr/>
                    <a:lstStyle/>
                    <a:p>
                      <a:r>
                        <a:rPr lang="en-US" sz="1400" b="1" dirty="0">
                          <a:solidFill>
                            <a:schemeClr val="tx1"/>
                          </a:solidFill>
                        </a:rPr>
                        <a:t>Medium</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near-term attention of the responsible manager.  There should be an agreed-upon action plan for its resolution.</a:t>
                      </a:r>
                    </a:p>
                  </a:txBody>
                  <a:tcPr>
                    <a:solidFill>
                      <a:schemeClr val="bg1"/>
                    </a:solidFill>
                  </a:tcPr>
                </a:tc>
                <a:extLst>
                  <a:ext uri="{0D108BD9-81ED-4DB2-BD59-A6C34878D82A}">
                    <a16:rowId xmlns:a16="http://schemas.microsoft.com/office/drawing/2014/main" val="10001"/>
                  </a:ext>
                </a:extLst>
              </a:tr>
              <a:tr h="370840">
                <a:tc>
                  <a:txBody>
                    <a:bodyPr/>
                    <a:lstStyle/>
                    <a:p>
                      <a:r>
                        <a:rPr lang="en-US" sz="1400" b="1" dirty="0">
                          <a:solidFill>
                            <a:schemeClr val="tx1"/>
                          </a:solidFill>
                        </a:rPr>
                        <a:t>Low</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does not warrant immediate attention; however, there should be an agreed-upon action plan for ultimate resolution.</a:t>
                      </a:r>
                    </a:p>
                  </a:txBody>
                  <a:tcPr>
                    <a:solidFill>
                      <a:schemeClr val="bg1"/>
                    </a:solidFill>
                  </a:tcPr>
                </a:tc>
                <a:extLst>
                  <a:ext uri="{0D108BD9-81ED-4DB2-BD59-A6C34878D82A}">
                    <a16:rowId xmlns:a16="http://schemas.microsoft.com/office/drawing/2014/main" val="10002"/>
                  </a:ext>
                </a:extLst>
              </a:tr>
              <a:tr h="370840">
                <a:tc>
                  <a:txBody>
                    <a:bodyPr/>
                    <a:lstStyle/>
                    <a:p>
                      <a:r>
                        <a:rPr lang="en-US" sz="1400" b="1" dirty="0">
                          <a:solidFill>
                            <a:schemeClr val="tx1"/>
                          </a:solidFill>
                        </a:rPr>
                        <a:t>Deficiency</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If SOX related, rating categories will be assessed as Deficiency, Significant Deficiency, or Material Weakness.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100" b="0" i="1" kern="1200" dirty="0">
                        <a:solidFill>
                          <a:schemeClr val="dk1"/>
                        </a:solidFill>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b="0" i="1" kern="1200" dirty="0">
                          <a:solidFill>
                            <a:schemeClr val="dk1"/>
                          </a:solidFill>
                          <a:latin typeface="+mn-lt"/>
                          <a:ea typeface="+mn-ea"/>
                          <a:cs typeface="+mn-cs"/>
                        </a:rPr>
                        <a:t>Note: </a:t>
                      </a:r>
                      <a:r>
                        <a:rPr lang="en-US" sz="1100" i="1" dirty="0"/>
                        <a:t>While the audit will focus on the objectives previously</a:t>
                      </a:r>
                      <a:r>
                        <a:rPr lang="en-US" sz="1100" i="1" baseline="0" dirty="0"/>
                        <a:t> noted</a:t>
                      </a:r>
                      <a:r>
                        <a:rPr lang="en-US" sz="1100" i="1" dirty="0"/>
                        <a:t>, IA has a responsibility to assess any additional risks identified during the audit, and report any issues identified. Where applicable, issues will also be evaluated against requirements for Sarbanes-Oxley or other regulatory standards.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15</a:t>
            </a:fld>
            <a:endParaRPr lang="en-US" dirty="0"/>
          </a:p>
        </p:txBody>
      </p:sp>
      <p:sp>
        <p:nvSpPr>
          <p:cNvPr id="8" name="TextBox 7"/>
          <p:cNvSpPr txBox="1"/>
          <p:nvPr/>
        </p:nvSpPr>
        <p:spPr>
          <a:xfrm>
            <a:off x="457200" y="1294420"/>
            <a:ext cx="8229600" cy="492443"/>
          </a:xfrm>
          <a:prstGeom prst="rect">
            <a:avLst/>
          </a:prstGeom>
          <a:noFill/>
        </p:spPr>
        <p:txBody>
          <a:bodyPr wrap="square" lIns="0" tIns="0" rIns="0" bIns="0" rtlCol="0">
            <a:spAutoFit/>
          </a:bodyPr>
          <a:lstStyle/>
          <a:p>
            <a:r>
              <a:rPr lang="en-GB" sz="1600" dirty="0"/>
              <a:t>The rating of findings drives the timing of remediation and also the level of management that is responsible for developing and implementing action plans. </a:t>
            </a:r>
            <a:endParaRPr lang="en-US" sz="1600" dirty="0"/>
          </a:p>
        </p:txBody>
      </p:sp>
      <p:sp>
        <p:nvSpPr>
          <p:cNvPr id="7" name="TextBox 6"/>
          <p:cNvSpPr txBox="1"/>
          <p:nvPr/>
        </p:nvSpPr>
        <p:spPr>
          <a:xfrm>
            <a:off x="457200" y="5122206"/>
            <a:ext cx="8229600" cy="246221"/>
          </a:xfrm>
          <a:prstGeom prst="rect">
            <a:avLst/>
          </a:prstGeom>
          <a:noFill/>
        </p:spPr>
        <p:txBody>
          <a:bodyPr wrap="square" lIns="0" tIns="0" rIns="0" bIns="0" rtlCol="0">
            <a:spAutoFit/>
          </a:bodyPr>
          <a:lstStyle/>
          <a:p>
            <a:r>
              <a:rPr lang="en-GB" sz="1600" dirty="0"/>
              <a:t>Each Management Action Plan requires a remediation due date which is tracked by IA.</a:t>
            </a:r>
            <a:endParaRPr lang="en-US" sz="1600" dirty="0"/>
          </a:p>
        </p:txBody>
      </p:sp>
      <p:graphicFrame>
        <p:nvGraphicFramePr>
          <p:cNvPr id="3" name="Table 2"/>
          <p:cNvGraphicFramePr>
            <a:graphicFrameLocks noGrp="1"/>
          </p:cNvGraphicFramePr>
          <p:nvPr/>
        </p:nvGraphicFramePr>
        <p:xfrm>
          <a:off x="457200" y="5511503"/>
          <a:ext cx="8229600" cy="7315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Remediation Due</a:t>
                      </a:r>
                      <a:r>
                        <a:rPr lang="en-US" sz="1400" baseline="0" dirty="0">
                          <a:solidFill>
                            <a:schemeClr val="tx1"/>
                          </a:solidFill>
                        </a:rPr>
                        <a:t> </a:t>
                      </a:r>
                      <a:r>
                        <a:rPr lang="en-US" sz="1400" dirty="0">
                          <a:solidFill>
                            <a:schemeClr val="tx1"/>
                          </a:solidFill>
                        </a:rPr>
                        <a:t>Date</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Reflects the time required for Management to complete the agreed upon action plan, as well as time for IA to complete the associated validation procedures to ensure the action plan has been implemented effectively. </a:t>
                      </a:r>
                      <a:endParaRPr lang="en-US" sz="1400" b="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bl>
          </a:graphicData>
        </a:graphic>
      </p:graphicFrame>
      <p:sp>
        <p:nvSpPr>
          <p:cNvPr id="9" name="Rectangle 8">
            <a:extLst>
              <a:ext uri="{FF2B5EF4-FFF2-40B4-BE49-F238E27FC236}">
                <a16:creationId xmlns:a16="http://schemas.microsoft.com/office/drawing/2014/main" id="{9A87B0B0-34FD-4267-879E-11F9D9D3C89C}"/>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3982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Escalation Protocol</a:t>
            </a:r>
            <a:br>
              <a:rPr lang="en-US" sz="2400" dirty="0"/>
            </a:br>
            <a:endParaRPr lang="en-US" sz="2400" dirty="0"/>
          </a:p>
        </p:txBody>
      </p:sp>
      <p:sp>
        <p:nvSpPr>
          <p:cNvPr id="3" name="Content Placeholder 2"/>
          <p:cNvSpPr>
            <a:spLocks noGrp="1"/>
          </p:cNvSpPr>
          <p:nvPr>
            <p:ph idx="1"/>
          </p:nvPr>
        </p:nvSpPr>
        <p:spPr>
          <a:xfrm>
            <a:off x="418447" y="1036606"/>
            <a:ext cx="6441339" cy="3977640"/>
          </a:xfrm>
        </p:spPr>
        <p:txBody>
          <a:bodyPr/>
          <a:lstStyle/>
          <a:p>
            <a:pPr algn="just">
              <a:spcBef>
                <a:spcPts val="1200"/>
              </a:spcBef>
            </a:pPr>
            <a:r>
              <a:rPr lang="en-US" dirty="0"/>
              <a:t>Potential Causes for Escalation</a:t>
            </a:r>
          </a:p>
          <a:p>
            <a:pPr marL="288925" indent="-288925">
              <a:spcBef>
                <a:spcPts val="600"/>
              </a:spcBef>
              <a:buFont typeface="Arial" panose="020B0604020202020204" pitchFamily="34" charset="0"/>
              <a:buChar char="•"/>
            </a:pPr>
            <a:r>
              <a:rPr lang="en-US" sz="1400" b="0" dirty="0"/>
              <a:t>Data requests not received within expected timeframes</a:t>
            </a:r>
          </a:p>
          <a:p>
            <a:pPr marL="288925" indent="-288925">
              <a:spcBef>
                <a:spcPts val="600"/>
              </a:spcBef>
              <a:buFont typeface="Arial" panose="020B0604020202020204" pitchFamily="34" charset="0"/>
              <a:buChar char="•"/>
            </a:pPr>
            <a:r>
              <a:rPr lang="en-US" sz="1400" b="0" dirty="0"/>
              <a:t>Data provided does not align with follow-up requests for clarification</a:t>
            </a:r>
          </a:p>
          <a:p>
            <a:pPr marL="288925" indent="-288925">
              <a:spcBef>
                <a:spcPts val="600"/>
              </a:spcBef>
              <a:buFont typeface="Arial" panose="020B0604020202020204" pitchFamily="34" charset="0"/>
              <a:buChar char="•"/>
            </a:pPr>
            <a:r>
              <a:rPr lang="en-US" sz="1400" b="0" dirty="0"/>
              <a:t>Key attendees miss walkthrough meetings following confirmed schedules</a:t>
            </a:r>
          </a:p>
          <a:p>
            <a:pPr marL="285750" indent="-285750">
              <a:spcBef>
                <a:spcPts val="600"/>
              </a:spcBef>
              <a:buFont typeface="Arial" pitchFamily="34" charset="0"/>
              <a:buChar char="•"/>
            </a:pPr>
            <a:r>
              <a:rPr lang="en-US" sz="1400" b="0" dirty="0"/>
              <a:t>Internal Audit is denied access to key data or people that may impact findings</a:t>
            </a:r>
          </a:p>
          <a:p>
            <a:pPr marL="285750" indent="-285750">
              <a:spcBef>
                <a:spcPts val="600"/>
              </a:spcBef>
              <a:buFont typeface="Arial" pitchFamily="34" charset="0"/>
              <a:buChar char="•"/>
            </a:pPr>
            <a:r>
              <a:rPr lang="en-US" sz="1400" b="0" dirty="0"/>
              <a:t>Management accepts a level of residual risk not acceptable to the organization</a:t>
            </a:r>
          </a:p>
          <a:p>
            <a:pPr marL="285750" indent="-285750">
              <a:spcBef>
                <a:spcPts val="600"/>
              </a:spcBef>
              <a:buFont typeface="Arial" pitchFamily="34" charset="0"/>
              <a:buChar char="•"/>
            </a:pPr>
            <a:r>
              <a:rPr lang="en-US" sz="1400" b="0" dirty="0"/>
              <a:t>Management is not aligned with identified issues, risk priority ratings and/or the overall audit opinion</a:t>
            </a:r>
          </a:p>
          <a:p>
            <a:pPr>
              <a:spcBef>
                <a:spcPts val="600"/>
              </a:spcBef>
            </a:pPr>
            <a:r>
              <a:rPr lang="en-US" dirty="0"/>
              <a:t>Escalation Process – when one or more of the above events occur</a:t>
            </a:r>
          </a:p>
          <a:p>
            <a:pPr marL="285750" indent="-285750">
              <a:spcBef>
                <a:spcPts val="600"/>
              </a:spcBef>
              <a:buFont typeface="Arial" panose="020B0604020202020204" pitchFamily="34" charset="0"/>
              <a:buChar char="•"/>
            </a:pPr>
            <a:r>
              <a:rPr lang="en-US" sz="1400" b="0" dirty="0"/>
              <a:t>Convey the issue to the next level of management </a:t>
            </a:r>
          </a:p>
          <a:p>
            <a:pPr marL="285750" indent="-285750">
              <a:spcBef>
                <a:spcPts val="600"/>
              </a:spcBef>
              <a:buFont typeface="Arial" panose="020B0604020202020204" pitchFamily="34" charset="0"/>
              <a:buChar char="•"/>
            </a:pPr>
            <a:r>
              <a:rPr lang="en-US" sz="1400" b="0" dirty="0"/>
              <a:t>The responsible SVP / VP may be notified of causes which delay audit execution</a:t>
            </a:r>
          </a:p>
          <a:p>
            <a:pPr marL="285750" indent="-285750">
              <a:spcBef>
                <a:spcPts val="600"/>
              </a:spcBef>
              <a:buFont typeface="Arial" panose="020B0604020202020204" pitchFamily="34" charset="0"/>
              <a:buChar char="•"/>
            </a:pPr>
            <a:r>
              <a:rPr lang="en-US" sz="1400" b="0" dirty="0"/>
              <a:t>Escalations may be tracked and reported during recurring status meetings with management</a:t>
            </a:r>
          </a:p>
          <a:p>
            <a:pPr marL="285750" indent="-285750">
              <a:spcBef>
                <a:spcPts val="600"/>
              </a:spcBef>
              <a:buFont typeface="Arial" panose="020B0604020202020204" pitchFamily="34" charset="0"/>
              <a:buChar char="•"/>
            </a:pPr>
            <a:r>
              <a:rPr lang="en-US" sz="1400" b="0" dirty="0"/>
              <a:t>The CAE may discuss with Senior Management and the Audit Committee, if necessary</a:t>
            </a:r>
          </a:p>
          <a:p>
            <a:endParaRPr lang="en-US"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16</a:t>
            </a:fld>
            <a:endParaRPr lang="en-US" dirty="0"/>
          </a:p>
        </p:txBody>
      </p:sp>
      <p:sp>
        <p:nvSpPr>
          <p:cNvPr id="6" name="Rectangle 5">
            <a:extLst>
              <a:ext uri="{FF2B5EF4-FFF2-40B4-BE49-F238E27FC236}">
                <a16:creationId xmlns:a16="http://schemas.microsoft.com/office/drawing/2014/main" id="{DA56B990-EFCB-405B-9639-E30B1BEB779D}"/>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20713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List</a:t>
            </a:r>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18</a:t>
            </a:fld>
            <a:endParaRPr lang="en-US" dirty="0"/>
          </a:p>
        </p:txBody>
      </p:sp>
      <p:graphicFrame>
        <p:nvGraphicFramePr>
          <p:cNvPr id="8" name="Content Placeholder 6">
            <a:extLst>
              <a:ext uri="{FF2B5EF4-FFF2-40B4-BE49-F238E27FC236}">
                <a16:creationId xmlns:a16="http://schemas.microsoft.com/office/drawing/2014/main" id="{D6ACBFEE-C3B0-45C1-8C37-5E5830BFE77F}"/>
              </a:ext>
            </a:extLst>
          </p:cNvPr>
          <p:cNvGraphicFramePr>
            <a:graphicFrameLocks/>
          </p:cNvGraphicFramePr>
          <p:nvPr>
            <p:extLst>
              <p:ext uri="{D42A27DB-BD31-4B8C-83A1-F6EECF244321}">
                <p14:modId xmlns:p14="http://schemas.microsoft.com/office/powerpoint/2010/main" val="3130223031"/>
              </p:ext>
            </p:extLst>
          </p:nvPr>
        </p:nvGraphicFramePr>
        <p:xfrm>
          <a:off x="418447" y="886967"/>
          <a:ext cx="7732776" cy="5066469"/>
        </p:xfrm>
        <a:graphic>
          <a:graphicData uri="http://schemas.openxmlformats.org/drawingml/2006/table">
            <a:tbl>
              <a:tblPr bandRow="1">
                <a:tableStyleId>{93296810-A885-4BE3-A3E7-6D5BEEA58F35}</a:tableStyleId>
              </a:tblPr>
              <a:tblGrid>
                <a:gridCol w="3857462">
                  <a:extLst>
                    <a:ext uri="{9D8B030D-6E8A-4147-A177-3AD203B41FA5}">
                      <a16:colId xmlns:a16="http://schemas.microsoft.com/office/drawing/2014/main" val="20000"/>
                    </a:ext>
                  </a:extLst>
                </a:gridCol>
                <a:gridCol w="3875314">
                  <a:extLst>
                    <a:ext uri="{9D8B030D-6E8A-4147-A177-3AD203B41FA5}">
                      <a16:colId xmlns:a16="http://schemas.microsoft.com/office/drawing/2014/main" val="1574920730"/>
                    </a:ext>
                  </a:extLst>
                </a:gridCol>
              </a:tblGrid>
              <a:tr h="2836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Business Area</a:t>
                      </a:r>
                      <a:endParaRPr lang="en-US" sz="1400" b="0" u="non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Internal Audit</a:t>
                      </a:r>
                    </a:p>
                  </a:txBody>
                  <a:tcPr/>
                </a:tc>
                <a:extLst>
                  <a:ext uri="{0D108BD9-81ED-4DB2-BD59-A6C34878D82A}">
                    <a16:rowId xmlns:a16="http://schemas.microsoft.com/office/drawing/2014/main" val="10002"/>
                  </a:ext>
                </a:extLst>
              </a:tr>
              <a:tr h="386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Sanjay </a:t>
                      </a:r>
                      <a:r>
                        <a:rPr lang="en-US" sz="1300" dirty="0" err="1">
                          <a:latin typeface="+mn-lt"/>
                        </a:rPr>
                        <a:t>Chablani</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Len </a:t>
                      </a:r>
                      <a:r>
                        <a:rPr lang="en-US" sz="1300" dirty="0" err="1">
                          <a:latin typeface="+mn-lt"/>
                        </a:rPr>
                        <a:t>Fusaro</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David Hummel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Thomas Koester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Madhu </a:t>
                      </a:r>
                      <a:r>
                        <a:rPr lang="en-US" sz="1300" dirty="0" err="1">
                          <a:latin typeface="+mn-lt"/>
                        </a:rPr>
                        <a:t>Kolachina</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Anne Mall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Jason Park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Derek Purvis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Lynn Atkin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Heather Boyce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David Horst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Sarah Kubiak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Seun Mafi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Eric Mata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Amber Nadeem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Ronald Roy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err="1">
                          <a:solidFill>
                            <a:schemeClr val="dk1"/>
                          </a:solidFill>
                          <a:latin typeface="+mn-lt"/>
                          <a:ea typeface="+mn-ea"/>
                          <a:cs typeface="+mn-cs"/>
                        </a:rPr>
                        <a:t>Resheena</a:t>
                      </a:r>
                      <a:r>
                        <a:rPr lang="en-US" sz="1300" kern="1200" dirty="0">
                          <a:solidFill>
                            <a:schemeClr val="dk1"/>
                          </a:solidFill>
                          <a:latin typeface="+mn-lt"/>
                          <a:ea typeface="+mn-ea"/>
                          <a:cs typeface="+mn-cs"/>
                        </a:rPr>
                        <a:t> </a:t>
                      </a:r>
                      <a:r>
                        <a:rPr lang="en-US" sz="1300" kern="1200" dirty="0" err="1">
                          <a:solidFill>
                            <a:schemeClr val="dk1"/>
                          </a:solidFill>
                          <a:latin typeface="+mn-lt"/>
                          <a:ea typeface="+mn-ea"/>
                          <a:cs typeface="+mn-cs"/>
                        </a:rPr>
                        <a:t>Scalero</a:t>
                      </a:r>
                      <a:endParaRPr lang="en-US" sz="13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2925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PBM IT Systems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Enterprise Technology Services</a:t>
                      </a:r>
                    </a:p>
                  </a:txBody>
                  <a:tcPr/>
                </a:tc>
                <a:extLst>
                  <a:ext uri="{0D108BD9-81ED-4DB2-BD59-A6C34878D82A}">
                    <a16:rowId xmlns:a16="http://schemas.microsoft.com/office/drawing/2014/main" val="3763179054"/>
                  </a:ext>
                </a:extLst>
              </a:tr>
              <a:tr h="254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Deepak Mugundu Balan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Srithal Bellary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Greg Bradley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Pranav Gupta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Ajoy Kodali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Ken Park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Jeff Steele</a:t>
                      </a:r>
                    </a:p>
                    <a:p>
                      <a:r>
                        <a:rPr lang="en-US" sz="1300" kern="1200" dirty="0">
                          <a:solidFill>
                            <a:schemeClr val="dk1"/>
                          </a:solidFill>
                          <a:latin typeface="+mn-lt"/>
                          <a:ea typeface="+mn-ea"/>
                          <a:cs typeface="+mn-cs"/>
                        </a:rPr>
                        <a:t>Markus Watson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Bobby </a:t>
                      </a:r>
                      <a:r>
                        <a:rPr lang="en-US" sz="1300" kern="1200" dirty="0" err="1">
                          <a:solidFill>
                            <a:schemeClr val="dk1"/>
                          </a:solidFill>
                          <a:latin typeface="+mn-lt"/>
                          <a:ea typeface="+mn-ea"/>
                          <a:cs typeface="+mn-cs"/>
                        </a:rPr>
                        <a:t>Mukundan</a:t>
                      </a:r>
                      <a:endParaRPr lang="en-US" sz="13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Heather </a:t>
                      </a:r>
                      <a:r>
                        <a:rPr lang="en-US" sz="1300" kern="1200" dirty="0" err="1">
                          <a:solidFill>
                            <a:schemeClr val="dk1"/>
                          </a:solidFill>
                          <a:latin typeface="+mn-lt"/>
                          <a:ea typeface="+mn-ea"/>
                          <a:cs typeface="+mn-cs"/>
                        </a:rPr>
                        <a:t>LaPolt</a:t>
                      </a:r>
                      <a:endParaRPr lang="en-US" sz="13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Mitchell Super</a:t>
                      </a:r>
                    </a:p>
                  </a:txBody>
                  <a:tcPr/>
                </a:tc>
                <a:extLst>
                  <a:ext uri="{0D108BD9-81ED-4DB2-BD59-A6C34878D82A}">
                    <a16:rowId xmlns:a16="http://schemas.microsoft.com/office/drawing/2014/main" val="1191803700"/>
                  </a:ext>
                </a:extLst>
              </a:tr>
              <a:tr h="2530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Legal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Compliance</a:t>
                      </a:r>
                    </a:p>
                  </a:txBody>
                  <a:tcPr/>
                </a:tc>
                <a:extLst>
                  <a:ext uri="{0D108BD9-81ED-4DB2-BD59-A6C34878D82A}">
                    <a16:rowId xmlns:a16="http://schemas.microsoft.com/office/drawing/2014/main" val="1068961571"/>
                  </a:ext>
                </a:extLst>
              </a:tr>
              <a:tr h="6011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Matthew Oesterle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Anna Shimanek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Myatt Meier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Tom </a:t>
                      </a:r>
                      <a:r>
                        <a:rPr lang="en-US" sz="1300" kern="1200" dirty="0" err="1">
                          <a:solidFill>
                            <a:schemeClr val="dk1"/>
                          </a:solidFill>
                          <a:latin typeface="+mn-lt"/>
                          <a:ea typeface="+mn-ea"/>
                          <a:cs typeface="+mn-cs"/>
                        </a:rPr>
                        <a:t>Pawlik</a:t>
                      </a:r>
                      <a:endParaRPr lang="en-US" sz="1300" kern="1200" dirty="0">
                        <a:solidFill>
                          <a:schemeClr val="dk1"/>
                        </a:solidFill>
                        <a:latin typeface="+mn-lt"/>
                        <a:ea typeface="+mn-ea"/>
                        <a:cs typeface="+mn-cs"/>
                      </a:endParaRPr>
                    </a:p>
                  </a:txBody>
                  <a:tcPr/>
                </a:tc>
                <a:extLst>
                  <a:ext uri="{0D108BD9-81ED-4DB2-BD59-A6C34878D82A}">
                    <a16:rowId xmlns:a16="http://schemas.microsoft.com/office/drawing/2014/main" val="288887165"/>
                  </a:ext>
                </a:extLst>
              </a:tr>
            </a:tbl>
          </a:graphicData>
        </a:graphic>
      </p:graphicFrame>
      <p:sp>
        <p:nvSpPr>
          <p:cNvPr id="6" name="Rectangle 5">
            <a:extLst>
              <a:ext uri="{FF2B5EF4-FFF2-40B4-BE49-F238E27FC236}">
                <a16:creationId xmlns:a16="http://schemas.microsoft.com/office/drawing/2014/main" id="{4F3E3EF4-ED1F-4151-9511-B97CF1407808}"/>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11250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8447" y="1764792"/>
            <a:ext cx="7103582" cy="4151376"/>
          </a:xfrm>
        </p:spPr>
        <p:txBody>
          <a:bodyPr/>
          <a:lstStyle/>
          <a:p>
            <a:r>
              <a:rPr lang="en-US" dirty="0"/>
              <a:t>Engagement Details</a:t>
            </a:r>
          </a:p>
          <a:p>
            <a:r>
              <a:rPr lang="en-US" dirty="0"/>
              <a:t>Key Milestones</a:t>
            </a:r>
          </a:p>
          <a:p>
            <a:r>
              <a:rPr lang="en-US" dirty="0"/>
              <a:t>Key Contacts</a:t>
            </a:r>
          </a:p>
          <a:p>
            <a:r>
              <a:rPr lang="en-US" dirty="0"/>
              <a:t>Expectations</a:t>
            </a:r>
          </a:p>
          <a:p>
            <a:r>
              <a:rPr lang="en-US" dirty="0"/>
              <a:t>Next Steps</a:t>
            </a:r>
          </a:p>
          <a:p>
            <a:r>
              <a:rPr lang="en-US" dirty="0"/>
              <a:t>Appendix</a:t>
            </a:r>
          </a:p>
          <a:p>
            <a:pPr lvl="1"/>
            <a:r>
              <a:rPr lang="en-US" dirty="0"/>
              <a:t>Standard Terminology</a:t>
            </a:r>
          </a:p>
          <a:p>
            <a:pPr lvl="1"/>
            <a:r>
              <a:rPr lang="en-US" dirty="0"/>
              <a:t>Escalation Protocol</a:t>
            </a:r>
          </a:p>
          <a:p>
            <a:pPr lvl="1"/>
            <a:endParaRPr lang="en-US" dirty="0"/>
          </a:p>
          <a:p>
            <a:pPr lvl="1"/>
            <a:endParaRPr lang="en-US" i="1" dirty="0"/>
          </a:p>
          <a:p>
            <a:pPr lvl="1"/>
            <a:endParaRPr lang="en-US" i="1" dirty="0"/>
          </a:p>
          <a:p>
            <a:pPr lvl="1"/>
            <a:endParaRPr lang="en-US" i="1" dirty="0"/>
          </a:p>
          <a:p>
            <a:pPr lvl="1"/>
            <a:endParaRPr lang="en-US" i="1" dirty="0"/>
          </a:p>
          <a:p>
            <a:pPr lvl="1"/>
            <a:endParaRPr lang="en-US" i="1" dirty="0"/>
          </a:p>
          <a:p>
            <a:pPr lvl="1"/>
            <a:r>
              <a:rPr lang="en-US" i="1" dirty="0"/>
              <a:t>Prepared at the Request of Legal Counsel: Privileged &amp; Confidential Communication</a:t>
            </a:r>
            <a:endParaRPr lang="en-US" dirty="0"/>
          </a:p>
        </p:txBody>
      </p:sp>
    </p:spTree>
    <p:extLst>
      <p:ext uri="{BB962C8B-B14F-4D97-AF65-F5344CB8AC3E}">
        <p14:creationId xmlns:p14="http://schemas.microsoft.com/office/powerpoint/2010/main" val="413308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Attorney Client Privilege (ACP) Protocol</a:t>
            </a:r>
          </a:p>
        </p:txBody>
      </p:sp>
      <p:sp>
        <p:nvSpPr>
          <p:cNvPr id="3" name="Content Placeholder 2"/>
          <p:cNvSpPr>
            <a:spLocks noGrp="1"/>
          </p:cNvSpPr>
          <p:nvPr>
            <p:ph idx="1"/>
          </p:nvPr>
        </p:nvSpPr>
        <p:spPr>
          <a:xfrm>
            <a:off x="418446" y="1157681"/>
            <a:ext cx="8146713" cy="5038977"/>
          </a:xfrm>
        </p:spPr>
        <p:txBody>
          <a:bodyPr/>
          <a:lstStyle/>
          <a:p>
            <a:pPr algn="just">
              <a:spcBef>
                <a:spcPts val="1200"/>
              </a:spcBef>
            </a:pPr>
            <a:r>
              <a:rPr lang="en-US" sz="1400" dirty="0"/>
              <a:t>Legal requests Internal Audit conduct certain reviews to facilitate the Legal Department’s (or outside counsel’s) representation of CVS Health and its subsidiaries in connection with a pending or anticipated litigation or other circumstances. These projects are protected by the Attorney Client Privilege (ACP).</a:t>
            </a:r>
          </a:p>
          <a:p>
            <a:pPr algn="just">
              <a:spcBef>
                <a:spcPts val="1200"/>
              </a:spcBef>
              <a:spcAft>
                <a:spcPts val="1200"/>
              </a:spcAft>
            </a:pPr>
            <a:r>
              <a:rPr lang="en-US" sz="1300" b="0" dirty="0"/>
              <a:t>Helps the Company’s Legal counsel understand technical controls/issues in the relevant areas. Portions of the audit process, including reporting, are enhanced to ensure the project is appropriately protected by ACP and/or work product:</a:t>
            </a:r>
          </a:p>
          <a:p>
            <a:pPr marL="171450" lvl="1" indent="-171450">
              <a:spcBef>
                <a:spcPts val="0"/>
              </a:spcBef>
              <a:spcAft>
                <a:spcPts val="1200"/>
              </a:spcAft>
              <a:buClrTx/>
              <a:buFont typeface="Arial"/>
              <a:buChar char="•"/>
            </a:pPr>
            <a:r>
              <a:rPr lang="en-US" dirty="0"/>
              <a:t>Designated in-house attorney reviews the Kick-Off deck prior to distribution and is invited to the Kick-Off meeting and other applicable status meetings</a:t>
            </a:r>
          </a:p>
          <a:p>
            <a:pPr marL="171450" lvl="1" indent="-171450">
              <a:spcBef>
                <a:spcPts val="0"/>
              </a:spcBef>
              <a:spcAft>
                <a:spcPts val="1200"/>
              </a:spcAft>
              <a:buClrTx/>
              <a:buFont typeface="Arial"/>
              <a:buChar char="•"/>
            </a:pPr>
            <a:r>
              <a:rPr lang="en-US" dirty="0"/>
              <a:t>The Legend (“</a:t>
            </a:r>
            <a:r>
              <a:rPr lang="en-US" i="1" dirty="0"/>
              <a:t>Prepared at the Request of Legal Counsel: Privileged &amp; Confidential Communication</a:t>
            </a:r>
            <a:r>
              <a:rPr lang="en-US" dirty="0"/>
              <a:t>”) or other ACP disclosure is added to all deliverables, meeting invites and other communications</a:t>
            </a:r>
          </a:p>
          <a:p>
            <a:pPr marL="171450" lvl="1" indent="-171450">
              <a:spcBef>
                <a:spcPts val="0"/>
              </a:spcBef>
              <a:spcAft>
                <a:spcPts val="1200"/>
              </a:spcAft>
              <a:buClrTx/>
              <a:buFont typeface="Arial"/>
              <a:buChar char="•"/>
            </a:pPr>
            <a:r>
              <a:rPr lang="en-US" dirty="0"/>
              <a:t>Designated in-house attorney is copied on all communications relating to conclusions, findings and action plans</a:t>
            </a:r>
          </a:p>
          <a:p>
            <a:pPr marL="171450" lvl="1" indent="-171450">
              <a:spcBef>
                <a:spcPts val="0"/>
              </a:spcBef>
              <a:spcAft>
                <a:spcPts val="1200"/>
              </a:spcAft>
              <a:buClrTx/>
              <a:buFont typeface="Arial"/>
              <a:buChar char="•"/>
            </a:pPr>
            <a:r>
              <a:rPr lang="en-US" dirty="0"/>
              <a:t>Deliverables, including the Kick-Off deck and Audit Report, should not be forwarded to any colleagues outside of the distribution list and if responding to the distribution of the Kick-Off deck or Audit Report, the designated attorney should be copied</a:t>
            </a:r>
          </a:p>
          <a:p>
            <a:pPr marL="171450" lvl="1" indent="-171450">
              <a:spcBef>
                <a:spcPts val="0"/>
              </a:spcBef>
              <a:spcAft>
                <a:spcPts val="1200"/>
              </a:spcAft>
              <a:buClrTx/>
              <a:buFont typeface="Arial"/>
              <a:buChar char="•"/>
            </a:pPr>
            <a:r>
              <a:rPr lang="en-US" dirty="0"/>
              <a:t>Audit Reports and Memos are addressed to the designated in-house attorney</a:t>
            </a:r>
          </a:p>
          <a:p>
            <a:pPr marL="514350" lvl="1" indent="-285750" algn="just">
              <a:buFont typeface="Arial" panose="020B0604020202020204" pitchFamily="34" charset="0"/>
              <a:buChar char="•"/>
            </a:pPr>
            <a:endParaRPr lang="en-US" sz="1600" b="0" dirty="0"/>
          </a:p>
          <a:p>
            <a:pPr marL="285750" indent="-285750" algn="just">
              <a:spcBef>
                <a:spcPts val="1200"/>
              </a:spcBef>
              <a:buFont typeface="Arial" panose="020B0604020202020204" pitchFamily="34" charset="0"/>
              <a:buChar char="•"/>
            </a:pPr>
            <a:endParaRPr lang="en-US" sz="1600" b="0" dirty="0"/>
          </a:p>
          <a:p>
            <a:pPr algn="just">
              <a:spcBef>
                <a:spcPts val="1200"/>
              </a:spcBef>
            </a:pPr>
            <a:endParaRPr lang="en-US" sz="1600" b="0"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3</a:t>
            </a:fld>
            <a:endParaRPr lang="en-US" dirty="0"/>
          </a:p>
        </p:txBody>
      </p:sp>
    </p:spTree>
    <p:extLst>
      <p:ext uri="{BB962C8B-B14F-4D97-AF65-F5344CB8AC3E}">
        <p14:creationId xmlns:p14="http://schemas.microsoft.com/office/powerpoint/2010/main" val="353334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Engagement Details</a:t>
            </a:r>
            <a:br>
              <a:rPr lang="en-US" dirty="0"/>
            </a:br>
            <a:r>
              <a:rPr lang="en-US" sz="2000" dirty="0"/>
              <a:t>Executive Summary</a:t>
            </a:r>
          </a:p>
        </p:txBody>
      </p:sp>
      <p:sp>
        <p:nvSpPr>
          <p:cNvPr id="11" name="Content Placeholder 10"/>
          <p:cNvSpPr>
            <a:spLocks noGrp="1"/>
          </p:cNvSpPr>
          <p:nvPr>
            <p:ph idx="1"/>
          </p:nvPr>
        </p:nvSpPr>
        <p:spPr>
          <a:xfrm>
            <a:off x="457200" y="1463040"/>
            <a:ext cx="8229600" cy="3530301"/>
          </a:xfrm>
        </p:spPr>
        <p:txBody>
          <a:bodyPr/>
          <a:lstStyle/>
          <a:p>
            <a:r>
              <a:rPr lang="en-US" sz="1400" b="0" dirty="0"/>
              <a:t>The quality assurance (QA) and testing procedures performed once PBM client benefits requirements are setup within the adjudication system provides assurance that setup is complete and accurate, and claims will adjudicate appropriately. As a part of testing and QA, benefits testers submit a series of claim scenarios within the TEST environment to ensure complete and accurate adjudication. Benefits testers should not be granted access to the PROD environment.</a:t>
            </a:r>
          </a:p>
          <a:p>
            <a:r>
              <a:rPr lang="en-US" sz="1400" b="0" dirty="0"/>
              <a:t>In January 2021, 32 Aetna test claims (27 Medicaid and 5 Commercial) were identified as being inadvertently pushed to PROD by benefits testers. After further investigation, it was determined that two benefits testers had inappropriate PROD access and submitted test claims into the PROD environment via the EzTest tool. Impact analyses determined no client or member impact and the claims were appropriately reversed.</a:t>
            </a:r>
          </a:p>
          <a:p>
            <a:r>
              <a:rPr lang="en-US" sz="1400" b="0" dirty="0"/>
              <a:t>David Hummel, VP Client Implementations &amp; Services, and Madhu Kolachina, VP Benefits Operations, have requested Internal Audit perform an access review of Client Benefits Testers to validate no other users have inappropriate PROD access. In addition, management has asked IA to review the Benefits testing and quality assurance processes for opportunities to enhance review procedures to ensure inappropriate submission of test claims to the PROD environment does not occur in the future.</a:t>
            </a:r>
            <a:endParaRPr lang="en-US" dirty="0"/>
          </a:p>
          <a:p>
            <a:endParaRPr lang="en-US" sz="1400" b="0" dirty="0"/>
          </a:p>
          <a:p>
            <a:pPr lvl="1"/>
            <a:endParaRPr lang="en-US" sz="1200" i="1" dirty="0"/>
          </a:p>
          <a:p>
            <a:pPr lvl="1"/>
            <a:r>
              <a:rPr lang="en-US" sz="1200" i="1" dirty="0"/>
              <a:t>Prepared at the Request of Legal Counsel: Privileged &amp; Confidential Communication</a:t>
            </a:r>
            <a:endParaRPr lang="en-US" sz="1200" dirty="0"/>
          </a:p>
          <a:p>
            <a:pPr marL="0" lvl="1" indent="0">
              <a:buNone/>
            </a:pPr>
            <a:endParaRPr lang="en-US" sz="1200" dirty="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4</a:t>
            </a:fld>
            <a:endParaRPr lang="en-US" dirty="0"/>
          </a:p>
        </p:txBody>
      </p:sp>
    </p:spTree>
    <p:extLst>
      <p:ext uri="{BB962C8B-B14F-4D97-AF65-F5344CB8AC3E}">
        <p14:creationId xmlns:p14="http://schemas.microsoft.com/office/powerpoint/2010/main" val="34353618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36473328"/>
              </p:ext>
            </p:extLst>
          </p:nvPr>
        </p:nvGraphicFramePr>
        <p:xfrm>
          <a:off x="418447" y="1134724"/>
          <a:ext cx="8218714" cy="4955384"/>
        </p:xfrm>
        <a:graphic>
          <a:graphicData uri="http://schemas.openxmlformats.org/drawingml/2006/table">
            <a:tbl>
              <a:tblPr firstRow="1" bandRow="1">
                <a:tableStyleId>{93296810-A885-4BE3-A3E7-6D5BEEA58F35}</a:tableStyleId>
              </a:tblPr>
              <a:tblGrid>
                <a:gridCol w="1846581">
                  <a:extLst>
                    <a:ext uri="{9D8B030D-6E8A-4147-A177-3AD203B41FA5}">
                      <a16:colId xmlns:a16="http://schemas.microsoft.com/office/drawing/2014/main" val="20000"/>
                    </a:ext>
                  </a:extLst>
                </a:gridCol>
                <a:gridCol w="2888705">
                  <a:extLst>
                    <a:ext uri="{9D8B030D-6E8A-4147-A177-3AD203B41FA5}">
                      <a16:colId xmlns:a16="http://schemas.microsoft.com/office/drawing/2014/main" val="20001"/>
                    </a:ext>
                  </a:extLst>
                </a:gridCol>
                <a:gridCol w="3483428">
                  <a:extLst>
                    <a:ext uri="{9D8B030D-6E8A-4147-A177-3AD203B41FA5}">
                      <a16:colId xmlns:a16="http://schemas.microsoft.com/office/drawing/2014/main" val="20002"/>
                    </a:ext>
                  </a:extLst>
                </a:gridCol>
              </a:tblGrid>
              <a:tr h="359314">
                <a:tc>
                  <a:txBody>
                    <a:bodyPr/>
                    <a:lstStyle/>
                    <a:p>
                      <a:pPr algn="ctr"/>
                      <a:r>
                        <a:rPr lang="en-US" sz="1800" dirty="0"/>
                        <a:t>Objective Area</a:t>
                      </a:r>
                    </a:p>
                  </a:txBody>
                  <a:tcPr/>
                </a:tc>
                <a:tc>
                  <a:txBody>
                    <a:bodyPr/>
                    <a:lstStyle/>
                    <a:p>
                      <a:pPr algn="ctr"/>
                      <a:r>
                        <a:rPr lang="en-US" sz="1800" dirty="0"/>
                        <a:t>Related Inherent Risk*</a:t>
                      </a:r>
                    </a:p>
                  </a:txBody>
                  <a:tcPr/>
                </a:tc>
                <a:tc>
                  <a:txBody>
                    <a:bodyPr/>
                    <a:lstStyle/>
                    <a:p>
                      <a:pPr algn="ctr"/>
                      <a:r>
                        <a:rPr lang="en-US" sz="1800" dirty="0"/>
                        <a:t>Key Areas of</a:t>
                      </a:r>
                      <a:r>
                        <a:rPr lang="en-US" sz="1800" baseline="0" dirty="0"/>
                        <a:t> Focus</a:t>
                      </a:r>
                      <a:endParaRPr lang="en-US" sz="1800" dirty="0"/>
                    </a:p>
                  </a:txBody>
                  <a:tcPr/>
                </a:tc>
                <a:extLst>
                  <a:ext uri="{0D108BD9-81ED-4DB2-BD59-A6C34878D82A}">
                    <a16:rowId xmlns:a16="http://schemas.microsoft.com/office/drawing/2014/main" val="10000"/>
                  </a:ext>
                </a:extLst>
              </a:tr>
              <a:tr h="808456">
                <a:tc rowSpan="3">
                  <a:txBody>
                    <a:bodyPr/>
                    <a:lstStyle/>
                    <a:p>
                      <a:pPr algn="ctr"/>
                      <a:endParaRPr lang="en-US" sz="1200" dirty="0">
                        <a:solidFill>
                          <a:schemeClr val="tx2"/>
                        </a:solidFill>
                      </a:endParaRPr>
                    </a:p>
                    <a:p>
                      <a:pPr algn="ctr"/>
                      <a:r>
                        <a:rPr lang="en-US" sz="1200" dirty="0">
                          <a:solidFill>
                            <a:schemeClr val="tx2"/>
                          </a:solidFill>
                        </a:rPr>
                        <a:t>Production Access</a:t>
                      </a:r>
                    </a:p>
                  </a:txBody>
                  <a:tcPr anchor="ct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Client Benefits Testers inappropriately submit test claims to the production environment, which may result in negative member, client or pharmacy impact.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txBody>
                  <a:tcPr anchor="ctr"/>
                </a:tc>
                <a:tc>
                  <a:txBody>
                    <a:bodyPr/>
                    <a:lstStyle/>
                    <a:p>
                      <a:pPr marL="0" indent="0" algn="ctr">
                        <a:buFont typeface="Arial" panose="020B0604020202020204" pitchFamily="34" charset="0"/>
                        <a:buNone/>
                      </a:pPr>
                      <a:r>
                        <a:rPr lang="en-US" sz="1200" kern="1200" dirty="0">
                          <a:solidFill>
                            <a:schemeClr val="tx2"/>
                          </a:solidFill>
                          <a:latin typeface="+mn-lt"/>
                          <a:ea typeface="+mn-ea"/>
                          <a:cs typeface="+mn-cs"/>
                        </a:rPr>
                        <a:t>Validate segregation of duties controls are in place which restrict unauthorized access to enter manual claims in the production environment.</a:t>
                      </a:r>
                    </a:p>
                  </a:txBody>
                  <a:tcPr anchor="ctr"/>
                </a:tc>
                <a:extLst>
                  <a:ext uri="{0D108BD9-81ED-4DB2-BD59-A6C34878D82A}">
                    <a16:rowId xmlns:a16="http://schemas.microsoft.com/office/drawing/2014/main" val="10001"/>
                  </a:ext>
                </a:extLst>
              </a:tr>
              <a:tr h="628799">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mn-lt"/>
                          <a:ea typeface="+mn-ea"/>
                          <a:cs typeface="+mn-cs"/>
                        </a:rPr>
                        <a:t>Review production claim transactions to determine if submitted by appropriate personnel based on job responsibilities.</a:t>
                      </a:r>
                    </a:p>
                  </a:txBody>
                  <a:tcPr anchor="ctr"/>
                </a:tc>
                <a:extLst>
                  <a:ext uri="{0D108BD9-81ED-4DB2-BD59-A6C34878D82A}">
                    <a16:rowId xmlns:a16="http://schemas.microsoft.com/office/drawing/2014/main" val="695514776"/>
                  </a:ext>
                </a:extLst>
              </a:tr>
              <a:tr h="1002918">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2"/>
                          </a:solidFill>
                          <a:latin typeface="+mn-lt"/>
                          <a:ea typeface="+mn-ea"/>
                          <a:cs typeface="+mn-cs"/>
                        </a:rPr>
                        <a:t>Access to critical </a:t>
                      </a:r>
                      <a:r>
                        <a:rPr lang="en-US" sz="1200" kern="1200" dirty="0" err="1">
                          <a:solidFill>
                            <a:schemeClr val="tx2"/>
                          </a:solidFill>
                          <a:latin typeface="+mn-lt"/>
                          <a:ea typeface="+mn-ea"/>
                          <a:cs typeface="+mn-cs"/>
                        </a:rPr>
                        <a:t>RxClaim</a:t>
                      </a:r>
                      <a:r>
                        <a:rPr lang="en-US" sz="1200" kern="1200" dirty="0">
                          <a:solidFill>
                            <a:schemeClr val="tx2"/>
                          </a:solidFill>
                          <a:latin typeface="+mn-lt"/>
                          <a:ea typeface="+mn-ea"/>
                          <a:cs typeface="+mn-cs"/>
                        </a:rPr>
                        <a:t> program files and directories are not restricted or monitored based on individual job responsibilities.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rPr>
                        <a:t>Ensure </a:t>
                      </a:r>
                      <a:r>
                        <a:rPr lang="en-US" sz="1200" kern="1200" dirty="0">
                          <a:solidFill>
                            <a:schemeClr val="tx2"/>
                          </a:solidFill>
                          <a:latin typeface="+mn-lt"/>
                          <a:ea typeface="+mn-ea"/>
                          <a:cs typeface="+mn-cs"/>
                        </a:rPr>
                        <a:t>access to </a:t>
                      </a:r>
                      <a:r>
                        <a:rPr lang="en-US" sz="1200" kern="1200" dirty="0" err="1">
                          <a:solidFill>
                            <a:schemeClr val="tx2"/>
                          </a:solidFill>
                          <a:latin typeface="+mn-lt"/>
                          <a:ea typeface="+mn-ea"/>
                          <a:cs typeface="+mn-cs"/>
                        </a:rPr>
                        <a:t>RxClaim</a:t>
                      </a:r>
                      <a:r>
                        <a:rPr lang="en-US" sz="1200" kern="1200" dirty="0">
                          <a:solidFill>
                            <a:schemeClr val="tx2"/>
                          </a:solidFill>
                          <a:latin typeface="+mn-lt"/>
                          <a:ea typeface="+mn-ea"/>
                          <a:cs typeface="+mn-cs"/>
                        </a:rPr>
                        <a:t> program files and directories called on to support the submission of manual claims transactions is restricted based on job responsibilities.  </a:t>
                      </a:r>
                    </a:p>
                  </a:txBody>
                  <a:tcPr anchor="ctr"/>
                </a:tc>
                <a:extLst>
                  <a:ext uri="{0D108BD9-81ED-4DB2-BD59-A6C34878D82A}">
                    <a16:rowId xmlns:a16="http://schemas.microsoft.com/office/drawing/2014/main" val="3626799524"/>
                  </a:ext>
                </a:extLst>
              </a:tr>
              <a:tr h="1167769">
                <a:tc>
                  <a:txBody>
                    <a:bodyPr/>
                    <a:lstStyle/>
                    <a:p>
                      <a:pPr algn="ctr"/>
                      <a:endParaRPr lang="en-US" sz="1200" dirty="0">
                        <a:solidFill>
                          <a:schemeClr val="tx2"/>
                        </a:solidFill>
                      </a:endParaRPr>
                    </a:p>
                    <a:p>
                      <a:pPr algn="ctr"/>
                      <a:r>
                        <a:rPr lang="en-US" sz="1200" dirty="0">
                          <a:solidFill>
                            <a:schemeClr val="tx2"/>
                          </a:solidFill>
                        </a:rPr>
                        <a:t>Quality Assurance</a:t>
                      </a:r>
                    </a:p>
                  </a:txBody>
                  <a:tcPr anchor="ctr"/>
                </a:tc>
                <a:tc>
                  <a:txBody>
                    <a:bodyPr/>
                    <a:lstStyle/>
                    <a:p>
                      <a:pPr algn="ctr"/>
                      <a:r>
                        <a:rPr lang="en-US" sz="1200" dirty="0">
                          <a:solidFill>
                            <a:schemeClr val="tx2"/>
                          </a:solidFill>
                        </a:rPr>
                        <a:t>QA processes are not designed to identify inappropriate submission of test claims to the production environment, which may result in negative member, client or pharmacy impact.</a:t>
                      </a:r>
                    </a:p>
                  </a:txBody>
                  <a:tcPr anchor="ctr"/>
                </a:tc>
                <a:tc>
                  <a:txBody>
                    <a:bodyPr/>
                    <a:lstStyle/>
                    <a:p>
                      <a:pPr algn="ctr"/>
                      <a:r>
                        <a:rPr lang="en-US" sz="1200" dirty="0">
                          <a:solidFill>
                            <a:schemeClr val="tx2"/>
                          </a:solidFill>
                        </a:rPr>
                        <a:t>Review testing and QA processes for </a:t>
                      </a:r>
                      <a:r>
                        <a:rPr lang="en-US" sz="1200" kern="1200" dirty="0">
                          <a:solidFill>
                            <a:schemeClr val="tx2"/>
                          </a:solidFill>
                          <a:latin typeface="+mn-lt"/>
                          <a:ea typeface="+mn-ea"/>
                          <a:cs typeface="+mn-cs"/>
                        </a:rPr>
                        <a:t>opportunities to enhance review procedures to prevent inappropriate submission of test claims to the PROD environment.</a:t>
                      </a:r>
                    </a:p>
                  </a:txBody>
                  <a:tcPr anchor="ctr"/>
                </a:tc>
                <a:extLst>
                  <a:ext uri="{0D108BD9-81ED-4DB2-BD59-A6C34878D82A}">
                    <a16:rowId xmlns:a16="http://schemas.microsoft.com/office/drawing/2014/main" val="10002"/>
                  </a:ext>
                </a:extLst>
              </a:tr>
              <a:tr h="934946">
                <a:tc>
                  <a:txBody>
                    <a:bodyPr/>
                    <a:lstStyle/>
                    <a:p>
                      <a:pPr algn="ctr"/>
                      <a:endParaRPr lang="en-US" sz="1200" dirty="0">
                        <a:solidFill>
                          <a:schemeClr val="tx2"/>
                        </a:solidFill>
                      </a:endParaRPr>
                    </a:p>
                    <a:p>
                      <a:pPr algn="ctr"/>
                      <a:r>
                        <a:rPr lang="en-US" sz="1200" dirty="0">
                          <a:solidFill>
                            <a:schemeClr val="tx2"/>
                          </a:solidFill>
                        </a:rPr>
                        <a:t>Policies and Procedures</a:t>
                      </a:r>
                    </a:p>
                  </a:txBody>
                  <a:tcPr anchor="ctr"/>
                </a:tc>
                <a:tc>
                  <a:txBody>
                    <a:bodyPr/>
                    <a:lstStyle/>
                    <a:p>
                      <a:pPr algn="ctr"/>
                      <a:r>
                        <a:rPr lang="en-US" sz="1200" dirty="0">
                          <a:solidFill>
                            <a:schemeClr val="tx2"/>
                          </a:solidFill>
                        </a:rPr>
                        <a:t>Policies and procedures are not documented and/or consistently followed, which may result in improper submission of test claims.</a:t>
                      </a:r>
                      <a:endParaRPr lang="en-US" sz="1200" baseline="0" dirty="0">
                        <a:solidFill>
                          <a:schemeClr val="tx2"/>
                        </a:solidFill>
                      </a:endParaRPr>
                    </a:p>
                  </a:txBody>
                  <a:tcPr anchor="ctr"/>
                </a:tc>
                <a:tc>
                  <a:txBody>
                    <a:bodyPr/>
                    <a:lstStyle/>
                    <a:p>
                      <a:pPr algn="ctr"/>
                      <a:r>
                        <a:rPr lang="en-US" sz="1200" dirty="0">
                          <a:solidFill>
                            <a:schemeClr val="tx2"/>
                          </a:solidFill>
                        </a:rPr>
                        <a:t>Validate policies and procedures related to Benefits personnel access to TEST and PROD environments are completely and accurately documented and consistently followed. </a:t>
                      </a:r>
                    </a:p>
                  </a:txBody>
                  <a:tcPr anchor="ct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5</a:t>
            </a:fld>
            <a:endParaRPr lang="en-US" dirty="0"/>
          </a:p>
        </p:txBody>
      </p:sp>
      <p:sp>
        <p:nvSpPr>
          <p:cNvPr id="3" name="TextBox 2"/>
          <p:cNvSpPr txBox="1"/>
          <p:nvPr/>
        </p:nvSpPr>
        <p:spPr>
          <a:xfrm>
            <a:off x="457200" y="6036925"/>
            <a:ext cx="8229600" cy="246221"/>
          </a:xfrm>
          <a:prstGeom prst="rect">
            <a:avLst/>
          </a:prstGeom>
          <a:noFill/>
        </p:spPr>
        <p:txBody>
          <a:bodyPr wrap="square" lIns="0" tIns="0" rIns="0" bIns="0" rtlCol="0">
            <a:spAutoFit/>
          </a:bodyPr>
          <a:lstStyle/>
          <a:p>
            <a:pPr algn="just"/>
            <a:r>
              <a:rPr lang="en-US" sz="1600" b="1" dirty="0"/>
              <a:t>*</a:t>
            </a:r>
            <a:r>
              <a:rPr lang="en-US" sz="1200" b="1" dirty="0"/>
              <a:t>Reflects the level of risk that exists in the </a:t>
            </a:r>
            <a:r>
              <a:rPr lang="en-US" sz="1200" b="1" u="sng" dirty="0"/>
              <a:t>absence</a:t>
            </a:r>
            <a:r>
              <a:rPr lang="en-US" sz="1200" b="1" dirty="0"/>
              <a:t> of controls</a:t>
            </a:r>
          </a:p>
        </p:txBody>
      </p:sp>
      <p:sp>
        <p:nvSpPr>
          <p:cNvPr id="4" name="Rectangle 3">
            <a:extLst>
              <a:ext uri="{FF2B5EF4-FFF2-40B4-BE49-F238E27FC236}">
                <a16:creationId xmlns:a16="http://schemas.microsoft.com/office/drawing/2014/main" id="{47BF07F8-431A-48E7-BA32-336704703D5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213480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Business Input</a:t>
            </a:r>
          </a:p>
        </p:txBody>
      </p:sp>
      <p:sp>
        <p:nvSpPr>
          <p:cNvPr id="3" name="Content Placeholder 2"/>
          <p:cNvSpPr>
            <a:spLocks noGrp="1"/>
          </p:cNvSpPr>
          <p:nvPr>
            <p:ph idx="1"/>
          </p:nvPr>
        </p:nvSpPr>
        <p:spPr>
          <a:xfrm>
            <a:off x="418447" y="1476462"/>
            <a:ext cx="7651762" cy="4268710"/>
          </a:xfrm>
        </p:spPr>
        <p:txBody>
          <a:bodyPr/>
          <a:lstStyle/>
          <a:p>
            <a:r>
              <a:rPr lang="en-US" dirty="0"/>
              <a:t>Input required from the Business</a:t>
            </a:r>
          </a:p>
          <a:p>
            <a:pPr marL="285750" lvl="0" indent="-285750" algn="just">
              <a:spcBef>
                <a:spcPts val="600"/>
              </a:spcBef>
              <a:spcAft>
                <a:spcPts val="1200"/>
              </a:spcAft>
              <a:buFont typeface="Arial" pitchFamily="34" charset="0"/>
              <a:buChar char="•"/>
            </a:pPr>
            <a:r>
              <a:rPr lang="en-US" b="0" dirty="0">
                <a:solidFill>
                  <a:srgbClr val="000000"/>
                </a:solidFill>
              </a:rPr>
              <a:t>Recent changes in process or organization</a:t>
            </a:r>
            <a:endParaRPr lang="en-US" b="0" dirty="0">
              <a:solidFill>
                <a:schemeClr val="bg1"/>
              </a:solidFill>
            </a:endParaRPr>
          </a:p>
          <a:p>
            <a:pPr marL="285750" lvl="1" indent="-285750" algn="just">
              <a:spcBef>
                <a:spcPts val="600"/>
              </a:spcBef>
              <a:spcAft>
                <a:spcPts val="1200"/>
              </a:spcAft>
              <a:buFont typeface="Arial" pitchFamily="34" charset="0"/>
              <a:buChar char="•"/>
            </a:pPr>
            <a:r>
              <a:rPr lang="en-US" sz="1800" dirty="0">
                <a:solidFill>
                  <a:srgbClr val="000000"/>
                </a:solidFill>
              </a:rPr>
              <a:t>Various sub-processes or multiple locations</a:t>
            </a:r>
          </a:p>
          <a:p>
            <a:pPr marL="285750" lvl="1" indent="-285750">
              <a:spcBef>
                <a:spcPts val="600"/>
              </a:spcBef>
              <a:spcAft>
                <a:spcPts val="1200"/>
              </a:spcAft>
              <a:buFont typeface="Arial" pitchFamily="34" charset="0"/>
              <a:buChar char="•"/>
            </a:pPr>
            <a:r>
              <a:rPr lang="en-US" sz="1800" dirty="0">
                <a:solidFill>
                  <a:srgbClr val="000000"/>
                </a:solidFill>
              </a:rPr>
              <a:t>Any internal/external reviews (e.g. consulting, external audit, process reengineering)</a:t>
            </a:r>
          </a:p>
          <a:p>
            <a:pPr marL="285750" indent="-285750" algn="just">
              <a:spcBef>
                <a:spcPts val="600"/>
              </a:spcBef>
              <a:spcAft>
                <a:spcPts val="1200"/>
              </a:spcAft>
              <a:buFont typeface="Arial" pitchFamily="34" charset="0"/>
              <a:buChar char="•"/>
            </a:pPr>
            <a:r>
              <a:rPr lang="en-US" b="0" dirty="0">
                <a:solidFill>
                  <a:srgbClr val="000000"/>
                </a:solidFill>
              </a:rPr>
              <a:t>Limitations in resources or process</a:t>
            </a:r>
          </a:p>
          <a:p>
            <a:pPr marL="285750" lvl="0" indent="-285750" algn="just">
              <a:spcBef>
                <a:spcPts val="600"/>
              </a:spcBef>
              <a:spcAft>
                <a:spcPts val="1200"/>
              </a:spcAft>
              <a:buFont typeface="Arial" pitchFamily="34" charset="0"/>
              <a:buChar char="•"/>
            </a:pPr>
            <a:r>
              <a:rPr lang="en-US" b="0" dirty="0">
                <a:solidFill>
                  <a:srgbClr val="000000"/>
                </a:solidFill>
              </a:rPr>
              <a:t>Existing issues</a:t>
            </a:r>
          </a:p>
          <a:p>
            <a:pPr marL="285750" lvl="0" indent="-285750" algn="just">
              <a:spcBef>
                <a:spcPts val="600"/>
              </a:spcBef>
              <a:spcAft>
                <a:spcPts val="1200"/>
              </a:spcAft>
              <a:buFont typeface="Arial" pitchFamily="34" charset="0"/>
              <a:buChar char="•"/>
            </a:pPr>
            <a:r>
              <a:rPr lang="en-US" b="0" dirty="0">
                <a:solidFill>
                  <a:srgbClr val="000000"/>
                </a:solidFill>
              </a:rPr>
              <a:t>Other concerns</a:t>
            </a:r>
            <a:endParaRPr lang="en-US" i="1" dirty="0">
              <a:solidFill>
                <a:srgbClr val="FF0000"/>
              </a:solidFill>
            </a:endParaRPr>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6</a:t>
            </a:fld>
            <a:endParaRPr lang="en-US" dirty="0"/>
          </a:p>
        </p:txBody>
      </p:sp>
      <p:sp>
        <p:nvSpPr>
          <p:cNvPr id="6" name="Rectangle 5">
            <a:extLst>
              <a:ext uri="{FF2B5EF4-FFF2-40B4-BE49-F238E27FC236}">
                <a16:creationId xmlns:a16="http://schemas.microsoft.com/office/drawing/2014/main" id="{AA11B916-0B77-4F9B-9907-DE4C338211E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32757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47" y="377948"/>
            <a:ext cx="7250794" cy="713232"/>
          </a:xfrm>
        </p:spPr>
        <p:txBody>
          <a:bodyPr/>
          <a:lstStyle/>
          <a:p>
            <a:r>
              <a:rPr lang="en-US" dirty="0"/>
              <a:t>Key 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8804461"/>
              </p:ext>
            </p:extLst>
          </p:nvPr>
        </p:nvGraphicFramePr>
        <p:xfrm>
          <a:off x="457200" y="756335"/>
          <a:ext cx="8229600" cy="5441545"/>
        </p:xfrm>
        <a:graphic>
          <a:graphicData uri="http://schemas.openxmlformats.org/drawingml/2006/table">
            <a:tbl>
              <a:tblPr firstRow="1" bandRow="1">
                <a:tableStyleId>{93296810-A885-4BE3-A3E7-6D5BEEA58F35}</a:tableStyleId>
              </a:tblPr>
              <a:tblGrid>
                <a:gridCol w="49574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tblGrid>
              <a:tr h="357029">
                <a:tc>
                  <a:txBody>
                    <a:bodyPr/>
                    <a:lstStyle/>
                    <a:p>
                      <a:pPr algn="ctr"/>
                      <a:r>
                        <a:rPr lang="en-US" dirty="0"/>
                        <a:t>Audit</a:t>
                      </a:r>
                      <a:r>
                        <a:rPr lang="en-US" baseline="0" dirty="0"/>
                        <a:t> </a:t>
                      </a:r>
                      <a:r>
                        <a:rPr lang="en-US" dirty="0"/>
                        <a:t>Milestone</a:t>
                      </a:r>
                    </a:p>
                  </a:txBody>
                  <a:tcPr/>
                </a:tc>
                <a:tc>
                  <a:txBody>
                    <a:bodyPr/>
                    <a:lstStyle/>
                    <a:p>
                      <a:pPr algn="ctr"/>
                      <a:r>
                        <a:rPr lang="en-US" dirty="0"/>
                        <a:t>Estimated Completion Date</a:t>
                      </a:r>
                    </a:p>
                  </a:txBody>
                  <a:tcPr/>
                </a:tc>
                <a:extLst>
                  <a:ext uri="{0D108BD9-81ED-4DB2-BD59-A6C34878D82A}">
                    <a16:rowId xmlns:a16="http://schemas.microsoft.com/office/drawing/2014/main" val="10000"/>
                  </a:ext>
                </a:extLst>
              </a:tr>
              <a:tr h="1071088">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2"/>
                          </a:solidFill>
                          <a:latin typeface="+mn-lt"/>
                          <a:ea typeface="+mn-ea"/>
                          <a:cs typeface="+mn-cs"/>
                        </a:rPr>
                        <a:t>Planning &amp; Scoping Phase </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Hold planning and scoping meetings with the Business Area(s)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Finalize the scope and objectives of the audit</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Draft Kick-Off Deck and hold kick-off meeting (if applicable) to discuss audit project and scope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2"/>
                          </a:solidFill>
                        </a:rPr>
                        <a:t>January 2021</a:t>
                      </a:r>
                      <a:endParaRPr lang="en-US" sz="1600" b="1" dirty="0">
                        <a:solidFill>
                          <a:schemeClr val="tx2"/>
                        </a:solidFill>
                      </a:endParaRPr>
                    </a:p>
                  </a:txBody>
                  <a:tcPr anchor="ctr"/>
                </a:tc>
                <a:extLst>
                  <a:ext uri="{0D108BD9-81ED-4DB2-BD59-A6C34878D82A}">
                    <a16:rowId xmlns:a16="http://schemas.microsoft.com/office/drawing/2014/main" val="10001"/>
                  </a:ext>
                </a:extLst>
              </a:tr>
              <a:tr h="1547128">
                <a:tc>
                  <a:txBody>
                    <a:bodyPr/>
                    <a:lstStyle/>
                    <a:p>
                      <a:r>
                        <a:rPr lang="en-US" sz="1200" b="1" dirty="0">
                          <a:solidFill>
                            <a:schemeClr val="tx2"/>
                          </a:solidFill>
                        </a:rPr>
                        <a:t>Control Analysis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Conduct walkthrough meetings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Document process understanding</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Document risks and controls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Obtain management alignment with our understanding of the process and controls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Design audit test plan</a:t>
                      </a:r>
                    </a:p>
                  </a:txBody>
                  <a:tcPr/>
                </a:tc>
                <a:tc>
                  <a:txBody>
                    <a:bodyPr/>
                    <a:lstStyle/>
                    <a:p>
                      <a:pPr algn="ctr"/>
                      <a:endParaRPr lang="en-US" dirty="0">
                        <a:solidFill>
                          <a:schemeClr val="tx2"/>
                        </a:solidFill>
                      </a:endParaRPr>
                    </a:p>
                    <a:p>
                      <a:pPr algn="ctr"/>
                      <a:endParaRPr lang="en-US" dirty="0">
                        <a:solidFill>
                          <a:schemeClr val="tx2"/>
                        </a:solidFill>
                      </a:endParaRPr>
                    </a:p>
                    <a:p>
                      <a:pPr algn="ctr"/>
                      <a:r>
                        <a:rPr lang="en-US" sz="1600" dirty="0">
                          <a:solidFill>
                            <a:schemeClr val="tx2"/>
                          </a:solidFill>
                        </a:rPr>
                        <a:t>February 2021</a:t>
                      </a:r>
                      <a:endParaRPr lang="en-US" sz="1600" b="1" dirty="0">
                        <a:solidFill>
                          <a:schemeClr val="tx2"/>
                        </a:solidFill>
                      </a:endParaRPr>
                    </a:p>
                  </a:txBody>
                  <a:tcPr/>
                </a:tc>
                <a:extLst>
                  <a:ext uri="{0D108BD9-81ED-4DB2-BD59-A6C34878D82A}">
                    <a16:rowId xmlns:a16="http://schemas.microsoft.com/office/drawing/2014/main" val="10002"/>
                  </a:ext>
                </a:extLst>
              </a:tr>
              <a:tr h="910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Fieldwork &amp; Testing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Execute audit test plan</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Keep management aware of findings as they are identified</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Validate testing executions with IA management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a:p>
                      <a:pPr algn="ctr"/>
                      <a:r>
                        <a:rPr lang="en-US" sz="1600" dirty="0">
                          <a:solidFill>
                            <a:schemeClr val="tx2"/>
                          </a:solidFill>
                        </a:rPr>
                        <a:t>March 2021</a:t>
                      </a:r>
                      <a:endParaRPr lang="en-US" sz="1600" b="1" dirty="0">
                        <a:solidFill>
                          <a:schemeClr val="tx2"/>
                        </a:solidFill>
                      </a:endParaRPr>
                    </a:p>
                    <a:p>
                      <a:endParaRPr lang="en-US" dirty="0">
                        <a:solidFill>
                          <a:schemeClr val="tx2"/>
                        </a:solidFill>
                      </a:endParaRPr>
                    </a:p>
                  </a:txBody>
                  <a:tcPr/>
                </a:tc>
                <a:extLst>
                  <a:ext uri="{0D108BD9-81ED-4DB2-BD59-A6C34878D82A}">
                    <a16:rowId xmlns:a16="http://schemas.microsoft.com/office/drawing/2014/main" val="10003"/>
                  </a:ext>
                </a:extLst>
              </a:tr>
              <a:tr h="15471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Reporting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management alignment with audit issues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management action plans to address audit issues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Draft audit report based</a:t>
                      </a:r>
                      <a:r>
                        <a:rPr lang="en-US" sz="1100" baseline="0" dirty="0">
                          <a:solidFill>
                            <a:schemeClr val="tx2"/>
                          </a:solidFill>
                          <a:effectLst/>
                        </a:rPr>
                        <a:t> o</a:t>
                      </a:r>
                      <a:r>
                        <a:rPr lang="en-US" sz="1100" dirty="0">
                          <a:solidFill>
                            <a:schemeClr val="tx2"/>
                          </a:solidFill>
                          <a:effectLst/>
                        </a:rPr>
                        <a:t>n</a:t>
                      </a:r>
                      <a:r>
                        <a:rPr lang="en-US" sz="1100" baseline="0" dirty="0">
                          <a:solidFill>
                            <a:schemeClr val="tx2"/>
                          </a:solidFill>
                          <a:effectLst/>
                        </a:rPr>
                        <a:t> </a:t>
                      </a:r>
                      <a:r>
                        <a:rPr lang="en-US" sz="1100" dirty="0">
                          <a:solidFill>
                            <a:schemeClr val="tx2"/>
                          </a:solidFill>
                          <a:effectLst/>
                        </a:rPr>
                        <a:t>testing findings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Hold close</a:t>
                      </a:r>
                      <a:r>
                        <a:rPr lang="en-US" sz="1100" baseline="0" dirty="0">
                          <a:solidFill>
                            <a:schemeClr val="tx2"/>
                          </a:solidFill>
                          <a:effectLst/>
                        </a:rPr>
                        <a:t> meeting (if applicable) to d</a:t>
                      </a:r>
                      <a:r>
                        <a:rPr lang="en-US" sz="1100" dirty="0">
                          <a:solidFill>
                            <a:schemeClr val="tx2"/>
                          </a:solidFill>
                          <a:effectLst/>
                        </a:rPr>
                        <a:t>iscuss draft audit report with</a:t>
                      </a:r>
                      <a:r>
                        <a:rPr lang="en-US" sz="1100" baseline="0" dirty="0">
                          <a:solidFill>
                            <a:schemeClr val="tx2"/>
                          </a:solidFill>
                          <a:effectLst/>
                        </a:rPr>
                        <a:t> management</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alignment</a:t>
                      </a:r>
                      <a:r>
                        <a:rPr lang="en-US" sz="1100" baseline="0" dirty="0">
                          <a:solidFill>
                            <a:schemeClr val="tx2"/>
                          </a:solidFill>
                          <a:effectLst/>
                        </a:rPr>
                        <a:t> with</a:t>
                      </a:r>
                      <a:r>
                        <a:rPr lang="en-US" sz="1100" dirty="0">
                          <a:solidFill>
                            <a:schemeClr val="tx2"/>
                          </a:solidFill>
                          <a:effectLst/>
                        </a:rPr>
                        <a:t> final</a:t>
                      </a:r>
                      <a:r>
                        <a:rPr lang="en-US" sz="1100" baseline="0" dirty="0">
                          <a:solidFill>
                            <a:schemeClr val="tx2"/>
                          </a:solidFill>
                          <a:effectLst/>
                        </a:rPr>
                        <a:t> </a:t>
                      </a:r>
                      <a:r>
                        <a:rPr lang="en-US" sz="1100" dirty="0">
                          <a:solidFill>
                            <a:schemeClr val="tx2"/>
                          </a:solidFill>
                          <a:effectLst/>
                        </a:rPr>
                        <a:t>report before distribution</a:t>
                      </a:r>
                    </a:p>
                  </a:txBody>
                  <a:tcPr/>
                </a:tc>
                <a:tc>
                  <a:txBody>
                    <a:bodyPr/>
                    <a:lstStyle/>
                    <a:p>
                      <a:pPr algn="ctr"/>
                      <a:r>
                        <a:rPr lang="en-US" sz="1600" dirty="0">
                          <a:solidFill>
                            <a:schemeClr val="tx2"/>
                          </a:solidFill>
                        </a:rPr>
                        <a:t>April 2021</a:t>
                      </a:r>
                      <a:endParaRPr lang="en-US" sz="1600" b="1" dirty="0">
                        <a:solidFill>
                          <a:schemeClr val="tx2"/>
                        </a:solidFill>
                      </a:endParaRP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7</a:t>
            </a:fld>
            <a:endParaRPr lang="en-US" dirty="0"/>
          </a:p>
        </p:txBody>
      </p:sp>
      <p:sp>
        <p:nvSpPr>
          <p:cNvPr id="7" name="Rectangle 6">
            <a:extLst>
              <a:ext uri="{FF2B5EF4-FFF2-40B4-BE49-F238E27FC236}">
                <a16:creationId xmlns:a16="http://schemas.microsoft.com/office/drawing/2014/main" id="{EC53E5BC-9ECF-4C90-829E-3DC0D62565EC}"/>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70224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6755"/>
            <a:ext cx="8229600" cy="822960"/>
          </a:xfrm>
        </p:spPr>
        <p:txBody>
          <a:bodyPr/>
          <a:lstStyle/>
          <a:p>
            <a:r>
              <a:rPr lang="en-US" dirty="0"/>
              <a:t>Key Contacts</a:t>
            </a:r>
            <a:br>
              <a:rPr lang="en-US" dirty="0"/>
            </a:br>
            <a:r>
              <a:rPr lang="en-US" sz="2000" dirty="0"/>
              <a:t>Internal Audit &amp; Business Area (Operations)</a:t>
            </a: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70680991"/>
              </p:ext>
            </p:extLst>
          </p:nvPr>
        </p:nvGraphicFramePr>
        <p:xfrm>
          <a:off x="285750" y="1009384"/>
          <a:ext cx="8247860" cy="2026799"/>
        </p:xfrm>
        <a:graphic>
          <a:graphicData uri="http://schemas.openxmlformats.org/drawingml/2006/table">
            <a:tbl>
              <a:tblPr firstRow="1" bandRow="1">
                <a:tableStyleId>{5A111915-BE36-4E01-A7E5-04B1672EAD32}</a:tableStyleId>
              </a:tblPr>
              <a:tblGrid>
                <a:gridCol w="2804185">
                  <a:extLst>
                    <a:ext uri="{9D8B030D-6E8A-4147-A177-3AD203B41FA5}">
                      <a16:colId xmlns:a16="http://schemas.microsoft.com/office/drawing/2014/main" val="20000"/>
                    </a:ext>
                  </a:extLst>
                </a:gridCol>
                <a:gridCol w="1457074">
                  <a:extLst>
                    <a:ext uri="{9D8B030D-6E8A-4147-A177-3AD203B41FA5}">
                      <a16:colId xmlns:a16="http://schemas.microsoft.com/office/drawing/2014/main" val="20001"/>
                    </a:ext>
                  </a:extLst>
                </a:gridCol>
                <a:gridCol w="3986601">
                  <a:extLst>
                    <a:ext uri="{9D8B030D-6E8A-4147-A177-3AD203B41FA5}">
                      <a16:colId xmlns:a16="http://schemas.microsoft.com/office/drawing/2014/main" val="20002"/>
                    </a:ext>
                  </a:extLst>
                </a:gridCol>
              </a:tblGrid>
              <a:tr h="166092">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Internal Audit Team</a:t>
                      </a:r>
                      <a:endParaRPr lang="en-US" sz="1200" b="1" dirty="0">
                        <a:solidFill>
                          <a:schemeClr val="tx1"/>
                        </a:solidFill>
                      </a:endParaRPr>
                    </a:p>
                  </a:txBody>
                  <a:tcPr/>
                </a:tc>
                <a:tc hMerge="1">
                  <a:txBody>
                    <a:bodyPr/>
                    <a:lstStyle/>
                    <a:p>
                      <a:pPr algn="ctr"/>
                      <a:endParaRPr lang="en-US" sz="1400" b="1" dirty="0">
                        <a:solidFill>
                          <a:schemeClr val="bg1"/>
                        </a:solidFill>
                      </a:endParaRPr>
                    </a:p>
                  </a:txBody>
                  <a:tcPr>
                    <a:solidFill>
                      <a:schemeClr val="tx2"/>
                    </a:solidFill>
                  </a:tcPr>
                </a:tc>
                <a:tc hMerge="1">
                  <a:txBody>
                    <a:bodyPr/>
                    <a:lstStyle/>
                    <a:p>
                      <a:pPr algn="ctr"/>
                      <a:endParaRPr lang="en-US" sz="1400" b="1" dirty="0">
                        <a:solidFill>
                          <a:schemeClr val="bg1"/>
                        </a:solidFill>
                      </a:endParaRPr>
                    </a:p>
                  </a:txBody>
                  <a:tcPr>
                    <a:solidFill>
                      <a:schemeClr val="tx2"/>
                    </a:solidFill>
                  </a:tcPr>
                </a:tc>
                <a:extLst>
                  <a:ext uri="{0D108BD9-81ED-4DB2-BD59-A6C34878D82A}">
                    <a16:rowId xmlns:a16="http://schemas.microsoft.com/office/drawing/2014/main" val="10000"/>
                  </a:ext>
                </a:extLst>
              </a:tr>
              <a:tr h="257334">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297729">
                <a:tc>
                  <a:txBody>
                    <a:bodyPr/>
                    <a:lstStyle/>
                    <a:p>
                      <a:r>
                        <a:rPr lang="en-US" sz="1150" dirty="0">
                          <a:solidFill>
                            <a:schemeClr val="tx2"/>
                          </a:solidFill>
                        </a:rPr>
                        <a:t>Audit Director(s)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David Horst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2"/>
                  </a:ext>
                </a:extLst>
              </a:tr>
              <a:tr h="300223">
                <a:tc>
                  <a:txBody>
                    <a:bodyPr/>
                    <a:lstStyle/>
                    <a:p>
                      <a:r>
                        <a:rPr lang="en-US" sz="1150" baseline="0" dirty="0">
                          <a:solidFill>
                            <a:schemeClr val="tx2"/>
                          </a:solidFill>
                        </a:rPr>
                        <a:t>Audit </a:t>
                      </a:r>
                      <a:r>
                        <a:rPr lang="en-US" sz="1150" dirty="0">
                          <a:solidFill>
                            <a:schemeClr val="tx2"/>
                          </a:solidFill>
                        </a:rPr>
                        <a:t>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Heather Boyce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3"/>
                  </a:ext>
                </a:extLst>
              </a:tr>
              <a:tr h="426439">
                <a:tc>
                  <a:txBody>
                    <a:bodyPr/>
                    <a:lstStyle/>
                    <a:p>
                      <a:r>
                        <a:rPr lang="en-US" sz="1150" dirty="0">
                          <a:solidFill>
                            <a:schemeClr val="tx2"/>
                          </a:solidFill>
                        </a:rPr>
                        <a:t>Lead Auditor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Amber Nadeem Kothawala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a:t>
                      </a:r>
                      <a:r>
                        <a:rPr lang="en-US" sz="1150" kern="1200" baseline="0" dirty="0">
                          <a:solidFill>
                            <a:schemeClr val="tx2"/>
                          </a:solidFill>
                          <a:effectLst/>
                        </a:rPr>
                        <a:t> </a:t>
                      </a:r>
                      <a:r>
                        <a:rPr lang="en-US" sz="1150" kern="1200" dirty="0">
                          <a:solidFill>
                            <a:schemeClr val="tx2"/>
                          </a:solidFill>
                          <a:effectLst/>
                        </a:rPr>
                        <a:t>develop project plan and lead team</a:t>
                      </a:r>
                    </a:p>
                  </a:txBody>
                  <a:tcPr/>
                </a:tc>
                <a:extLst>
                  <a:ext uri="{0D108BD9-81ED-4DB2-BD59-A6C34878D82A}">
                    <a16:rowId xmlns:a16="http://schemas.microsoft.com/office/drawing/2014/main" val="10004"/>
                  </a:ext>
                </a:extLst>
              </a:tr>
              <a:tr h="445867">
                <a:tc>
                  <a:txBody>
                    <a:bodyPr/>
                    <a:lstStyle/>
                    <a:p>
                      <a:r>
                        <a:rPr lang="en-US" sz="1150" dirty="0">
                          <a:solidFill>
                            <a:schemeClr val="tx2"/>
                          </a:solidFill>
                        </a:rPr>
                        <a:t>Staff Auditors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Resheena Scalero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 c</a:t>
                      </a:r>
                      <a:r>
                        <a:rPr lang="en-US" sz="1150" kern="1200" dirty="0">
                          <a:solidFill>
                            <a:schemeClr val="tx2"/>
                          </a:solidFill>
                        </a:rPr>
                        <a:t>ontrols analysis and test execution</a:t>
                      </a:r>
                      <a:endParaRPr lang="en-US" sz="1150" kern="1200" dirty="0">
                        <a:solidFill>
                          <a:schemeClr val="tx2"/>
                        </a:solidFill>
                        <a:latin typeface="+mn-lt"/>
                        <a:ea typeface="+mn-ea"/>
                        <a:cs typeface="+mn-cs"/>
                      </a:endParaRPr>
                    </a:p>
                  </a:txBody>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59532608"/>
              </p:ext>
            </p:extLst>
          </p:nvPr>
        </p:nvGraphicFramePr>
        <p:xfrm>
          <a:off x="285750" y="3036183"/>
          <a:ext cx="8244050" cy="2101601"/>
        </p:xfrm>
        <a:graphic>
          <a:graphicData uri="http://schemas.openxmlformats.org/drawingml/2006/table">
            <a:tbl>
              <a:tblPr firstRow="1" bandRow="1">
                <a:tableStyleId>{5A111915-BE36-4E01-A7E5-04B1672EAD32}</a:tableStyleId>
              </a:tblPr>
              <a:tblGrid>
                <a:gridCol w="2821940">
                  <a:extLst>
                    <a:ext uri="{9D8B030D-6E8A-4147-A177-3AD203B41FA5}">
                      <a16:colId xmlns:a16="http://schemas.microsoft.com/office/drawing/2014/main" val="20000"/>
                    </a:ext>
                  </a:extLst>
                </a:gridCol>
                <a:gridCol w="1448925">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63507">
                <a:tc gridSpan="3">
                  <a:txBody>
                    <a:bodyPr/>
                    <a:lstStyle/>
                    <a:p>
                      <a:pPr algn="ctr"/>
                      <a:r>
                        <a:rPr lang="en-US" sz="1200" dirty="0"/>
                        <a:t>Business Line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65502">
                <a:tc>
                  <a:txBody>
                    <a:bodyPr/>
                    <a:lstStyle/>
                    <a:p>
                      <a:pPr algn="l"/>
                      <a:r>
                        <a:rPr lang="en-US" sz="1100" b="1" dirty="0">
                          <a:solidFill>
                            <a:schemeClr val="tx2"/>
                          </a:solidFill>
                        </a:rPr>
                        <a:t>Role</a:t>
                      </a:r>
                    </a:p>
                  </a:txBody>
                  <a:tcPr/>
                </a:tc>
                <a:tc>
                  <a:txBody>
                    <a:bodyPr/>
                    <a:lstStyle/>
                    <a:p>
                      <a:pPr algn="l"/>
                      <a:r>
                        <a:rPr lang="en-US" sz="1100" b="1" dirty="0">
                          <a:solidFill>
                            <a:schemeClr val="tx2"/>
                          </a:solidFill>
                        </a:rPr>
                        <a:t>Name</a:t>
                      </a:r>
                    </a:p>
                  </a:txBody>
                  <a:tcPr/>
                </a:tc>
                <a:tc>
                  <a:txBody>
                    <a:bodyPr/>
                    <a:lstStyle/>
                    <a:p>
                      <a:pPr algn="l"/>
                      <a:r>
                        <a:rPr lang="en-US" sz="1100" b="1" dirty="0">
                          <a:solidFill>
                            <a:schemeClr val="tx2"/>
                          </a:solidFill>
                        </a:rPr>
                        <a:t>Responsibilities</a:t>
                      </a:r>
                    </a:p>
                  </a:txBody>
                  <a:tcPr/>
                </a:tc>
                <a:extLst>
                  <a:ext uri="{0D108BD9-81ED-4DB2-BD59-A6C34878D82A}">
                    <a16:rowId xmlns:a16="http://schemas.microsoft.com/office/drawing/2014/main" val="10001"/>
                  </a:ext>
                </a:extLst>
              </a:tr>
              <a:tr h="437298">
                <a:tc>
                  <a:txBody>
                    <a:bodyPr/>
                    <a:lstStyle/>
                    <a:p>
                      <a:r>
                        <a:rPr lang="en-US" sz="1100" dirty="0">
                          <a:solidFill>
                            <a:schemeClr val="tx2"/>
                          </a:solidFill>
                        </a:rPr>
                        <a:t>Primary POC Executive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David Hummel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Madhu Kolachina</a:t>
                      </a:r>
                    </a:p>
                  </a:txBody>
                  <a:tcPr/>
                </a:tc>
                <a:tc>
                  <a:txBody>
                    <a:bodyPr/>
                    <a:lstStyle/>
                    <a:p>
                      <a:pPr algn="l"/>
                      <a:r>
                        <a:rPr lang="en-US" sz="1100" kern="1200" dirty="0">
                          <a:solidFill>
                            <a:schemeClr val="tx2"/>
                          </a:solidFill>
                          <a:effectLst/>
                        </a:rPr>
                        <a:t>Primary Business Owner (VP Level or above)</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1124481">
                <a:tc>
                  <a:txBody>
                    <a:bodyPr/>
                    <a:lstStyle/>
                    <a:p>
                      <a:r>
                        <a:rPr lang="en-US" sz="1100" dirty="0">
                          <a:solidFill>
                            <a:schemeClr val="tx2"/>
                          </a:solidFill>
                        </a:rPr>
                        <a:t>Primary POC</a:t>
                      </a:r>
                    </a:p>
                  </a:txBody>
                  <a:tcPr/>
                </a:tc>
                <a:tc>
                  <a:txBody>
                    <a:bodyPr/>
                    <a:lstStyle/>
                    <a:p>
                      <a:r>
                        <a:rPr lang="en-US" sz="1100" dirty="0">
                          <a:solidFill>
                            <a:schemeClr val="tx2"/>
                          </a:solidFill>
                        </a:rPr>
                        <a:t>Sanjay Chablani</a:t>
                      </a:r>
                    </a:p>
                    <a:p>
                      <a:r>
                        <a:rPr lang="en-US" sz="1100" dirty="0">
                          <a:solidFill>
                            <a:schemeClr val="tx2"/>
                          </a:solidFill>
                        </a:rPr>
                        <a:t>Len Fusaro</a:t>
                      </a:r>
                    </a:p>
                    <a:p>
                      <a:r>
                        <a:rPr lang="en-US" sz="1100" dirty="0">
                          <a:solidFill>
                            <a:schemeClr val="tx2"/>
                          </a:solidFill>
                        </a:rPr>
                        <a:t>Thomas Koester</a:t>
                      </a:r>
                    </a:p>
                    <a:p>
                      <a:r>
                        <a:rPr lang="en-US" sz="1100" dirty="0">
                          <a:solidFill>
                            <a:schemeClr val="tx2"/>
                          </a:solidFill>
                        </a:rPr>
                        <a:t>Anne Mall</a:t>
                      </a:r>
                    </a:p>
                    <a:p>
                      <a:r>
                        <a:rPr lang="en-US" sz="1100" dirty="0">
                          <a:solidFill>
                            <a:schemeClr val="tx2"/>
                          </a:solidFill>
                        </a:rPr>
                        <a:t>Jason Park</a:t>
                      </a:r>
                    </a:p>
                    <a:p>
                      <a:r>
                        <a:rPr lang="en-US" sz="1100" dirty="0">
                          <a:solidFill>
                            <a:schemeClr val="tx2"/>
                          </a:solidFill>
                        </a:rPr>
                        <a:t>Derek Purvis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Transfer knowledge of key business functions, process documentation and key control evidence to the Internal Audit team; control validation and issue ownership.</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9560" y="6138384"/>
            <a:ext cx="8244050" cy="276999"/>
          </a:xfrm>
          <a:prstGeom prst="rect">
            <a:avLst/>
          </a:prstGeom>
          <a:noFill/>
        </p:spPr>
        <p:txBody>
          <a:bodyPr wrap="square" lIns="0" tIns="0" rIns="0" bIns="0" rtlCol="0">
            <a:spAutoFit/>
          </a:bodyPr>
          <a:lstStyle/>
          <a:p>
            <a:pPr algn="just"/>
            <a:r>
              <a:rPr lang="en-US" sz="900" b="1" i="1" dirty="0"/>
              <a:t>Key Business Line Contacts listed are a starting point for discussion and not meant to indicate these individuals are responsible for the process, observations and/or report.</a:t>
            </a:r>
          </a:p>
        </p:txBody>
      </p:sp>
      <p:graphicFrame>
        <p:nvGraphicFramePr>
          <p:cNvPr id="9" name="Table 8"/>
          <p:cNvGraphicFramePr>
            <a:graphicFrameLocks noGrp="1"/>
          </p:cNvGraphicFramePr>
          <p:nvPr>
            <p:extLst>
              <p:ext uri="{D42A27DB-BD31-4B8C-83A1-F6EECF244321}">
                <p14:modId xmlns:p14="http://schemas.microsoft.com/office/powerpoint/2010/main" val="2360972375"/>
              </p:ext>
            </p:extLst>
          </p:nvPr>
        </p:nvGraphicFramePr>
        <p:xfrm>
          <a:off x="289560" y="5097895"/>
          <a:ext cx="8244050" cy="990600"/>
        </p:xfrm>
        <a:graphic>
          <a:graphicData uri="http://schemas.openxmlformats.org/drawingml/2006/table">
            <a:tbl>
              <a:tblPr firstRow="1" bandRow="1">
                <a:tableStyleId>{5A111915-BE36-4E01-A7E5-04B1672EAD32}</a:tableStyleId>
              </a:tblPr>
              <a:tblGrid>
                <a:gridCol w="2764536">
                  <a:extLst>
                    <a:ext uri="{9D8B030D-6E8A-4147-A177-3AD203B41FA5}">
                      <a16:colId xmlns:a16="http://schemas.microsoft.com/office/drawing/2014/main" val="20000"/>
                    </a:ext>
                  </a:extLst>
                </a:gridCol>
                <a:gridCol w="1506329">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34421">
                <a:tc gridSpan="3">
                  <a:txBody>
                    <a:bodyPr/>
                    <a:lstStyle/>
                    <a:p>
                      <a:pPr algn="ctr"/>
                      <a:r>
                        <a:rPr lang="en-US" sz="1200" dirty="0"/>
                        <a:t>Legal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48409">
                <a:tc>
                  <a:txBody>
                    <a:bodyPr/>
                    <a:lstStyle/>
                    <a:p>
                      <a:pPr algn="l"/>
                      <a:r>
                        <a:rPr lang="en-US" sz="1200" b="1" dirty="0">
                          <a:solidFill>
                            <a:schemeClr val="tx2"/>
                          </a:solidFill>
                        </a:rPr>
                        <a:t>Role</a:t>
                      </a:r>
                    </a:p>
                  </a:txBody>
                  <a:tcPr/>
                </a:tc>
                <a:tc>
                  <a:txBody>
                    <a:bodyPr/>
                    <a:lstStyle/>
                    <a:p>
                      <a:pPr algn="l"/>
                      <a:r>
                        <a:rPr lang="en-US" sz="1200" b="1" dirty="0">
                          <a:solidFill>
                            <a:schemeClr val="tx2"/>
                          </a:solidFill>
                        </a:rPr>
                        <a:t>Name</a:t>
                      </a:r>
                    </a:p>
                  </a:txBody>
                  <a:tcPr/>
                </a:tc>
                <a:tc>
                  <a:txBody>
                    <a:bodyPr/>
                    <a:lstStyle/>
                    <a:p>
                      <a:pPr algn="l"/>
                      <a:r>
                        <a:rPr lang="en-US" sz="1200" b="1" dirty="0">
                          <a:solidFill>
                            <a:schemeClr val="tx2"/>
                          </a:solidFill>
                        </a:rPr>
                        <a:t>Responsibilities</a:t>
                      </a:r>
                    </a:p>
                  </a:txBody>
                  <a:tcPr/>
                </a:tc>
                <a:extLst>
                  <a:ext uri="{0D108BD9-81ED-4DB2-BD59-A6C34878D82A}">
                    <a16:rowId xmlns:a16="http://schemas.microsoft.com/office/drawing/2014/main" val="10001"/>
                  </a:ext>
                </a:extLst>
              </a:tr>
              <a:tr h="354809">
                <a:tc>
                  <a:txBody>
                    <a:bodyPr/>
                    <a:lstStyle/>
                    <a:p>
                      <a:r>
                        <a:rPr lang="en-US" sz="1150" dirty="0">
                          <a:solidFill>
                            <a:schemeClr val="tx2"/>
                          </a:solidFill>
                        </a:rPr>
                        <a:t>Legal Representative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Matthew Oesterle</a:t>
                      </a:r>
                    </a:p>
                  </a:txBody>
                  <a:tcPr/>
                </a:tc>
                <a:tc>
                  <a:txBody>
                    <a:bodyPr/>
                    <a:lstStyle/>
                    <a:p>
                      <a:pPr algn="l"/>
                      <a:r>
                        <a:rPr lang="en-US" sz="1150" kern="1200" dirty="0">
                          <a:solidFill>
                            <a:schemeClr val="tx2"/>
                          </a:solidFill>
                          <a:effectLst/>
                        </a:rPr>
                        <a:t>Report Owner; Designated</a:t>
                      </a:r>
                      <a:r>
                        <a:rPr lang="en-US" sz="1150" kern="1200" baseline="0" dirty="0">
                          <a:solidFill>
                            <a:schemeClr val="tx2"/>
                          </a:solidFill>
                          <a:effectLst/>
                        </a:rPr>
                        <a:t> in-house attorney for projects performed under Attorney Client Privilege</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9EEE6519-5DC9-4416-90B5-BD40BC567F53}"/>
              </a:ext>
            </a:extLst>
          </p:cNvPr>
          <p:cNvSpPr/>
          <p:nvPr/>
        </p:nvSpPr>
        <p:spPr>
          <a:xfrm>
            <a:off x="418447" y="6537492"/>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3564816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6755"/>
            <a:ext cx="8229600" cy="822960"/>
          </a:xfrm>
        </p:spPr>
        <p:txBody>
          <a:bodyPr/>
          <a:lstStyle/>
          <a:p>
            <a:r>
              <a:rPr lang="en-US" dirty="0"/>
              <a:t>Key Contacts </a:t>
            </a:r>
            <a:br>
              <a:rPr lang="en-US" dirty="0"/>
            </a:br>
            <a:r>
              <a:rPr lang="en-US" sz="2000" dirty="0"/>
              <a:t>Internal Audit &amp; Business Area (IT)</a:t>
            </a: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67612864"/>
              </p:ext>
            </p:extLst>
          </p:nvPr>
        </p:nvGraphicFramePr>
        <p:xfrm>
          <a:off x="285750" y="1063177"/>
          <a:ext cx="8247860" cy="2171030"/>
        </p:xfrm>
        <a:graphic>
          <a:graphicData uri="http://schemas.openxmlformats.org/drawingml/2006/table">
            <a:tbl>
              <a:tblPr firstRow="1" bandRow="1">
                <a:tableStyleId>{5A111915-BE36-4E01-A7E5-04B1672EAD32}</a:tableStyleId>
              </a:tblPr>
              <a:tblGrid>
                <a:gridCol w="2264503">
                  <a:extLst>
                    <a:ext uri="{9D8B030D-6E8A-4147-A177-3AD203B41FA5}">
                      <a16:colId xmlns:a16="http://schemas.microsoft.com/office/drawing/2014/main" val="20000"/>
                    </a:ext>
                  </a:extLst>
                </a:gridCol>
                <a:gridCol w="1996756">
                  <a:extLst>
                    <a:ext uri="{9D8B030D-6E8A-4147-A177-3AD203B41FA5}">
                      <a16:colId xmlns:a16="http://schemas.microsoft.com/office/drawing/2014/main" val="20001"/>
                    </a:ext>
                  </a:extLst>
                </a:gridCol>
                <a:gridCol w="3986601">
                  <a:extLst>
                    <a:ext uri="{9D8B030D-6E8A-4147-A177-3AD203B41FA5}">
                      <a16:colId xmlns:a16="http://schemas.microsoft.com/office/drawing/2014/main" val="20002"/>
                    </a:ext>
                  </a:extLst>
                </a:gridCol>
              </a:tblGrid>
              <a:tr h="166092">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Internal Audit Team</a:t>
                      </a:r>
                      <a:endParaRPr lang="en-US" sz="1200" b="1" dirty="0">
                        <a:solidFill>
                          <a:schemeClr val="tx1"/>
                        </a:solidFill>
                      </a:endParaRPr>
                    </a:p>
                  </a:txBody>
                  <a:tcPr/>
                </a:tc>
                <a:tc hMerge="1">
                  <a:txBody>
                    <a:bodyPr/>
                    <a:lstStyle/>
                    <a:p>
                      <a:pPr algn="ctr"/>
                      <a:endParaRPr lang="en-US" sz="1400" b="1" dirty="0">
                        <a:solidFill>
                          <a:schemeClr val="bg1"/>
                        </a:solidFill>
                      </a:endParaRPr>
                    </a:p>
                  </a:txBody>
                  <a:tcPr>
                    <a:solidFill>
                      <a:schemeClr val="tx2"/>
                    </a:solidFill>
                  </a:tcPr>
                </a:tc>
                <a:tc hMerge="1">
                  <a:txBody>
                    <a:bodyPr/>
                    <a:lstStyle/>
                    <a:p>
                      <a:pPr algn="ctr"/>
                      <a:endParaRPr lang="en-US" sz="1400" b="1" dirty="0">
                        <a:solidFill>
                          <a:schemeClr val="bg1"/>
                        </a:solidFill>
                      </a:endParaRPr>
                    </a:p>
                  </a:txBody>
                  <a:tcPr>
                    <a:solidFill>
                      <a:schemeClr val="tx2"/>
                    </a:solidFill>
                  </a:tcPr>
                </a:tc>
                <a:extLst>
                  <a:ext uri="{0D108BD9-81ED-4DB2-BD59-A6C34878D82A}">
                    <a16:rowId xmlns:a16="http://schemas.microsoft.com/office/drawing/2014/main" val="10000"/>
                  </a:ext>
                </a:extLst>
              </a:tr>
              <a:tr h="257334">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297729">
                <a:tc>
                  <a:txBody>
                    <a:bodyPr/>
                    <a:lstStyle/>
                    <a:p>
                      <a:r>
                        <a:rPr lang="en-US" sz="1150" dirty="0">
                          <a:solidFill>
                            <a:schemeClr val="tx2"/>
                          </a:solidFill>
                        </a:rPr>
                        <a:t>Audit Director(s)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Lynn Atkin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Ron Roy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2"/>
                  </a:ext>
                </a:extLst>
              </a:tr>
              <a:tr h="300223">
                <a:tc>
                  <a:txBody>
                    <a:bodyPr/>
                    <a:lstStyle/>
                    <a:p>
                      <a:r>
                        <a:rPr lang="en-US" sz="1150" baseline="0" dirty="0">
                          <a:solidFill>
                            <a:schemeClr val="tx2"/>
                          </a:solidFill>
                        </a:rPr>
                        <a:t>Audit </a:t>
                      </a:r>
                      <a:r>
                        <a:rPr lang="en-US" sz="1150" dirty="0">
                          <a:solidFill>
                            <a:schemeClr val="tx2"/>
                          </a:solidFill>
                        </a:rPr>
                        <a:t>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Sarah Kubiak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3"/>
                  </a:ext>
                </a:extLst>
              </a:tr>
              <a:tr h="426439">
                <a:tc>
                  <a:txBody>
                    <a:bodyPr/>
                    <a:lstStyle/>
                    <a:p>
                      <a:r>
                        <a:rPr lang="en-US" sz="1150" dirty="0">
                          <a:solidFill>
                            <a:schemeClr val="tx2"/>
                          </a:solidFill>
                        </a:rPr>
                        <a:t>Lead Auditor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Eric Mata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a:t>
                      </a:r>
                      <a:r>
                        <a:rPr lang="en-US" sz="1150" kern="1200" baseline="0" dirty="0">
                          <a:solidFill>
                            <a:schemeClr val="tx2"/>
                          </a:solidFill>
                          <a:effectLst/>
                        </a:rPr>
                        <a:t> </a:t>
                      </a:r>
                      <a:r>
                        <a:rPr lang="en-US" sz="1150" kern="1200" dirty="0">
                          <a:solidFill>
                            <a:schemeClr val="tx2"/>
                          </a:solidFill>
                          <a:effectLst/>
                        </a:rPr>
                        <a:t>develop project plan and lead team</a:t>
                      </a:r>
                    </a:p>
                  </a:txBody>
                  <a:tcPr/>
                </a:tc>
                <a:extLst>
                  <a:ext uri="{0D108BD9-81ED-4DB2-BD59-A6C34878D82A}">
                    <a16:rowId xmlns:a16="http://schemas.microsoft.com/office/drawing/2014/main" val="10004"/>
                  </a:ext>
                </a:extLst>
              </a:tr>
              <a:tr h="445867">
                <a:tc>
                  <a:txBody>
                    <a:bodyPr/>
                    <a:lstStyle/>
                    <a:p>
                      <a:r>
                        <a:rPr lang="en-US" sz="1150" dirty="0">
                          <a:solidFill>
                            <a:schemeClr val="tx2"/>
                          </a:solidFill>
                        </a:rPr>
                        <a:t>Staff Auditors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Seun Mafi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 c</a:t>
                      </a:r>
                      <a:r>
                        <a:rPr lang="en-US" sz="1150" kern="1200" dirty="0">
                          <a:solidFill>
                            <a:schemeClr val="tx2"/>
                          </a:solidFill>
                        </a:rPr>
                        <a:t>ontrols analysis and test execution</a:t>
                      </a:r>
                      <a:endParaRPr lang="en-US" sz="1150" kern="1200" dirty="0">
                        <a:solidFill>
                          <a:schemeClr val="tx2"/>
                        </a:solidFill>
                        <a:latin typeface="+mn-lt"/>
                        <a:ea typeface="+mn-ea"/>
                        <a:cs typeface="+mn-cs"/>
                      </a:endParaRPr>
                    </a:p>
                  </a:txBody>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32169953"/>
              </p:ext>
            </p:extLst>
          </p:nvPr>
        </p:nvGraphicFramePr>
        <p:xfrm>
          <a:off x="285750" y="3289157"/>
          <a:ext cx="8244050" cy="2651760"/>
        </p:xfrm>
        <a:graphic>
          <a:graphicData uri="http://schemas.openxmlformats.org/drawingml/2006/table">
            <a:tbl>
              <a:tblPr firstRow="1" bandRow="1">
                <a:tableStyleId>{5A111915-BE36-4E01-A7E5-04B1672EAD32}</a:tableStyleId>
              </a:tblPr>
              <a:tblGrid>
                <a:gridCol w="2314837">
                  <a:extLst>
                    <a:ext uri="{9D8B030D-6E8A-4147-A177-3AD203B41FA5}">
                      <a16:colId xmlns:a16="http://schemas.microsoft.com/office/drawing/2014/main" val="20000"/>
                    </a:ext>
                  </a:extLst>
                </a:gridCol>
                <a:gridCol w="1956028">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63507">
                <a:tc gridSpan="3">
                  <a:txBody>
                    <a:bodyPr/>
                    <a:lstStyle/>
                    <a:p>
                      <a:pPr algn="ctr"/>
                      <a:r>
                        <a:rPr lang="en-US" sz="1200" dirty="0"/>
                        <a:t>Business Line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65502">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437298">
                <a:tc>
                  <a:txBody>
                    <a:bodyPr/>
                    <a:lstStyle/>
                    <a:p>
                      <a:r>
                        <a:rPr lang="en-US" sz="1150" dirty="0">
                          <a:solidFill>
                            <a:schemeClr val="tx2"/>
                          </a:solidFill>
                        </a:rPr>
                        <a:t>Primary POC Executive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Ajoy Kodali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Bobby Mukundan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err="1">
                          <a:solidFill>
                            <a:schemeClr val="tx2"/>
                          </a:solidFill>
                        </a:rPr>
                        <a:t>Srithal</a:t>
                      </a:r>
                      <a:r>
                        <a:rPr lang="en-US" sz="1150" dirty="0">
                          <a:solidFill>
                            <a:schemeClr val="tx2"/>
                          </a:solidFill>
                        </a:rPr>
                        <a:t> Bellary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Heather </a:t>
                      </a:r>
                      <a:r>
                        <a:rPr lang="en-US" sz="1150" dirty="0" err="1">
                          <a:solidFill>
                            <a:schemeClr val="tx2"/>
                          </a:solidFill>
                        </a:rPr>
                        <a:t>LaPolt</a:t>
                      </a:r>
                      <a:endParaRPr lang="en-US" sz="1150" dirty="0">
                        <a:solidFill>
                          <a:schemeClr val="tx2"/>
                        </a:solidFill>
                      </a:endParaRPr>
                    </a:p>
                  </a:txBody>
                  <a:tcPr/>
                </a:tc>
                <a:tc>
                  <a:txBody>
                    <a:bodyPr/>
                    <a:lstStyle/>
                    <a:p>
                      <a:pPr algn="l"/>
                      <a:r>
                        <a:rPr lang="en-US" sz="1150" kern="1200" dirty="0">
                          <a:solidFill>
                            <a:schemeClr val="tx2"/>
                          </a:solidFill>
                          <a:effectLst/>
                        </a:rPr>
                        <a:t>Primary Business Owner (VP Level or above)</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1124481">
                <a:tc>
                  <a:txBody>
                    <a:bodyPr/>
                    <a:lstStyle/>
                    <a:p>
                      <a:r>
                        <a:rPr lang="en-US" sz="1150" dirty="0">
                          <a:solidFill>
                            <a:schemeClr val="tx2"/>
                          </a:solidFill>
                        </a:rPr>
                        <a:t>Primary POC</a:t>
                      </a:r>
                    </a:p>
                  </a:txBody>
                  <a:tcPr/>
                </a:tc>
                <a:tc>
                  <a:txBody>
                    <a:bodyPr/>
                    <a:lstStyle/>
                    <a:p>
                      <a:r>
                        <a:rPr lang="en-US" sz="1150" dirty="0">
                          <a:solidFill>
                            <a:schemeClr val="tx2"/>
                          </a:solidFill>
                        </a:rPr>
                        <a:t>Ken Park</a:t>
                      </a:r>
                    </a:p>
                    <a:p>
                      <a:r>
                        <a:rPr lang="en-US" sz="1150" dirty="0">
                          <a:solidFill>
                            <a:schemeClr val="tx2"/>
                          </a:solidFill>
                        </a:rPr>
                        <a:t>Pranav Gupta</a:t>
                      </a:r>
                    </a:p>
                    <a:p>
                      <a:r>
                        <a:rPr lang="en-US" sz="1150" dirty="0">
                          <a:solidFill>
                            <a:schemeClr val="tx2"/>
                          </a:solidFill>
                        </a:rPr>
                        <a:t>Deepak </a:t>
                      </a:r>
                      <a:r>
                        <a:rPr lang="en-US" sz="1150" dirty="0" err="1">
                          <a:solidFill>
                            <a:schemeClr val="tx2"/>
                          </a:solidFill>
                        </a:rPr>
                        <a:t>Mugundu</a:t>
                      </a:r>
                      <a:r>
                        <a:rPr lang="en-US" sz="1150" dirty="0">
                          <a:solidFill>
                            <a:schemeClr val="tx2"/>
                          </a:solidFill>
                        </a:rPr>
                        <a:t> Balan</a:t>
                      </a:r>
                    </a:p>
                    <a:p>
                      <a:r>
                        <a:rPr lang="en-US" sz="1150" dirty="0">
                          <a:solidFill>
                            <a:schemeClr val="tx2"/>
                          </a:solidFill>
                        </a:rPr>
                        <a:t>Mitchell Super</a:t>
                      </a:r>
                    </a:p>
                    <a:p>
                      <a:r>
                        <a:rPr lang="en-US" sz="1150" dirty="0">
                          <a:solidFill>
                            <a:schemeClr val="tx2"/>
                          </a:solidFill>
                        </a:rPr>
                        <a:t>Greg Bradley</a:t>
                      </a:r>
                    </a:p>
                    <a:p>
                      <a:r>
                        <a:rPr lang="en-US" sz="1150" dirty="0">
                          <a:solidFill>
                            <a:schemeClr val="tx2"/>
                          </a:solidFill>
                        </a:rPr>
                        <a:t>Markus Watson</a:t>
                      </a:r>
                    </a:p>
                    <a:p>
                      <a:r>
                        <a:rPr lang="en-US" sz="1150" dirty="0">
                          <a:solidFill>
                            <a:schemeClr val="tx2"/>
                          </a:solidFill>
                        </a:rPr>
                        <a:t>Jeff Steele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Transfer knowledge of key business functions, process documentation and key control evidence to the Internal Audit team; control validation and issue ownership.</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5750" y="5940917"/>
            <a:ext cx="8244050" cy="276999"/>
          </a:xfrm>
          <a:prstGeom prst="rect">
            <a:avLst/>
          </a:prstGeom>
          <a:noFill/>
        </p:spPr>
        <p:txBody>
          <a:bodyPr wrap="square" lIns="0" tIns="0" rIns="0" bIns="0" rtlCol="0">
            <a:spAutoFit/>
          </a:bodyPr>
          <a:lstStyle/>
          <a:p>
            <a:pPr algn="just"/>
            <a:r>
              <a:rPr lang="en-US" sz="900" b="1" i="1" dirty="0"/>
              <a:t>Key Business Line Contacts listed are a starting point for discussion and not meant to indicate these individuals are responsible for the process, observations and/or report.</a:t>
            </a:r>
          </a:p>
        </p:txBody>
      </p:sp>
      <p:sp>
        <p:nvSpPr>
          <p:cNvPr id="11" name="Rectangle 10">
            <a:extLst>
              <a:ext uri="{FF2B5EF4-FFF2-40B4-BE49-F238E27FC236}">
                <a16:creationId xmlns:a16="http://schemas.microsoft.com/office/drawing/2014/main" id="{7B658963-6750-406F-A60B-330839C0063F}"/>
              </a:ext>
            </a:extLst>
          </p:cNvPr>
          <p:cNvSpPr/>
          <p:nvPr/>
        </p:nvSpPr>
        <p:spPr>
          <a:xfrm>
            <a:off x="285750" y="6140642"/>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3879562319"/>
      </p:ext>
    </p:extLst>
  </p:cSld>
  <p:clrMapOvr>
    <a:masterClrMapping/>
  </p:clrMapOvr>
  <p:transition>
    <p:fade/>
  </p:transition>
</p:sld>
</file>

<file path=ppt/theme/theme1.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2.xml><?xml version="1.0" encoding="utf-8"?>
<a:theme xmlns:a="http://schemas.openxmlformats.org/drawingml/2006/main" name="Office Theme">
  <a:themeElements>
    <a:clrScheme name="Custom 22">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20">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96182335466644B4D5D513AE74610A" ma:contentTypeVersion="42" ma:contentTypeDescription="Create a new document." ma:contentTypeScope="" ma:versionID="718a6ac502ca1fd6a800b481fa42a951">
  <xsd:schema xmlns:xsd="http://www.w3.org/2001/XMLSchema" xmlns:xs="http://www.w3.org/2001/XMLSchema" xmlns:p="http://schemas.microsoft.com/office/2006/metadata/properties" xmlns:ns2="6f1a8edd-907e-4477-8a35-415ab369682e" xmlns:ns3="96e6ab81-4a49-4c0f-99b7-e46eb5fd3fea" targetNamespace="http://schemas.microsoft.com/office/2006/metadata/properties" ma:root="true" ma:fieldsID="c8f1e8edc13dfbcbbe99d9a9848ad622" ns2:_="" ns3:_="">
    <xsd:import namespace="6f1a8edd-907e-4477-8a35-415ab369682e"/>
    <xsd:import namespace="96e6ab81-4a49-4c0f-99b7-e46eb5fd3fea"/>
    <xsd:element name="properties">
      <xsd:complexType>
        <xsd:sequence>
          <xsd:element name="documentManagement">
            <xsd:complexType>
              <xsd:all>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a8edd-907e-4477-8a35-415ab36968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ternalName="MediaServiceDateTaken" ma:readOnly="true">
      <xsd:simpleType>
        <xsd:restriction base="dms:Text"/>
      </xsd:simpleType>
    </xsd:element>
    <xsd:element name="MediaServiceAutoTags" ma:index="9"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e6ab81-4a49-4c0f-99b7-e46eb5fd3f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B24F0FD7-590D-477C-84D8-04F64A55F94D}">
  <ds:schemaRefs>
    <ds:schemaRef ds:uri="http://schemas.microsoft.com/office/2006/documentManagement/types"/>
    <ds:schemaRef ds:uri="http://purl.org/dc/elements/1.1/"/>
    <ds:schemaRef ds:uri="96e6ab81-4a49-4c0f-99b7-e46eb5fd3fea"/>
    <ds:schemaRef ds:uri="http://purl.org/dc/terms/"/>
    <ds:schemaRef ds:uri="http://schemas.openxmlformats.org/package/2006/metadata/core-properties"/>
    <ds:schemaRef ds:uri="http://schemas.microsoft.com/office/infopath/2007/PartnerControls"/>
    <ds:schemaRef ds:uri="http://purl.org/dc/dcmitype/"/>
    <ds:schemaRef ds:uri="6f1a8edd-907e-4477-8a35-415ab369682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2E9571B-7759-4245-9CCC-DE9018212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a8edd-907e-4477-8a35-415ab369682e"/>
    <ds:schemaRef ds:uri="96e6ab81-4a49-4c0f-99b7-e46eb5fd3f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CVS_Health_Everyday_Standard_Template_08_2020</Template>
  <TotalTime>3372</TotalTime>
  <Words>2388</Words>
  <Application>Microsoft Office PowerPoint</Application>
  <PresentationFormat>On-screen Show (4:3)</PresentationFormat>
  <Paragraphs>304</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CVS Health Sans</vt:lpstr>
      <vt:lpstr>Lucida Grande</vt:lpstr>
      <vt:lpstr>CVS_Health_PPT_Everyday_Standard_Template</vt:lpstr>
      <vt:lpstr>Benefits Production Access Review Kick-off Meeting</vt:lpstr>
      <vt:lpstr>PowerPoint Presentation</vt:lpstr>
      <vt:lpstr>Attorney Client Privilege (ACP) Protocol</vt:lpstr>
      <vt:lpstr>Engagement Details Executive Summary</vt:lpstr>
      <vt:lpstr>Engagement Details Objectives &amp; Inherent Risks</vt:lpstr>
      <vt:lpstr>Engagement Details Business Input</vt:lpstr>
      <vt:lpstr>Key Milestones</vt:lpstr>
      <vt:lpstr>Key Contacts Internal Audit &amp; Business Area (Operations)</vt:lpstr>
      <vt:lpstr>Key Contacts  Internal Audit &amp; Business Area (IT)</vt:lpstr>
      <vt:lpstr>Expectations Internal Audit &amp; Business Line</vt:lpstr>
      <vt:lpstr>Additional Information to Consider </vt:lpstr>
      <vt:lpstr>Next Steps</vt:lpstr>
      <vt:lpstr>Appendix</vt:lpstr>
      <vt:lpstr>Standard Terminology Overall Control Environment Opinion</vt:lpstr>
      <vt:lpstr>Standard Terminology Ratings &amp; Management Action Plan</vt:lpstr>
      <vt:lpstr>Escalation Protocol </vt:lpstr>
      <vt:lpstr>PowerPoint Presentation</vt:lpstr>
      <vt:lpstr>Distribution List</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Janson, Sarah L</dc:creator>
  <cp:lastModifiedBy>Roy, Ronald J.</cp:lastModifiedBy>
  <cp:revision>63</cp:revision>
  <cp:lastPrinted>2017-04-13T12:11:49Z</cp:lastPrinted>
  <dcterms:created xsi:type="dcterms:W3CDTF">2020-09-09T20:14:49Z</dcterms:created>
  <dcterms:modified xsi:type="dcterms:W3CDTF">2021-02-26T14:08:59Z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0x0101009396182335466644B4D5D513AE74610A</vt:lpwstr>
  </property>
  <property fmtid="{D5CDD505-2E9C-101B-9397-08002B2CF9AE}" pid="3" name="MSIP_Label_7837230a-460a-4aec-98a3-ac101fb30b10_Enabled">
    <vt:lpwstr>True</vt:lpwstr>
  </property>
  <property fmtid="{D5CDD505-2E9C-101B-9397-08002B2CF9AE}" pid="4" name="MSIP_Label_7837230a-460a-4aec-98a3-ac101fb30b10_SiteId">
    <vt:lpwstr>fabb61b8-3afe-4e75-b934-a47f782b8cd7</vt:lpwstr>
  </property>
  <property fmtid="{D5CDD505-2E9C-101B-9397-08002B2CF9AE}" pid="5" name="MSIP_Label_7837230a-460a-4aec-98a3-ac101fb30b10_Owner">
    <vt:lpwstr>RuscollJ@AETNA.com</vt:lpwstr>
  </property>
  <property fmtid="{D5CDD505-2E9C-101B-9397-08002B2CF9AE}" pid="6" name="MSIP_Label_7837230a-460a-4aec-98a3-ac101fb30b10_SetDate">
    <vt:lpwstr>2019-05-12T15:53:10.4458612Z</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