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notesMasterIdLst>
    <p:notesMasterId r:id="rId23"/>
  </p:notesMasterIdLst>
  <p:handoutMasterIdLst>
    <p:handoutMasterId r:id="rId24"/>
  </p:handoutMasterIdLst>
  <p:sldIdLst>
    <p:sldId id="507" r:id="rId5"/>
    <p:sldId id="392" r:id="rId6"/>
    <p:sldId id="306" r:id="rId7"/>
    <p:sldId id="305" r:id="rId8"/>
    <p:sldId id="285" r:id="rId9"/>
    <p:sldId id="286" r:id="rId10"/>
    <p:sldId id="287" r:id="rId11"/>
    <p:sldId id="302" r:id="rId12"/>
    <p:sldId id="511" r:id="rId13"/>
    <p:sldId id="504" r:id="rId14"/>
    <p:sldId id="510" r:id="rId15"/>
    <p:sldId id="291" r:id="rId16"/>
    <p:sldId id="506" r:id="rId17"/>
    <p:sldId id="501" r:id="rId18"/>
    <p:sldId id="293" r:id="rId19"/>
    <p:sldId id="502" r:id="rId20"/>
    <p:sldId id="508" r:id="rId21"/>
    <p:sldId id="50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orient="horz" pos="2952" userDrawn="1">
          <p15:clr>
            <a:srgbClr val="A4A3A4"/>
          </p15:clr>
        </p15:guide>
        <p15:guide id="3" orient="horz" pos="4111" userDrawn="1">
          <p15:clr>
            <a:srgbClr val="A4A3A4"/>
          </p15:clr>
        </p15:guide>
        <p15:guide id="4" orient="horz" pos="3622" userDrawn="1">
          <p15:clr>
            <a:srgbClr val="A4A3A4"/>
          </p15:clr>
        </p15:guide>
        <p15:guide id="5" pos="2880" userDrawn="1">
          <p15:clr>
            <a:srgbClr val="A4A3A4"/>
          </p15:clr>
        </p15:guide>
        <p15:guide id="6" pos="5496"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8B92"/>
    <a:srgbClr val="00A78E"/>
    <a:srgbClr val="66CABB"/>
    <a:srgbClr val="78E2D7"/>
    <a:srgbClr val="267AC0"/>
    <a:srgbClr val="09A7E3"/>
    <a:srgbClr val="77D8E8"/>
    <a:srgbClr val="B8E3EB"/>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875" autoAdjust="0"/>
  </p:normalViewPr>
  <p:slideViewPr>
    <p:cSldViewPr snapToGrid="0">
      <p:cViewPr>
        <p:scale>
          <a:sx n="67" d="100"/>
          <a:sy n="67" d="100"/>
        </p:scale>
        <p:origin x="604" y="48"/>
      </p:cViewPr>
      <p:guideLst>
        <p:guide orient="horz" pos="864"/>
        <p:guide orient="horz" pos="2952"/>
        <p:guide orient="horz" pos="4111"/>
        <p:guide orient="horz" pos="3622"/>
        <p:guide pos="2880"/>
        <p:guide pos="5496"/>
      </p:guideLst>
    </p:cSldViewPr>
  </p:slideViewPr>
  <p:notesTextViewPr>
    <p:cViewPr>
      <p:scale>
        <a:sx n="100" d="100"/>
        <a:sy n="100" d="100"/>
      </p:scale>
      <p:origin x="0" y="0"/>
    </p:cViewPr>
  </p:notesTextViewPr>
  <p:sorterViewPr>
    <p:cViewPr>
      <p:scale>
        <a:sx n="63" d="100"/>
        <a:sy n="63" d="100"/>
      </p:scale>
      <p:origin x="0" y="-2684"/>
    </p:cViewPr>
  </p:sorterViewPr>
  <p:notesViewPr>
    <p:cSldViewPr snapToGrid="0" snapToObjects="1">
      <p:cViewPr varScale="1">
        <p:scale>
          <a:sx n="55" d="100"/>
          <a:sy n="55" d="100"/>
        </p:scale>
        <p:origin x="2140" y="3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dirty="0">
              <a:solidFill>
                <a:schemeClr val="tx2"/>
              </a:solidFill>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solidFill>
                  <a:schemeClr val="tx2"/>
                </a:solidFill>
                <a:cs typeface="Arial" panose="020B0604020202020204" pitchFamily="34" charset="0"/>
              </a:rPr>
              <a:t>3/1/2021</a:t>
            </a:fld>
            <a:endParaRPr lang="en-US" sz="1000" dirty="0">
              <a:solidFill>
                <a:schemeClr val="tx2"/>
              </a:solidFill>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dirty="0">
              <a:solidFill>
                <a:schemeClr val="tx2"/>
              </a:solidFill>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solidFill>
                  <a:schemeClr val="tx2"/>
                </a:solidFill>
                <a:cs typeface="Arial" panose="020B0604020202020204" pitchFamily="34" charset="0"/>
              </a:rPr>
              <a:t>‹#›</a:t>
            </a:fld>
            <a:endParaRPr lang="en-US" sz="1000" dirty="0">
              <a:solidFill>
                <a:schemeClr val="tx2"/>
              </a:solidFill>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3/1/2021</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4</a:t>
            </a:fld>
            <a:endParaRPr lang="en-US" dirty="0"/>
          </a:p>
        </p:txBody>
      </p:sp>
    </p:spTree>
    <p:extLst>
      <p:ext uri="{BB962C8B-B14F-4D97-AF65-F5344CB8AC3E}">
        <p14:creationId xmlns:p14="http://schemas.microsoft.com/office/powerpoint/2010/main" val="173465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8</a:t>
            </a:fld>
            <a:endParaRPr lang="en-US" dirty="0"/>
          </a:p>
        </p:txBody>
      </p:sp>
    </p:spTree>
    <p:extLst>
      <p:ext uri="{BB962C8B-B14F-4D97-AF65-F5344CB8AC3E}">
        <p14:creationId xmlns:p14="http://schemas.microsoft.com/office/powerpoint/2010/main" val="316661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9</a:t>
            </a:fld>
            <a:endParaRPr lang="en-US" dirty="0"/>
          </a:p>
        </p:txBody>
      </p:sp>
    </p:spTree>
    <p:extLst>
      <p:ext uri="{BB962C8B-B14F-4D97-AF65-F5344CB8AC3E}">
        <p14:creationId xmlns:p14="http://schemas.microsoft.com/office/powerpoint/2010/main" val="1389389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1516" y="1464905"/>
            <a:ext cx="4277426" cy="3555610"/>
          </a:xfrm>
          <a:prstGeom prst="rect">
            <a:avLst/>
          </a:prstGeom>
        </p:spPr>
      </p:pic>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0"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418448" y="2130386"/>
            <a:ext cx="3127185"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22"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9144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accent2"/>
                </a:solidFill>
                <a:latin typeface="+mn-lt"/>
              </a:defRPr>
            </a:lvl1pPr>
          </a:lstStyle>
          <a:p>
            <a:r>
              <a:rPr lang="en-US" dirty="0"/>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one-column layout</a:t>
            </a:r>
          </a:p>
        </p:txBody>
      </p:sp>
      <p:sp>
        <p:nvSpPr>
          <p:cNvPr id="3" name="Content Placeholder 2"/>
          <p:cNvSpPr>
            <a:spLocks noGrp="1"/>
          </p:cNvSpPr>
          <p:nvPr>
            <p:ph idx="1" hasCustomPrompt="1"/>
          </p:nvPr>
        </p:nvSpPr>
        <p:spPr bwMode="gray">
          <a:xfrm>
            <a:off x="418447" y="1767532"/>
            <a:ext cx="6441339" cy="3977640"/>
          </a:xfrm>
        </p:spPr>
        <p:txBody>
          <a:bodyPr/>
          <a:lstStyle>
            <a:lvl1pPr>
              <a:lnSpc>
                <a:spcPct val="100000"/>
              </a:lnSpc>
              <a:buClr>
                <a:schemeClr val="tx1"/>
              </a:buClr>
              <a:defRPr sz="1800" b="1" cap="none" baseline="0">
                <a:solidFill>
                  <a:schemeClr val="tx2"/>
                </a:solidFill>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71500" indent="-228600">
              <a:buClr>
                <a:schemeClr val="tx1"/>
              </a:buClr>
              <a:buFont typeface="Arial" panose="020B0604020202020204" pitchFamily="34" charset="0"/>
              <a:buChar char="•"/>
              <a:defRPr sz="1300">
                <a:solidFill>
                  <a:schemeClr val="tx2"/>
                </a:solidFill>
              </a:defRPr>
            </a:lvl5pPr>
            <a:lvl6pPr marL="742950" indent="-171450">
              <a:buClr>
                <a:schemeClr val="tx1"/>
              </a:buClr>
              <a:buFont typeface="Arial" panose="020B0604020202020204" pitchFamily="34" charset="0"/>
              <a:buChar char="–"/>
              <a:defRPr sz="1300" baseline="0">
                <a:solidFill>
                  <a:schemeClr val="tx2"/>
                </a:solidFill>
              </a:defRPr>
            </a:lvl6pPr>
            <a:lvl7pPr marL="914400" indent="-165100">
              <a:buFont typeface="Arial" panose="020B0604020202020204" pitchFamily="34" charset="0"/>
              <a:buChar char="•"/>
              <a:defRPr sz="1300"/>
            </a:lvl7pPr>
            <a:lvl8pPr marL="1092200" indent="-177800">
              <a:buFont typeface="Arial" panose="020B0604020202020204" pitchFamily="34" charset="0"/>
              <a:buChar char="–"/>
              <a:defRPr sz="1300"/>
            </a:lvl8pPr>
            <a:lvl9pPr marL="1257300" indent="-16510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two-column layout</a:t>
            </a:r>
          </a:p>
        </p:txBody>
      </p:sp>
      <p:sp>
        <p:nvSpPr>
          <p:cNvPr id="3" name="Content Placeholder 2"/>
          <p:cNvSpPr>
            <a:spLocks noGrp="1"/>
          </p:cNvSpPr>
          <p:nvPr>
            <p:ph sz="half" idx="1" hasCustomPrompt="1"/>
          </p:nvPr>
        </p:nvSpPr>
        <p:spPr bwMode="gray">
          <a:xfrm>
            <a:off x="418447"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5" name="Content Placeholder 2"/>
          <p:cNvSpPr>
            <a:spLocks noGrp="1"/>
          </p:cNvSpPr>
          <p:nvPr>
            <p:ph sz="half" idx="10" hasCustomPrompt="1"/>
          </p:nvPr>
        </p:nvSpPr>
        <p:spPr bwMode="gray">
          <a:xfrm>
            <a:off x="4791456" y="1767532"/>
            <a:ext cx="3928859" cy="3978176"/>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three-column layout</a:t>
            </a:r>
          </a:p>
        </p:txBody>
      </p:sp>
      <p:sp>
        <p:nvSpPr>
          <p:cNvPr id="3" name="Content Placeholder 2"/>
          <p:cNvSpPr>
            <a:spLocks noGrp="1"/>
          </p:cNvSpPr>
          <p:nvPr>
            <p:ph sz="half" idx="1" hasCustomPrompt="1"/>
          </p:nvPr>
        </p:nvSpPr>
        <p:spPr bwMode="gray">
          <a:xfrm>
            <a:off x="418447"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6" name="Content Placeholder 2"/>
          <p:cNvSpPr>
            <a:spLocks noGrp="1"/>
          </p:cNvSpPr>
          <p:nvPr>
            <p:ph sz="half" idx="10" hasCustomPrompt="1"/>
          </p:nvPr>
        </p:nvSpPr>
        <p:spPr bwMode="gray">
          <a:xfrm>
            <a:off x="3282696"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
        <p:nvSpPr>
          <p:cNvPr id="7" name="Content Placeholder 2"/>
          <p:cNvSpPr>
            <a:spLocks noGrp="1"/>
          </p:cNvSpPr>
          <p:nvPr>
            <p:ph sz="half" idx="11" hasCustomPrompt="1"/>
          </p:nvPr>
        </p:nvSpPr>
        <p:spPr bwMode="gray">
          <a:xfrm>
            <a:off x="6135624" y="1764792"/>
            <a:ext cx="2575564" cy="3988308"/>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tabLst/>
              <a:defRPr sz="130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four-column layout</a:t>
            </a:r>
          </a:p>
        </p:txBody>
      </p:sp>
      <p:sp>
        <p:nvSpPr>
          <p:cNvPr id="3" name="Content Placeholder 2"/>
          <p:cNvSpPr>
            <a:spLocks noGrp="1"/>
          </p:cNvSpPr>
          <p:nvPr>
            <p:ph sz="half" idx="1" hasCustomPrompt="1"/>
          </p:nvPr>
        </p:nvSpPr>
        <p:spPr bwMode="gray">
          <a:xfrm>
            <a:off x="418447"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2"/>
          <p:cNvSpPr>
            <a:spLocks noGrp="1"/>
          </p:cNvSpPr>
          <p:nvPr>
            <p:ph sz="half" idx="10" hasCustomPrompt="1"/>
          </p:nvPr>
        </p:nvSpPr>
        <p:spPr bwMode="gray">
          <a:xfrm>
            <a:off x="2555821"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8" name="Content Placeholder 2"/>
          <p:cNvSpPr>
            <a:spLocks noGrp="1"/>
          </p:cNvSpPr>
          <p:nvPr>
            <p:ph sz="half" idx="11" hasCustomPrompt="1"/>
          </p:nvPr>
        </p:nvSpPr>
        <p:spPr bwMode="gray">
          <a:xfrm>
            <a:off x="4693195"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2"/>
          <p:cNvSpPr>
            <a:spLocks noGrp="1"/>
          </p:cNvSpPr>
          <p:nvPr>
            <p:ph sz="half" idx="12" hasCustomPrompt="1"/>
          </p:nvPr>
        </p:nvSpPr>
        <p:spPr bwMode="gray">
          <a:xfrm>
            <a:off x="6830568" y="1764792"/>
            <a:ext cx="1879581" cy="397764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7250794" cy="713232"/>
          </a:xfrm>
        </p:spPr>
        <p:txBody>
          <a:bodyPr/>
          <a:lstStyle>
            <a:lvl1pPr>
              <a:defRPr>
                <a:solidFill>
                  <a:schemeClr val="tx2"/>
                </a:solidFill>
              </a:defRPr>
            </a:lvl1pPr>
          </a:lstStyle>
          <a:p>
            <a:r>
              <a:rPr lang="en-US" dirty="0"/>
              <a:t>Click to add title for five-column journey layout</a:t>
            </a:r>
          </a:p>
        </p:txBody>
      </p:sp>
      <p:sp>
        <p:nvSpPr>
          <p:cNvPr id="8" name="Content Placeholder 2"/>
          <p:cNvSpPr>
            <a:spLocks noGrp="1"/>
          </p:cNvSpPr>
          <p:nvPr>
            <p:ph sz="half" idx="1" hasCustomPrompt="1"/>
          </p:nvPr>
        </p:nvSpPr>
        <p:spPr bwMode="gray">
          <a:xfrm>
            <a:off x="798706"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9" name="Content Placeholder 2"/>
          <p:cNvSpPr>
            <a:spLocks noGrp="1"/>
          </p:cNvSpPr>
          <p:nvPr>
            <p:ph sz="half" idx="10" hasCustomPrompt="1"/>
          </p:nvPr>
        </p:nvSpPr>
        <p:spPr bwMode="gray">
          <a:xfrm>
            <a:off x="236523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1" name="Content Placeholder 2"/>
          <p:cNvSpPr>
            <a:spLocks noGrp="1"/>
          </p:cNvSpPr>
          <p:nvPr>
            <p:ph sz="half" idx="11" hasCustomPrompt="1"/>
          </p:nvPr>
        </p:nvSpPr>
        <p:spPr bwMode="gray">
          <a:xfrm>
            <a:off x="3931765"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2" name="Content Placeholder 2"/>
          <p:cNvSpPr>
            <a:spLocks noGrp="1"/>
          </p:cNvSpPr>
          <p:nvPr>
            <p:ph sz="half" idx="12" hasCustomPrompt="1"/>
          </p:nvPr>
        </p:nvSpPr>
        <p:spPr bwMode="gray">
          <a:xfrm>
            <a:off x="549829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
        <p:nvSpPr>
          <p:cNvPr id="14" name="Content Placeholder 2"/>
          <p:cNvSpPr>
            <a:spLocks noGrp="1"/>
          </p:cNvSpPr>
          <p:nvPr>
            <p:ph sz="half" idx="13" hasCustomPrompt="1"/>
          </p:nvPr>
        </p:nvSpPr>
        <p:spPr bwMode="gray">
          <a:xfrm>
            <a:off x="7064824" y="3475038"/>
            <a:ext cx="1255341" cy="2270670"/>
          </a:xfrm>
        </p:spPr>
        <p:txBody>
          <a:bodyPr vert="horz" lIns="0" tIns="0" rIns="0" bIns="0" rtlCol="0">
            <a:noAutofit/>
          </a:bodyPr>
          <a:lstStyle>
            <a:lvl1pPr>
              <a:lnSpc>
                <a:spcPct val="100000"/>
              </a:lnSpc>
              <a:buClr>
                <a:schemeClr val="tx1"/>
              </a:buClr>
              <a:defRPr lang="en-US" sz="1800" b="1" cap="none" baseline="0" dirty="0" smtClean="0">
                <a:solidFill>
                  <a:schemeClr val="tx2"/>
                </a:solidFill>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177526" y="1752601"/>
            <a:ext cx="6788949"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3335740" y="1764792"/>
            <a:ext cx="5380715"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418446" y="1767531"/>
            <a:ext cx="2579280" cy="2971800"/>
          </a:xfrm>
        </p:spPr>
        <p:txBody>
          <a:bodyPr/>
          <a:lstStyle>
            <a:lvl1pPr>
              <a:lnSpc>
                <a:spcPct val="100000"/>
              </a:lnSpc>
              <a:buClrTx/>
              <a:defRPr sz="1800" b="1" cap="none" baseline="0">
                <a:solidFill>
                  <a:schemeClr val="tx2"/>
                </a:solidFill>
              </a:defRPr>
            </a:lvl1pPr>
            <a:lvl2pPr marL="0" indent="0">
              <a:buClrTx/>
              <a:buNone/>
              <a:defRPr sz="1300"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16628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6"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comparison slide</a:t>
            </a:r>
          </a:p>
        </p:txBody>
      </p:sp>
      <p:sp>
        <p:nvSpPr>
          <p:cNvPr id="15" name="Content Placeholder 3"/>
          <p:cNvSpPr>
            <a:spLocks noGrp="1"/>
          </p:cNvSpPr>
          <p:nvPr>
            <p:ph sz="half" idx="2" hasCustomPrompt="1"/>
          </p:nvPr>
        </p:nvSpPr>
        <p:spPr>
          <a:xfrm>
            <a:off x="940106"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tx2"/>
                </a:solidFill>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dirty="0"/>
              <a:t>Header</a:t>
            </a:r>
          </a:p>
          <a:p>
            <a:pPr lvl="1"/>
            <a:r>
              <a:rPr lang="en-US" dirty="0"/>
              <a:t>First-level</a:t>
            </a:r>
          </a:p>
        </p:txBody>
      </p:sp>
      <p:sp>
        <p:nvSpPr>
          <p:cNvPr id="16" name="Content Placeholder 5"/>
          <p:cNvSpPr>
            <a:spLocks noGrp="1"/>
          </p:cNvSpPr>
          <p:nvPr>
            <p:ph sz="quarter" idx="4" hasCustomPrompt="1"/>
          </p:nvPr>
        </p:nvSpPr>
        <p:spPr>
          <a:xfrm>
            <a:off x="5535223" y="3718011"/>
            <a:ext cx="2620438" cy="2027697"/>
          </a:xfrm>
          <a:noFill/>
        </p:spPr>
        <p:txBody>
          <a:bodyPr lIns="0" tIns="0" rIns="0" bIns="0"/>
          <a:lstStyle>
            <a:lvl1pPr marL="0" indent="0" algn="ctr">
              <a:lnSpc>
                <a:spcPct val="100000"/>
              </a:lnSpc>
              <a:spcBef>
                <a:spcPts val="1200"/>
              </a:spcBef>
              <a:buClrTx/>
              <a:buFont typeface="Arial"/>
              <a:buNone/>
              <a:defRPr sz="1800" b="1">
                <a:solidFill>
                  <a:schemeClr val="bg1"/>
                </a:solidFill>
              </a:defRPr>
            </a:lvl1pPr>
            <a:lvl2pPr marL="0" indent="0" algn="ctr">
              <a:spcBef>
                <a:spcPts val="1200"/>
              </a:spcBef>
              <a:buClrTx/>
              <a:buFontTx/>
              <a:buNone/>
              <a:defRPr sz="15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dirty="0"/>
              <a:t>Header</a:t>
            </a:r>
          </a:p>
          <a:p>
            <a:pPr lvl="1"/>
            <a:r>
              <a:rPr lang="en-US" dirty="0"/>
              <a:t>First-level</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7"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8"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56777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164039" y="6241774"/>
            <a:ext cx="4190435"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3047171" y="0"/>
            <a:ext cx="30436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6090785" y="0"/>
            <a:ext cx="305321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644819" y="6376946"/>
            <a:ext cx="3719981"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635243"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dirty="0"/>
              <a:t>Header</a:t>
            </a:r>
          </a:p>
          <a:p>
            <a:pPr lvl="1"/>
            <a:r>
              <a:rPr lang="en-US" dirty="0"/>
              <a:t>First-level</a:t>
            </a:r>
          </a:p>
        </p:txBody>
      </p:sp>
      <p:sp>
        <p:nvSpPr>
          <p:cNvPr id="18" name="Content Placeholder 3"/>
          <p:cNvSpPr>
            <a:spLocks noGrp="1"/>
          </p:cNvSpPr>
          <p:nvPr>
            <p:ph sz="half" idx="2" hasCustomPrompt="1"/>
          </p:nvPr>
        </p:nvSpPr>
        <p:spPr bwMode="gray">
          <a:xfrm>
            <a:off x="3680635" y="3148861"/>
            <a:ext cx="1776685" cy="2596847"/>
          </a:xfrm>
        </p:spPr>
        <p:txBody>
          <a:bodyPr vert="horz" lIns="0" tIns="0" rIns="0" bIns="0" rtlCol="0">
            <a:noAutofit/>
          </a:bodyPr>
          <a:lstStyle>
            <a:lvl1pPr algn="ctr">
              <a:lnSpc>
                <a:spcPct val="100000"/>
              </a:lnSpc>
              <a:buClrTx/>
              <a:defRPr lang="en-US" sz="1800" b="1" cap="none" baseline="0" dirty="0" smtClean="0">
                <a:solidFill>
                  <a:schemeClr val="tx2"/>
                </a:solidFill>
              </a:defRPr>
            </a:lvl1pPr>
            <a:lvl2pPr marL="0" indent="0" algn="ctr">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dirty="0"/>
              <a:t>Header</a:t>
            </a:r>
          </a:p>
          <a:p>
            <a:pPr lvl="1"/>
            <a:r>
              <a:rPr lang="en-US" dirty="0"/>
              <a:t>First-level</a:t>
            </a:r>
          </a:p>
        </p:txBody>
      </p:sp>
      <p:sp>
        <p:nvSpPr>
          <p:cNvPr id="19" name="Content Placeholder 3"/>
          <p:cNvSpPr>
            <a:spLocks noGrp="1"/>
          </p:cNvSpPr>
          <p:nvPr>
            <p:ph sz="half" idx="18" hasCustomPrompt="1"/>
          </p:nvPr>
        </p:nvSpPr>
        <p:spPr bwMode="gray">
          <a:xfrm>
            <a:off x="6729049" y="3148861"/>
            <a:ext cx="1776685" cy="2596847"/>
          </a:xfrm>
        </p:spPr>
        <p:txBody>
          <a:bodyPr vert="horz" lIns="0" tIns="0" rIns="0" bIns="0" rtlCol="0">
            <a:noAutofit/>
          </a:bodyPr>
          <a:lstStyle>
            <a:lvl1pPr algn="ctr">
              <a:lnSpc>
                <a:spcPct val="100000"/>
              </a:lnSpc>
              <a:buClrTx/>
              <a:defRPr lang="en-US" sz="1800" b="1" cap="none" baseline="0" dirty="0" smtClean="0">
                <a:solidFill>
                  <a:schemeClr val="bg1"/>
                </a:solidFill>
              </a:defRPr>
            </a:lvl1pPr>
            <a:lvl2pPr marL="0" indent="0" algn="ctr">
              <a:buClrTx/>
              <a:buFontTx/>
              <a:buNone/>
              <a:defRPr lang="en-US" sz="15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dirty="0"/>
              <a:t>Header</a:t>
            </a:r>
          </a:p>
          <a:p>
            <a:pPr lvl="1"/>
            <a:r>
              <a:rPr lang="en-US" dirty="0"/>
              <a:t>First-level</a:t>
            </a:r>
          </a:p>
        </p:txBody>
      </p:sp>
      <p:grpSp>
        <p:nvGrpSpPr>
          <p:cNvPr id="20" name="Group 19">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21"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5"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6"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3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777505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image and text slide</a:t>
            </a:r>
          </a:p>
        </p:txBody>
      </p:sp>
      <p:sp>
        <p:nvSpPr>
          <p:cNvPr id="6" name="Content Placeholder 2"/>
          <p:cNvSpPr>
            <a:spLocks noGrp="1"/>
          </p:cNvSpPr>
          <p:nvPr>
            <p:ph idx="1" hasCustomPrompt="1"/>
          </p:nvPr>
        </p:nvSpPr>
        <p:spPr bwMode="gray">
          <a:xfrm>
            <a:off x="418447" y="1765300"/>
            <a:ext cx="366312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Tree>
    <p:extLst>
      <p:ext uri="{BB962C8B-B14F-4D97-AF65-F5344CB8AC3E}">
        <p14:creationId xmlns:p14="http://schemas.microsoft.com/office/powerpoint/2010/main" val="270009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1"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5050192" y="530351"/>
            <a:ext cx="3758830" cy="713232"/>
          </a:xfrm>
        </p:spPr>
        <p:txBody>
          <a:bodyPr/>
          <a:lstStyle>
            <a:lvl1pPr>
              <a:defRPr>
                <a:solidFill>
                  <a:schemeClr val="tx2"/>
                </a:solidFill>
              </a:defRPr>
            </a:lvl1pPr>
          </a:lstStyle>
          <a:p>
            <a:r>
              <a:rPr lang="en-US" dirty="0"/>
              <a:t>Click to add title </a:t>
            </a:r>
            <a:br>
              <a:rPr lang="en-US" dirty="0"/>
            </a:br>
            <a:r>
              <a:rPr lang="en-US" dirty="0"/>
              <a:t>for image and text slide</a:t>
            </a:r>
          </a:p>
        </p:txBody>
      </p:sp>
      <p:sp>
        <p:nvSpPr>
          <p:cNvPr id="6" name="Content Placeholder 2"/>
          <p:cNvSpPr>
            <a:spLocks noGrp="1"/>
          </p:cNvSpPr>
          <p:nvPr>
            <p:ph idx="1" hasCustomPrompt="1"/>
          </p:nvPr>
        </p:nvSpPr>
        <p:spPr bwMode="gray">
          <a:xfrm>
            <a:off x="5055520" y="1765300"/>
            <a:ext cx="366312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Tree>
    <p:extLst>
      <p:ext uri="{BB962C8B-B14F-4D97-AF65-F5344CB8AC3E}">
        <p14:creationId xmlns:p14="http://schemas.microsoft.com/office/powerpoint/2010/main" val="1148326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457200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2" name="Title 1"/>
          <p:cNvSpPr>
            <a:spLocks noGrp="1"/>
          </p:cNvSpPr>
          <p:nvPr>
            <p:ph type="title" hasCustomPrompt="1"/>
          </p:nvPr>
        </p:nvSpPr>
        <p:spPr>
          <a:xfrm>
            <a:off x="418447"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418447" y="1767532"/>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grpSp>
        <p:nvGrpSpPr>
          <p:cNvPr id="16" name="Group 15">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7"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2"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1583824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50192" y="530351"/>
            <a:ext cx="3663126" cy="713232"/>
          </a:xfrm>
        </p:spPr>
        <p:txBody>
          <a:bodyPr/>
          <a:lstStyle>
            <a:lvl1pPr>
              <a:defRPr>
                <a:solidFill>
                  <a:schemeClr val="tx2"/>
                </a:solidFill>
              </a:defRPr>
            </a:lvl1pPr>
          </a:lstStyle>
          <a:p>
            <a:r>
              <a:rPr lang="en-US" dirty="0"/>
              <a:t>Click to add title for text and infographic</a:t>
            </a:r>
          </a:p>
        </p:txBody>
      </p:sp>
      <p:sp>
        <p:nvSpPr>
          <p:cNvPr id="6" name="Content Placeholder 2"/>
          <p:cNvSpPr>
            <a:spLocks noGrp="1"/>
          </p:cNvSpPr>
          <p:nvPr>
            <p:ph idx="1" hasCustomPrompt="1"/>
          </p:nvPr>
        </p:nvSpPr>
        <p:spPr bwMode="gray">
          <a:xfrm>
            <a:off x="5055520" y="1765300"/>
            <a:ext cx="366312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dirty="0"/>
              <a:t>Body text</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728004"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4572000" y="0"/>
            <a:ext cx="4572000"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dirty="0"/>
            </a:br>
            <a:r>
              <a:rPr lang="en-US" dirty="0"/>
              <a:t>IMAGE</a:t>
            </a:r>
            <a:br>
              <a:rPr lang="en-US" dirty="0"/>
            </a:br>
            <a:br>
              <a:rPr lang="en-US" dirty="0"/>
            </a:br>
            <a:br>
              <a:rPr lang="en-US" dirty="0"/>
            </a:br>
            <a:endParaRPr lang="en-US" dirty="0"/>
          </a:p>
        </p:txBody>
      </p:sp>
      <p:sp>
        <p:nvSpPr>
          <p:cNvPr id="2" name="Title 1"/>
          <p:cNvSpPr>
            <a:spLocks noGrp="1"/>
          </p:cNvSpPr>
          <p:nvPr>
            <p:ph type="title" hasCustomPrompt="1"/>
          </p:nvPr>
        </p:nvSpPr>
        <p:spPr>
          <a:xfrm>
            <a:off x="418446" y="1764792"/>
            <a:ext cx="3709933" cy="1463040"/>
          </a:xfrm>
        </p:spPr>
        <p:txBody>
          <a:bodyPr rIns="0"/>
          <a:lstStyle>
            <a:lvl1pPr>
              <a:defRPr>
                <a:solidFill>
                  <a:schemeClr val="tx2"/>
                </a:solidFill>
              </a:defRPr>
            </a:lvl1pPr>
          </a:lstStyle>
          <a:p>
            <a:r>
              <a:rPr lang="en-US" dirty="0"/>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418447" y="3590383"/>
            <a:ext cx="3700880" cy="184912"/>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3879276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4650" y="2180108"/>
            <a:ext cx="5378073" cy="1463040"/>
          </a:xfrm>
        </p:spPr>
        <p:txBody>
          <a:bodyPr rIns="0"/>
          <a:lstStyle>
            <a:lvl1pPr>
              <a:defRPr>
                <a:solidFill>
                  <a:schemeClr val="tx2"/>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300" cap="all" baseline="0">
                <a:solidFill>
                  <a:schemeClr val="tx2"/>
                </a:solidFill>
              </a:defRPr>
            </a:lvl1pPr>
          </a:lstStyle>
          <a:p>
            <a:pPr lvl="0"/>
            <a:r>
              <a:rPr lang="en-US" dirty="0"/>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610309"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a:xfrm>
            <a:off x="1884650" y="2180108"/>
            <a:ext cx="5378073" cy="1463040"/>
          </a:xfrm>
        </p:spPr>
        <p:txBody>
          <a:bodyPr rIns="0"/>
          <a:lstStyle>
            <a:lvl1pPr>
              <a:defRPr>
                <a:solidFill>
                  <a:schemeClr val="bg1"/>
                </a:solidFill>
              </a:defRPr>
            </a:lvl1pPr>
          </a:lstStyle>
          <a:p>
            <a:r>
              <a:rPr lang="en-US" dirty="0"/>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1884651" y="4020922"/>
            <a:ext cx="3429893" cy="161925"/>
          </a:xfrm>
          <a:prstGeom prst="rect">
            <a:avLst/>
          </a:prstGeom>
          <a:noFill/>
        </p:spPr>
        <p:txBody>
          <a:bodyPr>
            <a:noAutofit/>
          </a:bodyPr>
          <a:lstStyle>
            <a:lvl1pPr>
              <a:defRPr sz="1400" cap="all" baseline="0">
                <a:solidFill>
                  <a:schemeClr val="bg1"/>
                </a:solidFill>
              </a:defRPr>
            </a:lvl1pPr>
          </a:lstStyle>
          <a:p>
            <a:pPr lvl="0"/>
            <a:r>
              <a:rPr lang="en-US" dirty="0"/>
              <a:t>click to add AUTHOR</a:t>
            </a:r>
          </a:p>
        </p:txBody>
      </p:sp>
      <p:grpSp>
        <p:nvGrpSpPr>
          <p:cNvPr id="15" name="Group 14">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6"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0"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21"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2625066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8014" y="378058"/>
            <a:ext cx="4172088"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47797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algn="l">
              <a:buClrTx/>
              <a:defRPr/>
            </a:lvl7pPr>
            <a:lvl8pPr algn="l">
              <a:buClrTx/>
              <a:defRPr/>
            </a:lvl8pPr>
            <a:lvl9pPr algn="l">
              <a:buClrTx/>
              <a:defRPr/>
            </a:lvl9pPr>
          </a:lstStyle>
          <a:p>
            <a:pPr lvl="0"/>
            <a:r>
              <a:rPr lang="en-US" dirty="0"/>
              <a:t>1</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7" name="Content Placeholder 3"/>
          <p:cNvSpPr>
            <a:spLocks noGrp="1"/>
          </p:cNvSpPr>
          <p:nvPr>
            <p:ph sz="half" idx="2" hasCustomPrompt="1"/>
          </p:nvPr>
        </p:nvSpPr>
        <p:spPr bwMode="gray">
          <a:xfrm>
            <a:off x="361458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3513" algn="l">
              <a:buClrTx/>
              <a:buFont typeface="Arial" panose="020B0604020202020204" pitchFamily="34" charset="0"/>
              <a:buChar char="•"/>
              <a:defRPr lang="en-US" sz="1300" baseline="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2</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
        <p:nvSpPr>
          <p:cNvPr id="9" name="Content Placeholder 3"/>
          <p:cNvSpPr>
            <a:spLocks noGrp="1"/>
          </p:cNvSpPr>
          <p:nvPr>
            <p:ph sz="half" idx="18" hasCustomPrompt="1"/>
          </p:nvPr>
        </p:nvSpPr>
        <p:spPr bwMode="gray">
          <a:xfrm>
            <a:off x="5751197" y="2054488"/>
            <a:ext cx="1879581" cy="3691220"/>
          </a:xfrm>
        </p:spPr>
        <p:txBody>
          <a:bodyPr vert="horz" lIns="0" tIns="0" rIns="0" bIns="0" rtlCol="0">
            <a:noAutofit/>
          </a:bodyPr>
          <a:lstStyle>
            <a:lvl1pPr algn="ctr">
              <a:lnSpc>
                <a:spcPct val="100000"/>
              </a:lnSpc>
              <a:buClrTx/>
              <a:defRPr lang="en-US" sz="3200" b="1" cap="none" baseline="0" dirty="0" smtClean="0">
                <a:solidFill>
                  <a:schemeClr val="accent2"/>
                </a:solidFill>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dirty="0" smtClean="0">
                <a:solidFill>
                  <a:schemeClr val="tx2"/>
                </a:solidFill>
              </a:defRPr>
            </a:lvl3pPr>
            <a:lvl4pPr marL="347663" indent="-173038" algn="l">
              <a:buClrTx/>
              <a:buFont typeface="Arial" panose="020B0604020202020204" pitchFamily="34" charset="0"/>
              <a:buChar char="–"/>
              <a:defRPr lang="en-US" sz="1300" dirty="0" smtClean="0">
                <a:solidFill>
                  <a:schemeClr val="tx2"/>
                </a:solidFill>
              </a:defRPr>
            </a:lvl4pPr>
            <a:lvl5pPr marL="511175" indent="-165100"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a:solidFill>
                  <a:schemeClr val="tx2"/>
                </a:solidFill>
              </a:defRPr>
            </a:lvl6pPr>
            <a:lvl7pPr algn="l">
              <a:buClrTx/>
              <a:defRPr/>
            </a:lvl7pPr>
            <a:lvl8pPr algn="l">
              <a:buClrTx/>
              <a:defRPr/>
            </a:lvl8pPr>
            <a:lvl9pPr algn="l">
              <a:buClrTx/>
              <a:defRPr/>
            </a:lvl9pPr>
          </a:lstStyle>
          <a:p>
            <a:pPr lvl="0"/>
            <a:r>
              <a:rPr lang="en-US" dirty="0"/>
              <a:t>3</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p:txBody>
      </p:sp>
    </p:spTree>
    <p:extLst>
      <p:ext uri="{BB962C8B-B14F-4D97-AF65-F5344CB8AC3E}">
        <p14:creationId xmlns:p14="http://schemas.microsoft.com/office/powerpoint/2010/main" val="28816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418447" y="6427484"/>
            <a:ext cx="514484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mn-lt"/>
                <a:ea typeface="+mn-ea"/>
                <a:cs typeface="+mn-cs"/>
              </a:rPr>
              <a:t>©2019 CVS Health and/or one of its affiliates. Confidential and proprietary.</a:t>
            </a:r>
          </a:p>
        </p:txBody>
      </p:sp>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bg1"/>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bg1"/>
                </a:solidFill>
              </a:defRPr>
            </a:lvl1pPr>
            <a:lvl2pPr marL="0" indent="0">
              <a:spcBef>
                <a:spcPts val="0"/>
              </a:spcBef>
              <a:spcAft>
                <a:spcPts val="2400"/>
              </a:spcAft>
              <a:buFontTx/>
              <a:buNone/>
              <a:defRPr sz="13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2" name="Group 11"/>
          <p:cNvGrpSpPr/>
          <p:nvPr userDrawn="1"/>
        </p:nvGrpSpPr>
        <p:grpSpPr>
          <a:xfrm>
            <a:off x="412936" y="429541"/>
            <a:ext cx="2871788" cy="352779"/>
            <a:chOff x="557784" y="429541"/>
            <a:chExt cx="2871788" cy="352779"/>
          </a:xfrm>
          <a:solidFill>
            <a:schemeClr val="bg1"/>
          </a:solidFill>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374904"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418447" y="1767532"/>
            <a:ext cx="6441339" cy="3977640"/>
          </a:xfrm>
        </p:spPr>
        <p:txBody>
          <a:bodyPr/>
          <a:lstStyle>
            <a:lvl1pPr>
              <a:lnSpc>
                <a:spcPct val="100000"/>
              </a:lnSpc>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dirty="0"/>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9144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418447" y="6376946"/>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dirty="0">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644820" y="6376946"/>
            <a:ext cx="357409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mn-lt"/>
                <a:cs typeface="Arial" panose="020B0604020202020204" pitchFamily="34" charset="0"/>
              </a:rPr>
              <a:t>©2020 CVS Health and/or one of its affiliates. Confidential and proprietary.</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userDrawn="1"/>
        </p:nvGrpSpPr>
        <p:grpSpPr>
          <a:xfrm>
            <a:off x="7442884" y="6373316"/>
            <a:ext cx="1279180" cy="157138"/>
            <a:chOff x="1011652" y="1504398"/>
            <a:chExt cx="10028238" cy="1231900"/>
          </a:xfrm>
          <a:solidFill>
            <a:schemeClr val="bg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Tree>
    <p:extLst>
      <p:ext uri="{BB962C8B-B14F-4D97-AF65-F5344CB8AC3E}">
        <p14:creationId xmlns:p14="http://schemas.microsoft.com/office/powerpoint/2010/main" val="3318146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1828800" y="2344520"/>
            <a:ext cx="5486400" cy="1661993"/>
          </a:xfrm>
          <a:prstGeom prst="rect">
            <a:avLst/>
          </a:prstGeom>
          <a:noFill/>
        </p:spPr>
        <p:txBody>
          <a:bodyPr wrap="square" lIns="0" tIns="0" rIns="0" bIns="0" rtlCol="0" anchor="ctr">
            <a:spAutoFit/>
          </a:bodyPr>
          <a:lstStyle/>
          <a:p>
            <a:pPr algn="ctr"/>
            <a:r>
              <a:rPr lang="en-US" sz="5400" b="1" dirty="0">
                <a:solidFill>
                  <a:schemeClr val="accent2"/>
                </a:solidFill>
              </a:rPr>
              <a:t>Thank you</a:t>
            </a:r>
          </a:p>
        </p:txBody>
      </p:sp>
    </p:spTree>
    <p:extLst>
      <p:ext uri="{BB962C8B-B14F-4D97-AF65-F5344CB8AC3E}">
        <p14:creationId xmlns:p14="http://schemas.microsoft.com/office/powerpoint/2010/main" val="3548015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9144000" cy="6858000"/>
          </a:xfrm>
          <a:prstGeom prst="rect">
            <a:avLst/>
          </a:prstGeom>
          <a:solidFill>
            <a:schemeClr val="bg1">
              <a:lumMod val="85000"/>
            </a:schemeClr>
          </a:solidFill>
        </p:spPr>
        <p:txBody>
          <a:bodyPr anchor="ctr"/>
          <a:lstStyle>
            <a:lvl1pPr algn="ctr">
              <a:spcBef>
                <a:spcPts val="0"/>
              </a:spcBef>
              <a:spcAft>
                <a:spcPts val="0"/>
              </a:spcAft>
              <a:defRPr>
                <a:solidFill>
                  <a:schemeClr val="accent6"/>
                </a:solidFill>
                <a:latin typeface="+mn-lt"/>
              </a:defRPr>
            </a:lvl1pPr>
          </a:lstStyle>
          <a:p>
            <a:r>
              <a:rPr lang="en-US" dirty="0"/>
              <a:t>BE SURE IMAGE IS </a:t>
            </a:r>
            <a:br>
              <a:rPr lang="en-US" dirty="0"/>
            </a:br>
            <a:r>
              <a:rPr lang="en-US" dirty="0"/>
              <a:t>DARK ENOUGH SO TYPE AND </a:t>
            </a:r>
            <a:br>
              <a:rPr lang="en-US" dirty="0"/>
            </a:br>
            <a:r>
              <a:rPr lang="en-US" dirty="0"/>
              <a:t>LOGO ARE READABLE</a:t>
            </a:r>
          </a:p>
          <a:p>
            <a:br>
              <a:rPr lang="en-US" dirty="0"/>
            </a:br>
            <a:r>
              <a:rPr lang="en-US" dirty="0"/>
              <a:t>CLICK ICON TO ADD IMAGE</a:t>
            </a:r>
            <a:br>
              <a:rPr lang="en-US" dirty="0"/>
            </a:br>
            <a:r>
              <a:rPr lang="en-US" dirty="0"/>
              <a:t>Be sure to send image to </a:t>
            </a:r>
            <a:br>
              <a:rPr lang="en-US" dirty="0"/>
            </a:br>
            <a:r>
              <a:rPr lang="en-US" dirty="0"/>
              <a:t>back so logo sits on top of image</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 Placeholder 8"/>
          <p:cNvSpPr>
            <a:spLocks noGrp="1"/>
          </p:cNvSpPr>
          <p:nvPr>
            <p:ph type="body" sz="quarter" idx="18" hasCustomPrompt="1"/>
          </p:nvPr>
        </p:nvSpPr>
        <p:spPr>
          <a:xfrm>
            <a:off x="633878" y="1196075"/>
            <a:ext cx="3521663" cy="1444752"/>
          </a:xfrm>
        </p:spPr>
        <p:txBody>
          <a:bodyPr/>
          <a:lstStyle>
            <a:lvl1pPr algn="l">
              <a:lnSpc>
                <a:spcPct val="90000"/>
              </a:lnSpc>
              <a:spcBef>
                <a:spcPts val="0"/>
              </a:spcBef>
              <a:defRPr sz="5400" b="1">
                <a:solidFill>
                  <a:schemeClr val="bg1"/>
                </a:solidFill>
              </a:defRPr>
            </a:lvl1pPr>
          </a:lstStyle>
          <a:p>
            <a:pPr lvl="0"/>
            <a:r>
              <a:rPr lang="en-US" dirty="0"/>
              <a:t>Closing slide</a:t>
            </a:r>
          </a:p>
        </p:txBody>
      </p:sp>
    </p:spTree>
    <p:extLst>
      <p:ext uri="{BB962C8B-B14F-4D97-AF65-F5344CB8AC3E}">
        <p14:creationId xmlns:p14="http://schemas.microsoft.com/office/powerpoint/2010/main" val="12586694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19" name="Group 18"/>
          <p:cNvGrpSpPr/>
          <p:nvPr userDrawn="1"/>
        </p:nvGrpSpPr>
        <p:grpSpPr>
          <a:xfrm>
            <a:off x="1786026" y="2996233"/>
            <a:ext cx="5571948" cy="684474"/>
            <a:chOff x="2825581" y="3027447"/>
            <a:chExt cx="6537663" cy="803106"/>
          </a:xfrm>
        </p:grpSpPr>
        <p:sp>
          <p:nvSpPr>
            <p:cNvPr id="20"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21"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2"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3"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4"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25"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9144000"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Tree>
    <p:extLst>
      <p:ext uri="{BB962C8B-B14F-4D97-AF65-F5344CB8AC3E}">
        <p14:creationId xmlns:p14="http://schemas.microsoft.com/office/powerpoint/2010/main" val="3804135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9144000"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grpSp>
        <p:nvGrpSpPr>
          <p:cNvPr id="11" name="Group 10"/>
          <p:cNvGrpSpPr/>
          <p:nvPr userDrawn="1"/>
        </p:nvGrpSpPr>
        <p:grpSpPr>
          <a:xfrm>
            <a:off x="1786026" y="2996233"/>
            <a:ext cx="5571948" cy="684474"/>
            <a:chOff x="2825581" y="3027447"/>
            <a:chExt cx="6537663" cy="803106"/>
          </a:xfrm>
          <a:solidFill>
            <a:schemeClr val="bg1"/>
          </a:solidFill>
        </p:grpSpPr>
        <p:sp>
          <p:nvSpPr>
            <p:cNvPr id="12"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sp>
          <p:nvSpPr>
            <p:cNvPr id="13"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4"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5"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6"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mn-lt"/>
              </a:endParaRPr>
            </a:p>
          </p:txBody>
        </p:sp>
        <p:sp>
          <p:nvSpPr>
            <p:cNvPr id="17"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ndParaRPr>
            </a:p>
          </p:txBody>
        </p:sp>
      </p:grpSp>
    </p:spTree>
    <p:extLst>
      <p:ext uri="{BB962C8B-B14F-4D97-AF65-F5344CB8AC3E}">
        <p14:creationId xmlns:p14="http://schemas.microsoft.com/office/powerpoint/2010/main" val="109761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dirty="0"/>
              <a:t>Click to add date</a:t>
            </a:r>
          </a:p>
          <a:p>
            <a:pPr lvl="1"/>
            <a:endParaRPr lang="en-US" dirty="0"/>
          </a:p>
        </p:txBody>
      </p:sp>
      <p:grpSp>
        <p:nvGrpSpPr>
          <p:cNvPr id="12" name="Group 11"/>
          <p:cNvGrpSpPr/>
          <p:nvPr userDrawn="1"/>
        </p:nvGrpSpPr>
        <p:grpSpPr>
          <a:xfrm>
            <a:off x="412936" y="429541"/>
            <a:ext cx="2871788" cy="352779"/>
            <a:chOff x="557784" y="429541"/>
            <a:chExt cx="2871788" cy="352779"/>
          </a:xfrm>
        </p:grpSpPr>
        <p:sp>
          <p:nvSpPr>
            <p:cNvPr id="13"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1"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2"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27799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4"/>
            <a:ext cx="9144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n-lt"/>
            </a:endParaRPr>
          </a:p>
        </p:txBody>
      </p:sp>
      <p:sp>
        <p:nvSpPr>
          <p:cNvPr id="2" name="Title 1"/>
          <p:cNvSpPr>
            <a:spLocks noGrp="1"/>
          </p:cNvSpPr>
          <p:nvPr>
            <p:ph type="ctrTitle" hasCustomPrompt="1"/>
          </p:nvPr>
        </p:nvSpPr>
        <p:spPr>
          <a:xfrm>
            <a:off x="418018" y="4634747"/>
            <a:ext cx="7923053" cy="795528"/>
          </a:xfrm>
        </p:spPr>
        <p:txBody>
          <a:bodyPr rIns="0" anchor="b" anchorCtr="0"/>
          <a:lstStyle>
            <a:lvl1pPr>
              <a:lnSpc>
                <a:spcPct val="90000"/>
              </a:lnSpc>
              <a:defRPr sz="40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18018" y="5578043"/>
            <a:ext cx="7923053" cy="347472"/>
          </a:xfrm>
        </p:spPr>
        <p:txBody>
          <a:bodyPr/>
          <a:lstStyle>
            <a:lvl1pPr marL="0" indent="0" algn="l">
              <a:spcBef>
                <a:spcPts val="0"/>
              </a:spcBef>
              <a:buNone/>
              <a:defRPr sz="15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6626850" y="6371584"/>
            <a:ext cx="2099095"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dirty="0"/>
              <a:t>Click to add date</a:t>
            </a:r>
          </a:p>
          <a:p>
            <a:pPr lvl="1"/>
            <a:endParaRPr lang="en-US" dirty="0"/>
          </a:p>
        </p:txBody>
      </p:sp>
      <p:grpSp>
        <p:nvGrpSpPr>
          <p:cNvPr id="13" name="Group 12"/>
          <p:cNvGrpSpPr/>
          <p:nvPr userDrawn="1"/>
        </p:nvGrpSpPr>
        <p:grpSpPr>
          <a:xfrm>
            <a:off x="412936"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448" y="2130386"/>
            <a:ext cx="3512211" cy="2011680"/>
          </a:xfrm>
        </p:spPr>
        <p:txBody>
          <a:bodyPr rIns="0" anchor="b" anchorCtr="0"/>
          <a:lstStyle>
            <a:lvl1pPr>
              <a:lnSpc>
                <a:spcPct val="90000"/>
              </a:lnSpc>
              <a:defRPr sz="4000">
                <a:solidFill>
                  <a:schemeClr val="tx2"/>
                </a:solidFill>
              </a:defRPr>
            </a:lvl1pPr>
          </a:lstStyle>
          <a:p>
            <a:r>
              <a:rPr lang="en-US" dirty="0"/>
              <a:t>Click to add title</a:t>
            </a:r>
          </a:p>
        </p:txBody>
      </p:sp>
      <p:sp>
        <p:nvSpPr>
          <p:cNvPr id="15" name="Text Placeholder 4"/>
          <p:cNvSpPr>
            <a:spLocks noGrp="1"/>
          </p:cNvSpPr>
          <p:nvPr>
            <p:ph type="body" sz="quarter" idx="17" hasCustomPrompt="1"/>
          </p:nvPr>
        </p:nvSpPr>
        <p:spPr>
          <a:xfrm>
            <a:off x="418447" y="4379002"/>
            <a:ext cx="2687213" cy="1262324"/>
          </a:xfrm>
        </p:spPr>
        <p:txBody>
          <a:bodyPr/>
          <a:lstStyle>
            <a:lvl1pPr>
              <a:defRPr sz="1500" b="1">
                <a:solidFill>
                  <a:schemeClr val="tx2"/>
                </a:solidFill>
              </a:defRPr>
            </a:lvl1pPr>
            <a:lvl2pPr marL="0" indent="0">
              <a:spcBef>
                <a:spcPts val="0"/>
              </a:spcBef>
              <a:spcAft>
                <a:spcPts val="2400"/>
              </a:spcAft>
              <a:buFontTx/>
              <a:buNone/>
              <a:defRPr sz="13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dirty="0"/>
              <a:t>Presenter name</a:t>
            </a:r>
          </a:p>
          <a:p>
            <a:pPr lvl="1"/>
            <a:r>
              <a:rPr lang="en-US" dirty="0"/>
              <a:t>Presenter title</a:t>
            </a:r>
          </a:p>
          <a:p>
            <a:pPr lvl="2"/>
            <a:r>
              <a:rPr lang="en-US" dirty="0"/>
              <a:t>Date</a:t>
            </a:r>
          </a:p>
        </p:txBody>
      </p:sp>
      <p:grpSp>
        <p:nvGrpSpPr>
          <p:cNvPr id="11" name="Group 10"/>
          <p:cNvGrpSpPr/>
          <p:nvPr userDrawn="1"/>
        </p:nvGrpSpPr>
        <p:grpSpPr>
          <a:xfrm>
            <a:off x="412936" y="429541"/>
            <a:ext cx="2871788" cy="352779"/>
            <a:chOff x="557784" y="429541"/>
            <a:chExt cx="2871788" cy="352779"/>
          </a:xfrm>
        </p:grpSpPr>
        <p:sp>
          <p:nvSpPr>
            <p:cNvPr id="1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6"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7"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sp>
          <p:nvSpPr>
            <p:cNvPr id="18"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mn-lt"/>
              </a:endParaRPr>
            </a:p>
          </p:txBody>
        </p:sp>
      </p:gr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418447" y="1764792"/>
            <a:ext cx="6441339" cy="4151376"/>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300">
                <a:solidFill>
                  <a:schemeClr val="tx2"/>
                </a:solidFill>
              </a:defRPr>
            </a:lvl2pPr>
            <a:lvl3pPr marL="177800" indent="-177800">
              <a:spcBef>
                <a:spcPts val="600"/>
              </a:spcBef>
              <a:buFont typeface="Arial" panose="020B0604020202020204" pitchFamily="34" charset="0"/>
              <a:buChar char="•"/>
              <a:defRPr sz="1300" baseline="0"/>
            </a:lvl3pPr>
            <a:lvl4pPr marL="342900" indent="-165100">
              <a:spcBef>
                <a:spcPts val="600"/>
              </a:spcBef>
              <a:buFont typeface="Arial" panose="020B0604020202020204" pitchFamily="34" charset="0"/>
              <a:buChar char="–"/>
              <a:defRPr sz="1300" baseline="0"/>
            </a:lvl4pPr>
            <a:lvl5pPr marL="520700" indent="-177800">
              <a:spcBef>
                <a:spcPts val="600"/>
              </a:spcBef>
              <a:buFont typeface="Arial" panose="020B0604020202020204" pitchFamily="34" charset="0"/>
              <a:buChar char="•"/>
              <a:defRPr sz="1300"/>
            </a:lvl5pPr>
            <a:lvl6pPr marL="685800" indent="-165100">
              <a:spcBef>
                <a:spcPts val="600"/>
              </a:spcBef>
              <a:buFont typeface="Arial" panose="020B0604020202020204" pitchFamily="34" charset="0"/>
              <a:buChar char="–"/>
              <a:defRPr sz="1300" baseline="0"/>
            </a:lvl6pPr>
            <a:lvl7pPr marL="863600" indent="-177800">
              <a:spcBef>
                <a:spcPts val="600"/>
              </a:spcBef>
              <a:buFont typeface="Arial" panose="020B0604020202020204" pitchFamily="34" charset="0"/>
              <a:buChar char="•"/>
              <a:defRPr sz="1300"/>
            </a:lvl7pPr>
            <a:lvl8pPr marL="1028700" indent="-165100">
              <a:spcBef>
                <a:spcPts val="600"/>
              </a:spcBef>
              <a:buFont typeface="Arial" panose="020B0604020202020204" pitchFamily="34" charset="0"/>
              <a:buChar char="–"/>
              <a:defRPr sz="1300"/>
            </a:lvl8pPr>
            <a:lvl9pPr marL="1206500" indent="-177800">
              <a:spcBef>
                <a:spcPts val="600"/>
              </a:spcBef>
              <a:buFont typeface="Arial" panose="020B0604020202020204" pitchFamily="34" charset="0"/>
              <a:buChar char="•"/>
              <a:defRPr sz="1300" baseline="0"/>
            </a:lvl9pPr>
          </a:lstStyle>
          <a:p>
            <a:pPr lvl="0"/>
            <a:r>
              <a:rPr lang="en-US" dirty="0"/>
              <a:t>Click to add header</a:t>
            </a:r>
          </a:p>
          <a:p>
            <a:pPr lvl="1"/>
            <a:r>
              <a:rPr lang="en-US" dirty="0"/>
              <a:t>Body text</a:t>
            </a:r>
          </a:p>
          <a:p>
            <a:pPr lvl="2"/>
            <a:r>
              <a:rPr lang="en-US" dirty="0"/>
              <a:t>First-level bullet</a:t>
            </a:r>
          </a:p>
          <a:p>
            <a:pPr lvl="3"/>
            <a:r>
              <a:rPr lang="en-US" dirty="0"/>
              <a:t>Second-level bullet</a:t>
            </a:r>
          </a:p>
          <a:p>
            <a:pPr lvl="4"/>
            <a:r>
              <a:rPr lang="en-US" dirty="0"/>
              <a:t>Third-level bullet</a:t>
            </a:r>
          </a:p>
          <a:p>
            <a:pPr lvl="5"/>
            <a:r>
              <a:rPr lang="en-US" dirty="0"/>
              <a:t>Fourth-level bullet</a:t>
            </a:r>
          </a:p>
          <a:p>
            <a:pPr lvl="6"/>
            <a:r>
              <a:rPr lang="en-US" dirty="0"/>
              <a:t>Fifth-level bullet</a:t>
            </a:r>
          </a:p>
          <a:p>
            <a:pPr lvl="7"/>
            <a:r>
              <a:rPr lang="en-US" dirty="0"/>
              <a:t>Sixth-level bullet</a:t>
            </a:r>
          </a:p>
          <a:p>
            <a:pPr lvl="8"/>
            <a:r>
              <a:rPr lang="en-US" dirty="0"/>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418019" y="378058"/>
            <a:ext cx="3067495"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dirty="0">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135239" y="1765601"/>
            <a:ext cx="2935989"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4719818" y="1765601"/>
            <a:ext cx="2934398" cy="3614737"/>
          </a:xfrm>
          <a:prstGeom prst="rect">
            <a:avLst/>
          </a:prstGeom>
        </p:spPr>
        <p:txBody>
          <a:bodyPr/>
          <a:lstStyle>
            <a:lvl1pPr>
              <a:lnSpc>
                <a:spcPct val="100000"/>
              </a:lnSpc>
              <a:spcAft>
                <a:spcPts val="1800"/>
              </a:spcAft>
              <a:defRPr sz="18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dirty="0"/>
              <a:t>Click to edit header</a:t>
            </a:r>
          </a:p>
          <a:p>
            <a:pPr lvl="1"/>
            <a:r>
              <a:rPr lang="en-US" dirty="0"/>
              <a:t>Tab to Time then tab to Agenda item</a:t>
            </a:r>
          </a:p>
          <a:p>
            <a:pPr lvl="2"/>
            <a:r>
              <a:rPr lang="en-US" dirty="0"/>
              <a:t>Speaker name and topic</a:t>
            </a:r>
          </a:p>
          <a:p>
            <a:pPr lvl="3"/>
            <a:r>
              <a:rPr lang="en-US" dirty="0"/>
              <a:t>Additional information</a:t>
            </a:r>
          </a:p>
        </p:txBody>
      </p:sp>
    </p:spTree>
    <p:extLst>
      <p:ext uri="{BB962C8B-B14F-4D97-AF65-F5344CB8AC3E}">
        <p14:creationId xmlns:p14="http://schemas.microsoft.com/office/powerpoint/2010/main" val="23546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1828800" y="3022967"/>
            <a:ext cx="5486400" cy="812066"/>
          </a:xfrm>
        </p:spPr>
        <p:txBody>
          <a:bodyPr rIns="0" anchor="ctr"/>
          <a:lstStyle>
            <a:lvl1pPr algn="ctr">
              <a:lnSpc>
                <a:spcPct val="90000"/>
              </a:lnSpc>
              <a:defRPr sz="3200">
                <a:solidFill>
                  <a:schemeClr val="bg1"/>
                </a:solidFill>
                <a:latin typeface="+mn-lt"/>
              </a:defRPr>
            </a:lvl1pPr>
          </a:lstStyle>
          <a:p>
            <a:r>
              <a:rPr lang="en-US" dirty="0"/>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788FBC-07F7-4318-8948-6C35B8F1F14E}"/>
              </a:ext>
            </a:extLst>
          </p:cNvPr>
          <p:cNvSpPr txBox="1"/>
          <p:nvPr userDrawn="1"/>
        </p:nvSpPr>
        <p:spPr>
          <a:xfrm>
            <a:off x="646049" y="6425581"/>
            <a:ext cx="3610040" cy="123111"/>
          </a:xfrm>
          <a:prstGeom prst="rect">
            <a:avLst/>
          </a:prstGeom>
          <a:noFill/>
        </p:spPr>
        <p:txBody>
          <a:bodyPr wrap="square" lIns="0" tIns="0" rIns="0" bIns="0" rtlCol="0" anchor="b">
            <a:spAutoFit/>
          </a:bodyPr>
          <a:lstStyle/>
          <a:p>
            <a:r>
              <a:rPr lang="en-US" sz="800" dirty="0">
                <a:solidFill>
                  <a:schemeClr val="tx2"/>
                </a:solidFill>
              </a:rPr>
              <a:t>©2021 CVS Health and/or one of its affiliates. Confidential and proprietary.</a:t>
            </a:r>
          </a:p>
        </p:txBody>
      </p:sp>
      <p:grpSp>
        <p:nvGrpSpPr>
          <p:cNvPr id="13" name="Group 12">
            <a:extLst>
              <a:ext uri="{FF2B5EF4-FFF2-40B4-BE49-F238E27FC236}">
                <a16:creationId xmlns:a16="http://schemas.microsoft.com/office/drawing/2014/main" id="{94F02B14-26DC-47C5-BE74-75AB1C1533A3}"/>
              </a:ext>
            </a:extLst>
          </p:cNvPr>
          <p:cNvGrpSpPr>
            <a:grpSpLocks noChangeAspect="1"/>
          </p:cNvGrpSpPr>
          <p:nvPr/>
        </p:nvGrpSpPr>
        <p:grpSpPr>
          <a:xfrm>
            <a:off x="7442884" y="6373316"/>
            <a:ext cx="1279180" cy="157138"/>
            <a:chOff x="1011652" y="1504398"/>
            <a:chExt cx="10028238" cy="1231900"/>
          </a:xfrm>
          <a:solidFill>
            <a:schemeClr val="tx1"/>
          </a:solidFill>
        </p:grpSpPr>
        <p:sp>
          <p:nvSpPr>
            <p:cNvPr id="14"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5"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6"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7"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8"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sp>
          <p:nvSpPr>
            <p:cNvPr id="19"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cs typeface="Arial" panose="020B0604020202020204" pitchFamily="34" charset="0"/>
              </a:endParaRPr>
            </a:p>
          </p:txBody>
        </p:sp>
      </p:grpSp>
      <p:sp>
        <p:nvSpPr>
          <p:cNvPr id="2" name="Title Placeholder 1"/>
          <p:cNvSpPr>
            <a:spLocks noGrp="1"/>
          </p:cNvSpPr>
          <p:nvPr>
            <p:ph type="title"/>
          </p:nvPr>
        </p:nvSpPr>
        <p:spPr>
          <a:xfrm>
            <a:off x="418447" y="530351"/>
            <a:ext cx="7250794" cy="713232"/>
          </a:xfrm>
          <a:prstGeom prst="rect">
            <a:avLst/>
          </a:prstGeom>
        </p:spPr>
        <p:txBody>
          <a:bodyPr vert="horz" lIns="0" tIns="0" rIns="0" bIns="0" rtlCol="0" anchor="t" anchorCtr="0">
            <a:noAutofit/>
          </a:bodyPr>
          <a:lstStyle/>
          <a:p>
            <a:r>
              <a:rPr lang="en-US" dirty="0"/>
              <a:t>Click to edit master title</a:t>
            </a:r>
          </a:p>
        </p:txBody>
      </p:sp>
      <p:sp>
        <p:nvSpPr>
          <p:cNvPr id="3" name="Text Placeholder 2"/>
          <p:cNvSpPr>
            <a:spLocks noGrp="1"/>
          </p:cNvSpPr>
          <p:nvPr>
            <p:ph type="body" idx="1"/>
          </p:nvPr>
        </p:nvSpPr>
        <p:spPr bwMode="gray">
          <a:xfrm>
            <a:off x="418447" y="1767532"/>
            <a:ext cx="8286622" cy="3977640"/>
          </a:xfrm>
          <a:prstGeom prst="rect">
            <a:avLst/>
          </a:prstGeom>
        </p:spPr>
        <p:txBody>
          <a:bodyPr vert="horz" lIns="0" tIns="0" rIns="0" bIns="0" rtlCol="0">
            <a:noAutofit/>
          </a:bodyPr>
          <a:lstStyle/>
          <a:p>
            <a:pPr lvl="0"/>
            <a:r>
              <a:rPr lang="en-US" dirty="0"/>
              <a:t>Click to edit Master text styles</a:t>
            </a:r>
          </a:p>
          <a:p>
            <a:pPr lvl="1"/>
            <a:r>
              <a:rPr lang="en-US" dirty="0"/>
              <a:t>First-level bullet</a:t>
            </a:r>
          </a:p>
          <a:p>
            <a:pPr lvl="2"/>
            <a:r>
              <a:rPr lang="en-US" dirty="0"/>
              <a:t>Second-level bullet</a:t>
            </a:r>
          </a:p>
          <a:p>
            <a:pPr lvl="3"/>
            <a:r>
              <a:rPr lang="en-US" dirty="0"/>
              <a:t>Third-level bullet</a:t>
            </a:r>
          </a:p>
          <a:p>
            <a:pPr lvl="4"/>
            <a:r>
              <a:rPr lang="en-US" dirty="0"/>
              <a:t>Fourth-level bullet</a:t>
            </a:r>
          </a:p>
          <a:p>
            <a:pPr lvl="5"/>
            <a:r>
              <a:rPr lang="en-US" dirty="0"/>
              <a:t>Fifth-level bullet</a:t>
            </a:r>
          </a:p>
          <a:p>
            <a:pPr lvl="6"/>
            <a:r>
              <a:rPr lang="en-US" dirty="0"/>
              <a:t>Sixth-level bullet</a:t>
            </a:r>
          </a:p>
          <a:p>
            <a:pPr lvl="7"/>
            <a:r>
              <a:rPr lang="en-US" dirty="0"/>
              <a:t>Seventh-level bullet</a:t>
            </a:r>
          </a:p>
          <a:p>
            <a:pPr lvl="8"/>
            <a:r>
              <a:rPr lang="en-US" dirty="0"/>
              <a:t>Eighth-level bullet</a:t>
            </a:r>
          </a:p>
        </p:txBody>
      </p:sp>
      <p:sp>
        <p:nvSpPr>
          <p:cNvPr id="20" name="Content Placeholder 8"/>
          <p:cNvSpPr txBox="1">
            <a:spLocks/>
          </p:cNvSpPr>
          <p:nvPr/>
        </p:nvSpPr>
        <p:spPr>
          <a:xfrm>
            <a:off x="418447" y="6367487"/>
            <a:ext cx="264344"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dirty="0">
              <a:solidFill>
                <a:schemeClr val="tx2"/>
              </a:solidFill>
              <a:latin typeface="+mn-lt"/>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870" r:id="rId7"/>
    <p:sldLayoutId id="2147483888" r:id="rId8"/>
    <p:sldLayoutId id="2147483889" r:id="rId9"/>
    <p:sldLayoutId id="2147483891" r:id="rId10"/>
    <p:sldLayoutId id="2147483892" r:id="rId11"/>
    <p:sldLayoutId id="2147483871" r:id="rId12"/>
    <p:sldLayoutId id="2147483893" r:id="rId13"/>
    <p:sldLayoutId id="2147483894" r:id="rId14"/>
    <p:sldLayoutId id="2147483896" r:id="rId15"/>
    <p:sldLayoutId id="2147483898" r:id="rId16"/>
    <p:sldLayoutId id="2147483900" r:id="rId17"/>
    <p:sldLayoutId id="2147483901" r:id="rId18"/>
    <p:sldLayoutId id="2147483902" r:id="rId19"/>
    <p:sldLayoutId id="2147483904" r:id="rId20"/>
    <p:sldLayoutId id="2147483905" r:id="rId21"/>
    <p:sldLayoutId id="2147483907" r:id="rId22"/>
    <p:sldLayoutId id="2147483909" r:id="rId23"/>
    <p:sldLayoutId id="2147483906" r:id="rId24"/>
    <p:sldLayoutId id="2147483908" r:id="rId25"/>
    <p:sldLayoutId id="2147483910" r:id="rId26"/>
    <p:sldLayoutId id="2147483911" r:id="rId27"/>
    <p:sldLayoutId id="2147483917" r:id="rId28"/>
    <p:sldLayoutId id="2147483912" r:id="rId29"/>
    <p:sldLayoutId id="2147483913" r:id="rId30"/>
    <p:sldLayoutId id="2147483878" r:id="rId31"/>
    <p:sldLayoutId id="2147483919" r:id="rId32"/>
    <p:sldLayoutId id="2147483879" r:id="rId33"/>
    <p:sldLayoutId id="2147483922" r:id="rId34"/>
    <p:sldLayoutId id="2147483920" r:id="rId35"/>
    <p:sldLayoutId id="2147483914" r:id="rId36"/>
    <p:sldLayoutId id="2147483915" r:id="rId37"/>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latinLnBrk="0" hangingPunct="1">
        <a:lnSpc>
          <a:spcPct val="100000"/>
        </a:lnSpc>
        <a:spcBef>
          <a:spcPts val="600"/>
        </a:spcBef>
        <a:buClrTx/>
        <a:buFont typeface="Lucida Grande"/>
        <a:buChar char="–"/>
        <a:defRPr sz="1300" kern="1200" baseline="0">
          <a:solidFill>
            <a:schemeClr val="tx2"/>
          </a:solidFill>
          <a:latin typeface="+mn-lt"/>
          <a:ea typeface="+mn-ea"/>
          <a:cs typeface="+mn-cs"/>
        </a:defRPr>
      </a:lvl3pPr>
      <a:lvl4pPr marL="514350" indent="-17145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1" userDrawn="1">
          <p15:clr>
            <a:srgbClr val="F26B43"/>
          </p15:clr>
        </p15:guide>
        <p15:guide id="2" pos="264" userDrawn="1">
          <p15:clr>
            <a:srgbClr val="F26B43"/>
          </p15:clr>
        </p15:guide>
        <p15:guide id="3" pos="5496" userDrawn="1">
          <p15:clr>
            <a:srgbClr val="F26B43"/>
          </p15:clr>
        </p15:guide>
        <p15:guide id="4" orient="horz" pos="336" userDrawn="1">
          <p15:clr>
            <a:srgbClr val="F26B43"/>
          </p15:clr>
        </p15:guide>
        <p15:guide id="5" orient="horz" pos="3622" userDrawn="1">
          <p15:clr>
            <a:srgbClr val="F26B43"/>
          </p15:clr>
        </p15:guide>
        <p15:guide id="6"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418448" y="3892076"/>
            <a:ext cx="5076341" cy="2011680"/>
          </a:xfrm>
        </p:spPr>
        <p:txBody>
          <a:bodyPr/>
          <a:lstStyle/>
          <a:p>
            <a:r>
              <a:rPr lang="en-US" dirty="0"/>
              <a:t>Benefits Production Access Review</a:t>
            </a:r>
            <a:br>
              <a:rPr lang="en-US" dirty="0"/>
            </a:br>
            <a:r>
              <a:rPr lang="en-US" b="0" i="1" dirty="0"/>
              <a:t>Kick-off Meeting</a:t>
            </a:r>
            <a:endParaRPr lang="en-US" dirty="0"/>
          </a:p>
        </p:txBody>
      </p:sp>
      <p:sp>
        <p:nvSpPr>
          <p:cNvPr id="2" name="Text Placeholder 1"/>
          <p:cNvSpPr>
            <a:spLocks noGrp="1"/>
          </p:cNvSpPr>
          <p:nvPr>
            <p:ph type="body" sz="quarter" idx="16"/>
          </p:nvPr>
        </p:nvSpPr>
        <p:spPr>
          <a:xfrm>
            <a:off x="418447" y="6140692"/>
            <a:ext cx="4362137" cy="209776"/>
          </a:xfrm>
        </p:spPr>
        <p:txBody>
          <a:bodyPr/>
          <a:lstStyle/>
          <a:p>
            <a:pPr lvl="2"/>
            <a:r>
              <a:rPr lang="en-US" dirty="0"/>
              <a:t>January 29, 2021</a:t>
            </a:r>
          </a:p>
        </p:txBody>
      </p:sp>
    </p:spTree>
    <p:extLst>
      <p:ext uri="{BB962C8B-B14F-4D97-AF65-F5344CB8AC3E}">
        <p14:creationId xmlns:p14="http://schemas.microsoft.com/office/powerpoint/2010/main" val="332781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Expectations</a:t>
            </a:r>
            <a:br>
              <a:rPr lang="en-US" dirty="0"/>
            </a:br>
            <a:r>
              <a:rPr lang="en-US" sz="2000" dirty="0"/>
              <a:t>Internal Audit &amp; Business Line</a:t>
            </a:r>
            <a:endParaRPr lang="en-US" dirty="0"/>
          </a:p>
        </p:txBody>
      </p:sp>
      <p:cxnSp>
        <p:nvCxnSpPr>
          <p:cNvPr id="17" name="Straight Connector 16">
            <a:extLst>
              <a:ext uri="{FF2B5EF4-FFF2-40B4-BE49-F238E27FC236}">
                <a16:creationId xmlns:a16="http://schemas.microsoft.com/office/drawing/2014/main" id="{ED08C494-9AC8-49B7-B830-8CD29617A771}"/>
              </a:ext>
            </a:extLst>
          </p:cNvPr>
          <p:cNvCxnSpPr/>
          <p:nvPr/>
        </p:nvCxnSpPr>
        <p:spPr>
          <a:xfrm>
            <a:off x="4554633" y="1745216"/>
            <a:ext cx="0" cy="2699993"/>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08231" y="1494455"/>
            <a:ext cx="3330828" cy="3201514"/>
            <a:chOff x="4938926" y="1768365"/>
            <a:chExt cx="3330828" cy="3201514"/>
          </a:xfrm>
        </p:grpSpPr>
        <p:sp>
          <p:nvSpPr>
            <p:cNvPr id="19" name="Rectangle 18">
              <a:extLst>
                <a:ext uri="{FF2B5EF4-FFF2-40B4-BE49-F238E27FC236}">
                  <a16:creationId xmlns:a16="http://schemas.microsoft.com/office/drawing/2014/main" id="{E4F734AF-61FA-41E8-B52B-B20FF8A047C5}"/>
                </a:ext>
              </a:extLst>
            </p:cNvPr>
            <p:cNvSpPr/>
            <p:nvPr/>
          </p:nvSpPr>
          <p:spPr>
            <a:xfrm>
              <a:off x="4938926" y="1768365"/>
              <a:ext cx="3330828" cy="710618"/>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Internal Audit expects from your Team:</a:t>
              </a:r>
            </a:p>
          </p:txBody>
        </p:sp>
        <p:sp>
          <p:nvSpPr>
            <p:cNvPr id="10" name="Content Placeholder 2"/>
            <p:cNvSpPr txBox="1">
              <a:spLocks/>
            </p:cNvSpPr>
            <p:nvPr/>
          </p:nvSpPr>
          <p:spPr>
            <a:xfrm>
              <a:off x="5002934" y="2660693"/>
              <a:ext cx="3201391"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lgn="just">
                <a:spcBef>
                  <a:spcPts val="600"/>
                </a:spcBef>
                <a:buFont typeface="Arial" panose="020B0604020202020204" pitchFamily="34" charset="0"/>
                <a:buChar char="•"/>
              </a:pPr>
              <a:r>
                <a:rPr lang="en-US" sz="1200" dirty="0"/>
                <a:t>Awareness and engagement </a:t>
              </a:r>
            </a:p>
            <a:p>
              <a:pPr marL="285750" indent="-285750">
                <a:spcBef>
                  <a:spcPts val="600"/>
                </a:spcBef>
                <a:buFont typeface="Arial" panose="020B0604020202020204" pitchFamily="34" charset="0"/>
                <a:buChar char="•"/>
              </a:pPr>
              <a:r>
                <a:rPr lang="en-US" sz="1200" dirty="0"/>
                <a:t>All relevant documentation, including process/control documentation, policies &amp; procedures, key reporting and dependencies be provided promptly during the planning phase</a:t>
              </a:r>
            </a:p>
            <a:p>
              <a:pPr marL="285750" indent="-285750" algn="just">
                <a:spcBef>
                  <a:spcPts val="600"/>
                </a:spcBef>
                <a:buFont typeface="Arial" panose="020B0604020202020204" pitchFamily="34" charset="0"/>
                <a:buChar char="•"/>
              </a:pPr>
              <a:r>
                <a:rPr lang="en-US" sz="1200" dirty="0"/>
                <a:t>Management and staff will make reasonable time available for interviews, provide prompt responses to follow-up questions and deliver requested support or information by agreed upon due dates</a:t>
              </a:r>
            </a:p>
            <a:p>
              <a:pPr marL="285750" indent="-285750" algn="just">
                <a:spcBef>
                  <a:spcPts val="600"/>
                </a:spcBef>
                <a:buFont typeface="Arial" panose="020B0604020202020204" pitchFamily="34" charset="0"/>
                <a:buChar char="•"/>
              </a:pPr>
              <a:r>
                <a:rPr lang="en-US" sz="1200" dirty="0"/>
                <a:t>All layers of management in your Team’s organization are kept informed of identified exceptions and issues</a:t>
              </a:r>
            </a:p>
            <a:p>
              <a:pPr marL="285750" indent="-285750" algn="just">
                <a:spcBef>
                  <a:spcPts val="600"/>
                </a:spcBef>
                <a:buFont typeface="Arial" panose="020B0604020202020204" pitchFamily="34" charset="0"/>
                <a:buChar char="•"/>
              </a:pPr>
              <a:r>
                <a:rPr lang="en-US" sz="1200" dirty="0"/>
                <a:t>Management will review the Draft Audit Report in advance of the close meeting to allow for a more targeted discussion</a:t>
              </a:r>
            </a:p>
          </p:txBody>
        </p:sp>
      </p:grpSp>
      <p:grpSp>
        <p:nvGrpSpPr>
          <p:cNvPr id="2" name="Group 1"/>
          <p:cNvGrpSpPr/>
          <p:nvPr/>
        </p:nvGrpSpPr>
        <p:grpSpPr>
          <a:xfrm>
            <a:off x="839513" y="1494455"/>
            <a:ext cx="3330828" cy="3201514"/>
            <a:chOff x="874246" y="1768365"/>
            <a:chExt cx="3330828" cy="3201514"/>
          </a:xfrm>
        </p:grpSpPr>
        <p:sp>
          <p:nvSpPr>
            <p:cNvPr id="15" name="Rectangle 14">
              <a:extLst>
                <a:ext uri="{FF2B5EF4-FFF2-40B4-BE49-F238E27FC236}">
                  <a16:creationId xmlns:a16="http://schemas.microsoft.com/office/drawing/2014/main" id="{88F607E8-78E2-46BA-BE37-EF8E42912895}"/>
                </a:ext>
              </a:extLst>
            </p:cNvPr>
            <p:cNvSpPr/>
            <p:nvPr/>
          </p:nvSpPr>
          <p:spPr>
            <a:xfrm>
              <a:off x="874246" y="1768365"/>
              <a:ext cx="3330828" cy="71061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spcBef>
                  <a:spcPts val="1200"/>
                </a:spcBef>
              </a:pPr>
              <a:r>
                <a:rPr lang="en-US" b="1" dirty="0"/>
                <a:t>What you can expect from Internal Audit:</a:t>
              </a:r>
            </a:p>
          </p:txBody>
        </p:sp>
        <p:sp>
          <p:nvSpPr>
            <p:cNvPr id="11" name="Content Placeholder 2"/>
            <p:cNvSpPr txBox="1">
              <a:spLocks/>
            </p:cNvSpPr>
            <p:nvPr/>
          </p:nvSpPr>
          <p:spPr>
            <a:xfrm>
              <a:off x="939674" y="2660693"/>
              <a:ext cx="3201392" cy="2309186"/>
            </a:xfrm>
            <a:prstGeom prst="rect">
              <a:avLst/>
            </a:prstGeom>
          </p:spPr>
          <p:txBody>
            <a:bodyPr/>
            <a:lst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a:lstStyle>
            <a:p>
              <a:pPr marL="285750" indent="-285750">
                <a:spcBef>
                  <a:spcPts val="600"/>
                </a:spcBef>
                <a:buFont typeface="Arial" panose="020B0604020202020204" pitchFamily="34" charset="0"/>
                <a:buChar char="•"/>
              </a:pPr>
              <a:r>
                <a:rPr lang="en-US" sz="1200" dirty="0"/>
                <a:t>Prompt notification of concerns, such as audit issues or roadblocks</a:t>
              </a:r>
            </a:p>
            <a:p>
              <a:pPr marL="285750" indent="-285750">
                <a:spcBef>
                  <a:spcPts val="600"/>
                </a:spcBef>
                <a:buFont typeface="Arial" panose="020B0604020202020204" pitchFamily="34" charset="0"/>
                <a:buChar char="•"/>
              </a:pPr>
              <a:r>
                <a:rPr lang="en-US" sz="1200" dirty="0"/>
                <a:t>Potential unfamiliarity with business process</a:t>
              </a:r>
            </a:p>
            <a:p>
              <a:pPr marL="285750" indent="-285750">
                <a:spcBef>
                  <a:spcPts val="600"/>
                </a:spcBef>
                <a:buFont typeface="Arial" panose="020B0604020202020204" pitchFamily="34" charset="0"/>
                <a:buChar char="•"/>
              </a:pPr>
              <a:r>
                <a:rPr lang="en-US" sz="1200" dirty="0"/>
                <a:t>Focus on key areas of high risk</a:t>
              </a:r>
            </a:p>
            <a:p>
              <a:pPr marL="285750" indent="-285750">
                <a:spcBef>
                  <a:spcPts val="600"/>
                </a:spcBef>
                <a:buFont typeface="Arial" panose="020B0604020202020204" pitchFamily="34" charset="0"/>
                <a:buChar char="•"/>
              </a:pPr>
              <a:r>
                <a:rPr lang="en-US" sz="1200" dirty="0"/>
                <a:t>Ongoing communication throughout the project</a:t>
              </a:r>
            </a:p>
            <a:p>
              <a:pPr marL="285750" indent="-285750">
                <a:spcBef>
                  <a:spcPts val="600"/>
                </a:spcBef>
                <a:buFont typeface="Arial" panose="020B0604020202020204" pitchFamily="34" charset="0"/>
                <a:buChar char="•"/>
              </a:pPr>
              <a:r>
                <a:rPr lang="en-US" sz="1200" dirty="0"/>
                <a:t>Draft Audit Report will be provided for the business’ review at least 24 hours in advance of the close meeting</a:t>
              </a:r>
            </a:p>
          </p:txBody>
        </p:sp>
      </p:grpSp>
      <p:sp>
        <p:nvSpPr>
          <p:cNvPr id="12" name="Rectangle 11">
            <a:extLst>
              <a:ext uri="{FF2B5EF4-FFF2-40B4-BE49-F238E27FC236}">
                <a16:creationId xmlns:a16="http://schemas.microsoft.com/office/drawing/2014/main" id="{B1C1A2D7-4BD7-41F5-A215-C436D68AE952}"/>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63342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to Consider</a:t>
            </a:r>
            <a:br>
              <a:rPr lang="en-US" dirty="0"/>
            </a:br>
            <a:endParaRPr lang="en-US" dirty="0"/>
          </a:p>
        </p:txBody>
      </p:sp>
      <p:sp>
        <p:nvSpPr>
          <p:cNvPr id="3" name="Content Placeholder 2"/>
          <p:cNvSpPr>
            <a:spLocks noGrp="1"/>
          </p:cNvSpPr>
          <p:nvPr>
            <p:ph sz="half" idx="1"/>
          </p:nvPr>
        </p:nvSpPr>
        <p:spPr>
          <a:xfrm>
            <a:off x="418447" y="1439912"/>
            <a:ext cx="3928859" cy="3978176"/>
          </a:xfrm>
        </p:spPr>
        <p:txBody>
          <a:bodyPr/>
          <a:lstStyle/>
          <a:p>
            <a:r>
              <a:rPr lang="en-US" dirty="0"/>
              <a:t>AuditBoard is the audit management tool used by Internal Audit</a:t>
            </a:r>
          </a:p>
          <a:p>
            <a:pPr lvl="1"/>
            <a:r>
              <a:rPr lang="en-US" dirty="0"/>
              <a:t>Internal Audit may leverage this system for the following aspects of the project:</a:t>
            </a:r>
          </a:p>
          <a:p>
            <a:pPr lvl="2"/>
            <a:r>
              <a:rPr lang="en-US" dirty="0"/>
              <a:t>Centrally manage and communicate requests</a:t>
            </a:r>
          </a:p>
          <a:p>
            <a:pPr lvl="2"/>
            <a:r>
              <a:rPr lang="en-US" dirty="0"/>
              <a:t>Gain alignment with verbiage of Findings and Observations</a:t>
            </a:r>
          </a:p>
          <a:p>
            <a:pPr lvl="3"/>
            <a:r>
              <a:rPr lang="en-US" dirty="0"/>
              <a:t>Request Management’s Remediation Plan for inclusion within the Audit Report</a:t>
            </a:r>
          </a:p>
          <a:p>
            <a:pPr lvl="2"/>
            <a:r>
              <a:rPr lang="en-US" dirty="0"/>
              <a:t>Management of Findings upon the conclusion of the audit</a:t>
            </a:r>
          </a:p>
          <a:p>
            <a:pPr marL="0" lvl="2" indent="0">
              <a:buNone/>
            </a:pPr>
            <a:r>
              <a:rPr lang="en-US" b="1" dirty="0"/>
              <a:t>Note: </a:t>
            </a:r>
            <a:r>
              <a:rPr lang="en-US" dirty="0"/>
              <a:t>Please do not upload any PII / PHI to AuditBoard; please discuss with Internal Audit the most appropriate means to transmit any sensitive documentation requested as part of this project</a:t>
            </a:r>
          </a:p>
          <a:p>
            <a:pPr lvl="3"/>
            <a:endParaRPr lang="en-US" dirty="0"/>
          </a:p>
        </p:txBody>
      </p:sp>
      <p:sp>
        <p:nvSpPr>
          <p:cNvPr id="4" name="Content Placeholder 3"/>
          <p:cNvSpPr>
            <a:spLocks noGrp="1"/>
          </p:cNvSpPr>
          <p:nvPr>
            <p:ph sz="half" idx="10"/>
          </p:nvPr>
        </p:nvSpPr>
        <p:spPr>
          <a:xfrm>
            <a:off x="4796694" y="1439912"/>
            <a:ext cx="3928859" cy="3978176"/>
          </a:xfrm>
        </p:spPr>
        <p:txBody>
          <a:bodyPr/>
          <a:lstStyle/>
          <a:p>
            <a:r>
              <a:rPr lang="en-US" dirty="0"/>
              <a:t>Audit Surveys will be sent at the conclusion of the audit to the relevant business contacts</a:t>
            </a:r>
          </a:p>
          <a:p>
            <a:pPr lvl="1"/>
            <a:r>
              <a:rPr lang="en-US" dirty="0"/>
              <a:t>Audit Surveys help Internal Audit aggregate feedback on what went well during the project and areas of opportunity for the team to reflect on going forward</a:t>
            </a:r>
          </a:p>
          <a:p>
            <a:pPr lvl="2"/>
            <a:r>
              <a:rPr lang="en-US" dirty="0"/>
              <a:t>Survey will be deployed from AuditBoard typically within 1-2 weeks of report issuance</a:t>
            </a:r>
          </a:p>
          <a:p>
            <a:pPr lvl="2"/>
            <a:r>
              <a:rPr lang="en-US" dirty="0"/>
              <a:t>Results are gathered centrally by our Department administrative team and feedback is </a:t>
            </a:r>
            <a:r>
              <a:rPr lang="en-US" u="sng" dirty="0"/>
              <a:t>anonymously</a:t>
            </a:r>
            <a:r>
              <a:rPr lang="en-US" dirty="0"/>
              <a:t> provided back to the respective Internal Audit team</a:t>
            </a:r>
          </a:p>
          <a:p>
            <a:pPr marL="171450" lvl="3" indent="0">
              <a:buNone/>
            </a:pPr>
            <a:endParaRPr lang="en-US" dirty="0"/>
          </a:p>
        </p:txBody>
      </p:sp>
      <p:sp>
        <p:nvSpPr>
          <p:cNvPr id="5" name="Rectangle 4">
            <a:extLst>
              <a:ext uri="{FF2B5EF4-FFF2-40B4-BE49-F238E27FC236}">
                <a16:creationId xmlns:a16="http://schemas.microsoft.com/office/drawing/2014/main" id="{6B787506-06B1-4709-8680-26CEE3D01214}"/>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27548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pPr marL="285750" lvl="0" indent="-285750">
              <a:spcBef>
                <a:spcPts val="600"/>
              </a:spcBef>
              <a:spcAft>
                <a:spcPts val="1200"/>
              </a:spcAft>
              <a:buFont typeface="Arial" pitchFamily="34" charset="0"/>
              <a:buChar char="•"/>
            </a:pPr>
            <a:r>
              <a:rPr lang="en-US" sz="1600" b="0" dirty="0"/>
              <a:t>Alignment with project scope from the business</a:t>
            </a:r>
          </a:p>
          <a:p>
            <a:pPr marL="285750" lvl="0" indent="-285750">
              <a:spcBef>
                <a:spcPts val="600"/>
              </a:spcBef>
              <a:spcAft>
                <a:spcPts val="1200"/>
              </a:spcAft>
              <a:buFont typeface="Arial" pitchFamily="34" charset="0"/>
              <a:buChar char="•"/>
            </a:pPr>
            <a:r>
              <a:rPr lang="en-US" sz="1600" b="0" dirty="0"/>
              <a:t>Issuance of Kick-Off deck to formalize kick-off of the project</a:t>
            </a:r>
          </a:p>
          <a:p>
            <a:pPr marL="285750" lvl="0" indent="-285750">
              <a:spcBef>
                <a:spcPts val="600"/>
              </a:spcBef>
              <a:spcAft>
                <a:spcPts val="1200"/>
              </a:spcAft>
              <a:buFont typeface="Arial" pitchFamily="34" charset="0"/>
              <a:buChar char="•"/>
            </a:pPr>
            <a:r>
              <a:rPr lang="en-US" sz="1600" b="0" dirty="0"/>
              <a:t>Schedule walkthrough meetings with relevant business contacts</a:t>
            </a:r>
          </a:p>
          <a:p>
            <a:pPr marL="285750" lvl="0" indent="-285750">
              <a:spcBef>
                <a:spcPts val="600"/>
              </a:spcBef>
              <a:spcAft>
                <a:spcPts val="1200"/>
              </a:spcAft>
              <a:buFont typeface="Arial" pitchFamily="34" charset="0"/>
              <a:buChar char="•"/>
            </a:pPr>
            <a:r>
              <a:rPr lang="en-US" sz="1600" b="0" dirty="0"/>
              <a:t>Schedule periodic status meetings with the business to keep open line of communication</a:t>
            </a:r>
          </a:p>
          <a:p>
            <a:endParaRPr lang="en-US"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12</a:t>
            </a:fld>
            <a:endParaRPr lang="en-US" dirty="0"/>
          </a:p>
        </p:txBody>
      </p:sp>
      <p:sp>
        <p:nvSpPr>
          <p:cNvPr id="6" name="Rectangle 5">
            <a:extLst>
              <a:ext uri="{FF2B5EF4-FFF2-40B4-BE49-F238E27FC236}">
                <a16:creationId xmlns:a16="http://schemas.microsoft.com/office/drawing/2014/main" id="{6F3F35AE-2AD2-44E3-8502-36107365894D}"/>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299143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AAACAC-377E-47F9-A981-1675BF7C5715}"/>
              </a:ext>
            </a:extLst>
          </p:cNvPr>
          <p:cNvSpPr>
            <a:spLocks noGrp="1"/>
          </p:cNvSpPr>
          <p:nvPr>
            <p:ph type="title"/>
          </p:nvPr>
        </p:nvSpPr>
        <p:spPr>
          <a:xfrm>
            <a:off x="2424084" y="3022967"/>
            <a:ext cx="4295832" cy="812066"/>
          </a:xfrm>
        </p:spPr>
        <p:txBody>
          <a:bodyPr/>
          <a:lstStyle/>
          <a:p>
            <a:r>
              <a:rPr lang="en-US" dirty="0"/>
              <a:t>Appendix</a:t>
            </a:r>
          </a:p>
        </p:txBody>
      </p:sp>
      <p:grpSp>
        <p:nvGrpSpPr>
          <p:cNvPr id="3" name="Group 2">
            <a:extLst>
              <a:ext uri="{FF2B5EF4-FFF2-40B4-BE49-F238E27FC236}">
                <a16:creationId xmlns:a16="http://schemas.microsoft.com/office/drawing/2014/main" id="{6233E6B4-8028-4448-8B6E-F038980783E3}"/>
              </a:ext>
            </a:extLst>
          </p:cNvPr>
          <p:cNvGrpSpPr/>
          <p:nvPr/>
        </p:nvGrpSpPr>
        <p:grpSpPr>
          <a:xfrm>
            <a:off x="4424325" y="2649212"/>
            <a:ext cx="295351" cy="1559576"/>
            <a:chOff x="5899151" y="2073651"/>
            <a:chExt cx="393699" cy="1967022"/>
          </a:xfrm>
        </p:grpSpPr>
        <p:cxnSp>
          <p:nvCxnSpPr>
            <p:cNvPr id="4" name="Straight Connector 3">
              <a:extLst>
                <a:ext uri="{FF2B5EF4-FFF2-40B4-BE49-F238E27FC236}">
                  <a16:creationId xmlns:a16="http://schemas.microsoft.com/office/drawing/2014/main" id="{B552909E-029D-4DC6-8139-D16E445B1ECD}"/>
                </a:ext>
              </a:extLst>
            </p:cNvPr>
            <p:cNvCxnSpPr/>
            <p:nvPr/>
          </p:nvCxnSpPr>
          <p:spPr>
            <a:xfrm>
              <a:off x="5899151" y="2073651"/>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479670-9541-47E8-8366-57F3AC9241BE}"/>
                </a:ext>
              </a:extLst>
            </p:cNvPr>
            <p:cNvCxnSpPr/>
            <p:nvPr/>
          </p:nvCxnSpPr>
          <p:spPr>
            <a:xfrm>
              <a:off x="5899151" y="4040673"/>
              <a:ext cx="393699" cy="0"/>
            </a:xfrm>
            <a:prstGeom prst="line">
              <a:avLst/>
            </a:prstGeom>
            <a:ln w="25400" cmpd="sng">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131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Terminology</a:t>
            </a:r>
            <a:br>
              <a:rPr lang="en-US" dirty="0"/>
            </a:br>
            <a:r>
              <a:rPr lang="en-US" sz="2000" dirty="0"/>
              <a:t>Overall Control Environment Opinion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60669629"/>
              </p:ext>
            </p:extLst>
          </p:nvPr>
        </p:nvGraphicFramePr>
        <p:xfrm>
          <a:off x="457200" y="1463675"/>
          <a:ext cx="8229600" cy="4023360"/>
        </p:xfrm>
        <a:graphic>
          <a:graphicData uri="http://schemas.openxmlformats.org/drawingml/2006/table">
            <a:tbl>
              <a:tblPr firstRow="1" bandRow="1">
                <a:tableStyleId>{5C22544A-7EE6-4342-B048-85BDC9FD1C3A}</a:tableStyleId>
              </a:tblPr>
              <a:tblGrid>
                <a:gridCol w="3849329">
                  <a:extLst>
                    <a:ext uri="{9D8B030D-6E8A-4147-A177-3AD203B41FA5}">
                      <a16:colId xmlns:a16="http://schemas.microsoft.com/office/drawing/2014/main" val="20000"/>
                    </a:ext>
                  </a:extLst>
                </a:gridCol>
                <a:gridCol w="4380271">
                  <a:extLst>
                    <a:ext uri="{9D8B030D-6E8A-4147-A177-3AD203B41FA5}">
                      <a16:colId xmlns:a16="http://schemas.microsoft.com/office/drawing/2014/main" val="20001"/>
                    </a:ext>
                  </a:extLst>
                </a:gridCol>
              </a:tblGrid>
              <a:tr h="370840">
                <a:tc>
                  <a:txBody>
                    <a:bodyPr/>
                    <a:lstStyle/>
                    <a:p>
                      <a:r>
                        <a:rPr lang="en-US" b="1" dirty="0">
                          <a:solidFill>
                            <a:schemeClr val="tx2"/>
                          </a:solidFill>
                        </a:rPr>
                        <a:t>Effective</a:t>
                      </a:r>
                    </a:p>
                  </a:txBody>
                  <a:tcPr>
                    <a:solidFill>
                      <a:schemeClr val="bg1"/>
                    </a:solidFill>
                  </a:tcPr>
                </a:tc>
                <a:tc>
                  <a:txBody>
                    <a:bodyPr/>
                    <a:lstStyle/>
                    <a:p>
                      <a:pPr algn="just"/>
                      <a:r>
                        <a:rPr lang="en-US" sz="1400" b="0" kern="1200" dirty="0">
                          <a:solidFill>
                            <a:schemeClr val="tx2"/>
                          </a:solidFill>
                          <a:effectLst/>
                          <a:latin typeface="+mn-lt"/>
                          <a:ea typeface="+mn-ea"/>
                          <a:cs typeface="+mn-cs"/>
                        </a:rPr>
                        <a:t>Overall,</a:t>
                      </a:r>
                      <a:r>
                        <a:rPr lang="en-US" sz="1400" b="0" kern="1200" baseline="0" dirty="0">
                          <a:solidFill>
                            <a:schemeClr val="tx2"/>
                          </a:solidFill>
                          <a:effectLst/>
                          <a:latin typeface="+mn-lt"/>
                          <a:ea typeface="+mn-ea"/>
                          <a:cs typeface="+mn-cs"/>
                        </a:rPr>
                        <a:t> c</a:t>
                      </a:r>
                      <a:r>
                        <a:rPr lang="en-US" sz="1400" b="0" kern="1200" dirty="0">
                          <a:solidFill>
                            <a:schemeClr val="tx2"/>
                          </a:solidFill>
                          <a:effectLst/>
                          <a:latin typeface="+mn-lt"/>
                          <a:ea typeface="+mn-ea"/>
                          <a:cs typeface="+mn-cs"/>
                        </a:rPr>
                        <a:t>ontrols are appropriately designed and functioning as intended.</a:t>
                      </a:r>
                      <a:r>
                        <a:rPr lang="en-US" sz="1400" b="0" kern="1200" baseline="0" dirty="0">
                          <a:solidFill>
                            <a:schemeClr val="tx2"/>
                          </a:solidFill>
                          <a:effectLst/>
                          <a:latin typeface="+mn-lt"/>
                          <a:ea typeface="+mn-ea"/>
                          <a:cs typeface="+mn-cs"/>
                        </a:rPr>
                        <a:t> </a:t>
                      </a:r>
                      <a:r>
                        <a:rPr lang="en-US" sz="1400" b="0" kern="1200" dirty="0">
                          <a:solidFill>
                            <a:schemeClr val="tx2"/>
                          </a:solidFill>
                          <a:effectLst/>
                          <a:latin typeface="+mn-lt"/>
                          <a:ea typeface="+mn-ea"/>
                          <a:cs typeface="+mn-cs"/>
                        </a:rPr>
                        <a:t>Control weaknesses, if noted, do not threaten the effectiveness of the process reviewed.</a:t>
                      </a:r>
                    </a:p>
                    <a:p>
                      <a:endParaRPr lang="en-US" sz="1400" b="0" dirty="0">
                        <a:solidFill>
                          <a:schemeClr val="tx2"/>
                        </a:solidFill>
                      </a:endParaRPr>
                    </a:p>
                  </a:txBody>
                  <a:tcPr>
                    <a:solidFill>
                      <a:schemeClr val="bg1"/>
                    </a:solidFill>
                  </a:tcPr>
                </a:tc>
                <a:extLst>
                  <a:ext uri="{0D108BD9-81ED-4DB2-BD59-A6C34878D82A}">
                    <a16:rowId xmlns:a16="http://schemas.microsoft.com/office/drawing/2014/main" val="10000"/>
                  </a:ext>
                </a:extLst>
              </a:tr>
              <a:tr h="370840">
                <a:tc>
                  <a:txBody>
                    <a:bodyPr/>
                    <a:lstStyle/>
                    <a:p>
                      <a:r>
                        <a:rPr lang="en-US" b="1" dirty="0">
                          <a:solidFill>
                            <a:schemeClr val="tx2"/>
                          </a:solidFill>
                        </a:rPr>
                        <a:t>Mostly Effective</a:t>
                      </a:r>
                    </a:p>
                  </a:txBody>
                  <a:tcPr>
                    <a:solidFill>
                      <a:schemeClr val="bg1"/>
                    </a:solidFill>
                  </a:tcPr>
                </a:tc>
                <a:tc>
                  <a:txBody>
                    <a:bodyPr/>
                    <a:lstStyle/>
                    <a:p>
                      <a:pPr marL="0" marR="0" algn="just">
                        <a:spcBef>
                          <a:spcPts val="0"/>
                        </a:spcBef>
                        <a:spcAft>
                          <a:spcPts val="0"/>
                        </a:spcAft>
                      </a:pPr>
                      <a:r>
                        <a:rPr lang="en-US" sz="1400" dirty="0">
                          <a:solidFill>
                            <a:schemeClr val="tx2"/>
                          </a:solidFill>
                          <a:effectLst/>
                          <a:latin typeface="+mn-lt"/>
                          <a:ea typeface="Times New Roman" panose="02020603050405020304" pitchFamily="18" charset="0"/>
                        </a:rPr>
                        <a:t>Except for the issues noted, controls in place provide reasonable assurance that business risks are adequately mitigated.</a:t>
                      </a:r>
                    </a:p>
                    <a:p>
                      <a:pPr marL="0" marR="0">
                        <a:spcBef>
                          <a:spcPts val="0"/>
                        </a:spcBef>
                        <a:spcAft>
                          <a:spcPts val="0"/>
                        </a:spcAft>
                      </a:pPr>
                      <a:endParaRPr lang="en-US" sz="1400" dirty="0">
                        <a:solidFill>
                          <a:schemeClr val="tx2"/>
                        </a:solidFill>
                        <a:effectLst/>
                        <a:latin typeface="+mn-lt"/>
                        <a:ea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tx2"/>
                          </a:solidFill>
                        </a:rPr>
                        <a:t>Improvement Needed</a:t>
                      </a:r>
                    </a:p>
                  </a:txBody>
                  <a:tcPr>
                    <a:solidFill>
                      <a:schemeClr val="bg1"/>
                    </a:solidFill>
                  </a:tcPr>
                </a:tc>
                <a:tc>
                  <a:txBody>
                    <a:bodyPr/>
                    <a:lstStyle/>
                    <a:p>
                      <a:pPr algn="just"/>
                      <a:r>
                        <a:rPr lang="en-US" sz="1400" kern="1200" dirty="0">
                          <a:solidFill>
                            <a:schemeClr val="tx2"/>
                          </a:solidFill>
                          <a:effectLst/>
                          <a:latin typeface="+mn-lt"/>
                          <a:ea typeface="+mn-ea"/>
                          <a:cs typeface="+mn-cs"/>
                        </a:rPr>
                        <a:t>One or more significant control weaknesses exist that require prompt action to prevent the process from becoming ineffective.</a:t>
                      </a:r>
                    </a:p>
                    <a:p>
                      <a:endParaRPr lang="en-US" sz="1400" dirty="0">
                        <a:solidFill>
                          <a:schemeClr val="tx2"/>
                        </a:solidFill>
                        <a:latin typeface="+mn-lt"/>
                      </a:endParaRPr>
                    </a:p>
                  </a:txBody>
                  <a:tcPr>
                    <a:solidFill>
                      <a:schemeClr val="bg1"/>
                    </a:solidFill>
                  </a:tcPr>
                </a:tc>
                <a:extLst>
                  <a:ext uri="{0D108BD9-81ED-4DB2-BD59-A6C34878D82A}">
                    <a16:rowId xmlns:a16="http://schemas.microsoft.com/office/drawing/2014/main" val="10002"/>
                  </a:ext>
                </a:extLst>
              </a:tr>
              <a:tr h="370840">
                <a:tc>
                  <a:txBody>
                    <a:bodyPr/>
                    <a:lstStyle/>
                    <a:p>
                      <a:r>
                        <a:rPr lang="en-US" b="1" dirty="0">
                          <a:solidFill>
                            <a:schemeClr val="tx2"/>
                          </a:solidFill>
                        </a:rPr>
                        <a:t>Ineffective</a:t>
                      </a:r>
                    </a:p>
                  </a:txBody>
                  <a:tcPr>
                    <a:solidFill>
                      <a:schemeClr val="bg1"/>
                    </a:solidFill>
                  </a:tcPr>
                </a:tc>
                <a:tc>
                  <a:txBody>
                    <a:bodyPr/>
                    <a:lstStyle/>
                    <a:p>
                      <a:pPr marL="0" marR="0" algn="just">
                        <a:spcBef>
                          <a:spcPts val="0"/>
                        </a:spcBef>
                        <a:spcAft>
                          <a:spcPts val="0"/>
                        </a:spcAft>
                      </a:pPr>
                      <a:r>
                        <a:rPr lang="en-US" sz="1400" dirty="0">
                          <a:solidFill>
                            <a:schemeClr val="tx2"/>
                          </a:solidFill>
                          <a:effectLst/>
                          <a:latin typeface="+mn-lt"/>
                          <a:ea typeface="Times New Roman" panose="02020603050405020304" pitchFamily="18" charset="0"/>
                        </a:rPr>
                        <a:t>Control weaknesses are pervasive or one weakness is so severe that it impacts the entire operation under review. Immediate management attention is needed to remediate the issue identified.</a:t>
                      </a:r>
                    </a:p>
                    <a:p>
                      <a:pPr marL="0" marR="0">
                        <a:spcBef>
                          <a:spcPts val="0"/>
                        </a:spcBef>
                        <a:spcAft>
                          <a:spcPts val="0"/>
                        </a:spcAft>
                      </a:pPr>
                      <a:endParaRPr lang="en-US" sz="1400" dirty="0">
                        <a:solidFill>
                          <a:schemeClr val="tx2"/>
                        </a:solidFill>
                        <a:effectLst/>
                        <a:latin typeface="+mn-lt"/>
                        <a:ea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14</a:t>
            </a:fld>
            <a:endParaRPr lang="en-US" dirty="0"/>
          </a:p>
        </p:txBody>
      </p:sp>
      <p:sp>
        <p:nvSpPr>
          <p:cNvPr id="7" name="Rectangle 6">
            <a:extLst>
              <a:ext uri="{FF2B5EF4-FFF2-40B4-BE49-F238E27FC236}">
                <a16:creationId xmlns:a16="http://schemas.microsoft.com/office/drawing/2014/main" id="{875D410F-C7F0-457F-BB88-1D969E11D55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51466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Terminology</a:t>
            </a:r>
            <a:br>
              <a:rPr lang="en-US" dirty="0"/>
            </a:br>
            <a:r>
              <a:rPr lang="en-US" sz="2000" dirty="0"/>
              <a:t>Ratings &amp; Management Action Plan</a:t>
            </a:r>
          </a:p>
        </p:txBody>
      </p:sp>
      <p:graphicFrame>
        <p:nvGraphicFramePr>
          <p:cNvPr id="6" name="Content Placeholder 5"/>
          <p:cNvGraphicFramePr>
            <a:graphicFrameLocks noGrp="1"/>
          </p:cNvGraphicFramePr>
          <p:nvPr>
            <p:ph idx="1"/>
          </p:nvPr>
        </p:nvGraphicFramePr>
        <p:xfrm>
          <a:off x="457200" y="2053050"/>
          <a:ext cx="8229600" cy="31699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High</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immediate attention of department and senior management to prevent the process from becoming ineffective, and an agreed-upon action plan for resolution is needed.</a:t>
                      </a:r>
                    </a:p>
                  </a:txBody>
                  <a:tcPr>
                    <a:solidFill>
                      <a:schemeClr val="bg1"/>
                    </a:solidFill>
                  </a:tcPr>
                </a:tc>
                <a:extLst>
                  <a:ext uri="{0D108BD9-81ED-4DB2-BD59-A6C34878D82A}">
                    <a16:rowId xmlns:a16="http://schemas.microsoft.com/office/drawing/2014/main" val="10000"/>
                  </a:ext>
                </a:extLst>
              </a:tr>
              <a:tr h="370840">
                <a:tc>
                  <a:txBody>
                    <a:bodyPr/>
                    <a:lstStyle/>
                    <a:p>
                      <a:r>
                        <a:rPr lang="en-US" sz="1400" b="1" dirty="0">
                          <a:solidFill>
                            <a:schemeClr val="tx1"/>
                          </a:solidFill>
                        </a:rPr>
                        <a:t>Medium</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requires the near-term attention of the responsible manager.  There should be an agreed-upon action plan for its resolution.</a:t>
                      </a:r>
                    </a:p>
                  </a:txBody>
                  <a:tcPr>
                    <a:solidFill>
                      <a:schemeClr val="bg1"/>
                    </a:solidFill>
                  </a:tcPr>
                </a:tc>
                <a:extLst>
                  <a:ext uri="{0D108BD9-81ED-4DB2-BD59-A6C34878D82A}">
                    <a16:rowId xmlns:a16="http://schemas.microsoft.com/office/drawing/2014/main" val="10001"/>
                  </a:ext>
                </a:extLst>
              </a:tr>
              <a:tr h="370840">
                <a:tc>
                  <a:txBody>
                    <a:bodyPr/>
                    <a:lstStyle/>
                    <a:p>
                      <a:r>
                        <a:rPr lang="en-US" sz="1400" b="1" dirty="0">
                          <a:solidFill>
                            <a:schemeClr val="tx1"/>
                          </a:solidFill>
                        </a:rPr>
                        <a:t>Low</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The identified risk does not warrant immediate attention; however, there should be an agreed-upon action plan for ultimate resolution.</a:t>
                      </a:r>
                    </a:p>
                  </a:txBody>
                  <a:tcPr>
                    <a:solidFill>
                      <a:schemeClr val="bg1"/>
                    </a:solidFill>
                  </a:tcPr>
                </a:tc>
                <a:extLst>
                  <a:ext uri="{0D108BD9-81ED-4DB2-BD59-A6C34878D82A}">
                    <a16:rowId xmlns:a16="http://schemas.microsoft.com/office/drawing/2014/main" val="10002"/>
                  </a:ext>
                </a:extLst>
              </a:tr>
              <a:tr h="370840">
                <a:tc>
                  <a:txBody>
                    <a:bodyPr/>
                    <a:lstStyle/>
                    <a:p>
                      <a:r>
                        <a:rPr lang="en-US" sz="1400" b="1" dirty="0">
                          <a:solidFill>
                            <a:schemeClr val="tx1"/>
                          </a:solidFill>
                        </a:rPr>
                        <a:t>Deficiency</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If SOX related, rating categories will be assessed as Deficiency, Significant Deficiency, or Material Weakness. </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100" b="0" i="1" kern="1200" dirty="0">
                        <a:solidFill>
                          <a:schemeClr val="dk1"/>
                        </a:solidFill>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b="0" i="1" kern="1200" dirty="0">
                          <a:solidFill>
                            <a:schemeClr val="dk1"/>
                          </a:solidFill>
                          <a:latin typeface="+mn-lt"/>
                          <a:ea typeface="+mn-ea"/>
                          <a:cs typeface="+mn-cs"/>
                        </a:rPr>
                        <a:t>Note: </a:t>
                      </a:r>
                      <a:r>
                        <a:rPr lang="en-US" sz="1100" i="1" dirty="0"/>
                        <a:t>While the audit will focus on the objectives previously</a:t>
                      </a:r>
                      <a:r>
                        <a:rPr lang="en-US" sz="1100" i="1" baseline="0" dirty="0"/>
                        <a:t> noted</a:t>
                      </a:r>
                      <a:r>
                        <a:rPr lang="en-US" sz="1100" i="1" dirty="0"/>
                        <a:t>, IA has a responsibility to assess any additional risks identified during the audit, and report any issues identified. Where applicable, issues will also be evaluated against requirements for Sarbanes-Oxley or other regulatory standards.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15</a:t>
            </a:fld>
            <a:endParaRPr lang="en-US" dirty="0"/>
          </a:p>
        </p:txBody>
      </p:sp>
      <p:sp>
        <p:nvSpPr>
          <p:cNvPr id="8" name="TextBox 7"/>
          <p:cNvSpPr txBox="1"/>
          <p:nvPr/>
        </p:nvSpPr>
        <p:spPr>
          <a:xfrm>
            <a:off x="457200" y="1294420"/>
            <a:ext cx="8229600" cy="492443"/>
          </a:xfrm>
          <a:prstGeom prst="rect">
            <a:avLst/>
          </a:prstGeom>
          <a:noFill/>
        </p:spPr>
        <p:txBody>
          <a:bodyPr wrap="square" lIns="0" tIns="0" rIns="0" bIns="0" rtlCol="0">
            <a:spAutoFit/>
          </a:bodyPr>
          <a:lstStyle/>
          <a:p>
            <a:r>
              <a:rPr lang="en-GB" sz="1600" dirty="0"/>
              <a:t>The rating of findings drives the timing of remediation and also the level of management that is responsible for developing and implementing action plans. </a:t>
            </a:r>
            <a:endParaRPr lang="en-US" sz="1600" dirty="0"/>
          </a:p>
        </p:txBody>
      </p:sp>
      <p:sp>
        <p:nvSpPr>
          <p:cNvPr id="7" name="TextBox 6"/>
          <p:cNvSpPr txBox="1"/>
          <p:nvPr/>
        </p:nvSpPr>
        <p:spPr>
          <a:xfrm>
            <a:off x="457200" y="5122206"/>
            <a:ext cx="8229600" cy="246221"/>
          </a:xfrm>
          <a:prstGeom prst="rect">
            <a:avLst/>
          </a:prstGeom>
          <a:noFill/>
        </p:spPr>
        <p:txBody>
          <a:bodyPr wrap="square" lIns="0" tIns="0" rIns="0" bIns="0" rtlCol="0">
            <a:spAutoFit/>
          </a:bodyPr>
          <a:lstStyle/>
          <a:p>
            <a:r>
              <a:rPr lang="en-GB" sz="1600" dirty="0"/>
              <a:t>Each Management Action Plan requires a remediation due date which is tracked by IA.</a:t>
            </a:r>
            <a:endParaRPr lang="en-US" sz="1600" dirty="0"/>
          </a:p>
        </p:txBody>
      </p:sp>
      <p:graphicFrame>
        <p:nvGraphicFramePr>
          <p:cNvPr id="3" name="Table 2"/>
          <p:cNvGraphicFramePr>
            <a:graphicFrameLocks noGrp="1"/>
          </p:cNvGraphicFramePr>
          <p:nvPr/>
        </p:nvGraphicFramePr>
        <p:xfrm>
          <a:off x="457200" y="5511503"/>
          <a:ext cx="8229600" cy="731520"/>
        </p:xfrm>
        <a:graphic>
          <a:graphicData uri="http://schemas.openxmlformats.org/drawingml/2006/table">
            <a:tbl>
              <a:tblPr firstRow="1" bandRow="1">
                <a:tableStyleId>{5C22544A-7EE6-4342-B048-85BDC9FD1C3A}</a:tableStyleId>
              </a:tblPr>
              <a:tblGrid>
                <a:gridCol w="1577788">
                  <a:extLst>
                    <a:ext uri="{9D8B030D-6E8A-4147-A177-3AD203B41FA5}">
                      <a16:colId xmlns:a16="http://schemas.microsoft.com/office/drawing/2014/main" val="20000"/>
                    </a:ext>
                  </a:extLst>
                </a:gridCol>
                <a:gridCol w="6651812">
                  <a:extLst>
                    <a:ext uri="{9D8B030D-6E8A-4147-A177-3AD203B41FA5}">
                      <a16:colId xmlns:a16="http://schemas.microsoft.com/office/drawing/2014/main" val="20001"/>
                    </a:ext>
                  </a:extLst>
                </a:gridCol>
              </a:tblGrid>
              <a:tr h="370840">
                <a:tc>
                  <a:txBody>
                    <a:bodyPr/>
                    <a:lstStyle/>
                    <a:p>
                      <a:r>
                        <a:rPr lang="en-US" sz="1400" dirty="0">
                          <a:solidFill>
                            <a:schemeClr val="tx1"/>
                          </a:solidFill>
                        </a:rPr>
                        <a:t>Remediation Due</a:t>
                      </a:r>
                      <a:r>
                        <a:rPr lang="en-US" sz="1400" baseline="0" dirty="0">
                          <a:solidFill>
                            <a:schemeClr val="tx1"/>
                          </a:solidFill>
                        </a:rPr>
                        <a:t> </a:t>
                      </a:r>
                      <a:r>
                        <a:rPr lang="en-US" sz="1400" dirty="0">
                          <a:solidFill>
                            <a:schemeClr val="tx1"/>
                          </a:solidFill>
                        </a:rPr>
                        <a:t>Date</a:t>
                      </a:r>
                    </a:p>
                  </a:txBody>
                  <a:tcPr>
                    <a:solidFill>
                      <a:schemeClr val="bg1"/>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Reflects the time required for Management to complete the agreed upon action plan, as well as time for IA to complete the associated validation procedures to ensure the action plan has been implemented effectively. </a:t>
                      </a:r>
                      <a:endParaRPr lang="en-US" sz="1400" b="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bl>
          </a:graphicData>
        </a:graphic>
      </p:graphicFrame>
      <p:sp>
        <p:nvSpPr>
          <p:cNvPr id="9" name="Rectangle 8">
            <a:extLst>
              <a:ext uri="{FF2B5EF4-FFF2-40B4-BE49-F238E27FC236}">
                <a16:creationId xmlns:a16="http://schemas.microsoft.com/office/drawing/2014/main" id="{9A87B0B0-34FD-4267-879E-11F9D9D3C89C}"/>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3982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Escalation Protocol</a:t>
            </a:r>
            <a:br>
              <a:rPr lang="en-US" sz="2400" dirty="0"/>
            </a:br>
            <a:endParaRPr lang="en-US" sz="2400" dirty="0"/>
          </a:p>
        </p:txBody>
      </p:sp>
      <p:sp>
        <p:nvSpPr>
          <p:cNvPr id="3" name="Content Placeholder 2"/>
          <p:cNvSpPr>
            <a:spLocks noGrp="1"/>
          </p:cNvSpPr>
          <p:nvPr>
            <p:ph idx="1"/>
          </p:nvPr>
        </p:nvSpPr>
        <p:spPr>
          <a:xfrm>
            <a:off x="418447" y="1036606"/>
            <a:ext cx="6441339" cy="3977640"/>
          </a:xfrm>
        </p:spPr>
        <p:txBody>
          <a:bodyPr/>
          <a:lstStyle/>
          <a:p>
            <a:pPr algn="just">
              <a:spcBef>
                <a:spcPts val="1200"/>
              </a:spcBef>
            </a:pPr>
            <a:r>
              <a:rPr lang="en-US" dirty="0"/>
              <a:t>Potential Causes for Escalation</a:t>
            </a:r>
          </a:p>
          <a:p>
            <a:pPr marL="288925" indent="-288925">
              <a:spcBef>
                <a:spcPts val="600"/>
              </a:spcBef>
              <a:buFont typeface="Arial" panose="020B0604020202020204" pitchFamily="34" charset="0"/>
              <a:buChar char="•"/>
            </a:pPr>
            <a:r>
              <a:rPr lang="en-US" sz="1400" b="0" dirty="0"/>
              <a:t>Data requests not received within expected timeframes</a:t>
            </a:r>
          </a:p>
          <a:p>
            <a:pPr marL="288925" indent="-288925">
              <a:spcBef>
                <a:spcPts val="600"/>
              </a:spcBef>
              <a:buFont typeface="Arial" panose="020B0604020202020204" pitchFamily="34" charset="0"/>
              <a:buChar char="•"/>
            </a:pPr>
            <a:r>
              <a:rPr lang="en-US" sz="1400" b="0" dirty="0"/>
              <a:t>Data provided does not align with follow-up requests for clarification</a:t>
            </a:r>
          </a:p>
          <a:p>
            <a:pPr marL="288925" indent="-288925">
              <a:spcBef>
                <a:spcPts val="600"/>
              </a:spcBef>
              <a:buFont typeface="Arial" panose="020B0604020202020204" pitchFamily="34" charset="0"/>
              <a:buChar char="•"/>
            </a:pPr>
            <a:r>
              <a:rPr lang="en-US" sz="1400" b="0" dirty="0"/>
              <a:t>Key attendees miss walkthrough meetings following confirmed schedules</a:t>
            </a:r>
          </a:p>
          <a:p>
            <a:pPr marL="285750" indent="-285750">
              <a:spcBef>
                <a:spcPts val="600"/>
              </a:spcBef>
              <a:buFont typeface="Arial" pitchFamily="34" charset="0"/>
              <a:buChar char="•"/>
            </a:pPr>
            <a:r>
              <a:rPr lang="en-US" sz="1400" b="0" dirty="0"/>
              <a:t>Internal Audit is denied access to key data or people that may impact findings</a:t>
            </a:r>
          </a:p>
          <a:p>
            <a:pPr marL="285750" indent="-285750">
              <a:spcBef>
                <a:spcPts val="600"/>
              </a:spcBef>
              <a:buFont typeface="Arial" pitchFamily="34" charset="0"/>
              <a:buChar char="•"/>
            </a:pPr>
            <a:r>
              <a:rPr lang="en-US" sz="1400" b="0" dirty="0"/>
              <a:t>Management accepts a level of residual risk not acceptable to the organization</a:t>
            </a:r>
          </a:p>
          <a:p>
            <a:pPr marL="285750" indent="-285750">
              <a:spcBef>
                <a:spcPts val="600"/>
              </a:spcBef>
              <a:buFont typeface="Arial" pitchFamily="34" charset="0"/>
              <a:buChar char="•"/>
            </a:pPr>
            <a:r>
              <a:rPr lang="en-US" sz="1400" b="0" dirty="0"/>
              <a:t>Management is not aligned with identified issues, risk priority ratings and/or the overall audit opinion</a:t>
            </a:r>
          </a:p>
          <a:p>
            <a:pPr>
              <a:spcBef>
                <a:spcPts val="600"/>
              </a:spcBef>
            </a:pPr>
            <a:r>
              <a:rPr lang="en-US" dirty="0"/>
              <a:t>Escalation Process – when one or more of the above events occur</a:t>
            </a:r>
          </a:p>
          <a:p>
            <a:pPr marL="285750" indent="-285750">
              <a:spcBef>
                <a:spcPts val="600"/>
              </a:spcBef>
              <a:buFont typeface="Arial" panose="020B0604020202020204" pitchFamily="34" charset="0"/>
              <a:buChar char="•"/>
            </a:pPr>
            <a:r>
              <a:rPr lang="en-US" sz="1400" b="0" dirty="0"/>
              <a:t>Convey the issue to the next level of management </a:t>
            </a:r>
          </a:p>
          <a:p>
            <a:pPr marL="285750" indent="-285750">
              <a:spcBef>
                <a:spcPts val="600"/>
              </a:spcBef>
              <a:buFont typeface="Arial" panose="020B0604020202020204" pitchFamily="34" charset="0"/>
              <a:buChar char="•"/>
            </a:pPr>
            <a:r>
              <a:rPr lang="en-US" sz="1400" b="0" dirty="0"/>
              <a:t>The responsible SVP / VP may be notified of causes which delay audit execution</a:t>
            </a:r>
          </a:p>
          <a:p>
            <a:pPr marL="285750" indent="-285750">
              <a:spcBef>
                <a:spcPts val="600"/>
              </a:spcBef>
              <a:buFont typeface="Arial" panose="020B0604020202020204" pitchFamily="34" charset="0"/>
              <a:buChar char="•"/>
            </a:pPr>
            <a:r>
              <a:rPr lang="en-US" sz="1400" b="0" dirty="0"/>
              <a:t>Escalations may be tracked and reported during recurring status meetings with management</a:t>
            </a:r>
          </a:p>
          <a:p>
            <a:pPr marL="285750" indent="-285750">
              <a:spcBef>
                <a:spcPts val="600"/>
              </a:spcBef>
              <a:buFont typeface="Arial" panose="020B0604020202020204" pitchFamily="34" charset="0"/>
              <a:buChar char="•"/>
            </a:pPr>
            <a:r>
              <a:rPr lang="en-US" sz="1400" b="0" dirty="0"/>
              <a:t>The CAE may discuss with Senior Management and the Audit Committee, if necessary</a:t>
            </a:r>
          </a:p>
          <a:p>
            <a:endParaRPr lang="en-US"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16</a:t>
            </a:fld>
            <a:endParaRPr lang="en-US" dirty="0"/>
          </a:p>
        </p:txBody>
      </p:sp>
      <p:sp>
        <p:nvSpPr>
          <p:cNvPr id="6" name="Rectangle 5">
            <a:extLst>
              <a:ext uri="{FF2B5EF4-FFF2-40B4-BE49-F238E27FC236}">
                <a16:creationId xmlns:a16="http://schemas.microsoft.com/office/drawing/2014/main" id="{DA56B990-EFCB-405B-9639-E30B1BEB779D}"/>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20713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3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List</a:t>
            </a:r>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18</a:t>
            </a:fld>
            <a:endParaRPr lang="en-US" dirty="0"/>
          </a:p>
        </p:txBody>
      </p:sp>
      <p:graphicFrame>
        <p:nvGraphicFramePr>
          <p:cNvPr id="8" name="Content Placeholder 6">
            <a:extLst>
              <a:ext uri="{FF2B5EF4-FFF2-40B4-BE49-F238E27FC236}">
                <a16:creationId xmlns:a16="http://schemas.microsoft.com/office/drawing/2014/main" id="{D6ACBFEE-C3B0-45C1-8C37-5E5830BFE77F}"/>
              </a:ext>
            </a:extLst>
          </p:cNvPr>
          <p:cNvGraphicFramePr>
            <a:graphicFrameLocks/>
          </p:cNvGraphicFramePr>
          <p:nvPr>
            <p:extLst>
              <p:ext uri="{D42A27DB-BD31-4B8C-83A1-F6EECF244321}">
                <p14:modId xmlns:p14="http://schemas.microsoft.com/office/powerpoint/2010/main" val="3614429735"/>
              </p:ext>
            </p:extLst>
          </p:nvPr>
        </p:nvGraphicFramePr>
        <p:xfrm>
          <a:off x="418447" y="886967"/>
          <a:ext cx="7732776" cy="5264589"/>
        </p:xfrm>
        <a:graphic>
          <a:graphicData uri="http://schemas.openxmlformats.org/drawingml/2006/table">
            <a:tbl>
              <a:tblPr bandRow="1">
                <a:tableStyleId>{93296810-A885-4BE3-A3E7-6D5BEEA58F35}</a:tableStyleId>
              </a:tblPr>
              <a:tblGrid>
                <a:gridCol w="3857462">
                  <a:extLst>
                    <a:ext uri="{9D8B030D-6E8A-4147-A177-3AD203B41FA5}">
                      <a16:colId xmlns:a16="http://schemas.microsoft.com/office/drawing/2014/main" val="20000"/>
                    </a:ext>
                  </a:extLst>
                </a:gridCol>
                <a:gridCol w="3875314">
                  <a:extLst>
                    <a:ext uri="{9D8B030D-6E8A-4147-A177-3AD203B41FA5}">
                      <a16:colId xmlns:a16="http://schemas.microsoft.com/office/drawing/2014/main" val="1574920730"/>
                    </a:ext>
                  </a:extLst>
                </a:gridCol>
              </a:tblGrid>
              <a:tr h="2836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Business Area</a:t>
                      </a:r>
                      <a:endParaRPr lang="en-US" sz="1400" b="0" u="non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Internal Audit</a:t>
                      </a:r>
                    </a:p>
                  </a:txBody>
                  <a:tcPr/>
                </a:tc>
                <a:extLst>
                  <a:ext uri="{0D108BD9-81ED-4DB2-BD59-A6C34878D82A}">
                    <a16:rowId xmlns:a16="http://schemas.microsoft.com/office/drawing/2014/main" val="10002"/>
                  </a:ext>
                </a:extLst>
              </a:tr>
              <a:tr h="386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Sanjay </a:t>
                      </a:r>
                      <a:r>
                        <a:rPr lang="en-US" sz="1300" dirty="0" err="1">
                          <a:latin typeface="+mn-lt"/>
                        </a:rPr>
                        <a:t>Chablani</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Len </a:t>
                      </a:r>
                      <a:r>
                        <a:rPr lang="en-US" sz="1300" dirty="0" err="1">
                          <a:latin typeface="+mn-lt"/>
                        </a:rPr>
                        <a:t>Fusaro</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David Hummel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Thomas Koester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Madhu </a:t>
                      </a:r>
                      <a:r>
                        <a:rPr lang="en-US" sz="1300" dirty="0" err="1">
                          <a:latin typeface="+mn-lt"/>
                        </a:rPr>
                        <a:t>Kolachina</a:t>
                      </a:r>
                      <a:endParaRPr lang="en-US" sz="1300" dirty="0">
                        <a:latin typeface="+mn-l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Anne Mall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Jason Park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dirty="0">
                          <a:latin typeface="+mn-lt"/>
                        </a:rPr>
                        <a:t>Derek Purvis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Lynn Atkin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Heather Boyce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Bryan </a:t>
                      </a:r>
                      <a:r>
                        <a:rPr lang="en-US" sz="1300" kern="1200" dirty="0" err="1">
                          <a:solidFill>
                            <a:schemeClr val="dk1"/>
                          </a:solidFill>
                          <a:latin typeface="+mn-lt"/>
                          <a:ea typeface="+mn-ea"/>
                          <a:cs typeface="+mn-cs"/>
                        </a:rPr>
                        <a:t>Tedisky</a:t>
                      </a:r>
                      <a:endParaRPr lang="en-US" sz="13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Sarah Kubiak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Seun Mafi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Eric Mata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Robyn Martin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Amber Nadeem Kothawala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Ronald Roy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err="1">
                          <a:solidFill>
                            <a:schemeClr val="dk1"/>
                          </a:solidFill>
                          <a:latin typeface="+mn-lt"/>
                          <a:ea typeface="+mn-ea"/>
                          <a:cs typeface="+mn-cs"/>
                        </a:rPr>
                        <a:t>Santhosina</a:t>
                      </a:r>
                      <a:r>
                        <a:rPr lang="en-US" sz="1300" kern="1200" dirty="0">
                          <a:solidFill>
                            <a:schemeClr val="dk1"/>
                          </a:solidFill>
                          <a:latin typeface="+mn-lt"/>
                          <a:ea typeface="+mn-ea"/>
                          <a:cs typeface="+mn-cs"/>
                        </a:rPr>
                        <a:t> </a:t>
                      </a:r>
                      <a:r>
                        <a:rPr lang="en-US" sz="1300" kern="1200" dirty="0" err="1">
                          <a:solidFill>
                            <a:schemeClr val="dk1"/>
                          </a:solidFill>
                          <a:latin typeface="+mn-lt"/>
                          <a:ea typeface="+mn-ea"/>
                          <a:cs typeface="+mn-cs"/>
                        </a:rPr>
                        <a:t>Chockalingam</a:t>
                      </a:r>
                      <a:endParaRPr lang="en-US" sz="13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2925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PBM IT Systems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Enterprise Technology Services</a:t>
                      </a:r>
                    </a:p>
                  </a:txBody>
                  <a:tcPr/>
                </a:tc>
                <a:extLst>
                  <a:ext uri="{0D108BD9-81ED-4DB2-BD59-A6C34878D82A}">
                    <a16:rowId xmlns:a16="http://schemas.microsoft.com/office/drawing/2014/main" val="3763179054"/>
                  </a:ext>
                </a:extLst>
              </a:tr>
              <a:tr h="2540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Deepak Mugundu Balan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Srithal Bellary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Greg Bradley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Pranav Gupta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Ajoy Kodali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Ken Park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Jeff Steele</a:t>
                      </a:r>
                    </a:p>
                    <a:p>
                      <a:r>
                        <a:rPr lang="en-US" sz="1300" kern="1200" dirty="0">
                          <a:solidFill>
                            <a:schemeClr val="dk1"/>
                          </a:solidFill>
                          <a:latin typeface="+mn-lt"/>
                          <a:ea typeface="+mn-ea"/>
                          <a:cs typeface="+mn-cs"/>
                        </a:rPr>
                        <a:t>Markus Watson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Bobby </a:t>
                      </a:r>
                      <a:r>
                        <a:rPr lang="en-US" sz="1300" kern="1200" dirty="0" err="1">
                          <a:solidFill>
                            <a:schemeClr val="dk1"/>
                          </a:solidFill>
                          <a:latin typeface="+mn-lt"/>
                          <a:ea typeface="+mn-ea"/>
                          <a:cs typeface="+mn-cs"/>
                        </a:rPr>
                        <a:t>Mukundan</a:t>
                      </a:r>
                      <a:endParaRPr lang="en-US" sz="13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Heather </a:t>
                      </a:r>
                      <a:r>
                        <a:rPr lang="en-US" sz="1300" kern="1200" dirty="0" err="1">
                          <a:solidFill>
                            <a:schemeClr val="dk1"/>
                          </a:solidFill>
                          <a:latin typeface="+mn-lt"/>
                          <a:ea typeface="+mn-ea"/>
                          <a:cs typeface="+mn-cs"/>
                        </a:rPr>
                        <a:t>LaPolt</a:t>
                      </a:r>
                      <a:endParaRPr lang="en-US" sz="1300" kern="1200" dirty="0">
                        <a:solidFill>
                          <a:schemeClr val="dk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Mitchell Super</a:t>
                      </a:r>
                    </a:p>
                  </a:txBody>
                  <a:tcPr/>
                </a:tc>
                <a:extLst>
                  <a:ext uri="{0D108BD9-81ED-4DB2-BD59-A6C34878D82A}">
                    <a16:rowId xmlns:a16="http://schemas.microsoft.com/office/drawing/2014/main" val="1191803700"/>
                  </a:ext>
                </a:extLst>
              </a:tr>
              <a:tr h="2530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Legal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u="none" kern="1200" dirty="0">
                          <a:solidFill>
                            <a:schemeClr val="dk1"/>
                          </a:solidFill>
                          <a:latin typeface="+mn-lt"/>
                          <a:ea typeface="+mn-ea"/>
                          <a:cs typeface="+mn-cs"/>
                        </a:rPr>
                        <a:t>Compliance</a:t>
                      </a:r>
                    </a:p>
                  </a:txBody>
                  <a:tcPr/>
                </a:tc>
                <a:extLst>
                  <a:ext uri="{0D108BD9-81ED-4DB2-BD59-A6C34878D82A}">
                    <a16:rowId xmlns:a16="http://schemas.microsoft.com/office/drawing/2014/main" val="1068961571"/>
                  </a:ext>
                </a:extLst>
              </a:tr>
              <a:tr h="6011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Matthew Oesterle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Anna Shimanek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Myatt Meier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latin typeface="+mn-lt"/>
                          <a:ea typeface="+mn-ea"/>
                          <a:cs typeface="+mn-cs"/>
                        </a:rPr>
                        <a:t>Tom </a:t>
                      </a:r>
                      <a:r>
                        <a:rPr lang="en-US" sz="1300" kern="1200" dirty="0" err="1">
                          <a:solidFill>
                            <a:schemeClr val="dk1"/>
                          </a:solidFill>
                          <a:latin typeface="+mn-lt"/>
                          <a:ea typeface="+mn-ea"/>
                          <a:cs typeface="+mn-cs"/>
                        </a:rPr>
                        <a:t>Pawlik</a:t>
                      </a:r>
                      <a:endParaRPr lang="en-US" sz="1300" kern="1200" dirty="0">
                        <a:solidFill>
                          <a:schemeClr val="dk1"/>
                        </a:solidFill>
                        <a:latin typeface="+mn-lt"/>
                        <a:ea typeface="+mn-ea"/>
                        <a:cs typeface="+mn-cs"/>
                      </a:endParaRPr>
                    </a:p>
                  </a:txBody>
                  <a:tcPr/>
                </a:tc>
                <a:extLst>
                  <a:ext uri="{0D108BD9-81ED-4DB2-BD59-A6C34878D82A}">
                    <a16:rowId xmlns:a16="http://schemas.microsoft.com/office/drawing/2014/main" val="288887165"/>
                  </a:ext>
                </a:extLst>
              </a:tr>
            </a:tbl>
          </a:graphicData>
        </a:graphic>
      </p:graphicFrame>
      <p:sp>
        <p:nvSpPr>
          <p:cNvPr id="6" name="Rectangle 5">
            <a:extLst>
              <a:ext uri="{FF2B5EF4-FFF2-40B4-BE49-F238E27FC236}">
                <a16:creationId xmlns:a16="http://schemas.microsoft.com/office/drawing/2014/main" id="{4F3E3EF4-ED1F-4151-9511-B97CF1407808}"/>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11250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8447" y="1764792"/>
            <a:ext cx="7103582" cy="4151376"/>
          </a:xfrm>
        </p:spPr>
        <p:txBody>
          <a:bodyPr/>
          <a:lstStyle/>
          <a:p>
            <a:r>
              <a:rPr lang="en-US" dirty="0"/>
              <a:t>Engagement Details</a:t>
            </a:r>
          </a:p>
          <a:p>
            <a:r>
              <a:rPr lang="en-US" dirty="0"/>
              <a:t>Key Milestones</a:t>
            </a:r>
          </a:p>
          <a:p>
            <a:r>
              <a:rPr lang="en-US" dirty="0"/>
              <a:t>Key Contacts</a:t>
            </a:r>
          </a:p>
          <a:p>
            <a:r>
              <a:rPr lang="en-US" dirty="0"/>
              <a:t>Expectations</a:t>
            </a:r>
          </a:p>
          <a:p>
            <a:r>
              <a:rPr lang="en-US" dirty="0"/>
              <a:t>Next Steps</a:t>
            </a:r>
          </a:p>
          <a:p>
            <a:r>
              <a:rPr lang="en-US" dirty="0"/>
              <a:t>Appendix</a:t>
            </a:r>
          </a:p>
          <a:p>
            <a:pPr lvl="1"/>
            <a:r>
              <a:rPr lang="en-US" dirty="0"/>
              <a:t>Standard Terminology</a:t>
            </a:r>
          </a:p>
          <a:p>
            <a:pPr lvl="1"/>
            <a:r>
              <a:rPr lang="en-US" dirty="0"/>
              <a:t>Escalation Protocol</a:t>
            </a:r>
          </a:p>
          <a:p>
            <a:pPr lvl="1"/>
            <a:endParaRPr lang="en-US" dirty="0"/>
          </a:p>
          <a:p>
            <a:pPr lvl="1"/>
            <a:endParaRPr lang="en-US" i="1" dirty="0"/>
          </a:p>
          <a:p>
            <a:pPr lvl="1"/>
            <a:endParaRPr lang="en-US" i="1" dirty="0"/>
          </a:p>
          <a:p>
            <a:pPr lvl="1"/>
            <a:endParaRPr lang="en-US" i="1" dirty="0"/>
          </a:p>
          <a:p>
            <a:pPr lvl="1"/>
            <a:endParaRPr lang="en-US" i="1" dirty="0"/>
          </a:p>
          <a:p>
            <a:pPr lvl="1"/>
            <a:endParaRPr lang="en-US" i="1" dirty="0"/>
          </a:p>
          <a:p>
            <a:pPr lvl="1"/>
            <a:r>
              <a:rPr lang="en-US" i="1" dirty="0"/>
              <a:t>Prepared at the Request of Legal Counsel: Privileged &amp; Confidential Communication</a:t>
            </a:r>
            <a:endParaRPr lang="en-US" dirty="0"/>
          </a:p>
        </p:txBody>
      </p:sp>
    </p:spTree>
    <p:extLst>
      <p:ext uri="{BB962C8B-B14F-4D97-AF65-F5344CB8AC3E}">
        <p14:creationId xmlns:p14="http://schemas.microsoft.com/office/powerpoint/2010/main" val="413308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Attorney Client Privilege (ACP) Protocol</a:t>
            </a:r>
          </a:p>
        </p:txBody>
      </p:sp>
      <p:sp>
        <p:nvSpPr>
          <p:cNvPr id="3" name="Content Placeholder 2"/>
          <p:cNvSpPr>
            <a:spLocks noGrp="1"/>
          </p:cNvSpPr>
          <p:nvPr>
            <p:ph idx="1"/>
          </p:nvPr>
        </p:nvSpPr>
        <p:spPr>
          <a:xfrm>
            <a:off x="418446" y="1157681"/>
            <a:ext cx="8146713" cy="5038977"/>
          </a:xfrm>
        </p:spPr>
        <p:txBody>
          <a:bodyPr/>
          <a:lstStyle/>
          <a:p>
            <a:pPr algn="just">
              <a:spcBef>
                <a:spcPts val="1200"/>
              </a:spcBef>
            </a:pPr>
            <a:r>
              <a:rPr lang="en-US" sz="1400" dirty="0"/>
              <a:t>Legal requests Internal Audit conduct certain reviews to facilitate the Legal Department’s (or outside counsel’s) representation of CVS Health and its subsidiaries in connection with a pending or anticipated litigation or other circumstances. These projects are protected by the Attorney Client Privilege (ACP).</a:t>
            </a:r>
          </a:p>
          <a:p>
            <a:pPr algn="just">
              <a:spcBef>
                <a:spcPts val="1200"/>
              </a:spcBef>
              <a:spcAft>
                <a:spcPts val="1200"/>
              </a:spcAft>
            </a:pPr>
            <a:r>
              <a:rPr lang="en-US" sz="1300" b="0" dirty="0"/>
              <a:t>Helps the Company’s Legal counsel understand technical controls/issues in the relevant areas. Portions of the audit process, including reporting, are enhanced to ensure the project is appropriately protected by ACP and/or work product:</a:t>
            </a:r>
          </a:p>
          <a:p>
            <a:pPr marL="171450" lvl="1" indent="-171450">
              <a:spcBef>
                <a:spcPts val="0"/>
              </a:spcBef>
              <a:spcAft>
                <a:spcPts val="1200"/>
              </a:spcAft>
              <a:buClrTx/>
              <a:buFont typeface="Arial"/>
              <a:buChar char="•"/>
            </a:pPr>
            <a:r>
              <a:rPr lang="en-US" dirty="0"/>
              <a:t>Designated in-house attorney reviews the Kick-Off deck prior to distribution and is invited to the Kick-Off meeting and other applicable status meetings</a:t>
            </a:r>
          </a:p>
          <a:p>
            <a:pPr marL="171450" lvl="1" indent="-171450">
              <a:spcBef>
                <a:spcPts val="0"/>
              </a:spcBef>
              <a:spcAft>
                <a:spcPts val="1200"/>
              </a:spcAft>
              <a:buClrTx/>
              <a:buFont typeface="Arial"/>
              <a:buChar char="•"/>
            </a:pPr>
            <a:r>
              <a:rPr lang="en-US" dirty="0"/>
              <a:t>The Legend (“</a:t>
            </a:r>
            <a:r>
              <a:rPr lang="en-US" i="1" dirty="0"/>
              <a:t>Prepared at the Request of Legal Counsel: Privileged &amp; Confidential Communication</a:t>
            </a:r>
            <a:r>
              <a:rPr lang="en-US" dirty="0"/>
              <a:t>”) or other ACP disclosure is added to all deliverables, meeting invites and other communications</a:t>
            </a:r>
          </a:p>
          <a:p>
            <a:pPr marL="171450" lvl="1" indent="-171450">
              <a:spcBef>
                <a:spcPts val="0"/>
              </a:spcBef>
              <a:spcAft>
                <a:spcPts val="1200"/>
              </a:spcAft>
              <a:buClrTx/>
              <a:buFont typeface="Arial"/>
              <a:buChar char="•"/>
            </a:pPr>
            <a:r>
              <a:rPr lang="en-US" dirty="0"/>
              <a:t>Designated in-house attorney is copied on all communications relating to conclusions, findings and action plans</a:t>
            </a:r>
          </a:p>
          <a:p>
            <a:pPr marL="171450" lvl="1" indent="-171450">
              <a:spcBef>
                <a:spcPts val="0"/>
              </a:spcBef>
              <a:spcAft>
                <a:spcPts val="1200"/>
              </a:spcAft>
              <a:buClrTx/>
              <a:buFont typeface="Arial"/>
              <a:buChar char="•"/>
            </a:pPr>
            <a:r>
              <a:rPr lang="en-US" dirty="0"/>
              <a:t>Deliverables, including the Kick-Off deck and Audit Report, should not be forwarded to any colleagues outside of the distribution list and if responding to the distribution of the Kick-Off deck or Audit Report, the designated attorney should be copied</a:t>
            </a:r>
          </a:p>
          <a:p>
            <a:pPr marL="171450" lvl="1" indent="-171450">
              <a:spcBef>
                <a:spcPts val="0"/>
              </a:spcBef>
              <a:spcAft>
                <a:spcPts val="1200"/>
              </a:spcAft>
              <a:buClrTx/>
              <a:buFont typeface="Arial"/>
              <a:buChar char="•"/>
            </a:pPr>
            <a:r>
              <a:rPr lang="en-US" dirty="0"/>
              <a:t>Audit Reports and Memos are addressed to the designated in-house attorney</a:t>
            </a:r>
          </a:p>
          <a:p>
            <a:pPr marL="514350" lvl="1" indent="-285750" algn="just">
              <a:buFont typeface="Arial" panose="020B0604020202020204" pitchFamily="34" charset="0"/>
              <a:buChar char="•"/>
            </a:pPr>
            <a:endParaRPr lang="en-US" sz="1600" b="0" dirty="0"/>
          </a:p>
          <a:p>
            <a:pPr marL="285750" indent="-285750" algn="just">
              <a:spcBef>
                <a:spcPts val="1200"/>
              </a:spcBef>
              <a:buFont typeface="Arial" panose="020B0604020202020204" pitchFamily="34" charset="0"/>
              <a:buChar char="•"/>
            </a:pPr>
            <a:endParaRPr lang="en-US" sz="1600" b="0" dirty="0"/>
          </a:p>
          <a:p>
            <a:pPr algn="just">
              <a:spcBef>
                <a:spcPts val="1200"/>
              </a:spcBef>
            </a:pPr>
            <a:endParaRPr lang="en-US" sz="1600" b="0" dirty="0"/>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3</a:t>
            </a:fld>
            <a:endParaRPr lang="en-US" dirty="0"/>
          </a:p>
        </p:txBody>
      </p:sp>
    </p:spTree>
    <p:extLst>
      <p:ext uri="{BB962C8B-B14F-4D97-AF65-F5344CB8AC3E}">
        <p14:creationId xmlns:p14="http://schemas.microsoft.com/office/powerpoint/2010/main" val="353334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Engagement Details</a:t>
            </a:r>
            <a:br>
              <a:rPr lang="en-US" dirty="0"/>
            </a:br>
            <a:r>
              <a:rPr lang="en-US" sz="2000" dirty="0"/>
              <a:t>Executive Summary</a:t>
            </a:r>
          </a:p>
        </p:txBody>
      </p:sp>
      <p:sp>
        <p:nvSpPr>
          <p:cNvPr id="11" name="Content Placeholder 10"/>
          <p:cNvSpPr>
            <a:spLocks noGrp="1"/>
          </p:cNvSpPr>
          <p:nvPr>
            <p:ph idx="1"/>
          </p:nvPr>
        </p:nvSpPr>
        <p:spPr>
          <a:xfrm>
            <a:off x="457200" y="1463040"/>
            <a:ext cx="8229600" cy="3530301"/>
          </a:xfrm>
        </p:spPr>
        <p:txBody>
          <a:bodyPr/>
          <a:lstStyle/>
          <a:p>
            <a:r>
              <a:rPr lang="en-US" sz="1400" b="0" dirty="0"/>
              <a:t>The quality assurance (QA) and testing procedures performed once PBM client benefits requirements are setup within the adjudication system provides assurance that setup is complete and accurate, and claims will adjudicate appropriately. As a part of testing and QA, benefits testers submit a series of claim scenarios within the TEST environment to ensure complete and accurate adjudication. Benefits testers should not be granted access to the PROD environment.</a:t>
            </a:r>
          </a:p>
          <a:p>
            <a:r>
              <a:rPr lang="en-US" sz="1400" b="0" dirty="0"/>
              <a:t>In January 2021, 32 Aetna test claims (27 Medicaid and 5 Commercial) were identified as being inadvertently pushed to PROD by benefits testers. After further investigation, it was determined that two benefits testers had inappropriate PROD access and submitted test claims into the PROD environment via the EzTest tool. Impact analyses determined no client or member impact and the claims were appropriately reversed.</a:t>
            </a:r>
          </a:p>
          <a:p>
            <a:r>
              <a:rPr lang="en-US" sz="1400" b="0" dirty="0"/>
              <a:t>David Hummel, VP Client Implementations &amp; Services, and Madhu Kolachina, VP Benefits Operations, have requested Internal Audit perform an access review of Client Benefits Testers to validate no other users have inappropriate PROD access. In addition, management has asked IA to review the Benefits testing and quality assurance processes for opportunities to enhance review procedures to ensure inappropriate submission of test claims to the PROD environment does not occur in the future.</a:t>
            </a:r>
            <a:endParaRPr lang="en-US" dirty="0"/>
          </a:p>
          <a:p>
            <a:endParaRPr lang="en-US" sz="1400" b="0" dirty="0"/>
          </a:p>
          <a:p>
            <a:pPr lvl="1"/>
            <a:endParaRPr lang="en-US" sz="1200" i="1" dirty="0"/>
          </a:p>
          <a:p>
            <a:pPr lvl="1"/>
            <a:r>
              <a:rPr lang="en-US" sz="1200" i="1" dirty="0"/>
              <a:t>Prepared at the Request of Legal Counsel: Privileged &amp; Confidential Communication</a:t>
            </a:r>
            <a:endParaRPr lang="en-US" sz="1200" dirty="0"/>
          </a:p>
          <a:p>
            <a:pPr marL="0" lvl="1" indent="0">
              <a:buNone/>
            </a:pPr>
            <a:endParaRPr lang="en-US" sz="1200" dirty="0"/>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4</a:t>
            </a:fld>
            <a:endParaRPr lang="en-US" dirty="0"/>
          </a:p>
        </p:txBody>
      </p:sp>
    </p:spTree>
    <p:extLst>
      <p:ext uri="{BB962C8B-B14F-4D97-AF65-F5344CB8AC3E}">
        <p14:creationId xmlns:p14="http://schemas.microsoft.com/office/powerpoint/2010/main" val="34353618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Objectives &amp; Inherent Risks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36473328"/>
              </p:ext>
            </p:extLst>
          </p:nvPr>
        </p:nvGraphicFramePr>
        <p:xfrm>
          <a:off x="418447" y="1134724"/>
          <a:ext cx="8218714" cy="4955384"/>
        </p:xfrm>
        <a:graphic>
          <a:graphicData uri="http://schemas.openxmlformats.org/drawingml/2006/table">
            <a:tbl>
              <a:tblPr firstRow="1" bandRow="1">
                <a:tableStyleId>{93296810-A885-4BE3-A3E7-6D5BEEA58F35}</a:tableStyleId>
              </a:tblPr>
              <a:tblGrid>
                <a:gridCol w="1846581">
                  <a:extLst>
                    <a:ext uri="{9D8B030D-6E8A-4147-A177-3AD203B41FA5}">
                      <a16:colId xmlns:a16="http://schemas.microsoft.com/office/drawing/2014/main" val="20000"/>
                    </a:ext>
                  </a:extLst>
                </a:gridCol>
                <a:gridCol w="2888705">
                  <a:extLst>
                    <a:ext uri="{9D8B030D-6E8A-4147-A177-3AD203B41FA5}">
                      <a16:colId xmlns:a16="http://schemas.microsoft.com/office/drawing/2014/main" val="20001"/>
                    </a:ext>
                  </a:extLst>
                </a:gridCol>
                <a:gridCol w="3483428">
                  <a:extLst>
                    <a:ext uri="{9D8B030D-6E8A-4147-A177-3AD203B41FA5}">
                      <a16:colId xmlns:a16="http://schemas.microsoft.com/office/drawing/2014/main" val="20002"/>
                    </a:ext>
                  </a:extLst>
                </a:gridCol>
              </a:tblGrid>
              <a:tr h="359314">
                <a:tc>
                  <a:txBody>
                    <a:bodyPr/>
                    <a:lstStyle/>
                    <a:p>
                      <a:pPr algn="ctr"/>
                      <a:r>
                        <a:rPr lang="en-US" sz="1800" dirty="0"/>
                        <a:t>Objective Area</a:t>
                      </a:r>
                    </a:p>
                  </a:txBody>
                  <a:tcPr/>
                </a:tc>
                <a:tc>
                  <a:txBody>
                    <a:bodyPr/>
                    <a:lstStyle/>
                    <a:p>
                      <a:pPr algn="ctr"/>
                      <a:r>
                        <a:rPr lang="en-US" sz="1800" dirty="0"/>
                        <a:t>Related Inherent Risk*</a:t>
                      </a:r>
                    </a:p>
                  </a:txBody>
                  <a:tcPr/>
                </a:tc>
                <a:tc>
                  <a:txBody>
                    <a:bodyPr/>
                    <a:lstStyle/>
                    <a:p>
                      <a:pPr algn="ctr"/>
                      <a:r>
                        <a:rPr lang="en-US" sz="1800" dirty="0"/>
                        <a:t>Key Areas of</a:t>
                      </a:r>
                      <a:r>
                        <a:rPr lang="en-US" sz="1800" baseline="0" dirty="0"/>
                        <a:t> Focus</a:t>
                      </a:r>
                      <a:endParaRPr lang="en-US" sz="1800" dirty="0"/>
                    </a:p>
                  </a:txBody>
                  <a:tcPr/>
                </a:tc>
                <a:extLst>
                  <a:ext uri="{0D108BD9-81ED-4DB2-BD59-A6C34878D82A}">
                    <a16:rowId xmlns:a16="http://schemas.microsoft.com/office/drawing/2014/main" val="10000"/>
                  </a:ext>
                </a:extLst>
              </a:tr>
              <a:tr h="808456">
                <a:tc rowSpan="3">
                  <a:txBody>
                    <a:bodyPr/>
                    <a:lstStyle/>
                    <a:p>
                      <a:pPr algn="ctr"/>
                      <a:endParaRPr lang="en-US" sz="1200" dirty="0">
                        <a:solidFill>
                          <a:schemeClr val="tx2"/>
                        </a:solidFill>
                      </a:endParaRPr>
                    </a:p>
                    <a:p>
                      <a:pPr algn="ctr"/>
                      <a:r>
                        <a:rPr lang="en-US" sz="1200" dirty="0">
                          <a:solidFill>
                            <a:schemeClr val="tx2"/>
                          </a:solidFill>
                        </a:rPr>
                        <a:t>Production Access</a:t>
                      </a:r>
                    </a:p>
                  </a:txBody>
                  <a:tcPr anchor="ct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Client Benefits Testers inappropriately submit test claims to the production environment, which may result in negative member, client or pharmacy impact. </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txBody>
                  <a:tcPr anchor="ctr"/>
                </a:tc>
                <a:tc>
                  <a:txBody>
                    <a:bodyPr/>
                    <a:lstStyle/>
                    <a:p>
                      <a:pPr marL="0" indent="0" algn="ctr">
                        <a:buFont typeface="Arial" panose="020B0604020202020204" pitchFamily="34" charset="0"/>
                        <a:buNone/>
                      </a:pPr>
                      <a:r>
                        <a:rPr lang="en-US" sz="1200" kern="1200" dirty="0">
                          <a:solidFill>
                            <a:schemeClr val="tx2"/>
                          </a:solidFill>
                          <a:latin typeface="+mn-lt"/>
                          <a:ea typeface="+mn-ea"/>
                          <a:cs typeface="+mn-cs"/>
                        </a:rPr>
                        <a:t>Validate segregation of duties controls are in place which restrict unauthorized access to enter manual claims in the production environment.</a:t>
                      </a:r>
                    </a:p>
                  </a:txBody>
                  <a:tcPr anchor="ctr"/>
                </a:tc>
                <a:extLst>
                  <a:ext uri="{0D108BD9-81ED-4DB2-BD59-A6C34878D82A}">
                    <a16:rowId xmlns:a16="http://schemas.microsoft.com/office/drawing/2014/main" val="10001"/>
                  </a:ext>
                </a:extLst>
              </a:tr>
              <a:tr h="628799">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2"/>
                          </a:solidFill>
                          <a:latin typeface="+mn-lt"/>
                          <a:ea typeface="+mn-ea"/>
                          <a:cs typeface="+mn-cs"/>
                        </a:rPr>
                        <a:t>Review production claim transactions to determine if submitted by appropriate personnel based on job responsibilities.</a:t>
                      </a:r>
                    </a:p>
                  </a:txBody>
                  <a:tcPr anchor="ctr"/>
                </a:tc>
                <a:extLst>
                  <a:ext uri="{0D108BD9-81ED-4DB2-BD59-A6C34878D82A}">
                    <a16:rowId xmlns:a16="http://schemas.microsoft.com/office/drawing/2014/main" val="695514776"/>
                  </a:ext>
                </a:extLst>
              </a:tr>
              <a:tr h="1002918">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2"/>
                          </a:solidFill>
                          <a:latin typeface="+mn-lt"/>
                          <a:ea typeface="+mn-ea"/>
                          <a:cs typeface="+mn-cs"/>
                        </a:rPr>
                        <a:t>Access to critical </a:t>
                      </a:r>
                      <a:r>
                        <a:rPr lang="en-US" sz="1200" kern="1200" dirty="0" err="1">
                          <a:solidFill>
                            <a:schemeClr val="tx2"/>
                          </a:solidFill>
                          <a:latin typeface="+mn-lt"/>
                          <a:ea typeface="+mn-ea"/>
                          <a:cs typeface="+mn-cs"/>
                        </a:rPr>
                        <a:t>RxClaim</a:t>
                      </a:r>
                      <a:r>
                        <a:rPr lang="en-US" sz="1200" kern="1200" dirty="0">
                          <a:solidFill>
                            <a:schemeClr val="tx2"/>
                          </a:solidFill>
                          <a:latin typeface="+mn-lt"/>
                          <a:ea typeface="+mn-ea"/>
                          <a:cs typeface="+mn-cs"/>
                        </a:rPr>
                        <a:t> program files and directories are not restricted or monitored based on individual job responsibilities.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rPr>
                        <a:t>Ensure </a:t>
                      </a:r>
                      <a:r>
                        <a:rPr lang="en-US" sz="1200" kern="1200" dirty="0">
                          <a:solidFill>
                            <a:schemeClr val="tx2"/>
                          </a:solidFill>
                          <a:latin typeface="+mn-lt"/>
                          <a:ea typeface="+mn-ea"/>
                          <a:cs typeface="+mn-cs"/>
                        </a:rPr>
                        <a:t>access to </a:t>
                      </a:r>
                      <a:r>
                        <a:rPr lang="en-US" sz="1200" kern="1200" dirty="0" err="1">
                          <a:solidFill>
                            <a:schemeClr val="tx2"/>
                          </a:solidFill>
                          <a:latin typeface="+mn-lt"/>
                          <a:ea typeface="+mn-ea"/>
                          <a:cs typeface="+mn-cs"/>
                        </a:rPr>
                        <a:t>RxClaim</a:t>
                      </a:r>
                      <a:r>
                        <a:rPr lang="en-US" sz="1200" kern="1200" dirty="0">
                          <a:solidFill>
                            <a:schemeClr val="tx2"/>
                          </a:solidFill>
                          <a:latin typeface="+mn-lt"/>
                          <a:ea typeface="+mn-ea"/>
                          <a:cs typeface="+mn-cs"/>
                        </a:rPr>
                        <a:t> program files and directories called on to support the submission of manual claims transactions is restricted based on job responsibilities.  </a:t>
                      </a:r>
                    </a:p>
                  </a:txBody>
                  <a:tcPr anchor="ctr"/>
                </a:tc>
                <a:extLst>
                  <a:ext uri="{0D108BD9-81ED-4DB2-BD59-A6C34878D82A}">
                    <a16:rowId xmlns:a16="http://schemas.microsoft.com/office/drawing/2014/main" val="3626799524"/>
                  </a:ext>
                </a:extLst>
              </a:tr>
              <a:tr h="1167769">
                <a:tc>
                  <a:txBody>
                    <a:bodyPr/>
                    <a:lstStyle/>
                    <a:p>
                      <a:pPr algn="ctr"/>
                      <a:endParaRPr lang="en-US" sz="1200" dirty="0">
                        <a:solidFill>
                          <a:schemeClr val="tx2"/>
                        </a:solidFill>
                      </a:endParaRPr>
                    </a:p>
                    <a:p>
                      <a:pPr algn="ctr"/>
                      <a:r>
                        <a:rPr lang="en-US" sz="1200" dirty="0">
                          <a:solidFill>
                            <a:schemeClr val="tx2"/>
                          </a:solidFill>
                        </a:rPr>
                        <a:t>Quality Assurance</a:t>
                      </a:r>
                    </a:p>
                  </a:txBody>
                  <a:tcPr anchor="ctr"/>
                </a:tc>
                <a:tc>
                  <a:txBody>
                    <a:bodyPr/>
                    <a:lstStyle/>
                    <a:p>
                      <a:pPr algn="ctr"/>
                      <a:r>
                        <a:rPr lang="en-US" sz="1200" dirty="0">
                          <a:solidFill>
                            <a:schemeClr val="tx2"/>
                          </a:solidFill>
                        </a:rPr>
                        <a:t>QA processes are not designed to identify inappropriate submission of test claims to the production environment, which may result in negative member, client or pharmacy impact.</a:t>
                      </a:r>
                    </a:p>
                  </a:txBody>
                  <a:tcPr anchor="ctr"/>
                </a:tc>
                <a:tc>
                  <a:txBody>
                    <a:bodyPr/>
                    <a:lstStyle/>
                    <a:p>
                      <a:pPr algn="ctr"/>
                      <a:r>
                        <a:rPr lang="en-US" sz="1200" dirty="0">
                          <a:solidFill>
                            <a:schemeClr val="tx2"/>
                          </a:solidFill>
                        </a:rPr>
                        <a:t>Review testing and QA processes for </a:t>
                      </a:r>
                      <a:r>
                        <a:rPr lang="en-US" sz="1200" kern="1200" dirty="0">
                          <a:solidFill>
                            <a:schemeClr val="tx2"/>
                          </a:solidFill>
                          <a:latin typeface="+mn-lt"/>
                          <a:ea typeface="+mn-ea"/>
                          <a:cs typeface="+mn-cs"/>
                        </a:rPr>
                        <a:t>opportunities to enhance review procedures to prevent inappropriate submission of test claims to the PROD environment.</a:t>
                      </a:r>
                    </a:p>
                  </a:txBody>
                  <a:tcPr anchor="ctr"/>
                </a:tc>
                <a:extLst>
                  <a:ext uri="{0D108BD9-81ED-4DB2-BD59-A6C34878D82A}">
                    <a16:rowId xmlns:a16="http://schemas.microsoft.com/office/drawing/2014/main" val="10002"/>
                  </a:ext>
                </a:extLst>
              </a:tr>
              <a:tr h="934946">
                <a:tc>
                  <a:txBody>
                    <a:bodyPr/>
                    <a:lstStyle/>
                    <a:p>
                      <a:pPr algn="ctr"/>
                      <a:endParaRPr lang="en-US" sz="1200" dirty="0">
                        <a:solidFill>
                          <a:schemeClr val="tx2"/>
                        </a:solidFill>
                      </a:endParaRPr>
                    </a:p>
                    <a:p>
                      <a:pPr algn="ctr"/>
                      <a:r>
                        <a:rPr lang="en-US" sz="1200" dirty="0">
                          <a:solidFill>
                            <a:schemeClr val="tx2"/>
                          </a:solidFill>
                        </a:rPr>
                        <a:t>Policies and Procedures</a:t>
                      </a:r>
                    </a:p>
                  </a:txBody>
                  <a:tcPr anchor="ctr"/>
                </a:tc>
                <a:tc>
                  <a:txBody>
                    <a:bodyPr/>
                    <a:lstStyle/>
                    <a:p>
                      <a:pPr algn="ctr"/>
                      <a:r>
                        <a:rPr lang="en-US" sz="1200" dirty="0">
                          <a:solidFill>
                            <a:schemeClr val="tx2"/>
                          </a:solidFill>
                        </a:rPr>
                        <a:t>Policies and procedures are not documented and/or consistently followed, which may result in improper submission of test claims.</a:t>
                      </a:r>
                      <a:endParaRPr lang="en-US" sz="1200" baseline="0" dirty="0">
                        <a:solidFill>
                          <a:schemeClr val="tx2"/>
                        </a:solidFill>
                      </a:endParaRPr>
                    </a:p>
                  </a:txBody>
                  <a:tcPr anchor="ctr"/>
                </a:tc>
                <a:tc>
                  <a:txBody>
                    <a:bodyPr/>
                    <a:lstStyle/>
                    <a:p>
                      <a:pPr algn="ctr"/>
                      <a:r>
                        <a:rPr lang="en-US" sz="1200" dirty="0">
                          <a:solidFill>
                            <a:schemeClr val="tx2"/>
                          </a:solidFill>
                        </a:rPr>
                        <a:t>Validate policies and procedures related to Benefits personnel access to TEST and PROD environments are completely and accurately documented and consistently followed. </a:t>
                      </a:r>
                    </a:p>
                  </a:txBody>
                  <a:tcPr anchor="ctr"/>
                </a:tc>
                <a:extLst>
                  <a:ext uri="{0D108BD9-81ED-4DB2-BD59-A6C34878D82A}">
                    <a16:rowId xmlns:a16="http://schemas.microsoft.com/office/drawing/2014/main" val="1383789399"/>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5</a:t>
            </a:fld>
            <a:endParaRPr lang="en-US" dirty="0"/>
          </a:p>
        </p:txBody>
      </p:sp>
      <p:sp>
        <p:nvSpPr>
          <p:cNvPr id="3" name="TextBox 2"/>
          <p:cNvSpPr txBox="1"/>
          <p:nvPr/>
        </p:nvSpPr>
        <p:spPr>
          <a:xfrm>
            <a:off x="457200" y="6036925"/>
            <a:ext cx="8229600" cy="246221"/>
          </a:xfrm>
          <a:prstGeom prst="rect">
            <a:avLst/>
          </a:prstGeom>
          <a:noFill/>
        </p:spPr>
        <p:txBody>
          <a:bodyPr wrap="square" lIns="0" tIns="0" rIns="0" bIns="0" rtlCol="0">
            <a:spAutoFit/>
          </a:bodyPr>
          <a:lstStyle/>
          <a:p>
            <a:pPr algn="just"/>
            <a:r>
              <a:rPr lang="en-US" sz="1600" b="1" dirty="0"/>
              <a:t>*</a:t>
            </a:r>
            <a:r>
              <a:rPr lang="en-US" sz="1200" b="1" dirty="0"/>
              <a:t>Reflects the level of risk that exists in the </a:t>
            </a:r>
            <a:r>
              <a:rPr lang="en-US" sz="1200" b="1" u="sng" dirty="0"/>
              <a:t>absence</a:t>
            </a:r>
            <a:r>
              <a:rPr lang="en-US" sz="1200" b="1" dirty="0"/>
              <a:t> of controls</a:t>
            </a:r>
          </a:p>
        </p:txBody>
      </p:sp>
      <p:sp>
        <p:nvSpPr>
          <p:cNvPr id="4" name="Rectangle 3">
            <a:extLst>
              <a:ext uri="{FF2B5EF4-FFF2-40B4-BE49-F238E27FC236}">
                <a16:creationId xmlns:a16="http://schemas.microsoft.com/office/drawing/2014/main" id="{47BF07F8-431A-48E7-BA32-336704703D5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213480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Engagement Details</a:t>
            </a:r>
            <a:br>
              <a:rPr lang="en-US" dirty="0"/>
            </a:br>
            <a:r>
              <a:rPr lang="en-US" sz="2000" dirty="0"/>
              <a:t>Business Input</a:t>
            </a:r>
          </a:p>
        </p:txBody>
      </p:sp>
      <p:sp>
        <p:nvSpPr>
          <p:cNvPr id="3" name="Content Placeholder 2"/>
          <p:cNvSpPr>
            <a:spLocks noGrp="1"/>
          </p:cNvSpPr>
          <p:nvPr>
            <p:ph idx="1"/>
          </p:nvPr>
        </p:nvSpPr>
        <p:spPr>
          <a:xfrm>
            <a:off x="418447" y="1476462"/>
            <a:ext cx="7651762" cy="4268710"/>
          </a:xfrm>
        </p:spPr>
        <p:txBody>
          <a:bodyPr/>
          <a:lstStyle/>
          <a:p>
            <a:r>
              <a:rPr lang="en-US" dirty="0"/>
              <a:t>Input required from the Business</a:t>
            </a:r>
          </a:p>
          <a:p>
            <a:pPr marL="285750" lvl="0" indent="-285750" algn="just">
              <a:spcBef>
                <a:spcPts val="600"/>
              </a:spcBef>
              <a:spcAft>
                <a:spcPts val="1200"/>
              </a:spcAft>
              <a:buFont typeface="Arial" pitchFamily="34" charset="0"/>
              <a:buChar char="•"/>
            </a:pPr>
            <a:r>
              <a:rPr lang="en-US" b="0" dirty="0">
                <a:solidFill>
                  <a:srgbClr val="000000"/>
                </a:solidFill>
              </a:rPr>
              <a:t>Recent changes in process or organization</a:t>
            </a:r>
            <a:endParaRPr lang="en-US" b="0" dirty="0">
              <a:solidFill>
                <a:schemeClr val="bg1"/>
              </a:solidFill>
            </a:endParaRPr>
          </a:p>
          <a:p>
            <a:pPr marL="285750" lvl="1" indent="-285750" algn="just">
              <a:spcBef>
                <a:spcPts val="600"/>
              </a:spcBef>
              <a:spcAft>
                <a:spcPts val="1200"/>
              </a:spcAft>
              <a:buFont typeface="Arial" pitchFamily="34" charset="0"/>
              <a:buChar char="•"/>
            </a:pPr>
            <a:r>
              <a:rPr lang="en-US" sz="1800" dirty="0">
                <a:solidFill>
                  <a:srgbClr val="000000"/>
                </a:solidFill>
              </a:rPr>
              <a:t>Various sub-processes or multiple locations</a:t>
            </a:r>
          </a:p>
          <a:p>
            <a:pPr marL="285750" lvl="1" indent="-285750">
              <a:spcBef>
                <a:spcPts val="600"/>
              </a:spcBef>
              <a:spcAft>
                <a:spcPts val="1200"/>
              </a:spcAft>
              <a:buFont typeface="Arial" pitchFamily="34" charset="0"/>
              <a:buChar char="•"/>
            </a:pPr>
            <a:r>
              <a:rPr lang="en-US" sz="1800" dirty="0">
                <a:solidFill>
                  <a:srgbClr val="000000"/>
                </a:solidFill>
              </a:rPr>
              <a:t>Any internal/external reviews (e.g. consulting, external audit, process reengineering)</a:t>
            </a:r>
          </a:p>
          <a:p>
            <a:pPr marL="285750" indent="-285750" algn="just">
              <a:spcBef>
                <a:spcPts val="600"/>
              </a:spcBef>
              <a:spcAft>
                <a:spcPts val="1200"/>
              </a:spcAft>
              <a:buFont typeface="Arial" pitchFamily="34" charset="0"/>
              <a:buChar char="•"/>
            </a:pPr>
            <a:r>
              <a:rPr lang="en-US" b="0" dirty="0">
                <a:solidFill>
                  <a:srgbClr val="000000"/>
                </a:solidFill>
              </a:rPr>
              <a:t>Limitations in resources or process</a:t>
            </a:r>
          </a:p>
          <a:p>
            <a:pPr marL="285750" lvl="0" indent="-285750" algn="just">
              <a:spcBef>
                <a:spcPts val="600"/>
              </a:spcBef>
              <a:spcAft>
                <a:spcPts val="1200"/>
              </a:spcAft>
              <a:buFont typeface="Arial" pitchFamily="34" charset="0"/>
              <a:buChar char="•"/>
            </a:pPr>
            <a:r>
              <a:rPr lang="en-US" b="0" dirty="0">
                <a:solidFill>
                  <a:srgbClr val="000000"/>
                </a:solidFill>
              </a:rPr>
              <a:t>Existing issues</a:t>
            </a:r>
          </a:p>
          <a:p>
            <a:pPr marL="285750" lvl="0" indent="-285750" algn="just">
              <a:spcBef>
                <a:spcPts val="600"/>
              </a:spcBef>
              <a:spcAft>
                <a:spcPts val="1200"/>
              </a:spcAft>
              <a:buFont typeface="Arial" pitchFamily="34" charset="0"/>
              <a:buChar char="•"/>
            </a:pPr>
            <a:r>
              <a:rPr lang="en-US" b="0" dirty="0">
                <a:solidFill>
                  <a:srgbClr val="000000"/>
                </a:solidFill>
              </a:rPr>
              <a:t>Other concerns</a:t>
            </a:r>
            <a:endParaRPr lang="en-US" i="1" dirty="0">
              <a:solidFill>
                <a:srgbClr val="FF0000"/>
              </a:solidFill>
            </a:endParaRPr>
          </a:p>
        </p:txBody>
      </p:sp>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6</a:t>
            </a:fld>
            <a:endParaRPr lang="en-US" dirty="0"/>
          </a:p>
        </p:txBody>
      </p:sp>
      <p:sp>
        <p:nvSpPr>
          <p:cNvPr id="6" name="Rectangle 5">
            <a:extLst>
              <a:ext uri="{FF2B5EF4-FFF2-40B4-BE49-F238E27FC236}">
                <a16:creationId xmlns:a16="http://schemas.microsoft.com/office/drawing/2014/main" id="{AA11B916-0B77-4F9B-9907-DE4C338211EE}"/>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32757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47" y="377948"/>
            <a:ext cx="7250794" cy="713232"/>
          </a:xfrm>
        </p:spPr>
        <p:txBody>
          <a:bodyPr/>
          <a:lstStyle/>
          <a:p>
            <a:r>
              <a:rPr lang="en-US" dirty="0"/>
              <a:t>Key 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8804461"/>
              </p:ext>
            </p:extLst>
          </p:nvPr>
        </p:nvGraphicFramePr>
        <p:xfrm>
          <a:off x="457200" y="756335"/>
          <a:ext cx="8229600" cy="5441545"/>
        </p:xfrm>
        <a:graphic>
          <a:graphicData uri="http://schemas.openxmlformats.org/drawingml/2006/table">
            <a:tbl>
              <a:tblPr firstRow="1" bandRow="1">
                <a:tableStyleId>{93296810-A885-4BE3-A3E7-6D5BEEA58F35}</a:tableStyleId>
              </a:tblPr>
              <a:tblGrid>
                <a:gridCol w="49574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tblGrid>
              <a:tr h="357029">
                <a:tc>
                  <a:txBody>
                    <a:bodyPr/>
                    <a:lstStyle/>
                    <a:p>
                      <a:pPr algn="ctr"/>
                      <a:r>
                        <a:rPr lang="en-US" dirty="0"/>
                        <a:t>Audit</a:t>
                      </a:r>
                      <a:r>
                        <a:rPr lang="en-US" baseline="0" dirty="0"/>
                        <a:t> </a:t>
                      </a:r>
                      <a:r>
                        <a:rPr lang="en-US" dirty="0"/>
                        <a:t>Milestone</a:t>
                      </a:r>
                    </a:p>
                  </a:txBody>
                  <a:tcPr/>
                </a:tc>
                <a:tc>
                  <a:txBody>
                    <a:bodyPr/>
                    <a:lstStyle/>
                    <a:p>
                      <a:pPr algn="ctr"/>
                      <a:r>
                        <a:rPr lang="en-US" dirty="0"/>
                        <a:t>Estimated Completion Date</a:t>
                      </a:r>
                    </a:p>
                  </a:txBody>
                  <a:tcPr/>
                </a:tc>
                <a:extLst>
                  <a:ext uri="{0D108BD9-81ED-4DB2-BD59-A6C34878D82A}">
                    <a16:rowId xmlns:a16="http://schemas.microsoft.com/office/drawing/2014/main" val="10000"/>
                  </a:ext>
                </a:extLst>
              </a:tr>
              <a:tr h="1071088">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2"/>
                          </a:solidFill>
                          <a:latin typeface="+mn-lt"/>
                          <a:ea typeface="+mn-ea"/>
                          <a:cs typeface="+mn-cs"/>
                        </a:rPr>
                        <a:t>Planning &amp; Scoping Phase </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Hold planning and scoping meetings with the Business Area(s)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Finalize the scope and objectives of the audit</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Draft Kick-Off Deck and hold kick-off meeting (if applicable) to discuss audit project and scope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2"/>
                          </a:solidFill>
                        </a:rPr>
                        <a:t>January 2021</a:t>
                      </a:r>
                      <a:endParaRPr lang="en-US" sz="1600" b="1" dirty="0">
                        <a:solidFill>
                          <a:schemeClr val="tx2"/>
                        </a:solidFill>
                      </a:endParaRPr>
                    </a:p>
                  </a:txBody>
                  <a:tcPr anchor="ctr"/>
                </a:tc>
                <a:extLst>
                  <a:ext uri="{0D108BD9-81ED-4DB2-BD59-A6C34878D82A}">
                    <a16:rowId xmlns:a16="http://schemas.microsoft.com/office/drawing/2014/main" val="10001"/>
                  </a:ext>
                </a:extLst>
              </a:tr>
              <a:tr h="1547128">
                <a:tc>
                  <a:txBody>
                    <a:bodyPr/>
                    <a:lstStyle/>
                    <a:p>
                      <a:r>
                        <a:rPr lang="en-US" sz="1200" b="1" dirty="0">
                          <a:solidFill>
                            <a:schemeClr val="tx2"/>
                          </a:solidFill>
                        </a:rPr>
                        <a:t>Control Analysis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Conduct walkthrough meetings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Document process understanding</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Document risks and controls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Obtain management alignment with our understanding of the process and controls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Design audit test plan</a:t>
                      </a:r>
                    </a:p>
                  </a:txBody>
                  <a:tcPr/>
                </a:tc>
                <a:tc>
                  <a:txBody>
                    <a:bodyPr/>
                    <a:lstStyle/>
                    <a:p>
                      <a:pPr algn="ctr"/>
                      <a:endParaRPr lang="en-US" dirty="0">
                        <a:solidFill>
                          <a:schemeClr val="tx2"/>
                        </a:solidFill>
                      </a:endParaRPr>
                    </a:p>
                    <a:p>
                      <a:pPr algn="ctr"/>
                      <a:endParaRPr lang="en-US" dirty="0">
                        <a:solidFill>
                          <a:schemeClr val="tx2"/>
                        </a:solidFill>
                      </a:endParaRPr>
                    </a:p>
                    <a:p>
                      <a:pPr algn="ctr"/>
                      <a:r>
                        <a:rPr lang="en-US" sz="1600" dirty="0">
                          <a:solidFill>
                            <a:schemeClr val="tx2"/>
                          </a:solidFill>
                        </a:rPr>
                        <a:t>February 2021</a:t>
                      </a:r>
                      <a:endParaRPr lang="en-US" sz="1600" b="1" dirty="0">
                        <a:solidFill>
                          <a:schemeClr val="tx2"/>
                        </a:solidFill>
                      </a:endParaRPr>
                    </a:p>
                  </a:txBody>
                  <a:tcPr/>
                </a:tc>
                <a:extLst>
                  <a:ext uri="{0D108BD9-81ED-4DB2-BD59-A6C34878D82A}">
                    <a16:rowId xmlns:a16="http://schemas.microsoft.com/office/drawing/2014/main" val="10002"/>
                  </a:ext>
                </a:extLst>
              </a:tr>
              <a:tr h="910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Fieldwork &amp; Testing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Execute audit test plan</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Keep management aware of findings as they are identified</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kern="1200" dirty="0">
                          <a:solidFill>
                            <a:schemeClr val="tx2"/>
                          </a:solidFill>
                          <a:effectLst/>
                          <a:latin typeface="+mn-lt"/>
                          <a:ea typeface="+mn-ea"/>
                          <a:cs typeface="+mn-cs"/>
                        </a:rPr>
                        <a:t>Validate testing executions with IA management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solidFill>
                          <a:schemeClr val="tx2"/>
                        </a:solidFill>
                      </a:endParaRPr>
                    </a:p>
                    <a:p>
                      <a:pPr algn="ctr"/>
                      <a:r>
                        <a:rPr lang="en-US" sz="1600" dirty="0">
                          <a:solidFill>
                            <a:schemeClr val="tx2"/>
                          </a:solidFill>
                        </a:rPr>
                        <a:t>March 2021</a:t>
                      </a:r>
                      <a:endParaRPr lang="en-US" sz="1600" b="1" dirty="0">
                        <a:solidFill>
                          <a:schemeClr val="tx2"/>
                        </a:solidFill>
                      </a:endParaRPr>
                    </a:p>
                    <a:p>
                      <a:endParaRPr lang="en-US" dirty="0">
                        <a:solidFill>
                          <a:schemeClr val="tx2"/>
                        </a:solidFill>
                      </a:endParaRPr>
                    </a:p>
                  </a:txBody>
                  <a:tcPr/>
                </a:tc>
                <a:extLst>
                  <a:ext uri="{0D108BD9-81ED-4DB2-BD59-A6C34878D82A}">
                    <a16:rowId xmlns:a16="http://schemas.microsoft.com/office/drawing/2014/main" val="10003"/>
                  </a:ext>
                </a:extLst>
              </a:tr>
              <a:tr h="15471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effectLst/>
                        </a:rPr>
                        <a:t>Reporting Phase</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management alignment with audit issues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management action plans to address audit issues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Draft audit report based</a:t>
                      </a:r>
                      <a:r>
                        <a:rPr lang="en-US" sz="1100" baseline="0" dirty="0">
                          <a:solidFill>
                            <a:schemeClr val="tx2"/>
                          </a:solidFill>
                          <a:effectLst/>
                        </a:rPr>
                        <a:t> o</a:t>
                      </a:r>
                      <a:r>
                        <a:rPr lang="en-US" sz="1100" dirty="0">
                          <a:solidFill>
                            <a:schemeClr val="tx2"/>
                          </a:solidFill>
                          <a:effectLst/>
                        </a:rPr>
                        <a:t>n</a:t>
                      </a:r>
                      <a:r>
                        <a:rPr lang="en-US" sz="1100" baseline="0" dirty="0">
                          <a:solidFill>
                            <a:schemeClr val="tx2"/>
                          </a:solidFill>
                          <a:effectLst/>
                        </a:rPr>
                        <a:t> </a:t>
                      </a:r>
                      <a:r>
                        <a:rPr lang="en-US" sz="1100" dirty="0">
                          <a:solidFill>
                            <a:schemeClr val="tx2"/>
                          </a:solidFill>
                          <a:effectLst/>
                        </a:rPr>
                        <a:t>testing findings</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Hold close</a:t>
                      </a:r>
                      <a:r>
                        <a:rPr lang="en-US" sz="1100" baseline="0" dirty="0">
                          <a:solidFill>
                            <a:schemeClr val="tx2"/>
                          </a:solidFill>
                          <a:effectLst/>
                        </a:rPr>
                        <a:t> meeting (if applicable) to d</a:t>
                      </a:r>
                      <a:r>
                        <a:rPr lang="en-US" sz="1100" dirty="0">
                          <a:solidFill>
                            <a:schemeClr val="tx2"/>
                          </a:solidFill>
                          <a:effectLst/>
                        </a:rPr>
                        <a:t>iscuss draft audit report with</a:t>
                      </a:r>
                      <a:r>
                        <a:rPr lang="en-US" sz="1100" baseline="0" dirty="0">
                          <a:solidFill>
                            <a:schemeClr val="tx2"/>
                          </a:solidFill>
                          <a:effectLst/>
                        </a:rPr>
                        <a:t> management</a:t>
                      </a:r>
                    </a:p>
                    <a:p>
                      <a:pPr marL="461963"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100" dirty="0">
                          <a:solidFill>
                            <a:schemeClr val="tx2"/>
                          </a:solidFill>
                          <a:effectLst/>
                        </a:rPr>
                        <a:t>Obtain alignment</a:t>
                      </a:r>
                      <a:r>
                        <a:rPr lang="en-US" sz="1100" baseline="0" dirty="0">
                          <a:solidFill>
                            <a:schemeClr val="tx2"/>
                          </a:solidFill>
                          <a:effectLst/>
                        </a:rPr>
                        <a:t> with</a:t>
                      </a:r>
                      <a:r>
                        <a:rPr lang="en-US" sz="1100" dirty="0">
                          <a:solidFill>
                            <a:schemeClr val="tx2"/>
                          </a:solidFill>
                          <a:effectLst/>
                        </a:rPr>
                        <a:t> final</a:t>
                      </a:r>
                      <a:r>
                        <a:rPr lang="en-US" sz="1100" baseline="0" dirty="0">
                          <a:solidFill>
                            <a:schemeClr val="tx2"/>
                          </a:solidFill>
                          <a:effectLst/>
                        </a:rPr>
                        <a:t> </a:t>
                      </a:r>
                      <a:r>
                        <a:rPr lang="en-US" sz="1100" dirty="0">
                          <a:solidFill>
                            <a:schemeClr val="tx2"/>
                          </a:solidFill>
                          <a:effectLst/>
                        </a:rPr>
                        <a:t>report before distribution</a:t>
                      </a:r>
                    </a:p>
                  </a:txBody>
                  <a:tcPr/>
                </a:tc>
                <a:tc>
                  <a:txBody>
                    <a:bodyPr/>
                    <a:lstStyle/>
                    <a:p>
                      <a:pPr algn="ctr"/>
                      <a:r>
                        <a:rPr lang="en-US" sz="1600" dirty="0">
                          <a:solidFill>
                            <a:schemeClr val="tx2"/>
                          </a:solidFill>
                        </a:rPr>
                        <a:t>April 2021</a:t>
                      </a:r>
                      <a:endParaRPr lang="en-US" sz="1600" b="1" dirty="0">
                        <a:solidFill>
                          <a:schemeClr val="tx2"/>
                        </a:solidFill>
                      </a:endParaRP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7</a:t>
            </a:fld>
            <a:endParaRPr lang="en-US" dirty="0"/>
          </a:p>
        </p:txBody>
      </p:sp>
      <p:sp>
        <p:nvSpPr>
          <p:cNvPr id="7" name="Rectangle 6">
            <a:extLst>
              <a:ext uri="{FF2B5EF4-FFF2-40B4-BE49-F238E27FC236}">
                <a16:creationId xmlns:a16="http://schemas.microsoft.com/office/drawing/2014/main" id="{EC53E5BC-9ECF-4C90-829E-3DC0D62565EC}"/>
              </a:ext>
            </a:extLst>
          </p:cNvPr>
          <p:cNvSpPr/>
          <p:nvPr/>
        </p:nvSpPr>
        <p:spPr>
          <a:xfrm>
            <a:off x="418447" y="6189149"/>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70224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6755"/>
            <a:ext cx="8229600" cy="822960"/>
          </a:xfrm>
        </p:spPr>
        <p:txBody>
          <a:bodyPr/>
          <a:lstStyle/>
          <a:p>
            <a:r>
              <a:rPr lang="en-US" dirty="0"/>
              <a:t>Key Contacts</a:t>
            </a:r>
            <a:br>
              <a:rPr lang="en-US" dirty="0"/>
            </a:br>
            <a:r>
              <a:rPr lang="en-US" sz="2000" dirty="0"/>
              <a:t>Internal Audit &amp; Business Area (Operations)</a:t>
            </a: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5263462"/>
              </p:ext>
            </p:extLst>
          </p:nvPr>
        </p:nvGraphicFramePr>
        <p:xfrm>
          <a:off x="266700" y="1009384"/>
          <a:ext cx="8247860" cy="2171030"/>
        </p:xfrm>
        <a:graphic>
          <a:graphicData uri="http://schemas.openxmlformats.org/drawingml/2006/table">
            <a:tbl>
              <a:tblPr firstRow="1" bandRow="1">
                <a:tableStyleId>{5A111915-BE36-4E01-A7E5-04B1672EAD32}</a:tableStyleId>
              </a:tblPr>
              <a:tblGrid>
                <a:gridCol w="2095500">
                  <a:extLst>
                    <a:ext uri="{9D8B030D-6E8A-4147-A177-3AD203B41FA5}">
                      <a16:colId xmlns:a16="http://schemas.microsoft.com/office/drawing/2014/main" val="20000"/>
                    </a:ext>
                  </a:extLst>
                </a:gridCol>
                <a:gridCol w="2165759">
                  <a:extLst>
                    <a:ext uri="{9D8B030D-6E8A-4147-A177-3AD203B41FA5}">
                      <a16:colId xmlns:a16="http://schemas.microsoft.com/office/drawing/2014/main" val="20001"/>
                    </a:ext>
                  </a:extLst>
                </a:gridCol>
                <a:gridCol w="3986601">
                  <a:extLst>
                    <a:ext uri="{9D8B030D-6E8A-4147-A177-3AD203B41FA5}">
                      <a16:colId xmlns:a16="http://schemas.microsoft.com/office/drawing/2014/main" val="20002"/>
                    </a:ext>
                  </a:extLst>
                </a:gridCol>
              </a:tblGrid>
              <a:tr h="166092">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Internal Audit Team</a:t>
                      </a:r>
                      <a:endParaRPr lang="en-US" sz="1200" b="1" dirty="0">
                        <a:solidFill>
                          <a:schemeClr val="tx1"/>
                        </a:solidFill>
                      </a:endParaRPr>
                    </a:p>
                  </a:txBody>
                  <a:tcPr/>
                </a:tc>
                <a:tc hMerge="1">
                  <a:txBody>
                    <a:bodyPr/>
                    <a:lstStyle/>
                    <a:p>
                      <a:pPr algn="ctr"/>
                      <a:endParaRPr lang="en-US" sz="1400" b="1" dirty="0">
                        <a:solidFill>
                          <a:schemeClr val="bg1"/>
                        </a:solidFill>
                      </a:endParaRPr>
                    </a:p>
                  </a:txBody>
                  <a:tcPr>
                    <a:solidFill>
                      <a:schemeClr val="tx2"/>
                    </a:solidFill>
                  </a:tcPr>
                </a:tc>
                <a:tc hMerge="1">
                  <a:txBody>
                    <a:bodyPr/>
                    <a:lstStyle/>
                    <a:p>
                      <a:pPr algn="ctr"/>
                      <a:endParaRPr lang="en-US" sz="1400" b="1" dirty="0">
                        <a:solidFill>
                          <a:schemeClr val="bg1"/>
                        </a:solidFill>
                      </a:endParaRPr>
                    </a:p>
                  </a:txBody>
                  <a:tcPr>
                    <a:solidFill>
                      <a:schemeClr val="tx2"/>
                    </a:solidFill>
                  </a:tcPr>
                </a:tc>
                <a:extLst>
                  <a:ext uri="{0D108BD9-81ED-4DB2-BD59-A6C34878D82A}">
                    <a16:rowId xmlns:a16="http://schemas.microsoft.com/office/drawing/2014/main" val="10000"/>
                  </a:ext>
                </a:extLst>
              </a:tr>
              <a:tr h="257334">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297729">
                <a:tc>
                  <a:txBody>
                    <a:bodyPr/>
                    <a:lstStyle/>
                    <a:p>
                      <a:r>
                        <a:rPr lang="en-US" sz="1150" dirty="0">
                          <a:solidFill>
                            <a:schemeClr val="tx2"/>
                          </a:solidFill>
                        </a:rPr>
                        <a:t>Audit Director(s)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Heather Boyce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latin typeface="+mn-lt"/>
                          <a:ea typeface="+mn-ea"/>
                          <a:cs typeface="+mn-cs"/>
                        </a:rPr>
                        <a:t>Bryan </a:t>
                      </a:r>
                      <a:r>
                        <a:rPr lang="en-US" sz="1150" kern="1200" dirty="0" err="1">
                          <a:solidFill>
                            <a:schemeClr val="tx2"/>
                          </a:solidFill>
                          <a:latin typeface="+mn-lt"/>
                          <a:ea typeface="+mn-ea"/>
                          <a:cs typeface="+mn-cs"/>
                        </a:rPr>
                        <a:t>Tedisky</a:t>
                      </a:r>
                      <a:endParaRPr lang="en-US" sz="1150" kern="1200" dirty="0">
                        <a:solidFill>
                          <a:schemeClr val="tx2"/>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2"/>
                  </a:ext>
                </a:extLst>
              </a:tr>
              <a:tr h="300223">
                <a:tc>
                  <a:txBody>
                    <a:bodyPr/>
                    <a:lstStyle/>
                    <a:p>
                      <a:r>
                        <a:rPr lang="en-US" sz="1150" baseline="0" dirty="0">
                          <a:solidFill>
                            <a:schemeClr val="tx2"/>
                          </a:solidFill>
                        </a:rPr>
                        <a:t>Audit </a:t>
                      </a:r>
                      <a:r>
                        <a:rPr lang="en-US" sz="1150" dirty="0">
                          <a:solidFill>
                            <a:schemeClr val="tx2"/>
                          </a:solidFill>
                        </a:rPr>
                        <a:t>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Robyn Martin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3"/>
                  </a:ext>
                </a:extLst>
              </a:tr>
              <a:tr h="426439">
                <a:tc>
                  <a:txBody>
                    <a:bodyPr/>
                    <a:lstStyle/>
                    <a:p>
                      <a:r>
                        <a:rPr lang="en-US" sz="1150" dirty="0">
                          <a:solidFill>
                            <a:schemeClr val="tx2"/>
                          </a:solidFill>
                        </a:rPr>
                        <a:t>Lead Auditor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Amber Nadeem Kothawala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a:t>
                      </a:r>
                      <a:r>
                        <a:rPr lang="en-US" sz="1150" kern="1200" baseline="0" dirty="0">
                          <a:solidFill>
                            <a:schemeClr val="tx2"/>
                          </a:solidFill>
                          <a:effectLst/>
                        </a:rPr>
                        <a:t> </a:t>
                      </a:r>
                      <a:r>
                        <a:rPr lang="en-US" sz="1150" kern="1200" dirty="0">
                          <a:solidFill>
                            <a:schemeClr val="tx2"/>
                          </a:solidFill>
                          <a:effectLst/>
                        </a:rPr>
                        <a:t>develop project plan and lead team</a:t>
                      </a:r>
                    </a:p>
                  </a:txBody>
                  <a:tcPr/>
                </a:tc>
                <a:extLst>
                  <a:ext uri="{0D108BD9-81ED-4DB2-BD59-A6C34878D82A}">
                    <a16:rowId xmlns:a16="http://schemas.microsoft.com/office/drawing/2014/main" val="10004"/>
                  </a:ext>
                </a:extLst>
              </a:tr>
              <a:tr h="445867">
                <a:tc>
                  <a:txBody>
                    <a:bodyPr/>
                    <a:lstStyle/>
                    <a:p>
                      <a:r>
                        <a:rPr lang="en-US" sz="1150" dirty="0">
                          <a:solidFill>
                            <a:schemeClr val="tx2"/>
                          </a:solidFill>
                        </a:rPr>
                        <a:t>Staff Auditors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err="1">
                          <a:solidFill>
                            <a:schemeClr val="tx2"/>
                          </a:solidFill>
                          <a:latin typeface="+mn-lt"/>
                          <a:ea typeface="+mn-ea"/>
                          <a:cs typeface="+mn-cs"/>
                        </a:rPr>
                        <a:t>Santhosina</a:t>
                      </a:r>
                      <a:r>
                        <a:rPr lang="en-US" sz="1150" kern="1200" dirty="0">
                          <a:solidFill>
                            <a:schemeClr val="tx2"/>
                          </a:solidFill>
                          <a:latin typeface="+mn-lt"/>
                          <a:ea typeface="+mn-ea"/>
                          <a:cs typeface="+mn-cs"/>
                        </a:rPr>
                        <a:t> </a:t>
                      </a:r>
                      <a:r>
                        <a:rPr lang="en-US" sz="1150" kern="1200" dirty="0" err="1">
                          <a:solidFill>
                            <a:schemeClr val="tx2"/>
                          </a:solidFill>
                          <a:latin typeface="+mn-lt"/>
                          <a:ea typeface="+mn-ea"/>
                          <a:cs typeface="+mn-cs"/>
                        </a:rPr>
                        <a:t>Chockalingam</a:t>
                      </a:r>
                      <a:endParaRPr lang="en-US" sz="1150" kern="1200" dirty="0">
                        <a:solidFill>
                          <a:schemeClr val="tx2"/>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 c</a:t>
                      </a:r>
                      <a:r>
                        <a:rPr lang="en-US" sz="1150" kern="1200" dirty="0">
                          <a:solidFill>
                            <a:schemeClr val="tx2"/>
                          </a:solidFill>
                        </a:rPr>
                        <a:t>ontrols analysis and test execution</a:t>
                      </a:r>
                      <a:endParaRPr lang="en-US" sz="1150" kern="1200" dirty="0">
                        <a:solidFill>
                          <a:schemeClr val="tx2"/>
                        </a:solidFill>
                        <a:latin typeface="+mn-lt"/>
                        <a:ea typeface="+mn-ea"/>
                        <a:cs typeface="+mn-cs"/>
                      </a:endParaRPr>
                    </a:p>
                  </a:txBody>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15849494"/>
              </p:ext>
            </p:extLst>
          </p:nvPr>
        </p:nvGraphicFramePr>
        <p:xfrm>
          <a:off x="285750" y="3036183"/>
          <a:ext cx="8244050" cy="2126898"/>
        </p:xfrm>
        <a:graphic>
          <a:graphicData uri="http://schemas.openxmlformats.org/drawingml/2006/table">
            <a:tbl>
              <a:tblPr firstRow="1" bandRow="1">
                <a:tableStyleId>{5A111915-BE36-4E01-A7E5-04B1672EAD32}</a:tableStyleId>
              </a:tblPr>
              <a:tblGrid>
                <a:gridCol w="2019300">
                  <a:extLst>
                    <a:ext uri="{9D8B030D-6E8A-4147-A177-3AD203B41FA5}">
                      <a16:colId xmlns:a16="http://schemas.microsoft.com/office/drawing/2014/main" val="20000"/>
                    </a:ext>
                  </a:extLst>
                </a:gridCol>
                <a:gridCol w="2251565">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63507">
                <a:tc gridSpan="3">
                  <a:txBody>
                    <a:bodyPr/>
                    <a:lstStyle/>
                    <a:p>
                      <a:pPr algn="ctr"/>
                      <a:r>
                        <a:rPr lang="en-US" sz="1200" dirty="0"/>
                        <a:t>Business Line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65502">
                <a:tc>
                  <a:txBody>
                    <a:bodyPr/>
                    <a:lstStyle/>
                    <a:p>
                      <a:pPr algn="l"/>
                      <a:r>
                        <a:rPr lang="en-US" sz="1100" b="1" dirty="0">
                          <a:solidFill>
                            <a:schemeClr val="tx2"/>
                          </a:solidFill>
                        </a:rPr>
                        <a:t>Role</a:t>
                      </a:r>
                    </a:p>
                  </a:txBody>
                  <a:tcPr/>
                </a:tc>
                <a:tc>
                  <a:txBody>
                    <a:bodyPr/>
                    <a:lstStyle/>
                    <a:p>
                      <a:pPr algn="l"/>
                      <a:r>
                        <a:rPr lang="en-US" sz="1100" b="1" dirty="0">
                          <a:solidFill>
                            <a:schemeClr val="tx2"/>
                          </a:solidFill>
                        </a:rPr>
                        <a:t>Name</a:t>
                      </a:r>
                    </a:p>
                  </a:txBody>
                  <a:tcPr/>
                </a:tc>
                <a:tc>
                  <a:txBody>
                    <a:bodyPr/>
                    <a:lstStyle/>
                    <a:p>
                      <a:pPr algn="l"/>
                      <a:r>
                        <a:rPr lang="en-US" sz="1100" b="1" dirty="0">
                          <a:solidFill>
                            <a:schemeClr val="tx2"/>
                          </a:solidFill>
                        </a:rPr>
                        <a:t>Responsibilities</a:t>
                      </a:r>
                    </a:p>
                  </a:txBody>
                  <a:tcPr/>
                </a:tc>
                <a:extLst>
                  <a:ext uri="{0D108BD9-81ED-4DB2-BD59-A6C34878D82A}">
                    <a16:rowId xmlns:a16="http://schemas.microsoft.com/office/drawing/2014/main" val="10001"/>
                  </a:ext>
                </a:extLst>
              </a:tr>
              <a:tr h="462595">
                <a:tc>
                  <a:txBody>
                    <a:bodyPr/>
                    <a:lstStyle/>
                    <a:p>
                      <a:r>
                        <a:rPr lang="en-US" sz="1100" dirty="0">
                          <a:solidFill>
                            <a:schemeClr val="tx2"/>
                          </a:solidFill>
                        </a:rPr>
                        <a:t>Primary POC Executive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David Hummel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tx2"/>
                          </a:solidFill>
                        </a:rPr>
                        <a:t>Madhu Kolachina</a:t>
                      </a:r>
                    </a:p>
                  </a:txBody>
                  <a:tcPr/>
                </a:tc>
                <a:tc>
                  <a:txBody>
                    <a:bodyPr/>
                    <a:lstStyle/>
                    <a:p>
                      <a:pPr algn="l"/>
                      <a:r>
                        <a:rPr lang="en-US" sz="1100" kern="1200" dirty="0">
                          <a:solidFill>
                            <a:schemeClr val="tx2"/>
                          </a:solidFill>
                          <a:effectLst/>
                        </a:rPr>
                        <a:t>Primary Business Owner (VP Level or above)</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1124481">
                <a:tc>
                  <a:txBody>
                    <a:bodyPr/>
                    <a:lstStyle/>
                    <a:p>
                      <a:r>
                        <a:rPr lang="en-US" sz="1100" dirty="0">
                          <a:solidFill>
                            <a:schemeClr val="tx2"/>
                          </a:solidFill>
                        </a:rPr>
                        <a:t>Primary POC</a:t>
                      </a:r>
                    </a:p>
                  </a:txBody>
                  <a:tcPr/>
                </a:tc>
                <a:tc>
                  <a:txBody>
                    <a:bodyPr/>
                    <a:lstStyle/>
                    <a:p>
                      <a:r>
                        <a:rPr lang="en-US" sz="1100" dirty="0">
                          <a:solidFill>
                            <a:schemeClr val="tx2"/>
                          </a:solidFill>
                        </a:rPr>
                        <a:t>Sanjay Chablani</a:t>
                      </a:r>
                    </a:p>
                    <a:p>
                      <a:r>
                        <a:rPr lang="en-US" sz="1100" dirty="0">
                          <a:solidFill>
                            <a:schemeClr val="tx2"/>
                          </a:solidFill>
                        </a:rPr>
                        <a:t>Len Fusaro</a:t>
                      </a:r>
                    </a:p>
                    <a:p>
                      <a:r>
                        <a:rPr lang="en-US" sz="1100" dirty="0">
                          <a:solidFill>
                            <a:schemeClr val="tx2"/>
                          </a:solidFill>
                        </a:rPr>
                        <a:t>Thomas Koester</a:t>
                      </a:r>
                    </a:p>
                    <a:p>
                      <a:r>
                        <a:rPr lang="en-US" sz="1100" dirty="0">
                          <a:solidFill>
                            <a:schemeClr val="tx2"/>
                          </a:solidFill>
                        </a:rPr>
                        <a:t>Anne Mall</a:t>
                      </a:r>
                    </a:p>
                    <a:p>
                      <a:r>
                        <a:rPr lang="en-US" sz="1100" dirty="0">
                          <a:solidFill>
                            <a:schemeClr val="tx2"/>
                          </a:solidFill>
                        </a:rPr>
                        <a:t>Jason Park</a:t>
                      </a:r>
                    </a:p>
                    <a:p>
                      <a:r>
                        <a:rPr lang="en-US" sz="1100" dirty="0">
                          <a:solidFill>
                            <a:schemeClr val="tx2"/>
                          </a:solidFill>
                        </a:rPr>
                        <a:t>Derek Purvis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rPr>
                        <a:t>Transfer knowledge of key business functions, process documentation and key control evidence to the Internal Audit team; control validation and issue ownership.</a:t>
                      </a:r>
                      <a:endParaRPr lang="en-US" sz="110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9560" y="6138384"/>
            <a:ext cx="8244050" cy="276999"/>
          </a:xfrm>
          <a:prstGeom prst="rect">
            <a:avLst/>
          </a:prstGeom>
          <a:noFill/>
        </p:spPr>
        <p:txBody>
          <a:bodyPr wrap="square" lIns="0" tIns="0" rIns="0" bIns="0" rtlCol="0">
            <a:spAutoFit/>
          </a:bodyPr>
          <a:lstStyle/>
          <a:p>
            <a:pPr algn="just"/>
            <a:r>
              <a:rPr lang="en-US" sz="900" b="1" i="1" dirty="0"/>
              <a:t>Key Business Line Contacts listed are a starting point for discussion and not meant to indicate these individuals are responsible for the process, observations and/or report.</a:t>
            </a:r>
          </a:p>
        </p:txBody>
      </p:sp>
      <p:graphicFrame>
        <p:nvGraphicFramePr>
          <p:cNvPr id="9" name="Table 8"/>
          <p:cNvGraphicFramePr>
            <a:graphicFrameLocks noGrp="1"/>
          </p:cNvGraphicFramePr>
          <p:nvPr>
            <p:extLst>
              <p:ext uri="{D42A27DB-BD31-4B8C-83A1-F6EECF244321}">
                <p14:modId xmlns:p14="http://schemas.microsoft.com/office/powerpoint/2010/main" val="217475823"/>
              </p:ext>
            </p:extLst>
          </p:nvPr>
        </p:nvGraphicFramePr>
        <p:xfrm>
          <a:off x="289560" y="5097895"/>
          <a:ext cx="8244050" cy="990600"/>
        </p:xfrm>
        <a:graphic>
          <a:graphicData uri="http://schemas.openxmlformats.org/drawingml/2006/table">
            <a:tbl>
              <a:tblPr firstRow="1" bandRow="1">
                <a:tableStyleId>{5A111915-BE36-4E01-A7E5-04B1672EAD32}</a:tableStyleId>
              </a:tblPr>
              <a:tblGrid>
                <a:gridCol w="2053590">
                  <a:extLst>
                    <a:ext uri="{9D8B030D-6E8A-4147-A177-3AD203B41FA5}">
                      <a16:colId xmlns:a16="http://schemas.microsoft.com/office/drawing/2014/main" val="20000"/>
                    </a:ext>
                  </a:extLst>
                </a:gridCol>
                <a:gridCol w="2217275">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34421">
                <a:tc gridSpan="3">
                  <a:txBody>
                    <a:bodyPr/>
                    <a:lstStyle/>
                    <a:p>
                      <a:pPr algn="ctr"/>
                      <a:r>
                        <a:rPr lang="en-US" sz="1200" dirty="0"/>
                        <a:t>Legal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48409">
                <a:tc>
                  <a:txBody>
                    <a:bodyPr/>
                    <a:lstStyle/>
                    <a:p>
                      <a:pPr algn="l"/>
                      <a:r>
                        <a:rPr lang="en-US" sz="1200" b="1" dirty="0">
                          <a:solidFill>
                            <a:schemeClr val="tx2"/>
                          </a:solidFill>
                        </a:rPr>
                        <a:t>Role</a:t>
                      </a:r>
                    </a:p>
                  </a:txBody>
                  <a:tcPr/>
                </a:tc>
                <a:tc>
                  <a:txBody>
                    <a:bodyPr/>
                    <a:lstStyle/>
                    <a:p>
                      <a:pPr algn="l"/>
                      <a:r>
                        <a:rPr lang="en-US" sz="1200" b="1" dirty="0">
                          <a:solidFill>
                            <a:schemeClr val="tx2"/>
                          </a:solidFill>
                        </a:rPr>
                        <a:t>Name</a:t>
                      </a:r>
                    </a:p>
                  </a:txBody>
                  <a:tcPr/>
                </a:tc>
                <a:tc>
                  <a:txBody>
                    <a:bodyPr/>
                    <a:lstStyle/>
                    <a:p>
                      <a:pPr algn="l"/>
                      <a:r>
                        <a:rPr lang="en-US" sz="1200" b="1" dirty="0">
                          <a:solidFill>
                            <a:schemeClr val="tx2"/>
                          </a:solidFill>
                        </a:rPr>
                        <a:t>Responsibilities</a:t>
                      </a:r>
                    </a:p>
                  </a:txBody>
                  <a:tcPr/>
                </a:tc>
                <a:extLst>
                  <a:ext uri="{0D108BD9-81ED-4DB2-BD59-A6C34878D82A}">
                    <a16:rowId xmlns:a16="http://schemas.microsoft.com/office/drawing/2014/main" val="10001"/>
                  </a:ext>
                </a:extLst>
              </a:tr>
              <a:tr h="354809">
                <a:tc>
                  <a:txBody>
                    <a:bodyPr/>
                    <a:lstStyle/>
                    <a:p>
                      <a:r>
                        <a:rPr lang="en-US" sz="1150" dirty="0">
                          <a:solidFill>
                            <a:schemeClr val="tx2"/>
                          </a:solidFill>
                        </a:rPr>
                        <a:t>Legal Representative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Matthew Oesterle</a:t>
                      </a:r>
                    </a:p>
                  </a:txBody>
                  <a:tcPr/>
                </a:tc>
                <a:tc>
                  <a:txBody>
                    <a:bodyPr/>
                    <a:lstStyle/>
                    <a:p>
                      <a:pPr algn="l"/>
                      <a:r>
                        <a:rPr lang="en-US" sz="1150" kern="1200" dirty="0">
                          <a:solidFill>
                            <a:schemeClr val="tx2"/>
                          </a:solidFill>
                          <a:effectLst/>
                        </a:rPr>
                        <a:t>Report Owner; Designated</a:t>
                      </a:r>
                      <a:r>
                        <a:rPr lang="en-US" sz="1150" kern="1200" baseline="0" dirty="0">
                          <a:solidFill>
                            <a:schemeClr val="tx2"/>
                          </a:solidFill>
                          <a:effectLst/>
                        </a:rPr>
                        <a:t> in-house attorney for projects performed under Attorney Client Privilege</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9EEE6519-5DC9-4416-90B5-BD40BC567F53}"/>
              </a:ext>
            </a:extLst>
          </p:cNvPr>
          <p:cNvSpPr/>
          <p:nvPr/>
        </p:nvSpPr>
        <p:spPr>
          <a:xfrm>
            <a:off x="418447" y="6537492"/>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13564816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86755"/>
            <a:ext cx="8229600" cy="822960"/>
          </a:xfrm>
        </p:spPr>
        <p:txBody>
          <a:bodyPr/>
          <a:lstStyle/>
          <a:p>
            <a:r>
              <a:rPr lang="en-US" dirty="0"/>
              <a:t>Key Contacts </a:t>
            </a:r>
            <a:br>
              <a:rPr lang="en-US" dirty="0"/>
            </a:br>
            <a:r>
              <a:rPr lang="en-US" sz="2000" dirty="0"/>
              <a:t>Internal Audit &amp; Business Area (IT)</a:t>
            </a:r>
            <a:endParaRPr lang="en-US" sz="1400" b="0" dirty="0">
              <a:solidFill>
                <a:srgbClr val="000000"/>
              </a:solidFill>
              <a:latin typeface="+mn-lt"/>
              <a:ea typeface="+mn-ea"/>
              <a:cs typeface="+mn-cs"/>
            </a:endParaRPr>
          </a:p>
        </p:txBody>
      </p:sp>
      <p:sp>
        <p:nvSpPr>
          <p:cNvPr id="8" name="Slide Number Placeholder 7"/>
          <p:cNvSpPr>
            <a:spLocks noGrp="1"/>
          </p:cNvSpPr>
          <p:nvPr>
            <p:ph type="sldNum" sz="quarter" idx="4"/>
          </p:nvPr>
        </p:nvSpPr>
        <p:spPr bwMode="gray">
          <a:xfrm>
            <a:off x="8814816" y="6532753"/>
            <a:ext cx="320040" cy="13716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D467D88-DCFD-354C-96A5-D863D5E9364D}" type="slidenum">
              <a:rPr lang="en-US" smtClean="0"/>
              <a:pPr/>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67612864"/>
              </p:ext>
            </p:extLst>
          </p:nvPr>
        </p:nvGraphicFramePr>
        <p:xfrm>
          <a:off x="285750" y="1063177"/>
          <a:ext cx="8247860" cy="2171030"/>
        </p:xfrm>
        <a:graphic>
          <a:graphicData uri="http://schemas.openxmlformats.org/drawingml/2006/table">
            <a:tbl>
              <a:tblPr firstRow="1" bandRow="1">
                <a:tableStyleId>{5A111915-BE36-4E01-A7E5-04B1672EAD32}</a:tableStyleId>
              </a:tblPr>
              <a:tblGrid>
                <a:gridCol w="2264503">
                  <a:extLst>
                    <a:ext uri="{9D8B030D-6E8A-4147-A177-3AD203B41FA5}">
                      <a16:colId xmlns:a16="http://schemas.microsoft.com/office/drawing/2014/main" val="20000"/>
                    </a:ext>
                  </a:extLst>
                </a:gridCol>
                <a:gridCol w="1996756">
                  <a:extLst>
                    <a:ext uri="{9D8B030D-6E8A-4147-A177-3AD203B41FA5}">
                      <a16:colId xmlns:a16="http://schemas.microsoft.com/office/drawing/2014/main" val="20001"/>
                    </a:ext>
                  </a:extLst>
                </a:gridCol>
                <a:gridCol w="3986601">
                  <a:extLst>
                    <a:ext uri="{9D8B030D-6E8A-4147-A177-3AD203B41FA5}">
                      <a16:colId xmlns:a16="http://schemas.microsoft.com/office/drawing/2014/main" val="20002"/>
                    </a:ext>
                  </a:extLst>
                </a:gridCol>
              </a:tblGrid>
              <a:tr h="166092">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Internal Audit Team</a:t>
                      </a:r>
                      <a:endParaRPr lang="en-US" sz="1200" b="1" dirty="0">
                        <a:solidFill>
                          <a:schemeClr val="tx1"/>
                        </a:solidFill>
                      </a:endParaRPr>
                    </a:p>
                  </a:txBody>
                  <a:tcPr/>
                </a:tc>
                <a:tc hMerge="1">
                  <a:txBody>
                    <a:bodyPr/>
                    <a:lstStyle/>
                    <a:p>
                      <a:pPr algn="ctr"/>
                      <a:endParaRPr lang="en-US" sz="1400" b="1" dirty="0">
                        <a:solidFill>
                          <a:schemeClr val="bg1"/>
                        </a:solidFill>
                      </a:endParaRPr>
                    </a:p>
                  </a:txBody>
                  <a:tcPr>
                    <a:solidFill>
                      <a:schemeClr val="tx2"/>
                    </a:solidFill>
                  </a:tcPr>
                </a:tc>
                <a:tc hMerge="1">
                  <a:txBody>
                    <a:bodyPr/>
                    <a:lstStyle/>
                    <a:p>
                      <a:pPr algn="ctr"/>
                      <a:endParaRPr lang="en-US" sz="1400" b="1" dirty="0">
                        <a:solidFill>
                          <a:schemeClr val="bg1"/>
                        </a:solidFill>
                      </a:endParaRPr>
                    </a:p>
                  </a:txBody>
                  <a:tcPr>
                    <a:solidFill>
                      <a:schemeClr val="tx2"/>
                    </a:solidFill>
                  </a:tcPr>
                </a:tc>
                <a:extLst>
                  <a:ext uri="{0D108BD9-81ED-4DB2-BD59-A6C34878D82A}">
                    <a16:rowId xmlns:a16="http://schemas.microsoft.com/office/drawing/2014/main" val="10000"/>
                  </a:ext>
                </a:extLst>
              </a:tr>
              <a:tr h="257334">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297729">
                <a:tc>
                  <a:txBody>
                    <a:bodyPr/>
                    <a:lstStyle/>
                    <a:p>
                      <a:r>
                        <a:rPr lang="en-US" sz="1150" dirty="0">
                          <a:solidFill>
                            <a:schemeClr val="tx2"/>
                          </a:solidFill>
                        </a:rPr>
                        <a:t>Audit Director(s)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Lynn Atkin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Ron Roy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2"/>
                  </a:ext>
                </a:extLst>
              </a:tr>
              <a:tr h="300223">
                <a:tc>
                  <a:txBody>
                    <a:bodyPr/>
                    <a:lstStyle/>
                    <a:p>
                      <a:r>
                        <a:rPr lang="en-US" sz="1150" baseline="0" dirty="0">
                          <a:solidFill>
                            <a:schemeClr val="tx2"/>
                          </a:solidFill>
                        </a:rPr>
                        <a:t>Audit </a:t>
                      </a:r>
                      <a:r>
                        <a:rPr lang="en-US" sz="1150" dirty="0">
                          <a:solidFill>
                            <a:schemeClr val="tx2"/>
                          </a:solidFill>
                        </a:rPr>
                        <a:t>Manager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Sarah Kubiak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Oversight/guidance and liaison</a:t>
                      </a:r>
                      <a:r>
                        <a:rPr lang="en-US" sz="1150" kern="1200" baseline="0" dirty="0">
                          <a:solidFill>
                            <a:schemeClr val="tx2"/>
                          </a:solidFill>
                          <a:effectLst/>
                        </a:rPr>
                        <a:t> with Business Owners</a:t>
                      </a:r>
                    </a:p>
                  </a:txBody>
                  <a:tcPr/>
                </a:tc>
                <a:extLst>
                  <a:ext uri="{0D108BD9-81ED-4DB2-BD59-A6C34878D82A}">
                    <a16:rowId xmlns:a16="http://schemas.microsoft.com/office/drawing/2014/main" val="10003"/>
                  </a:ext>
                </a:extLst>
              </a:tr>
              <a:tr h="426439">
                <a:tc>
                  <a:txBody>
                    <a:bodyPr/>
                    <a:lstStyle/>
                    <a:p>
                      <a:r>
                        <a:rPr lang="en-US" sz="1150" dirty="0">
                          <a:solidFill>
                            <a:schemeClr val="tx2"/>
                          </a:solidFill>
                        </a:rPr>
                        <a:t>Lead Auditor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Eric Mata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a:t>
                      </a:r>
                      <a:r>
                        <a:rPr lang="en-US" sz="1150" kern="1200" baseline="0" dirty="0">
                          <a:solidFill>
                            <a:schemeClr val="tx2"/>
                          </a:solidFill>
                          <a:effectLst/>
                        </a:rPr>
                        <a:t> </a:t>
                      </a:r>
                      <a:r>
                        <a:rPr lang="en-US" sz="1150" kern="1200" dirty="0">
                          <a:solidFill>
                            <a:schemeClr val="tx2"/>
                          </a:solidFill>
                          <a:effectLst/>
                        </a:rPr>
                        <a:t>develop project plan and lead team</a:t>
                      </a:r>
                    </a:p>
                  </a:txBody>
                  <a:tcPr/>
                </a:tc>
                <a:extLst>
                  <a:ext uri="{0D108BD9-81ED-4DB2-BD59-A6C34878D82A}">
                    <a16:rowId xmlns:a16="http://schemas.microsoft.com/office/drawing/2014/main" val="10004"/>
                  </a:ext>
                </a:extLst>
              </a:tr>
              <a:tr h="445867">
                <a:tc>
                  <a:txBody>
                    <a:bodyPr/>
                    <a:lstStyle/>
                    <a:p>
                      <a:r>
                        <a:rPr lang="en-US" sz="1150" dirty="0">
                          <a:solidFill>
                            <a:schemeClr val="tx2"/>
                          </a:solidFill>
                        </a:rPr>
                        <a:t>Staff Auditors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Seun Mafi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Liaison with Business Owners, c</a:t>
                      </a:r>
                      <a:r>
                        <a:rPr lang="en-US" sz="1150" kern="1200" dirty="0">
                          <a:solidFill>
                            <a:schemeClr val="tx2"/>
                          </a:solidFill>
                        </a:rPr>
                        <a:t>ontrols analysis and test execution</a:t>
                      </a:r>
                      <a:endParaRPr lang="en-US" sz="1150" kern="1200" dirty="0">
                        <a:solidFill>
                          <a:schemeClr val="tx2"/>
                        </a:solidFill>
                        <a:latin typeface="+mn-lt"/>
                        <a:ea typeface="+mn-ea"/>
                        <a:cs typeface="+mn-cs"/>
                      </a:endParaRPr>
                    </a:p>
                  </a:txBody>
                  <a:tcPr/>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32169953"/>
              </p:ext>
            </p:extLst>
          </p:nvPr>
        </p:nvGraphicFramePr>
        <p:xfrm>
          <a:off x="285750" y="3289157"/>
          <a:ext cx="8244050" cy="2651760"/>
        </p:xfrm>
        <a:graphic>
          <a:graphicData uri="http://schemas.openxmlformats.org/drawingml/2006/table">
            <a:tbl>
              <a:tblPr firstRow="1" bandRow="1">
                <a:tableStyleId>{5A111915-BE36-4E01-A7E5-04B1672EAD32}</a:tableStyleId>
              </a:tblPr>
              <a:tblGrid>
                <a:gridCol w="2314837">
                  <a:extLst>
                    <a:ext uri="{9D8B030D-6E8A-4147-A177-3AD203B41FA5}">
                      <a16:colId xmlns:a16="http://schemas.microsoft.com/office/drawing/2014/main" val="20000"/>
                    </a:ext>
                  </a:extLst>
                </a:gridCol>
                <a:gridCol w="1956028">
                  <a:extLst>
                    <a:ext uri="{9D8B030D-6E8A-4147-A177-3AD203B41FA5}">
                      <a16:colId xmlns:a16="http://schemas.microsoft.com/office/drawing/2014/main" val="20001"/>
                    </a:ext>
                  </a:extLst>
                </a:gridCol>
                <a:gridCol w="3973185">
                  <a:extLst>
                    <a:ext uri="{9D8B030D-6E8A-4147-A177-3AD203B41FA5}">
                      <a16:colId xmlns:a16="http://schemas.microsoft.com/office/drawing/2014/main" val="20002"/>
                    </a:ext>
                  </a:extLst>
                </a:gridCol>
              </a:tblGrid>
              <a:tr h="263507">
                <a:tc gridSpan="3">
                  <a:txBody>
                    <a:bodyPr/>
                    <a:lstStyle/>
                    <a:p>
                      <a:pPr algn="ctr"/>
                      <a:r>
                        <a:rPr lang="en-US" sz="1200" dirty="0"/>
                        <a:t>Business Line Contacts</a:t>
                      </a:r>
                      <a:endParaRPr lang="en-US" sz="1200" b="1" dirty="0">
                        <a:solidFill>
                          <a:schemeClr val="tx1"/>
                        </a:solidFill>
                      </a:endParaRPr>
                    </a:p>
                  </a:txBody>
                  <a:tcPr/>
                </a:tc>
                <a:tc hMerge="1">
                  <a:txBody>
                    <a:bodyPr/>
                    <a:lstStyle/>
                    <a:p>
                      <a:pPr algn="ctr"/>
                      <a:endParaRPr lang="en-US" sz="1200" b="1" dirty="0">
                        <a:solidFill>
                          <a:schemeClr val="bg1"/>
                        </a:solidFill>
                      </a:endParaRPr>
                    </a:p>
                  </a:txBody>
                  <a:tcPr>
                    <a:solidFill>
                      <a:schemeClr val="tx2"/>
                    </a:solidFill>
                  </a:tcPr>
                </a:tc>
                <a:tc hMerge="1">
                  <a:txBody>
                    <a:bodyPr/>
                    <a:lstStyle/>
                    <a:p>
                      <a:pPr algn="ctr"/>
                      <a:endParaRPr lang="en-US" sz="1200" b="1" dirty="0">
                        <a:solidFill>
                          <a:schemeClr val="bg1"/>
                        </a:solidFill>
                      </a:endParaRPr>
                    </a:p>
                  </a:txBody>
                  <a:tcPr>
                    <a:solidFill>
                      <a:schemeClr val="tx2"/>
                    </a:solidFill>
                  </a:tcPr>
                </a:tc>
                <a:extLst>
                  <a:ext uri="{0D108BD9-81ED-4DB2-BD59-A6C34878D82A}">
                    <a16:rowId xmlns:a16="http://schemas.microsoft.com/office/drawing/2014/main" val="10000"/>
                  </a:ext>
                </a:extLst>
              </a:tr>
              <a:tr h="265502">
                <a:tc>
                  <a:txBody>
                    <a:bodyPr/>
                    <a:lstStyle/>
                    <a:p>
                      <a:pPr algn="l"/>
                      <a:r>
                        <a:rPr lang="en-US" sz="1150" b="1" dirty="0">
                          <a:solidFill>
                            <a:schemeClr val="tx2"/>
                          </a:solidFill>
                        </a:rPr>
                        <a:t>Role</a:t>
                      </a:r>
                    </a:p>
                  </a:txBody>
                  <a:tcPr/>
                </a:tc>
                <a:tc>
                  <a:txBody>
                    <a:bodyPr/>
                    <a:lstStyle/>
                    <a:p>
                      <a:pPr algn="l"/>
                      <a:r>
                        <a:rPr lang="en-US" sz="1150" b="1" dirty="0">
                          <a:solidFill>
                            <a:schemeClr val="tx2"/>
                          </a:solidFill>
                        </a:rPr>
                        <a:t>Name</a:t>
                      </a:r>
                    </a:p>
                  </a:txBody>
                  <a:tcPr/>
                </a:tc>
                <a:tc>
                  <a:txBody>
                    <a:bodyPr/>
                    <a:lstStyle/>
                    <a:p>
                      <a:pPr algn="l"/>
                      <a:r>
                        <a:rPr lang="en-US" sz="1150" b="1" dirty="0">
                          <a:solidFill>
                            <a:schemeClr val="tx2"/>
                          </a:solidFill>
                        </a:rPr>
                        <a:t>Responsibilities</a:t>
                      </a:r>
                    </a:p>
                  </a:txBody>
                  <a:tcPr/>
                </a:tc>
                <a:extLst>
                  <a:ext uri="{0D108BD9-81ED-4DB2-BD59-A6C34878D82A}">
                    <a16:rowId xmlns:a16="http://schemas.microsoft.com/office/drawing/2014/main" val="10001"/>
                  </a:ext>
                </a:extLst>
              </a:tr>
              <a:tr h="437298">
                <a:tc>
                  <a:txBody>
                    <a:bodyPr/>
                    <a:lstStyle/>
                    <a:p>
                      <a:r>
                        <a:rPr lang="en-US" sz="1150" dirty="0">
                          <a:solidFill>
                            <a:schemeClr val="tx2"/>
                          </a:solidFill>
                        </a:rPr>
                        <a:t>Primary POC Executive Management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Ajoy Kodali</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Bobby Mukundan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err="1">
                          <a:solidFill>
                            <a:schemeClr val="tx2"/>
                          </a:solidFill>
                        </a:rPr>
                        <a:t>Srithal</a:t>
                      </a:r>
                      <a:r>
                        <a:rPr lang="en-US" sz="1150" dirty="0">
                          <a:solidFill>
                            <a:schemeClr val="tx2"/>
                          </a:solidFill>
                        </a:rPr>
                        <a:t> Bellary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50" dirty="0">
                          <a:solidFill>
                            <a:schemeClr val="tx2"/>
                          </a:solidFill>
                        </a:rPr>
                        <a:t>Heather </a:t>
                      </a:r>
                      <a:r>
                        <a:rPr lang="en-US" sz="1150" dirty="0" err="1">
                          <a:solidFill>
                            <a:schemeClr val="tx2"/>
                          </a:solidFill>
                        </a:rPr>
                        <a:t>LaPolt</a:t>
                      </a:r>
                      <a:endParaRPr lang="en-US" sz="1150" dirty="0">
                        <a:solidFill>
                          <a:schemeClr val="tx2"/>
                        </a:solidFill>
                      </a:endParaRPr>
                    </a:p>
                  </a:txBody>
                  <a:tcPr/>
                </a:tc>
                <a:tc>
                  <a:txBody>
                    <a:bodyPr/>
                    <a:lstStyle/>
                    <a:p>
                      <a:pPr algn="l"/>
                      <a:r>
                        <a:rPr lang="en-US" sz="1150" kern="1200" dirty="0">
                          <a:solidFill>
                            <a:schemeClr val="tx2"/>
                          </a:solidFill>
                          <a:effectLst/>
                        </a:rPr>
                        <a:t>Primary Business Owner (VP Level or above)</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1124481">
                <a:tc>
                  <a:txBody>
                    <a:bodyPr/>
                    <a:lstStyle/>
                    <a:p>
                      <a:r>
                        <a:rPr lang="en-US" sz="1150" dirty="0">
                          <a:solidFill>
                            <a:schemeClr val="tx2"/>
                          </a:solidFill>
                        </a:rPr>
                        <a:t>Primary POC</a:t>
                      </a:r>
                    </a:p>
                  </a:txBody>
                  <a:tcPr/>
                </a:tc>
                <a:tc>
                  <a:txBody>
                    <a:bodyPr/>
                    <a:lstStyle/>
                    <a:p>
                      <a:r>
                        <a:rPr lang="en-US" sz="1150" dirty="0">
                          <a:solidFill>
                            <a:schemeClr val="tx2"/>
                          </a:solidFill>
                        </a:rPr>
                        <a:t>Ken Park</a:t>
                      </a:r>
                    </a:p>
                    <a:p>
                      <a:r>
                        <a:rPr lang="en-US" sz="1150" dirty="0">
                          <a:solidFill>
                            <a:schemeClr val="tx2"/>
                          </a:solidFill>
                        </a:rPr>
                        <a:t>Pranav Gupta</a:t>
                      </a:r>
                    </a:p>
                    <a:p>
                      <a:r>
                        <a:rPr lang="en-US" sz="1150" dirty="0">
                          <a:solidFill>
                            <a:schemeClr val="tx2"/>
                          </a:solidFill>
                        </a:rPr>
                        <a:t>Deepak </a:t>
                      </a:r>
                      <a:r>
                        <a:rPr lang="en-US" sz="1150" dirty="0" err="1">
                          <a:solidFill>
                            <a:schemeClr val="tx2"/>
                          </a:solidFill>
                        </a:rPr>
                        <a:t>Mugundu</a:t>
                      </a:r>
                      <a:r>
                        <a:rPr lang="en-US" sz="1150" dirty="0">
                          <a:solidFill>
                            <a:schemeClr val="tx2"/>
                          </a:solidFill>
                        </a:rPr>
                        <a:t> Balan</a:t>
                      </a:r>
                    </a:p>
                    <a:p>
                      <a:r>
                        <a:rPr lang="en-US" sz="1150" dirty="0">
                          <a:solidFill>
                            <a:schemeClr val="tx2"/>
                          </a:solidFill>
                        </a:rPr>
                        <a:t>Mitchell Super</a:t>
                      </a:r>
                    </a:p>
                    <a:p>
                      <a:r>
                        <a:rPr lang="en-US" sz="1150" dirty="0">
                          <a:solidFill>
                            <a:schemeClr val="tx2"/>
                          </a:solidFill>
                        </a:rPr>
                        <a:t>Greg Bradley</a:t>
                      </a:r>
                    </a:p>
                    <a:p>
                      <a:r>
                        <a:rPr lang="en-US" sz="1150" dirty="0">
                          <a:solidFill>
                            <a:schemeClr val="tx2"/>
                          </a:solidFill>
                        </a:rPr>
                        <a:t>Markus Watson</a:t>
                      </a:r>
                    </a:p>
                    <a:p>
                      <a:r>
                        <a:rPr lang="en-US" sz="1150" dirty="0">
                          <a:solidFill>
                            <a:schemeClr val="tx2"/>
                          </a:solidFill>
                        </a:rPr>
                        <a:t>Jeff Steele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50" kern="1200" dirty="0">
                          <a:solidFill>
                            <a:schemeClr val="tx2"/>
                          </a:solidFill>
                          <a:effectLst/>
                        </a:rPr>
                        <a:t>Transfer knowledge of key business functions, process documentation and key control evidence to the Internal Audit team; control validation and issue ownership.</a:t>
                      </a:r>
                      <a:endParaRPr lang="en-US" sz="115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5750" y="5940917"/>
            <a:ext cx="8244050" cy="276999"/>
          </a:xfrm>
          <a:prstGeom prst="rect">
            <a:avLst/>
          </a:prstGeom>
          <a:noFill/>
        </p:spPr>
        <p:txBody>
          <a:bodyPr wrap="square" lIns="0" tIns="0" rIns="0" bIns="0" rtlCol="0">
            <a:spAutoFit/>
          </a:bodyPr>
          <a:lstStyle/>
          <a:p>
            <a:pPr algn="just"/>
            <a:r>
              <a:rPr lang="en-US" sz="900" b="1" i="1" dirty="0"/>
              <a:t>Key Business Line Contacts listed are a starting point for discussion and not meant to indicate these individuals are responsible for the process, observations and/or report.</a:t>
            </a:r>
          </a:p>
        </p:txBody>
      </p:sp>
      <p:sp>
        <p:nvSpPr>
          <p:cNvPr id="11" name="Rectangle 10">
            <a:extLst>
              <a:ext uri="{FF2B5EF4-FFF2-40B4-BE49-F238E27FC236}">
                <a16:creationId xmlns:a16="http://schemas.microsoft.com/office/drawing/2014/main" id="{7B658963-6750-406F-A60B-330839C0063F}"/>
              </a:ext>
            </a:extLst>
          </p:cNvPr>
          <p:cNvSpPr/>
          <p:nvPr/>
        </p:nvSpPr>
        <p:spPr>
          <a:xfrm>
            <a:off x="285750" y="6140642"/>
            <a:ext cx="7021285" cy="276999"/>
          </a:xfrm>
          <a:prstGeom prst="rect">
            <a:avLst/>
          </a:prstGeom>
        </p:spPr>
        <p:txBody>
          <a:bodyPr wrap="square">
            <a:spAutoFit/>
          </a:bodyPr>
          <a:lstStyle/>
          <a:p>
            <a:pPr marL="0" lvl="1" defTabSz="457200">
              <a:spcBef>
                <a:spcPts val="1200"/>
              </a:spcBef>
              <a:buClr>
                <a:schemeClr val="tx1"/>
              </a:buClr>
            </a:pPr>
            <a:r>
              <a:rPr lang="en-US" sz="1200" i="1" dirty="0">
                <a:solidFill>
                  <a:schemeClr val="tx2"/>
                </a:solidFill>
              </a:rPr>
              <a:t>Prepared at the Request of Legal Counsel: Privileged &amp; Confidential Communication</a:t>
            </a:r>
          </a:p>
        </p:txBody>
      </p:sp>
    </p:spTree>
    <p:extLst>
      <p:ext uri="{BB962C8B-B14F-4D97-AF65-F5344CB8AC3E}">
        <p14:creationId xmlns:p14="http://schemas.microsoft.com/office/powerpoint/2010/main" val="3879562319"/>
      </p:ext>
    </p:extLst>
  </p:cSld>
  <p:clrMapOvr>
    <a:masterClrMapping/>
  </p:clrMapOvr>
  <p:transition>
    <p:fade/>
  </p:transition>
</p:sld>
</file>

<file path=ppt/theme/theme1.xml><?xml version="1.0" encoding="utf-8"?>
<a:theme xmlns:a="http://schemas.openxmlformats.org/drawingml/2006/main" name="CVS_Health_PPT_Everyday_Standard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Everyday_Standard_Template_08_2020.potx" id="{9E23C298-33A7-4B67-A53B-02F41B9C001D}" vid="{F335D554-CACB-45A0-A89F-861FBBCBE303}"/>
    </a:ext>
  </a:extLst>
</a:theme>
</file>

<file path=ppt/theme/theme2.xml><?xml version="1.0" encoding="utf-8"?>
<a:theme xmlns:a="http://schemas.openxmlformats.org/drawingml/2006/main" name="Office Theme">
  <a:themeElements>
    <a:clrScheme name="Custom 22">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20">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96182335466644B4D5D513AE74610A" ma:contentTypeVersion="42" ma:contentTypeDescription="Create a new document." ma:contentTypeScope="" ma:versionID="718a6ac502ca1fd6a800b481fa42a951">
  <xsd:schema xmlns:xsd="http://www.w3.org/2001/XMLSchema" xmlns:xs="http://www.w3.org/2001/XMLSchema" xmlns:p="http://schemas.microsoft.com/office/2006/metadata/properties" xmlns:ns2="6f1a8edd-907e-4477-8a35-415ab369682e" xmlns:ns3="96e6ab81-4a49-4c0f-99b7-e46eb5fd3fea" targetNamespace="http://schemas.microsoft.com/office/2006/metadata/properties" ma:root="true" ma:fieldsID="c8f1e8edc13dfbcbbe99d9a9848ad622" ns2:_="" ns3:_="">
    <xsd:import namespace="6f1a8edd-907e-4477-8a35-415ab369682e"/>
    <xsd:import namespace="96e6ab81-4a49-4c0f-99b7-e46eb5fd3fea"/>
    <xsd:element name="properties">
      <xsd:complexType>
        <xsd:sequence>
          <xsd:element name="documentManagement">
            <xsd:complexType>
              <xsd:all>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a8edd-907e-4477-8a35-415ab369682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ternalName="MediaServiceDateTaken" ma:readOnly="true">
      <xsd:simpleType>
        <xsd:restriction base="dms:Text"/>
      </xsd:simpleType>
    </xsd:element>
    <xsd:element name="MediaServiceAutoTags" ma:index="9"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e6ab81-4a49-4c0f-99b7-e46eb5fd3f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E9571B-7759-4245-9CCC-DE9018212A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a8edd-907e-4477-8a35-415ab369682e"/>
    <ds:schemaRef ds:uri="96e6ab81-4a49-4c0f-99b7-e46eb5fd3f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F0FD7-590D-477C-84D8-04F64A55F94D}">
  <ds:schemaRefs>
    <ds:schemaRef ds:uri="http://schemas.microsoft.com/office/2006/documentManagement/types"/>
    <ds:schemaRef ds:uri="http://purl.org/dc/elements/1.1/"/>
    <ds:schemaRef ds:uri="96e6ab81-4a49-4c0f-99b7-e46eb5fd3fea"/>
    <ds:schemaRef ds:uri="http://purl.org/dc/terms/"/>
    <ds:schemaRef ds:uri="http://schemas.openxmlformats.org/package/2006/metadata/core-properties"/>
    <ds:schemaRef ds:uri="http://schemas.microsoft.com/office/infopath/2007/PartnerControls"/>
    <ds:schemaRef ds:uri="http://purl.org/dc/dcmitype/"/>
    <ds:schemaRef ds:uri="6f1a8edd-907e-4477-8a35-415ab369682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CVS_Health_Everyday_Standard_Template_08_2020</Template>
  <TotalTime>3378</TotalTime>
  <Words>2342</Words>
  <Application>Microsoft Office PowerPoint</Application>
  <PresentationFormat>On-screen Show (4:3)</PresentationFormat>
  <Paragraphs>306</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CVS Health Sans</vt:lpstr>
      <vt:lpstr>Lucida Grande</vt:lpstr>
      <vt:lpstr>CVS_Health_PPT_Everyday_Standard_Template</vt:lpstr>
      <vt:lpstr>Benefits Production Access Review Kick-off Meeting</vt:lpstr>
      <vt:lpstr>PowerPoint Presentation</vt:lpstr>
      <vt:lpstr>Attorney Client Privilege (ACP) Protocol</vt:lpstr>
      <vt:lpstr>Engagement Details Executive Summary</vt:lpstr>
      <vt:lpstr>Engagement Details Objectives &amp; Inherent Risks</vt:lpstr>
      <vt:lpstr>Engagement Details Business Input</vt:lpstr>
      <vt:lpstr>Key Milestones</vt:lpstr>
      <vt:lpstr>Key Contacts Internal Audit &amp; Business Area (Operations)</vt:lpstr>
      <vt:lpstr>Key Contacts  Internal Audit &amp; Business Area (IT)</vt:lpstr>
      <vt:lpstr>Expectations Internal Audit &amp; Business Line</vt:lpstr>
      <vt:lpstr>Additional Information to Consider </vt:lpstr>
      <vt:lpstr>Next Steps</vt:lpstr>
      <vt:lpstr>Appendix</vt:lpstr>
      <vt:lpstr>Standard Terminology Overall Control Environment Opinion</vt:lpstr>
      <vt:lpstr>Standard Terminology Ratings &amp; Management Action Plan</vt:lpstr>
      <vt:lpstr>Escalation Protocol </vt:lpstr>
      <vt:lpstr>PowerPoint Presentation</vt:lpstr>
      <vt:lpstr>Distribution List</vt:lpstr>
    </vt:vector>
  </TitlesOfParts>
  <Company>CVS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Janson, Sarah L</dc:creator>
  <cp:lastModifiedBy>Nadeem, Amber</cp:lastModifiedBy>
  <cp:revision>65</cp:revision>
  <cp:lastPrinted>2017-04-13T12:11:49Z</cp:lastPrinted>
  <dcterms:created xsi:type="dcterms:W3CDTF">2020-09-09T20:14:49Z</dcterms:created>
  <dcterms:modified xsi:type="dcterms:W3CDTF">2021-03-01T19:08:13Z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0x0101009396182335466644B4D5D513AE74610A</vt:lpwstr>
  </property>
  <property fmtid="{D5CDD505-2E9C-101B-9397-08002B2CF9AE}" pid="3" name="MSIP_Label_7837230a-460a-4aec-98a3-ac101fb30b10_Enabled">
    <vt:lpwstr>True</vt:lpwstr>
  </property>
  <property fmtid="{D5CDD505-2E9C-101B-9397-08002B2CF9AE}" pid="4" name="MSIP_Label_7837230a-460a-4aec-98a3-ac101fb30b10_SiteId">
    <vt:lpwstr>fabb61b8-3afe-4e75-b934-a47f782b8cd7</vt:lpwstr>
  </property>
  <property fmtid="{D5CDD505-2E9C-101B-9397-08002B2CF9AE}" pid="5" name="MSIP_Label_7837230a-460a-4aec-98a3-ac101fb30b10_Owner">
    <vt:lpwstr>RuscollJ@AETNA.com</vt:lpwstr>
  </property>
  <property fmtid="{D5CDD505-2E9C-101B-9397-08002B2CF9AE}" pid="6" name="MSIP_Label_7837230a-460a-4aec-98a3-ac101fb30b10_SetDate">
    <vt:lpwstr>2019-05-12T15:53:10.4458612Z</vt:lpwstr>
  </property>
  <property fmtid="{D5CDD505-2E9C-101B-9397-08002B2CF9AE}" pid="7" name="MSIP_Label_7837230a-460a-4aec-98a3-ac101fb30b10_Name">
    <vt:lpwstr>Public</vt:lpwstr>
  </property>
  <property fmtid="{D5CDD505-2E9C-101B-9397-08002B2CF9AE}" pid="8" name="MSIP_Label_7837230a-460a-4aec-98a3-ac101fb30b10_Application">
    <vt:lpwstr>Microsoft Azure Information Protection</vt:lpwstr>
  </property>
  <property fmtid="{D5CDD505-2E9C-101B-9397-08002B2CF9AE}" pid="9" name="MSIP_Label_7837230a-460a-4aec-98a3-ac101fb30b10_Extended_MSFT_Method">
    <vt:lpwstr>Manual</vt:lpwstr>
  </property>
  <property fmtid="{D5CDD505-2E9C-101B-9397-08002B2CF9AE}" pid="10" name="Sensitivity">
    <vt:lpwstr>Public</vt:lpwstr>
  </property>
</Properties>
</file>