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14"/>
  </p:notesMasterIdLst>
  <p:handoutMasterIdLst>
    <p:handoutMasterId r:id="rId15"/>
  </p:handoutMasterIdLst>
  <p:sldIdLst>
    <p:sldId id="507" r:id="rId5"/>
    <p:sldId id="392" r:id="rId6"/>
    <p:sldId id="305" r:id="rId7"/>
    <p:sldId id="512" r:id="rId8"/>
    <p:sldId id="264" r:id="rId9"/>
    <p:sldId id="513" r:id="rId10"/>
    <p:sldId id="514" r:id="rId11"/>
    <p:sldId id="511" r:id="rId12"/>
    <p:sldId id="508"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orient="horz" pos="2952" userDrawn="1">
          <p15:clr>
            <a:srgbClr val="A4A3A4"/>
          </p15:clr>
        </p15:guide>
        <p15:guide id="3" orient="horz" pos="4111" userDrawn="1">
          <p15:clr>
            <a:srgbClr val="A4A3A4"/>
          </p15:clr>
        </p15:guide>
        <p15:guide id="4" orient="horz" pos="3622" userDrawn="1">
          <p15:clr>
            <a:srgbClr val="A4A3A4"/>
          </p15:clr>
        </p15:guide>
        <p15:guide id="5" pos="2880" userDrawn="1">
          <p15:clr>
            <a:srgbClr val="A4A3A4"/>
          </p15:clr>
        </p15:guide>
        <p15:guide id="6" pos="5496"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zquez, Sol" initials="VS" lastIdx="3" clrIdx="0">
    <p:extLst>
      <p:ext uri="{19B8F6BF-5375-455C-9EA6-DF929625EA0E}">
        <p15:presenceInfo xmlns:p15="http://schemas.microsoft.com/office/powerpoint/2012/main" userId="S::VazquezS2@cvshealth.com::a3ecf94b-8c02-4c96-b0b1-d238e82b0b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8B92"/>
    <a:srgbClr val="00A78E"/>
    <a:srgbClr val="66CABB"/>
    <a:srgbClr val="78E2D7"/>
    <a:srgbClr val="267AC0"/>
    <a:srgbClr val="09A7E3"/>
    <a:srgbClr val="77D8E8"/>
    <a:srgbClr val="B8E3EB"/>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236" y="84"/>
      </p:cViewPr>
      <p:guideLst>
        <p:guide orient="horz" pos="864"/>
        <p:guide orient="horz" pos="2952"/>
        <p:guide orient="horz" pos="4111"/>
        <p:guide orient="horz" pos="3622"/>
        <p:guide pos="2880"/>
        <p:guide pos="54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5T13:24:27.237" idx="1">
    <p:pos x="3631" y="332"/>
    <p:text>1.What do you consider to be the most significant internal and external risks that threaten your business segment and CVS’ ability to achieve desired business objectives?
2.Do you have key process/system you would like to partner with Internal Audit?
3.Do you have any new initiatives, process and/or system changes planned?  
a.	Can we obtain the current strategy or recent monthly / quarterly / semi-annual key reports for strategies, changes, initiatives, KPIs, etc.?  
b.	What is the impact if any of these initiatives are delayed?
c.	Compliance / privacy - Regulations (new/old), concerns, impacts, etc.
d.	Integration efforts - Projects (new/old), concerns, impacts, etc.
e.	Any additional plans have been created to work around Covid?
4.What compliance risks within your business processes are you most concerned with?  Are you aware of any non-compliance issues?  
5.Do you have any fraud concerns?  What’s new, what keeps them up at night, etc.
6.Any other items discussed?</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solidFill>
                <a:schemeClr val="tx2"/>
              </a:solidFill>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solidFill>
                  <a:schemeClr val="tx2"/>
                </a:solidFill>
                <a:cs typeface="Arial" panose="020B0604020202020204" pitchFamily="34" charset="0"/>
              </a:rPr>
              <a:t>8/19/2021</a:t>
            </a:fld>
            <a:endParaRPr lang="en-US" sz="1000">
              <a:solidFill>
                <a:schemeClr val="tx2"/>
              </a:solidFill>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solidFill>
                <a:schemeClr val="tx2"/>
              </a:solidFill>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solidFill>
                  <a:schemeClr val="tx2"/>
                </a:solidFill>
                <a:cs typeface="Arial" panose="020B0604020202020204" pitchFamily="34" charset="0"/>
              </a:rPr>
              <a:t>‹#›</a:t>
            </a:fld>
            <a:endParaRPr lang="en-US" sz="1000">
              <a:solidFill>
                <a:schemeClr val="tx2"/>
              </a:solidFill>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8/19/2021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3</a:t>
            </a:fld>
            <a:endParaRPr lang="en-US"/>
          </a:p>
        </p:txBody>
      </p:sp>
    </p:spTree>
    <p:extLst>
      <p:ext uri="{BB962C8B-B14F-4D97-AF65-F5344CB8AC3E}">
        <p14:creationId xmlns:p14="http://schemas.microsoft.com/office/powerpoint/2010/main" val="173465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4</a:t>
            </a:fld>
            <a:endParaRPr lang="en-US"/>
          </a:p>
        </p:txBody>
      </p:sp>
    </p:spTree>
    <p:extLst>
      <p:ext uri="{BB962C8B-B14F-4D97-AF65-F5344CB8AC3E}">
        <p14:creationId xmlns:p14="http://schemas.microsoft.com/office/powerpoint/2010/main" val="81293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5</a:t>
            </a:fld>
            <a:endParaRPr lang="en-US"/>
          </a:p>
        </p:txBody>
      </p:sp>
    </p:spTree>
    <p:extLst>
      <p:ext uri="{BB962C8B-B14F-4D97-AF65-F5344CB8AC3E}">
        <p14:creationId xmlns:p14="http://schemas.microsoft.com/office/powerpoint/2010/main" val="9462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6</a:t>
            </a:fld>
            <a:endParaRPr lang="en-US"/>
          </a:p>
        </p:txBody>
      </p:sp>
    </p:spTree>
    <p:extLst>
      <p:ext uri="{BB962C8B-B14F-4D97-AF65-F5344CB8AC3E}">
        <p14:creationId xmlns:p14="http://schemas.microsoft.com/office/powerpoint/2010/main" val="3356126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7</a:t>
            </a:fld>
            <a:endParaRPr lang="en-US"/>
          </a:p>
        </p:txBody>
      </p:sp>
    </p:spTree>
    <p:extLst>
      <p:ext uri="{BB962C8B-B14F-4D97-AF65-F5344CB8AC3E}">
        <p14:creationId xmlns:p14="http://schemas.microsoft.com/office/powerpoint/2010/main" val="150690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16562-8D5B-4FA8-A1F8-64F74D39FB21}" type="slidenum">
              <a:rPr lang="en-US" smtClean="0"/>
              <a:pPr/>
              <a:t>8</a:t>
            </a:fld>
            <a:endParaRPr lang="en-US"/>
          </a:p>
        </p:txBody>
      </p:sp>
    </p:spTree>
    <p:extLst>
      <p:ext uri="{BB962C8B-B14F-4D97-AF65-F5344CB8AC3E}">
        <p14:creationId xmlns:p14="http://schemas.microsoft.com/office/powerpoint/2010/main" val="2318204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1516" y="1464905"/>
            <a:ext cx="4277426" cy="3555610"/>
          </a:xfrm>
          <a:prstGeom prst="rect">
            <a:avLst/>
          </a:prstGeom>
        </p:spPr>
      </p:pic>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418448" y="2130386"/>
            <a:ext cx="3127185" cy="2011680"/>
          </a:xfrm>
        </p:spPr>
        <p:txBody>
          <a:bodyPr rIns="0" anchor="b" anchorCtr="0"/>
          <a:lstStyle>
            <a:lvl1pPr>
              <a:lnSpc>
                <a:spcPct val="90000"/>
              </a:lnSpc>
              <a:defRPr sz="4000">
                <a:solidFill>
                  <a:schemeClr val="tx2"/>
                </a:solidFill>
              </a:defRPr>
            </a:lvl1pPr>
          </a:lstStyle>
          <a:p>
            <a:r>
              <a:rPr lang="en-US"/>
              <a:t>Click to add title</a:t>
            </a:r>
          </a:p>
        </p:txBody>
      </p:sp>
      <p:sp>
        <p:nvSpPr>
          <p:cNvPr id="22"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9144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a:t>Click to add title for two-column layout</a:t>
            </a:r>
          </a:p>
        </p:txBody>
      </p:sp>
      <p:sp>
        <p:nvSpPr>
          <p:cNvPr id="3" name="Content Placeholder 2"/>
          <p:cNvSpPr>
            <a:spLocks noGrp="1"/>
          </p:cNvSpPr>
          <p:nvPr>
            <p:ph sz="half" idx="1" hasCustomPrompt="1"/>
          </p:nvPr>
        </p:nvSpPr>
        <p:spPr bwMode="gray">
          <a:xfrm>
            <a:off x="418447"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4791456"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a:t>Click to add title for three-column layout</a:t>
            </a:r>
          </a:p>
        </p:txBody>
      </p:sp>
      <p:sp>
        <p:nvSpPr>
          <p:cNvPr id="3" name="Content Placeholder 2"/>
          <p:cNvSpPr>
            <a:spLocks noGrp="1"/>
          </p:cNvSpPr>
          <p:nvPr>
            <p:ph sz="half" idx="1" hasCustomPrompt="1"/>
          </p:nvPr>
        </p:nvSpPr>
        <p:spPr bwMode="gray">
          <a:xfrm>
            <a:off x="418447"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3282696"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6135624"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a:t>Click to add title for four-column layout</a:t>
            </a:r>
          </a:p>
        </p:txBody>
      </p:sp>
      <p:sp>
        <p:nvSpPr>
          <p:cNvPr id="3" name="Content Placeholder 2"/>
          <p:cNvSpPr>
            <a:spLocks noGrp="1"/>
          </p:cNvSpPr>
          <p:nvPr>
            <p:ph sz="half" idx="1" hasCustomPrompt="1"/>
          </p:nvPr>
        </p:nvSpPr>
        <p:spPr bwMode="gray">
          <a:xfrm>
            <a:off x="418447"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2"/>
          <p:cNvSpPr>
            <a:spLocks noGrp="1"/>
          </p:cNvSpPr>
          <p:nvPr>
            <p:ph sz="half" idx="10" hasCustomPrompt="1"/>
          </p:nvPr>
        </p:nvSpPr>
        <p:spPr bwMode="gray">
          <a:xfrm>
            <a:off x="2555821"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8" name="Content Placeholder 2"/>
          <p:cNvSpPr>
            <a:spLocks noGrp="1"/>
          </p:cNvSpPr>
          <p:nvPr>
            <p:ph sz="half" idx="11" hasCustomPrompt="1"/>
          </p:nvPr>
        </p:nvSpPr>
        <p:spPr bwMode="gray">
          <a:xfrm>
            <a:off x="4693195"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9" name="Content Placeholder 2"/>
          <p:cNvSpPr>
            <a:spLocks noGrp="1"/>
          </p:cNvSpPr>
          <p:nvPr>
            <p:ph sz="half" idx="12" hasCustomPrompt="1"/>
          </p:nvPr>
        </p:nvSpPr>
        <p:spPr bwMode="gray">
          <a:xfrm>
            <a:off x="6830568"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a:t>Click to add title for five-column journey layout</a:t>
            </a:r>
          </a:p>
        </p:txBody>
      </p:sp>
      <p:sp>
        <p:nvSpPr>
          <p:cNvPr id="8" name="Content Placeholder 2"/>
          <p:cNvSpPr>
            <a:spLocks noGrp="1"/>
          </p:cNvSpPr>
          <p:nvPr>
            <p:ph sz="half" idx="1" hasCustomPrompt="1"/>
          </p:nvPr>
        </p:nvSpPr>
        <p:spPr bwMode="gray">
          <a:xfrm>
            <a:off x="798706"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236523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393176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549829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706482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177526" y="1752601"/>
            <a:ext cx="6788949"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3335740" y="1764792"/>
            <a:ext cx="5380715"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418446" y="1767531"/>
            <a:ext cx="257928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a:t>Click to add title for comparison slide</a:t>
            </a:r>
          </a:p>
        </p:txBody>
      </p:sp>
      <p:sp>
        <p:nvSpPr>
          <p:cNvPr id="15" name="Content Placeholder 3"/>
          <p:cNvSpPr>
            <a:spLocks noGrp="1"/>
          </p:cNvSpPr>
          <p:nvPr>
            <p:ph sz="half" idx="2" hasCustomPrompt="1"/>
          </p:nvPr>
        </p:nvSpPr>
        <p:spPr>
          <a:xfrm>
            <a:off x="940106"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5535223"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164039" y="6241774"/>
            <a:ext cx="4190435"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3047171" y="0"/>
            <a:ext cx="30436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6090785" y="0"/>
            <a:ext cx="305321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644819" y="6376946"/>
            <a:ext cx="3719981"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635243"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3680635"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6729049" y="3148861"/>
            <a:ext cx="1776685"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a:t>Click to add title for image and text slide</a:t>
            </a:r>
          </a:p>
        </p:txBody>
      </p:sp>
      <p:sp>
        <p:nvSpPr>
          <p:cNvPr id="6" name="Content Placeholder 2"/>
          <p:cNvSpPr>
            <a:spLocks noGrp="1"/>
          </p:cNvSpPr>
          <p:nvPr>
            <p:ph idx="1" hasCustomPrompt="1"/>
          </p:nvPr>
        </p:nvSpPr>
        <p:spPr bwMode="gray">
          <a:xfrm>
            <a:off x="418447" y="1765300"/>
            <a:ext cx="366312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050192" y="530351"/>
            <a:ext cx="3758830"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055520" y="1765300"/>
            <a:ext cx="366312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418447" y="1767532"/>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0192" y="530351"/>
            <a:ext cx="366312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055520" y="1765300"/>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72800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418446" y="1764792"/>
            <a:ext cx="3709933"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418447" y="3590383"/>
            <a:ext cx="3700880" cy="184912"/>
          </a:xfrm>
          <a:prstGeom prst="rect">
            <a:avLst/>
          </a:prstGeom>
          <a:noFill/>
        </p:spPr>
        <p:txBody>
          <a:bodyPr>
            <a:noAutofit/>
          </a:bodyPr>
          <a:lstStyle>
            <a:lvl1pPr>
              <a:defRPr sz="13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4650" y="2180108"/>
            <a:ext cx="537807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3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610309"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1884650" y="2180108"/>
            <a:ext cx="537807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8014" y="378058"/>
            <a:ext cx="417208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47797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a:t>1</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3"/>
          <p:cNvSpPr>
            <a:spLocks noGrp="1"/>
          </p:cNvSpPr>
          <p:nvPr>
            <p:ph sz="half" idx="2" hasCustomPrompt="1"/>
          </p:nvPr>
        </p:nvSpPr>
        <p:spPr bwMode="gray">
          <a:xfrm>
            <a:off x="361458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a:t>2</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9" name="Content Placeholder 3"/>
          <p:cNvSpPr>
            <a:spLocks noGrp="1"/>
          </p:cNvSpPr>
          <p:nvPr>
            <p:ph sz="half" idx="18" hasCustomPrompt="1"/>
          </p:nvPr>
        </p:nvSpPr>
        <p:spPr bwMode="gray">
          <a:xfrm>
            <a:off x="575119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a:t>3</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418447" y="6427484"/>
            <a:ext cx="514484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2" name="Group 11"/>
          <p:cNvGrpSpPr/>
          <p:nvPr userDrawn="1"/>
        </p:nvGrpSpPr>
        <p:grpSpPr>
          <a:xfrm>
            <a:off x="412936" y="429541"/>
            <a:ext cx="2871788"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4904"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418447" y="1767532"/>
            <a:ext cx="6441339"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57409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1828800" y="2344520"/>
            <a:ext cx="5486400" cy="1661993"/>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9144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CLICK ICON TO ADD IMAGE</a:t>
            </a:r>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633878" y="1196075"/>
            <a:ext cx="3521663" cy="1444752"/>
          </a:xfrm>
        </p:spPr>
        <p:txBody>
          <a:bodyPr/>
          <a:lstStyle>
            <a:lvl1pPr algn="l">
              <a:lnSpc>
                <a:spcPct val="9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9144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11" name="Group 10"/>
          <p:cNvGrpSpPr/>
          <p:nvPr userDrawn="1"/>
        </p:nvGrpSpPr>
        <p:grpSpPr>
          <a:xfrm>
            <a:off x="1786026" y="2996233"/>
            <a:ext cx="5571948"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4"/>
            <a:ext cx="9144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3" name="Group 12"/>
          <p:cNvGrpSpPr/>
          <p:nvPr userDrawn="1"/>
        </p:nvGrpSpPr>
        <p:grpSpPr>
          <a:xfrm>
            <a:off x="412936"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418447" y="1764792"/>
            <a:ext cx="6441339"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135239" y="1765601"/>
            <a:ext cx="2935989"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4719818" y="1765601"/>
            <a:ext cx="2934398"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646049" y="6425581"/>
            <a:ext cx="3610040"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7442884" y="6373316"/>
            <a:ext cx="1279180"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Placeholder 1"/>
          <p:cNvSpPr>
            <a:spLocks noGrp="1"/>
          </p:cNvSpPr>
          <p:nvPr>
            <p:ph type="title"/>
          </p:nvPr>
        </p:nvSpPr>
        <p:spPr>
          <a:xfrm>
            <a:off x="418447" y="530351"/>
            <a:ext cx="7250794"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418447" y="1767532"/>
            <a:ext cx="828662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418447" y="6367487"/>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userDrawn="1">
          <p15:clr>
            <a:srgbClr val="F26B43"/>
          </p15:clr>
        </p15:guide>
        <p15:guide id="2" pos="264" userDrawn="1">
          <p15:clr>
            <a:srgbClr val="F26B43"/>
          </p15:clr>
        </p15:guide>
        <p15:guide id="3" pos="5496" userDrawn="1">
          <p15:clr>
            <a:srgbClr val="F26B43"/>
          </p15:clr>
        </p15:guide>
        <p15:guide id="4" orient="horz" pos="336" userDrawn="1">
          <p15:clr>
            <a:srgbClr val="F26B43"/>
          </p15:clr>
        </p15:guide>
        <p15:guide id="5" orient="horz" pos="3622" userDrawn="1">
          <p15:clr>
            <a:srgbClr val="F26B43"/>
          </p15:clr>
        </p15:guide>
        <p15:guide id="6"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18448" y="2130386"/>
            <a:ext cx="4044222" cy="2011680"/>
          </a:xfrm>
        </p:spPr>
        <p:txBody>
          <a:bodyPr/>
          <a:lstStyle/>
          <a:p>
            <a:r>
              <a:rPr lang="en-US" dirty="0"/>
              <a:t>Enterprise Products</a:t>
            </a:r>
            <a:br>
              <a:rPr lang="en-US" dirty="0"/>
            </a:br>
            <a:r>
              <a:rPr lang="en-US" b="0" i="1" dirty="0"/>
              <a:t>Risk Monitoring Meeting</a:t>
            </a:r>
            <a:endParaRPr lang="en-US" dirty="0"/>
          </a:p>
        </p:txBody>
      </p:sp>
      <p:sp>
        <p:nvSpPr>
          <p:cNvPr id="2" name="Text Placeholder 1"/>
          <p:cNvSpPr>
            <a:spLocks noGrp="1"/>
          </p:cNvSpPr>
          <p:nvPr>
            <p:ph type="body" sz="quarter" idx="16"/>
          </p:nvPr>
        </p:nvSpPr>
        <p:spPr/>
        <p:txBody>
          <a:bodyPr/>
          <a:lstStyle/>
          <a:p>
            <a:pPr lvl="2"/>
            <a:r>
              <a:rPr lang="en-US" dirty="0"/>
              <a:t>Attendees:</a:t>
            </a:r>
          </a:p>
          <a:p>
            <a:pPr lvl="2"/>
            <a:r>
              <a:rPr lang="en-US" dirty="0"/>
              <a:t>July 21, 2021</a:t>
            </a:r>
          </a:p>
        </p:txBody>
      </p:sp>
    </p:spTree>
    <p:extLst>
      <p:ext uri="{BB962C8B-B14F-4D97-AF65-F5344CB8AC3E}">
        <p14:creationId xmlns:p14="http://schemas.microsoft.com/office/powerpoint/2010/main" val="332781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8447" y="1764792"/>
            <a:ext cx="7609967" cy="4151376"/>
          </a:xfrm>
        </p:spPr>
        <p:txBody>
          <a:bodyPr vert="horz" lIns="0" tIns="0" rIns="0" bIns="0" rtlCol="0" anchor="t">
            <a:noAutofit/>
          </a:bodyPr>
          <a:lstStyle/>
          <a:p>
            <a:pPr>
              <a:spcBef>
                <a:spcPts val="0"/>
              </a:spcBef>
            </a:pPr>
            <a:r>
              <a:rPr lang="en-US">
                <a:solidFill>
                  <a:schemeClr val="tx1"/>
                </a:solidFill>
              </a:rPr>
              <a:t>Discussion topics will include:</a:t>
            </a:r>
          </a:p>
          <a:p>
            <a:pPr marL="285750" indent="-285750">
              <a:spcBef>
                <a:spcPts val="0"/>
              </a:spcBef>
              <a:buFont typeface="Arial" panose="020B0604020202020204" pitchFamily="34" charset="0"/>
              <a:buChar char="•"/>
            </a:pPr>
            <a:r>
              <a:rPr lang="en-US" b="0">
                <a:solidFill>
                  <a:schemeClr val="tx1"/>
                </a:solidFill>
              </a:rPr>
              <a:t>Attendees Roles and Responsibilities</a:t>
            </a:r>
          </a:p>
          <a:p>
            <a:pPr>
              <a:spcBef>
                <a:spcPts val="0"/>
              </a:spcBef>
            </a:pPr>
            <a:endParaRPr lang="en-US" b="0">
              <a:solidFill>
                <a:schemeClr val="tx1"/>
              </a:solidFill>
            </a:endParaRPr>
          </a:p>
          <a:p>
            <a:pPr marL="285750" indent="-285750">
              <a:spcBef>
                <a:spcPts val="0"/>
              </a:spcBef>
              <a:buFont typeface="Arial" panose="020B0604020202020204" pitchFamily="34" charset="0"/>
              <a:buChar char="•"/>
            </a:pPr>
            <a:r>
              <a:rPr lang="en-US" b="0">
                <a:solidFill>
                  <a:schemeClr val="tx1"/>
                </a:solidFill>
                <a:ea typeface="+mn-lt"/>
                <a:cs typeface="+mn-lt"/>
              </a:rPr>
              <a:t>Audits in Progress</a:t>
            </a:r>
          </a:p>
          <a:p>
            <a:pPr marL="285750" indent="-285750">
              <a:spcBef>
                <a:spcPts val="0"/>
              </a:spcBef>
              <a:buFont typeface="Arial" panose="020B0604020202020204" pitchFamily="34" charset="0"/>
              <a:buChar char="•"/>
            </a:pPr>
            <a:endParaRPr lang="en-US" b="0">
              <a:solidFill>
                <a:schemeClr val="tx1"/>
              </a:solidFill>
              <a:ea typeface="+mn-lt"/>
              <a:cs typeface="+mn-lt"/>
            </a:endParaRPr>
          </a:p>
          <a:p>
            <a:pPr marL="285750" indent="-285750">
              <a:spcBef>
                <a:spcPts val="0"/>
              </a:spcBef>
              <a:buFont typeface="Arial" panose="020B0604020202020204" pitchFamily="34" charset="0"/>
              <a:buChar char="•"/>
            </a:pPr>
            <a:r>
              <a:rPr lang="en-US" b="0">
                <a:solidFill>
                  <a:schemeClr val="tx1"/>
                </a:solidFill>
                <a:ea typeface="+mn-lt"/>
                <a:cs typeface="+mn-lt"/>
              </a:rPr>
              <a:t>Remaining 2021 Audit Plan</a:t>
            </a:r>
          </a:p>
          <a:p>
            <a:pPr marL="285750" indent="-285750">
              <a:spcBef>
                <a:spcPts val="0"/>
              </a:spcBef>
              <a:buFont typeface="Arial" panose="020B0604020202020204" pitchFamily="34" charset="0"/>
              <a:buChar char="•"/>
            </a:pPr>
            <a:endParaRPr lang="en-US" b="0">
              <a:solidFill>
                <a:schemeClr val="tx1"/>
              </a:solidFill>
            </a:endParaRPr>
          </a:p>
          <a:p>
            <a:pPr marL="285750" indent="-285750">
              <a:spcBef>
                <a:spcPts val="0"/>
              </a:spcBef>
              <a:buFont typeface="Arial" panose="020B0604020202020204" pitchFamily="34" charset="0"/>
              <a:buChar char="•"/>
            </a:pPr>
            <a:r>
              <a:rPr lang="en-US" b="0">
                <a:solidFill>
                  <a:schemeClr val="tx1"/>
                </a:solidFill>
              </a:rPr>
              <a:t>Organization’s IT objectives and critical success factors for achieving the objectives</a:t>
            </a:r>
            <a:endParaRPr lang="en-US">
              <a:solidFill>
                <a:schemeClr val="tx1"/>
              </a:solidFill>
            </a:endParaRPr>
          </a:p>
          <a:p>
            <a:pPr marL="285750" indent="-285750">
              <a:spcBef>
                <a:spcPts val="0"/>
              </a:spcBef>
              <a:buFont typeface="Arial" panose="020B0604020202020204" pitchFamily="34" charset="0"/>
              <a:buChar char="•"/>
            </a:pPr>
            <a:endParaRPr lang="en-US" b="0">
              <a:solidFill>
                <a:schemeClr val="tx1"/>
              </a:solidFill>
            </a:endParaRPr>
          </a:p>
          <a:p>
            <a:pPr marL="285750" indent="-285750">
              <a:spcBef>
                <a:spcPts val="0"/>
              </a:spcBef>
              <a:buFont typeface="Arial" panose="020B0604020202020204" pitchFamily="34" charset="0"/>
              <a:buChar char="•"/>
            </a:pPr>
            <a:r>
              <a:rPr lang="en-US" b="0">
                <a:solidFill>
                  <a:schemeClr val="tx1"/>
                </a:solidFill>
              </a:rPr>
              <a:t>New or major changes, or any new initiatives, new or evolving industry risks and threats</a:t>
            </a:r>
          </a:p>
          <a:p>
            <a:pPr marL="285750" lvl="1" indent="-285750">
              <a:buFont typeface="Arial" panose="020B0604020202020204" pitchFamily="34" charset="0"/>
              <a:buChar char="•"/>
            </a:pPr>
            <a:endParaRPr lang="en-US" sz="1800">
              <a:solidFill>
                <a:schemeClr val="tx1"/>
              </a:solidFill>
            </a:endParaRPr>
          </a:p>
          <a:p>
            <a:pPr marL="285750" lvl="1" indent="-285750">
              <a:buFont typeface="Arial" panose="020B0604020202020204" pitchFamily="34" charset="0"/>
              <a:buChar char="•"/>
            </a:pPr>
            <a:r>
              <a:rPr lang="en-US" sz="1800">
                <a:solidFill>
                  <a:schemeClr val="tx1"/>
                </a:solidFill>
              </a:rPr>
              <a:t>Partnership Opportunities / Potential Audits</a:t>
            </a:r>
          </a:p>
          <a:p>
            <a:pPr lvl="1"/>
            <a:endParaRPr lang="en-US"/>
          </a:p>
          <a:p>
            <a:pPr lvl="1"/>
            <a:endParaRPr lang="en-US"/>
          </a:p>
        </p:txBody>
      </p:sp>
    </p:spTree>
    <p:extLst>
      <p:ext uri="{BB962C8B-B14F-4D97-AF65-F5344CB8AC3E}">
        <p14:creationId xmlns:p14="http://schemas.microsoft.com/office/powerpoint/2010/main" val="413308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solidFill>
                  <a:schemeClr val="tx1"/>
                </a:solidFill>
              </a:rPr>
              <a:t>Attendees</a:t>
            </a:r>
            <a:endParaRPr lang="en-US" sz="200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3</a:t>
            </a:fld>
            <a:endParaRPr lang="en-US"/>
          </a:p>
        </p:txBody>
      </p:sp>
      <p:graphicFrame>
        <p:nvGraphicFramePr>
          <p:cNvPr id="9" name="Table 8">
            <a:extLst>
              <a:ext uri="{FF2B5EF4-FFF2-40B4-BE49-F238E27FC236}">
                <a16:creationId xmlns:a16="http://schemas.microsoft.com/office/drawing/2014/main" id="{5C62F248-B98C-4601-9EFD-5D9DCD829B44}"/>
              </a:ext>
            </a:extLst>
          </p:cNvPr>
          <p:cNvGraphicFramePr>
            <a:graphicFrameLocks noGrp="1"/>
          </p:cNvGraphicFramePr>
          <p:nvPr>
            <p:extLst>
              <p:ext uri="{D42A27DB-BD31-4B8C-83A1-F6EECF244321}">
                <p14:modId xmlns:p14="http://schemas.microsoft.com/office/powerpoint/2010/main" val="4017387352"/>
              </p:ext>
            </p:extLst>
          </p:nvPr>
        </p:nvGraphicFramePr>
        <p:xfrm>
          <a:off x="234878" y="927587"/>
          <a:ext cx="8579938" cy="4686023"/>
        </p:xfrm>
        <a:graphic>
          <a:graphicData uri="http://schemas.openxmlformats.org/drawingml/2006/table">
            <a:tbl>
              <a:tblPr firstRow="1" bandRow="1"/>
              <a:tblGrid>
                <a:gridCol w="3733493">
                  <a:extLst>
                    <a:ext uri="{9D8B030D-6E8A-4147-A177-3AD203B41FA5}">
                      <a16:colId xmlns:a16="http://schemas.microsoft.com/office/drawing/2014/main" val="2347242568"/>
                    </a:ext>
                  </a:extLst>
                </a:gridCol>
                <a:gridCol w="4846445">
                  <a:extLst>
                    <a:ext uri="{9D8B030D-6E8A-4147-A177-3AD203B41FA5}">
                      <a16:colId xmlns:a16="http://schemas.microsoft.com/office/drawing/2014/main" val="1468208125"/>
                    </a:ext>
                  </a:extLst>
                </a:gridCol>
              </a:tblGrid>
              <a:tr h="329344">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Attendee Name </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Role and Responsibility</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257430279"/>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Eric Baba</a:t>
                      </a:r>
                    </a:p>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Sol Vazquez</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1000" i="0" spc="-5" dirty="0">
                          <a:latin typeface="Arial" panose="020B0604020202020204" pitchFamily="34" charset="0"/>
                          <a:cs typeface="Arial" panose="020B0604020202020204" pitchFamily="34" charset="0"/>
                        </a:rPr>
                        <a:t>Managers IT audit department</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721652"/>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Brian Bong - Sr Director, IT Systems</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Responsible for the PBM data warehouse which includes Caremark line of business. </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Owns all Teradata infrastructure, except for the Primo campaign management tool.</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Also responsible for Elation tool. </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In addition, his team recently took role of enterprise snowflake operations function. </a:t>
                      </a:r>
                    </a:p>
                    <a:p>
                      <a:pPr marL="171450" marR="0" lvl="0" indent="-171450">
                        <a:spcBef>
                          <a:spcPts val="0"/>
                        </a:spcBef>
                        <a:spcAft>
                          <a:spcPts val="0"/>
                        </a:spcAft>
                        <a:buFont typeface="Arial" panose="020B0604020202020204" pitchFamily="34" charset="0"/>
                        <a:buChar char="•"/>
                        <a:tabLst>
                          <a:tab pos="457200" algn="l"/>
                        </a:tabLst>
                      </a:pPr>
                      <a:endParaRPr lang="en-US" sz="1000" i="0" spc="-5" dirty="0">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468684"/>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William Boyd – Sr Director, Data Warehouse</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Manages the retail Rx DW platforms which includes the IDW, in essence Teradata platform. These platforms support both analytics and operations. </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All compliance and legal requests are satisfied out of this data. </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Recently loading the retail and core data into Microsoft azure and snowflake and build out the capabilities to migrate from on-prem to cloud.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1226370"/>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Occhio Orsini – Sr. Director, Systems Engineering</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Leads the product management for enterprise data platform which encompasses the Hadoop and GCP platforms. </a:t>
                      </a:r>
                    </a:p>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The engineering is part of the CDO group and other part is part of the matrix platform team.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37284"/>
                  </a:ext>
                </a:extLst>
              </a:tr>
              <a:tr h="485761">
                <a:tc>
                  <a:txBody>
                    <a:bodyPr/>
                    <a:lstStyle/>
                    <a:p>
                      <a:pPr marL="91440" marR="511810">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371498"/>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97275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dirty="0">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7397344"/>
                  </a:ext>
                </a:extLst>
              </a:tr>
            </a:tbl>
          </a:graphicData>
        </a:graphic>
      </p:graphicFrame>
    </p:spTree>
    <p:extLst>
      <p:ext uri="{BB962C8B-B14F-4D97-AF65-F5344CB8AC3E}">
        <p14:creationId xmlns:p14="http://schemas.microsoft.com/office/powerpoint/2010/main" val="3435361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solidFill>
                  <a:schemeClr val="tx1"/>
                </a:solidFill>
              </a:rPr>
              <a:t>Audits in Progress</a:t>
            </a:r>
            <a:endParaRPr lang="en-US" sz="200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4</a:t>
            </a:fld>
            <a:endParaRPr lang="en-US"/>
          </a:p>
        </p:txBody>
      </p:sp>
      <p:graphicFrame>
        <p:nvGraphicFramePr>
          <p:cNvPr id="9" name="Table 8">
            <a:extLst>
              <a:ext uri="{FF2B5EF4-FFF2-40B4-BE49-F238E27FC236}">
                <a16:creationId xmlns:a16="http://schemas.microsoft.com/office/drawing/2014/main" id="{5C62F248-B98C-4601-9EFD-5D9DCD829B44}"/>
              </a:ext>
            </a:extLst>
          </p:cNvPr>
          <p:cNvGraphicFramePr>
            <a:graphicFrameLocks noGrp="1"/>
          </p:cNvGraphicFramePr>
          <p:nvPr>
            <p:extLst>
              <p:ext uri="{D42A27DB-BD31-4B8C-83A1-F6EECF244321}">
                <p14:modId xmlns:p14="http://schemas.microsoft.com/office/powerpoint/2010/main" val="1029014093"/>
              </p:ext>
            </p:extLst>
          </p:nvPr>
        </p:nvGraphicFramePr>
        <p:xfrm>
          <a:off x="234878" y="927587"/>
          <a:ext cx="8674244" cy="3832555"/>
        </p:xfrm>
        <a:graphic>
          <a:graphicData uri="http://schemas.openxmlformats.org/drawingml/2006/table">
            <a:tbl>
              <a:tblPr firstRow="1" bandRow="1"/>
              <a:tblGrid>
                <a:gridCol w="3256322">
                  <a:extLst>
                    <a:ext uri="{9D8B030D-6E8A-4147-A177-3AD203B41FA5}">
                      <a16:colId xmlns:a16="http://schemas.microsoft.com/office/drawing/2014/main" val="2347242568"/>
                    </a:ext>
                  </a:extLst>
                </a:gridCol>
                <a:gridCol w="4227029">
                  <a:extLst>
                    <a:ext uri="{9D8B030D-6E8A-4147-A177-3AD203B41FA5}">
                      <a16:colId xmlns:a16="http://schemas.microsoft.com/office/drawing/2014/main" val="1468208125"/>
                    </a:ext>
                  </a:extLst>
                </a:gridCol>
                <a:gridCol w="1190893">
                  <a:extLst>
                    <a:ext uri="{9D8B030D-6E8A-4147-A177-3AD203B41FA5}">
                      <a16:colId xmlns:a16="http://schemas.microsoft.com/office/drawing/2014/main" val="723166595"/>
                    </a:ext>
                  </a:extLst>
                </a:gridCol>
              </a:tblGrid>
              <a:tr h="329344">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Audit Name </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Status</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Phase</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257430279"/>
                  </a:ext>
                </a:extLst>
              </a:tr>
              <a:tr h="485761">
                <a:tc>
                  <a:txBody>
                    <a:bodyPr/>
                    <a:lstStyle/>
                    <a:p>
                      <a:pPr marL="91440" marR="511810">
                        <a:spcBef>
                          <a:spcPts val="0"/>
                        </a:spcBef>
                        <a:spcAft>
                          <a:spcPts val="0"/>
                        </a:spcAft>
                      </a:pPr>
                      <a:r>
                        <a:rPr lang="en-US" sz="1200" b="1" dirty="0">
                          <a:effectLst/>
                          <a:latin typeface="Arial" panose="020B0604020202020204" pitchFamily="34" charset="0"/>
                          <a:ea typeface="Calibri" panose="020F0502020204030204" pitchFamily="34" charset="0"/>
                          <a:cs typeface="Arial" panose="020B0604020202020204" pitchFamily="34" charset="0"/>
                        </a:rPr>
                        <a:t>Clinical Data Repository</a:t>
                      </a:r>
                    </a:p>
                    <a:p>
                      <a:pPr marL="91440" marR="511810">
                        <a:spcBef>
                          <a:spcPts val="0"/>
                        </a:spcBef>
                        <a:spcAft>
                          <a:spcPts val="0"/>
                        </a:spcAft>
                      </a:pPr>
                      <a:r>
                        <a:rPr lang="en-US" sz="1200" i="1" dirty="0">
                          <a:effectLst/>
                          <a:latin typeface="Arial" panose="020B0604020202020204" pitchFamily="34" charset="0"/>
                          <a:ea typeface="Calibri" panose="020F0502020204030204" pitchFamily="34" charset="0"/>
                          <a:cs typeface="Arial" panose="020B0604020202020204" pitchFamily="34" charset="0"/>
                        </a:rPr>
                        <a:t>Mary Buckley</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r>
                        <a:rPr lang="en-US" sz="1200" i="0" spc="-5" dirty="0">
                          <a:latin typeface="Arial" panose="020B0604020202020204" pitchFamily="34" charset="0"/>
                          <a:cs typeface="Arial" panose="020B0604020202020204" pitchFamily="34" charset="0"/>
                        </a:rPr>
                        <a:t>Project scope and objectives have been established. Walkthroughs and controls validation currently underway.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Control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721652"/>
                  </a:ext>
                </a:extLst>
              </a:tr>
              <a:tr h="485761">
                <a:tc>
                  <a:txBody>
                    <a:bodyPr/>
                    <a:lstStyle/>
                    <a:p>
                      <a:pPr marL="91440" marR="511810">
                        <a:spcBef>
                          <a:spcPts val="0"/>
                        </a:spcBef>
                        <a:spcAft>
                          <a:spcPts val="0"/>
                        </a:spcAft>
                      </a:pPr>
                      <a:r>
                        <a:rPr lang="en-US" sz="1200" b="1" dirty="0">
                          <a:effectLst/>
                          <a:latin typeface="Arial" panose="020B0604020202020204" pitchFamily="34" charset="0"/>
                          <a:ea typeface="Calibri" panose="020F0502020204030204" pitchFamily="34" charset="0"/>
                          <a:cs typeface="Arial" panose="020B0604020202020204" pitchFamily="34" charset="0"/>
                        </a:rPr>
                        <a:t>21146 - Rx Personalization Audit</a:t>
                      </a:r>
                    </a:p>
                    <a:p>
                      <a:pPr marL="91440" marR="511810">
                        <a:spcBef>
                          <a:spcPts val="0"/>
                        </a:spcBef>
                        <a:spcAft>
                          <a:spcPts val="0"/>
                        </a:spcAft>
                      </a:pPr>
                      <a:r>
                        <a:rPr lang="en-US" sz="1200" i="1" dirty="0">
                          <a:effectLst/>
                          <a:latin typeface="Arial" panose="020B0604020202020204" pitchFamily="34" charset="0"/>
                          <a:ea typeface="Calibri" panose="020F0502020204030204" pitchFamily="34" charset="0"/>
                          <a:cs typeface="Arial" panose="020B0604020202020204" pitchFamily="34" charset="0"/>
                        </a:rPr>
                        <a:t>Ranjit Panda</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spcBef>
                          <a:spcPts val="0"/>
                        </a:spcBef>
                        <a:spcAft>
                          <a:spcPts val="0"/>
                        </a:spcAft>
                        <a:buFont typeface="Arial" panose="020B0604020202020204" pitchFamily="34" charset="0"/>
                        <a:buNone/>
                        <a:tabLst>
                          <a:tab pos="457200" algn="l"/>
                        </a:tabLst>
                      </a:pPr>
                      <a:r>
                        <a:rPr lang="en-US" sz="1200" i="0" spc="-5" dirty="0">
                          <a:latin typeface="Arial" panose="020B0604020202020204" pitchFamily="34" charset="0"/>
                          <a:cs typeface="Arial" panose="020B0604020202020204" pitchFamily="34" charset="0"/>
                        </a:rPr>
                        <a:t>Walkthroughs and control validations complete. Project currently in fieldwork phase with testing underway.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Fieldwork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468684"/>
                  </a:ext>
                </a:extLst>
              </a:tr>
              <a:tr h="485761">
                <a:tc>
                  <a:txBody>
                    <a:bodyPr/>
                    <a:lstStyle/>
                    <a:p>
                      <a:pPr marL="91440" marR="511810">
                        <a:spcBef>
                          <a:spcPts val="0"/>
                        </a:spcBef>
                        <a:spcAft>
                          <a:spcPts val="0"/>
                        </a:spcAft>
                      </a:pPr>
                      <a:r>
                        <a:rPr lang="en-US" sz="1200" b="1" dirty="0">
                          <a:effectLst/>
                          <a:latin typeface="Arial" panose="020B0604020202020204" pitchFamily="34" charset="0"/>
                          <a:ea typeface="Calibri" panose="020F0502020204030204" pitchFamily="34" charset="0"/>
                          <a:cs typeface="Arial" panose="020B0604020202020204" pitchFamily="34" charset="0"/>
                        </a:rPr>
                        <a:t>21147 – Development Tools Access Audit</a:t>
                      </a:r>
                    </a:p>
                    <a:p>
                      <a:pPr marL="91440" marR="511810">
                        <a:spcBef>
                          <a:spcPts val="0"/>
                        </a:spcBef>
                        <a:spcAft>
                          <a:spcPts val="0"/>
                        </a:spcAft>
                      </a:pPr>
                      <a:r>
                        <a:rPr lang="en-US" sz="1200" b="0" i="1" dirty="0">
                          <a:effectLst/>
                          <a:latin typeface="Arial" panose="020B0604020202020204" pitchFamily="34" charset="0"/>
                          <a:ea typeface="Calibri" panose="020F0502020204030204" pitchFamily="34" charset="0"/>
                          <a:cs typeface="Arial" panose="020B0604020202020204" pitchFamily="34" charset="0"/>
                        </a:rPr>
                        <a:t>Sharon Kobelt / Sharon Wells</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r>
                        <a:rPr lang="en-US" sz="1200" i="0" spc="-5" dirty="0">
                          <a:latin typeface="Arial" panose="020B0604020202020204" pitchFamily="34" charset="0"/>
                          <a:cs typeface="Arial" panose="020B0604020202020204" pitchFamily="34" charset="0"/>
                        </a:rPr>
                        <a:t>Project scope and objectives have been established. Walkthroughs and controls validation currently underway.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Control Analysis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1226370"/>
                  </a:ext>
                </a:extLst>
              </a:tr>
              <a:tr h="485761">
                <a:tc>
                  <a:txBody>
                    <a:bodyPr/>
                    <a:lstStyle/>
                    <a:p>
                      <a:pPr marL="91440" marR="511810">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37284"/>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371498"/>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97275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7397344"/>
                  </a:ext>
                </a:extLst>
              </a:tr>
            </a:tbl>
          </a:graphicData>
        </a:graphic>
      </p:graphicFrame>
    </p:spTree>
    <p:extLst>
      <p:ext uri="{BB962C8B-B14F-4D97-AF65-F5344CB8AC3E}">
        <p14:creationId xmlns:p14="http://schemas.microsoft.com/office/powerpoint/2010/main" val="23856435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Remaining 2021 Audit Plan</a:t>
            </a: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5</a:t>
            </a:fld>
            <a:endParaRPr lang="en-US"/>
          </a:p>
        </p:txBody>
      </p:sp>
      <p:graphicFrame>
        <p:nvGraphicFramePr>
          <p:cNvPr id="9" name="Table 8">
            <a:extLst>
              <a:ext uri="{FF2B5EF4-FFF2-40B4-BE49-F238E27FC236}">
                <a16:creationId xmlns:a16="http://schemas.microsoft.com/office/drawing/2014/main" id="{D838D22D-9B06-41F7-8B2A-9C96414F0E80}"/>
              </a:ext>
            </a:extLst>
          </p:cNvPr>
          <p:cNvGraphicFramePr>
            <a:graphicFrameLocks noGrp="1"/>
          </p:cNvGraphicFramePr>
          <p:nvPr>
            <p:extLst>
              <p:ext uri="{D42A27DB-BD31-4B8C-83A1-F6EECF244321}">
                <p14:modId xmlns:p14="http://schemas.microsoft.com/office/powerpoint/2010/main" val="2297126180"/>
              </p:ext>
            </p:extLst>
          </p:nvPr>
        </p:nvGraphicFramePr>
        <p:xfrm>
          <a:off x="196025" y="1089987"/>
          <a:ext cx="8751950" cy="5534724"/>
        </p:xfrm>
        <a:graphic>
          <a:graphicData uri="http://schemas.openxmlformats.org/drawingml/2006/table">
            <a:tbl>
              <a:tblPr firstRow="1" bandRow="1"/>
              <a:tblGrid>
                <a:gridCol w="1817750">
                  <a:extLst>
                    <a:ext uri="{9D8B030D-6E8A-4147-A177-3AD203B41FA5}">
                      <a16:colId xmlns:a16="http://schemas.microsoft.com/office/drawing/2014/main" val="1957839984"/>
                    </a:ext>
                  </a:extLst>
                </a:gridCol>
                <a:gridCol w="5192650">
                  <a:extLst>
                    <a:ext uri="{9D8B030D-6E8A-4147-A177-3AD203B41FA5}">
                      <a16:colId xmlns:a16="http://schemas.microsoft.com/office/drawing/2014/main" val="3846727712"/>
                    </a:ext>
                  </a:extLst>
                </a:gridCol>
                <a:gridCol w="1741550">
                  <a:extLst>
                    <a:ext uri="{9D8B030D-6E8A-4147-A177-3AD203B41FA5}">
                      <a16:colId xmlns:a16="http://schemas.microsoft.com/office/drawing/2014/main" val="504072005"/>
                    </a:ext>
                  </a:extLst>
                </a:gridCol>
              </a:tblGrid>
              <a:tr h="278943">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algn="ctr"/>
                      <a:r>
                        <a:rPr lang="en-US" sz="1400" b="1">
                          <a:solidFill>
                            <a:schemeClr val="bg1"/>
                          </a:solidFill>
                        </a:rPr>
                        <a:t>Audit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algn="ctr"/>
                      <a:r>
                        <a:rPr lang="en-US" sz="1400" b="1">
                          <a:solidFill>
                            <a:schemeClr val="bg1"/>
                          </a:solidFill>
                        </a:rPr>
                        <a:t>Board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en-US" sz="1400" b="1">
                          <a:solidFill>
                            <a:schemeClr val="bg1"/>
                          </a:solidFill>
                          <a:latin typeface="Arial" panose="020B0604020202020204" pitchFamily="34" charset="0"/>
                          <a:cs typeface="Arial" panose="020B0604020202020204" pitchFamily="34" charset="0"/>
                        </a:rPr>
                        <a:t>IT Owners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55641177"/>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200" b="1" i="0" dirty="0">
                          <a:solidFill>
                            <a:schemeClr val="tx1"/>
                          </a:solidFill>
                          <a:latin typeface="Arial" panose="020B0604020202020204" pitchFamily="34" charset="0"/>
                          <a:cs typeface="Arial" panose="020B0604020202020204" pitchFamily="34" charset="0"/>
                        </a:rPr>
                        <a:t>Enterprise Person Hub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kern="1200" dirty="0">
                        <a:solidFill>
                          <a:srgbClr val="0070C0"/>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a:solidFill>
                            <a:srgbClr val="0070C0"/>
                          </a:solidFill>
                          <a:latin typeface="Arial" panose="020B0604020202020204" pitchFamily="34" charset="0"/>
                          <a:ea typeface="+mn-ea"/>
                          <a:cs typeface="Arial" panose="020B0604020202020204" pitchFamily="34" charset="0"/>
                        </a:rPr>
                        <a:t>Not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Arial" panose="020B0604020202020204" pitchFamily="34" charset="0"/>
                          <a:cs typeface="Arial" panose="020B0604020202020204" pitchFamily="34" charset="0"/>
                        </a:rPr>
                        <a:t>EPH is designed to provide a single, Enterprise-wide view of a person across CVS Health Lines of Business.  The audit objective will be to ensure controls are in place for EPH services provided to consumers to conduct: 1) Search in real-time and batch modes 2) Cross-reference in batch and 3) Global ID Update events in near-real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tx1"/>
                          </a:solidFill>
                          <a:latin typeface="Arial" panose="020B0604020202020204" pitchFamily="34" charset="0"/>
                          <a:cs typeface="Arial" panose="020B0604020202020204" pitchFamily="34" charset="0"/>
                        </a:rPr>
                        <a:t>Melissa Person-</a:t>
                      </a:r>
                      <a:r>
                        <a:rPr lang="en-US" sz="1200" b="0" i="0" dirty="0" err="1">
                          <a:solidFill>
                            <a:schemeClr val="tx1"/>
                          </a:solidFill>
                          <a:latin typeface="Arial" panose="020B0604020202020204" pitchFamily="34" charset="0"/>
                          <a:cs typeface="Arial" panose="020B0604020202020204" pitchFamily="34" charset="0"/>
                        </a:rPr>
                        <a:t>Ashforth</a:t>
                      </a:r>
                      <a:endParaRPr lang="en-US" sz="1200" b="0" i="0"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solidFill>
                            <a:schemeClr val="tx1"/>
                          </a:solidFill>
                          <a:latin typeface="Arial" panose="020B0604020202020204" pitchFamily="34" charset="0"/>
                          <a:cs typeface="Arial" panose="020B0604020202020204" pitchFamily="34" charset="0"/>
                        </a:rPr>
                        <a:t>Suggested we have initial conversations with:</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solidFill>
                            <a:schemeClr val="tx1"/>
                          </a:solidFill>
                          <a:latin typeface="Arial" panose="020B0604020202020204" pitchFamily="34" charset="0"/>
                          <a:cs typeface="Arial" panose="020B0604020202020204" pitchFamily="34" charset="0"/>
                        </a:rPr>
                        <a:t>Carmen Malangone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651992"/>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221200"/>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9178610"/>
                  </a:ext>
                </a:extLst>
              </a:tr>
              <a:tr h="643054">
                <a:tc>
                  <a:txBody>
                    <a:body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576995"/>
                  </a:ext>
                </a:extLst>
              </a:tr>
              <a:tr h="643054">
                <a:tc>
                  <a:txBody>
                    <a:body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8721956"/>
                  </a:ext>
                </a:extLst>
              </a:tr>
              <a:tr h="643054">
                <a:tc>
                  <a:txBody>
                    <a:body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7839478"/>
                  </a:ext>
                </a:extLst>
              </a:tr>
              <a:tr h="643054">
                <a:tc>
                  <a:txBody>
                    <a:body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9894295"/>
                  </a:ext>
                </a:extLst>
              </a:tr>
            </a:tbl>
          </a:graphicData>
        </a:graphic>
      </p:graphicFrame>
    </p:spTree>
    <p:extLst>
      <p:ext uri="{BB962C8B-B14F-4D97-AF65-F5344CB8AC3E}">
        <p14:creationId xmlns:p14="http://schemas.microsoft.com/office/powerpoint/2010/main" val="1872214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solidFill>
                  <a:schemeClr val="tx1"/>
                </a:solidFill>
              </a:rPr>
              <a:t>Major IT Objectives and Critical Success Factors</a:t>
            </a:r>
            <a:endParaRPr lang="en-US" sz="200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6</a:t>
            </a:fld>
            <a:endParaRPr lang="en-US"/>
          </a:p>
        </p:txBody>
      </p:sp>
      <p:graphicFrame>
        <p:nvGraphicFramePr>
          <p:cNvPr id="9" name="Table 8">
            <a:extLst>
              <a:ext uri="{FF2B5EF4-FFF2-40B4-BE49-F238E27FC236}">
                <a16:creationId xmlns:a16="http://schemas.microsoft.com/office/drawing/2014/main" id="{5C62F248-B98C-4601-9EFD-5D9DCD829B44}"/>
              </a:ext>
            </a:extLst>
          </p:cNvPr>
          <p:cNvGraphicFramePr>
            <a:graphicFrameLocks noGrp="1"/>
          </p:cNvGraphicFramePr>
          <p:nvPr>
            <p:extLst>
              <p:ext uri="{D42A27DB-BD31-4B8C-83A1-F6EECF244321}">
                <p14:modId xmlns:p14="http://schemas.microsoft.com/office/powerpoint/2010/main" val="3284425002"/>
              </p:ext>
            </p:extLst>
          </p:nvPr>
        </p:nvGraphicFramePr>
        <p:xfrm>
          <a:off x="234878" y="927587"/>
          <a:ext cx="8579938" cy="3729671"/>
        </p:xfrm>
        <a:graphic>
          <a:graphicData uri="http://schemas.openxmlformats.org/drawingml/2006/table">
            <a:tbl>
              <a:tblPr firstRow="1" bandRow="1"/>
              <a:tblGrid>
                <a:gridCol w="3733493">
                  <a:extLst>
                    <a:ext uri="{9D8B030D-6E8A-4147-A177-3AD203B41FA5}">
                      <a16:colId xmlns:a16="http://schemas.microsoft.com/office/drawing/2014/main" val="2347242568"/>
                    </a:ext>
                  </a:extLst>
                </a:gridCol>
                <a:gridCol w="4846445">
                  <a:extLst>
                    <a:ext uri="{9D8B030D-6E8A-4147-A177-3AD203B41FA5}">
                      <a16:colId xmlns:a16="http://schemas.microsoft.com/office/drawing/2014/main" val="1468208125"/>
                    </a:ext>
                  </a:extLst>
                </a:gridCol>
              </a:tblGrid>
              <a:tr h="329344">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Objectives</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Success Factors</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257430279"/>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721652"/>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468684"/>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122637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37284"/>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371498"/>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97275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7397344"/>
                  </a:ext>
                </a:extLst>
              </a:tr>
            </a:tbl>
          </a:graphicData>
        </a:graphic>
      </p:graphicFrame>
    </p:spTree>
    <p:extLst>
      <p:ext uri="{BB962C8B-B14F-4D97-AF65-F5344CB8AC3E}">
        <p14:creationId xmlns:p14="http://schemas.microsoft.com/office/powerpoint/2010/main" val="23997740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18446" y="530351"/>
            <a:ext cx="8396369" cy="713232"/>
          </a:xfrm>
        </p:spPr>
        <p:txBody>
          <a:bodyPr/>
          <a:lstStyle/>
          <a:p>
            <a:r>
              <a:rPr lang="en-US">
                <a:solidFill>
                  <a:schemeClr val="tx1"/>
                </a:solidFill>
              </a:rPr>
              <a:t>Major Changes or New Initiatives</a:t>
            </a:r>
            <a:endParaRPr lang="en-US" sz="200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7</a:t>
            </a:fld>
            <a:endParaRPr lang="en-US"/>
          </a:p>
        </p:txBody>
      </p:sp>
      <p:graphicFrame>
        <p:nvGraphicFramePr>
          <p:cNvPr id="9" name="Table 8">
            <a:extLst>
              <a:ext uri="{FF2B5EF4-FFF2-40B4-BE49-F238E27FC236}">
                <a16:creationId xmlns:a16="http://schemas.microsoft.com/office/drawing/2014/main" id="{5C62F248-B98C-4601-9EFD-5D9DCD829B44}"/>
              </a:ext>
            </a:extLst>
          </p:cNvPr>
          <p:cNvGraphicFramePr>
            <a:graphicFrameLocks noGrp="1"/>
          </p:cNvGraphicFramePr>
          <p:nvPr>
            <p:extLst>
              <p:ext uri="{D42A27DB-BD31-4B8C-83A1-F6EECF244321}">
                <p14:modId xmlns:p14="http://schemas.microsoft.com/office/powerpoint/2010/main" val="166963429"/>
              </p:ext>
            </p:extLst>
          </p:nvPr>
        </p:nvGraphicFramePr>
        <p:xfrm>
          <a:off x="234877" y="927587"/>
          <a:ext cx="8579937" cy="3729671"/>
        </p:xfrm>
        <a:graphic>
          <a:graphicData uri="http://schemas.openxmlformats.org/drawingml/2006/table">
            <a:tbl>
              <a:tblPr firstRow="1" bandRow="1"/>
              <a:tblGrid>
                <a:gridCol w="1247694">
                  <a:extLst>
                    <a:ext uri="{9D8B030D-6E8A-4147-A177-3AD203B41FA5}">
                      <a16:colId xmlns:a16="http://schemas.microsoft.com/office/drawing/2014/main" val="2347242568"/>
                    </a:ext>
                  </a:extLst>
                </a:gridCol>
                <a:gridCol w="7332243">
                  <a:extLst>
                    <a:ext uri="{9D8B030D-6E8A-4147-A177-3AD203B41FA5}">
                      <a16:colId xmlns:a16="http://schemas.microsoft.com/office/drawing/2014/main" val="1468208125"/>
                    </a:ext>
                  </a:extLst>
                </a:gridCol>
              </a:tblGrid>
              <a:tr h="329344">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solidFill>
                            <a:schemeClr val="bg1"/>
                          </a:solidFill>
                          <a:latin typeface="Arial" panose="020B0604020202020204" pitchFamily="34" charset="0"/>
                          <a:cs typeface="Arial" panose="020B0604020202020204" pitchFamily="34" charset="0"/>
                        </a:rPr>
                        <a:t>Item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a:latin typeface="Arial" panose="020B0604020202020204" pitchFamily="34" charset="0"/>
                          <a:cs typeface="Arial" panose="020B0604020202020204" pitchFamily="34" charset="0"/>
                        </a:rPr>
                        <a:t>Description</a:t>
                      </a:r>
                      <a:endParaRPr lang="en-US" sz="140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257430279"/>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Snowflake</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r>
                        <a:rPr lang="en-US" sz="1000" i="0" spc="-5" dirty="0">
                          <a:latin typeface="Arial" panose="020B0604020202020204" pitchFamily="34" charset="0"/>
                          <a:cs typeface="Arial" panose="020B0604020202020204" pitchFamily="34" charset="0"/>
                        </a:rPr>
                        <a:t>Snowflake is a qualitative database. The CDO recently pivoted to bit query and wants to use for certain use cases.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721652"/>
                  </a:ext>
                </a:extLst>
              </a:tr>
              <a:tr h="485761">
                <a:tc>
                  <a:txBody>
                    <a:bodyPr/>
                    <a:lstStyle/>
                    <a:p>
                      <a:pPr marL="91440" marR="511810">
                        <a:spcBef>
                          <a:spcPts val="0"/>
                        </a:spcBef>
                        <a:spcAft>
                          <a:spcPts val="0"/>
                        </a:spcAft>
                      </a:pPr>
                      <a:r>
                        <a:rPr lang="en-US" sz="1000" dirty="0">
                          <a:effectLst/>
                          <a:latin typeface="Arial" panose="020B0604020202020204" pitchFamily="34" charset="0"/>
                          <a:ea typeface="Calibri" panose="020F0502020204030204" pitchFamily="34" charset="0"/>
                          <a:cs typeface="Arial" panose="020B0604020202020204" pitchFamily="34" charset="0"/>
                        </a:rPr>
                        <a:t>Cloud Migration</a:t>
                      </a: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r>
                        <a:rPr lang="en-US" sz="1000" i="0" spc="-5" dirty="0">
                          <a:latin typeface="Arial" panose="020B0604020202020204" pitchFamily="34" charset="0"/>
                          <a:cs typeface="Arial" panose="020B0604020202020204" pitchFamily="34" charset="0"/>
                        </a:rPr>
                        <a:t>Mentioned there is a lot of new territory and it’s a major initiative. They are working closely with cloud team specific </a:t>
                      </a:r>
                      <a:r>
                        <a:rPr lang="en-US" sz="1000" i="0" spc="-5" dirty="0" err="1">
                          <a:latin typeface="Arial" panose="020B0604020202020204" pitchFamily="34" charset="0"/>
                          <a:cs typeface="Arial" panose="020B0604020202020204" pitchFamily="34" charset="0"/>
                        </a:rPr>
                        <a:t>ot</a:t>
                      </a:r>
                      <a:r>
                        <a:rPr lang="en-US" sz="1000" i="0" spc="-5" dirty="0">
                          <a:latin typeface="Arial" panose="020B0604020202020204" pitchFamily="34" charset="0"/>
                          <a:cs typeface="Arial" panose="020B0604020202020204" pitchFamily="34" charset="0"/>
                        </a:rPr>
                        <a:t> the IAM control standards. </a:t>
                      </a: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468684"/>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122637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37284"/>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371498"/>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972750"/>
                  </a:ext>
                </a:extLst>
              </a:tr>
              <a:tr h="485761">
                <a:tc>
                  <a:txBody>
                    <a:bodyPr/>
                    <a:lstStyle/>
                    <a:p>
                      <a:pPr marL="91440" marR="511810">
                        <a:spcBef>
                          <a:spcPts val="0"/>
                        </a:spcBef>
                        <a:spcAft>
                          <a:spcPts val="0"/>
                        </a:spcAft>
                      </a:pP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9525" marR="9525"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spcBef>
                          <a:spcPts val="0"/>
                        </a:spcBef>
                        <a:spcAft>
                          <a:spcPts val="0"/>
                        </a:spcAft>
                        <a:buFont typeface="Arial" panose="020B0604020202020204" pitchFamily="34" charset="0"/>
                        <a:buChar char="•"/>
                        <a:tabLst>
                          <a:tab pos="457200" algn="l"/>
                        </a:tabLst>
                      </a:pPr>
                      <a:endParaRPr lang="en-US" sz="1000" i="0" spc="-5" dirty="0">
                        <a:latin typeface="Arial" panose="020B0604020202020204" pitchFamily="34" charset="0"/>
                        <a:cs typeface="Arial" panose="020B0604020202020204" pitchFamily="34" charset="0"/>
                      </a:endParaRPr>
                    </a:p>
                  </a:txBody>
                  <a:tcPr marL="9525" marR="9525"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7397344"/>
                  </a:ext>
                </a:extLst>
              </a:tr>
            </a:tbl>
          </a:graphicData>
        </a:graphic>
      </p:graphicFrame>
    </p:spTree>
    <p:extLst>
      <p:ext uri="{BB962C8B-B14F-4D97-AF65-F5344CB8AC3E}">
        <p14:creationId xmlns:p14="http://schemas.microsoft.com/office/powerpoint/2010/main" val="18826092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18446" y="530351"/>
            <a:ext cx="8716409" cy="713232"/>
          </a:xfrm>
        </p:spPr>
        <p:txBody>
          <a:bodyPr/>
          <a:lstStyle/>
          <a:p>
            <a:r>
              <a:rPr lang="en-US"/>
              <a:t>Partnership Opportunities / Potential Audits for 2022</a:t>
            </a: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8</a:t>
            </a:fld>
            <a:endParaRPr lang="en-US"/>
          </a:p>
        </p:txBody>
      </p:sp>
      <p:graphicFrame>
        <p:nvGraphicFramePr>
          <p:cNvPr id="9" name="Table 8">
            <a:extLst>
              <a:ext uri="{FF2B5EF4-FFF2-40B4-BE49-F238E27FC236}">
                <a16:creationId xmlns:a16="http://schemas.microsoft.com/office/drawing/2014/main" id="{D838D22D-9B06-41F7-8B2A-9C96414F0E80}"/>
              </a:ext>
            </a:extLst>
          </p:cNvPr>
          <p:cNvGraphicFramePr>
            <a:graphicFrameLocks noGrp="1"/>
          </p:cNvGraphicFramePr>
          <p:nvPr>
            <p:extLst>
              <p:ext uri="{D42A27DB-BD31-4B8C-83A1-F6EECF244321}">
                <p14:modId xmlns:p14="http://schemas.microsoft.com/office/powerpoint/2010/main" val="3321486537"/>
              </p:ext>
            </p:extLst>
          </p:nvPr>
        </p:nvGraphicFramePr>
        <p:xfrm>
          <a:off x="196025" y="1089987"/>
          <a:ext cx="8751950" cy="3788442"/>
        </p:xfrm>
        <a:graphic>
          <a:graphicData uri="http://schemas.openxmlformats.org/drawingml/2006/table">
            <a:tbl>
              <a:tblPr firstRow="1" bandRow="1"/>
              <a:tblGrid>
                <a:gridCol w="1523445">
                  <a:extLst>
                    <a:ext uri="{9D8B030D-6E8A-4147-A177-3AD203B41FA5}">
                      <a16:colId xmlns:a16="http://schemas.microsoft.com/office/drawing/2014/main" val="1957839984"/>
                    </a:ext>
                  </a:extLst>
                </a:gridCol>
                <a:gridCol w="2876442">
                  <a:extLst>
                    <a:ext uri="{9D8B030D-6E8A-4147-A177-3AD203B41FA5}">
                      <a16:colId xmlns:a16="http://schemas.microsoft.com/office/drawing/2014/main" val="3846727712"/>
                    </a:ext>
                  </a:extLst>
                </a:gridCol>
                <a:gridCol w="3259026">
                  <a:extLst>
                    <a:ext uri="{9D8B030D-6E8A-4147-A177-3AD203B41FA5}">
                      <a16:colId xmlns:a16="http://schemas.microsoft.com/office/drawing/2014/main" val="3980196941"/>
                    </a:ext>
                  </a:extLst>
                </a:gridCol>
                <a:gridCol w="1093037">
                  <a:extLst>
                    <a:ext uri="{9D8B030D-6E8A-4147-A177-3AD203B41FA5}">
                      <a16:colId xmlns:a16="http://schemas.microsoft.com/office/drawing/2014/main" val="504072005"/>
                    </a:ext>
                  </a:extLst>
                </a:gridCol>
              </a:tblGrid>
              <a:tr h="278943">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algn="ctr"/>
                      <a:r>
                        <a:rPr lang="en-US" sz="1400" b="1">
                          <a:solidFill>
                            <a:schemeClr val="bg1"/>
                          </a:solidFill>
                        </a:rPr>
                        <a:t>Audit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algn="ctr"/>
                      <a:r>
                        <a:rPr lang="en-US" sz="1400" b="1">
                          <a:solidFill>
                            <a:schemeClr val="bg1"/>
                          </a:solidFill>
                        </a:rPr>
                        <a:t>Concern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en-US" sz="1400" b="1">
                          <a:solidFill>
                            <a:schemeClr val="bg1"/>
                          </a:solidFill>
                        </a:rPr>
                        <a:t>Owners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en-US" sz="1400" b="1">
                          <a:solidFill>
                            <a:schemeClr val="bg1"/>
                          </a:solidFill>
                          <a:latin typeface="Arial" panose="020B0604020202020204" pitchFamily="34" charset="0"/>
                          <a:cs typeface="Arial" panose="020B0604020202020204" pitchFamily="34" charset="0"/>
                        </a:rPr>
                        <a:t>Timing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55641177"/>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200" i="0" kern="1200" dirty="0">
                          <a:solidFill>
                            <a:srgbClr val="0070C0"/>
                          </a:solidFill>
                          <a:latin typeface="Arial" panose="020B0604020202020204" pitchFamily="34" charset="0"/>
                          <a:ea typeface="+mn-ea"/>
                          <a:cs typeface="Arial" panose="020B0604020202020204" pitchFamily="34" charset="0"/>
                        </a:rPr>
                        <a:t>HITRUST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Arial" panose="020B0604020202020204" pitchFamily="34" charset="0"/>
                          <a:cs typeface="Arial" panose="020B0604020202020204" pitchFamily="34" charset="0"/>
                        </a:rPr>
                        <a:t>Mentioned that he deals with the HITRUST certification and although they are a couple of years away from that he wanted to understand if we are involved in that at all.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Arial" panose="020B0604020202020204" pitchFamily="34" charset="0"/>
                          <a:cs typeface="Arial" panose="020B0604020202020204" pitchFamily="34" charset="0"/>
                        </a:rPr>
                        <a:t>Eric B- advised this regulatory aspect would likely be covered by the SOX team.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Arial" panose="020B0604020202020204" pitchFamily="34" charset="0"/>
                          <a:cs typeface="Arial" panose="020B0604020202020204" pitchFamily="34" charset="0"/>
                        </a:rPr>
                        <a:t>Occhio Orsini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651992"/>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221200"/>
                  </a:ext>
                </a:extLst>
              </a:tr>
              <a:tr h="643054">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9178610"/>
                  </a:ext>
                </a:extLst>
              </a:tr>
              <a:tr h="643054">
                <a:tc>
                  <a:txBody>
                    <a:bodyPr/>
                    <a:lstStyle/>
                    <a:p>
                      <a:endParaRPr lang="en-US" sz="1200" i="0" kern="1200">
                        <a:solidFill>
                          <a:srgbClr val="0070C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a:solidFill>
                          <a:schemeClr val="dk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576995"/>
                  </a:ext>
                </a:extLst>
              </a:tr>
            </a:tbl>
          </a:graphicData>
        </a:graphic>
      </p:graphicFrame>
    </p:spTree>
    <p:extLst>
      <p:ext uri="{BB962C8B-B14F-4D97-AF65-F5344CB8AC3E}">
        <p14:creationId xmlns:p14="http://schemas.microsoft.com/office/powerpoint/2010/main" val="33700381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theme/theme1.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2.xml><?xml version="1.0" encoding="utf-8"?>
<a:theme xmlns:a="http://schemas.openxmlformats.org/drawingml/2006/main" name="Office Theme">
  <a:themeElements>
    <a:clrScheme name="Custom 22">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20">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253F854F3F8A4A848FC463184F2673" ma:contentTypeVersion="6" ma:contentTypeDescription="Create a new document." ma:contentTypeScope="" ma:versionID="db5e03aa1f7ab32b406bb5bf18be8bdf">
  <xsd:schema xmlns:xsd="http://www.w3.org/2001/XMLSchema" xmlns:xs="http://www.w3.org/2001/XMLSchema" xmlns:p="http://schemas.microsoft.com/office/2006/metadata/properties" xmlns:ns2="f3aac4cb-ba2b-4f39-81d2-673e88dbca3a" xmlns:ns3="44c20e7a-e275-4963-900a-0a3e0cce6933" targetNamespace="http://schemas.microsoft.com/office/2006/metadata/properties" ma:root="true" ma:fieldsID="e495b8b55a5f823862ff0227873efd87" ns2:_="" ns3:_="">
    <xsd:import namespace="f3aac4cb-ba2b-4f39-81d2-673e88dbca3a"/>
    <xsd:import namespace="44c20e7a-e275-4963-900a-0a3e0cce693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aac4cb-ba2b-4f39-81d2-673e88dbca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c20e7a-e275-4963-900a-0a3e0cce693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B556FF84-0E7A-4A41-A532-8EA6EFDFE6A9}">
  <ds:schemaRefs>
    <ds:schemaRef ds:uri="44c20e7a-e275-4963-900a-0a3e0cce6933"/>
    <ds:schemaRef ds:uri="f3aac4cb-ba2b-4f39-81d2-673e88dbca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F0FD7-590D-477C-84D8-04F64A55F94D}">
  <ds:schemaRefs>
    <ds:schemaRef ds:uri="44c20e7a-e275-4963-900a-0a3e0cce6933"/>
    <ds:schemaRef ds:uri="http://purl.org/dc/elements/1.1/"/>
    <ds:schemaRef ds:uri="http://schemas.microsoft.com/office/2006/metadata/properties"/>
    <ds:schemaRef ds:uri="f3aac4cb-ba2b-4f39-81d2-673e88dbca3a"/>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CVS_Health_Everyday_Standard_Template_08_2020</Template>
  <TotalTime>139</TotalTime>
  <Words>555</Words>
  <Application>Microsoft Office PowerPoint</Application>
  <PresentationFormat>On-screen Show (4:3)</PresentationFormat>
  <Paragraphs>92</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CVS Health Sans</vt:lpstr>
      <vt:lpstr>Lucida Grande</vt:lpstr>
      <vt:lpstr>CVS_Health_PPT_Everyday_Standard_Template</vt:lpstr>
      <vt:lpstr>Enterprise Products Risk Monitoring Meeting</vt:lpstr>
      <vt:lpstr>PowerPoint Presentation</vt:lpstr>
      <vt:lpstr>Attendees</vt:lpstr>
      <vt:lpstr>Audits in Progress</vt:lpstr>
      <vt:lpstr>Remaining 2021 Audit Plan</vt:lpstr>
      <vt:lpstr>Major IT Objectives and Critical Success Factors</vt:lpstr>
      <vt:lpstr>Major Changes or New Initiatives</vt:lpstr>
      <vt:lpstr>Partnership Opportunities / Potential Audits for 2022</vt:lpstr>
      <vt:lpstr>PowerPoint Presentation</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Janson, Sarah L</dc:creator>
  <cp:lastModifiedBy>Mata, Eric R</cp:lastModifiedBy>
  <cp:revision>9</cp:revision>
  <cp:lastPrinted>2017-04-13T12:11:49Z</cp:lastPrinted>
  <dcterms:created xsi:type="dcterms:W3CDTF">2020-09-09T20:14:49Z</dcterms:created>
  <dcterms:modified xsi:type="dcterms:W3CDTF">2021-08-19T17:57:50Z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0x0101000F253F854F3F8A4A848FC463184F2673</vt:lpwstr>
  </property>
  <property fmtid="{D5CDD505-2E9C-101B-9397-08002B2CF9AE}" pid="3" name="MSIP_Label_7837230a-460a-4aec-98a3-ac101fb30b10_Enabled">
    <vt:lpwstr>true</vt:lpwstr>
  </property>
  <property fmtid="{D5CDD505-2E9C-101B-9397-08002B2CF9AE}" pid="4" name="MSIP_Label_7837230a-460a-4aec-98a3-ac101fb30b10_SetDate">
    <vt:lpwstr>2021-05-03T20:17:16Z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