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4"/>
  </p:sldMasterIdLst>
  <p:notesMasterIdLst>
    <p:notesMasterId r:id="rId13"/>
  </p:notesMasterIdLst>
  <p:handoutMasterIdLst>
    <p:handoutMasterId r:id="rId14"/>
  </p:handoutMasterIdLst>
  <p:sldIdLst>
    <p:sldId id="2496" r:id="rId5"/>
    <p:sldId id="2498" r:id="rId6"/>
    <p:sldId id="312" r:id="rId7"/>
    <p:sldId id="316" r:id="rId8"/>
    <p:sldId id="2497" r:id="rId9"/>
    <p:sldId id="2499" r:id="rId10"/>
    <p:sldId id="2500" r:id="rId11"/>
    <p:sldId id="2493" r:id="rId12"/>
  </p:sldIdLst>
  <p:sldSz cx="12188825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0" userDrawn="1">
          <p15:clr>
            <a:srgbClr val="A4A3A4"/>
          </p15:clr>
        </p15:guide>
        <p15:guide id="2" orient="horz" pos="1219" userDrawn="1">
          <p15:clr>
            <a:srgbClr val="A4A3A4"/>
          </p15:clr>
        </p15:guide>
        <p15:guide id="3" orient="horz" pos="4116" userDrawn="1">
          <p15:clr>
            <a:srgbClr val="A4A3A4"/>
          </p15:clr>
        </p15:guide>
        <p15:guide id="4" orient="horz" pos="2741" userDrawn="1">
          <p15:clr>
            <a:srgbClr val="A4A3A4"/>
          </p15:clr>
        </p15:guide>
        <p15:guide id="5" pos="359" userDrawn="1">
          <p15:clr>
            <a:srgbClr val="A4A3A4"/>
          </p15:clr>
        </p15:guide>
        <p15:guide id="6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AC0"/>
    <a:srgbClr val="A5A5A5"/>
    <a:srgbClr val="008B92"/>
    <a:srgbClr val="00A78E"/>
    <a:srgbClr val="66CABB"/>
    <a:srgbClr val="78E2D7"/>
    <a:srgbClr val="09A7E3"/>
    <a:srgbClr val="77D8E8"/>
    <a:srgbClr val="B8E3EB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79" autoAdjust="0"/>
  </p:normalViewPr>
  <p:slideViewPr>
    <p:cSldViewPr snapToGrid="0">
      <p:cViewPr varScale="1">
        <p:scale>
          <a:sx n="96" d="100"/>
          <a:sy n="96" d="100"/>
        </p:scale>
        <p:origin x="1038" y="90"/>
      </p:cViewPr>
      <p:guideLst>
        <p:guide orient="horz" pos="2010"/>
        <p:guide orient="horz" pos="1219"/>
        <p:guide orient="horz" pos="4116"/>
        <p:guide orient="horz" pos="2741"/>
        <p:guide pos="3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cs typeface="Arial" panose="020B0604020202020204" pitchFamily="34" charset="0"/>
              </a:rPr>
              <a:t>9/23/2021</a:t>
            </a:fld>
            <a:endParaRPr lang="en-US" sz="100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cs typeface="Arial" panose="020B0604020202020204" pitchFamily="34" charset="0"/>
              </a:rPr>
              <a:t>‹#›</a:t>
            </a:fld>
            <a:endParaRPr lang="en-US" sz="10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Audit Timeline Visual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9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8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61" y="1016178"/>
            <a:ext cx="522111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5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3078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38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28797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88825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8120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9929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 sz="1800" b="1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buClr>
                <a:schemeClr val="tx1"/>
              </a:buClr>
              <a:buNone/>
              <a:defRPr sz="1300"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4699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2512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399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three-column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0832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3880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92030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four-column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0712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4496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098280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126896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five-column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664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2826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0988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29150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7312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46062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69625" y="1752600"/>
            <a:ext cx="9049575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74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7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6495" y="1764792"/>
            <a:ext cx="7172418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3" y="1767531"/>
            <a:ext cx="3438144" cy="297180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>
              <a:buClrTx/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66288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148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78375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567775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218661" y="6241774"/>
            <a:ext cx="5585791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1837" y="0"/>
            <a:ext cx="4057094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18931" y="0"/>
            <a:ext cx="40698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770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tx2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6236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ClrTx/>
              <a:buFontTx/>
              <a:buNone/>
              <a:defRPr lang="en-US" sz="15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69729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46839-35D8-438B-B7A2-2B753DFD7A66}"/>
              </a:ext>
            </a:extLst>
          </p:cNvPr>
          <p:cNvSpPr txBox="1"/>
          <p:nvPr userDrawn="1"/>
        </p:nvSpPr>
        <p:spPr>
          <a:xfrm>
            <a:off x="859534" y="6425581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  <a:latin typeface="CVS Health Sans" panose="020B0504020202020204" pitchFamily="34" charset="0"/>
              </a:rPr>
              <a:t>©2021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777505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148326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83824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3728517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1764792"/>
            <a:ext cx="4434840" cy="1463040"/>
          </a:xfrm>
        </p:spPr>
        <p:txBody>
          <a:bodyPr rIns="0"/>
          <a:lstStyle>
            <a:lvl1pPr>
              <a:lnSpc>
                <a:spcPct val="95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784" y="3590382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879276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143773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6250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784" y="6427484"/>
            <a:ext cx="685800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7784" y="429541"/>
            <a:ext cx="2871788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500" b="1">
                <a:solidFill>
                  <a:schemeClr val="bg1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0383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2895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12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1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18888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2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267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5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3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881652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4800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39434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39160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8146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063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2939" y="2941078"/>
            <a:ext cx="4562947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8015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CVS Health Sans" panose="020B0504020202020204" pitchFamily="34" charset="0"/>
              </a:defRPr>
            </a:lvl1pPr>
          </a:lstStyle>
          <a:p>
            <a:r>
              <a:rPr lang="en-US"/>
              <a:t>BE SURE IMAGE IS </a:t>
            </a:r>
            <a:br>
              <a:rPr lang="en-US"/>
            </a:br>
            <a:r>
              <a:rPr lang="en-US"/>
              <a:t>DARK ENOUGH SO TYPE AND </a:t>
            </a:r>
            <a:br>
              <a:rPr lang="en-US"/>
            </a:br>
            <a:r>
              <a:rPr lang="en-US"/>
              <a:t>LOGO ARE READABLE</a:t>
            </a:r>
          </a:p>
          <a:p>
            <a:br>
              <a:rPr lang="en-US"/>
            </a:br>
            <a:r>
              <a:rPr lang="en-US"/>
              <a:t>Be sure to send image to </a:t>
            </a:r>
            <a:br>
              <a:rPr lang="en-US"/>
            </a:br>
            <a:r>
              <a:rPr lang="en-US"/>
              <a:t>back so logo sits on top of image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4952" y="1196075"/>
            <a:ext cx="3068680" cy="1444752"/>
          </a:xfrm>
        </p:spPr>
        <p:txBody>
          <a:bodyPr/>
          <a:lstStyle>
            <a:lvl1pPr marL="0" marR="0" indent="0" algn="l" defTabSz="456758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258669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825581" y="3027447"/>
            <a:ext cx="6537663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88825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50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5581" y="3027447"/>
            <a:ext cx="6537663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61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3"/>
            <a:ext cx="12188825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6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095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 Parter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5A7F6-20C2-4507-801C-E1C2059285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786" y="1637977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BD58C-46E5-4558-A43C-9B624EDDC132}"/>
              </a:ext>
            </a:extLst>
          </p:cNvPr>
          <p:cNvGrpSpPr/>
          <p:nvPr userDrawn="1"/>
        </p:nvGrpSpPr>
        <p:grpSpPr>
          <a:xfrm>
            <a:off x="557784" y="5835586"/>
            <a:ext cx="2871788" cy="352779"/>
            <a:chOff x="557784" y="429541"/>
            <a:chExt cx="2871788" cy="352779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A33C252-4717-4352-8A54-FA89468DF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B4BF5A9-FC5D-4223-860C-4029263F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73687AF-83B0-450D-8DC8-60EB9C6A0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223532E-5DB1-4038-AECB-BE4DCA706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3C378A2-0EF8-441E-95AB-D981F9117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3A10B27-C0C7-41AB-B1C5-0D3C1AEAD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D005736-4228-4541-9830-748A037770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3886593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71D9-AE12-49B5-A916-42628F61B8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9204" y="566377"/>
            <a:ext cx="1463040" cy="649224"/>
          </a:xfrm>
          <a:solidFill>
            <a:schemeClr val="bg2"/>
          </a:solidFill>
        </p:spPr>
        <p:txBody>
          <a:bodyPr anchor="ctr"/>
          <a:lstStyle>
            <a:lvl1pPr algn="ctr">
              <a:defRPr sz="1100"/>
            </a:lvl1pPr>
          </a:lstStyle>
          <a:p>
            <a:r>
              <a:rPr lang="en-US"/>
              <a:t>PARTNER LOGO</a:t>
            </a:r>
          </a:p>
        </p:txBody>
      </p:sp>
    </p:spTree>
    <p:extLst>
      <p:ext uri="{BB962C8B-B14F-4D97-AF65-F5344CB8AC3E}">
        <p14:creationId xmlns:p14="http://schemas.microsoft.com/office/powerpoint/2010/main" val="202611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784" y="1755739"/>
            <a:ext cx="8586216" cy="3985305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9886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257" y="1756548"/>
            <a:ext cx="3913633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1452" y="1756548"/>
            <a:ext cx="3911512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46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784" y="530351"/>
            <a:ext cx="9665208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784" y="1767532"/>
            <a:ext cx="11045952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784" y="6367487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0" smtClean="0">
                <a:solidFill>
                  <a:schemeClr val="tx2"/>
                </a:solidFill>
                <a:latin typeface="CVS Health Sans Medium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0">
              <a:solidFill>
                <a:schemeClr val="tx2"/>
              </a:solidFill>
              <a:latin typeface="CVS Health Sans Medium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859534" y="6425581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  <a:latin typeface="CVS Health Sans" panose="020B0504020202020204" pitchFamily="34" charset="0"/>
              </a:rPr>
              <a:t>©2021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6956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2" r:id="rId2"/>
    <p:sldLayoutId id="2147483883" r:id="rId3"/>
    <p:sldLayoutId id="2147483884" r:id="rId4"/>
    <p:sldLayoutId id="2147483887" r:id="rId5"/>
    <p:sldLayoutId id="2147483886" r:id="rId6"/>
    <p:sldLayoutId id="2147483923" r:id="rId7"/>
    <p:sldLayoutId id="2147483870" r:id="rId8"/>
    <p:sldLayoutId id="2147483888" r:id="rId9"/>
    <p:sldLayoutId id="2147483889" r:id="rId10"/>
    <p:sldLayoutId id="2147483891" r:id="rId11"/>
    <p:sldLayoutId id="2147483892" r:id="rId12"/>
    <p:sldLayoutId id="2147483871" r:id="rId13"/>
    <p:sldLayoutId id="2147483893" r:id="rId14"/>
    <p:sldLayoutId id="2147483894" r:id="rId15"/>
    <p:sldLayoutId id="2147483896" r:id="rId16"/>
    <p:sldLayoutId id="2147483898" r:id="rId17"/>
    <p:sldLayoutId id="2147483900" r:id="rId18"/>
    <p:sldLayoutId id="2147483901" r:id="rId19"/>
    <p:sldLayoutId id="2147483902" r:id="rId20"/>
    <p:sldLayoutId id="2147483904" r:id="rId21"/>
    <p:sldLayoutId id="2147483905" r:id="rId22"/>
    <p:sldLayoutId id="2147483907" r:id="rId23"/>
    <p:sldLayoutId id="2147483909" r:id="rId24"/>
    <p:sldLayoutId id="2147483906" r:id="rId25"/>
    <p:sldLayoutId id="2147483908" r:id="rId26"/>
    <p:sldLayoutId id="2147483910" r:id="rId27"/>
    <p:sldLayoutId id="2147483911" r:id="rId28"/>
    <p:sldLayoutId id="2147483917" r:id="rId29"/>
    <p:sldLayoutId id="2147483912" r:id="rId30"/>
    <p:sldLayoutId id="2147483913" r:id="rId31"/>
    <p:sldLayoutId id="2147483878" r:id="rId32"/>
    <p:sldLayoutId id="2147483919" r:id="rId33"/>
    <p:sldLayoutId id="2147483879" r:id="rId34"/>
    <p:sldLayoutId id="2147483922" r:id="rId35"/>
    <p:sldLayoutId id="2147483920" r:id="rId36"/>
    <p:sldLayoutId id="2147483914" r:id="rId37"/>
    <p:sldLayoutId id="2147483915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800"/>
        </a:spcBef>
        <a:buClrTx/>
        <a:buFont typeface="Arial"/>
        <a:buNone/>
        <a:defRPr sz="13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lnSpc>
          <a:spcPct val="100000"/>
        </a:lnSpc>
        <a:spcBef>
          <a:spcPts val="12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Lucida Grande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 userDrawn="1">
          <p15:clr>
            <a:srgbClr val="F26B43"/>
          </p15:clr>
        </p15:guide>
        <p15:guide id="2" pos="362" userDrawn="1">
          <p15:clr>
            <a:srgbClr val="F26B43"/>
          </p15:clr>
        </p15:guide>
        <p15:guide id="3" pos="7319" userDrawn="1">
          <p15:clr>
            <a:srgbClr val="F26B43"/>
          </p15:clr>
        </p15:guide>
        <p15:guide id="4" orient="horz" pos="360" userDrawn="1">
          <p15:clr>
            <a:srgbClr val="F26B43"/>
          </p15:clr>
        </p15:guide>
        <p15:guide id="5" orient="horz" pos="3622" userDrawn="1">
          <p15:clr>
            <a:srgbClr val="F26B43"/>
          </p15:clr>
        </p15:guide>
        <p15:guide id="6" orient="horz" pos="41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F07A162-9957-41C5-8D24-5FCF2DDC684E}"/>
              </a:ext>
            </a:extLst>
          </p:cNvPr>
          <p:cNvGrpSpPr/>
          <p:nvPr/>
        </p:nvGrpSpPr>
        <p:grpSpPr>
          <a:xfrm>
            <a:off x="5897563" y="2649212"/>
            <a:ext cx="393699" cy="1559576"/>
            <a:chOff x="5899151" y="2073651"/>
            <a:chExt cx="393699" cy="196702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8379774-3AE2-4B30-A655-5CB2EC2B4D68}"/>
                </a:ext>
              </a:extLst>
            </p:cNvPr>
            <p:cNvCxnSpPr/>
            <p:nvPr/>
          </p:nvCxnSpPr>
          <p:spPr>
            <a:xfrm>
              <a:off x="5899151" y="2073651"/>
              <a:ext cx="393699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67C2489-823C-49DC-A714-2CD5FB651899}"/>
                </a:ext>
              </a:extLst>
            </p:cNvPr>
            <p:cNvCxnSpPr/>
            <p:nvPr/>
          </p:nvCxnSpPr>
          <p:spPr>
            <a:xfrm>
              <a:off x="5899151" y="4040673"/>
              <a:ext cx="393699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40B37C3-0185-4AD1-A609-839DF5E9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06" y="3145872"/>
            <a:ext cx="9997440" cy="739495"/>
          </a:xfrm>
        </p:spPr>
        <p:txBody>
          <a:bodyPr/>
          <a:lstStyle/>
          <a:p>
            <a:r>
              <a:rPr lang="en-US" dirty="0"/>
              <a:t>Methodology &amp; IT Audit Best Practices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9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E1D0F-05D3-4941-B3B8-2A1BEA21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Methodology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CADAF-952F-4742-B49C-EE5785D2F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1350089"/>
            <a:ext cx="10713190" cy="4812172"/>
          </a:xfrm>
        </p:spPr>
        <p:txBody>
          <a:bodyPr/>
          <a:lstStyle/>
          <a:p>
            <a:r>
              <a:rPr lang="en-US" sz="3200" dirty="0"/>
              <a:t>Kickoff Deck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Use Core Template – with updates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Executive Summary &amp; Scope Objective Slides – a must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Timeline Slide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Due Date Terminology</a:t>
            </a:r>
          </a:p>
          <a:p>
            <a:r>
              <a:rPr lang="en-US" sz="3200" dirty="0"/>
              <a:t>Reports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Distribution List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Due Dates</a:t>
            </a:r>
          </a:p>
        </p:txBody>
      </p:sp>
    </p:spTree>
    <p:extLst>
      <p:ext uri="{BB962C8B-B14F-4D97-AF65-F5344CB8AC3E}">
        <p14:creationId xmlns:p14="http://schemas.microsoft.com/office/powerpoint/2010/main" val="103214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7D88-DCFD-354C-96A5-D863D5E9364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6D4F74-9359-4756-A1DF-B8C1AB71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457200" y="6492240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©2021 CVS Health and/or one of its affiliates: Confidential &amp; Proprietary</a:t>
            </a:r>
            <a:endParaRPr lang="en-US" dirty="0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4793A03D-DB9B-4BF2-A467-0B0F6FB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6755"/>
            <a:ext cx="9752012" cy="822960"/>
          </a:xfrm>
        </p:spPr>
        <p:txBody>
          <a:bodyPr/>
          <a:lstStyle/>
          <a:p>
            <a:r>
              <a:rPr lang="en-US" dirty="0"/>
              <a:t>Audit Timeline</a:t>
            </a:r>
            <a:endParaRPr lang="en-US" sz="1400" b="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DF2A7-D491-40A4-9755-BBF88F32D8BF}"/>
              </a:ext>
            </a:extLst>
          </p:cNvPr>
          <p:cNvSpPr txBox="1"/>
          <p:nvPr/>
        </p:nvSpPr>
        <p:spPr>
          <a:xfrm>
            <a:off x="3321613" y="1332661"/>
            <a:ext cx="2998079" cy="163737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latin typeface="Open Sans"/>
                <a:ea typeface="Microsoft YaHei"/>
              </a:rPr>
              <a:t>Kick-off and information gathering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i="1" dirty="0">
                <a:latin typeface="Open Sans"/>
                <a:ea typeface="Microsoft YaHei"/>
              </a:rPr>
              <a:t>Week 1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latin typeface="Open Sans"/>
                <a:ea typeface="Microsoft YaHei"/>
              </a:rPr>
              <a:t>Information gathering, identification of relevant stakeholders 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latin typeface="Open Sans"/>
                <a:ea typeface="Microsoft YaHei"/>
              </a:rPr>
              <a:t>August 2nd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latin typeface="Open Sans"/>
                <a:ea typeface="Microsoft YaHei"/>
              </a:rPr>
              <a:t>Kick-off call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687B89-6338-4394-9F8B-ED881B3FDDBE}"/>
              </a:ext>
            </a:extLst>
          </p:cNvPr>
          <p:cNvGrpSpPr/>
          <p:nvPr/>
        </p:nvGrpSpPr>
        <p:grpSpPr>
          <a:xfrm>
            <a:off x="649257" y="1799721"/>
            <a:ext cx="2151288" cy="1950811"/>
            <a:chOff x="1026584" y="1710589"/>
            <a:chExt cx="2151288" cy="1950811"/>
          </a:xfrm>
        </p:grpSpPr>
        <p:grpSp>
          <p:nvGrpSpPr>
            <p:cNvPr id="11" name="Group 35">
              <a:extLst>
                <a:ext uri="{FF2B5EF4-FFF2-40B4-BE49-F238E27FC236}">
                  <a16:creationId xmlns:a16="http://schemas.microsoft.com/office/drawing/2014/main" id="{B7D14480-269F-405E-93C3-9D2E6A1E8CD9}"/>
                </a:ext>
              </a:extLst>
            </p:cNvPr>
            <p:cNvGrpSpPr/>
            <p:nvPr/>
          </p:nvGrpSpPr>
          <p:grpSpPr>
            <a:xfrm>
              <a:off x="1026584" y="3200544"/>
              <a:ext cx="2151288" cy="460856"/>
              <a:chOff x="769938" y="2456536"/>
              <a:chExt cx="1613466" cy="345642"/>
            </a:xfrm>
          </p:grpSpPr>
          <p:sp>
            <p:nvSpPr>
              <p:cNvPr id="14" name="Notched Right Arrow 5">
                <a:extLst>
                  <a:ext uri="{FF2B5EF4-FFF2-40B4-BE49-F238E27FC236}">
                    <a16:creationId xmlns:a16="http://schemas.microsoft.com/office/drawing/2014/main" id="{8802AD43-5C4A-4590-85F8-2EEA1055FB7C}"/>
                  </a:ext>
                </a:extLst>
              </p:cNvPr>
              <p:cNvSpPr/>
              <p:nvPr/>
            </p:nvSpPr>
            <p:spPr>
              <a:xfrm>
                <a:off x="769938" y="2456536"/>
                <a:ext cx="1613466" cy="345642"/>
              </a:xfrm>
              <a:prstGeom prst="notchedRightArrow">
                <a:avLst>
                  <a:gd name="adj1" fmla="val 100000"/>
                  <a:gd name="adj2" fmla="val 910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FFFFFF"/>
                  </a:solidFill>
                  <a:latin typeface="Open Sans"/>
                  <a:ea typeface="Microsoft YaHei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DFEF10D-E493-45F4-820D-639F58CDA9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2001" y="2534688"/>
                <a:ext cx="189341" cy="189339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b="1" dirty="0">
                  <a:solidFill>
                    <a:srgbClr val="7AC142">
                      <a:lumMod val="75000"/>
                    </a:srgbClr>
                  </a:solidFill>
                  <a:latin typeface="Open Sans"/>
                  <a:ea typeface="Microsoft YaHei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F7884B-CFA5-45B8-B32C-E840502468B7}"/>
                </a:ext>
              </a:extLst>
            </p:cNvPr>
            <p:cNvCxnSpPr>
              <a:stCxn id="13" idx="7"/>
            </p:cNvCxnSpPr>
            <p:nvPr/>
          </p:nvCxnSpPr>
          <p:spPr>
            <a:xfrm flipH="1">
              <a:off x="2099288" y="2610141"/>
              <a:ext cx="1" cy="819864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710DFFDC-A739-484F-83D6-89789051651B}"/>
                </a:ext>
              </a:extLst>
            </p:cNvPr>
            <p:cNvSpPr/>
            <p:nvPr/>
          </p:nvSpPr>
          <p:spPr>
            <a:xfrm rot="8100000">
              <a:off x="1726681" y="1710589"/>
              <a:ext cx="745215" cy="745215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400" dirty="0">
                <a:solidFill>
                  <a:srgbClr val="FFFFFF"/>
                </a:solidFill>
                <a:latin typeface="Open Sans"/>
                <a:ea typeface="Microsoft YaHe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55754F-7F7D-4A2D-88DD-5D498461A563}"/>
              </a:ext>
            </a:extLst>
          </p:cNvPr>
          <p:cNvGrpSpPr/>
          <p:nvPr/>
        </p:nvGrpSpPr>
        <p:grpSpPr>
          <a:xfrm>
            <a:off x="6663528" y="1807945"/>
            <a:ext cx="2151288" cy="1957162"/>
            <a:chOff x="5002499" y="1704238"/>
            <a:chExt cx="2151288" cy="1957162"/>
          </a:xfrm>
        </p:grpSpPr>
        <p:grpSp>
          <p:nvGrpSpPr>
            <p:cNvPr id="18" name="Group 40">
              <a:extLst>
                <a:ext uri="{FF2B5EF4-FFF2-40B4-BE49-F238E27FC236}">
                  <a16:creationId xmlns:a16="http://schemas.microsoft.com/office/drawing/2014/main" id="{3718FF85-BB9A-49F0-8D9C-A0527777DDC7}"/>
                </a:ext>
              </a:extLst>
            </p:cNvPr>
            <p:cNvGrpSpPr/>
            <p:nvPr/>
          </p:nvGrpSpPr>
          <p:grpSpPr>
            <a:xfrm>
              <a:off x="5002499" y="3200544"/>
              <a:ext cx="2151288" cy="460856"/>
              <a:chOff x="769938" y="2456536"/>
              <a:chExt cx="1613466" cy="345642"/>
            </a:xfrm>
          </p:grpSpPr>
          <p:sp>
            <p:nvSpPr>
              <p:cNvPr id="21" name="Notched Right Arrow 11">
                <a:extLst>
                  <a:ext uri="{FF2B5EF4-FFF2-40B4-BE49-F238E27FC236}">
                    <a16:creationId xmlns:a16="http://schemas.microsoft.com/office/drawing/2014/main" id="{06789EE8-030F-4F9C-9C72-B3DB77F33AA3}"/>
                  </a:ext>
                </a:extLst>
              </p:cNvPr>
              <p:cNvSpPr/>
              <p:nvPr/>
            </p:nvSpPr>
            <p:spPr>
              <a:xfrm>
                <a:off x="769938" y="2456536"/>
                <a:ext cx="1613466" cy="345642"/>
              </a:xfrm>
              <a:prstGeom prst="notchedRightArrow">
                <a:avLst>
                  <a:gd name="adj1" fmla="val 100000"/>
                  <a:gd name="adj2" fmla="val 9102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FFFFFF"/>
                  </a:solidFill>
                  <a:latin typeface="Open Sans"/>
                  <a:ea typeface="Microsoft YaHei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A6F3DCF-FA2E-4364-AF84-5334465342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2001" y="2534688"/>
                <a:ext cx="189341" cy="189339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b="1" dirty="0">
                  <a:solidFill>
                    <a:srgbClr val="7AC142">
                      <a:lumMod val="75000"/>
                    </a:srgbClr>
                  </a:solidFill>
                  <a:latin typeface="Open Sans"/>
                  <a:ea typeface="Microsoft YaHei"/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475AA5-1E49-4639-884D-23F5E444E6C3}"/>
                </a:ext>
              </a:extLst>
            </p:cNvPr>
            <p:cNvCxnSpPr>
              <a:stCxn id="20" idx="7"/>
            </p:cNvCxnSpPr>
            <p:nvPr/>
          </p:nvCxnSpPr>
          <p:spPr>
            <a:xfrm flipH="1">
              <a:off x="6078792" y="2603791"/>
              <a:ext cx="1" cy="819864"/>
            </a:xfrm>
            <a:prstGeom prst="line">
              <a:avLst/>
            </a:prstGeom>
            <a:ln w="19050"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5979B2E7-E43D-42C8-9AEE-2BAC6D6C0A60}"/>
                </a:ext>
              </a:extLst>
            </p:cNvPr>
            <p:cNvSpPr/>
            <p:nvPr/>
          </p:nvSpPr>
          <p:spPr>
            <a:xfrm rot="8100000">
              <a:off x="5706185" y="1704238"/>
              <a:ext cx="745215" cy="745215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400" dirty="0">
                <a:solidFill>
                  <a:srgbClr val="FFFFFF"/>
                </a:solidFill>
                <a:latin typeface="Open Sans"/>
                <a:ea typeface="Microsoft YaHei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57C993C-4E0A-4837-8604-8AA81DF42A65}"/>
              </a:ext>
            </a:extLst>
          </p:cNvPr>
          <p:cNvSpPr txBox="1"/>
          <p:nvPr/>
        </p:nvSpPr>
        <p:spPr>
          <a:xfrm>
            <a:off x="8793716" y="1393771"/>
            <a:ext cx="2876567" cy="1612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latin typeface="Open Sans"/>
                <a:ea typeface="Microsoft YaHei"/>
              </a:rPr>
              <a:t>Reporting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i="1" dirty="0">
                <a:latin typeface="Open Sans"/>
                <a:ea typeface="Microsoft YaHei"/>
              </a:rPr>
              <a:t>Weeks 5 – 6 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latin typeface="Open Sans"/>
                <a:ea typeface="Microsoft YaHei"/>
              </a:rPr>
              <a:t>Finalization of observations, and stakeholder alignment 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latin typeface="Open Sans"/>
                <a:ea typeface="Microsoft YaHei"/>
              </a:rPr>
              <a:t>Preliminary report, exit meetings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latin typeface="Open Sans"/>
                <a:ea typeface="Microsoft YaHei"/>
              </a:rPr>
              <a:t>September 10th 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latin typeface="Open Sans"/>
                <a:ea typeface="Microsoft YaHei"/>
              </a:rPr>
              <a:t>Issuance of final report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915751-74EC-4FAA-9E9C-013B2DDDFE0A}"/>
              </a:ext>
            </a:extLst>
          </p:cNvPr>
          <p:cNvGrpSpPr/>
          <p:nvPr/>
        </p:nvGrpSpPr>
        <p:grpSpPr>
          <a:xfrm>
            <a:off x="9159948" y="3289676"/>
            <a:ext cx="2151288" cy="1955229"/>
            <a:chOff x="6990456" y="3200544"/>
            <a:chExt cx="2151288" cy="1955229"/>
          </a:xfrm>
        </p:grpSpPr>
        <p:grpSp>
          <p:nvGrpSpPr>
            <p:cNvPr id="33" name="Group 43">
              <a:extLst>
                <a:ext uri="{FF2B5EF4-FFF2-40B4-BE49-F238E27FC236}">
                  <a16:creationId xmlns:a16="http://schemas.microsoft.com/office/drawing/2014/main" id="{456BE751-1626-4070-A665-00338AE8E175}"/>
                </a:ext>
              </a:extLst>
            </p:cNvPr>
            <p:cNvGrpSpPr/>
            <p:nvPr/>
          </p:nvGrpSpPr>
          <p:grpSpPr>
            <a:xfrm>
              <a:off x="6990456" y="3200544"/>
              <a:ext cx="2151288" cy="460856"/>
              <a:chOff x="769938" y="2456536"/>
              <a:chExt cx="1613466" cy="345642"/>
            </a:xfrm>
          </p:grpSpPr>
          <p:sp>
            <p:nvSpPr>
              <p:cNvPr id="36" name="Notched Right Arrow 14">
                <a:extLst>
                  <a:ext uri="{FF2B5EF4-FFF2-40B4-BE49-F238E27FC236}">
                    <a16:creationId xmlns:a16="http://schemas.microsoft.com/office/drawing/2014/main" id="{F7A36C69-604A-4A3B-A6F5-A93EA6C8ED60}"/>
                  </a:ext>
                </a:extLst>
              </p:cNvPr>
              <p:cNvSpPr/>
              <p:nvPr/>
            </p:nvSpPr>
            <p:spPr>
              <a:xfrm>
                <a:off x="769938" y="2456536"/>
                <a:ext cx="1613466" cy="345642"/>
              </a:xfrm>
              <a:prstGeom prst="notchedRightArrow">
                <a:avLst>
                  <a:gd name="adj1" fmla="val 100000"/>
                  <a:gd name="adj2" fmla="val 9102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FFFFFF"/>
                  </a:solidFill>
                  <a:latin typeface="Open Sans"/>
                  <a:ea typeface="Microsoft YaHei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0C46D83-9537-4DCD-A192-F01C923820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2001" y="2534688"/>
                <a:ext cx="189341" cy="189339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b="1" dirty="0">
                  <a:solidFill>
                    <a:srgbClr val="7AC142">
                      <a:lumMod val="75000"/>
                    </a:srgbClr>
                  </a:solidFill>
                  <a:latin typeface="Open Sans"/>
                  <a:ea typeface="Microsoft YaHei"/>
                </a:endParaRP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2D55F5-E63A-4FAE-BFD3-53F232333E81}"/>
                </a:ext>
              </a:extLst>
            </p:cNvPr>
            <p:cNvCxnSpPr>
              <a:stCxn id="35" idx="7"/>
            </p:cNvCxnSpPr>
            <p:nvPr/>
          </p:nvCxnSpPr>
          <p:spPr>
            <a:xfrm rot="10800000" flipH="1">
              <a:off x="8064481" y="3436355"/>
              <a:ext cx="1" cy="819864"/>
            </a:xfrm>
            <a:prstGeom prst="line">
              <a:avLst/>
            </a:prstGeom>
            <a:ln w="1905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ardrop 34">
              <a:extLst>
                <a:ext uri="{FF2B5EF4-FFF2-40B4-BE49-F238E27FC236}">
                  <a16:creationId xmlns:a16="http://schemas.microsoft.com/office/drawing/2014/main" id="{A3348B68-65C8-4FD8-9195-890BAAFC6EF5}"/>
                </a:ext>
              </a:extLst>
            </p:cNvPr>
            <p:cNvSpPr/>
            <p:nvPr/>
          </p:nvSpPr>
          <p:spPr>
            <a:xfrm rot="18900000">
              <a:off x="7691874" y="4410558"/>
              <a:ext cx="745215" cy="745215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400" dirty="0">
                <a:solidFill>
                  <a:srgbClr val="FFFFFF"/>
                </a:solidFill>
                <a:latin typeface="Open Sans"/>
                <a:ea typeface="Microsoft YaHei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380F2B-6CDE-4E24-AAE2-CC7C25F1B891}"/>
              </a:ext>
            </a:extLst>
          </p:cNvPr>
          <p:cNvSpPr txBox="1"/>
          <p:nvPr/>
        </p:nvSpPr>
        <p:spPr>
          <a:xfrm>
            <a:off x="6094409" y="4135355"/>
            <a:ext cx="2876571" cy="11941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latin typeface="Open Sans"/>
                <a:ea typeface="Microsoft YaHei"/>
              </a:rPr>
              <a:t>Field-work and walk-throughs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i="1" dirty="0">
                <a:latin typeface="Open Sans"/>
                <a:ea typeface="Microsoft YaHei"/>
              </a:rPr>
              <a:t>Weeks 2 – 5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latin typeface="Open Sans"/>
                <a:ea typeface="Microsoft YaHei"/>
              </a:rPr>
              <a:t>Conduct process and controls walk-throughs, interviews, and initial analysis 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D59FF0-D5C0-4A6E-B5FB-DFC8FCED9EBD}"/>
              </a:ext>
            </a:extLst>
          </p:cNvPr>
          <p:cNvGrpSpPr/>
          <p:nvPr/>
        </p:nvGrpSpPr>
        <p:grpSpPr>
          <a:xfrm>
            <a:off x="3686282" y="3289676"/>
            <a:ext cx="2151288" cy="1955229"/>
            <a:chOff x="3014541" y="3200544"/>
            <a:chExt cx="2151288" cy="1955229"/>
          </a:xfrm>
        </p:grpSpPr>
        <p:grpSp>
          <p:nvGrpSpPr>
            <p:cNvPr id="40" name="Group 36">
              <a:extLst>
                <a:ext uri="{FF2B5EF4-FFF2-40B4-BE49-F238E27FC236}">
                  <a16:creationId xmlns:a16="http://schemas.microsoft.com/office/drawing/2014/main" id="{F72B5B02-18B8-4E15-A4D8-EF28E3FDE8F0}"/>
                </a:ext>
              </a:extLst>
            </p:cNvPr>
            <p:cNvGrpSpPr/>
            <p:nvPr/>
          </p:nvGrpSpPr>
          <p:grpSpPr>
            <a:xfrm>
              <a:off x="3014541" y="3200544"/>
              <a:ext cx="2151288" cy="460856"/>
              <a:chOff x="769938" y="2456536"/>
              <a:chExt cx="1613466" cy="345642"/>
            </a:xfrm>
          </p:grpSpPr>
          <p:sp>
            <p:nvSpPr>
              <p:cNvPr id="45" name="Notched Right Arrow 8">
                <a:extLst>
                  <a:ext uri="{FF2B5EF4-FFF2-40B4-BE49-F238E27FC236}">
                    <a16:creationId xmlns:a16="http://schemas.microsoft.com/office/drawing/2014/main" id="{C178C78F-89EC-4CF4-B8F8-9777E59C31F0}"/>
                  </a:ext>
                </a:extLst>
              </p:cNvPr>
              <p:cNvSpPr/>
              <p:nvPr/>
            </p:nvSpPr>
            <p:spPr>
              <a:xfrm>
                <a:off x="769938" y="2456536"/>
                <a:ext cx="1613466" cy="345642"/>
              </a:xfrm>
              <a:prstGeom prst="notchedRightArrow">
                <a:avLst>
                  <a:gd name="adj1" fmla="val 100000"/>
                  <a:gd name="adj2" fmla="val 9102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FFFFFF"/>
                  </a:solidFill>
                  <a:latin typeface="Open Sans"/>
                  <a:ea typeface="Microsoft YaHei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08C54DB-D08C-4D4A-8219-F7E65958C6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2001" y="2534688"/>
                <a:ext cx="189341" cy="189339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b="1" dirty="0">
                  <a:solidFill>
                    <a:srgbClr val="7AC142">
                      <a:lumMod val="75000"/>
                    </a:srgbClr>
                  </a:solidFill>
                  <a:latin typeface="Open Sans"/>
                  <a:ea typeface="Microsoft YaHei"/>
                </a:endParaRP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1C3C813-FC64-40EA-96E9-2350B5C430B5}"/>
                </a:ext>
              </a:extLst>
            </p:cNvPr>
            <p:cNvCxnSpPr>
              <a:cxnSpLocks/>
              <a:stCxn id="43" idx="7"/>
            </p:cNvCxnSpPr>
            <p:nvPr/>
          </p:nvCxnSpPr>
          <p:spPr>
            <a:xfrm flipV="1">
              <a:off x="4088247" y="3436355"/>
              <a:ext cx="0" cy="819864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72">
              <a:extLst>
                <a:ext uri="{FF2B5EF4-FFF2-40B4-BE49-F238E27FC236}">
                  <a16:creationId xmlns:a16="http://schemas.microsoft.com/office/drawing/2014/main" id="{599919DE-F9D5-4AB7-B84D-FCDC92CD9B38}"/>
                </a:ext>
              </a:extLst>
            </p:cNvPr>
            <p:cNvGrpSpPr/>
            <p:nvPr/>
          </p:nvGrpSpPr>
          <p:grpSpPr>
            <a:xfrm>
              <a:off x="3715641" y="4410558"/>
              <a:ext cx="745215" cy="745215"/>
              <a:chOff x="2786731" y="3449350"/>
              <a:chExt cx="558911" cy="558911"/>
            </a:xfrm>
          </p:grpSpPr>
          <p:sp>
            <p:nvSpPr>
              <p:cNvPr id="43" name="Teardrop 42">
                <a:extLst>
                  <a:ext uri="{FF2B5EF4-FFF2-40B4-BE49-F238E27FC236}">
                    <a16:creationId xmlns:a16="http://schemas.microsoft.com/office/drawing/2014/main" id="{79061ACB-9A5B-4FE6-91A2-5FAF96700DBB}"/>
                  </a:ext>
                </a:extLst>
              </p:cNvPr>
              <p:cNvSpPr/>
              <p:nvPr/>
            </p:nvSpPr>
            <p:spPr>
              <a:xfrm rot="18900000">
                <a:off x="2786731" y="3449350"/>
                <a:ext cx="558911" cy="558911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FFFFFF"/>
                  </a:solidFill>
                  <a:latin typeface="Open Sans"/>
                  <a:ea typeface="Microsoft YaHei"/>
                </a:endParaRPr>
              </a:p>
            </p:txBody>
          </p:sp>
          <p:sp>
            <p:nvSpPr>
              <p:cNvPr id="44" name="Freeform 105">
                <a:extLst>
                  <a:ext uri="{FF2B5EF4-FFF2-40B4-BE49-F238E27FC236}">
                    <a16:creationId xmlns:a16="http://schemas.microsoft.com/office/drawing/2014/main" id="{E2CEA06A-C942-471F-9AE6-927765DE6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54110" y="3606163"/>
                <a:ext cx="224150" cy="220902"/>
              </a:xfrm>
              <a:custGeom>
                <a:avLst/>
                <a:gdLst/>
                <a:ahLst/>
                <a:cxnLst>
                  <a:cxn ang="0">
                    <a:pos x="59" y="63"/>
                  </a:cxn>
                  <a:cxn ang="0">
                    <a:pos x="55" y="61"/>
                  </a:cxn>
                  <a:cxn ang="0">
                    <a:pos x="42" y="48"/>
                  </a:cxn>
                  <a:cxn ang="0">
                    <a:pos x="27" y="53"/>
                  </a:cxn>
                  <a:cxn ang="0">
                    <a:pos x="0" y="26"/>
                  </a:cxn>
                  <a:cxn ang="0">
                    <a:pos x="27" y="0"/>
                  </a:cxn>
                  <a:cxn ang="0">
                    <a:pos x="54" y="26"/>
                  </a:cxn>
                  <a:cxn ang="0">
                    <a:pos x="49" y="41"/>
                  </a:cxn>
                  <a:cxn ang="0">
                    <a:pos x="62" y="54"/>
                  </a:cxn>
                  <a:cxn ang="0">
                    <a:pos x="64" y="58"/>
                  </a:cxn>
                  <a:cxn ang="0">
                    <a:pos x="59" y="63"/>
                  </a:cxn>
                  <a:cxn ang="0">
                    <a:pos x="27" y="9"/>
                  </a:cxn>
                  <a:cxn ang="0">
                    <a:pos x="10" y="26"/>
                  </a:cxn>
                  <a:cxn ang="0">
                    <a:pos x="27" y="43"/>
                  </a:cxn>
                  <a:cxn ang="0">
                    <a:pos x="44" y="26"/>
                  </a:cxn>
                  <a:cxn ang="0">
                    <a:pos x="27" y="9"/>
                  </a:cxn>
                </a:cxnLst>
                <a:rect l="0" t="0" r="r" b="b"/>
                <a:pathLst>
                  <a:path w="64" h="63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2400" dirty="0">
                  <a:solidFill>
                    <a:srgbClr val="F47B20">
                      <a:lumMod val="50000"/>
                    </a:srgbClr>
                  </a:solidFill>
                  <a:latin typeface="Open Sans"/>
                  <a:ea typeface="Microsoft YaHei"/>
                </a:endParaRPr>
              </a:p>
            </p:txBody>
          </p:sp>
        </p:grpSp>
      </p:grpSp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EC9EE000-1E18-4265-A321-A7AD8BB6D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3438" y="1969335"/>
            <a:ext cx="437047" cy="436853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78FC3293-ABFC-4746-A0D3-6EEDA28DE7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48246" y="4679651"/>
            <a:ext cx="377999" cy="37799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772845B-C9EB-4BD5-90EA-2E41E41E5909}"/>
              </a:ext>
            </a:extLst>
          </p:cNvPr>
          <p:cNvSpPr txBox="1"/>
          <p:nvPr/>
        </p:nvSpPr>
        <p:spPr>
          <a:xfrm>
            <a:off x="469462" y="4192762"/>
            <a:ext cx="2405424" cy="120648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latin typeface="Open Sans"/>
                <a:ea typeface="Microsoft YaHei"/>
              </a:rPr>
              <a:t>Planning and scoping 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i="1" dirty="0">
                <a:latin typeface="Open Sans"/>
                <a:ea typeface="Microsoft YaHei"/>
              </a:rPr>
              <a:t>Preparation for kick-off 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latin typeface="Open Sans"/>
                <a:ea typeface="Microsoft YaHei"/>
              </a:rPr>
              <a:t>Hold planning meetings and draft initial scope and approach </a:t>
            </a:r>
          </a:p>
          <a:p>
            <a:pPr algn="ctr" defTabSz="1219170">
              <a:spcBef>
                <a:spcPct val="20000"/>
              </a:spcBef>
              <a:defRPr/>
            </a:pPr>
            <a:endParaRPr lang="en-US" sz="1400" dirty="0">
              <a:latin typeface="Open Sans"/>
              <a:ea typeface="Microsoft YaHei"/>
            </a:endParaRPr>
          </a:p>
        </p:txBody>
      </p:sp>
      <p:pic>
        <p:nvPicPr>
          <p:cNvPr id="53" name="Graphic 52" descr="Checklist">
            <a:extLst>
              <a:ext uri="{FF2B5EF4-FFF2-40B4-BE49-F238E27FC236}">
                <a16:creationId xmlns:a16="http://schemas.microsoft.com/office/drawing/2014/main" id="{C31A0C5D-AFA2-48C1-89A4-DED34A933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2606" y="1992108"/>
            <a:ext cx="433132" cy="4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2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7D88-DCFD-354C-96A5-D863D5E9364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6D4F74-9359-4756-A1DF-B8C1AB71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457200" y="6492240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©2021 CVS Health and/or one of its affiliates: Confidential &amp; Proprietary</a:t>
            </a:r>
            <a:endParaRPr lang="en-US" dirty="0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45D5E560-A1D7-4499-A60A-0442BBD0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6755"/>
            <a:ext cx="9752012" cy="822960"/>
          </a:xfrm>
        </p:spPr>
        <p:txBody>
          <a:bodyPr/>
          <a:lstStyle/>
          <a:p>
            <a:r>
              <a:rPr lang="en-US" dirty="0"/>
              <a:t>Standard Terminology </a:t>
            </a:r>
            <a:br>
              <a:rPr lang="en-US" dirty="0"/>
            </a:br>
            <a:r>
              <a:rPr lang="en-US" sz="2000" dirty="0"/>
              <a:t>Ratings &amp; Management Action Plan </a:t>
            </a:r>
            <a:endParaRPr lang="en-US" sz="1400" b="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E3E8B00-5F31-4EC0-AF3F-9104FCDB645A}"/>
              </a:ext>
            </a:extLst>
          </p:cNvPr>
          <p:cNvSpPr txBox="1"/>
          <p:nvPr/>
        </p:nvSpPr>
        <p:spPr>
          <a:xfrm>
            <a:off x="457199" y="1033472"/>
            <a:ext cx="10783957" cy="61298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5080">
              <a:spcBef>
                <a:spcPts val="665"/>
              </a:spcBef>
            </a:pPr>
            <a:r>
              <a:rPr sz="1600" spc="-50" dirty="0">
                <a:latin typeface="+mj-lt"/>
                <a:cs typeface="Verdana"/>
              </a:rPr>
              <a:t>The</a:t>
            </a:r>
            <a:r>
              <a:rPr sz="1600" spc="-170" dirty="0">
                <a:latin typeface="+mj-lt"/>
                <a:cs typeface="Verdana"/>
              </a:rPr>
              <a:t> </a:t>
            </a:r>
            <a:r>
              <a:rPr sz="1600" spc="-85" dirty="0">
                <a:latin typeface="+mj-lt"/>
                <a:cs typeface="Verdana"/>
              </a:rPr>
              <a:t>rating</a:t>
            </a:r>
            <a:r>
              <a:rPr sz="1600" spc="-175" dirty="0">
                <a:latin typeface="+mj-lt"/>
                <a:cs typeface="Verdana"/>
              </a:rPr>
              <a:t> </a:t>
            </a:r>
            <a:r>
              <a:rPr sz="1600" spc="-35" dirty="0">
                <a:latin typeface="+mj-lt"/>
                <a:cs typeface="Verdana"/>
              </a:rPr>
              <a:t>of</a:t>
            </a:r>
            <a:r>
              <a:rPr sz="1600" spc="-160" dirty="0">
                <a:latin typeface="+mj-lt"/>
                <a:cs typeface="Verdana"/>
              </a:rPr>
              <a:t> </a:t>
            </a:r>
            <a:r>
              <a:rPr sz="1600" spc="-50" dirty="0">
                <a:latin typeface="+mj-lt"/>
                <a:cs typeface="Verdana"/>
              </a:rPr>
              <a:t>findings</a:t>
            </a:r>
            <a:r>
              <a:rPr sz="1600" spc="-160" dirty="0">
                <a:latin typeface="+mj-lt"/>
                <a:cs typeface="Verdana"/>
              </a:rPr>
              <a:t> </a:t>
            </a:r>
            <a:r>
              <a:rPr sz="1600" spc="-70" dirty="0">
                <a:latin typeface="+mj-lt"/>
                <a:cs typeface="Verdana"/>
              </a:rPr>
              <a:t>drives</a:t>
            </a:r>
            <a:r>
              <a:rPr sz="1600" spc="-165" dirty="0">
                <a:latin typeface="+mj-lt"/>
                <a:cs typeface="Verdana"/>
              </a:rPr>
              <a:t> </a:t>
            </a:r>
            <a:r>
              <a:rPr sz="1600" spc="-75" dirty="0">
                <a:latin typeface="+mj-lt"/>
                <a:cs typeface="Verdana"/>
              </a:rPr>
              <a:t>the</a:t>
            </a:r>
            <a:r>
              <a:rPr sz="1600" spc="-170" dirty="0">
                <a:latin typeface="+mj-lt"/>
                <a:cs typeface="Verdana"/>
              </a:rPr>
              <a:t> </a:t>
            </a:r>
            <a:r>
              <a:rPr sz="1600" spc="-70" dirty="0">
                <a:latin typeface="+mj-lt"/>
                <a:cs typeface="Verdana"/>
              </a:rPr>
              <a:t>timing</a:t>
            </a:r>
            <a:r>
              <a:rPr sz="1600" spc="-160" dirty="0">
                <a:latin typeface="+mj-lt"/>
                <a:cs typeface="Verdana"/>
              </a:rPr>
              <a:t> </a:t>
            </a:r>
            <a:r>
              <a:rPr sz="1600" spc="-35" dirty="0">
                <a:latin typeface="+mj-lt"/>
                <a:cs typeface="Verdana"/>
              </a:rPr>
              <a:t>of</a:t>
            </a:r>
            <a:r>
              <a:rPr sz="1600" spc="-175" dirty="0">
                <a:latin typeface="+mj-lt"/>
                <a:cs typeface="Verdana"/>
              </a:rPr>
              <a:t> </a:t>
            </a:r>
            <a:r>
              <a:rPr sz="1600" spc="-70" dirty="0">
                <a:latin typeface="+mj-lt"/>
                <a:cs typeface="Verdana"/>
              </a:rPr>
              <a:t>remediation</a:t>
            </a:r>
            <a:r>
              <a:rPr sz="1600" spc="-140" dirty="0">
                <a:latin typeface="+mj-lt"/>
                <a:cs typeface="Verdana"/>
              </a:rPr>
              <a:t> </a:t>
            </a:r>
            <a:r>
              <a:rPr sz="1600" spc="-50" dirty="0">
                <a:latin typeface="+mj-lt"/>
                <a:cs typeface="Verdana"/>
              </a:rPr>
              <a:t>and</a:t>
            </a:r>
            <a:r>
              <a:rPr sz="1600" spc="-190" dirty="0">
                <a:latin typeface="+mj-lt"/>
                <a:cs typeface="Verdana"/>
              </a:rPr>
              <a:t> </a:t>
            </a:r>
            <a:r>
              <a:rPr sz="1600" spc="-50" dirty="0">
                <a:latin typeface="+mj-lt"/>
                <a:cs typeface="Verdana"/>
              </a:rPr>
              <a:t>also</a:t>
            </a:r>
            <a:r>
              <a:rPr sz="1600" spc="-175" dirty="0">
                <a:latin typeface="+mj-lt"/>
                <a:cs typeface="Verdana"/>
              </a:rPr>
              <a:t> </a:t>
            </a:r>
            <a:r>
              <a:rPr sz="1600" spc="-75" dirty="0">
                <a:latin typeface="+mj-lt"/>
                <a:cs typeface="Verdana"/>
              </a:rPr>
              <a:t>the</a:t>
            </a:r>
            <a:r>
              <a:rPr sz="1600" spc="-165" dirty="0">
                <a:latin typeface="+mj-lt"/>
                <a:cs typeface="Verdana"/>
              </a:rPr>
              <a:t> </a:t>
            </a:r>
            <a:r>
              <a:rPr sz="1600" spc="-75" dirty="0">
                <a:latin typeface="+mj-lt"/>
                <a:cs typeface="Verdana"/>
              </a:rPr>
              <a:t>level</a:t>
            </a:r>
            <a:r>
              <a:rPr sz="1600" spc="-165" dirty="0">
                <a:latin typeface="+mj-lt"/>
                <a:cs typeface="Verdana"/>
              </a:rPr>
              <a:t> </a:t>
            </a:r>
            <a:r>
              <a:rPr sz="1600" spc="-35" dirty="0">
                <a:latin typeface="+mj-lt"/>
                <a:cs typeface="Verdana"/>
              </a:rPr>
              <a:t>of</a:t>
            </a:r>
            <a:r>
              <a:rPr sz="1600" spc="-170" dirty="0">
                <a:latin typeface="+mj-lt"/>
                <a:cs typeface="Verdana"/>
              </a:rPr>
              <a:t> </a:t>
            </a:r>
            <a:r>
              <a:rPr sz="1600" spc="-70" dirty="0">
                <a:latin typeface="+mj-lt"/>
                <a:cs typeface="Verdana"/>
              </a:rPr>
              <a:t>management</a:t>
            </a:r>
            <a:r>
              <a:rPr sz="1600" spc="-165" dirty="0">
                <a:latin typeface="+mj-lt"/>
                <a:cs typeface="Verdana"/>
              </a:rPr>
              <a:t> </a:t>
            </a:r>
            <a:r>
              <a:rPr sz="1600" spc="-95" dirty="0">
                <a:latin typeface="+mj-lt"/>
                <a:cs typeface="Verdana"/>
              </a:rPr>
              <a:t>that</a:t>
            </a:r>
            <a:r>
              <a:rPr sz="1600" spc="-165" dirty="0">
                <a:latin typeface="+mj-lt"/>
                <a:cs typeface="Verdana"/>
              </a:rPr>
              <a:t> </a:t>
            </a:r>
            <a:r>
              <a:rPr sz="1600" spc="-60" dirty="0">
                <a:latin typeface="+mj-lt"/>
                <a:cs typeface="Verdana"/>
              </a:rPr>
              <a:t>is</a:t>
            </a:r>
            <a:r>
              <a:rPr sz="1600" spc="-185" dirty="0">
                <a:latin typeface="+mj-lt"/>
                <a:cs typeface="Verdana"/>
              </a:rPr>
              <a:t> </a:t>
            </a:r>
            <a:r>
              <a:rPr sz="1600" spc="-50" dirty="0">
                <a:latin typeface="+mj-lt"/>
                <a:cs typeface="Verdana"/>
              </a:rPr>
              <a:t>responsible</a:t>
            </a:r>
            <a:r>
              <a:rPr sz="1600" spc="-180" dirty="0">
                <a:latin typeface="+mj-lt"/>
                <a:cs typeface="Verdana"/>
              </a:rPr>
              <a:t> </a:t>
            </a:r>
            <a:r>
              <a:rPr sz="1600" spc="-65" dirty="0">
                <a:latin typeface="+mj-lt"/>
                <a:cs typeface="Verdana"/>
              </a:rPr>
              <a:t>for </a:t>
            </a:r>
            <a:r>
              <a:rPr sz="1600" spc="-545" dirty="0">
                <a:latin typeface="+mj-lt"/>
                <a:cs typeface="Verdana"/>
              </a:rPr>
              <a:t> </a:t>
            </a:r>
            <a:r>
              <a:rPr sz="1600" spc="-60" dirty="0">
                <a:latin typeface="+mj-lt"/>
                <a:cs typeface="Verdana"/>
              </a:rPr>
              <a:t>developing</a:t>
            </a:r>
            <a:r>
              <a:rPr sz="1600" spc="-155" dirty="0">
                <a:latin typeface="+mj-lt"/>
                <a:cs typeface="Verdana"/>
              </a:rPr>
              <a:t> </a:t>
            </a:r>
            <a:r>
              <a:rPr sz="1600" spc="-50" dirty="0">
                <a:latin typeface="+mj-lt"/>
                <a:cs typeface="Verdana"/>
              </a:rPr>
              <a:t>and</a:t>
            </a:r>
            <a:r>
              <a:rPr sz="1600" spc="-185" dirty="0">
                <a:latin typeface="+mj-lt"/>
                <a:cs typeface="Verdana"/>
              </a:rPr>
              <a:t> </a:t>
            </a:r>
            <a:r>
              <a:rPr sz="1600" spc="-65" dirty="0">
                <a:latin typeface="+mj-lt"/>
                <a:cs typeface="Verdana"/>
              </a:rPr>
              <a:t>implementing</a:t>
            </a:r>
            <a:r>
              <a:rPr sz="1600" spc="-155" dirty="0">
                <a:latin typeface="+mj-lt"/>
                <a:cs typeface="Verdana"/>
              </a:rPr>
              <a:t> </a:t>
            </a:r>
            <a:r>
              <a:rPr sz="1600" spc="-50" dirty="0">
                <a:latin typeface="+mj-lt"/>
                <a:cs typeface="Verdana"/>
              </a:rPr>
              <a:t>action</a:t>
            </a:r>
            <a:r>
              <a:rPr sz="1600" spc="-165" dirty="0">
                <a:latin typeface="+mj-lt"/>
                <a:cs typeface="Verdana"/>
              </a:rPr>
              <a:t> </a:t>
            </a:r>
            <a:r>
              <a:rPr sz="1600" spc="-75" dirty="0">
                <a:latin typeface="+mj-lt"/>
                <a:cs typeface="Verdana"/>
              </a:rPr>
              <a:t>plans.</a:t>
            </a:r>
            <a:endParaRPr sz="1600" dirty="0">
              <a:latin typeface="+mj-lt"/>
              <a:cs typeface="Verdana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438F7A4-AA4B-4BEA-84DF-F37241839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21709"/>
              </p:ext>
            </p:extLst>
          </p:nvPr>
        </p:nvGraphicFramePr>
        <p:xfrm>
          <a:off x="457200" y="1988751"/>
          <a:ext cx="10376452" cy="2666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4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25" dirty="0">
                          <a:latin typeface="+mn-lt"/>
                          <a:cs typeface="Century Gothic"/>
                        </a:rPr>
                        <a:t>High</a:t>
                      </a:r>
                      <a:endParaRPr sz="1400" dirty="0">
                        <a:latin typeface="+mn-lt"/>
                        <a:cs typeface="Century Gothic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0" marR="120014" indent="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40" dirty="0">
                          <a:latin typeface="+mn-lt"/>
                          <a:cs typeface="Verdana"/>
                        </a:rPr>
                        <a:t>The</a:t>
                      </a:r>
                      <a:r>
                        <a:rPr sz="1400" spc="-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5" dirty="0">
                          <a:latin typeface="+mn-lt"/>
                          <a:cs typeface="Verdana"/>
                        </a:rPr>
                        <a:t>identified</a:t>
                      </a:r>
                      <a:r>
                        <a:rPr sz="1400" spc="-8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risk</a:t>
                      </a:r>
                      <a:r>
                        <a:rPr sz="1400" spc="-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requires</a:t>
                      </a:r>
                      <a:r>
                        <a:rPr sz="1400" spc="-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the</a:t>
                      </a:r>
                      <a:r>
                        <a:rPr sz="1400" spc="-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immediate</a:t>
                      </a:r>
                      <a:r>
                        <a:rPr sz="1400" spc="-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70" dirty="0">
                          <a:latin typeface="+mn-lt"/>
                          <a:cs typeface="Verdana"/>
                        </a:rPr>
                        <a:t>attention</a:t>
                      </a:r>
                      <a:r>
                        <a:rPr sz="1400" spc="-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30" dirty="0">
                          <a:latin typeface="+mn-lt"/>
                          <a:cs typeface="Verdana"/>
                        </a:rPr>
                        <a:t>of</a:t>
                      </a:r>
                      <a:r>
                        <a:rPr sz="1400" spc="-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+mn-lt"/>
                          <a:cs typeface="Verdana"/>
                        </a:rPr>
                        <a:t>department</a:t>
                      </a:r>
                      <a:r>
                        <a:rPr sz="1400" spc="-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and</a:t>
                      </a:r>
                      <a:r>
                        <a:rPr sz="1400" spc="-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+mn-lt"/>
                          <a:cs typeface="Verdana"/>
                        </a:rPr>
                        <a:t>senior</a:t>
                      </a:r>
                      <a:r>
                        <a:rPr sz="1400" spc="-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0" dirty="0">
                          <a:latin typeface="+mn-lt"/>
                          <a:cs typeface="Verdana"/>
                        </a:rPr>
                        <a:t>management</a:t>
                      </a:r>
                      <a:r>
                        <a:rPr sz="1400" spc="-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0" dirty="0">
                          <a:latin typeface="+mn-lt"/>
                          <a:cs typeface="Verdana"/>
                        </a:rPr>
                        <a:t>to</a:t>
                      </a:r>
                      <a:r>
                        <a:rPr sz="1400" spc="-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prevent</a:t>
                      </a:r>
                      <a:r>
                        <a:rPr sz="1400" spc="-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the </a:t>
                      </a:r>
                      <a:r>
                        <a:rPr sz="1400" spc="-4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+mn-lt"/>
                          <a:cs typeface="Verdana"/>
                        </a:rPr>
                        <a:t>process</a:t>
                      </a:r>
                      <a:r>
                        <a:rPr sz="1400" spc="-20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from</a:t>
                      </a:r>
                      <a:r>
                        <a:rPr sz="1400" spc="-1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30" dirty="0">
                          <a:latin typeface="+mn-lt"/>
                          <a:cs typeface="Verdana"/>
                        </a:rPr>
                        <a:t>becoming</a:t>
                      </a:r>
                      <a:r>
                        <a:rPr sz="1400" spc="-1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+mn-lt"/>
                          <a:cs typeface="Verdana"/>
                        </a:rPr>
                        <a:t>ineffective,</a:t>
                      </a:r>
                      <a:r>
                        <a:rPr sz="1400" spc="-1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and</a:t>
                      </a:r>
                      <a:r>
                        <a:rPr sz="1400" spc="-1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+mn-lt"/>
                          <a:cs typeface="Verdana"/>
                        </a:rPr>
                        <a:t>an</a:t>
                      </a:r>
                      <a:r>
                        <a:rPr sz="1400" spc="-17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agreed-upon</a:t>
                      </a:r>
                      <a:r>
                        <a:rPr sz="1400" spc="-204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action</a:t>
                      </a:r>
                      <a:r>
                        <a:rPr sz="1400" spc="-20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plan</a:t>
                      </a:r>
                      <a:r>
                        <a:rPr sz="1400" spc="-17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+mn-lt"/>
                          <a:cs typeface="Verdana"/>
                        </a:rPr>
                        <a:t>for</a:t>
                      </a:r>
                      <a:r>
                        <a:rPr sz="1400" spc="-1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+mn-lt"/>
                          <a:cs typeface="Verdana"/>
                        </a:rPr>
                        <a:t>resolution</a:t>
                      </a:r>
                      <a:r>
                        <a:rPr sz="1400" spc="-21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is</a:t>
                      </a:r>
                      <a:r>
                        <a:rPr sz="1400" spc="-16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needed.</a:t>
                      </a:r>
                      <a:endParaRPr sz="1400" dirty="0">
                        <a:latin typeface="+mn-lt"/>
                        <a:cs typeface="Verdana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5" dirty="0">
                          <a:latin typeface="+mn-lt"/>
                          <a:cs typeface="Century Gothic"/>
                        </a:rPr>
                        <a:t>Medium</a:t>
                      </a:r>
                      <a:endParaRPr sz="1400">
                        <a:latin typeface="+mn-lt"/>
                        <a:cs typeface="Century Gothic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0" marR="122555" indent="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7661275" algn="l"/>
                        </a:tabLst>
                      </a:pPr>
                      <a:r>
                        <a:rPr sz="1400" spc="-40" dirty="0">
                          <a:latin typeface="+mn-lt"/>
                          <a:cs typeface="Verdana"/>
                        </a:rPr>
                        <a:t>The</a:t>
                      </a:r>
                      <a:r>
                        <a:rPr sz="1400" spc="19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identified</a:t>
                      </a:r>
                      <a:r>
                        <a:rPr sz="1400" spc="1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risk</a:t>
                      </a:r>
                      <a:r>
                        <a:rPr sz="1400" spc="1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requires</a:t>
                      </a:r>
                      <a:r>
                        <a:rPr sz="1400" spc="19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the</a:t>
                      </a:r>
                      <a:r>
                        <a:rPr sz="1400" spc="18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near-term</a:t>
                      </a:r>
                      <a:r>
                        <a:rPr sz="1400" spc="1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70" dirty="0">
                          <a:latin typeface="+mn-lt"/>
                          <a:cs typeface="Verdana"/>
                        </a:rPr>
                        <a:t>attention</a:t>
                      </a:r>
                      <a:r>
                        <a:rPr sz="1400" spc="1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of</a:t>
                      </a:r>
                      <a:r>
                        <a:rPr sz="1400" spc="20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the</a:t>
                      </a:r>
                      <a:r>
                        <a:rPr sz="1400" spc="19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5" dirty="0">
                          <a:latin typeface="+mn-lt"/>
                          <a:cs typeface="Verdana"/>
                        </a:rPr>
                        <a:t>responsible</a:t>
                      </a:r>
                      <a:r>
                        <a:rPr sz="1400" spc="18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75" dirty="0">
                          <a:latin typeface="+mn-lt"/>
                          <a:cs typeface="Verdana"/>
                        </a:rPr>
                        <a:t>manager.</a:t>
                      </a:r>
                      <a:r>
                        <a:rPr lang="en-US" sz="1400" spc="-75" dirty="0">
                          <a:latin typeface="+mn-lt"/>
                          <a:cs typeface="Verdana"/>
                        </a:rPr>
                        <a:t>  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There</a:t>
                      </a:r>
                      <a:r>
                        <a:rPr sz="1400" spc="15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should</a:t>
                      </a:r>
                      <a:r>
                        <a:rPr sz="1400" spc="14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30" dirty="0">
                          <a:latin typeface="+mn-lt"/>
                          <a:cs typeface="Verdana"/>
                        </a:rPr>
                        <a:t>be</a:t>
                      </a:r>
                      <a:r>
                        <a:rPr sz="1400" spc="16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70" dirty="0">
                          <a:latin typeface="+mn-lt"/>
                          <a:cs typeface="Verdana"/>
                        </a:rPr>
                        <a:t>an </a:t>
                      </a:r>
                      <a:r>
                        <a:rPr sz="1400" spc="-4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agreed-upon</a:t>
                      </a:r>
                      <a:r>
                        <a:rPr sz="1400" spc="-21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action</a:t>
                      </a:r>
                      <a:r>
                        <a:rPr sz="1400" spc="-18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plan</a:t>
                      </a:r>
                      <a:r>
                        <a:rPr sz="1400" spc="-1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+mn-lt"/>
                          <a:cs typeface="Verdana"/>
                        </a:rPr>
                        <a:t>for</a:t>
                      </a:r>
                      <a:r>
                        <a:rPr sz="1400" spc="-18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0" dirty="0">
                          <a:latin typeface="+mn-lt"/>
                          <a:cs typeface="Verdana"/>
                        </a:rPr>
                        <a:t>its</a:t>
                      </a:r>
                      <a:r>
                        <a:rPr sz="1400" spc="-1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0" dirty="0">
                          <a:latin typeface="+mn-lt"/>
                          <a:cs typeface="Verdana"/>
                        </a:rPr>
                        <a:t>resolution.</a:t>
                      </a:r>
                      <a:endParaRPr sz="1400" dirty="0">
                        <a:latin typeface="+mn-lt"/>
                        <a:cs typeface="Verdana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85" dirty="0">
                          <a:latin typeface="+mn-lt"/>
                          <a:cs typeface="Century Gothic"/>
                        </a:rPr>
                        <a:t>Low</a:t>
                      </a:r>
                      <a:endParaRPr sz="1400">
                        <a:latin typeface="+mn-lt"/>
                        <a:cs typeface="Century Gothic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0" marR="119380" indent="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40" dirty="0">
                          <a:latin typeface="+mn-lt"/>
                          <a:cs typeface="Verdana"/>
                        </a:rPr>
                        <a:t>The</a:t>
                      </a:r>
                      <a:r>
                        <a:rPr sz="1400" spc="-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5" dirty="0">
                          <a:latin typeface="+mn-lt"/>
                          <a:cs typeface="Verdana"/>
                        </a:rPr>
                        <a:t>identified</a:t>
                      </a:r>
                      <a:r>
                        <a:rPr sz="1400" spc="-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risk</a:t>
                      </a:r>
                      <a:r>
                        <a:rPr sz="1400" spc="-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30" dirty="0">
                          <a:latin typeface="+mn-lt"/>
                          <a:cs typeface="Verdana"/>
                        </a:rPr>
                        <a:t>does</a:t>
                      </a:r>
                      <a:r>
                        <a:rPr sz="1400" spc="-8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not</a:t>
                      </a:r>
                      <a:r>
                        <a:rPr sz="1400" spc="-8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75" dirty="0">
                          <a:latin typeface="+mn-lt"/>
                          <a:cs typeface="Verdana"/>
                        </a:rPr>
                        <a:t>warrant</a:t>
                      </a:r>
                      <a:r>
                        <a:rPr sz="1400" spc="-7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immediate</a:t>
                      </a:r>
                      <a:r>
                        <a:rPr sz="1400" spc="-95" dirty="0">
                          <a:latin typeface="+mn-lt"/>
                          <a:cs typeface="Verdana"/>
                        </a:rPr>
                        <a:t> attention;</a:t>
                      </a:r>
                      <a:r>
                        <a:rPr sz="1400" spc="-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90" dirty="0">
                          <a:latin typeface="+mn-lt"/>
                          <a:cs typeface="Verdana"/>
                        </a:rPr>
                        <a:t>however,</a:t>
                      </a:r>
                      <a:r>
                        <a:rPr sz="1400" spc="-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0" dirty="0">
                          <a:latin typeface="+mn-lt"/>
                          <a:cs typeface="Verdana"/>
                        </a:rPr>
                        <a:t>there</a:t>
                      </a:r>
                      <a:r>
                        <a:rPr sz="1400" spc="-9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should</a:t>
                      </a:r>
                      <a:r>
                        <a:rPr sz="1400" spc="-9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30" dirty="0">
                          <a:latin typeface="+mn-lt"/>
                          <a:cs typeface="Verdana"/>
                        </a:rPr>
                        <a:t>be</a:t>
                      </a:r>
                      <a:r>
                        <a:rPr sz="1400" spc="-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+mn-lt"/>
                          <a:cs typeface="Verdana"/>
                        </a:rPr>
                        <a:t>an</a:t>
                      </a:r>
                      <a:r>
                        <a:rPr sz="1400" spc="-8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5" dirty="0">
                          <a:latin typeface="+mn-lt"/>
                          <a:cs typeface="Verdana"/>
                        </a:rPr>
                        <a:t>agreed-upon</a:t>
                      </a:r>
                      <a:r>
                        <a:rPr sz="1400" spc="-9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action </a:t>
                      </a:r>
                      <a:r>
                        <a:rPr sz="1400" spc="-4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plan</a:t>
                      </a:r>
                      <a:r>
                        <a:rPr sz="1400" spc="-1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+mn-lt"/>
                          <a:cs typeface="Verdana"/>
                        </a:rPr>
                        <a:t>for</a:t>
                      </a:r>
                      <a:r>
                        <a:rPr sz="1400" spc="-18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70" dirty="0">
                          <a:latin typeface="+mn-lt"/>
                          <a:cs typeface="Verdana"/>
                        </a:rPr>
                        <a:t>ultimate</a:t>
                      </a:r>
                      <a:r>
                        <a:rPr sz="1400" spc="-1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0" dirty="0">
                          <a:latin typeface="+mn-lt"/>
                          <a:cs typeface="Verdana"/>
                        </a:rPr>
                        <a:t>resolution.</a:t>
                      </a:r>
                      <a:endParaRPr sz="1400" dirty="0">
                        <a:latin typeface="+mn-lt"/>
                        <a:cs typeface="Verdana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62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5" dirty="0">
                          <a:latin typeface="+mn-lt"/>
                          <a:cs typeface="Century Gothic"/>
                        </a:rPr>
                        <a:t>Deficiency</a:t>
                      </a:r>
                      <a:endParaRPr sz="1400">
                        <a:latin typeface="+mn-lt"/>
                        <a:cs typeface="Century Gothic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0" marR="119380" indent="0" algn="just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20" dirty="0">
                          <a:latin typeface="+mn-lt"/>
                          <a:cs typeface="Verdana"/>
                        </a:rPr>
                        <a:t>If</a:t>
                      </a:r>
                      <a:r>
                        <a:rPr sz="1400" spc="-114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75" dirty="0">
                          <a:latin typeface="+mn-lt"/>
                          <a:cs typeface="Verdana"/>
                        </a:rPr>
                        <a:t>SOX</a:t>
                      </a:r>
                      <a:r>
                        <a:rPr sz="1400" spc="-70" dirty="0">
                          <a:latin typeface="+mn-lt"/>
                          <a:cs typeface="Verdana"/>
                        </a:rPr>
                        <a:t> related,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75" dirty="0">
                          <a:latin typeface="+mn-lt"/>
                          <a:cs typeface="Verdana"/>
                        </a:rPr>
                        <a:t>rating</a:t>
                      </a:r>
                      <a:r>
                        <a:rPr sz="1400" spc="-7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5" dirty="0">
                          <a:latin typeface="+mn-lt"/>
                          <a:cs typeface="Verdana"/>
                        </a:rPr>
                        <a:t>categories 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will </a:t>
                      </a:r>
                      <a:r>
                        <a:rPr sz="1400" spc="-30" dirty="0">
                          <a:latin typeface="+mn-lt"/>
                          <a:cs typeface="Verdana"/>
                        </a:rPr>
                        <a:t>be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assessed </a:t>
                      </a:r>
                      <a:r>
                        <a:rPr sz="1400" spc="-45" dirty="0">
                          <a:latin typeface="+mn-lt"/>
                          <a:cs typeface="Verdana"/>
                        </a:rPr>
                        <a:t>as </a:t>
                      </a:r>
                      <a:r>
                        <a:rPr sz="1400" spc="-55" dirty="0">
                          <a:latin typeface="+mn-lt"/>
                          <a:cs typeface="Verdana"/>
                        </a:rPr>
                        <a:t>Deficiency,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 Significant</a:t>
                      </a:r>
                      <a:r>
                        <a:rPr sz="1400" spc="-4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+mn-lt"/>
                          <a:cs typeface="Verdana"/>
                        </a:rPr>
                        <a:t>Deficiency,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+mn-lt"/>
                          <a:cs typeface="Verdana"/>
                        </a:rPr>
                        <a:t>or</a:t>
                      </a:r>
                      <a:r>
                        <a:rPr sz="1400" spc="-5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5" dirty="0">
                          <a:latin typeface="+mn-lt"/>
                          <a:cs typeface="Verdana"/>
                        </a:rPr>
                        <a:t>Material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0" dirty="0">
                          <a:latin typeface="+mn-lt"/>
                          <a:cs typeface="Verdana"/>
                        </a:rPr>
                        <a:t>Weakness.</a:t>
                      </a:r>
                      <a:endParaRPr sz="1400" dirty="0">
                        <a:latin typeface="+mn-lt"/>
                        <a:cs typeface="Verdana"/>
                      </a:endParaRPr>
                    </a:p>
                    <a:p>
                      <a:pPr marL="0" marR="120014" indent="0" algn="just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100" i="1" spc="-75" dirty="0">
                          <a:latin typeface="+mn-lt"/>
                          <a:cs typeface="Verdana"/>
                        </a:rPr>
                        <a:t>Note:</a:t>
                      </a:r>
                      <a:r>
                        <a:rPr sz="1100" i="1" spc="-7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35" dirty="0">
                          <a:latin typeface="+mn-lt"/>
                          <a:cs typeface="Verdana"/>
                        </a:rPr>
                        <a:t>While</a:t>
                      </a:r>
                      <a:r>
                        <a:rPr sz="1100" i="1" spc="-6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55" dirty="0">
                          <a:latin typeface="+mn-lt"/>
                          <a:cs typeface="Verdana"/>
                        </a:rPr>
                        <a:t>the</a:t>
                      </a:r>
                      <a:r>
                        <a:rPr sz="1100" i="1" spc="-7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50" dirty="0">
                          <a:latin typeface="+mn-lt"/>
                          <a:cs typeface="Verdana"/>
                        </a:rPr>
                        <a:t>audit</a:t>
                      </a:r>
                      <a:r>
                        <a:rPr sz="1100" i="1" spc="-6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35" dirty="0">
                          <a:latin typeface="+mn-lt"/>
                          <a:cs typeface="Verdana"/>
                        </a:rPr>
                        <a:t>will</a:t>
                      </a:r>
                      <a:r>
                        <a:rPr sz="1100" i="1" spc="-7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25" dirty="0">
                          <a:latin typeface="+mn-lt"/>
                          <a:cs typeface="Verdana"/>
                        </a:rPr>
                        <a:t>focus</a:t>
                      </a:r>
                      <a:r>
                        <a:rPr sz="1100" i="1" spc="-7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50" dirty="0">
                          <a:latin typeface="+mn-lt"/>
                          <a:cs typeface="Verdana"/>
                        </a:rPr>
                        <a:t>on</a:t>
                      </a:r>
                      <a:r>
                        <a:rPr sz="1100" i="1" spc="-55" dirty="0">
                          <a:latin typeface="+mn-lt"/>
                          <a:cs typeface="Verdana"/>
                        </a:rPr>
                        <a:t> the</a:t>
                      </a:r>
                      <a:r>
                        <a:rPr sz="1100" i="1" spc="-7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40" dirty="0">
                          <a:latin typeface="+mn-lt"/>
                          <a:cs typeface="Verdana"/>
                        </a:rPr>
                        <a:t>objectives</a:t>
                      </a:r>
                      <a:r>
                        <a:rPr sz="1100" i="1" spc="-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50" dirty="0">
                          <a:latin typeface="+mn-lt"/>
                          <a:cs typeface="Verdana"/>
                        </a:rPr>
                        <a:t>previously</a:t>
                      </a:r>
                      <a:r>
                        <a:rPr sz="1100" i="1" spc="-7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55" dirty="0">
                          <a:latin typeface="+mn-lt"/>
                          <a:cs typeface="Verdana"/>
                        </a:rPr>
                        <a:t>noted,</a:t>
                      </a:r>
                      <a:r>
                        <a:rPr sz="1100" i="1" spc="-6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85" dirty="0">
                          <a:latin typeface="+mn-lt"/>
                          <a:cs typeface="Verdana"/>
                        </a:rPr>
                        <a:t>IA</a:t>
                      </a:r>
                      <a:r>
                        <a:rPr sz="1100" i="1" spc="-6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45" dirty="0">
                          <a:latin typeface="+mn-lt"/>
                          <a:cs typeface="Verdana"/>
                        </a:rPr>
                        <a:t>has</a:t>
                      </a:r>
                      <a:r>
                        <a:rPr sz="1100" i="1" spc="-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55" dirty="0">
                          <a:latin typeface="+mn-lt"/>
                          <a:cs typeface="Verdana"/>
                        </a:rPr>
                        <a:t>a</a:t>
                      </a:r>
                      <a:r>
                        <a:rPr sz="1100" i="1" spc="-6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45" dirty="0">
                          <a:latin typeface="+mn-lt"/>
                          <a:cs typeface="Verdana"/>
                        </a:rPr>
                        <a:t>responsibility</a:t>
                      </a:r>
                      <a:r>
                        <a:rPr sz="1100" i="1" spc="-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50" dirty="0">
                          <a:latin typeface="+mn-lt"/>
                          <a:cs typeface="Verdana"/>
                        </a:rPr>
                        <a:t>to</a:t>
                      </a:r>
                      <a:r>
                        <a:rPr sz="1100" i="1" spc="-7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40" dirty="0">
                          <a:latin typeface="+mn-lt"/>
                          <a:cs typeface="Verdana"/>
                        </a:rPr>
                        <a:t>assess</a:t>
                      </a:r>
                      <a:r>
                        <a:rPr sz="1100" i="1" spc="-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65" dirty="0">
                          <a:latin typeface="+mn-lt"/>
                          <a:cs typeface="Verdana"/>
                        </a:rPr>
                        <a:t>any</a:t>
                      </a:r>
                      <a:r>
                        <a:rPr sz="1100" i="1" spc="-8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45" dirty="0">
                          <a:latin typeface="+mn-lt"/>
                          <a:cs typeface="Verdana"/>
                        </a:rPr>
                        <a:t>additional</a:t>
                      </a:r>
                      <a:r>
                        <a:rPr sz="1100" i="1" spc="-6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50" dirty="0">
                          <a:latin typeface="+mn-lt"/>
                          <a:cs typeface="Verdana"/>
                        </a:rPr>
                        <a:t>risks</a:t>
                      </a:r>
                      <a:r>
                        <a:rPr sz="1100" i="1" spc="-6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40" dirty="0">
                          <a:latin typeface="+mn-lt"/>
                          <a:cs typeface="Verdana"/>
                        </a:rPr>
                        <a:t>identified</a:t>
                      </a:r>
                      <a:r>
                        <a:rPr sz="1100" i="1" spc="-5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45" dirty="0">
                          <a:latin typeface="+mn-lt"/>
                          <a:cs typeface="Verdana"/>
                        </a:rPr>
                        <a:t>during </a:t>
                      </a:r>
                      <a:r>
                        <a:rPr sz="1100" i="1" spc="-37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55" dirty="0">
                          <a:latin typeface="+mn-lt"/>
                          <a:cs typeface="Verdana"/>
                        </a:rPr>
                        <a:t>the </a:t>
                      </a:r>
                      <a:r>
                        <a:rPr sz="1100" i="1" spc="-60" dirty="0">
                          <a:latin typeface="+mn-lt"/>
                          <a:cs typeface="Verdana"/>
                        </a:rPr>
                        <a:t>audit, </a:t>
                      </a:r>
                      <a:r>
                        <a:rPr sz="1100" i="1" spc="-45" dirty="0">
                          <a:latin typeface="+mn-lt"/>
                          <a:cs typeface="Verdana"/>
                        </a:rPr>
                        <a:t>and </a:t>
                      </a:r>
                      <a:r>
                        <a:rPr sz="1100" i="1" spc="-50" dirty="0">
                          <a:latin typeface="+mn-lt"/>
                          <a:cs typeface="Verdana"/>
                        </a:rPr>
                        <a:t>report </a:t>
                      </a:r>
                      <a:r>
                        <a:rPr sz="1100" i="1" spc="-70" dirty="0">
                          <a:latin typeface="+mn-lt"/>
                          <a:cs typeface="Verdana"/>
                        </a:rPr>
                        <a:t>any </a:t>
                      </a:r>
                      <a:r>
                        <a:rPr sz="1100" i="1" spc="-40" dirty="0">
                          <a:latin typeface="+mn-lt"/>
                          <a:cs typeface="Verdana"/>
                        </a:rPr>
                        <a:t>issues </a:t>
                      </a:r>
                      <a:r>
                        <a:rPr sz="1100" i="1" spc="-45" dirty="0">
                          <a:latin typeface="+mn-lt"/>
                          <a:cs typeface="Verdana"/>
                        </a:rPr>
                        <a:t>identified. </a:t>
                      </a:r>
                      <a:r>
                        <a:rPr sz="1100" i="1" spc="-40" dirty="0">
                          <a:latin typeface="+mn-lt"/>
                          <a:cs typeface="Verdana"/>
                        </a:rPr>
                        <a:t>Where applicable, issues </a:t>
                      </a:r>
                      <a:r>
                        <a:rPr sz="1100" i="1" spc="-45" dirty="0">
                          <a:latin typeface="+mn-lt"/>
                          <a:cs typeface="Verdana"/>
                        </a:rPr>
                        <a:t>will also </a:t>
                      </a:r>
                      <a:r>
                        <a:rPr sz="1100" i="1" spc="-30" dirty="0">
                          <a:latin typeface="+mn-lt"/>
                          <a:cs typeface="Verdana"/>
                        </a:rPr>
                        <a:t>be </a:t>
                      </a:r>
                      <a:r>
                        <a:rPr sz="1100" i="1" spc="-55" dirty="0">
                          <a:latin typeface="+mn-lt"/>
                          <a:cs typeface="Verdana"/>
                        </a:rPr>
                        <a:t>evaluated </a:t>
                      </a:r>
                      <a:r>
                        <a:rPr sz="1100" i="1" spc="-50" dirty="0">
                          <a:latin typeface="+mn-lt"/>
                          <a:cs typeface="Verdana"/>
                        </a:rPr>
                        <a:t>against requirements </a:t>
                      </a:r>
                      <a:r>
                        <a:rPr sz="1100" i="1" spc="-45" dirty="0">
                          <a:latin typeface="+mn-lt"/>
                          <a:cs typeface="Verdana"/>
                        </a:rPr>
                        <a:t>for </a:t>
                      </a:r>
                      <a:r>
                        <a:rPr sz="1100" i="1" spc="-55" dirty="0">
                          <a:latin typeface="+mn-lt"/>
                          <a:cs typeface="Verdana"/>
                        </a:rPr>
                        <a:t>Sarbanes-Oxley </a:t>
                      </a:r>
                      <a:r>
                        <a:rPr sz="1100" i="1" spc="-50" dirty="0">
                          <a:latin typeface="+mn-lt"/>
                          <a:cs typeface="Verdana"/>
                        </a:rPr>
                        <a:t>or </a:t>
                      </a:r>
                      <a:r>
                        <a:rPr sz="1100" i="1" spc="-4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50" dirty="0">
                          <a:latin typeface="+mn-lt"/>
                          <a:cs typeface="Verdana"/>
                        </a:rPr>
                        <a:t>other</a:t>
                      </a:r>
                      <a:r>
                        <a:rPr sz="1100" i="1" spc="-13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55" dirty="0">
                          <a:latin typeface="+mn-lt"/>
                          <a:cs typeface="Verdana"/>
                        </a:rPr>
                        <a:t>regulatory</a:t>
                      </a:r>
                      <a:r>
                        <a:rPr sz="1100" i="1" spc="-15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100" i="1" spc="-50" dirty="0">
                          <a:latin typeface="+mn-lt"/>
                          <a:cs typeface="Verdana"/>
                        </a:rPr>
                        <a:t>standards.</a:t>
                      </a:r>
                      <a:endParaRPr sz="1100" dirty="0">
                        <a:latin typeface="+mn-lt"/>
                        <a:cs typeface="Verdana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5">
            <a:extLst>
              <a:ext uri="{FF2B5EF4-FFF2-40B4-BE49-F238E27FC236}">
                <a16:creationId xmlns:a16="http://schemas.microsoft.com/office/drawing/2014/main" id="{0CA4EF4C-915A-42BD-861B-36E5C3932A08}"/>
              </a:ext>
            </a:extLst>
          </p:cNvPr>
          <p:cNvSpPr txBox="1"/>
          <p:nvPr/>
        </p:nvSpPr>
        <p:spPr>
          <a:xfrm>
            <a:off x="546041" y="4655750"/>
            <a:ext cx="8428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40" dirty="0">
                <a:latin typeface="+mj-lt"/>
                <a:cs typeface="Verdana"/>
              </a:rPr>
              <a:t>Each</a:t>
            </a:r>
            <a:r>
              <a:rPr sz="1600" spc="-165" dirty="0">
                <a:latin typeface="+mj-lt"/>
                <a:cs typeface="Verdana"/>
              </a:rPr>
              <a:t> </a:t>
            </a:r>
            <a:r>
              <a:rPr sz="1600" spc="-50" dirty="0">
                <a:latin typeface="+mj-lt"/>
                <a:cs typeface="Verdana"/>
              </a:rPr>
              <a:t>Management</a:t>
            </a:r>
            <a:r>
              <a:rPr sz="1600" spc="-175" dirty="0">
                <a:latin typeface="+mj-lt"/>
                <a:cs typeface="Verdana"/>
              </a:rPr>
              <a:t> </a:t>
            </a:r>
            <a:r>
              <a:rPr sz="1600" spc="-40" dirty="0">
                <a:latin typeface="+mj-lt"/>
                <a:cs typeface="Verdana"/>
              </a:rPr>
              <a:t>Action</a:t>
            </a:r>
            <a:r>
              <a:rPr sz="1600" spc="-140" dirty="0">
                <a:latin typeface="+mj-lt"/>
                <a:cs typeface="Verdana"/>
              </a:rPr>
              <a:t> </a:t>
            </a:r>
            <a:r>
              <a:rPr sz="1600" spc="-30" dirty="0">
                <a:latin typeface="+mj-lt"/>
                <a:cs typeface="Verdana"/>
              </a:rPr>
              <a:t>Plan</a:t>
            </a:r>
            <a:r>
              <a:rPr sz="1600" spc="-175" dirty="0">
                <a:latin typeface="+mj-lt"/>
                <a:cs typeface="Verdana"/>
              </a:rPr>
              <a:t> </a:t>
            </a:r>
            <a:r>
              <a:rPr sz="1600" spc="-60" dirty="0">
                <a:latin typeface="+mj-lt"/>
                <a:cs typeface="Verdana"/>
              </a:rPr>
              <a:t>requires</a:t>
            </a:r>
            <a:r>
              <a:rPr sz="1600" spc="-170" dirty="0">
                <a:latin typeface="+mj-lt"/>
                <a:cs typeface="Verdana"/>
              </a:rPr>
              <a:t> </a:t>
            </a:r>
            <a:r>
              <a:rPr sz="1600" spc="-65" dirty="0">
                <a:latin typeface="+mj-lt"/>
                <a:cs typeface="Verdana"/>
              </a:rPr>
              <a:t>a</a:t>
            </a:r>
            <a:r>
              <a:rPr sz="1600" spc="-180" dirty="0">
                <a:latin typeface="+mj-lt"/>
                <a:cs typeface="Verdana"/>
              </a:rPr>
              <a:t> </a:t>
            </a:r>
            <a:r>
              <a:rPr lang="en-US" sz="1600" spc="-70" dirty="0">
                <a:latin typeface="+mj-lt"/>
                <a:cs typeface="Verdana"/>
              </a:rPr>
              <a:t>Due Date and Remediation D</a:t>
            </a:r>
            <a:r>
              <a:rPr sz="1600" spc="-70" dirty="0">
                <a:latin typeface="+mj-lt"/>
                <a:cs typeface="Verdana"/>
              </a:rPr>
              <a:t>ate</a:t>
            </a:r>
            <a:r>
              <a:rPr sz="1600" spc="-170" dirty="0">
                <a:latin typeface="+mj-lt"/>
                <a:cs typeface="Verdana"/>
              </a:rPr>
              <a:t> </a:t>
            </a:r>
            <a:r>
              <a:rPr sz="1600" spc="-40" dirty="0">
                <a:latin typeface="+mj-lt"/>
                <a:cs typeface="Verdana"/>
              </a:rPr>
              <a:t>which</a:t>
            </a:r>
            <a:r>
              <a:rPr sz="1600" spc="-150" dirty="0">
                <a:latin typeface="+mj-lt"/>
                <a:cs typeface="Verdana"/>
              </a:rPr>
              <a:t> </a:t>
            </a:r>
            <a:r>
              <a:rPr sz="1600" spc="-60" dirty="0">
                <a:latin typeface="+mj-lt"/>
                <a:cs typeface="Verdana"/>
              </a:rPr>
              <a:t>is</a:t>
            </a:r>
            <a:r>
              <a:rPr sz="1600" spc="-180" dirty="0">
                <a:latin typeface="+mj-lt"/>
                <a:cs typeface="Verdana"/>
              </a:rPr>
              <a:t> </a:t>
            </a:r>
            <a:r>
              <a:rPr sz="1600" spc="-60" dirty="0">
                <a:latin typeface="+mj-lt"/>
                <a:cs typeface="Verdana"/>
              </a:rPr>
              <a:t>tracked</a:t>
            </a:r>
            <a:r>
              <a:rPr sz="1600" spc="-150" dirty="0">
                <a:latin typeface="+mj-lt"/>
                <a:cs typeface="Verdana"/>
              </a:rPr>
              <a:t> </a:t>
            </a:r>
            <a:r>
              <a:rPr sz="1600" spc="-70" dirty="0">
                <a:latin typeface="+mj-lt"/>
                <a:cs typeface="Verdana"/>
              </a:rPr>
              <a:t>by</a:t>
            </a:r>
            <a:r>
              <a:rPr sz="1600" spc="-185" dirty="0">
                <a:latin typeface="+mj-lt"/>
                <a:cs typeface="Verdana"/>
              </a:rPr>
              <a:t> </a:t>
            </a:r>
            <a:r>
              <a:rPr sz="1600" spc="-140" dirty="0">
                <a:latin typeface="+mj-lt"/>
                <a:cs typeface="Verdana"/>
              </a:rPr>
              <a:t>IA.</a:t>
            </a:r>
            <a:endParaRPr sz="1600" dirty="0">
              <a:latin typeface="+mj-lt"/>
              <a:cs typeface="Verdana"/>
            </a:endParaRP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0231AFC5-30A8-47CA-AE36-6885BF71B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49931"/>
              </p:ext>
            </p:extLst>
          </p:nvPr>
        </p:nvGraphicFramePr>
        <p:xfrm>
          <a:off x="460727" y="5143104"/>
          <a:ext cx="10681037" cy="1092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47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+mn-lt"/>
                          <a:cs typeface="Century Gothic"/>
                        </a:rPr>
                        <a:t>Due</a:t>
                      </a:r>
                      <a:r>
                        <a:rPr sz="1400" b="1" spc="-100" dirty="0">
                          <a:latin typeface="+mn-lt"/>
                          <a:cs typeface="Century Gothic"/>
                        </a:rPr>
                        <a:t> </a:t>
                      </a:r>
                      <a:r>
                        <a:rPr sz="1400" b="1" dirty="0">
                          <a:latin typeface="+mn-lt"/>
                          <a:cs typeface="Century Gothic"/>
                        </a:rPr>
                        <a:t>Date</a:t>
                      </a:r>
                      <a:endParaRPr sz="1400" dirty="0">
                        <a:latin typeface="+mn-lt"/>
                        <a:cs typeface="Century Gothic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01600" marR="119380" algn="just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35" dirty="0">
                          <a:latin typeface="+mn-lt"/>
                          <a:cs typeface="Verdana"/>
                        </a:rPr>
                        <a:t>Reflects</a:t>
                      </a:r>
                      <a:r>
                        <a:rPr sz="1400" spc="-9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the</a:t>
                      </a:r>
                      <a:r>
                        <a:rPr sz="1400" spc="-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lang="en-US" sz="1400" spc="-65" dirty="0">
                          <a:latin typeface="+mn-lt"/>
                          <a:cs typeface="Verdana"/>
                        </a:rPr>
                        <a:t>date when Responsible Parties /</a:t>
                      </a:r>
                      <a:r>
                        <a:rPr sz="1400" spc="-9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Management</a:t>
                      </a:r>
                      <a:r>
                        <a:rPr sz="1400" spc="-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lang="en-US" sz="1400" spc="-90" dirty="0">
                          <a:latin typeface="+mn-lt"/>
                          <a:cs typeface="Verdana"/>
                        </a:rPr>
                        <a:t>will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complete</a:t>
                      </a:r>
                      <a:r>
                        <a:rPr sz="1400" spc="-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the</a:t>
                      </a:r>
                      <a:r>
                        <a:rPr sz="1400" spc="-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agreed</a:t>
                      </a:r>
                      <a:r>
                        <a:rPr sz="1400" spc="-10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upon</a:t>
                      </a:r>
                      <a:r>
                        <a:rPr sz="1400" spc="-11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lang="en-US" sz="1400" spc="-40" dirty="0">
                          <a:latin typeface="+mn-lt"/>
                          <a:cs typeface="Verdana"/>
                        </a:rPr>
                        <a:t>A</a:t>
                      </a:r>
                      <a:r>
                        <a:rPr sz="1400" spc="-40" dirty="0">
                          <a:latin typeface="+mn-lt"/>
                          <a:cs typeface="Verdana"/>
                        </a:rPr>
                        <a:t>ction</a:t>
                      </a:r>
                      <a:r>
                        <a:rPr sz="1400" spc="-10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lang="en-US" sz="1400" spc="-65" dirty="0">
                          <a:latin typeface="+mn-lt"/>
                          <a:cs typeface="Verdana"/>
                        </a:rPr>
                        <a:t>P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lan,</a:t>
                      </a:r>
                      <a:r>
                        <a:rPr sz="1400" spc="-10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lang="en-US" sz="1400" spc="-55" dirty="0">
                          <a:latin typeface="+mn-lt"/>
                          <a:cs typeface="Verdana"/>
                        </a:rPr>
                        <a:t>which includes sending data to Internal Audit to validate remediation efforts.</a:t>
                      </a:r>
                      <a:endParaRPr sz="1400" dirty="0">
                        <a:latin typeface="+mn-lt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7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+mn-lt"/>
                          <a:cs typeface="Century Gothic"/>
                        </a:rPr>
                        <a:t>Remed</a:t>
                      </a:r>
                      <a:r>
                        <a:rPr sz="1400" b="1" spc="-10" dirty="0">
                          <a:latin typeface="+mn-lt"/>
                          <a:cs typeface="Century Gothic"/>
                        </a:rPr>
                        <a:t>i</a:t>
                      </a:r>
                      <a:r>
                        <a:rPr sz="1400" b="1" dirty="0">
                          <a:latin typeface="+mn-lt"/>
                          <a:cs typeface="Century Gothic"/>
                        </a:rPr>
                        <a:t>a</a:t>
                      </a:r>
                      <a:r>
                        <a:rPr sz="1400" b="1" spc="-10" dirty="0">
                          <a:latin typeface="+mn-lt"/>
                          <a:cs typeface="Century Gothic"/>
                        </a:rPr>
                        <a:t>ti</a:t>
                      </a:r>
                      <a:r>
                        <a:rPr sz="1400" b="1" spc="-5" dirty="0">
                          <a:latin typeface="+mn-lt"/>
                          <a:cs typeface="Century Gothic"/>
                        </a:rPr>
                        <a:t>o</a:t>
                      </a:r>
                      <a:r>
                        <a:rPr sz="1400" b="1" dirty="0">
                          <a:latin typeface="+mn-lt"/>
                          <a:cs typeface="Century Gothic"/>
                        </a:rPr>
                        <a:t>n</a:t>
                      </a:r>
                      <a:r>
                        <a:rPr sz="1400" b="1" spc="-95" dirty="0">
                          <a:latin typeface="+mn-lt"/>
                          <a:cs typeface="Century Gothic"/>
                        </a:rPr>
                        <a:t> </a:t>
                      </a:r>
                      <a:r>
                        <a:rPr sz="1400" b="1" dirty="0">
                          <a:latin typeface="+mn-lt"/>
                          <a:cs typeface="Century Gothic"/>
                        </a:rPr>
                        <a:t>Date</a:t>
                      </a:r>
                      <a:endParaRPr sz="1400" dirty="0">
                        <a:latin typeface="+mn-lt"/>
                        <a:cs typeface="Century Gothic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01600" marR="119380" algn="just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35" dirty="0">
                          <a:latin typeface="+mn-lt"/>
                          <a:cs typeface="Verdana"/>
                        </a:rPr>
                        <a:t>Reflects</a:t>
                      </a:r>
                      <a:r>
                        <a:rPr sz="1400" spc="-95" dirty="0">
                          <a:latin typeface="+mn-lt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+mn-lt"/>
                          <a:cs typeface="Verdana"/>
                        </a:rPr>
                        <a:t>the</a:t>
                      </a:r>
                      <a:r>
                        <a:rPr sz="1400" spc="-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lang="en-US" sz="1400" spc="-65" dirty="0">
                          <a:latin typeface="+mn-lt"/>
                          <a:cs typeface="Verdana"/>
                        </a:rPr>
                        <a:t>date when Internal Audit will have validated the implemented Management Action Plan effectively closed </a:t>
                      </a:r>
                      <a:r>
                        <a:rPr sz="1400" spc="-90" dirty="0">
                          <a:latin typeface="+mn-lt"/>
                          <a:cs typeface="Verdana"/>
                        </a:rPr>
                        <a:t> </a:t>
                      </a:r>
                      <a:r>
                        <a:rPr lang="en-US" sz="1400" spc="-45" dirty="0">
                          <a:latin typeface="+mn-lt"/>
                          <a:cs typeface="Verdana"/>
                        </a:rPr>
                        <a:t>the issue.</a:t>
                      </a:r>
                      <a:endParaRPr sz="1400" dirty="0">
                        <a:latin typeface="+mn-lt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66789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03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BF25D-612D-4AEE-BC9F-49EB9BCD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530351"/>
            <a:ext cx="10695432" cy="713232"/>
          </a:xfrm>
        </p:spPr>
        <p:txBody>
          <a:bodyPr/>
          <a:lstStyle/>
          <a:p>
            <a:r>
              <a:rPr lang="en-US" sz="3600" dirty="0"/>
              <a:t>Distribution List – Methodology Current State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F27860-496F-4FAF-98F8-DC5941F21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08" y="1060703"/>
            <a:ext cx="8741507" cy="5376673"/>
          </a:xfrm>
        </p:spPr>
      </p:pic>
    </p:spTree>
    <p:extLst>
      <p:ext uri="{BB962C8B-B14F-4D97-AF65-F5344CB8AC3E}">
        <p14:creationId xmlns:p14="http://schemas.microsoft.com/office/powerpoint/2010/main" val="13836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BF25D-612D-4AEE-BC9F-49EB9BCD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530351"/>
            <a:ext cx="10695432" cy="713232"/>
          </a:xfrm>
        </p:spPr>
        <p:txBody>
          <a:bodyPr/>
          <a:lstStyle/>
          <a:p>
            <a:r>
              <a:rPr lang="en-US" sz="3600" dirty="0"/>
              <a:t>Distribution List – Methodology Current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20A8-D540-4BA0-87D1-4D22B7B3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CFA7F-AB6D-476B-9FE0-0E5586AC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2" y="988172"/>
            <a:ext cx="10035401" cy="53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5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BF25D-612D-4AEE-BC9F-49EB9BCD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530351"/>
            <a:ext cx="10695432" cy="713232"/>
          </a:xfrm>
        </p:spPr>
        <p:txBody>
          <a:bodyPr/>
          <a:lstStyle/>
          <a:p>
            <a:r>
              <a:rPr lang="en-US" sz="3600" dirty="0"/>
              <a:t>Report Due Dates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58C0B-9788-49A2-9BA1-CF60C4C98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61" y="3916554"/>
            <a:ext cx="9485614" cy="1726403"/>
          </a:xfrm>
          <a:ln w="158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6056E-9ADE-47F9-999E-6A71C2484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90" y="1610140"/>
            <a:ext cx="9395885" cy="170953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9D482D-55F8-4400-972F-230DC18C490E}"/>
              </a:ext>
            </a:extLst>
          </p:cNvPr>
          <p:cNvSpPr txBox="1"/>
          <p:nvPr/>
        </p:nvSpPr>
        <p:spPr>
          <a:xfrm>
            <a:off x="1153560" y="3440131"/>
            <a:ext cx="90141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67AC0"/>
                </a:solidFill>
              </a:rPr>
              <a:t>Revised Until Template Update – Dates Align with AuditBoard Fields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6F08A-50C1-4F79-A7FF-8114525DA339}"/>
              </a:ext>
            </a:extLst>
          </p:cNvPr>
          <p:cNvSpPr txBox="1"/>
          <p:nvPr/>
        </p:nvSpPr>
        <p:spPr>
          <a:xfrm>
            <a:off x="1153560" y="1233429"/>
            <a:ext cx="52370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67AC0"/>
                </a:solidFill>
              </a:rPr>
              <a:t>Current Template</a:t>
            </a:r>
          </a:p>
        </p:txBody>
      </p:sp>
    </p:spTree>
    <p:extLst>
      <p:ext uri="{BB962C8B-B14F-4D97-AF65-F5344CB8AC3E}">
        <p14:creationId xmlns:p14="http://schemas.microsoft.com/office/powerpoint/2010/main" val="138576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F07A162-9957-41C5-8D24-5FCF2DDC684E}"/>
              </a:ext>
            </a:extLst>
          </p:cNvPr>
          <p:cNvGrpSpPr/>
          <p:nvPr/>
        </p:nvGrpSpPr>
        <p:grpSpPr>
          <a:xfrm>
            <a:off x="5897563" y="2649212"/>
            <a:ext cx="393699" cy="1559576"/>
            <a:chOff x="5899151" y="2073651"/>
            <a:chExt cx="393699" cy="196702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8379774-3AE2-4B30-A655-5CB2EC2B4D68}"/>
                </a:ext>
              </a:extLst>
            </p:cNvPr>
            <p:cNvCxnSpPr/>
            <p:nvPr/>
          </p:nvCxnSpPr>
          <p:spPr>
            <a:xfrm>
              <a:off x="5899151" y="2073651"/>
              <a:ext cx="393699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67C2489-823C-49DC-A714-2CD5FB651899}"/>
                </a:ext>
              </a:extLst>
            </p:cNvPr>
            <p:cNvCxnSpPr/>
            <p:nvPr/>
          </p:nvCxnSpPr>
          <p:spPr>
            <a:xfrm>
              <a:off x="5899151" y="4040673"/>
              <a:ext cx="393699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40B37C3-0185-4AD1-A609-839DF5E9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06" y="3145872"/>
            <a:ext cx="9997440" cy="739495"/>
          </a:xfrm>
        </p:spPr>
        <p:txBody>
          <a:bodyPr/>
          <a:lstStyle/>
          <a:p>
            <a:r>
              <a:rPr lang="en-US" dirty="0"/>
              <a:t>Feedback / Questions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02691"/>
      </p:ext>
    </p:extLst>
  </p:cSld>
  <p:clrMapOvr>
    <a:masterClrMapping/>
  </p:clrMapOvr>
</p:sld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2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3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Everyday_Widescreen_Template_01_2021.pptx" id="{5C385F0D-39DD-4748-8307-E551DF2AADF8}" vid="{79957AE9-C03F-4119-811A-6E9EA433A92D}"/>
    </a:ext>
  </a:extLst>
</a:theme>
</file>

<file path=ppt/theme/theme2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10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10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253F854F3F8A4A848FC463184F2673" ma:contentTypeVersion="6" ma:contentTypeDescription="Create a new document." ma:contentTypeScope="" ma:versionID="db5e03aa1f7ab32b406bb5bf18be8bdf">
  <xsd:schema xmlns:xsd="http://www.w3.org/2001/XMLSchema" xmlns:xs="http://www.w3.org/2001/XMLSchema" xmlns:p="http://schemas.microsoft.com/office/2006/metadata/properties" xmlns:ns2="f3aac4cb-ba2b-4f39-81d2-673e88dbca3a" xmlns:ns3="44c20e7a-e275-4963-900a-0a3e0cce6933" targetNamespace="http://schemas.microsoft.com/office/2006/metadata/properties" ma:root="true" ma:fieldsID="e495b8b55a5f823862ff0227873efd87" ns2:_="" ns3:_="">
    <xsd:import namespace="f3aac4cb-ba2b-4f39-81d2-673e88dbca3a"/>
    <xsd:import namespace="44c20e7a-e275-4963-900a-0a3e0cce69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ac4cb-ba2b-4f39-81d2-673e88dbc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c20e7a-e275-4963-900a-0a3e0cce69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schemas.microsoft.com/office/infopath/2007/PartnerControls"/>
    <ds:schemaRef ds:uri="http://schemas.microsoft.com/office/2006/documentManagement/types"/>
    <ds:schemaRef ds:uri="44c20e7a-e275-4963-900a-0a3e0cce6933"/>
    <ds:schemaRef ds:uri="http://purl.org/dc/elements/1.1/"/>
    <ds:schemaRef ds:uri="http://schemas.microsoft.com/office/2006/metadata/properties"/>
    <ds:schemaRef ds:uri="f3aac4cb-ba2b-4f39-81d2-673e88dbca3a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2E9A6AC-F51D-43D7-87B5-9A77653AD115}">
  <ds:schemaRefs>
    <ds:schemaRef ds:uri="44c20e7a-e275-4963-900a-0a3e0cce6933"/>
    <ds:schemaRef ds:uri="f3aac4cb-ba2b-4f39-81d2-673e88dbca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CVS_Health_Everyday_Widescreen_Template_01_2021</Template>
  <TotalTime>3394</TotalTime>
  <Words>434</Words>
  <Application>Microsoft Office PowerPoint</Application>
  <PresentationFormat>Custom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CVS Health Sans</vt:lpstr>
      <vt:lpstr>CVS Health Sans Medium</vt:lpstr>
      <vt:lpstr>Lucida Grande</vt:lpstr>
      <vt:lpstr>Open Sans</vt:lpstr>
      <vt:lpstr>CVS_Health_PPT_Everyday_Widescreen_Template</vt:lpstr>
      <vt:lpstr>Methodology &amp; IT Audit Best Practices </vt:lpstr>
      <vt:lpstr>Methodology Best Practices</vt:lpstr>
      <vt:lpstr>Audit Timeline</vt:lpstr>
      <vt:lpstr>Standard Terminology  Ratings &amp; Management Action Plan </vt:lpstr>
      <vt:lpstr>Distribution List – Methodology Current State</vt:lpstr>
      <vt:lpstr>Distribution List – Methodology Current State</vt:lpstr>
      <vt:lpstr>Report Due Dates</vt:lpstr>
      <vt:lpstr>Feedback / Questions 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template is for sharing information internally with colleagues and is not for formal presentations.</dc:title>
  <dc:creator>Mata, Eric R</dc:creator>
  <cp:lastModifiedBy>Ron</cp:lastModifiedBy>
  <cp:revision>40</cp:revision>
  <cp:lastPrinted>2017-04-13T12:11:49Z</cp:lastPrinted>
  <dcterms:created xsi:type="dcterms:W3CDTF">2021-02-19T20:31:28Z</dcterms:created>
  <dcterms:modified xsi:type="dcterms:W3CDTF">2021-09-23T12:37:17Z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0x0101000F253F854F3F8A4A848FC463184F2673</vt:lpwstr>
  </property>
  <property fmtid="{D5CDD505-2E9C-101B-9397-08002B2CF9AE}" pid="3" name="MSIP_Label_7837230a-460a-4aec-98a3-ac101fb30b10_Enabled">
    <vt:lpwstr>true</vt:lpwstr>
  </property>
  <property fmtid="{D5CDD505-2E9C-101B-9397-08002B2CF9AE}" pid="4" name="MSIP_Label_7837230a-460a-4aec-98a3-ac101fb30b10_SetDate">
    <vt:lpwstr>2021-09-21T17:58:05Z</vt:lpwstr>
  </property>
  <property fmtid="{D5CDD505-2E9C-101B-9397-08002B2CF9AE}" pid="5" name="MSIP_Label_7837230a-460a-4aec-98a3-ac101fb30b10_Method">
    <vt:lpwstr>Privileged</vt:lpwstr>
  </property>
  <property fmtid="{D5CDD505-2E9C-101B-9397-08002B2CF9AE}" pid="6" name="MSIP_Label_7837230a-460a-4aec-98a3-ac101fb30b10_Name">
    <vt:lpwstr>7837230a-460a-4aec-98a3-ac101fb30b10</vt:lpwstr>
  </property>
  <property fmtid="{D5CDD505-2E9C-101B-9397-08002B2CF9AE}" pid="7" name="MSIP_Label_7837230a-460a-4aec-98a3-ac101fb30b10_SiteId">
    <vt:lpwstr>fabb61b8-3afe-4e75-b934-a47f782b8cd7</vt:lpwstr>
  </property>
  <property fmtid="{D5CDD505-2E9C-101B-9397-08002B2CF9AE}" pid="8" name="MSIP_Label_7837230a-460a-4aec-98a3-ac101fb30b10_ActionId">
    <vt:lpwstr/>
  </property>
  <property fmtid="{D5CDD505-2E9C-101B-9397-08002B2CF9AE}" pid="9" name="MSIP_Label_7837230a-460a-4aec-98a3-ac101fb30b10_ContentBits">
    <vt:lpwstr>0</vt:lpwstr>
  </property>
</Properties>
</file>