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 id="2147483662" r:id="rId5"/>
  </p:sldMasterIdLst>
  <p:notesMasterIdLst>
    <p:notesMasterId r:id="rId13"/>
  </p:notesMasterIdLst>
  <p:sldIdLst>
    <p:sldId id="277" r:id="rId6"/>
    <p:sldId id="270" r:id="rId7"/>
    <p:sldId id="279" r:id="rId8"/>
    <p:sldId id="278" r:id="rId9"/>
    <p:sldId id="276" r:id="rId10"/>
    <p:sldId id="280"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James W" initials="RJW" lastIdx="1" clrIdx="0">
    <p:extLst>
      <p:ext uri="{19B8F6BF-5375-455C-9EA6-DF929625EA0E}">
        <p15:presenceInfo xmlns:p15="http://schemas.microsoft.com/office/powerpoint/2012/main" userId="S::RoseJW@aetna.com::eff368b1-1741-4874-8ca3-95eb6cce52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6A6CC-EBF7-4CA6-9459-43E85E7CA0F0}" v="128" dt="2021-09-07T20:02:11.270"/>
    <p1510:client id="{8DE300F9-42CB-4ADB-9AAE-B3B2ECB995AF}" v="4" dt="2021-09-08T15:00:23.865"/>
    <p1510:client id="{9EB34169-13D5-4BB4-B396-3CF346608537}" v="120" dt="2021-09-08T12:41:23.674"/>
    <p1510:client id="{D32CA51B-B06B-421D-B9D1-7ED9BB2F367F}" vWet="4" dt="2021-09-07T20:00:27.677"/>
    <p1510:client id="{D630B0DD-AE49-4630-8303-BB558EEA27AD}" v="1" dt="2021-09-07T15:14:30.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F276B-A0D9-45A9-8A30-0B6889EEA8BC}"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DB43D12A-6656-4D4D-BFDF-7F77771B2F83}">
      <dgm:prSet phldrT="[Text]" phldr="0"/>
      <dgm:spPr/>
      <dgm:t>
        <a:bodyPr/>
        <a:lstStyle/>
        <a:p>
          <a:r>
            <a:rPr lang="en-US" b="1" dirty="0">
              <a:latin typeface="Calibri Light" panose="020F0302020204030204"/>
            </a:rPr>
            <a:t>Provisioning</a:t>
          </a:r>
          <a:endParaRPr lang="en-US" b="1" dirty="0"/>
        </a:p>
      </dgm:t>
    </dgm:pt>
    <dgm:pt modelId="{E0173326-4B50-4832-9A37-098FB791AABE}" type="parTrans" cxnId="{35B89ED3-50C1-4D47-A3F1-7AFE00A93650}">
      <dgm:prSet/>
      <dgm:spPr/>
      <dgm:t>
        <a:bodyPr/>
        <a:lstStyle/>
        <a:p>
          <a:endParaRPr lang="en-US"/>
        </a:p>
      </dgm:t>
    </dgm:pt>
    <dgm:pt modelId="{5232AF8A-6D6A-48A4-9775-FE4E95415A06}" type="sibTrans" cxnId="{35B89ED3-50C1-4D47-A3F1-7AFE00A93650}">
      <dgm:prSet/>
      <dgm:spPr/>
      <dgm:t>
        <a:bodyPr/>
        <a:lstStyle/>
        <a:p>
          <a:endParaRPr lang="en-US"/>
        </a:p>
      </dgm:t>
    </dgm:pt>
    <dgm:pt modelId="{4636CC3C-3D9B-4C8E-B7B7-4205A2E00A46}">
      <dgm:prSet phldrT="[Text]" phldr="0"/>
      <dgm:spPr/>
      <dgm:t>
        <a:bodyPr/>
        <a:lstStyle/>
        <a:p>
          <a:r>
            <a:rPr lang="en-US" b="1" dirty="0">
              <a:latin typeface="Calibri Light" panose="020F0302020204030204"/>
            </a:rPr>
            <a:t>Governance</a:t>
          </a:r>
          <a:endParaRPr lang="en-US" b="1" dirty="0"/>
        </a:p>
      </dgm:t>
    </dgm:pt>
    <dgm:pt modelId="{DEB4BD34-B914-4FDB-9B1F-A7DADD5CF44F}" type="parTrans" cxnId="{EE4FFA3A-66CD-443F-A212-F87E3507A973}">
      <dgm:prSet/>
      <dgm:spPr/>
      <dgm:t>
        <a:bodyPr/>
        <a:lstStyle/>
        <a:p>
          <a:endParaRPr lang="en-US"/>
        </a:p>
      </dgm:t>
    </dgm:pt>
    <dgm:pt modelId="{0B899430-5C18-4E2C-938B-EB674DA49FBA}" type="sibTrans" cxnId="{EE4FFA3A-66CD-443F-A212-F87E3507A973}">
      <dgm:prSet/>
      <dgm:spPr/>
      <dgm:t>
        <a:bodyPr/>
        <a:lstStyle/>
        <a:p>
          <a:endParaRPr lang="en-US"/>
        </a:p>
      </dgm:t>
    </dgm:pt>
    <dgm:pt modelId="{18764488-610C-4345-BC95-98680C31A832}">
      <dgm:prSet phldrT="[Text]" phldr="0"/>
      <dgm:spPr/>
      <dgm:t>
        <a:bodyPr/>
        <a:lstStyle/>
        <a:p>
          <a:r>
            <a:rPr lang="en-US" b="1" dirty="0">
              <a:latin typeface="Calibri Light" panose="020F0302020204030204"/>
            </a:rPr>
            <a:t>PAM</a:t>
          </a:r>
          <a:endParaRPr lang="en-US" b="1" dirty="0"/>
        </a:p>
      </dgm:t>
    </dgm:pt>
    <dgm:pt modelId="{314B33DB-4221-4B09-8E22-CEBC2DFB1B6A}" type="parTrans" cxnId="{A5E9F602-9D4F-408E-AB56-561EBADAA7C8}">
      <dgm:prSet/>
      <dgm:spPr/>
      <dgm:t>
        <a:bodyPr/>
        <a:lstStyle/>
        <a:p>
          <a:endParaRPr lang="en-US"/>
        </a:p>
      </dgm:t>
    </dgm:pt>
    <dgm:pt modelId="{698CB385-2DEB-4940-8FF7-1A667B6B8745}" type="sibTrans" cxnId="{A5E9F602-9D4F-408E-AB56-561EBADAA7C8}">
      <dgm:prSet/>
      <dgm:spPr/>
      <dgm:t>
        <a:bodyPr/>
        <a:lstStyle/>
        <a:p>
          <a:endParaRPr lang="en-US"/>
        </a:p>
      </dgm:t>
    </dgm:pt>
    <dgm:pt modelId="{11C09A65-706D-4118-AD0D-3C98B22AC095}">
      <dgm:prSet phldrT="[Text]" phldr="0"/>
      <dgm:spPr/>
      <dgm:t>
        <a:bodyPr/>
        <a:lstStyle/>
        <a:p>
          <a:pPr rtl="0"/>
          <a:r>
            <a:rPr lang="en-US" b="1" dirty="0">
              <a:latin typeface="Calibri Light" panose="020F0302020204030204"/>
            </a:rPr>
            <a:t>Audit Response</a:t>
          </a:r>
          <a:endParaRPr lang="en-US" b="1" dirty="0"/>
        </a:p>
      </dgm:t>
    </dgm:pt>
    <dgm:pt modelId="{C54BE044-A748-4EDA-9307-48D749E3588E}" type="parTrans" cxnId="{BC7BD8A4-A1D9-40EB-A0E0-4D664F3DD62E}">
      <dgm:prSet/>
      <dgm:spPr/>
      <dgm:t>
        <a:bodyPr/>
        <a:lstStyle/>
        <a:p>
          <a:endParaRPr lang="en-US"/>
        </a:p>
      </dgm:t>
    </dgm:pt>
    <dgm:pt modelId="{8B920DDF-1931-4D0C-AB4A-217E8F7E568F}" type="sibTrans" cxnId="{BC7BD8A4-A1D9-40EB-A0E0-4D664F3DD62E}">
      <dgm:prSet/>
      <dgm:spPr/>
      <dgm:t>
        <a:bodyPr/>
        <a:lstStyle/>
        <a:p>
          <a:endParaRPr lang="en-US"/>
        </a:p>
      </dgm:t>
    </dgm:pt>
    <dgm:pt modelId="{AFB3FA92-2348-4929-8D13-95EE62F94AA6}" type="pres">
      <dgm:prSet presAssocID="{F1CF276B-A0D9-45A9-8A30-0B6889EEA8BC}" presName="cycle" presStyleCnt="0">
        <dgm:presLayoutVars>
          <dgm:dir/>
          <dgm:resizeHandles val="exact"/>
        </dgm:presLayoutVars>
      </dgm:prSet>
      <dgm:spPr/>
    </dgm:pt>
    <dgm:pt modelId="{70AF34BE-CC1D-4F5F-988B-4C06DC632DD7}" type="pres">
      <dgm:prSet presAssocID="{DB43D12A-6656-4D4D-BFDF-7F77771B2F83}" presName="node" presStyleLbl="node1" presStyleIdx="0" presStyleCnt="4">
        <dgm:presLayoutVars>
          <dgm:bulletEnabled val="1"/>
        </dgm:presLayoutVars>
      </dgm:prSet>
      <dgm:spPr>
        <a:solidFill>
          <a:srgbClr val="FF0000"/>
        </a:solidFill>
      </dgm:spPr>
    </dgm:pt>
    <dgm:pt modelId="{A2ED5379-0905-49CC-8533-ADE1C7BDAD53}" type="pres">
      <dgm:prSet presAssocID="{DB43D12A-6656-4D4D-BFDF-7F77771B2F83}" presName="spNode" presStyleCnt="0"/>
      <dgm:spPr/>
    </dgm:pt>
    <dgm:pt modelId="{FB1F596F-E24B-4187-892A-97A25E8EE0E8}" type="pres">
      <dgm:prSet presAssocID="{5232AF8A-6D6A-48A4-9775-FE4E95415A06}" presName="sibTrans" presStyleLbl="sibTrans1D1" presStyleIdx="0" presStyleCnt="4"/>
      <dgm:spPr/>
    </dgm:pt>
    <dgm:pt modelId="{1F783A7A-5B5D-4E44-9E3E-C36B8AD87D07}" type="pres">
      <dgm:prSet presAssocID="{4636CC3C-3D9B-4C8E-B7B7-4205A2E00A46}" presName="node" presStyleLbl="node1" presStyleIdx="1" presStyleCnt="4">
        <dgm:presLayoutVars>
          <dgm:bulletEnabled val="1"/>
        </dgm:presLayoutVars>
      </dgm:prSet>
      <dgm:spPr>
        <a:solidFill>
          <a:srgbClr val="FF0000"/>
        </a:solidFill>
      </dgm:spPr>
    </dgm:pt>
    <dgm:pt modelId="{EC3B4649-483A-4CF3-9FF2-BFA9A9002690}" type="pres">
      <dgm:prSet presAssocID="{4636CC3C-3D9B-4C8E-B7B7-4205A2E00A46}" presName="spNode" presStyleCnt="0"/>
      <dgm:spPr/>
    </dgm:pt>
    <dgm:pt modelId="{76BA885F-B6D3-4E41-84F6-DF80369A5D76}" type="pres">
      <dgm:prSet presAssocID="{0B899430-5C18-4E2C-938B-EB674DA49FBA}" presName="sibTrans" presStyleLbl="sibTrans1D1" presStyleIdx="1" presStyleCnt="4"/>
      <dgm:spPr/>
    </dgm:pt>
    <dgm:pt modelId="{F23F855A-0C99-401F-80D4-042C39534C78}" type="pres">
      <dgm:prSet presAssocID="{18764488-610C-4345-BC95-98680C31A832}" presName="node" presStyleLbl="node1" presStyleIdx="2" presStyleCnt="4">
        <dgm:presLayoutVars>
          <dgm:bulletEnabled val="1"/>
        </dgm:presLayoutVars>
      </dgm:prSet>
      <dgm:spPr>
        <a:solidFill>
          <a:srgbClr val="FF0000"/>
        </a:solidFill>
      </dgm:spPr>
    </dgm:pt>
    <dgm:pt modelId="{18C84658-C521-417F-B889-64A82926DF04}" type="pres">
      <dgm:prSet presAssocID="{18764488-610C-4345-BC95-98680C31A832}" presName="spNode" presStyleCnt="0"/>
      <dgm:spPr/>
    </dgm:pt>
    <dgm:pt modelId="{BBF39D47-E9BD-45E2-80D7-39214EA764E9}" type="pres">
      <dgm:prSet presAssocID="{698CB385-2DEB-4940-8FF7-1A667B6B8745}" presName="sibTrans" presStyleLbl="sibTrans1D1" presStyleIdx="2" presStyleCnt="4"/>
      <dgm:spPr/>
    </dgm:pt>
    <dgm:pt modelId="{2CCC69DC-9BDF-489F-9F28-DB1770DED054}" type="pres">
      <dgm:prSet presAssocID="{11C09A65-706D-4118-AD0D-3C98B22AC095}" presName="node" presStyleLbl="node1" presStyleIdx="3" presStyleCnt="4">
        <dgm:presLayoutVars>
          <dgm:bulletEnabled val="1"/>
        </dgm:presLayoutVars>
      </dgm:prSet>
      <dgm:spPr>
        <a:solidFill>
          <a:srgbClr val="FF0000"/>
        </a:solidFill>
      </dgm:spPr>
    </dgm:pt>
    <dgm:pt modelId="{644FDAC2-67A6-4C7B-BD80-1CEDA7492DC5}" type="pres">
      <dgm:prSet presAssocID="{11C09A65-706D-4118-AD0D-3C98B22AC095}" presName="spNode" presStyleCnt="0"/>
      <dgm:spPr/>
    </dgm:pt>
    <dgm:pt modelId="{20510F79-9FE8-4AF6-9736-E7CFADC2097A}" type="pres">
      <dgm:prSet presAssocID="{8B920DDF-1931-4D0C-AB4A-217E8F7E568F}" presName="sibTrans" presStyleLbl="sibTrans1D1" presStyleIdx="3" presStyleCnt="4"/>
      <dgm:spPr/>
    </dgm:pt>
  </dgm:ptLst>
  <dgm:cxnLst>
    <dgm:cxn modelId="{A5E9F602-9D4F-408E-AB56-561EBADAA7C8}" srcId="{F1CF276B-A0D9-45A9-8A30-0B6889EEA8BC}" destId="{18764488-610C-4345-BC95-98680C31A832}" srcOrd="2" destOrd="0" parTransId="{314B33DB-4221-4B09-8E22-CEBC2DFB1B6A}" sibTransId="{698CB385-2DEB-4940-8FF7-1A667B6B8745}"/>
    <dgm:cxn modelId="{EA1F790A-5CC5-4652-AE52-CED2C56AD733}" type="presOf" srcId="{698CB385-2DEB-4940-8FF7-1A667B6B8745}" destId="{BBF39D47-E9BD-45E2-80D7-39214EA764E9}" srcOrd="0" destOrd="0" presId="urn:microsoft.com/office/officeart/2005/8/layout/cycle5"/>
    <dgm:cxn modelId="{23DE0120-FB6F-44B4-BE59-7C05C957CCA2}" type="presOf" srcId="{5232AF8A-6D6A-48A4-9775-FE4E95415A06}" destId="{FB1F596F-E24B-4187-892A-97A25E8EE0E8}" srcOrd="0" destOrd="0" presId="urn:microsoft.com/office/officeart/2005/8/layout/cycle5"/>
    <dgm:cxn modelId="{177FCA2A-4F78-447C-9B49-E899392B097E}" type="presOf" srcId="{0B899430-5C18-4E2C-938B-EB674DA49FBA}" destId="{76BA885F-B6D3-4E41-84F6-DF80369A5D76}" srcOrd="0" destOrd="0" presId="urn:microsoft.com/office/officeart/2005/8/layout/cycle5"/>
    <dgm:cxn modelId="{EE4FFA3A-66CD-443F-A212-F87E3507A973}" srcId="{F1CF276B-A0D9-45A9-8A30-0B6889EEA8BC}" destId="{4636CC3C-3D9B-4C8E-B7B7-4205A2E00A46}" srcOrd="1" destOrd="0" parTransId="{DEB4BD34-B914-4FDB-9B1F-A7DADD5CF44F}" sibTransId="{0B899430-5C18-4E2C-938B-EB674DA49FBA}"/>
    <dgm:cxn modelId="{957EDE5F-DAB6-47D4-9D90-B9A781DA9559}" type="presOf" srcId="{F1CF276B-A0D9-45A9-8A30-0B6889EEA8BC}" destId="{AFB3FA92-2348-4929-8D13-95EE62F94AA6}" srcOrd="0" destOrd="0" presId="urn:microsoft.com/office/officeart/2005/8/layout/cycle5"/>
    <dgm:cxn modelId="{9C1DC662-DDBC-454E-B195-F38E5E15F5B5}" type="presOf" srcId="{DB43D12A-6656-4D4D-BFDF-7F77771B2F83}" destId="{70AF34BE-CC1D-4F5F-988B-4C06DC632DD7}" srcOrd="0" destOrd="0" presId="urn:microsoft.com/office/officeart/2005/8/layout/cycle5"/>
    <dgm:cxn modelId="{4506A677-4E20-439B-BF02-5E7D9B26DF88}" type="presOf" srcId="{8B920DDF-1931-4D0C-AB4A-217E8F7E568F}" destId="{20510F79-9FE8-4AF6-9736-E7CFADC2097A}" srcOrd="0" destOrd="0" presId="urn:microsoft.com/office/officeart/2005/8/layout/cycle5"/>
    <dgm:cxn modelId="{F17DF182-063E-44E0-8AFF-66FB645C1CC9}" type="presOf" srcId="{4636CC3C-3D9B-4C8E-B7B7-4205A2E00A46}" destId="{1F783A7A-5B5D-4E44-9E3E-C36B8AD87D07}" srcOrd="0" destOrd="0" presId="urn:microsoft.com/office/officeart/2005/8/layout/cycle5"/>
    <dgm:cxn modelId="{F3D75893-BEB5-465C-810F-492B7E332D77}" type="presOf" srcId="{11C09A65-706D-4118-AD0D-3C98B22AC095}" destId="{2CCC69DC-9BDF-489F-9F28-DB1770DED054}" srcOrd="0" destOrd="0" presId="urn:microsoft.com/office/officeart/2005/8/layout/cycle5"/>
    <dgm:cxn modelId="{3077139D-931B-4790-9B3D-9A5EEFD3A167}" type="presOf" srcId="{18764488-610C-4345-BC95-98680C31A832}" destId="{F23F855A-0C99-401F-80D4-042C39534C78}" srcOrd="0" destOrd="0" presId="urn:microsoft.com/office/officeart/2005/8/layout/cycle5"/>
    <dgm:cxn modelId="{BC7BD8A4-A1D9-40EB-A0E0-4D664F3DD62E}" srcId="{F1CF276B-A0D9-45A9-8A30-0B6889EEA8BC}" destId="{11C09A65-706D-4118-AD0D-3C98B22AC095}" srcOrd="3" destOrd="0" parTransId="{C54BE044-A748-4EDA-9307-48D749E3588E}" sibTransId="{8B920DDF-1931-4D0C-AB4A-217E8F7E568F}"/>
    <dgm:cxn modelId="{35B89ED3-50C1-4D47-A3F1-7AFE00A93650}" srcId="{F1CF276B-A0D9-45A9-8A30-0B6889EEA8BC}" destId="{DB43D12A-6656-4D4D-BFDF-7F77771B2F83}" srcOrd="0" destOrd="0" parTransId="{E0173326-4B50-4832-9A37-098FB791AABE}" sibTransId="{5232AF8A-6D6A-48A4-9775-FE4E95415A06}"/>
    <dgm:cxn modelId="{0B87789B-4844-4483-ABEE-6207722EA070}" type="presParOf" srcId="{AFB3FA92-2348-4929-8D13-95EE62F94AA6}" destId="{70AF34BE-CC1D-4F5F-988B-4C06DC632DD7}" srcOrd="0" destOrd="0" presId="urn:microsoft.com/office/officeart/2005/8/layout/cycle5"/>
    <dgm:cxn modelId="{6A2E573C-388F-4668-85BA-9A1A149A5055}" type="presParOf" srcId="{AFB3FA92-2348-4929-8D13-95EE62F94AA6}" destId="{A2ED5379-0905-49CC-8533-ADE1C7BDAD53}" srcOrd="1" destOrd="0" presId="urn:microsoft.com/office/officeart/2005/8/layout/cycle5"/>
    <dgm:cxn modelId="{2B4363D8-C610-42A4-AB6E-ECA17CF69F1C}" type="presParOf" srcId="{AFB3FA92-2348-4929-8D13-95EE62F94AA6}" destId="{FB1F596F-E24B-4187-892A-97A25E8EE0E8}" srcOrd="2" destOrd="0" presId="urn:microsoft.com/office/officeart/2005/8/layout/cycle5"/>
    <dgm:cxn modelId="{D01BB4E8-0784-4D07-AFD2-E1D1B5B9CBD8}" type="presParOf" srcId="{AFB3FA92-2348-4929-8D13-95EE62F94AA6}" destId="{1F783A7A-5B5D-4E44-9E3E-C36B8AD87D07}" srcOrd="3" destOrd="0" presId="urn:microsoft.com/office/officeart/2005/8/layout/cycle5"/>
    <dgm:cxn modelId="{C7616F69-E9D2-47E4-8454-65AEA498AECA}" type="presParOf" srcId="{AFB3FA92-2348-4929-8D13-95EE62F94AA6}" destId="{EC3B4649-483A-4CF3-9FF2-BFA9A9002690}" srcOrd="4" destOrd="0" presId="urn:microsoft.com/office/officeart/2005/8/layout/cycle5"/>
    <dgm:cxn modelId="{18930F58-6AE0-468B-9D9F-6A10ABB4D0C3}" type="presParOf" srcId="{AFB3FA92-2348-4929-8D13-95EE62F94AA6}" destId="{76BA885F-B6D3-4E41-84F6-DF80369A5D76}" srcOrd="5" destOrd="0" presId="urn:microsoft.com/office/officeart/2005/8/layout/cycle5"/>
    <dgm:cxn modelId="{859EC966-836C-43E7-9A04-C2B59B7B1D55}" type="presParOf" srcId="{AFB3FA92-2348-4929-8D13-95EE62F94AA6}" destId="{F23F855A-0C99-401F-80D4-042C39534C78}" srcOrd="6" destOrd="0" presId="urn:microsoft.com/office/officeart/2005/8/layout/cycle5"/>
    <dgm:cxn modelId="{BE53AEC3-B98B-466F-B5C6-4A2FD9CFC2AB}" type="presParOf" srcId="{AFB3FA92-2348-4929-8D13-95EE62F94AA6}" destId="{18C84658-C521-417F-B889-64A82926DF04}" srcOrd="7" destOrd="0" presId="urn:microsoft.com/office/officeart/2005/8/layout/cycle5"/>
    <dgm:cxn modelId="{C63FD910-2B3F-42E9-BBDD-6E05C8ED3749}" type="presParOf" srcId="{AFB3FA92-2348-4929-8D13-95EE62F94AA6}" destId="{BBF39D47-E9BD-45E2-80D7-39214EA764E9}" srcOrd="8" destOrd="0" presId="urn:microsoft.com/office/officeart/2005/8/layout/cycle5"/>
    <dgm:cxn modelId="{3BA6B873-7A81-4DAC-866D-3A5ABF84D365}" type="presParOf" srcId="{AFB3FA92-2348-4929-8D13-95EE62F94AA6}" destId="{2CCC69DC-9BDF-489F-9F28-DB1770DED054}" srcOrd="9" destOrd="0" presId="urn:microsoft.com/office/officeart/2005/8/layout/cycle5"/>
    <dgm:cxn modelId="{0D3CA6D0-2AA6-4D65-AF93-337B0F148B37}" type="presParOf" srcId="{AFB3FA92-2348-4929-8D13-95EE62F94AA6}" destId="{644FDAC2-67A6-4C7B-BD80-1CEDA7492DC5}" srcOrd="10" destOrd="0" presId="urn:microsoft.com/office/officeart/2005/8/layout/cycle5"/>
    <dgm:cxn modelId="{F6A76F90-F53B-4399-B62C-F16F7CF20235}" type="presParOf" srcId="{AFB3FA92-2348-4929-8D13-95EE62F94AA6}" destId="{20510F79-9FE8-4AF6-9736-E7CFADC2097A}"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F34BE-CC1D-4F5F-988B-4C06DC632DD7}">
      <dsp:nvSpPr>
        <dsp:cNvPr id="0" name=""/>
        <dsp:cNvSpPr/>
      </dsp:nvSpPr>
      <dsp:spPr>
        <a:xfrm>
          <a:off x="2129895" y="365"/>
          <a:ext cx="1666874" cy="1083468"/>
        </a:xfrm>
        <a:prstGeom prst="roundRect">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Light" panose="020F0302020204030204"/>
            </a:rPr>
            <a:t>Provisioning</a:t>
          </a:r>
          <a:endParaRPr lang="en-US" sz="2200" b="1" kern="1200" dirty="0"/>
        </a:p>
      </dsp:txBody>
      <dsp:txXfrm>
        <a:off x="2182786" y="53256"/>
        <a:ext cx="1561092" cy="977686"/>
      </dsp:txXfrm>
    </dsp:sp>
    <dsp:sp modelId="{FB1F596F-E24B-4187-892A-97A25E8EE0E8}">
      <dsp:nvSpPr>
        <dsp:cNvPr id="0" name=""/>
        <dsp:cNvSpPr/>
      </dsp:nvSpPr>
      <dsp:spPr>
        <a:xfrm>
          <a:off x="1174681" y="542100"/>
          <a:ext cx="3577303" cy="3577303"/>
        </a:xfrm>
        <a:custGeom>
          <a:avLst/>
          <a:gdLst/>
          <a:ahLst/>
          <a:cxnLst/>
          <a:rect l="0" t="0" r="0" b="0"/>
          <a:pathLst>
            <a:path>
              <a:moveTo>
                <a:pt x="2851787" y="350243"/>
              </a:moveTo>
              <a:arcTo wR="1788651" hR="1788651" stAng="18388098" swAng="16323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783A7A-5B5D-4E44-9E3E-C36B8AD87D07}">
      <dsp:nvSpPr>
        <dsp:cNvPr id="0" name=""/>
        <dsp:cNvSpPr/>
      </dsp:nvSpPr>
      <dsp:spPr>
        <a:xfrm>
          <a:off x="3918547" y="1789017"/>
          <a:ext cx="1666874" cy="1083468"/>
        </a:xfrm>
        <a:prstGeom prst="roundRect">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Light" panose="020F0302020204030204"/>
            </a:rPr>
            <a:t>Governance</a:t>
          </a:r>
          <a:endParaRPr lang="en-US" sz="2200" b="1" kern="1200" dirty="0"/>
        </a:p>
      </dsp:txBody>
      <dsp:txXfrm>
        <a:off x="3971438" y="1841908"/>
        <a:ext cx="1561092" cy="977686"/>
      </dsp:txXfrm>
    </dsp:sp>
    <dsp:sp modelId="{76BA885F-B6D3-4E41-84F6-DF80369A5D76}">
      <dsp:nvSpPr>
        <dsp:cNvPr id="0" name=""/>
        <dsp:cNvSpPr/>
      </dsp:nvSpPr>
      <dsp:spPr>
        <a:xfrm>
          <a:off x="1174681" y="542100"/>
          <a:ext cx="3577303" cy="3577303"/>
        </a:xfrm>
        <a:custGeom>
          <a:avLst/>
          <a:gdLst/>
          <a:ahLst/>
          <a:cxnLst/>
          <a:rect l="0" t="0" r="0" b="0"/>
          <a:pathLst>
            <a:path>
              <a:moveTo>
                <a:pt x="3391790" y="2581887"/>
              </a:moveTo>
              <a:arcTo wR="1788651" hR="1788651" stAng="1579576" swAng="16323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23F855A-0C99-401F-80D4-042C39534C78}">
      <dsp:nvSpPr>
        <dsp:cNvPr id="0" name=""/>
        <dsp:cNvSpPr/>
      </dsp:nvSpPr>
      <dsp:spPr>
        <a:xfrm>
          <a:off x="2129895" y="3577669"/>
          <a:ext cx="1666874" cy="1083468"/>
        </a:xfrm>
        <a:prstGeom prst="roundRect">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Light" panose="020F0302020204030204"/>
            </a:rPr>
            <a:t>PAM</a:t>
          </a:r>
          <a:endParaRPr lang="en-US" sz="2200" b="1" kern="1200" dirty="0"/>
        </a:p>
      </dsp:txBody>
      <dsp:txXfrm>
        <a:off x="2182786" y="3630560"/>
        <a:ext cx="1561092" cy="977686"/>
      </dsp:txXfrm>
    </dsp:sp>
    <dsp:sp modelId="{BBF39D47-E9BD-45E2-80D7-39214EA764E9}">
      <dsp:nvSpPr>
        <dsp:cNvPr id="0" name=""/>
        <dsp:cNvSpPr/>
      </dsp:nvSpPr>
      <dsp:spPr>
        <a:xfrm>
          <a:off x="1174681" y="542100"/>
          <a:ext cx="3577303" cy="3577303"/>
        </a:xfrm>
        <a:custGeom>
          <a:avLst/>
          <a:gdLst/>
          <a:ahLst/>
          <a:cxnLst/>
          <a:rect l="0" t="0" r="0" b="0"/>
          <a:pathLst>
            <a:path>
              <a:moveTo>
                <a:pt x="725516" y="3227060"/>
              </a:moveTo>
              <a:arcTo wR="1788651" hR="1788651" stAng="7588098" swAng="16323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CCC69DC-9BDF-489F-9F28-DB1770DED054}">
      <dsp:nvSpPr>
        <dsp:cNvPr id="0" name=""/>
        <dsp:cNvSpPr/>
      </dsp:nvSpPr>
      <dsp:spPr>
        <a:xfrm>
          <a:off x="341243" y="1789017"/>
          <a:ext cx="1666874" cy="1083468"/>
        </a:xfrm>
        <a:prstGeom prst="roundRect">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latin typeface="Calibri Light" panose="020F0302020204030204"/>
            </a:rPr>
            <a:t>Audit Response</a:t>
          </a:r>
          <a:endParaRPr lang="en-US" sz="2200" b="1" kern="1200" dirty="0"/>
        </a:p>
      </dsp:txBody>
      <dsp:txXfrm>
        <a:off x="394134" y="1841908"/>
        <a:ext cx="1561092" cy="977686"/>
      </dsp:txXfrm>
    </dsp:sp>
    <dsp:sp modelId="{20510F79-9FE8-4AF6-9736-E7CFADC2097A}">
      <dsp:nvSpPr>
        <dsp:cNvPr id="0" name=""/>
        <dsp:cNvSpPr/>
      </dsp:nvSpPr>
      <dsp:spPr>
        <a:xfrm>
          <a:off x="1174681" y="542100"/>
          <a:ext cx="3577303" cy="3577303"/>
        </a:xfrm>
        <a:custGeom>
          <a:avLst/>
          <a:gdLst/>
          <a:ahLst/>
          <a:cxnLst/>
          <a:rect l="0" t="0" r="0" b="0"/>
          <a:pathLst>
            <a:path>
              <a:moveTo>
                <a:pt x="185513" y="995416"/>
              </a:moveTo>
              <a:arcTo wR="1788651" hR="1788651" stAng="12379576" swAng="16323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93CA7-9841-45E4-86A0-2E69F44C7836}"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EEAE6-6A79-4479-878D-6342AD5AEA90}" type="slidenum">
              <a:rPr lang="en-US" smtClean="0"/>
              <a:t>‹#›</a:t>
            </a:fld>
            <a:endParaRPr lang="en-US"/>
          </a:p>
        </p:txBody>
      </p:sp>
    </p:spTree>
    <p:extLst>
      <p:ext uri="{BB962C8B-B14F-4D97-AF65-F5344CB8AC3E}">
        <p14:creationId xmlns:p14="http://schemas.microsoft.com/office/powerpoint/2010/main" val="361791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AD62885-39FA-4EFD-842A-61BC1BB647EE}" type="datetimeFigureOut">
              <a:rPr lang="en-US" smtClean="0"/>
              <a:t>9/8/2021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9B7D991-969B-4ADD-8A93-EB57E68EC137}" type="slidenum">
              <a:rPr lang="en-US" smtClean="0"/>
              <a:t>‹#›</a:t>
            </a:fld>
            <a:endParaRPr lang="en-US"/>
          </a:p>
        </p:txBody>
      </p:sp>
    </p:spTree>
    <p:extLst>
      <p:ext uri="{BB962C8B-B14F-4D97-AF65-F5344CB8AC3E}">
        <p14:creationId xmlns:p14="http://schemas.microsoft.com/office/powerpoint/2010/main" val="14296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62885-39FA-4EFD-842A-61BC1BB647EE}"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309324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62885-39FA-4EFD-842A-61BC1BB647EE}"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90435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6703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62885-39FA-4EFD-842A-61BC1BB647EE}"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51375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62885-39FA-4EFD-842A-61BC1BB647EE}"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258600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D62885-39FA-4EFD-842A-61BC1BB647EE}"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95603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D62885-39FA-4EFD-842A-61BC1BB647EE}"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110733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D62885-39FA-4EFD-842A-61BC1BB647EE}"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235609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62885-39FA-4EFD-842A-61BC1BB647EE}"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7D991-969B-4ADD-8A93-EB57E68EC137}" type="slidenum">
              <a:rPr lang="en-US" smtClean="0"/>
              <a:t>‹#›</a:t>
            </a:fld>
            <a:endParaRPr lang="en-US"/>
          </a:p>
        </p:txBody>
      </p:sp>
    </p:spTree>
    <p:extLst>
      <p:ext uri="{BB962C8B-B14F-4D97-AF65-F5344CB8AC3E}">
        <p14:creationId xmlns:p14="http://schemas.microsoft.com/office/powerpoint/2010/main" val="279906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AD62885-39FA-4EFD-842A-61BC1BB647EE}"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9B7D991-969B-4ADD-8A93-EB57E68EC137}" type="slidenum">
              <a:rPr lang="en-US" smtClean="0"/>
              <a:t>‹#›</a:t>
            </a:fld>
            <a:endParaRPr lang="en-US"/>
          </a:p>
        </p:txBody>
      </p:sp>
    </p:spTree>
    <p:extLst>
      <p:ext uri="{BB962C8B-B14F-4D97-AF65-F5344CB8AC3E}">
        <p14:creationId xmlns:p14="http://schemas.microsoft.com/office/powerpoint/2010/main" val="420656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AD62885-39FA-4EFD-842A-61BC1BB647EE}" type="datetimeFigureOut">
              <a:rPr lang="en-US" smtClean="0"/>
              <a:t>9/8/2021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9B7D991-969B-4ADD-8A93-EB57E68EC137}" type="slidenum">
              <a:rPr lang="en-US" smtClean="0"/>
              <a:t>‹#›</a:t>
            </a:fld>
            <a:endParaRPr lang="en-US"/>
          </a:p>
        </p:txBody>
      </p:sp>
    </p:spTree>
    <p:extLst>
      <p:ext uri="{BB962C8B-B14F-4D97-AF65-F5344CB8AC3E}">
        <p14:creationId xmlns:p14="http://schemas.microsoft.com/office/powerpoint/2010/main" val="186563931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AD62885-39FA-4EFD-842A-61BC1BB647EE}" type="datetimeFigureOut">
              <a:rPr lang="en-US" smtClean="0"/>
              <a:t>9/8/2021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9B7D991-969B-4ADD-8A93-EB57E68EC137}" type="slidenum">
              <a:rPr lang="en-US" smtClean="0"/>
              <a:t>‹#›</a:t>
            </a:fld>
            <a:endParaRPr lang="en-US"/>
          </a:p>
        </p:txBody>
      </p:sp>
      <p:sp>
        <p:nvSpPr>
          <p:cNvPr id="7" name="MSIPCMContentMarking" descr="{&quot;HashCode&quot;:-356254672,&quot;Placement&quot;:&quot;Footer&quot;}">
            <a:extLst>
              <a:ext uri="{FF2B5EF4-FFF2-40B4-BE49-F238E27FC236}">
                <a16:creationId xmlns:a16="http://schemas.microsoft.com/office/drawing/2014/main" id="{A9BD0C27-764A-4B52-A6D8-70BCA47374B4}"/>
              </a:ext>
            </a:extLst>
          </p:cNvPr>
          <p:cNvSpPr txBox="1"/>
          <p:nvPr userDrawn="1"/>
        </p:nvSpPr>
        <p:spPr>
          <a:xfrm>
            <a:off x="0" y="6629836"/>
            <a:ext cx="70915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414141"/>
                </a:solidFill>
                <a:latin typeface="Calibri" panose="020F0502020204030204" pitchFamily="34" charset="0"/>
              </a:rPr>
              <a:t>Proprietary</a:t>
            </a:r>
          </a:p>
        </p:txBody>
      </p:sp>
    </p:spTree>
    <p:extLst>
      <p:ext uri="{BB962C8B-B14F-4D97-AF65-F5344CB8AC3E}">
        <p14:creationId xmlns:p14="http://schemas.microsoft.com/office/powerpoint/2010/main" val="223936342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4" name="Rectangle 3" hidden="1"/>
          <p:cNvSpPr/>
          <p:nvPr userDrawn="1">
            <p:custDataLst>
              <p:tags r:id="rId4"/>
            </p:custDataLst>
          </p:nvPr>
        </p:nvSpPr>
        <p:spPr bwMode="gray">
          <a:xfrm>
            <a:off x="0" y="0"/>
            <a:ext cx="158791"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lvl="0" indent="0" algn="ctr" eaLnBrk="1"/>
            <a:endParaRPr lang="en-US" sz="2600" b="1" i="0" baseline="0">
              <a:solidFill>
                <a:schemeClr val="bg1"/>
              </a:solidFill>
              <a:latin typeface="Arial" panose="020B0604020202020204"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1" name="Content Placeholder 8"/>
          <p:cNvSpPr txBox="1">
            <a:spLocks/>
          </p:cNvSpPr>
          <p:nvPr/>
        </p:nvSpPr>
        <p:spPr>
          <a:xfrm>
            <a:off x="859759" y="6321767"/>
            <a:ext cx="8047075" cy="228600"/>
          </a:xfrm>
          <a:prstGeom prst="rect">
            <a:avLst/>
          </a:prstGeom>
        </p:spPr>
        <p:txBody>
          <a:bodyPr lIns="0" tIns="0" rIns="0" bIns="0" anchor="b"/>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800">
                <a:solidFill>
                  <a:schemeClr val="tx2"/>
                </a:solidFill>
                <a:latin typeface="+mn-lt"/>
                <a:cs typeface="Arial" panose="020B0604020202020204" pitchFamily="34" charset="0"/>
              </a:rPr>
              <a:t>©2020 CVS Health and/or one of its affiliates. Confidential and proprietary.</a:t>
            </a: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6" name="MSIPCMContentMarking" descr="{&quot;HashCode&quot;:-356254672,&quot;Placement&quot;:&quot;Footer&quot;}">
            <a:extLst>
              <a:ext uri="{FF2B5EF4-FFF2-40B4-BE49-F238E27FC236}">
                <a16:creationId xmlns:a16="http://schemas.microsoft.com/office/drawing/2014/main" id="{18D4A058-3FF0-4C80-A223-D9998BD69ED5}"/>
              </a:ext>
            </a:extLst>
          </p:cNvPr>
          <p:cNvSpPr txBox="1"/>
          <p:nvPr userDrawn="1"/>
        </p:nvSpPr>
        <p:spPr>
          <a:xfrm>
            <a:off x="0" y="6629836"/>
            <a:ext cx="709159" cy="228163"/>
          </a:xfrm>
          <a:prstGeom prst="rect">
            <a:avLst/>
          </a:prstGeom>
          <a:noFill/>
        </p:spPr>
        <p:txBody>
          <a:bodyPr vert="horz" wrap="square" lIns="0" tIns="0" rIns="0" bIns="0" rtlCol="0" anchor="ctr" anchorCtr="1">
            <a:noAutofit/>
          </a:bodyPr>
          <a:lstStyle/>
          <a:p>
            <a:pPr algn="l">
              <a:spcBef>
                <a:spcPts val="0"/>
              </a:spcBef>
              <a:spcAft>
                <a:spcPts val="0"/>
              </a:spcAft>
            </a:pPr>
            <a:r>
              <a:rPr lang="en-US" sz="800">
                <a:solidFill>
                  <a:srgbClr val="414141"/>
                </a:solidFill>
                <a:latin typeface="Calibri" panose="020F0502020204030204" pitchFamily="34" charset="0"/>
              </a:rPr>
              <a:t>Proprietary</a:t>
            </a:r>
            <a:endParaRPr lang="en-US" sz="800" err="1">
              <a:solidFill>
                <a:srgbClr val="414141"/>
              </a:solidFill>
              <a:latin typeface="Calibri" panose="020F0502020204030204" pitchFamily="34" charset="0"/>
            </a:endParaRPr>
          </a:p>
        </p:txBody>
      </p:sp>
    </p:spTree>
    <p:extLst>
      <p:ext uri="{BB962C8B-B14F-4D97-AF65-F5344CB8AC3E}">
        <p14:creationId xmlns:p14="http://schemas.microsoft.com/office/powerpoint/2010/main" val="3545741312"/>
      </p:ext>
    </p:extLst>
  </p:cSld>
  <p:clrMap bg1="lt1" tx1="dk1" bg2="lt2" tx2="dk2" accent1="accent1" accent2="accent2" accent3="accent3" accent4="accent4" accent5="accent5" accent6="accent6" hlink="hlink" folHlink="folHlink"/>
  <p:sldLayoutIdLst>
    <p:sldLayoutId id="2147483771" r:id="rId1"/>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319C-B704-400F-80A8-89DEDF054ABF}"/>
              </a:ext>
            </a:extLst>
          </p:cNvPr>
          <p:cNvSpPr>
            <a:spLocks noGrp="1"/>
          </p:cNvSpPr>
          <p:nvPr>
            <p:ph type="ctrTitle"/>
          </p:nvPr>
        </p:nvSpPr>
        <p:spPr>
          <a:xfrm>
            <a:off x="783096" y="1041692"/>
            <a:ext cx="5846456" cy="2616767"/>
          </a:xfrm>
        </p:spPr>
        <p:txBody>
          <a:bodyPr/>
          <a:lstStyle/>
          <a:p>
            <a:r>
              <a:rPr lang="en-US" sz="2800" err="1">
                <a:solidFill>
                  <a:schemeClr val="tx1"/>
                </a:solidFill>
              </a:rPr>
              <a:t>CVSHealth</a:t>
            </a:r>
            <a:r>
              <a:rPr lang="en-US" sz="2800">
                <a:solidFill>
                  <a:schemeClr val="tx1"/>
                </a:solidFill>
              </a:rPr>
              <a:t> Active Directory</a:t>
            </a:r>
            <a:br>
              <a:rPr lang="en-US" sz="2800">
                <a:solidFill>
                  <a:schemeClr val="tx1"/>
                </a:solidFill>
              </a:rPr>
            </a:br>
            <a:r>
              <a:rPr lang="en-US" sz="2800">
                <a:solidFill>
                  <a:schemeClr val="tx1"/>
                </a:solidFill>
              </a:rPr>
              <a:t>Overview</a:t>
            </a:r>
            <a:br>
              <a:rPr lang="en-US" sz="2800">
                <a:solidFill>
                  <a:schemeClr val="tx1"/>
                </a:solidFill>
              </a:rPr>
            </a:br>
            <a:br>
              <a:rPr lang="en-US" sz="2800" b="0" i="1"/>
            </a:br>
            <a:r>
              <a:rPr lang="en-US" sz="2800">
                <a:solidFill>
                  <a:schemeClr val="tx1"/>
                </a:solidFill>
              </a:rPr>
              <a:t>AD Engineering</a:t>
            </a:r>
            <a:br>
              <a:rPr lang="en-US" sz="2800" b="0" i="1"/>
            </a:br>
            <a:r>
              <a:rPr lang="en-US" sz="2800">
                <a:solidFill>
                  <a:schemeClr val="tx1"/>
                </a:solidFill>
              </a:rPr>
              <a:t>Workspace &amp; Core Services, ETS </a:t>
            </a:r>
          </a:p>
        </p:txBody>
      </p:sp>
      <p:sp>
        <p:nvSpPr>
          <p:cNvPr id="5" name="Text Placeholder 4">
            <a:extLst>
              <a:ext uri="{FF2B5EF4-FFF2-40B4-BE49-F238E27FC236}">
                <a16:creationId xmlns:a16="http://schemas.microsoft.com/office/drawing/2014/main" id="{D9C7BE80-4DB8-4830-B60C-970F53A5D70B}"/>
              </a:ext>
            </a:extLst>
          </p:cNvPr>
          <p:cNvSpPr>
            <a:spLocks noGrp="1"/>
          </p:cNvSpPr>
          <p:nvPr>
            <p:ph type="body" sz="quarter" idx="16"/>
          </p:nvPr>
        </p:nvSpPr>
        <p:spPr>
          <a:xfrm>
            <a:off x="783096" y="4360341"/>
            <a:ext cx="3582950" cy="1262324"/>
          </a:xfrm>
        </p:spPr>
        <p:txBody>
          <a:bodyPr/>
          <a:lstStyle/>
          <a:p>
            <a:r>
              <a:rPr lang="en-US">
                <a:solidFill>
                  <a:schemeClr val="tx1"/>
                </a:solidFill>
              </a:rPr>
              <a:t>September 2021</a:t>
            </a:r>
          </a:p>
        </p:txBody>
      </p:sp>
    </p:spTree>
    <p:extLst>
      <p:ext uri="{BB962C8B-B14F-4D97-AF65-F5344CB8AC3E}">
        <p14:creationId xmlns:p14="http://schemas.microsoft.com/office/powerpoint/2010/main" val="64435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565" y="57919"/>
            <a:ext cx="10772775" cy="1658198"/>
          </a:xfrm>
        </p:spPr>
        <p:txBody>
          <a:bodyPr>
            <a:normAutofit/>
          </a:bodyPr>
          <a:lstStyle/>
          <a:p>
            <a:r>
              <a:rPr lang="en-US" sz="3600" b="1" u="sng">
                <a:solidFill>
                  <a:schemeClr val="tx2"/>
                </a:solidFill>
                <a:latin typeface="Calibri"/>
                <a:cs typeface="Calibri"/>
              </a:rPr>
              <a:t>Active Directory </a:t>
            </a:r>
            <a:endParaRPr lang="en-US" sz="3600" u="sng"/>
          </a:p>
        </p:txBody>
      </p:sp>
      <p:sp>
        <p:nvSpPr>
          <p:cNvPr id="3" name="Content Placeholder 2"/>
          <p:cNvSpPr>
            <a:spLocks noGrp="1"/>
          </p:cNvSpPr>
          <p:nvPr>
            <p:ph idx="1"/>
          </p:nvPr>
        </p:nvSpPr>
        <p:spPr>
          <a:xfrm>
            <a:off x="685315" y="1301636"/>
            <a:ext cx="10684453" cy="5186275"/>
          </a:xfrm>
        </p:spPr>
        <p:txBody>
          <a:bodyPr vert="horz" lIns="91440" tIns="45720" rIns="91440" bIns="45720" rtlCol="0" anchor="t">
            <a:normAutofit fontScale="92500" lnSpcReduction="10000"/>
          </a:bodyPr>
          <a:lstStyle/>
          <a:p>
            <a:r>
              <a:rPr lang="en-US"/>
              <a:t>What is Active Directory?</a:t>
            </a:r>
          </a:p>
          <a:p>
            <a:pPr marL="347345" lvl="1"/>
            <a:r>
              <a:rPr lang="en-US" b="1">
                <a:solidFill>
                  <a:schemeClr val="tx1"/>
                </a:solidFill>
                <a:latin typeface="Calibri"/>
                <a:cs typeface="Calibri"/>
              </a:rPr>
              <a:t>Active Directory Domain Services</a:t>
            </a:r>
            <a:r>
              <a:rPr lang="en-US">
                <a:solidFill>
                  <a:schemeClr val="tx1"/>
                </a:solidFill>
                <a:latin typeface="Calibri"/>
                <a:cs typeface="Calibri"/>
              </a:rPr>
              <a:t> provides centralized authentication and authorization services.   It provides a directory service to centrally store and manage security principals, such as users, groups, and computers, and it offers centralized and secure access to network resources.</a:t>
            </a:r>
            <a:r>
              <a:rPr lang="en-US">
                <a:solidFill>
                  <a:schemeClr val="tx2">
                    <a:lumMod val="90000"/>
                    <a:lumOff val="10000"/>
                  </a:schemeClr>
                </a:solidFill>
                <a:latin typeface="Calibri"/>
                <a:cs typeface="Calibri"/>
              </a:rPr>
              <a:t> </a:t>
            </a:r>
          </a:p>
          <a:p>
            <a:pPr marL="347345" lvl="1"/>
            <a:endParaRPr lang="en-US">
              <a:solidFill>
                <a:schemeClr val="tx2">
                  <a:lumMod val="90000"/>
                  <a:lumOff val="10000"/>
                </a:schemeClr>
              </a:solidFill>
              <a:latin typeface="Calibri"/>
              <a:cs typeface="Calibri"/>
            </a:endParaRPr>
          </a:p>
          <a:p>
            <a:r>
              <a:rPr lang="en-US"/>
              <a:t>What is Azure Active Directory?</a:t>
            </a:r>
          </a:p>
          <a:p>
            <a:pPr marL="347345" lvl="1"/>
            <a:r>
              <a:rPr lang="en-US" b="1">
                <a:solidFill>
                  <a:schemeClr val="tx1"/>
                </a:solidFill>
                <a:latin typeface="Calibri"/>
                <a:cs typeface="Calibri"/>
              </a:rPr>
              <a:t>Azure Active Directory Domain Services</a:t>
            </a:r>
            <a:r>
              <a:rPr lang="en-US">
                <a:solidFill>
                  <a:schemeClr val="tx1"/>
                </a:solidFill>
                <a:latin typeface="Calibri"/>
                <a:cs typeface="Calibri"/>
              </a:rPr>
              <a:t> provides centralized authentication and authorization services in the Azure cloud environment.   It provides an extension of on-prem directory service to centrally store and manage security principals, such as users, groups, and computers, and it offers centralized and secure access to network resources.</a:t>
            </a:r>
          </a:p>
          <a:p>
            <a:pPr marL="347345" lvl="1"/>
            <a:endParaRPr lang="en-US">
              <a:solidFill>
                <a:schemeClr val="tx1"/>
              </a:solidFill>
              <a:latin typeface="Calibri"/>
              <a:cs typeface="Calibri"/>
            </a:endParaRPr>
          </a:p>
          <a:p>
            <a:r>
              <a:rPr lang="en-US">
                <a:ea typeface="+mn-lt"/>
                <a:cs typeface="+mn-lt"/>
              </a:rPr>
              <a:t>What is SSO in Azure / Active Directory?</a:t>
            </a:r>
          </a:p>
          <a:p>
            <a:pPr marL="347345" lvl="1"/>
            <a:r>
              <a:rPr lang="en-US" b="1">
                <a:solidFill>
                  <a:schemeClr val="tx1"/>
                </a:solidFill>
                <a:latin typeface="Calibri"/>
                <a:cs typeface="Calibri"/>
              </a:rPr>
              <a:t>With single sign-on, </a:t>
            </a:r>
            <a:r>
              <a:rPr lang="en-US">
                <a:solidFill>
                  <a:schemeClr val="tx1"/>
                </a:solidFill>
                <a:latin typeface="Calibri"/>
                <a:cs typeface="Calibri"/>
              </a:rPr>
              <a:t>users sign in once with one account to access domain-joined devices, company resources, software as a service (SaaS) applications, and web applications. After signing in, the user can launch applications from Office 365 portal without being prompted for credentials.</a:t>
            </a:r>
            <a:endParaRPr lang="en-US">
              <a:solidFill>
                <a:schemeClr val="tx1"/>
              </a:solidFill>
              <a:cs typeface="Calibri Light"/>
            </a:endParaRPr>
          </a:p>
          <a:p>
            <a:pPr marL="4445" lvl="1" indent="0">
              <a:buNone/>
            </a:pPr>
            <a:endParaRPr lang="en-US">
              <a:latin typeface="Calibri Light"/>
              <a:cs typeface="Calibri Light"/>
            </a:endParaRPr>
          </a:p>
          <a:p>
            <a:pPr marL="4445" lvl="1" indent="0">
              <a:buNone/>
            </a:pPr>
            <a:endParaRPr lang="en-US">
              <a:cs typeface="Calibri Light" panose="020F0302020204030204"/>
            </a:endParaRPr>
          </a:p>
          <a:p>
            <a:pPr marL="347345" lvl="1"/>
            <a:endParaRPr lang="en-US">
              <a:cs typeface="Calibri Light" panose="020F0302020204030204"/>
            </a:endParaRPr>
          </a:p>
        </p:txBody>
      </p:sp>
      <p:sp>
        <p:nvSpPr>
          <p:cNvPr id="5" name="Text Placeholder 8"/>
          <p:cNvSpPr txBox="1">
            <a:spLocks/>
          </p:cNvSpPr>
          <p:nvPr/>
        </p:nvSpPr>
        <p:spPr>
          <a:xfrm flipH="1">
            <a:off x="537758" y="6076811"/>
            <a:ext cx="48490" cy="76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5000"/>
              </a:lnSpc>
              <a:spcAft>
                <a:spcPts val="0"/>
              </a:spcAft>
              <a:buNone/>
            </a:pPr>
            <a:endParaRPr lang="en-US" sz="1000">
              <a:solidFill>
                <a:schemeClr val="tx2"/>
              </a:solidFill>
              <a:cs typeface="Arial"/>
            </a:endParaRPr>
          </a:p>
        </p:txBody>
      </p:sp>
    </p:spTree>
    <p:extLst>
      <p:ext uri="{BB962C8B-B14F-4D97-AF65-F5344CB8AC3E}">
        <p14:creationId xmlns:p14="http://schemas.microsoft.com/office/powerpoint/2010/main" val="233586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565" y="57919"/>
            <a:ext cx="10772775" cy="1658198"/>
          </a:xfrm>
        </p:spPr>
        <p:txBody>
          <a:bodyPr>
            <a:normAutofit/>
          </a:bodyPr>
          <a:lstStyle/>
          <a:p>
            <a:r>
              <a:rPr lang="en-US" sz="3600" b="1">
                <a:solidFill>
                  <a:schemeClr val="tx2"/>
                </a:solidFill>
                <a:latin typeface="Calibri"/>
                <a:cs typeface="Calibri"/>
              </a:rPr>
              <a:t>Active Directory  Enterprise Domain Structure</a:t>
            </a:r>
            <a:endParaRPr lang="en-US" sz="3600"/>
          </a:p>
        </p:txBody>
      </p:sp>
      <p:sp>
        <p:nvSpPr>
          <p:cNvPr id="3" name="Content Placeholder 2"/>
          <p:cNvSpPr>
            <a:spLocks noGrp="1"/>
          </p:cNvSpPr>
          <p:nvPr>
            <p:ph idx="1"/>
          </p:nvPr>
        </p:nvSpPr>
        <p:spPr>
          <a:xfrm>
            <a:off x="-2176219" y="1258605"/>
            <a:ext cx="10684453" cy="5186275"/>
          </a:xfrm>
        </p:spPr>
        <p:txBody>
          <a:bodyPr vert="horz" lIns="91440" tIns="45720" rIns="91440" bIns="45720" rtlCol="0" anchor="t">
            <a:normAutofit/>
          </a:bodyPr>
          <a:lstStyle/>
          <a:p>
            <a:pPr marL="4445" lvl="1" indent="0">
              <a:buNone/>
            </a:pPr>
            <a:endParaRPr lang="en-US">
              <a:latin typeface="Calibri Light"/>
              <a:cs typeface="Calibri Light"/>
            </a:endParaRPr>
          </a:p>
          <a:p>
            <a:pPr marL="4445" lvl="1" indent="0">
              <a:buNone/>
            </a:pPr>
            <a:endParaRPr lang="en-US">
              <a:cs typeface="Calibri Light" panose="020F0302020204030204"/>
            </a:endParaRPr>
          </a:p>
          <a:p>
            <a:pPr marL="347345" lvl="1"/>
            <a:endParaRPr lang="en-US">
              <a:cs typeface="Calibri Light" panose="020F0302020204030204"/>
            </a:endParaRPr>
          </a:p>
        </p:txBody>
      </p:sp>
      <p:sp>
        <p:nvSpPr>
          <p:cNvPr id="5" name="Text Placeholder 8"/>
          <p:cNvSpPr txBox="1">
            <a:spLocks/>
          </p:cNvSpPr>
          <p:nvPr/>
        </p:nvSpPr>
        <p:spPr>
          <a:xfrm flipH="1">
            <a:off x="537758" y="6076811"/>
            <a:ext cx="48490" cy="76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5000"/>
              </a:lnSpc>
              <a:spcAft>
                <a:spcPts val="0"/>
              </a:spcAft>
              <a:buNone/>
            </a:pPr>
            <a:endParaRPr lang="en-US" sz="1000">
              <a:solidFill>
                <a:schemeClr val="tx2"/>
              </a:solidFill>
              <a:cs typeface="Arial"/>
            </a:endParaRPr>
          </a:p>
        </p:txBody>
      </p:sp>
      <p:pic>
        <p:nvPicPr>
          <p:cNvPr id="10" name="Picture 9">
            <a:extLst>
              <a:ext uri="{FF2B5EF4-FFF2-40B4-BE49-F238E27FC236}">
                <a16:creationId xmlns:a16="http://schemas.microsoft.com/office/drawing/2014/main" id="{880AB6CE-4116-4FF5-9E06-B0A0A1659539}"/>
              </a:ext>
            </a:extLst>
          </p:cNvPr>
          <p:cNvPicPr>
            <a:picLocks noChangeAspect="1"/>
          </p:cNvPicPr>
          <p:nvPr/>
        </p:nvPicPr>
        <p:blipFill>
          <a:blip r:embed="rId2"/>
          <a:stretch>
            <a:fillRect/>
          </a:stretch>
        </p:blipFill>
        <p:spPr>
          <a:xfrm>
            <a:off x="897536" y="1599826"/>
            <a:ext cx="8884566" cy="3390728"/>
          </a:xfrm>
          <a:prstGeom prst="rect">
            <a:avLst/>
          </a:prstGeom>
        </p:spPr>
      </p:pic>
      <p:sp>
        <p:nvSpPr>
          <p:cNvPr id="12" name="TextBox 11">
            <a:extLst>
              <a:ext uri="{FF2B5EF4-FFF2-40B4-BE49-F238E27FC236}">
                <a16:creationId xmlns:a16="http://schemas.microsoft.com/office/drawing/2014/main" id="{FE80DB06-08C2-4A88-9426-31572098AF80}"/>
              </a:ext>
            </a:extLst>
          </p:cNvPr>
          <p:cNvSpPr txBox="1"/>
          <p:nvPr/>
        </p:nvSpPr>
        <p:spPr>
          <a:xfrm>
            <a:off x="956877" y="5124292"/>
            <a:ext cx="7180728" cy="1200329"/>
          </a:xfrm>
          <a:prstGeom prst="rect">
            <a:avLst/>
          </a:prstGeom>
          <a:noFill/>
        </p:spPr>
        <p:txBody>
          <a:bodyPr wrap="square">
            <a:spAutoFit/>
          </a:bodyPr>
          <a:lstStyle/>
          <a:p>
            <a:r>
              <a:rPr lang="en-US" b="1" u="sng">
                <a:latin typeface="Calibri" panose="020F0502020204030204" pitchFamily="34" charset="0"/>
                <a:cs typeface="Calibri" panose="020F0502020204030204" pitchFamily="34" charset="0"/>
              </a:rPr>
              <a:t>Additional Supported AD Forests</a:t>
            </a:r>
          </a:p>
          <a:p>
            <a:r>
              <a:rPr lang="en-US">
                <a:latin typeface="Calibri" panose="020F0502020204030204" pitchFamily="34" charset="0"/>
                <a:cs typeface="Calibri" panose="020F0502020204030204" pitchFamily="34" charset="0"/>
              </a:rPr>
              <a:t>AETDMZ.com</a:t>
            </a:r>
          </a:p>
          <a:p>
            <a:r>
              <a:rPr lang="en-US">
                <a:latin typeface="Calibri" panose="020F0502020204030204" pitchFamily="34" charset="0"/>
                <a:cs typeface="Calibri" panose="020F0502020204030204" pitchFamily="34" charset="0"/>
              </a:rPr>
              <a:t>HealthEHost.com</a:t>
            </a:r>
          </a:p>
          <a:p>
            <a:r>
              <a:rPr lang="en-US">
                <a:latin typeface="Calibri" panose="020F0502020204030204" pitchFamily="34" charset="0"/>
                <a:cs typeface="Calibri" panose="020F0502020204030204" pitchFamily="34" charset="0"/>
              </a:rPr>
              <a:t>Omnicare.com</a:t>
            </a:r>
          </a:p>
        </p:txBody>
      </p:sp>
    </p:spTree>
    <p:extLst>
      <p:ext uri="{BB962C8B-B14F-4D97-AF65-F5344CB8AC3E}">
        <p14:creationId xmlns:p14="http://schemas.microsoft.com/office/powerpoint/2010/main" val="30797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6A9866-E471-41B1-8582-DEB2A30BB00F}"/>
              </a:ext>
            </a:extLst>
          </p:cNvPr>
          <p:cNvPicPr>
            <a:picLocks noChangeAspect="1"/>
          </p:cNvPicPr>
          <p:nvPr/>
        </p:nvPicPr>
        <p:blipFill>
          <a:blip r:embed="rId2"/>
          <a:stretch>
            <a:fillRect/>
          </a:stretch>
        </p:blipFill>
        <p:spPr>
          <a:xfrm>
            <a:off x="1639794" y="1188408"/>
            <a:ext cx="7270226" cy="5574256"/>
          </a:xfrm>
          <a:prstGeom prst="rect">
            <a:avLst/>
          </a:prstGeom>
        </p:spPr>
      </p:pic>
      <p:sp>
        <p:nvSpPr>
          <p:cNvPr id="8" name="TextBox 7">
            <a:extLst>
              <a:ext uri="{FF2B5EF4-FFF2-40B4-BE49-F238E27FC236}">
                <a16:creationId xmlns:a16="http://schemas.microsoft.com/office/drawing/2014/main" id="{8F563200-F585-440C-B8ED-A12EA1E4221C}"/>
              </a:ext>
            </a:extLst>
          </p:cNvPr>
          <p:cNvSpPr txBox="1"/>
          <p:nvPr/>
        </p:nvSpPr>
        <p:spPr>
          <a:xfrm>
            <a:off x="1790404" y="665188"/>
            <a:ext cx="6094206" cy="523220"/>
          </a:xfrm>
          <a:prstGeom prst="rect">
            <a:avLst/>
          </a:prstGeom>
          <a:noFill/>
        </p:spPr>
        <p:txBody>
          <a:bodyPr wrap="square">
            <a:spAutoFit/>
          </a:bodyPr>
          <a:lstStyle/>
          <a:p>
            <a:r>
              <a:rPr lang="en-US" sz="2800" b="1">
                <a:solidFill>
                  <a:schemeClr val="tx2"/>
                </a:solidFill>
                <a:latin typeface="Calibri"/>
                <a:cs typeface="Calibri"/>
              </a:rPr>
              <a:t>Active Directory / Azure AD Integration</a:t>
            </a:r>
            <a:endParaRPr lang="en-US" sz="2800"/>
          </a:p>
        </p:txBody>
      </p:sp>
    </p:spTree>
    <p:extLst>
      <p:ext uri="{BB962C8B-B14F-4D97-AF65-F5344CB8AC3E}">
        <p14:creationId xmlns:p14="http://schemas.microsoft.com/office/powerpoint/2010/main" val="202668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96D5B2C1-4F61-4DD7-93D5-C0460975A1C9}"/>
              </a:ext>
            </a:extLst>
          </p:cNvPr>
          <p:cNvPicPr>
            <a:picLocks noChangeAspect="1"/>
          </p:cNvPicPr>
          <p:nvPr/>
        </p:nvPicPr>
        <p:blipFill>
          <a:blip r:embed="rId2"/>
          <a:stretch>
            <a:fillRect/>
          </a:stretch>
        </p:blipFill>
        <p:spPr>
          <a:xfrm>
            <a:off x="162193" y="547207"/>
            <a:ext cx="11696699" cy="5889750"/>
          </a:xfrm>
          <a:prstGeom prst="rect">
            <a:avLst/>
          </a:prstGeom>
        </p:spPr>
      </p:pic>
    </p:spTree>
    <p:extLst>
      <p:ext uri="{BB962C8B-B14F-4D97-AF65-F5344CB8AC3E}">
        <p14:creationId xmlns:p14="http://schemas.microsoft.com/office/powerpoint/2010/main" val="68385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F70BB1-60A0-4266-8B45-0D764198B122}"/>
              </a:ext>
            </a:extLst>
          </p:cNvPr>
          <p:cNvSpPr txBox="1"/>
          <p:nvPr/>
        </p:nvSpPr>
        <p:spPr>
          <a:xfrm>
            <a:off x="815788" y="1009906"/>
            <a:ext cx="10685930" cy="5632311"/>
          </a:xfrm>
          <a:prstGeom prst="rect">
            <a:avLst/>
          </a:prstGeom>
          <a:noFill/>
        </p:spPr>
        <p:txBody>
          <a:bodyPr wrap="square" lIns="91440" tIns="45720" rIns="91440" bIns="45720" anchor="t">
            <a:spAutoFit/>
          </a:bodyPr>
          <a:lstStyle/>
          <a:p>
            <a:r>
              <a:rPr lang="en-US" b="1" u="sng"/>
              <a:t>Active Directory Infrastructure </a:t>
            </a:r>
          </a:p>
          <a:p>
            <a:endParaRPr lang="en-US"/>
          </a:p>
          <a:p>
            <a:r>
              <a:rPr lang="en-US" b="1"/>
              <a:t>Group Policy Objects </a:t>
            </a:r>
            <a:r>
              <a:rPr lang="en-US"/>
              <a:t>-  Group Policy is a feature of Active Directory that controls the working environment of user accounts and computer accounts. Group Policy provides centralized management and configuration of operating systems, applications, and users' settings in the Active Directory environment. Thorough review of environments completed with remediation and restructuring of GPO across the enterprise to standardize. Continuing through 2022.</a:t>
            </a:r>
          </a:p>
          <a:p>
            <a:endParaRPr lang="en-US"/>
          </a:p>
          <a:p>
            <a:r>
              <a:rPr lang="en-US" sz="1800" b="1">
                <a:effectLst/>
                <a:ea typeface="Calibri" panose="020F0502020204030204" pitchFamily="34" charset="0"/>
                <a:cs typeface="Times New Roman"/>
              </a:rPr>
              <a:t>Health and Security Assessments </a:t>
            </a:r>
            <a:r>
              <a:rPr lang="en-US" sz="1800">
                <a:effectLst/>
                <a:ea typeface="Calibri" panose="020F0502020204030204" pitchFamily="34" charset="0"/>
                <a:cs typeface="Times New Roman"/>
              </a:rPr>
              <a:t>– Engaged Microsoft on a complete assessment of the environment which includes configuration, security, and best practices.</a:t>
            </a:r>
            <a:r>
              <a:rPr lang="en-US">
                <a:ea typeface="Calibri" panose="020F0502020204030204" pitchFamily="34" charset="0"/>
                <a:cs typeface="Times New Roman"/>
              </a:rPr>
              <a:t>  </a:t>
            </a:r>
            <a:r>
              <a:rPr lang="en-US" sz="1800">
                <a:effectLst/>
                <a:ea typeface="Calibri" panose="020F0502020204030204" pitchFamily="34" charset="0"/>
                <a:cs typeface="Times New Roman"/>
              </a:rPr>
              <a:t>Remediation project started on 2020 and will continue to completion which should be </a:t>
            </a:r>
            <a:r>
              <a:rPr lang="en-US">
                <a:ea typeface="Calibri" panose="020F0502020204030204" pitchFamily="34" charset="0"/>
                <a:cs typeface="Times New Roman"/>
              </a:rPr>
              <a:t>end of 2022. Futer annual assessments will be ongoing and deficinecies will be remediated.</a:t>
            </a:r>
          </a:p>
          <a:p>
            <a:endParaRPr lang="en-US" sz="1800">
              <a:effectLst/>
              <a:ea typeface="Calibri" panose="020F0502020204030204" pitchFamily="34" charset="0"/>
              <a:cs typeface="Times New Roman" panose="02020603050405020304" pitchFamily="18" charset="0"/>
            </a:endParaRPr>
          </a:p>
          <a:p>
            <a:r>
              <a:rPr lang="en-US" b="1">
                <a:ea typeface="Calibri" panose="020F0502020204030204" pitchFamily="34" charset="0"/>
                <a:cs typeface="Times New Roman" panose="02020603050405020304" pitchFamily="18" charset="0"/>
              </a:rPr>
              <a:t>Microsoft Security Baseline </a:t>
            </a:r>
            <a:r>
              <a:rPr lang="en-US">
                <a:ea typeface="Calibri" panose="020F0502020204030204" pitchFamily="34" charset="0"/>
                <a:cs typeface="Times New Roman" panose="02020603050405020304" pitchFamily="18" charset="0"/>
              </a:rPr>
              <a:t>– Internal assessment to review and configure the Enterprise Active Directory domains to best practice, standardization, and consistency. Continuing through 2</a:t>
            </a:r>
            <a:r>
              <a:rPr lang="en-US" baseline="30000">
                <a:ea typeface="Calibri" panose="020F0502020204030204" pitchFamily="34" charset="0"/>
                <a:cs typeface="Times New Roman" panose="02020603050405020304" pitchFamily="18" charset="0"/>
              </a:rPr>
              <a:t>nd</a:t>
            </a:r>
            <a:r>
              <a:rPr lang="en-US">
                <a:ea typeface="Calibri" panose="020F0502020204030204" pitchFamily="34" charset="0"/>
                <a:cs typeface="Times New Roman" panose="02020603050405020304" pitchFamily="18" charset="0"/>
              </a:rPr>
              <a:t> quarter 2022.</a:t>
            </a:r>
          </a:p>
          <a:p>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a:latin typeface="Calibri" panose="020F0502020204030204" pitchFamily="34" charset="0"/>
                <a:ea typeface="Calibri" panose="020F0502020204030204" pitchFamily="34" charset="0"/>
                <a:cs typeface="Times New Roman" panose="02020603050405020304" pitchFamily="18" charset="0"/>
              </a:rPr>
              <a:t>Monitoring and Logging – </a:t>
            </a:r>
            <a:r>
              <a:rPr lang="en-US">
                <a:ea typeface="Calibri" panose="020F0502020204030204" pitchFamily="34" charset="0"/>
                <a:cs typeface="Times New Roman" panose="02020603050405020304" pitchFamily="18" charset="0"/>
              </a:rPr>
              <a:t>Implemented Enterprise monitoring utilizing Microsoft System Center Operations Manager (SCOM). Implemented Splunk logging which captures system and security events which are used for troubleshooting,  configuration dashboards, and custom alerting. </a:t>
            </a:r>
            <a:endParaRPr lang="en-US"/>
          </a:p>
          <a:p>
            <a:endParaRPr lang="en-US"/>
          </a:p>
        </p:txBody>
      </p:sp>
    </p:spTree>
    <p:extLst>
      <p:ext uri="{BB962C8B-B14F-4D97-AF65-F5344CB8AC3E}">
        <p14:creationId xmlns:p14="http://schemas.microsoft.com/office/powerpoint/2010/main" val="257991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98C4E90F-9DB9-4DA8-944F-F3894992992C}"/>
              </a:ext>
            </a:extLst>
          </p:cNvPr>
          <p:cNvGraphicFramePr/>
          <p:nvPr>
            <p:extLst>
              <p:ext uri="{D42A27DB-BD31-4B8C-83A1-F6EECF244321}">
                <p14:modId xmlns:p14="http://schemas.microsoft.com/office/powerpoint/2010/main" val="631631663"/>
              </p:ext>
            </p:extLst>
          </p:nvPr>
        </p:nvGraphicFramePr>
        <p:xfrm>
          <a:off x="3132667" y="1442962"/>
          <a:ext cx="5926666" cy="466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81" name="TextBox 480">
            <a:extLst>
              <a:ext uri="{FF2B5EF4-FFF2-40B4-BE49-F238E27FC236}">
                <a16:creationId xmlns:a16="http://schemas.microsoft.com/office/drawing/2014/main" id="{C53B39AE-5130-43FC-97CF-F325DE4E1FB7}"/>
              </a:ext>
            </a:extLst>
          </p:cNvPr>
          <p:cNvSpPr txBox="1"/>
          <p:nvPr/>
        </p:nvSpPr>
        <p:spPr>
          <a:xfrm>
            <a:off x="84975" y="435378"/>
            <a:ext cx="6819920" cy="523220"/>
          </a:xfrm>
          <a:prstGeom prst="rect">
            <a:avLst/>
          </a:prstGeom>
          <a:noFill/>
        </p:spPr>
        <p:txBody>
          <a:bodyPr wrap="square" lIns="91440" tIns="45720" rIns="91440" bIns="45720" anchor="t">
            <a:spAutoFit/>
          </a:bodyPr>
          <a:lstStyle/>
          <a:p>
            <a:r>
              <a:rPr lang="en-US" sz="2800" b="1" dirty="0">
                <a:solidFill>
                  <a:schemeClr val="tx2"/>
                </a:solidFill>
                <a:latin typeface="Calibri"/>
                <a:cs typeface="Calibri"/>
              </a:rPr>
              <a:t>EIS / IAM / PAM Roles in Active Directory</a:t>
            </a:r>
            <a:endParaRPr lang="en-US" dirty="0">
              <a:solidFill>
                <a:schemeClr val="tx2"/>
              </a:solidFill>
            </a:endParaRPr>
          </a:p>
        </p:txBody>
      </p:sp>
    </p:spTree>
    <p:extLst>
      <p:ext uri="{BB962C8B-B14F-4D97-AF65-F5344CB8AC3E}">
        <p14:creationId xmlns:p14="http://schemas.microsoft.com/office/powerpoint/2010/main" val="1731881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59x.YuHppJWhgmeVS9KC.A"/>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1_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Aug 2019_CVS PPT Template.pptx" id="{FEB29640-505C-41FF-BF46-A05C9B95A9EE}" vid="{5A2DAFE3-9334-440D-B532-2287B24FF9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8E84A8FC31A847B552D0C1EC0A4715" ma:contentTypeVersion="2" ma:contentTypeDescription="Create a new document." ma:contentTypeScope="" ma:versionID="989c6ea06fc9d2f992ed1d78e3d9c29c">
  <xsd:schema xmlns:xsd="http://www.w3.org/2001/XMLSchema" xmlns:xs="http://www.w3.org/2001/XMLSchema" xmlns:p="http://schemas.microsoft.com/office/2006/metadata/properties" xmlns:ns2="711a8e07-a11a-4afa-9b70-ab3aafb3b97c" targetNamespace="http://schemas.microsoft.com/office/2006/metadata/properties" ma:root="true" ma:fieldsID="1a77c4f2c3538687bf57d1b4416c1a7a" ns2:_="">
    <xsd:import namespace="711a8e07-a11a-4afa-9b70-ab3aafb3b97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1a8e07-a11a-4afa-9b70-ab3aafb3b9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3B8298-FCAE-4DB8-8673-276174E1FA7F}">
  <ds:schemaRefs>
    <ds:schemaRef ds:uri="http://schemas.microsoft.com/sharepoint/v3/contenttype/forms"/>
  </ds:schemaRefs>
</ds:datastoreItem>
</file>

<file path=customXml/itemProps2.xml><?xml version="1.0" encoding="utf-8"?>
<ds:datastoreItem xmlns:ds="http://schemas.openxmlformats.org/officeDocument/2006/customXml" ds:itemID="{103F9A39-242A-4F67-8802-89A070EDE44F}">
  <ds:schemaRefs>
    <ds:schemaRef ds:uri="711a8e07-a11a-4afa-9b70-ab3aafb3b9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86CB5A4-DF80-45E8-8DB0-15E8A240BF03}">
  <ds:schemaRefs>
    <ds:schemaRef ds:uri="68bac487-6d20-41e7-8a5a-64548efaff3b"/>
    <ds:schemaRef ds:uri="f2a3db95-dac0-4b2a-89d2-d9571e2812a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418</Words>
  <Application>Microsoft Office PowerPoint</Application>
  <PresentationFormat>Widescreen</PresentationFormat>
  <Paragraphs>33</Paragraphs>
  <Slides>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4" baseType="lpstr">
      <vt:lpstr>Arial</vt:lpstr>
      <vt:lpstr>Calibri</vt:lpstr>
      <vt:lpstr>Calibri Light</vt:lpstr>
      <vt:lpstr>Lucida Grande</vt:lpstr>
      <vt:lpstr>Metropolitan</vt:lpstr>
      <vt:lpstr>1_CVS_Health_PPT_Everyday_Widescreen_Template</vt:lpstr>
      <vt:lpstr>think-cell Slide</vt:lpstr>
      <vt:lpstr>CVSHealth Active Directory Overview  AD Engineering Workspace &amp; Core Services, ETS </vt:lpstr>
      <vt:lpstr>Active Directory </vt:lpstr>
      <vt:lpstr>Active Directory  Enterprise Domain Structure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AD Sync AADDS SSO Current and Future</dc:title>
  <dc:creator>Arencibia, Julio</dc:creator>
  <cp:lastModifiedBy>Ostrowski, Mark</cp:lastModifiedBy>
  <cp:revision>34</cp:revision>
  <dcterms:created xsi:type="dcterms:W3CDTF">2020-04-15T19:08:42Z</dcterms:created>
  <dcterms:modified xsi:type="dcterms:W3CDTF">2021-09-08T15:40:46Z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599526-06ca-49cc-9fa9-5307800a949a_Enabled">
    <vt:lpwstr>True</vt:lpwstr>
  </property>
  <property fmtid="{D5CDD505-2E9C-101B-9397-08002B2CF9AE}" pid="3" name="MSIP_Label_67599526-06ca-49cc-9fa9-5307800a949a_SiteId">
    <vt:lpwstr>fabb61b8-3afe-4e75-b934-a47f782b8cd7</vt:lpwstr>
  </property>
  <property fmtid="{D5CDD505-2E9C-101B-9397-08002B2CF9AE}" pid="4" name="MSIP_Label_67599526-06ca-49cc-9fa9-5307800a949a_Owner">
    <vt:lpwstr>jxarencibia@aetna.com</vt:lpwstr>
  </property>
  <property fmtid="{D5CDD505-2E9C-101B-9397-08002B2CF9AE}" pid="5" name="MSIP_Label_67599526-06ca-49cc-9fa9-5307800a949a_SetDate">
    <vt:lpwstr>2020-04-15T19:46:46.5773647Z</vt:lpwstr>
  </property>
  <property fmtid="{D5CDD505-2E9C-101B-9397-08002B2CF9AE}" pid="6" name="MSIP_Label_67599526-06ca-49cc-9fa9-5307800a949a_Name">
    <vt:lpwstr>Proprietary</vt:lpwstr>
  </property>
  <property fmtid="{D5CDD505-2E9C-101B-9397-08002B2CF9AE}" pid="7" name="MSIP_Label_67599526-06ca-49cc-9fa9-5307800a949a_Application">
    <vt:lpwstr>Microsoft Azure Information Protection</vt:lpwstr>
  </property>
  <property fmtid="{D5CDD505-2E9C-101B-9397-08002B2CF9AE}" pid="8" name="MSIP_Label_67599526-06ca-49cc-9fa9-5307800a949a_ActionId">
    <vt:lpwstr>364eea82-5a00-4049-9653-6fed0ca4631a</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ContentTypeId">
    <vt:lpwstr>0x010100E28E84A8FC31A847B552D0C1EC0A4715</vt:lpwstr>
  </property>
</Properties>
</file>