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4"/>
  </p:sldMasterIdLst>
  <p:notesMasterIdLst>
    <p:notesMasterId r:id="rId19"/>
  </p:notesMasterIdLst>
  <p:handoutMasterIdLst>
    <p:handoutMasterId r:id="rId20"/>
  </p:handoutMasterIdLst>
  <p:sldIdLst>
    <p:sldId id="568" r:id="rId5"/>
    <p:sldId id="2485" r:id="rId6"/>
    <p:sldId id="2484" r:id="rId7"/>
    <p:sldId id="2533" r:id="rId8"/>
    <p:sldId id="2526" r:id="rId9"/>
    <p:sldId id="2497" r:id="rId10"/>
    <p:sldId id="2530" r:id="rId11"/>
    <p:sldId id="2527" r:id="rId12"/>
    <p:sldId id="2534" r:id="rId13"/>
    <p:sldId id="2531" r:id="rId14"/>
    <p:sldId id="2529" r:id="rId15"/>
    <p:sldId id="2532" r:id="rId16"/>
    <p:sldId id="2519" r:id="rId17"/>
    <p:sldId id="2493" r:id="rId18"/>
  </p:sldIdLst>
  <p:sldSz cx="12188825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0" userDrawn="1">
          <p15:clr>
            <a:srgbClr val="A4A3A4"/>
          </p15:clr>
        </p15:guide>
        <p15:guide id="2" orient="horz" pos="1219" userDrawn="1">
          <p15:clr>
            <a:srgbClr val="A4A3A4"/>
          </p15:clr>
        </p15:guide>
        <p15:guide id="3" orient="horz" pos="4116" userDrawn="1">
          <p15:clr>
            <a:srgbClr val="A4A3A4"/>
          </p15:clr>
        </p15:guide>
        <p15:guide id="4" orient="horz" pos="2741" userDrawn="1">
          <p15:clr>
            <a:srgbClr val="A4A3A4"/>
          </p15:clr>
        </p15:guide>
        <p15:guide id="5" pos="359" userDrawn="1">
          <p15:clr>
            <a:srgbClr val="A4A3A4"/>
          </p15:clr>
        </p15:guide>
        <p15:guide id="6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E3EB"/>
    <a:srgbClr val="267AC0"/>
    <a:srgbClr val="A5A5A5"/>
    <a:srgbClr val="008B92"/>
    <a:srgbClr val="00A78E"/>
    <a:srgbClr val="66CABB"/>
    <a:srgbClr val="78E2D7"/>
    <a:srgbClr val="09A7E3"/>
    <a:srgbClr val="77D8E8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BD5C5-73DB-E5AF-982F-8FEEE6179F52}" v="16" dt="2022-01-18T15:08:33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87779" autoAdjust="0"/>
  </p:normalViewPr>
  <p:slideViewPr>
    <p:cSldViewPr snapToGrid="0">
      <p:cViewPr varScale="1">
        <p:scale>
          <a:sx n="99" d="100"/>
          <a:sy n="99" d="100"/>
        </p:scale>
        <p:origin x="72" y="336"/>
      </p:cViewPr>
      <p:guideLst>
        <p:guide orient="horz" pos="2010"/>
        <p:guide orient="horz" pos="1219"/>
        <p:guide orient="horz" pos="4116"/>
        <p:guide orient="horz" pos="2741"/>
        <p:guide pos="3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fi, oluwaseyi E" userId="S::oluwaseyi.mafi@cvshealth.com::a0e74a48-b9f6-466a-abc6-ef012c34d39c" providerId="AD" clId="Web-{4EDBD5C5-73DB-E5AF-982F-8FEEE6179F52}"/>
    <pc:docChg chg="modSld">
      <pc:chgData name="Mafi, oluwaseyi E" userId="S::oluwaseyi.mafi@cvshealth.com::a0e74a48-b9f6-466a-abc6-ef012c34d39c" providerId="AD" clId="Web-{4EDBD5C5-73DB-E5AF-982F-8FEEE6179F52}" dt="2022-01-18T15:08:32.423" v="0"/>
      <pc:docMkLst>
        <pc:docMk/>
      </pc:docMkLst>
      <pc:sldChg chg="modSp">
        <pc:chgData name="Mafi, oluwaseyi E" userId="S::oluwaseyi.mafi@cvshealth.com::a0e74a48-b9f6-466a-abc6-ef012c34d39c" providerId="AD" clId="Web-{4EDBD5C5-73DB-E5AF-982F-8FEEE6179F52}" dt="2022-01-18T15:08:32.423" v="0"/>
        <pc:sldMkLst>
          <pc:docMk/>
          <pc:sldMk cId="1336230853" sldId="2519"/>
        </pc:sldMkLst>
        <pc:graphicFrameChg chg="modGraphic">
          <ac:chgData name="Mafi, oluwaseyi E" userId="S::oluwaseyi.mafi@cvshealth.com::a0e74a48-b9f6-466a-abc6-ef012c34d39c" providerId="AD" clId="Web-{4EDBD5C5-73DB-E5AF-982F-8FEEE6179F52}" dt="2022-01-18T15:08:32.423" v="0"/>
          <ac:graphicFrameMkLst>
            <pc:docMk/>
            <pc:sldMk cId="1336230853" sldId="2519"/>
            <ac:graphicFrameMk id="3" creationId="{DBF84FCE-FE6E-4EAE-9338-41013D77C11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cs typeface="Arial" panose="020B0604020202020204" pitchFamily="34" charset="0"/>
              </a:rPr>
              <a:t>1/18/2022</a:t>
            </a:fld>
            <a:endParaRPr lang="en-US" sz="1000"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cs typeface="Arial" panose="020B0604020202020204" pitchFamily="34" charset="0"/>
              </a:rPr>
              <a:t>‹#›</a:t>
            </a:fld>
            <a:endParaRPr lang="en-US" sz="10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2"/>
        </a:solidFill>
        <a:latin typeface="+mn-lt"/>
        <a:ea typeface="+mn-ea"/>
        <a:cs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2"/>
        </a:solidFill>
        <a:latin typeface="+mn-lt"/>
        <a:ea typeface="+mn-ea"/>
        <a:cs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2"/>
        </a:solidFill>
        <a:latin typeface="+mn-lt"/>
        <a:ea typeface="+mn-ea"/>
        <a:cs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2"/>
        </a:solidFill>
        <a:latin typeface="+mn-lt"/>
        <a:ea typeface="+mn-ea"/>
        <a:cs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2"/>
        </a:solidFill>
        <a:latin typeface="+mn-lt"/>
        <a:ea typeface="+mn-ea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0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55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38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61" y="1016178"/>
            <a:ext cx="5221110" cy="4340047"/>
          </a:xfrm>
          <a:prstGeom prst="rect">
            <a:avLst/>
          </a:prstGeom>
        </p:spPr>
      </p:pic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sz="15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3078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93899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287977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6257926"/>
            <a:ext cx="12188825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98120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one-column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099297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one-column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1"/>
              </a:buClr>
              <a:defRPr sz="1800" b="1" cap="none" baseline="0">
                <a:solidFill>
                  <a:schemeClr val="tx2"/>
                </a:solidFill>
                <a:latin typeface="+mn-lt"/>
              </a:defRPr>
            </a:lvl1pPr>
            <a:lvl2pPr marL="0" indent="0">
              <a:buClr>
                <a:schemeClr val="tx1"/>
              </a:buClr>
              <a:buNone/>
              <a:defRPr sz="1300"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tx2"/>
                </a:solidFill>
              </a:defRPr>
            </a:lvl5pPr>
            <a:lvl6pPr marL="687388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246998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two-column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7532"/>
            <a:ext cx="5237114" cy="3973512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 baseline="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2512" y="1767532"/>
            <a:ext cx="5237114" cy="3973512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 baseline="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9399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three-column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0832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83880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920309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four-column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10712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4496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098280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126896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five-column journey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4664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2826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40988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29150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17312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3646062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69625" y="1752600"/>
            <a:ext cx="9049575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74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lang="en-US" sz="1500" b="1" kern="1200" dirty="0">
                <a:solidFill>
                  <a:schemeClr val="tx2"/>
                </a:solidFill>
                <a:latin typeface="CVS Health Sans" panose="020B0504020202020204" pitchFamily="34" charset="0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070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6495" y="1764792"/>
            <a:ext cx="7172418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3" y="1767531"/>
            <a:ext cx="3438144" cy="2971800"/>
          </a:xfrm>
        </p:spPr>
        <p:txBody>
          <a:bodyPr/>
          <a:lstStyle>
            <a:lvl1pPr>
              <a:lnSpc>
                <a:spcPct val="100000"/>
              </a:lnSpc>
              <a:buClrTx/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3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3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>
              <a:buClrTx/>
              <a:buFont typeface="Arial" panose="020B0604020202020204" pitchFamily="34" charset="0"/>
              <a:buChar char="•"/>
              <a:defRPr sz="1300" baseline="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662880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comparison slide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148" y="3718011"/>
            <a:ext cx="3493008" cy="2023033"/>
          </a:xfrm>
          <a:noFill/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500">
                <a:solidFill>
                  <a:schemeClr val="tx2"/>
                </a:solidFill>
              </a:defRPr>
            </a:lvl2pPr>
            <a:lvl3pPr marL="404813" indent="-173038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78375" y="3718011"/>
            <a:ext cx="3493008" cy="2023033"/>
          </a:xfrm>
          <a:noFill/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  <a:latin typeface="+mn-lt"/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500">
                <a:solidFill>
                  <a:schemeClr val="bg1"/>
                </a:solidFill>
              </a:defRPr>
            </a:lvl2pPr>
            <a:lvl3pPr marL="231775" indent="0">
              <a:spcBef>
                <a:spcPts val="600"/>
              </a:spcBef>
              <a:buClr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567775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FACB8A6-3813-48D2-B8CE-038DD1E42B32}"/>
              </a:ext>
            </a:extLst>
          </p:cNvPr>
          <p:cNvSpPr/>
          <p:nvPr userDrawn="1"/>
        </p:nvSpPr>
        <p:spPr>
          <a:xfrm>
            <a:off x="218661" y="6241774"/>
            <a:ext cx="5585791" cy="61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 userDrawn="1"/>
        </p:nvSpPr>
        <p:spPr>
          <a:xfrm>
            <a:off x="4061837" y="0"/>
            <a:ext cx="4057094" cy="68580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 userDrawn="1"/>
        </p:nvSpPr>
        <p:spPr>
          <a:xfrm>
            <a:off x="8118931" y="0"/>
            <a:ext cx="40698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80785A3E-DA24-410F-9CAE-7070C42B58B4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770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1800" b="1" cap="none" baseline="0" dirty="0" smtClean="0">
                <a:solidFill>
                  <a:schemeClr val="tx2"/>
                </a:solidFill>
                <a:latin typeface="+mn-lt"/>
              </a:defRPr>
            </a:lvl1pPr>
            <a:lvl2pPr marL="0" indent="0" algn="ctr">
              <a:buClrTx/>
              <a:buFontTx/>
              <a:buNone/>
              <a:defRPr lang="en-US" sz="150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6236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buClrTx/>
              <a:buFontTx/>
              <a:buNone/>
              <a:defRPr lang="en-US" sz="1500" baseline="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baseline="0" dirty="0">
                <a:solidFill>
                  <a:schemeClr val="tx2"/>
                </a:solidFill>
              </a:defRPr>
            </a:lvl5pPr>
            <a:lvl6pPr>
              <a:buClrTx/>
              <a:defRPr sz="1600" baseline="0">
                <a:solidFill>
                  <a:schemeClr val="tx2"/>
                </a:solidFill>
              </a:defRPr>
            </a:lvl6pPr>
            <a:lvl7pPr>
              <a:buClrTx/>
              <a:defRPr sz="1600" baseline="0">
                <a:solidFill>
                  <a:schemeClr val="tx2"/>
                </a:solidFill>
              </a:defRPr>
            </a:lvl7pPr>
            <a:lvl8pPr>
              <a:buClrTx/>
              <a:defRPr sz="1600" baseline="0">
                <a:solidFill>
                  <a:schemeClr val="tx2"/>
                </a:solidFill>
              </a:defRPr>
            </a:lvl8pPr>
            <a:lvl9pPr>
              <a:buClrTx/>
              <a:defRPr sz="1600">
                <a:solidFill>
                  <a:schemeClr val="tx2"/>
                </a:solidFill>
              </a:defRPr>
            </a:lvl9pPr>
          </a:lstStyle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69729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1800" b="1" cap="none" baseline="0" dirty="0" smtClean="0">
                <a:solidFill>
                  <a:schemeClr val="bg1"/>
                </a:solidFill>
                <a:latin typeface="+mn-lt"/>
              </a:defRPr>
            </a:lvl1pPr>
            <a:lvl2pPr marL="0" indent="0" algn="ctr">
              <a:buClrTx/>
              <a:buFontTx/>
              <a:buNone/>
              <a:defRPr lang="en-US" sz="1500" dirty="0" smtClean="0">
                <a:solidFill>
                  <a:schemeClr val="bg1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B46839-35D8-438B-B7A2-2B753DFD7A66}"/>
              </a:ext>
            </a:extLst>
          </p:cNvPr>
          <p:cNvSpPr txBox="1"/>
          <p:nvPr userDrawn="1"/>
        </p:nvSpPr>
        <p:spPr>
          <a:xfrm>
            <a:off x="859534" y="6425581"/>
            <a:ext cx="804672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CVS Health Sans" panose="020B0504020202020204" pitchFamily="34" charset="0"/>
              </a:rPr>
              <a:t>©2022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777505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</a:t>
            </a:r>
            <a:br>
              <a:rPr lang="en-US"/>
            </a:br>
            <a:r>
              <a:rPr lang="en-US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5300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/>
            </a:br>
            <a:r>
              <a:rPr lang="en-US"/>
              <a:t>IMAGE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9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/>
            </a:br>
            <a:r>
              <a:rPr lang="en-US"/>
              <a:t>IMAGE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1836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</a:t>
            </a:r>
            <a:br>
              <a:rPr lang="en-US"/>
            </a:br>
            <a:r>
              <a:rPr lang="en-US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38938" y="1765300"/>
            <a:ext cx="4882896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1483263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BCE3BF-19DE-4243-9ED2-5FA21553C1F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FAD22A7-02FD-47B7-B56B-F83C1B41E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5501FD2-6558-4D19-84E8-1DAF689AB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6C71C9D-3B12-4743-ABB3-3300A6D7C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C9731B0-F7F6-409F-971D-705E83BF3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982D7F3-8E67-4A4F-91EE-C8AA3BB44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7B8E154-46D5-4920-86B2-1F96A57FE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583824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1836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38938" y="1765300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©2022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37285176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/>
            </a:br>
            <a:r>
              <a:rPr lang="en-US"/>
              <a:t>IMAGE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1764792"/>
            <a:ext cx="4434840" cy="1463040"/>
          </a:xfrm>
        </p:spPr>
        <p:txBody>
          <a:bodyPr rIns="0"/>
          <a:lstStyle>
            <a:lvl1pPr>
              <a:lnSpc>
                <a:spcPct val="95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784" y="3590382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3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38792762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213" y="2180108"/>
            <a:ext cx="7168896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213" y="4020921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3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41437736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©2022 CVS Health and/or one of its affiliates. Confidential and proprietary.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213" y="2180108"/>
            <a:ext cx="7168896" cy="146304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213" y="4020921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3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62506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C07AEF2-95F8-4407-BBD7-8F517ACF16FE}"/>
              </a:ext>
            </a:extLst>
          </p:cNvPr>
          <p:cNvSpPr txBox="1">
            <a:spLocks/>
          </p:cNvSpPr>
          <p:nvPr userDrawn="1"/>
        </p:nvSpPr>
        <p:spPr>
          <a:xfrm>
            <a:off x="557784" y="6427484"/>
            <a:ext cx="6858000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CVS Health and/or one of its affiliates. Confidential and proprietary.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8C4FD8-0AA8-4037-BC71-BA96D0AF218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7784" y="429541"/>
            <a:ext cx="2871788" cy="352779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3EB7105-6A46-491C-B241-A8F912957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D958FC95-7F0F-491F-8DC3-06F8BACB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0CEC3B9-4063-48FC-90DC-4CDE63069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CB778AF-4452-4D00-A46E-1FA80ABA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2616A00-1107-4114-9319-20AF55350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7C96DD26-9A69-4431-91BB-3F67E41B5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sz="1500" b="1">
                <a:solidFill>
                  <a:schemeClr val="bg1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103833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32895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kern="1200">
                <a:solidFill>
                  <a:schemeClr val="accent6"/>
                </a:solidFill>
                <a:latin typeface="+mj-lt"/>
                <a:ea typeface="+mn-ea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0122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3200" b="1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ctr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/>
              <a:t>1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</a:t>
            </a:r>
          </a:p>
          <a:p>
            <a:pPr lvl="3"/>
            <a:r>
              <a:rPr lang="en-US"/>
              <a:t>Second-level</a:t>
            </a:r>
          </a:p>
          <a:p>
            <a:pPr lvl="4"/>
            <a:r>
              <a:rPr lang="en-US"/>
              <a:t>Third-level</a:t>
            </a:r>
          </a:p>
          <a:p>
            <a:pPr lvl="5"/>
            <a:r>
              <a:rPr lang="en-US"/>
              <a:t>Fourth-level</a:t>
            </a:r>
          </a:p>
          <a:p>
            <a:pPr lvl="6"/>
            <a:r>
              <a:rPr lang="en-US"/>
              <a:t>Fifth-level</a:t>
            </a:r>
          </a:p>
          <a:p>
            <a:pPr lvl="7"/>
            <a:r>
              <a:rPr lang="en-US"/>
              <a:t>Sixth-level</a:t>
            </a:r>
          </a:p>
          <a:p>
            <a:pPr lvl="8"/>
            <a:r>
              <a:rPr lang="en-US"/>
              <a:t>Seventh-level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818888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3200" b="1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ctr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/>
              <a:t>2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</a:t>
            </a:r>
          </a:p>
          <a:p>
            <a:pPr lvl="3"/>
            <a:r>
              <a:rPr lang="en-US"/>
              <a:t>Second-level</a:t>
            </a:r>
          </a:p>
          <a:p>
            <a:pPr lvl="4"/>
            <a:r>
              <a:rPr lang="en-US"/>
              <a:t>Third-level</a:t>
            </a:r>
          </a:p>
          <a:p>
            <a:pPr lvl="5"/>
            <a:r>
              <a:rPr lang="en-US"/>
              <a:t>Fourth-level</a:t>
            </a:r>
          </a:p>
          <a:p>
            <a:pPr lvl="6"/>
            <a:r>
              <a:rPr lang="en-US"/>
              <a:t>Fifth-level</a:t>
            </a:r>
          </a:p>
          <a:p>
            <a:pPr lvl="7"/>
            <a:r>
              <a:rPr lang="en-US"/>
              <a:t>Sixth-level</a:t>
            </a:r>
          </a:p>
          <a:p>
            <a:pPr lvl="8"/>
            <a:r>
              <a:rPr lang="en-US"/>
              <a:t>Seventh-level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7662672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5000"/>
              </a:lnSpc>
              <a:buClrTx/>
              <a:defRPr lang="en-US" sz="3200" b="1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ctr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/>
              <a:t>3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</a:t>
            </a:r>
          </a:p>
          <a:p>
            <a:pPr lvl="3"/>
            <a:r>
              <a:rPr lang="en-US"/>
              <a:t>Second-level</a:t>
            </a:r>
          </a:p>
          <a:p>
            <a:pPr lvl="4"/>
            <a:r>
              <a:rPr lang="en-US"/>
              <a:t>Third-level</a:t>
            </a:r>
          </a:p>
          <a:p>
            <a:pPr lvl="5"/>
            <a:r>
              <a:rPr lang="en-US"/>
              <a:t>Fourth-level</a:t>
            </a:r>
          </a:p>
          <a:p>
            <a:pPr lvl="6"/>
            <a:r>
              <a:rPr lang="en-US"/>
              <a:t>Fifth-level</a:t>
            </a:r>
          </a:p>
          <a:p>
            <a:pPr lvl="7"/>
            <a:r>
              <a:rPr lang="en-US"/>
              <a:t>Sixth-level</a:t>
            </a:r>
          </a:p>
          <a:p>
            <a:pPr lvl="8"/>
            <a:r>
              <a:rPr lang="en-US"/>
              <a:t>Seventh-level</a:t>
            </a:r>
          </a:p>
        </p:txBody>
      </p:sp>
    </p:spTree>
    <p:extLst>
      <p:ext uri="{BB962C8B-B14F-4D97-AF65-F5344CB8AC3E}">
        <p14:creationId xmlns:p14="http://schemas.microsoft.com/office/powerpoint/2010/main" val="2881652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34800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kern="1200">
                <a:solidFill>
                  <a:schemeClr val="accent6"/>
                </a:solidFill>
                <a:latin typeface="+mj-lt"/>
                <a:ea typeface="+mn-ea"/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lnSpc>
                <a:spcPct val="100000"/>
              </a:lnSpc>
              <a:buClrTx/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3038" indent="-173038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7663" indent="-174625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09588" indent="-161925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2625" indent="-173038">
              <a:buClrTx/>
              <a:buFont typeface="Arial" panose="020B0604020202020204" pitchFamily="34" charset="0"/>
              <a:buChar char="–"/>
              <a:defRPr/>
            </a:lvl6pPr>
            <a:lvl7pPr marL="857250" indent="-174625">
              <a:buClrTx/>
              <a:buFont typeface="Arial" panose="020B0604020202020204" pitchFamily="34" charset="0"/>
              <a:buChar char="•"/>
              <a:defRPr/>
            </a:lvl7pPr>
            <a:lvl8pPr marL="1030288" indent="-173038">
              <a:buClrTx/>
              <a:buFont typeface="Arial" panose="020B0604020202020204" pitchFamily="34" charset="0"/>
              <a:buChar char="–"/>
              <a:defRPr/>
            </a:lvl8pPr>
            <a:lvl9pPr marL="1203325" indent="-173038">
              <a:buClrTx/>
              <a:buFont typeface="Arial" panose="020B0604020202020204" pitchFamily="34" charset="0"/>
              <a:buChar char="•"/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6394344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339160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©2022 CVS Health and/or one of its affiliates. Confidential and proprietary.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181460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0631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812939" y="2941078"/>
            <a:ext cx="4562947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>
                <a:solidFill>
                  <a:schemeClr val="accent2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480158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accent6"/>
                </a:solidFill>
                <a:latin typeface="CVS Health Sans" panose="020B0504020202020204" pitchFamily="34" charset="0"/>
              </a:defRPr>
            </a:lvl1pPr>
          </a:lstStyle>
          <a:p>
            <a:r>
              <a:rPr lang="en-US"/>
              <a:t>BE SURE IMAGE IS </a:t>
            </a:r>
            <a:br>
              <a:rPr lang="en-US"/>
            </a:br>
            <a:r>
              <a:rPr lang="en-US"/>
              <a:t>DARK ENOUGH SO TYPE AND </a:t>
            </a:r>
            <a:br>
              <a:rPr lang="en-US"/>
            </a:br>
            <a:r>
              <a:rPr lang="en-US"/>
              <a:t>LOGO ARE READABLE</a:t>
            </a:r>
          </a:p>
          <a:p>
            <a:br>
              <a:rPr lang="en-US"/>
            </a:br>
            <a:r>
              <a:rPr lang="en-US"/>
              <a:t>Be sure to send image to </a:t>
            </a:r>
            <a:br>
              <a:rPr lang="en-US"/>
            </a:br>
            <a:r>
              <a:rPr lang="en-US"/>
              <a:t>back so logo sits on top of image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44952" y="1196075"/>
            <a:ext cx="3068680" cy="1444752"/>
          </a:xfrm>
        </p:spPr>
        <p:txBody>
          <a:bodyPr/>
          <a:lstStyle>
            <a:lvl1pPr marL="0" marR="0" indent="0" algn="l" defTabSz="456758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12586694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2825581" y="3027447"/>
            <a:ext cx="6537663" cy="803106"/>
            <a:chOff x="2825581" y="3027447"/>
            <a:chExt cx="6537663" cy="803106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3520" y="3050215"/>
              <a:ext cx="3134808" cy="775163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439" y="3027447"/>
              <a:ext cx="671671" cy="803106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141" y="3027447"/>
              <a:ext cx="748256" cy="803106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651" y="3050215"/>
              <a:ext cx="746186" cy="758604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581" y="3027447"/>
              <a:ext cx="978011" cy="803106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1109" y="3657720"/>
              <a:ext cx="152135" cy="156275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5779008"/>
            <a:ext cx="12188825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350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949C91-C34A-48C0-97AF-F55ED1D82DF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825581" y="3027447"/>
            <a:ext cx="6537663" cy="803106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61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2" y="4634747"/>
            <a:ext cx="10561320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2" y="5578043"/>
            <a:ext cx="10561320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3499" y="6371584"/>
            <a:ext cx="2798064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add date</a:t>
            </a:r>
          </a:p>
          <a:p>
            <a:pPr lvl="1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99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0" y="4350553"/>
            <a:ext cx="12188825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2" y="4634747"/>
            <a:ext cx="10561320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2" y="5578043"/>
            <a:ext cx="10561320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3499" y="6371584"/>
            <a:ext cx="2798064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add date</a:t>
            </a:r>
          </a:p>
          <a:p>
            <a:pPr lvl="1"/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56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lang="en-US" sz="1500" b="1" kern="1200" dirty="0">
                <a:solidFill>
                  <a:schemeClr val="tx2"/>
                </a:solidFill>
                <a:latin typeface="CVS Health Sans" panose="020B0504020202020204" pitchFamily="34" charset="0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0952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 Parter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F5A7F6-20C2-4507-801C-E1C2059285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786" y="1637977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CBD58C-46E5-4558-A43C-9B624EDDC132}"/>
              </a:ext>
            </a:extLst>
          </p:cNvPr>
          <p:cNvGrpSpPr/>
          <p:nvPr userDrawn="1"/>
        </p:nvGrpSpPr>
        <p:grpSpPr>
          <a:xfrm>
            <a:off x="557784" y="5835586"/>
            <a:ext cx="2871788" cy="352779"/>
            <a:chOff x="557784" y="429541"/>
            <a:chExt cx="2871788" cy="352779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DA33C252-4717-4352-8A54-FA89468DF2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3B4BF5A9-FC5D-4223-860C-4029263F1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573687AF-83B0-450D-8DC8-60EB9C6A0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223532E-5DB1-4038-AECB-BE4DCA706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3C378A2-0EF8-441E-95AB-D981F9117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3A10B27-C0C7-41AB-B1C5-0D3C1AEAD9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D005736-4228-4541-9830-748A037770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784" y="3886593"/>
            <a:ext cx="3582017" cy="1262324"/>
          </a:xfrm>
        </p:spPr>
        <p:txBody>
          <a:bodyPr/>
          <a:lstStyle>
            <a:lvl1pPr>
              <a:defRPr lang="en-US" sz="1500" b="1" kern="1200" dirty="0">
                <a:solidFill>
                  <a:schemeClr val="tx2"/>
                </a:solidFill>
                <a:latin typeface="CVS Health Sans" panose="020B0504020202020204" pitchFamily="34" charset="0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871D9-AE12-49B5-A916-42628F61B8D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9204" y="566377"/>
            <a:ext cx="1463040" cy="649224"/>
          </a:xfrm>
          <a:solidFill>
            <a:schemeClr val="bg2"/>
          </a:solidFill>
        </p:spPr>
        <p:txBody>
          <a:bodyPr anchor="ctr"/>
          <a:lstStyle>
            <a:lvl1pPr algn="ctr">
              <a:defRPr sz="1100"/>
            </a:lvl1pPr>
          </a:lstStyle>
          <a:p>
            <a:r>
              <a:rPr lang="en-US"/>
              <a:t>PARTNER LOGO</a:t>
            </a:r>
          </a:p>
        </p:txBody>
      </p:sp>
    </p:spTree>
    <p:extLst>
      <p:ext uri="{BB962C8B-B14F-4D97-AF65-F5344CB8AC3E}">
        <p14:creationId xmlns:p14="http://schemas.microsoft.com/office/powerpoint/2010/main" val="202611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66739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kern="1200">
                <a:solidFill>
                  <a:schemeClr val="accent6"/>
                </a:solidFill>
                <a:latin typeface="+mj-lt"/>
                <a:ea typeface="+mn-ea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784" y="1755739"/>
            <a:ext cx="8586216" cy="3985305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3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sz="1300"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 sz="1300"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79886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66739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>
                <a:solidFill>
                  <a:schemeClr val="accent6"/>
                </a:solidFill>
                <a:latin typeface="+mj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257" y="1756548"/>
            <a:ext cx="3913633" cy="361473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 sz="20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300" b="1">
                <a:solidFill>
                  <a:schemeClr val="tx2"/>
                </a:solidFill>
                <a:latin typeface="CVS Health Sans" panose="020B0504020202020204" pitchFamily="34" charset="0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300">
                <a:solidFill>
                  <a:schemeClr val="tx2"/>
                </a:solidFill>
                <a:latin typeface="CVS Health Sans" panose="020B05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300" i="1">
                <a:solidFill>
                  <a:schemeClr val="tx2"/>
                </a:solidFill>
                <a:latin typeface="CVS Health Sans" panose="020B05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header</a:t>
            </a:r>
          </a:p>
          <a:p>
            <a:pPr lvl="1"/>
            <a:r>
              <a:rPr lang="en-US"/>
              <a:t>Tab to Time then tab to Agenda item</a:t>
            </a:r>
          </a:p>
          <a:p>
            <a:pPr lvl="2"/>
            <a:r>
              <a:rPr lang="en-US"/>
              <a:t>Speaker name and topic</a:t>
            </a:r>
          </a:p>
          <a:p>
            <a:pPr lvl="3"/>
            <a:r>
              <a:rPr lang="en-US"/>
              <a:t>Additional information</a:t>
            </a:r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1452" y="1756548"/>
            <a:ext cx="3911512" cy="361473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 sz="20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300" b="1">
                <a:solidFill>
                  <a:schemeClr val="tx2"/>
                </a:solidFill>
                <a:latin typeface="CVS Health Sans" panose="020B0504020202020204" pitchFamily="34" charset="0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300">
                <a:solidFill>
                  <a:schemeClr val="tx2"/>
                </a:solidFill>
                <a:latin typeface="CVS Health Sans" panose="020B05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300" i="1">
                <a:solidFill>
                  <a:schemeClr val="tx2"/>
                </a:solidFill>
                <a:latin typeface="CVS Health Sans" panose="020B05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header</a:t>
            </a:r>
          </a:p>
          <a:p>
            <a:pPr lvl="1"/>
            <a:r>
              <a:rPr lang="en-US"/>
              <a:t>Tab to Time then tab to Agenda item</a:t>
            </a:r>
          </a:p>
          <a:p>
            <a:pPr lvl="2"/>
            <a:r>
              <a:rPr lang="en-US"/>
              <a:t>Speaker name and topic</a:t>
            </a:r>
          </a:p>
          <a:p>
            <a:pPr lvl="3"/>
            <a:r>
              <a:rPr lang="en-US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35466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784" y="530351"/>
            <a:ext cx="9665208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784" y="1767532"/>
            <a:ext cx="11045952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557784" y="6367487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0" smtClean="0">
                <a:solidFill>
                  <a:schemeClr val="tx2"/>
                </a:solidFill>
                <a:latin typeface="CVS Health Sans Medium" panose="020B05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0">
              <a:solidFill>
                <a:schemeClr val="tx2"/>
              </a:solidFill>
              <a:latin typeface="CVS Health Sans Medium" panose="020B05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118871-4A8C-4517-9A46-8863C34DC7FC}"/>
              </a:ext>
            </a:extLst>
          </p:cNvPr>
          <p:cNvSpPr txBox="1"/>
          <p:nvPr userDrawn="1"/>
        </p:nvSpPr>
        <p:spPr>
          <a:xfrm>
            <a:off x="859534" y="6425581"/>
            <a:ext cx="804672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CVS Health Sans" panose="020B0504020202020204" pitchFamily="34" charset="0"/>
              </a:rPr>
              <a:t>©2022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169567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82" r:id="rId2"/>
    <p:sldLayoutId id="2147483883" r:id="rId3"/>
    <p:sldLayoutId id="2147483884" r:id="rId4"/>
    <p:sldLayoutId id="2147483887" r:id="rId5"/>
    <p:sldLayoutId id="2147483886" r:id="rId6"/>
    <p:sldLayoutId id="2147483923" r:id="rId7"/>
    <p:sldLayoutId id="2147483870" r:id="rId8"/>
    <p:sldLayoutId id="2147483888" r:id="rId9"/>
    <p:sldLayoutId id="2147483889" r:id="rId10"/>
    <p:sldLayoutId id="2147483891" r:id="rId11"/>
    <p:sldLayoutId id="2147483892" r:id="rId12"/>
    <p:sldLayoutId id="2147483871" r:id="rId13"/>
    <p:sldLayoutId id="2147483893" r:id="rId14"/>
    <p:sldLayoutId id="2147483894" r:id="rId15"/>
    <p:sldLayoutId id="2147483896" r:id="rId16"/>
    <p:sldLayoutId id="2147483898" r:id="rId17"/>
    <p:sldLayoutId id="2147483900" r:id="rId18"/>
    <p:sldLayoutId id="2147483901" r:id="rId19"/>
    <p:sldLayoutId id="2147483902" r:id="rId20"/>
    <p:sldLayoutId id="2147483904" r:id="rId21"/>
    <p:sldLayoutId id="2147483905" r:id="rId22"/>
    <p:sldLayoutId id="2147483907" r:id="rId23"/>
    <p:sldLayoutId id="2147483909" r:id="rId24"/>
    <p:sldLayoutId id="2147483906" r:id="rId25"/>
    <p:sldLayoutId id="2147483908" r:id="rId26"/>
    <p:sldLayoutId id="2147483910" r:id="rId27"/>
    <p:sldLayoutId id="2147483911" r:id="rId28"/>
    <p:sldLayoutId id="2147483917" r:id="rId29"/>
    <p:sldLayoutId id="2147483912" r:id="rId30"/>
    <p:sldLayoutId id="2147483913" r:id="rId31"/>
    <p:sldLayoutId id="2147483878" r:id="rId32"/>
    <p:sldLayoutId id="2147483919" r:id="rId33"/>
    <p:sldLayoutId id="2147483879" r:id="rId34"/>
    <p:sldLayoutId id="2147483922" r:id="rId35"/>
    <p:sldLayoutId id="2147483920" r:id="rId36"/>
    <p:sldLayoutId id="2147483914" r:id="rId37"/>
    <p:sldLayoutId id="2147483915" r:id="rId38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800"/>
        </a:spcBef>
        <a:buClrTx/>
        <a:buFont typeface="Arial"/>
        <a:buNone/>
        <a:defRPr sz="13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lnSpc>
          <a:spcPct val="100000"/>
        </a:lnSpc>
        <a:spcBef>
          <a:spcPts val="1200"/>
        </a:spcBef>
        <a:buClrTx/>
        <a:buFont typeface="Arial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Lucida Grande"/>
        <a:buChar char="–"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–"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–"/>
        <a:defRPr sz="13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–"/>
        <a:defRPr sz="13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04" userDrawn="1">
          <p15:clr>
            <a:srgbClr val="F26B43"/>
          </p15:clr>
        </p15:guide>
        <p15:guide id="2" pos="362" userDrawn="1">
          <p15:clr>
            <a:srgbClr val="F26B43"/>
          </p15:clr>
        </p15:guide>
        <p15:guide id="3" pos="7319" userDrawn="1">
          <p15:clr>
            <a:srgbClr val="F26B43"/>
          </p15:clr>
        </p15:guide>
        <p15:guide id="4" orient="horz" pos="360" userDrawn="1">
          <p15:clr>
            <a:srgbClr val="F26B43"/>
          </p15:clr>
        </p15:guide>
        <p15:guide id="5" orient="horz" pos="3622" userDrawn="1">
          <p15:clr>
            <a:srgbClr val="F26B43"/>
          </p15:clr>
        </p15:guide>
        <p15:guide id="6" orient="horz" pos="41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loud.google.com/certification/cloud-digital-leader?skip_cache=true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ws.amazon.com/training/learn-about/cloud-practitioner/?th=tile&amp;tile=learnabout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ws.amazon.com/certification/certified-cloud-practitioner/?ch=cta&amp;cta=header&amp;p=2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training/learn-about/cloud-practitioner/?th=tile&amp;tile=learnabout" TargetMode="External"/><Relationship Id="rId2" Type="http://schemas.openxmlformats.org/officeDocument/2006/relationships/hyperlink" Target="https://docs.microsoft.com/en-us/learn/certifications/azure-fundamentals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loud.google.com/certification/cloud-digital-leader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vss-digital-health-strategy-takes-one-giant-leap-forward-fran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vss-digital-health-strategy-takes-one-giant-leap-forward-fran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hyperlink" Target="https://news.microsoft.com/2021/12/02/cvs-health-and-microsoft-announce-new-strategic-alliance-to-reimagine-personalized-care-and-accelerate-digital-transformatio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vents.microsoft.com/en-us/Azure?language=English&amp;clientTimeZone=1&amp;startTime=05:17&amp;endTime=19:35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learn/certifications/azure-fundamentals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coursera.org/professional-certificates/google-cloud-digital-leader-training#howItWorks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vs.percipio.com/courses/f3d5eec0-ef20-482b-8c99-4ad79aa1594a/videos/d1af0464-623d-4640-83eb-46549bd88557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F07A162-9957-41C5-8D24-5FCF2DDC684E}"/>
              </a:ext>
            </a:extLst>
          </p:cNvPr>
          <p:cNvGrpSpPr/>
          <p:nvPr/>
        </p:nvGrpSpPr>
        <p:grpSpPr>
          <a:xfrm>
            <a:off x="5897563" y="2649212"/>
            <a:ext cx="393699" cy="1559576"/>
            <a:chOff x="5899151" y="2073651"/>
            <a:chExt cx="393699" cy="196702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8379774-3AE2-4B30-A655-5CB2EC2B4D68}"/>
                </a:ext>
              </a:extLst>
            </p:cNvPr>
            <p:cNvCxnSpPr/>
            <p:nvPr/>
          </p:nvCxnSpPr>
          <p:spPr>
            <a:xfrm>
              <a:off x="5899151" y="2073651"/>
              <a:ext cx="393699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67C2489-823C-49DC-A714-2CD5FB651899}"/>
                </a:ext>
              </a:extLst>
            </p:cNvPr>
            <p:cNvCxnSpPr/>
            <p:nvPr/>
          </p:nvCxnSpPr>
          <p:spPr>
            <a:xfrm>
              <a:off x="5899151" y="4040673"/>
              <a:ext cx="393699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40B37C3-0185-4AD1-A609-839DF5E9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692" y="2694372"/>
            <a:ext cx="9997440" cy="12361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Alliance</a:t>
            </a:r>
          </a:p>
        </p:txBody>
      </p:sp>
    </p:spTree>
    <p:extLst>
      <p:ext uri="{BB962C8B-B14F-4D97-AF65-F5344CB8AC3E}">
        <p14:creationId xmlns:p14="http://schemas.microsoft.com/office/powerpoint/2010/main" val="131863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4D04-7BCB-4F4A-BB4C-80BDA1CD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Google Cloud Platform Credential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9201A08C-9ECD-4944-A18B-63E54FAED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175" y="913926"/>
            <a:ext cx="6236433" cy="5413723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80739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4D04-7BCB-4F4A-BB4C-80BDA1CD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Amazon Web Services - </a:t>
            </a:r>
            <a:r>
              <a:rPr lang="en-US" dirty="0"/>
              <a:t>Training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E74B54C2-B632-4754-909F-1FF94573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1168454"/>
            <a:ext cx="10723045" cy="4378104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5355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4D04-7BCB-4F4A-BB4C-80BDA1CD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Amazon Web Services - </a:t>
            </a:r>
            <a:r>
              <a:rPr lang="en-US" dirty="0"/>
              <a:t>Certification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9D2AEC73-40B9-4FF6-B4E8-24D4E77B6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199" y="930355"/>
            <a:ext cx="7783808" cy="5397294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447865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4D04-7BCB-4F4A-BB4C-80BDA1CD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F84FCE-FE6E-4EAE-9338-41013D77C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12177"/>
              </p:ext>
            </p:extLst>
          </p:nvPr>
        </p:nvGraphicFramePr>
        <p:xfrm>
          <a:off x="557784" y="1766888"/>
          <a:ext cx="11165785" cy="3207187"/>
        </p:xfrm>
        <a:graphic>
          <a:graphicData uri="http://schemas.openxmlformats.org/drawingml/2006/table">
            <a:tbl>
              <a:tblPr firstRow="1" firstCol="1" bandRow="1"/>
              <a:tblGrid>
                <a:gridCol w="1434645">
                  <a:extLst>
                    <a:ext uri="{9D8B030D-6E8A-4147-A177-3AD203B41FA5}">
                      <a16:colId xmlns:a16="http://schemas.microsoft.com/office/drawing/2014/main" val="3853539881"/>
                    </a:ext>
                  </a:extLst>
                </a:gridCol>
                <a:gridCol w="1617045">
                  <a:extLst>
                    <a:ext uri="{9D8B030D-6E8A-4147-A177-3AD203B41FA5}">
                      <a16:colId xmlns:a16="http://schemas.microsoft.com/office/drawing/2014/main" val="3911791615"/>
                    </a:ext>
                  </a:extLst>
                </a:gridCol>
                <a:gridCol w="5813659">
                  <a:extLst>
                    <a:ext uri="{9D8B030D-6E8A-4147-A177-3AD203B41FA5}">
                      <a16:colId xmlns:a16="http://schemas.microsoft.com/office/drawing/2014/main" val="1573176715"/>
                    </a:ext>
                  </a:extLst>
                </a:gridCol>
                <a:gridCol w="968213">
                  <a:extLst>
                    <a:ext uri="{9D8B030D-6E8A-4147-A177-3AD203B41FA5}">
                      <a16:colId xmlns:a16="http://schemas.microsoft.com/office/drawing/2014/main" val="3704711066"/>
                    </a:ext>
                  </a:extLst>
                </a:gridCol>
                <a:gridCol w="742239">
                  <a:extLst>
                    <a:ext uri="{9D8B030D-6E8A-4147-A177-3AD203B41FA5}">
                      <a16:colId xmlns:a16="http://schemas.microsoft.com/office/drawing/2014/main" val="3969438439"/>
                    </a:ext>
                  </a:extLst>
                </a:gridCol>
                <a:gridCol w="589984">
                  <a:extLst>
                    <a:ext uri="{9D8B030D-6E8A-4147-A177-3AD203B41FA5}">
                      <a16:colId xmlns:a16="http://schemas.microsoft.com/office/drawing/2014/main" val="3640238243"/>
                    </a:ext>
                  </a:extLst>
                </a:gridCol>
              </a:tblGrid>
              <a:tr h="4884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VS Health Sans" panose="020B0504020202020204" pitchFamily="34" charset="0"/>
                          <a:ea typeface="Calibri" panose="020F0502020204030204" pitchFamily="34" charset="0"/>
                        </a:rPr>
                        <a:t>Cloud Platform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208" marR="452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VS Health Sans" panose="020B0504020202020204" pitchFamily="34" charset="0"/>
                          <a:ea typeface="Calibri" panose="020F0502020204030204" pitchFamily="34" charset="0"/>
                        </a:rPr>
                        <a:t>Credential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208" marR="452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VS Health Sans" panose="020B0504020202020204" pitchFamily="34" charset="0"/>
                          <a:ea typeface="Calibri" panose="020F0502020204030204" pitchFamily="34" charset="0"/>
                        </a:rPr>
                        <a:t>Benefit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208" marR="452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VS Health Sans" panose="020B0504020202020204" pitchFamily="34" charset="0"/>
                          <a:ea typeface="Calibri" panose="020F0502020204030204" pitchFamily="34" charset="0"/>
                        </a:rPr>
                        <a:t>Duration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208" marR="452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VS Health Sans" panose="020B0504020202020204" pitchFamily="34" charset="0"/>
                          <a:ea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208" marR="452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VS Health Sans" panose="020B0504020202020204" pitchFamily="34" charset="0"/>
                          <a:ea typeface="Calibri" panose="020F0502020204030204" pitchFamily="34" charset="0"/>
                        </a:rPr>
                        <a:t>Exam Cost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208" marR="452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937292"/>
                  </a:ext>
                </a:extLst>
              </a:tr>
              <a:tr h="9930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VS Health Sans"/>
                          <a:ea typeface="Calibri" panose="020F0502020204030204" pitchFamily="34" charset="0"/>
                        </a:rPr>
                        <a:t>Microsoft Azure</a:t>
                      </a:r>
                    </a:p>
                  </a:txBody>
                  <a:tcPr marL="45208" marR="452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solidFill>
                            <a:srgbClr val="0563C1"/>
                          </a:solidFill>
                          <a:effectLst/>
                          <a:latin typeface="CVS Health Sans"/>
                          <a:ea typeface="Calibri" panose="020F0502020204030204" pitchFamily="34" charset="0"/>
                          <a:hlinkClick r:id="rId2"/>
                        </a:rPr>
                        <a:t>Microsoft Azure Fundamentals</a:t>
                      </a:r>
                      <a:endParaRPr lang="en-US" sz="1400" dirty="0">
                        <a:effectLst/>
                        <a:latin typeface="CVS Health Sans"/>
                        <a:ea typeface="Calibri" panose="020F0502020204030204" pitchFamily="34" charset="0"/>
                      </a:endParaRPr>
                    </a:p>
                  </a:txBody>
                  <a:tcPr marL="45208" marR="452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VS Health Sans" panose="020B0504020202020204" pitchFamily="34" charset="0"/>
                          <a:ea typeface="Calibri" panose="020F0502020204030204" pitchFamily="34" charset="0"/>
                        </a:rPr>
                        <a:t>Certification is an opportunity to prove knowledge of cloud concepts, Azure services, Azure workloads, security and privacy in Azure, as well as Azure pricing and support.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208" marR="452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VS Health Sans" panose="020B0504020202020204" pitchFamily="34" charset="0"/>
                          <a:ea typeface="Calibri" panose="020F0502020204030204" pitchFamily="34" charset="0"/>
                        </a:rPr>
                        <a:t>5.5 hours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208" marR="452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VS Health Sans" panose="020B0504020202020204" pitchFamily="34" charset="0"/>
                          <a:ea typeface="Calibri" panose="020F0502020204030204" pitchFamily="34" charset="0"/>
                        </a:rPr>
                        <a:t>Free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208" marR="452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VS Health Sans"/>
                          <a:ea typeface="Calibri" panose="020F0502020204030204" pitchFamily="34" charset="0"/>
                        </a:rPr>
                        <a:t>Free</a:t>
                      </a:r>
                    </a:p>
                  </a:txBody>
                  <a:tcPr marL="45208" marR="452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017047"/>
                  </a:ext>
                </a:extLst>
              </a:tr>
              <a:tr h="9768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VS Health Sans"/>
                          <a:ea typeface="Calibri" panose="020F0502020204030204" pitchFamily="34" charset="0"/>
                        </a:rPr>
                        <a:t>Amazon Web Services</a:t>
                      </a:r>
                    </a:p>
                  </a:txBody>
                  <a:tcPr marL="45208" marR="452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solidFill>
                            <a:srgbClr val="0563C1"/>
                          </a:solidFill>
                          <a:effectLst/>
                          <a:latin typeface="CVS Health Sans"/>
                          <a:ea typeface="Calibri" panose="020F0502020204030204" pitchFamily="34" charset="0"/>
                          <a:hlinkClick r:id="rId3"/>
                        </a:rPr>
                        <a:t>AWS Certified Cloud Practitioner</a:t>
                      </a:r>
                      <a:endParaRPr lang="en-US" sz="1400" dirty="0">
                        <a:effectLst/>
                        <a:latin typeface="CVS Health Sans"/>
                        <a:ea typeface="Calibri" panose="020F0502020204030204" pitchFamily="34" charset="0"/>
                      </a:endParaRPr>
                    </a:p>
                  </a:txBody>
                  <a:tcPr marL="45208" marR="452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VS Health Sans"/>
                          <a:ea typeface="Calibri" panose="020F0502020204030204" pitchFamily="34" charset="0"/>
                        </a:rPr>
                        <a:t>Credential helps organizations identify and develop talent with critical knowledge related to implementing cloud initiatives. Earning AWS Certified Cloud Practitioner validates cloud fluency and foundational AWS knowledge.</a:t>
                      </a:r>
                    </a:p>
                  </a:txBody>
                  <a:tcPr marL="45208" marR="452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VS Health Sans"/>
                          <a:ea typeface="Calibri" panose="020F0502020204030204" pitchFamily="34" charset="0"/>
                        </a:rPr>
                        <a:t>8 hours</a:t>
                      </a:r>
                    </a:p>
                  </a:txBody>
                  <a:tcPr marL="45208" marR="452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VS Health Sans"/>
                          <a:ea typeface="Calibri" panose="020F0502020204030204" pitchFamily="34" charset="0"/>
                        </a:rPr>
                        <a:t>Free</a:t>
                      </a:r>
                    </a:p>
                  </a:txBody>
                  <a:tcPr marL="45208" marR="452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VS Health Sans"/>
                          <a:ea typeface="Calibri" panose="020F0502020204030204" pitchFamily="34" charset="0"/>
                        </a:rPr>
                        <a:t>$100</a:t>
                      </a:r>
                    </a:p>
                  </a:txBody>
                  <a:tcPr marL="45208" marR="452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594558"/>
                  </a:ext>
                </a:extLst>
              </a:tr>
              <a:tr h="748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VS Health Sans"/>
                          <a:ea typeface="Calibri" panose="020F0502020204030204" pitchFamily="34" charset="0"/>
                        </a:rPr>
                        <a:t>Google Cloud Platform</a:t>
                      </a:r>
                    </a:p>
                  </a:txBody>
                  <a:tcPr marL="45208" marR="452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solidFill>
                            <a:srgbClr val="0563C1"/>
                          </a:solidFill>
                          <a:effectLst/>
                          <a:latin typeface="CVS Health Sans"/>
                          <a:ea typeface="Calibri" panose="020F0502020204030204" pitchFamily="34" charset="0"/>
                          <a:hlinkClick r:id="rId4"/>
                        </a:rPr>
                        <a:t>Cloud Digital Leader</a:t>
                      </a:r>
                      <a:endParaRPr lang="en-US" sz="1400" dirty="0">
                        <a:effectLst/>
                        <a:latin typeface="CVS Health Sans"/>
                        <a:ea typeface="Calibri" panose="020F0502020204030204" pitchFamily="34" charset="0"/>
                      </a:endParaRPr>
                    </a:p>
                  </a:txBody>
                  <a:tcPr marL="45208" marR="452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VS Health Sans"/>
                          <a:ea typeface="Calibri" panose="020F0502020204030204" pitchFamily="34" charset="0"/>
                        </a:rPr>
                        <a:t>The Cloud Digital Leader learning path builds cloud literacy, and validates knowledge to help prepare for the Google Cloud Digital Leader certification exam.</a:t>
                      </a:r>
                    </a:p>
                  </a:txBody>
                  <a:tcPr marL="45208" marR="452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VS Health Sans"/>
                          <a:ea typeface="Calibri" panose="020F0502020204030204" pitchFamily="34" charset="0"/>
                        </a:rPr>
                        <a:t>8 Hours</a:t>
                      </a:r>
                    </a:p>
                  </a:txBody>
                  <a:tcPr marL="45208" marR="452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VS Health Sans"/>
                          <a:ea typeface="Calibri" panose="020F0502020204030204" pitchFamily="34" charset="0"/>
                        </a:rPr>
                        <a:t>Free</a:t>
                      </a:r>
                    </a:p>
                  </a:txBody>
                  <a:tcPr marL="45208" marR="452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VS Health Sans" panose="020B0504020202020204" pitchFamily="34" charset="0"/>
                          <a:ea typeface="Calibri" panose="020F0502020204030204" pitchFamily="34" charset="0"/>
                        </a:rPr>
                        <a:t>$99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208" marR="452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00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23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F07A162-9957-41C5-8D24-5FCF2DDC684E}"/>
              </a:ext>
            </a:extLst>
          </p:cNvPr>
          <p:cNvGrpSpPr/>
          <p:nvPr/>
        </p:nvGrpSpPr>
        <p:grpSpPr>
          <a:xfrm>
            <a:off x="5897563" y="2649212"/>
            <a:ext cx="393699" cy="1559576"/>
            <a:chOff x="5899151" y="2073651"/>
            <a:chExt cx="393699" cy="196702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8379774-3AE2-4B30-A655-5CB2EC2B4D68}"/>
                </a:ext>
              </a:extLst>
            </p:cNvPr>
            <p:cNvCxnSpPr/>
            <p:nvPr/>
          </p:nvCxnSpPr>
          <p:spPr>
            <a:xfrm>
              <a:off x="5899151" y="2073651"/>
              <a:ext cx="393699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67C2489-823C-49DC-A714-2CD5FB651899}"/>
                </a:ext>
              </a:extLst>
            </p:cNvPr>
            <p:cNvCxnSpPr/>
            <p:nvPr/>
          </p:nvCxnSpPr>
          <p:spPr>
            <a:xfrm>
              <a:off x="5899151" y="4040673"/>
              <a:ext cx="393699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40B37C3-0185-4AD1-A609-839DF5E9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06" y="3145872"/>
            <a:ext cx="9997440" cy="739495"/>
          </a:xfrm>
        </p:spPr>
        <p:txBody>
          <a:bodyPr/>
          <a:lstStyle/>
          <a:p>
            <a:r>
              <a:rPr lang="en-US" dirty="0"/>
              <a:t>Feedback / Questions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0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765CB-D3DB-4EB7-9577-444B6F97CE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791" y="1345192"/>
            <a:ext cx="11002845" cy="4626400"/>
          </a:xfrm>
        </p:spPr>
        <p:txBody>
          <a:bodyPr/>
          <a:lstStyle/>
          <a:p>
            <a:r>
              <a:rPr lang="en-US" sz="3200" dirty="0"/>
              <a:t>CVS &amp; Microsoft Alliance</a:t>
            </a:r>
          </a:p>
          <a:p>
            <a:r>
              <a:rPr lang="en-US" sz="3200" dirty="0"/>
              <a:t>Cloud Training Resources &amp; Credentials/Certifications</a:t>
            </a:r>
          </a:p>
          <a:p>
            <a:pPr marL="461963" indent="-285750">
              <a:buFont typeface="Arial" panose="020B0604020202020204" pitchFamily="34" charset="0"/>
              <a:buChar char="•"/>
            </a:pPr>
            <a:r>
              <a:rPr lang="en-US" sz="3200" dirty="0"/>
              <a:t>Microsoft Azure</a:t>
            </a:r>
          </a:p>
          <a:p>
            <a:pPr marL="461963" indent="-285750">
              <a:buFont typeface="Arial" panose="020B0604020202020204" pitchFamily="34" charset="0"/>
              <a:buChar char="•"/>
            </a:pPr>
            <a:r>
              <a:rPr lang="en-US" sz="3200" dirty="0"/>
              <a:t>Google Cloud Platform </a:t>
            </a:r>
          </a:p>
          <a:p>
            <a:pPr marL="461963" indent="-285750">
              <a:buFont typeface="Arial" panose="020B0604020202020204" pitchFamily="34" charset="0"/>
              <a:buChar char="•"/>
            </a:pPr>
            <a:r>
              <a:rPr lang="en-US" sz="3200" dirty="0"/>
              <a:t>Amazon Web Services</a:t>
            </a:r>
          </a:p>
        </p:txBody>
      </p:sp>
    </p:spTree>
    <p:extLst>
      <p:ext uri="{BB962C8B-B14F-4D97-AF65-F5344CB8AC3E}">
        <p14:creationId xmlns:p14="http://schemas.microsoft.com/office/powerpoint/2010/main" val="168846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668A10-62FB-4B50-914A-D3F36E00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Alliance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F3C76-755D-4958-9E54-CBC97C3E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28EB857E-1B88-4C94-B12E-560ADBE7F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404" y="461673"/>
            <a:ext cx="7365929" cy="5930417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59925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668A10-62FB-4B50-914A-D3F36E00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Alliance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28EB857E-1B88-4C94-B12E-560ADBE7F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404" y="461673"/>
            <a:ext cx="7365929" cy="5930417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04972E-FF8B-4D6D-959E-107B4BDCB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0F4E8B-3DEF-4DB4-8CDA-A5D7393C4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68" y="2550695"/>
            <a:ext cx="8536963" cy="2102980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618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668A10-62FB-4B50-914A-D3F36E00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Alliance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F3C76-755D-4958-9E54-CBC97C3E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B857E-1B88-4C94-B12E-560ADBE7F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404" y="461673"/>
            <a:ext cx="7365929" cy="5930417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C27E754E-BE8C-4725-9457-3A05E85FF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404" y="316206"/>
            <a:ext cx="7539925" cy="6221349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39424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4D04-7BCB-4F4A-BB4C-80BDA1CD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 Training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ACE35E32-8BDD-4238-80BD-F70F3B534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89" y="899505"/>
            <a:ext cx="9529011" cy="542814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95003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4D04-7BCB-4F4A-BB4C-80BDA1CD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 Credential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F7C751BD-CC41-47CB-BD2A-85A9A8AC4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51" y="842211"/>
            <a:ext cx="9912843" cy="5125452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40236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4D04-7BCB-4F4A-BB4C-80BDA1CD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Google Cloud Platform </a:t>
            </a:r>
            <a:r>
              <a:rPr lang="en-US" dirty="0"/>
              <a:t>Training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F87F9921-AA0F-4A53-AA9E-0471646AF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99" y="886968"/>
            <a:ext cx="9405968" cy="5486814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73996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4D04-7BCB-4F4A-BB4C-80BDA1CD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Google Cloud Platform – </a:t>
            </a:r>
            <a:r>
              <a:rPr lang="en-US" dirty="0"/>
              <a:t>Training – SAI Contribution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6D848458-DC9F-4336-98A9-BCDF66EED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1243583"/>
            <a:ext cx="10222992" cy="393233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684113118"/>
      </p:ext>
    </p:extLst>
  </p:cSld>
  <p:clrMapOvr>
    <a:masterClrMapping/>
  </p:clrMapOvr>
</p:sld>
</file>

<file path=ppt/theme/theme1.xml><?xml version="1.0" encoding="utf-8"?>
<a:theme xmlns:a="http://schemas.openxmlformats.org/drawingml/2006/main" name="CVS_Health_PPT_Everyday_Widescreen_Template">
  <a:themeElements>
    <a:clrScheme name="Custom 1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ustom 2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3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VS_Health_Everyday_Widescreen_Template_01_2021.pptx" id="{5C385F0D-39DD-4748-8307-E551DF2AADF8}" vid="{79957AE9-C03F-4119-811A-6E9EA433A92D}"/>
    </a:ext>
  </a:extLst>
</a:theme>
</file>

<file path=ppt/theme/theme2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ustom 10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b="1" dirty="0" err="1" smtClean="0"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6">
      <a:dk1>
        <a:sysClr val="windowText" lastClr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ustom 10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b="1" dirty="0" err="1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253F854F3F8A4A848FC463184F2673" ma:contentTypeVersion="6" ma:contentTypeDescription="Create a new document." ma:contentTypeScope="" ma:versionID="db5e03aa1f7ab32b406bb5bf18be8bdf">
  <xsd:schema xmlns:xsd="http://www.w3.org/2001/XMLSchema" xmlns:xs="http://www.w3.org/2001/XMLSchema" xmlns:p="http://schemas.microsoft.com/office/2006/metadata/properties" xmlns:ns2="f3aac4cb-ba2b-4f39-81d2-673e88dbca3a" xmlns:ns3="44c20e7a-e275-4963-900a-0a3e0cce6933" targetNamespace="http://schemas.microsoft.com/office/2006/metadata/properties" ma:root="true" ma:fieldsID="e495b8b55a5f823862ff0227873efd87" ns2:_="" ns3:_="">
    <xsd:import namespace="f3aac4cb-ba2b-4f39-81d2-673e88dbca3a"/>
    <xsd:import namespace="44c20e7a-e275-4963-900a-0a3e0cce69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aac4cb-ba2b-4f39-81d2-673e88dbc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c20e7a-e275-4963-900a-0a3e0cce693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4F0FD7-590D-477C-84D8-04F64A55F94D}">
  <ds:schemaRefs>
    <ds:schemaRef ds:uri="http://schemas.microsoft.com/office/infopath/2007/PartnerControls"/>
    <ds:schemaRef ds:uri="http://schemas.microsoft.com/office/2006/documentManagement/types"/>
    <ds:schemaRef ds:uri="44c20e7a-e275-4963-900a-0a3e0cce6933"/>
    <ds:schemaRef ds:uri="http://purl.org/dc/elements/1.1/"/>
    <ds:schemaRef ds:uri="http://schemas.microsoft.com/office/2006/metadata/properties"/>
    <ds:schemaRef ds:uri="f3aac4cb-ba2b-4f39-81d2-673e88dbca3a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E9A6AC-F51D-43D7-87B5-9A77653AD115}">
  <ds:schemaRefs>
    <ds:schemaRef ds:uri="44c20e7a-e275-4963-900a-0a3e0cce6933"/>
    <ds:schemaRef ds:uri="f3aac4cb-ba2b-4f39-81d2-673e88dbca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CVS_Health_Everyday_Widescreen_Template_01_2021</Template>
  <TotalTime>10751</TotalTime>
  <Words>193</Words>
  <Application>Microsoft Office PowerPoint</Application>
  <PresentationFormat>Custom</PresentationFormat>
  <Paragraphs>46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CVS_Health_PPT_Everyday_Widescreen_Template</vt:lpstr>
      <vt:lpstr>The Alliance</vt:lpstr>
      <vt:lpstr>PowerPoint Presentation</vt:lpstr>
      <vt:lpstr>The Alliance</vt:lpstr>
      <vt:lpstr>The Alliance</vt:lpstr>
      <vt:lpstr>The Alliance</vt:lpstr>
      <vt:lpstr>Microsoft Azure Training</vt:lpstr>
      <vt:lpstr>Microsoft Azure Credential</vt:lpstr>
      <vt:lpstr>Google Cloud Platform Training</vt:lpstr>
      <vt:lpstr>Google Cloud Platform – Training – SAI Contribution</vt:lpstr>
      <vt:lpstr>Google Cloud Platform Credential</vt:lpstr>
      <vt:lpstr>Amazon Web Services - Training</vt:lpstr>
      <vt:lpstr>Amazon Web Services - Certification</vt:lpstr>
      <vt:lpstr>Summary</vt:lpstr>
      <vt:lpstr>Feedback / Questions 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template is for sharing information internally with colleagues and is not for formal presentations.</dc:title>
  <dc:creator>Mata, Eric R</dc:creator>
  <cp:lastModifiedBy>Roy, Ronald J.</cp:lastModifiedBy>
  <cp:revision>55</cp:revision>
  <cp:lastPrinted>2017-04-13T12:11:49Z</cp:lastPrinted>
  <dcterms:created xsi:type="dcterms:W3CDTF">2021-02-19T20:31:28Z</dcterms:created>
  <dcterms:modified xsi:type="dcterms:W3CDTF">2022-01-18T15:08:42Z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0x0101000F253F854F3F8A4A848FC463184F2673</vt:lpwstr>
  </property>
  <property fmtid="{D5CDD505-2E9C-101B-9397-08002B2CF9AE}" pid="3" name="MSIP_Label_7837230a-460a-4aec-98a3-ac101fb30b10_Enabled">
    <vt:lpwstr>true</vt:lpwstr>
  </property>
  <property fmtid="{D5CDD505-2E9C-101B-9397-08002B2CF9AE}" pid="4" name="MSIP_Label_7837230a-460a-4aec-98a3-ac101fb30b10_SetDate">
    <vt:lpwstr>2021-11-19T16:38:38Z</vt:lpwstr>
  </property>
  <property fmtid="{D5CDD505-2E9C-101B-9397-08002B2CF9AE}" pid="5" name="MSIP_Label_7837230a-460a-4aec-98a3-ac101fb30b10_Method">
    <vt:lpwstr>Privileged</vt:lpwstr>
  </property>
  <property fmtid="{D5CDD505-2E9C-101B-9397-08002B2CF9AE}" pid="6" name="MSIP_Label_7837230a-460a-4aec-98a3-ac101fb30b10_Name">
    <vt:lpwstr>7837230a-460a-4aec-98a3-ac101fb30b10</vt:lpwstr>
  </property>
  <property fmtid="{D5CDD505-2E9C-101B-9397-08002B2CF9AE}" pid="7" name="MSIP_Label_7837230a-460a-4aec-98a3-ac101fb30b10_SiteId">
    <vt:lpwstr>fabb61b8-3afe-4e75-b934-a47f782b8cd7</vt:lpwstr>
  </property>
  <property fmtid="{D5CDD505-2E9C-101B-9397-08002B2CF9AE}" pid="8" name="MSIP_Label_7837230a-460a-4aec-98a3-ac101fb30b10_ActionId">
    <vt:lpwstr/>
  </property>
  <property fmtid="{D5CDD505-2E9C-101B-9397-08002B2CF9AE}" pid="9" name="MSIP_Label_7837230a-460a-4aec-98a3-ac101fb30b10_ContentBits">
    <vt:lpwstr>0</vt:lpwstr>
  </property>
</Properties>
</file>