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4"/>
    <p:sldMasterId id="2147483876" r:id="rId5"/>
    <p:sldMasterId id="2147483918" r:id="rId6"/>
  </p:sldMasterIdLst>
  <p:notesMasterIdLst>
    <p:notesMasterId r:id="rId8"/>
  </p:notesMasterIdLst>
  <p:handoutMasterIdLst>
    <p:handoutMasterId r:id="rId9"/>
  </p:handoutMasterIdLst>
  <p:sldIdLst>
    <p:sldId id="585" r:id="rId7"/>
  </p:sldIdLst>
  <p:sldSz cx="12192000" cy="6858000"/>
  <p:notesSz cx="9296400" cy="70104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1512" userDrawn="1">
          <p15:clr>
            <a:srgbClr val="A4A3A4"/>
          </p15:clr>
        </p15:guide>
        <p15:guide id="10" pos="6144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64" userDrawn="1">
          <p15:clr>
            <a:srgbClr val="A4A3A4"/>
          </p15:clr>
        </p15:guide>
        <p15:guide id="13" pos="4992" userDrawn="1">
          <p15:clr>
            <a:srgbClr val="A4A3A4"/>
          </p15:clr>
        </p15:guide>
        <p15:guide id="15" orient="horz" pos="600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icker, Paul" initials="MP" lastIdx="23" clrIdx="0">
    <p:extLst>
      <p:ext uri="{19B8F6BF-5375-455C-9EA6-DF929625EA0E}">
        <p15:presenceInfo xmlns:p15="http://schemas.microsoft.com/office/powerpoint/2012/main" userId="S::MillickerP@aetna.com::df26ceea-d310-4571-8e14-6461606c1d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C0000"/>
    <a:srgbClr val="D997E9"/>
    <a:srgbClr val="D9D9D9"/>
    <a:srgbClr val="FAC1BB"/>
    <a:srgbClr val="F7978D"/>
    <a:srgbClr val="F7F7F7"/>
    <a:srgbClr val="646464"/>
    <a:srgbClr val="C0C0C0"/>
    <a:srgbClr val="E94D4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086" autoAdjust="0"/>
  </p:normalViewPr>
  <p:slideViewPr>
    <p:cSldViewPr snapToGrid="0">
      <p:cViewPr varScale="1">
        <p:scale>
          <a:sx n="75" d="100"/>
          <a:sy n="75" d="100"/>
        </p:scale>
        <p:origin x="464" y="56"/>
      </p:cViewPr>
      <p:guideLst>
        <p:guide pos="1512"/>
        <p:guide pos="6144"/>
        <p:guide pos="3841"/>
        <p:guide pos="2664"/>
        <p:guide pos="4992"/>
        <p:guide orient="horz" pos="600"/>
        <p:guide orient="horz" pos="912"/>
        <p:guide orient="horz"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056"/>
    </p:cViewPr>
  </p:sorterViewPr>
  <p:notesViewPr>
    <p:cSldViewPr snapToGrid="0" snapToObjects="1">
      <p:cViewPr varScale="1">
        <p:scale>
          <a:sx n="108" d="100"/>
          <a:sy n="108" d="100"/>
        </p:scale>
        <p:origin x="2568" y="11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>
                <a:latin typeface="Open Sans Light"/>
                <a:cs typeface="Open Sans Light"/>
              </a:rPr>
              <a:t>10/13/2021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6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6.emf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958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365425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898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2599934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6234925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05294496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lnSpc>
                <a:spcPct val="95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68309424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62934462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0961067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5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10609036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6736940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2797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5496507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7641095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7801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3933" y="2941079"/>
            <a:ext cx="456413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461251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CVS Health Sans" panose="020B0504020202020204" pitchFamily="34" charset="0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5172" y="1196075"/>
            <a:ext cx="3069479" cy="1444752"/>
          </a:xfrm>
        </p:spPr>
        <p:txBody>
          <a:bodyPr/>
          <a:lstStyle>
            <a:lvl1pPr marL="0" marR="0" indent="0" algn="l" defTabSz="45675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000456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6318" y="3027447"/>
            <a:ext cx="6539366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1569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72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85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445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22785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2530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3483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4192298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520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736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914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979142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18242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7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22507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36236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001708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772026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70352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999137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4353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2893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3434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76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81097-5A32-492D-A4B4-0E77BD503364}"/>
              </a:ext>
            </a:extLst>
          </p:cNvPr>
          <p:cNvSpPr txBox="1">
            <a:spLocks/>
          </p:cNvSpPr>
          <p:nvPr userDrawn="1"/>
        </p:nvSpPr>
        <p:spPr>
          <a:xfrm>
            <a:off x="575681" y="2875986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Turning Vision…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E82583-215F-49B9-8CD3-A028423EE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60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2000" b="0" i="0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black">
          <a:xfrm>
            <a:off x="2080809" y="333376"/>
            <a:ext cx="3657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300" b="1" dirty="0">
                <a:solidFill>
                  <a:schemeClr val="accent1"/>
                </a:solidFill>
                <a:latin typeface="Calibri" pitchFamily="34" charset="0"/>
              </a:rPr>
              <a:t>Quality health plans &amp; benefits</a:t>
            </a:r>
          </a:p>
          <a:p>
            <a:r>
              <a:rPr lang="en-US" sz="1300" b="1" dirty="0">
                <a:solidFill>
                  <a:schemeClr val="accent1"/>
                </a:solidFill>
                <a:latin typeface="Calibri" pitchFamily="34" charset="0"/>
              </a:rPr>
              <a:t>Healthier living</a:t>
            </a:r>
          </a:p>
          <a:p>
            <a:r>
              <a:rPr lang="en-US" sz="1300" b="1" dirty="0">
                <a:solidFill>
                  <a:schemeClr val="accent1"/>
                </a:solidFill>
                <a:latin typeface="Calibri" pitchFamily="34" charset="0"/>
              </a:rPr>
              <a:t>Financial well-being</a:t>
            </a:r>
          </a:p>
          <a:p>
            <a:r>
              <a:rPr lang="en-US" sz="1300" b="1" dirty="0">
                <a:solidFill>
                  <a:schemeClr val="accent1"/>
                </a:solidFill>
                <a:latin typeface="Calibri" pitchFamily="34" charset="0"/>
              </a:rPr>
              <a:t>Intelligent solutions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393700"/>
            <a:ext cx="3918673" cy="749746"/>
          </a:xfrm>
          <a:prstGeom prst="rect">
            <a:avLst/>
          </a:prstGeom>
        </p:spPr>
      </p:pic>
      <p:grpSp>
        <p:nvGrpSpPr>
          <p:cNvPr id="10" name="Group 129"/>
          <p:cNvGrpSpPr>
            <a:grpSpLocks/>
          </p:cNvGrpSpPr>
          <p:nvPr userDrawn="1"/>
        </p:nvGrpSpPr>
        <p:grpSpPr bwMode="auto">
          <a:xfrm>
            <a:off x="272973" y="131762"/>
            <a:ext cx="1722967" cy="1289050"/>
            <a:chOff x="577" y="2403"/>
            <a:chExt cx="814" cy="812"/>
          </a:xfrm>
        </p:grpSpPr>
        <p:pic>
          <p:nvPicPr>
            <p:cNvPr id="11" name="Picture 1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" y="2403"/>
              <a:ext cx="814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649" y="2476"/>
              <a:ext cx="670" cy="6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6956257"/>
                </a:avLst>
              </a:prstTxWarp>
            </a:bodyPr>
            <a:lstStyle/>
            <a:p>
              <a:pPr algn="ctr" eaLnBrk="0" hangingPunct="0"/>
              <a:r>
                <a:rPr lang="pt-BR" sz="2000" kern="10" dirty="0">
                  <a:solidFill>
                    <a:srgbClr val="000080"/>
                  </a:solidFill>
                  <a:latin typeface="Times New Roman"/>
                  <a:cs typeface="Times New Roman"/>
                </a:rPr>
                <a:t>C r e a t i n g   V a l u e   f o r   A e t n a ' s   B u s i n e s s e s</a:t>
              </a:r>
              <a:endParaRPr lang="en-US" sz="2000" kern="10" dirty="0">
                <a:solidFill>
                  <a:srgbClr val="00008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910" y="2570"/>
              <a:ext cx="145" cy="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hangingPunct="0"/>
              <a:r>
                <a:rPr lang="en-US" sz="2000" i="1" kern="10" dirty="0">
                  <a:solidFill>
                    <a:srgbClr val="FFFFFF"/>
                  </a:solidFill>
                  <a:effectLst>
                    <a:outerShdw dist="12700" algn="ctr" rotWithShape="0">
                      <a:srgbClr val="5F5F5F">
                        <a:alpha val="80000"/>
                      </a:srgbClr>
                    </a:outerShdw>
                  </a:effectLst>
                  <a:latin typeface="Tahoma"/>
                  <a:ea typeface="Tahoma"/>
                  <a:cs typeface="Tahoma"/>
                </a:rPr>
                <a:t>Business</a:t>
              </a:r>
            </a:p>
          </p:txBody>
        </p:sp>
        <p:sp>
          <p:nvSpPr>
            <p:cNvPr id="14" name="WordArt 121"/>
            <p:cNvSpPr>
              <a:spLocks noChangeArrowheads="1" noChangeShapeType="1" noTextEdit="1"/>
            </p:cNvSpPr>
            <p:nvPr/>
          </p:nvSpPr>
          <p:spPr bwMode="auto">
            <a:xfrm rot="3697245">
              <a:off x="1102" y="2688"/>
              <a:ext cx="139" cy="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hangingPunct="0"/>
              <a:r>
                <a:rPr lang="en-US" sz="2000" i="1" kern="10" dirty="0">
                  <a:solidFill>
                    <a:srgbClr val="FFFFFF"/>
                  </a:solidFill>
                  <a:effectLst>
                    <a:outerShdw dist="12700" algn="ctr" rotWithShape="0">
                      <a:srgbClr val="5F5F5F">
                        <a:alpha val="80000"/>
                      </a:srgbClr>
                    </a:outerShdw>
                  </a:effectLst>
                  <a:latin typeface="Tahoma"/>
                  <a:ea typeface="Tahoma"/>
                  <a:cs typeface="Tahoma"/>
                </a:rPr>
                <a:t>Systems</a:t>
              </a:r>
            </a:p>
          </p:txBody>
        </p:sp>
        <p:sp>
          <p:nvSpPr>
            <p:cNvPr id="15" name="WordArt 122"/>
            <p:cNvSpPr>
              <a:spLocks noChangeArrowheads="1" noChangeShapeType="1" noTextEdit="1"/>
            </p:cNvSpPr>
            <p:nvPr/>
          </p:nvSpPr>
          <p:spPr bwMode="auto">
            <a:xfrm rot="17882459">
              <a:off x="1080" y="2887"/>
              <a:ext cx="181" cy="3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hangingPunct="0"/>
              <a:r>
                <a:rPr lang="en-US" sz="2000" i="1" kern="10" dirty="0">
                  <a:solidFill>
                    <a:srgbClr val="FFFFFF"/>
                  </a:solidFill>
                  <a:effectLst>
                    <a:outerShdw dist="12700" algn="ctr" rotWithShape="0">
                      <a:srgbClr val="5F5F5F">
                        <a:alpha val="80000"/>
                      </a:srgbClr>
                    </a:outerShdw>
                  </a:effectLst>
                  <a:latin typeface="Tahoma"/>
                  <a:ea typeface="Tahoma"/>
                  <a:cs typeface="Tahoma"/>
                </a:rPr>
                <a:t>Application</a:t>
              </a:r>
            </a:p>
          </p:txBody>
        </p:sp>
        <p:sp>
          <p:nvSpPr>
            <p:cNvPr id="16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887" y="2995"/>
              <a:ext cx="194" cy="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hangingPunct="0"/>
              <a:r>
                <a:rPr lang="en-US" sz="2000" i="1" kern="10" dirty="0">
                  <a:solidFill>
                    <a:srgbClr val="FFFFFF"/>
                  </a:solidFill>
                  <a:effectLst>
                    <a:outerShdw dist="12700" algn="ctr" rotWithShape="0">
                      <a:srgbClr val="5F5F5F">
                        <a:alpha val="80000"/>
                      </a:srgbClr>
                    </a:outerShdw>
                  </a:effectLst>
                  <a:latin typeface="Tahoma"/>
                  <a:ea typeface="Tahoma"/>
                  <a:cs typeface="Tahoma"/>
                </a:rPr>
                <a:t>Technology</a:t>
              </a:r>
            </a:p>
          </p:txBody>
        </p:sp>
        <p:sp>
          <p:nvSpPr>
            <p:cNvPr id="17" name="WordArt 124"/>
            <p:cNvSpPr>
              <a:spLocks noChangeArrowheads="1" noChangeShapeType="1" noTextEdit="1"/>
            </p:cNvSpPr>
            <p:nvPr/>
          </p:nvSpPr>
          <p:spPr bwMode="auto">
            <a:xfrm rot="3720275">
              <a:off x="709" y="2883"/>
              <a:ext cx="172" cy="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hangingPunct="0"/>
              <a:r>
                <a:rPr lang="en-US" sz="2000" i="1" kern="10" dirty="0">
                  <a:solidFill>
                    <a:srgbClr val="FFFFFF"/>
                  </a:solidFill>
                  <a:effectLst>
                    <a:outerShdw dist="12700" algn="ctr" rotWithShape="0">
                      <a:srgbClr val="5F5F5F">
                        <a:alpha val="80000"/>
                      </a:srgbClr>
                    </a:outerShdw>
                  </a:effectLst>
                  <a:latin typeface="Tahoma"/>
                  <a:ea typeface="Tahoma"/>
                  <a:cs typeface="Tahoma"/>
                </a:rPr>
                <a:t>Integration</a:t>
              </a:r>
            </a:p>
          </p:txBody>
        </p:sp>
        <p:sp>
          <p:nvSpPr>
            <p:cNvPr id="18" name="WordArt 125"/>
            <p:cNvSpPr>
              <a:spLocks noChangeArrowheads="1" noChangeShapeType="1" noTextEdit="1"/>
            </p:cNvSpPr>
            <p:nvPr/>
          </p:nvSpPr>
          <p:spPr bwMode="auto">
            <a:xfrm rot="-3790681">
              <a:off x="726" y="2684"/>
              <a:ext cx="133" cy="4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hangingPunct="0"/>
              <a:r>
                <a:rPr lang="en-US" sz="2000" i="1" kern="10" dirty="0">
                  <a:solidFill>
                    <a:srgbClr val="FFFFFF"/>
                  </a:solidFill>
                  <a:effectLst>
                    <a:outerShdw dist="12700" algn="ctr" rotWithShape="0">
                      <a:srgbClr val="5F5F5F">
                        <a:alpha val="80000"/>
                      </a:srgbClr>
                    </a:outerShdw>
                  </a:effectLst>
                  <a:latin typeface="Tahoma"/>
                  <a:ea typeface="Tahoma"/>
                  <a:cs typeface="Tahoma"/>
                </a:rPr>
                <a:t>Security</a:t>
              </a:r>
            </a:p>
          </p:txBody>
        </p:sp>
        <p:sp>
          <p:nvSpPr>
            <p:cNvPr id="19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894" y="2729"/>
              <a:ext cx="187" cy="16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hangingPunct="0"/>
              <a:r>
                <a:rPr lang="en-US" sz="3600" i="1" kern="10" dirty="0">
                  <a:solidFill>
                    <a:srgbClr val="FFFFFF"/>
                  </a:solidFill>
                  <a:effectLst>
                    <a:outerShdw dist="17961" dir="2700000" algn="ctr" rotWithShape="0">
                      <a:srgbClr val="5F5F5F">
                        <a:alpha val="80000"/>
                      </a:srgbClr>
                    </a:outerShdw>
                  </a:effectLst>
                  <a:latin typeface="Times New Roman"/>
                  <a:cs typeface="Times New Roman"/>
                </a:rPr>
                <a:t>EA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41"/>
          <a:stretch/>
        </p:blipFill>
        <p:spPr>
          <a:xfrm>
            <a:off x="0" y="4888524"/>
            <a:ext cx="12192000" cy="19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05/12/2017 17:00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53508" y="6640292"/>
            <a:ext cx="5884984" cy="210344"/>
          </a:xfrm>
        </p:spPr>
        <p:txBody>
          <a:bodyPr/>
          <a:lstStyle/>
          <a:p>
            <a:r>
              <a:rPr lang="en-US"/>
              <a:t>Global Identity for Consumer Constituents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480485" y="979488"/>
            <a:ext cx="11231033" cy="527353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26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5709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bg2">
                  <a:lumMod val="20000"/>
                  <a:lumOff val="8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Open Sans Bold"/>
              <a:cs typeface="Open Sans 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</a:rPr>
              <a:t>©2018 Aetna Inc.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154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36122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96688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9753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3104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78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347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59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0307875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389366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4075698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143399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0240562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888405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6941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3979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021387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8587532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3600616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18729358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3961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278763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1595575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9461136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450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3027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065514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59634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4184309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13105184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0264599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18707106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6340771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728770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1707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246526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24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437902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3933" y="2941079"/>
            <a:ext cx="456413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5573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5172" y="1196075"/>
            <a:ext cx="3069479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39680129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6318" y="3027447"/>
            <a:ext cx="6539366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595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964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8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Open Sans Bold"/>
              <a:cs typeface="Open Sans Bold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81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2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20" y="842829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9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6" y="843062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80" y="849617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2806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solidFill>
                <a:schemeClr val="accent2"/>
              </a:solidFill>
              <a:latin typeface="Open Sans Bold"/>
              <a:cs typeface="Open Sans Bold"/>
            </a:endParaRPr>
          </a:p>
        </p:txBody>
      </p:sp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7751366" y="3429000"/>
            <a:ext cx="4440634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solidFill>
                <a:schemeClr val="accent4"/>
              </a:solidFill>
              <a:latin typeface="Open Sans Bold"/>
              <a:cs typeface="Open Sans Bold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0273826" y="5902244"/>
            <a:ext cx="1371957" cy="347833"/>
            <a:chOff x="5518839" y="6290820"/>
            <a:chExt cx="1249434" cy="316852"/>
          </a:xfrm>
          <a:solidFill>
            <a:schemeClr val="accent2"/>
          </a:solidFill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Open Sans Bold"/>
              <a:cs typeface="Open Sans Bold"/>
            </a:endParaRPr>
          </a:p>
        </p:txBody>
      </p:sp>
      <p:pic>
        <p:nvPicPr>
          <p:cNvPr id="8" name="Picture Placeholder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46"/>
          <a:stretch/>
        </p:blipFill>
        <p:spPr>
          <a:xfrm>
            <a:off x="7751366" y="3160"/>
            <a:ext cx="4440634" cy="3425841"/>
          </a:xfrm>
          <a:prstGeom prst="rect">
            <a:avLst/>
          </a:prstGeom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1476280" y="5399774"/>
            <a:ext cx="335594" cy="263468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05972" y="5416134"/>
            <a:ext cx="250308" cy="25059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840685" y="5487481"/>
            <a:ext cx="169193" cy="17924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024603" y="5487481"/>
            <a:ext cx="173719" cy="17924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727626" y="5490964"/>
            <a:ext cx="97129" cy="172281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1909962" y="5713509"/>
            <a:ext cx="223154" cy="25059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2422311" y="5713509"/>
            <a:ext cx="250308" cy="25059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148125" y="5713857"/>
            <a:ext cx="257619" cy="2467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ea typeface="Domaine Display" charset="0"/>
              <a:cs typeface="Domaine Display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465811" y="5723666"/>
            <a:ext cx="414429" cy="91688"/>
            <a:chOff x="1465428" y="5723666"/>
            <a:chExt cx="414321" cy="91688"/>
          </a:xfrm>
        </p:grpSpPr>
        <p:sp>
          <p:nvSpPr>
            <p:cNvPr id="20" name="TextBox 19"/>
            <p:cNvSpPr txBox="1">
              <a:spLocks/>
            </p:cNvSpPr>
            <p:nvPr/>
          </p:nvSpPr>
          <p:spPr>
            <a:xfrm>
              <a:off x="1465428" y="5723666"/>
              <a:ext cx="90135" cy="91688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1569024" y="5725066"/>
              <a:ext cx="54618" cy="89069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>
              <a:off x="1648696" y="5725066"/>
              <a:ext cx="73449" cy="89069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1733195" y="5725066"/>
              <a:ext cx="74387" cy="89069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1825131" y="5725066"/>
              <a:ext cx="54618" cy="89069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</p:grp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834187" y="5007330"/>
            <a:ext cx="2121961" cy="1172755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866C5B-E1A0-4566-8A1B-118A68C045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18368" y="5057471"/>
            <a:ext cx="2327415" cy="310896"/>
            <a:chOff x="279400" y="2781300"/>
            <a:chExt cx="8585200" cy="1092200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E51C639-2533-48C7-9DEF-76146E6A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8B208EA-D316-4B38-8F32-860AB69E4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8D53998-C987-4BFA-B009-ABB65A642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BD7AFC24-9DAA-45DC-A6C1-37D8560FF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4F4F79B-5AA9-4977-A4B2-7A4C21F24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54193ACB-57B7-4775-883C-FB5E2B616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55116554-CD2E-4F6A-9FC1-442D8EFA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361E2490-EA9A-4DF2-8759-AD5714D1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A2E9367B-7646-4F07-AE82-316950753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B6C0BCFA-3D8F-4378-BBCA-083740799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60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-1" y="1549670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solidFill>
                <a:schemeClr val="bg2">
                  <a:lumMod val="20000"/>
                  <a:lumOff val="80000"/>
                </a:schemeClr>
              </a:solidFill>
              <a:latin typeface="Open Sans Bold"/>
              <a:cs typeface="Open Sans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8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Open Sans Bold"/>
              <a:cs typeface="Open Sans 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81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89388" y="6548804"/>
            <a:ext cx="24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Proprietary Global Identity Team (EPH)  </a:t>
            </a:r>
          </a:p>
        </p:txBody>
      </p:sp>
    </p:spTree>
    <p:extLst>
      <p:ext uri="{BB962C8B-B14F-4D97-AF65-F5344CB8AC3E}">
        <p14:creationId xmlns:p14="http://schemas.microsoft.com/office/powerpoint/2010/main" val="163377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554483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665" tIns="91416" rIns="365665" bIns="182832" anchor="ctr">
            <a:noAutofit/>
          </a:bodyPr>
          <a:lstStyle/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8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Open Sans Bold"/>
              <a:cs typeface="Open Sans 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ea typeface="Domaine Display" charset="0"/>
                <a:cs typeface="Domaine Display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81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27488" y="6586904"/>
            <a:ext cx="24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Proprietary Global Identity Team (EPH)  </a:t>
            </a:r>
          </a:p>
        </p:txBody>
      </p:sp>
    </p:spTree>
    <p:extLst>
      <p:ext uri="{BB962C8B-B14F-4D97-AF65-F5344CB8AC3E}">
        <p14:creationId xmlns:p14="http://schemas.microsoft.com/office/powerpoint/2010/main" val="37932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5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511362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2295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14895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8267306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7193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560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201672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 Parter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5A7F6-20C2-4507-801C-E1C2059285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931" y="1637977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BD58C-46E5-4558-A43C-9B624EDDC132}"/>
              </a:ext>
            </a:extLst>
          </p:cNvPr>
          <p:cNvGrpSpPr/>
          <p:nvPr userDrawn="1"/>
        </p:nvGrpSpPr>
        <p:grpSpPr>
          <a:xfrm>
            <a:off x="557929" y="5835587"/>
            <a:ext cx="2872536" cy="352779"/>
            <a:chOff x="557784" y="429541"/>
            <a:chExt cx="2871788" cy="352779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A33C252-4717-4352-8A54-FA89468DF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B4BF5A9-FC5D-4223-860C-4029263F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73687AF-83B0-450D-8DC8-60EB9C6A0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223532E-5DB1-4038-AECB-BE4DCA706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3C378A2-0EF8-441E-95AB-D981F9117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3A10B27-C0C7-41AB-B1C5-0D3C1AEAD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005736-4228-4541-9830-748A03777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3886593"/>
            <a:ext cx="3582950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71D9-AE12-49B5-A916-42628F61B8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9347" y="566377"/>
            <a:ext cx="1463421" cy="649224"/>
          </a:xfrm>
          <a:solidFill>
            <a:schemeClr val="bg2"/>
          </a:solidFill>
        </p:spPr>
        <p:txBody>
          <a:bodyPr anchor="ctr"/>
          <a:lstStyle>
            <a:lvl1pPr algn="ctr">
              <a:defRPr sz="1100"/>
            </a:lvl1pPr>
          </a:lstStyle>
          <a:p>
            <a:r>
              <a:rPr lang="en-US" dirty="0"/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23047482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39823871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881176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6143832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9684624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4972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03945501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8716441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 sz="1800" b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buClr>
                <a:schemeClr val="tx1"/>
              </a:buClr>
              <a:buNone/>
              <a:defRPr sz="1300"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3722373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4484521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91692248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0609382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five-column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10712291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6581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44273371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40600637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tx2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ClrTx/>
              <a:buFontTx/>
              <a:buNone/>
              <a:defRPr lang="en-US" sz="15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48492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slideLayout" Target="../slideLayouts/slideLayout75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slideLayout" Target="../slideLayouts/slideLayout7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77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40" Type="http://schemas.openxmlformats.org/officeDocument/2006/relationships/slideLayout" Target="../slideLayouts/slideLayout76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33" Type="http://schemas.openxmlformats.org/officeDocument/2006/relationships/slideLayout" Target="../slideLayouts/slideLayout110.xml"/><Relationship Id="rId38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9.xml"/><Relationship Id="rId37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5.xml"/><Relationship Id="rId36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7.xml"/><Relationship Id="rId35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DC13747A-EAA2-45E3-A8A0-1A494B86D15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0285354" y="446389"/>
            <a:ext cx="1810965" cy="7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9" r:id="rId30"/>
    <p:sldLayoutId id="2147483860" r:id="rId31"/>
    <p:sldLayoutId id="2147483852" r:id="rId32"/>
    <p:sldLayoutId id="2147483863" r:id="rId33"/>
    <p:sldLayoutId id="2147483864" r:id="rId34"/>
    <p:sldLayoutId id="2147483873" r:id="rId35"/>
    <p:sldLayoutId id="2147483874" r:id="rId3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69269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  <p:sldLayoutId id="2147483913" r:id="rId37"/>
    <p:sldLayoutId id="2147483914" r:id="rId38"/>
    <p:sldLayoutId id="2147483915" r:id="rId39"/>
    <p:sldLayoutId id="2147483916" r:id="rId40"/>
    <p:sldLayoutId id="2147483917" r:id="rId4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0" dirty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VS Health Sans" panose="020B05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5292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800"/>
        </a:spcBef>
        <a:buClrTx/>
        <a:buFont typeface="Arial"/>
        <a:buNone/>
        <a:defRPr sz="13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lnSpc>
          <a:spcPct val="100000"/>
        </a:lnSpc>
        <a:spcBef>
          <a:spcPts val="12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Lucida Grande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94C31AF-007A-4F34-A477-A5DC46B3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41286"/>
            <a:ext cx="4882896" cy="713232"/>
          </a:xfrm>
        </p:spPr>
        <p:txBody>
          <a:bodyPr/>
          <a:lstStyle/>
          <a:p>
            <a:r>
              <a:rPr lang="en-US" sz="2000" dirty="0"/>
              <a:t>ENTERPRISE PERSON HUB  ( EPH) / CVS ID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CAEACFD6-405F-4D59-BE46-29256440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81" y="1262604"/>
            <a:ext cx="5052950" cy="47157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Provides consistent and seamless knowledge of an individual’s identity across lines of businesses that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improve the constituent experience and increase business agility.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Resolves identity of a ‘person’ based on demographic and other identity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Assigns and manages a unique CVS ID (Global ID) for an ‘individual’.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pervasive, extensive integration with large number of applications  powering foundation business capabilities and new innovative initiatives like Customer 360, Advanced deep analytics , Enterprise DUR, Integrated Specialty, Digital/Mobile etc..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Tier 1A - Active / Hot-Standby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48682A-BB10-4B83-BB25-7D804D83984F}"/>
              </a:ext>
            </a:extLst>
          </p:cNvPr>
          <p:cNvSpPr txBox="1"/>
          <p:nvPr/>
        </p:nvSpPr>
        <p:spPr>
          <a:xfrm>
            <a:off x="8978619" y="557681"/>
            <a:ext cx="1523082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CVS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B5FDCED-3042-4102-82BD-7377D2BFE81B}"/>
              </a:ext>
            </a:extLst>
          </p:cNvPr>
          <p:cNvSpPr txBox="1">
            <a:spLocks/>
          </p:cNvSpPr>
          <p:nvPr/>
        </p:nvSpPr>
        <p:spPr>
          <a:xfrm>
            <a:off x="7513358" y="426556"/>
            <a:ext cx="1523082" cy="6453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592M+</a:t>
            </a:r>
            <a:endParaRPr kumimoji="0" lang="en-US" sz="32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597255-A961-4394-A83E-CFC6E4A9C135}"/>
              </a:ext>
            </a:extLst>
          </p:cNvPr>
          <p:cNvGrpSpPr/>
          <p:nvPr/>
        </p:nvGrpSpPr>
        <p:grpSpPr>
          <a:xfrm>
            <a:off x="7078932" y="276074"/>
            <a:ext cx="3729856" cy="744047"/>
            <a:chOff x="7728455" y="2500745"/>
            <a:chExt cx="2826327" cy="119149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EDDC08-115E-40E4-9592-9B6263D197EE}"/>
                </a:ext>
              </a:extLst>
            </p:cNvPr>
            <p:cNvCxnSpPr/>
            <p:nvPr/>
          </p:nvCxnSpPr>
          <p:spPr>
            <a:xfrm>
              <a:off x="7728455" y="2500745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7B5EB9-CE81-4748-9468-E06109849814}"/>
                </a:ext>
              </a:extLst>
            </p:cNvPr>
            <p:cNvCxnSpPr/>
            <p:nvPr/>
          </p:nvCxnSpPr>
          <p:spPr>
            <a:xfrm>
              <a:off x="7728455" y="3692236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95D63B-D9F9-4A40-9069-79627D30A434}"/>
              </a:ext>
            </a:extLst>
          </p:cNvPr>
          <p:cNvGrpSpPr/>
          <p:nvPr/>
        </p:nvGrpSpPr>
        <p:grpSpPr>
          <a:xfrm>
            <a:off x="7078932" y="1251038"/>
            <a:ext cx="3729856" cy="744047"/>
            <a:chOff x="7728455" y="2500745"/>
            <a:chExt cx="2826327" cy="119149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106ABC-9BE8-439C-A9D3-254B54A89DCD}"/>
                </a:ext>
              </a:extLst>
            </p:cNvPr>
            <p:cNvCxnSpPr/>
            <p:nvPr/>
          </p:nvCxnSpPr>
          <p:spPr>
            <a:xfrm>
              <a:off x="7728455" y="2500745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551C5A-88CD-4B69-A207-C4347DE7DE17}"/>
                </a:ext>
              </a:extLst>
            </p:cNvPr>
            <p:cNvCxnSpPr/>
            <p:nvPr/>
          </p:nvCxnSpPr>
          <p:spPr>
            <a:xfrm>
              <a:off x="7728455" y="3692236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6578C00B-55E4-4CA8-9394-62ED5CFD22A1}"/>
              </a:ext>
            </a:extLst>
          </p:cNvPr>
          <p:cNvSpPr txBox="1">
            <a:spLocks/>
          </p:cNvSpPr>
          <p:nvPr/>
        </p:nvSpPr>
        <p:spPr>
          <a:xfrm>
            <a:off x="7248897" y="1262604"/>
            <a:ext cx="1523082" cy="637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1.9B+</a:t>
            </a:r>
            <a:endParaRPr kumimoji="0" lang="en-US" sz="32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6FCE4-7CFF-46DF-8AB9-E435AF9F0792}"/>
              </a:ext>
            </a:extLst>
          </p:cNvPr>
          <p:cNvSpPr txBox="1"/>
          <p:nvPr/>
        </p:nvSpPr>
        <p:spPr>
          <a:xfrm>
            <a:off x="7210115" y="1748839"/>
            <a:ext cx="1523082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SOURCE RECORDS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C8A456-9D06-458F-9C78-29D5FC0356E7}"/>
              </a:ext>
            </a:extLst>
          </p:cNvPr>
          <p:cNvCxnSpPr>
            <a:cxnSpLocks/>
          </p:cNvCxnSpPr>
          <p:nvPr/>
        </p:nvCxnSpPr>
        <p:spPr>
          <a:xfrm>
            <a:off x="8943861" y="1290386"/>
            <a:ext cx="2165" cy="744047"/>
          </a:xfrm>
          <a:prstGeom prst="line">
            <a:avLst/>
          </a:prstGeom>
          <a:ln w="25400" cap="rnd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CDDBFB-80A5-4E4C-A1DB-5D298A4BFC93}"/>
              </a:ext>
            </a:extLst>
          </p:cNvPr>
          <p:cNvGrpSpPr/>
          <p:nvPr/>
        </p:nvGrpSpPr>
        <p:grpSpPr>
          <a:xfrm>
            <a:off x="7078932" y="2265351"/>
            <a:ext cx="3729856" cy="744047"/>
            <a:chOff x="7728455" y="2500745"/>
            <a:chExt cx="2826327" cy="119149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7B1436-FA58-4690-A912-9C726A9E83DC}"/>
                </a:ext>
              </a:extLst>
            </p:cNvPr>
            <p:cNvCxnSpPr/>
            <p:nvPr/>
          </p:nvCxnSpPr>
          <p:spPr>
            <a:xfrm>
              <a:off x="7728455" y="2500745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894054-EC9F-4C47-9E85-FDCF1A7AF998}"/>
                </a:ext>
              </a:extLst>
            </p:cNvPr>
            <p:cNvCxnSpPr/>
            <p:nvPr/>
          </p:nvCxnSpPr>
          <p:spPr>
            <a:xfrm>
              <a:off x="7728455" y="3692236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A1098D47-96B1-42A7-8BBA-B1C18BC83482}"/>
              </a:ext>
            </a:extLst>
          </p:cNvPr>
          <p:cNvSpPr txBox="1">
            <a:spLocks/>
          </p:cNvSpPr>
          <p:nvPr/>
        </p:nvSpPr>
        <p:spPr>
          <a:xfrm>
            <a:off x="9115865" y="1234662"/>
            <a:ext cx="1523082" cy="637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endParaRPr kumimoji="0" lang="en-US" sz="32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5D4177-E7BD-45D1-ABDE-04366B1E11ED}"/>
              </a:ext>
            </a:extLst>
          </p:cNvPr>
          <p:cNvSpPr txBox="1"/>
          <p:nvPr/>
        </p:nvSpPr>
        <p:spPr>
          <a:xfrm>
            <a:off x="9114907" y="1802911"/>
            <a:ext cx="1523082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TRANSACTIONS PER YEAR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1CEEA246-8D34-491B-A695-A468658F1C43}"/>
              </a:ext>
            </a:extLst>
          </p:cNvPr>
          <p:cNvSpPr txBox="1">
            <a:spLocks/>
          </p:cNvSpPr>
          <p:nvPr/>
        </p:nvSpPr>
        <p:spPr>
          <a:xfrm>
            <a:off x="7239511" y="2322061"/>
            <a:ext cx="1523082" cy="637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lang="en-US" sz="2400" dirty="0">
                <a:solidFill>
                  <a:prstClr val="white"/>
                </a:solidFill>
                <a:latin typeface="CVS Health Sans" panose="020B0504020202020204" pitchFamily="34" charset="0"/>
              </a:rPr>
              <a:t>8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.1M+</a:t>
            </a:r>
            <a:endParaRPr kumimoji="0" lang="en-US" sz="24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59733D-3F24-49BA-BC60-7B159C3FA9F2}"/>
              </a:ext>
            </a:extLst>
          </p:cNvPr>
          <p:cNvCxnSpPr>
            <a:cxnSpLocks/>
          </p:cNvCxnSpPr>
          <p:nvPr/>
        </p:nvCxnSpPr>
        <p:spPr>
          <a:xfrm>
            <a:off x="8943891" y="2287141"/>
            <a:ext cx="2165" cy="744047"/>
          </a:xfrm>
          <a:prstGeom prst="line">
            <a:avLst/>
          </a:prstGeom>
          <a:ln w="25400" cap="rnd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5">
            <a:extLst>
              <a:ext uri="{FF2B5EF4-FFF2-40B4-BE49-F238E27FC236}">
                <a16:creationId xmlns:a16="http://schemas.microsoft.com/office/drawing/2014/main" id="{05C556F5-C81F-4C60-B3D6-D64C8AA02193}"/>
              </a:ext>
            </a:extLst>
          </p:cNvPr>
          <p:cNvSpPr txBox="1">
            <a:spLocks/>
          </p:cNvSpPr>
          <p:nvPr/>
        </p:nvSpPr>
        <p:spPr>
          <a:xfrm>
            <a:off x="9049168" y="2309003"/>
            <a:ext cx="1523082" cy="637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200</a:t>
            </a:r>
            <a:endParaRPr kumimoji="0" lang="en-US" sz="24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AB348F-1632-4638-B149-0BDA51445917}"/>
              </a:ext>
            </a:extLst>
          </p:cNvPr>
          <p:cNvSpPr txBox="1"/>
          <p:nvPr/>
        </p:nvSpPr>
        <p:spPr>
          <a:xfrm>
            <a:off x="9143956" y="2668994"/>
            <a:ext cx="1523082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MILLI SECOND AVG RESPONSE TIME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D87968-F24A-4AF7-985E-1600A524B960}"/>
              </a:ext>
            </a:extLst>
          </p:cNvPr>
          <p:cNvSpPr txBox="1"/>
          <p:nvPr/>
        </p:nvSpPr>
        <p:spPr>
          <a:xfrm>
            <a:off x="7134234" y="2774041"/>
            <a:ext cx="1523082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SEARCHES PER DAY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F3B06D4-3406-48E7-9EC3-BFBD7F211948}"/>
              </a:ext>
            </a:extLst>
          </p:cNvPr>
          <p:cNvGrpSpPr/>
          <p:nvPr/>
        </p:nvGrpSpPr>
        <p:grpSpPr>
          <a:xfrm>
            <a:off x="7085802" y="3305057"/>
            <a:ext cx="3729856" cy="744047"/>
            <a:chOff x="7728455" y="2500745"/>
            <a:chExt cx="2826327" cy="1191491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EFA2C0-3D72-4355-BA3B-3ABE340781E6}"/>
                </a:ext>
              </a:extLst>
            </p:cNvPr>
            <p:cNvCxnSpPr/>
            <p:nvPr/>
          </p:nvCxnSpPr>
          <p:spPr>
            <a:xfrm>
              <a:off x="7728455" y="2500745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D65564A-B3A4-4211-9FAC-858D78CD6D7B}"/>
                </a:ext>
              </a:extLst>
            </p:cNvPr>
            <p:cNvCxnSpPr/>
            <p:nvPr/>
          </p:nvCxnSpPr>
          <p:spPr>
            <a:xfrm>
              <a:off x="7728455" y="3692236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2A027A-16C4-4FA1-A5DF-70D1BC7673B7}"/>
              </a:ext>
            </a:extLst>
          </p:cNvPr>
          <p:cNvCxnSpPr>
            <a:cxnSpLocks/>
          </p:cNvCxnSpPr>
          <p:nvPr/>
        </p:nvCxnSpPr>
        <p:spPr>
          <a:xfrm>
            <a:off x="8945476" y="3305057"/>
            <a:ext cx="2165" cy="744047"/>
          </a:xfrm>
          <a:prstGeom prst="line">
            <a:avLst/>
          </a:prstGeom>
          <a:ln w="25400" cap="rnd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5">
            <a:extLst>
              <a:ext uri="{FF2B5EF4-FFF2-40B4-BE49-F238E27FC236}">
                <a16:creationId xmlns:a16="http://schemas.microsoft.com/office/drawing/2014/main" id="{C6A79FCB-651E-4E62-AE41-9DAAA2491206}"/>
              </a:ext>
            </a:extLst>
          </p:cNvPr>
          <p:cNvSpPr txBox="1">
            <a:spLocks/>
          </p:cNvSpPr>
          <p:nvPr/>
        </p:nvSpPr>
        <p:spPr>
          <a:xfrm>
            <a:off x="7249855" y="3358429"/>
            <a:ext cx="1523082" cy="637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lang="en-US" sz="2400" dirty="0">
                <a:solidFill>
                  <a:prstClr val="white"/>
                </a:solidFill>
                <a:latin typeface="CVS Health Sans" panose="020B0504020202020204" pitchFamily="34" charset="0"/>
              </a:rPr>
              <a:t>2.0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M+</a:t>
            </a:r>
            <a:endParaRPr kumimoji="0" lang="en-US" sz="24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0544D432-AAB5-464A-A338-71040958DFB5}"/>
              </a:ext>
            </a:extLst>
          </p:cNvPr>
          <p:cNvSpPr txBox="1">
            <a:spLocks/>
          </p:cNvSpPr>
          <p:nvPr/>
        </p:nvSpPr>
        <p:spPr>
          <a:xfrm>
            <a:off x="9109528" y="3339165"/>
            <a:ext cx="1523082" cy="637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800K+</a:t>
            </a:r>
            <a:endParaRPr kumimoji="0" lang="en-US" sz="24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693261-2A34-4E17-A5EF-5654E6D3C396}"/>
              </a:ext>
            </a:extLst>
          </p:cNvPr>
          <p:cNvSpPr txBox="1"/>
          <p:nvPr/>
        </p:nvSpPr>
        <p:spPr>
          <a:xfrm>
            <a:off x="7249855" y="3727244"/>
            <a:ext cx="1523082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SOURCE UPDATES PER DAY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289D83-423D-4E22-A100-7F7B47151733}"/>
              </a:ext>
            </a:extLst>
          </p:cNvPr>
          <p:cNvSpPr txBox="1"/>
          <p:nvPr/>
        </p:nvSpPr>
        <p:spPr>
          <a:xfrm>
            <a:off x="9160727" y="3700255"/>
            <a:ext cx="1523082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GID EVENTS PER DAY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CE5DE3-EA17-4F2C-A6C9-1F0B04CB4016}"/>
              </a:ext>
            </a:extLst>
          </p:cNvPr>
          <p:cNvGrpSpPr/>
          <p:nvPr/>
        </p:nvGrpSpPr>
        <p:grpSpPr>
          <a:xfrm>
            <a:off x="7085802" y="4336318"/>
            <a:ext cx="3729856" cy="744047"/>
            <a:chOff x="7728455" y="2500745"/>
            <a:chExt cx="2826327" cy="119149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F323977-0B1B-4D57-A88A-867307AAA63F}"/>
                </a:ext>
              </a:extLst>
            </p:cNvPr>
            <p:cNvCxnSpPr/>
            <p:nvPr/>
          </p:nvCxnSpPr>
          <p:spPr>
            <a:xfrm>
              <a:off x="7728455" y="2500745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5B99391-34D9-42C6-9C47-7F92016CC5B6}"/>
                </a:ext>
              </a:extLst>
            </p:cNvPr>
            <p:cNvCxnSpPr/>
            <p:nvPr/>
          </p:nvCxnSpPr>
          <p:spPr>
            <a:xfrm>
              <a:off x="7728455" y="3692236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2F37010-996B-4205-8212-27665D46F3CB}"/>
              </a:ext>
            </a:extLst>
          </p:cNvPr>
          <p:cNvSpPr txBox="1"/>
          <p:nvPr/>
        </p:nvSpPr>
        <p:spPr>
          <a:xfrm>
            <a:off x="8820705" y="5406436"/>
            <a:ext cx="1863104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SOURCES ACROSS MAJOR ENTERPRISE LOBS -  PBM, RETAIL,HCB,DIGITAL, SPECIALITY</a:t>
            </a:r>
          </a:p>
        </p:txBody>
      </p:sp>
      <p:sp>
        <p:nvSpPr>
          <p:cNvPr id="96" name="Text Placeholder 5">
            <a:extLst>
              <a:ext uri="{FF2B5EF4-FFF2-40B4-BE49-F238E27FC236}">
                <a16:creationId xmlns:a16="http://schemas.microsoft.com/office/drawing/2014/main" id="{CC1F6A3F-5773-4732-834E-1549F6D2FF09}"/>
              </a:ext>
            </a:extLst>
          </p:cNvPr>
          <p:cNvSpPr txBox="1">
            <a:spLocks/>
          </p:cNvSpPr>
          <p:nvPr/>
        </p:nvSpPr>
        <p:spPr>
          <a:xfrm>
            <a:off x="9076125" y="1282865"/>
            <a:ext cx="1523082" cy="637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3.6B+</a:t>
            </a:r>
            <a:endParaRPr kumimoji="0" lang="en-US" sz="32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 Placeholder 5">
            <a:extLst>
              <a:ext uri="{FF2B5EF4-FFF2-40B4-BE49-F238E27FC236}">
                <a16:creationId xmlns:a16="http://schemas.microsoft.com/office/drawing/2014/main" id="{42479B36-16C2-42E8-AD5B-1FF14A07E8EC}"/>
              </a:ext>
            </a:extLst>
          </p:cNvPr>
          <p:cNvSpPr txBox="1">
            <a:spLocks/>
          </p:cNvSpPr>
          <p:nvPr/>
        </p:nvSpPr>
        <p:spPr>
          <a:xfrm>
            <a:off x="7420778" y="5485446"/>
            <a:ext cx="1523082" cy="6453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kumimoji="0" lang="en-US" sz="6000" b="0" i="0" u="none" strike="noStrike" kern="1200" cap="none" spc="0" normalizeH="0" baseline="1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13</a:t>
            </a:r>
            <a:endParaRPr kumimoji="0" lang="en-US" sz="32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01E3688-F104-46FB-B130-4D2D849A0BBD}"/>
              </a:ext>
            </a:extLst>
          </p:cNvPr>
          <p:cNvGrpSpPr/>
          <p:nvPr/>
        </p:nvGrpSpPr>
        <p:grpSpPr>
          <a:xfrm>
            <a:off x="7113691" y="5323239"/>
            <a:ext cx="3729856" cy="744047"/>
            <a:chOff x="7728455" y="2500745"/>
            <a:chExt cx="2826327" cy="1191491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DBE5B3-5FA1-4A08-B49E-51D07F505A35}"/>
                </a:ext>
              </a:extLst>
            </p:cNvPr>
            <p:cNvCxnSpPr/>
            <p:nvPr/>
          </p:nvCxnSpPr>
          <p:spPr>
            <a:xfrm>
              <a:off x="7728455" y="2500745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41554BD-1FA5-449E-9A92-25974FBC15C8}"/>
                </a:ext>
              </a:extLst>
            </p:cNvPr>
            <p:cNvCxnSpPr/>
            <p:nvPr/>
          </p:nvCxnSpPr>
          <p:spPr>
            <a:xfrm>
              <a:off x="7728455" y="3692236"/>
              <a:ext cx="2826327" cy="0"/>
            </a:xfrm>
            <a:prstGeom prst="line">
              <a:avLst/>
            </a:prstGeom>
            <a:ln w="25400" cap="rnd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 Placeholder 5">
            <a:extLst>
              <a:ext uri="{FF2B5EF4-FFF2-40B4-BE49-F238E27FC236}">
                <a16:creationId xmlns:a16="http://schemas.microsoft.com/office/drawing/2014/main" id="{C5673D26-155C-4F4E-97A2-568BF82AE25A}"/>
              </a:ext>
            </a:extLst>
          </p:cNvPr>
          <p:cNvSpPr txBox="1">
            <a:spLocks/>
          </p:cNvSpPr>
          <p:nvPr/>
        </p:nvSpPr>
        <p:spPr>
          <a:xfrm>
            <a:off x="7210115" y="4495973"/>
            <a:ext cx="1523082" cy="6453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1200"/>
              </a:spcAft>
              <a:buClrTx/>
              <a:buFontTx/>
              <a:buNone/>
              <a:tabLst>
                <a:tab pos="1201738" algn="l"/>
              </a:tabLst>
              <a:defRPr sz="2600" b="1" i="0" kern="12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None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73038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347663" indent="-1746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−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509588" indent="-161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201738" algn="l"/>
              </a:tabLst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201738" algn="l"/>
              </a:tabLst>
              <a:defRPr/>
            </a:pPr>
            <a:r>
              <a:rPr lang="en-US" sz="6000" b="0" baseline="15000" dirty="0">
                <a:solidFill>
                  <a:prstClr val="white"/>
                </a:solidFill>
                <a:latin typeface="CVS Health Sans" panose="020B0504020202020204" pitchFamily="34" charset="0"/>
              </a:rPr>
              <a:t>4</a:t>
            </a:r>
            <a:r>
              <a:rPr kumimoji="0" lang="en-US" sz="6000" b="0" i="0" u="none" strike="noStrike" kern="1200" cap="none" spc="0" normalizeH="0" baseline="1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0+</a:t>
            </a:r>
            <a:endParaRPr kumimoji="0" lang="en-US" sz="3200" b="0" i="0" u="none" strike="noStrike" kern="1200" cap="none" spc="0" normalizeH="0" baseline="1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36BAEA-4429-494D-B17E-BE05ED09DFA9}"/>
              </a:ext>
            </a:extLst>
          </p:cNvPr>
          <p:cNvSpPr txBox="1"/>
          <p:nvPr/>
        </p:nvSpPr>
        <p:spPr>
          <a:xfrm>
            <a:off x="8617572" y="4387116"/>
            <a:ext cx="1942593" cy="401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Arial" panose="020B0604020202020204" pitchFamily="34" charset="0"/>
              </a:rPr>
              <a:t>ENTERPISE CONSUMERS ACROSS PBM, RETAIL, SPECIALITY, AETNA,DIGITAL,IPP,A4L,HCB</a:t>
            </a:r>
          </a:p>
        </p:txBody>
      </p:sp>
    </p:spTree>
    <p:extLst>
      <p:ext uri="{BB962C8B-B14F-4D97-AF65-F5344CB8AC3E}">
        <p14:creationId xmlns:p14="http://schemas.microsoft.com/office/powerpoint/2010/main" val="4163294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 San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 Health Ecosystem Platform North Star.potx  -  AutoRecovered" id="{E2670772-B8F9-4D8F-9E6C-B53D44EC892D}" vid="{637B2217-E658-4B52-B8C0-FCE28AC5111F}"/>
    </a:ext>
  </a:extLst>
</a:theme>
</file>

<file path=ppt/theme/theme2.xml><?xml version="1.0" encoding="utf-8"?>
<a:theme xmlns:a="http://schemas.openxmlformats.org/drawingml/2006/main" name="1_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PPT_Everyday_Widescreen_Template_2020.pptx" id="{6AC818C0-4AF3-4469-BA42-0C4533F0DE57}" vid="{F67BA8A2-F2B9-4412-8885-ADAD747BB7A6}"/>
    </a:ext>
  </a:extLst>
</a:theme>
</file>

<file path=ppt/theme/theme3.xml><?xml version="1.0" encoding="utf-8"?>
<a:theme xmlns:a="http://schemas.openxmlformats.org/drawingml/2006/main" name="2_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2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mpd="sng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3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Everyday_Widescreen_Template_08_2020.potx" id="{27ACBE53-69A5-44A4-BD38-CE5AF3EB00B8}" vid="{4CDB18E4-4232-4281-A555-D4B9EB54215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2" ma:contentTypeDescription="Create a new document." ma:contentTypeScope="" ma:versionID="cf1d4c46dc88327235fe6e07536a1a73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d577bcaae67bbaf0c50fc8a7b34c0b19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6101A9-5CFB-4EF6-A699-A3AE8F1171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4F0FD7-590D-477C-84D8-04F64A55F94D}">
  <ds:schemaRefs>
    <ds:schemaRef ds:uri="f8f3ac21-d33a-4f17-9d4e-9f9f14b93e8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1cf5257-8992-498b-aff9-2ccb2706890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 Health Ecosystem Platform North Star</Template>
  <TotalTime>41413</TotalTime>
  <Words>181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CVS Health Sans</vt:lpstr>
      <vt:lpstr>CVS Health Sans Medium</vt:lpstr>
      <vt:lpstr>Domaine Display</vt:lpstr>
      <vt:lpstr>Domaine Display Bold</vt:lpstr>
      <vt:lpstr>Lucida Grande</vt:lpstr>
      <vt:lpstr>Open Sans</vt:lpstr>
      <vt:lpstr>Open Sans Bold</vt:lpstr>
      <vt:lpstr>Open Sans Light</vt:lpstr>
      <vt:lpstr>Tahoma</vt:lpstr>
      <vt:lpstr>Times New Roman</vt:lpstr>
      <vt:lpstr>CVS_Health_PPT_Everyday_Widescreen_Template</vt:lpstr>
      <vt:lpstr>1_CVS_Health_PPT_Everyday_Widescreen_Template</vt:lpstr>
      <vt:lpstr>2_CVS_Health_PPT_Everyday_Widescreen_Template</vt:lpstr>
      <vt:lpstr>think-cell Slide</vt:lpstr>
      <vt:lpstr>ENTERPRISE PERSON HUB  ( EPH) / CVS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Platform Architecture  North Star</dc:title>
  <dc:creator>Millicker, Paul</dc:creator>
  <cp:lastModifiedBy>Wijendran, Nadesan</cp:lastModifiedBy>
  <cp:revision>165</cp:revision>
  <cp:lastPrinted>2019-07-30T11:49:09Z</cp:lastPrinted>
  <dcterms:created xsi:type="dcterms:W3CDTF">2020-10-25T19:10:20Z</dcterms:created>
  <dcterms:modified xsi:type="dcterms:W3CDTF">2021-10-13T18:50:27Z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SetDate">
    <vt:lpwstr>2018-12-11T13:43:06.3238854Z</vt:lpwstr>
  </property>
  <property fmtid="{D5CDD505-2E9C-101B-9397-08002B2CF9AE}" pid="6" name="MSIP_Label_67599526-06ca-49cc-9fa9-5307800a949a_Name">
    <vt:lpwstr>Proprietary</vt:lpwstr>
  </property>
  <property fmtid="{D5CDD505-2E9C-101B-9397-08002B2CF9AE}" pid="7" name="MSIP_Label_67599526-06ca-49cc-9fa9-5307800a949a_Extended_MSFT_Method">
    <vt:lpwstr>Automatic</vt:lpwstr>
  </property>
  <property fmtid="{D5CDD505-2E9C-101B-9397-08002B2CF9AE}" pid="8" name="Sensitivity">
    <vt:lpwstr>Proprietary</vt:lpwstr>
  </property>
  <property fmtid="{D5CDD505-2E9C-101B-9397-08002B2CF9AE}" pid="9" name="UnilyDocumentCategory">
    <vt:lpwstr/>
  </property>
  <property fmtid="{D5CDD505-2E9C-101B-9397-08002B2CF9AE}" pid="10" name="ClassificationContentMarkingFooterLocations">
    <vt:lpwstr>CVS_Health_PPT_Everyday_Widescreen_Template:5</vt:lpwstr>
  </property>
  <property fmtid="{D5CDD505-2E9C-101B-9397-08002B2CF9AE}" pid="11" name="ClassificationContentMarkingFooterText">
    <vt:lpwstr>Proprietary</vt:lpwstr>
  </property>
  <property fmtid="{D5CDD505-2E9C-101B-9397-08002B2CF9AE}" pid="12" name="ItemStatus">
    <vt:lpwstr/>
  </property>
</Properties>
</file>