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 id="2147483927" r:id="rId5"/>
  </p:sldMasterIdLst>
  <p:notesMasterIdLst>
    <p:notesMasterId r:id="rId26"/>
  </p:notesMasterIdLst>
  <p:handoutMasterIdLst>
    <p:handoutMasterId r:id="rId27"/>
  </p:handoutMasterIdLst>
  <p:sldIdLst>
    <p:sldId id="528" r:id="rId6"/>
    <p:sldId id="527" r:id="rId7"/>
    <p:sldId id="530" r:id="rId8"/>
    <p:sldId id="585" r:id="rId9"/>
    <p:sldId id="544" r:id="rId10"/>
    <p:sldId id="276" r:id="rId11"/>
    <p:sldId id="588" r:id="rId12"/>
    <p:sldId id="543" r:id="rId13"/>
    <p:sldId id="536" r:id="rId14"/>
    <p:sldId id="534" r:id="rId15"/>
    <p:sldId id="545" r:id="rId16"/>
    <p:sldId id="586" r:id="rId17"/>
    <p:sldId id="587" r:id="rId18"/>
    <p:sldId id="538" r:id="rId19"/>
    <p:sldId id="539" r:id="rId20"/>
    <p:sldId id="540" r:id="rId21"/>
    <p:sldId id="541" r:id="rId22"/>
    <p:sldId id="542" r:id="rId23"/>
    <p:sldId id="546" r:id="rId24"/>
    <p:sldId id="326" r:id="rId25"/>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orient="horz" pos="1200" userDrawn="1">
          <p15:clr>
            <a:srgbClr val="A4A3A4"/>
          </p15:clr>
        </p15:guide>
        <p15:guide id="3" orient="horz" pos="4116" userDrawn="1">
          <p15:clr>
            <a:srgbClr val="A4A3A4"/>
          </p15:clr>
        </p15:guide>
        <p15:guide id="4" orient="horz" pos="3624" userDrawn="1">
          <p15:clr>
            <a:srgbClr val="A4A3A4"/>
          </p15:clr>
        </p15:guide>
        <p15:guide id="5" pos="361" userDrawn="1">
          <p15:clr>
            <a:srgbClr val="A4A3A4"/>
          </p15:clr>
        </p15:guide>
        <p15:guide id="6" pos="731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C0C0C0"/>
    <a:srgbClr val="008B92"/>
    <a:srgbClr val="00A78E"/>
    <a:srgbClr val="66CABB"/>
    <a:srgbClr val="78E2D7"/>
    <a:srgbClr val="267AC0"/>
    <a:srgbClr val="09A7E3"/>
    <a:srgbClr val="77D8E8"/>
    <a:srgbClr val="B8E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2875" autoAdjust="0"/>
  </p:normalViewPr>
  <p:slideViewPr>
    <p:cSldViewPr snapToGrid="0">
      <p:cViewPr varScale="1">
        <p:scale>
          <a:sx n="66" d="100"/>
          <a:sy n="66" d="100"/>
        </p:scale>
        <p:origin x="72" y="162"/>
      </p:cViewPr>
      <p:guideLst>
        <p:guide orient="horz" pos="360"/>
        <p:guide orient="horz" pos="1200"/>
        <p:guide orient="horz" pos="4116"/>
        <p:guide orient="horz" pos="3624"/>
        <p:guide pos="361"/>
        <p:guide pos="731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9" d="100"/>
          <a:sy n="79" d="100"/>
        </p:scale>
        <p:origin x="2227" y="6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85426916491119"/>
          <c:y val="0.10805433200836939"/>
          <c:w val="0.73782373810710555"/>
          <c:h val="0.67374070694612298"/>
        </c:manualLayout>
      </c:layout>
      <c:doughnutChart>
        <c:varyColors val="1"/>
        <c:ser>
          <c:idx val="0"/>
          <c:order val="0"/>
          <c:tx>
            <c:strRef>
              <c:f>Sheet1!$B$1</c:f>
              <c:strCache>
                <c:ptCount val="1"/>
                <c:pt idx="0">
                  <c:v>Sales</c:v>
                </c:pt>
              </c:strCache>
            </c:strRef>
          </c:tx>
          <c:spPr>
            <a:solidFill>
              <a:schemeClr val="tx2"/>
            </a:solidFill>
          </c:spPr>
          <c:dPt>
            <c:idx val="0"/>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C0A-437E-B39F-E5728FB0CB08}"/>
              </c:ext>
            </c:extLst>
          </c:dPt>
          <c:dPt>
            <c:idx val="1"/>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C0A-437E-B39F-E5728FB0CB08}"/>
              </c:ext>
            </c:extLst>
          </c:dPt>
          <c:dPt>
            <c:idx val="2"/>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C0A-437E-B39F-E5728FB0CB08}"/>
              </c:ext>
            </c:extLst>
          </c:dPt>
          <c:dPt>
            <c:idx val="3"/>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C0A-437E-B39F-E5728FB0CB08}"/>
              </c:ext>
            </c:extLst>
          </c:dPt>
          <c:dPt>
            <c:idx val="4"/>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C0A-437E-B39F-E5728FB0CB08}"/>
              </c:ext>
            </c:extLst>
          </c:dPt>
          <c:dPt>
            <c:idx val="5"/>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3C0A-437E-B39F-E5728FB0CB08}"/>
              </c:ext>
            </c:extLst>
          </c:dPt>
          <c:dPt>
            <c:idx val="6"/>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3C0A-437E-B39F-E5728FB0CB08}"/>
              </c:ext>
            </c:extLst>
          </c:dPt>
          <c:dPt>
            <c:idx val="7"/>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3C0A-437E-B39F-E5728FB0CB08}"/>
              </c:ext>
            </c:extLst>
          </c:dPt>
          <c:dPt>
            <c:idx val="8"/>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3C0A-437E-B39F-E5728FB0CB08}"/>
              </c:ext>
            </c:extLst>
          </c:dPt>
          <c:dPt>
            <c:idx val="9"/>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3C0A-437E-B39F-E5728FB0CB08}"/>
              </c:ext>
            </c:extLst>
          </c:dPt>
          <c:dLbls>
            <c:dLbl>
              <c:idx val="0"/>
              <c:tx>
                <c:rich>
                  <a:bodyPr/>
                  <a:lstStyle/>
                  <a:p>
                    <a:r>
                      <a:rPr lang="en-US" dirty="0"/>
                      <a:t>PBM</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3C0A-437E-B39F-E5728FB0CB08}"/>
                </c:ext>
              </c:extLst>
            </c:dLbl>
            <c:dLbl>
              <c:idx val="1"/>
              <c:tx>
                <c:rich>
                  <a:bodyPr/>
                  <a:lstStyle/>
                  <a:p>
                    <a:r>
                      <a:rPr lang="en-US"/>
                      <a:t>Accordant</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C0A-437E-B39F-E5728FB0CB08}"/>
                </c:ext>
              </c:extLst>
            </c:dLbl>
            <c:dLbl>
              <c:idx val="2"/>
              <c:tx>
                <c:rich>
                  <a:bodyPr/>
                  <a:lstStyle/>
                  <a:p>
                    <a:r>
                      <a:rPr lang="en-US"/>
                      <a:t>Novologix</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3C0A-437E-B39F-E5728FB0CB08}"/>
                </c:ext>
              </c:extLst>
            </c:dLbl>
            <c:dLbl>
              <c:idx val="3"/>
              <c:tx>
                <c:rich>
                  <a:bodyPr/>
                  <a:lstStyle/>
                  <a:p>
                    <a:r>
                      <a:rPr lang="en-US" dirty="0"/>
                      <a:t>IMI</a:t>
                    </a:r>
                  </a:p>
                  <a:p>
                    <a:r>
                      <a:rPr lang="en-US" dirty="0"/>
                      <a:t>Aetna</a:t>
                    </a:r>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7-3C0A-437E-B39F-E5728FB0CB08}"/>
                </c:ext>
              </c:extLst>
            </c:dLbl>
            <c:dLbl>
              <c:idx val="4"/>
              <c:tx>
                <c:rich>
                  <a:bodyPr/>
                  <a:lstStyle/>
                  <a:p>
                    <a:r>
                      <a:rPr lang="en-US"/>
                      <a:t>Coram</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9-3C0A-437E-B39F-E5728FB0CB08}"/>
                </c:ext>
              </c:extLst>
            </c:dLbl>
            <c:dLbl>
              <c:idx val="5"/>
              <c:tx>
                <c:rich>
                  <a:bodyPr/>
                  <a:lstStyle/>
                  <a:p>
                    <a:r>
                      <a:rPr lang="en-US"/>
                      <a:t>Minute</a:t>
                    </a:r>
                  </a:p>
                  <a:p>
                    <a:r>
                      <a:rPr lang="en-US"/>
                      <a:t>Clinic</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B-3C0A-437E-B39F-E5728FB0CB08}"/>
                </c:ext>
              </c:extLst>
            </c:dLbl>
            <c:dLbl>
              <c:idx val="6"/>
              <c:tx>
                <c:rich>
                  <a:bodyPr/>
                  <a:lstStyle/>
                  <a:p>
                    <a:r>
                      <a:rPr lang="en-US"/>
                      <a:t>Retail</a:t>
                    </a:r>
                  </a:p>
                  <a:p>
                    <a:r>
                      <a:rPr lang="en-US"/>
                      <a:t>Rx</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D-3C0A-437E-B39F-E5728FB0CB08}"/>
                </c:ext>
              </c:extLst>
            </c:dLbl>
            <c:dLbl>
              <c:idx val="7"/>
              <c:tx>
                <c:rich>
                  <a:bodyPr/>
                  <a:lstStyle/>
                  <a:p>
                    <a:r>
                      <a:rPr lang="en-US"/>
                      <a:t>Specialty</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F-3C0A-437E-B39F-E5728FB0CB08}"/>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PBM</c:v>
                </c:pt>
                <c:pt idx="1">
                  <c:v>Specialty</c:v>
                </c:pt>
                <c:pt idx="2">
                  <c:v>MinuteClinic</c:v>
                </c:pt>
                <c:pt idx="3">
                  <c:v>Coram</c:v>
                </c:pt>
                <c:pt idx="4">
                  <c:v>RxConnect</c:v>
                </c:pt>
                <c:pt idx="5">
                  <c:v>Novologix</c:v>
                </c:pt>
                <c:pt idx="6">
                  <c:v>Accordant</c:v>
                </c:pt>
                <c:pt idx="7">
                  <c:v>IMI</c:v>
                </c:pt>
                <c:pt idx="8">
                  <c:v>Current Sources</c:v>
                </c:pt>
              </c:strCache>
            </c:strRef>
          </c:cat>
          <c:val>
            <c:numRef>
              <c:f>Sheet1!$B$2:$B$10</c:f>
              <c:numCache>
                <c:formatCode>General</c:formatCode>
                <c:ptCount val="9"/>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4-3C0A-437E-B39F-E5728FB0CB0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ayout>
        <c:manualLayout>
          <c:xMode val="edge"/>
          <c:yMode val="edge"/>
          <c:x val="0.11543472800833113"/>
          <c:y val="0.85499845753118564"/>
          <c:w val="0.72292200174405019"/>
          <c:h val="9.116632156024026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85426916491119"/>
          <c:y val="0.10805433200836939"/>
          <c:w val="0.73782373810710555"/>
          <c:h val="0.67374070694612298"/>
        </c:manualLayout>
      </c:layout>
      <c:doughnutChart>
        <c:varyColors val="1"/>
        <c:ser>
          <c:idx val="0"/>
          <c:order val="0"/>
          <c:tx>
            <c:strRef>
              <c:f>Sheet1!$B$1</c:f>
              <c:strCache>
                <c:ptCount val="1"/>
                <c:pt idx="0">
                  <c:v>Sales</c:v>
                </c:pt>
              </c:strCache>
            </c:strRef>
          </c:tx>
          <c:spPr>
            <a:solidFill>
              <a:schemeClr val="tx2"/>
            </a:solidFill>
          </c:spPr>
          <c:dPt>
            <c:idx val="0"/>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C0A-437E-B39F-E5728FB0CB08}"/>
              </c:ext>
            </c:extLst>
          </c:dPt>
          <c:dPt>
            <c:idx val="1"/>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C0A-437E-B39F-E5728FB0CB08}"/>
              </c:ext>
            </c:extLst>
          </c:dPt>
          <c:dPt>
            <c:idx val="2"/>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C0A-437E-B39F-E5728FB0CB08}"/>
              </c:ext>
            </c:extLst>
          </c:dPt>
          <c:dPt>
            <c:idx val="3"/>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C0A-437E-B39F-E5728FB0CB08}"/>
              </c:ext>
            </c:extLst>
          </c:dPt>
          <c:dPt>
            <c:idx val="4"/>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C0A-437E-B39F-E5728FB0CB08}"/>
              </c:ext>
            </c:extLst>
          </c:dPt>
          <c:dPt>
            <c:idx val="5"/>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3C0A-437E-B39F-E5728FB0CB08}"/>
              </c:ext>
            </c:extLst>
          </c:dPt>
          <c:dPt>
            <c:idx val="6"/>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3C0A-437E-B39F-E5728FB0CB08}"/>
              </c:ext>
            </c:extLst>
          </c:dPt>
          <c:dPt>
            <c:idx val="7"/>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3C0A-437E-B39F-E5728FB0CB08}"/>
              </c:ext>
            </c:extLst>
          </c:dPt>
          <c:dPt>
            <c:idx val="8"/>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3C0A-437E-B39F-E5728FB0CB08}"/>
              </c:ext>
            </c:extLst>
          </c:dPt>
          <c:dPt>
            <c:idx val="9"/>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3C0A-437E-B39F-E5728FB0CB08}"/>
              </c:ext>
            </c:extLst>
          </c:dPt>
          <c:dPt>
            <c:idx val="1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0-D253-49BE-B39D-32BA04C85855}"/>
              </c:ext>
            </c:extLst>
          </c:dPt>
          <c:dPt>
            <c:idx val="11"/>
            <c:bubble3D val="0"/>
            <c:spPr>
              <a:solidFill>
                <a:schemeClr val="tx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253-49BE-B39D-32BA04C85855}"/>
              </c:ext>
            </c:extLst>
          </c:dPt>
          <c:dLbls>
            <c:dLbl>
              <c:idx val="0"/>
              <c:tx>
                <c:rich>
                  <a:bodyPr/>
                  <a:lstStyle/>
                  <a:p>
                    <a:r>
                      <a:rPr lang="en-US" dirty="0"/>
                      <a:t>PBM</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3C0A-437E-B39F-E5728FB0CB08}"/>
                </c:ext>
              </c:extLst>
            </c:dLbl>
            <c:dLbl>
              <c:idx val="1"/>
              <c:tx>
                <c:rich>
                  <a:bodyPr/>
                  <a:lstStyle/>
                  <a:p>
                    <a:r>
                      <a:rPr lang="en-US"/>
                      <a:t>Accordant</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C0A-437E-B39F-E5728FB0CB08}"/>
                </c:ext>
              </c:extLst>
            </c:dLbl>
            <c:dLbl>
              <c:idx val="2"/>
              <c:tx>
                <c:rich>
                  <a:bodyPr/>
                  <a:lstStyle/>
                  <a:p>
                    <a:r>
                      <a:rPr lang="en-US"/>
                      <a:t>Novologix</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3C0A-437E-B39F-E5728FB0CB08}"/>
                </c:ext>
              </c:extLst>
            </c:dLbl>
            <c:dLbl>
              <c:idx val="3"/>
              <c:tx>
                <c:rich>
                  <a:bodyPr/>
                  <a:lstStyle/>
                  <a:p>
                    <a:r>
                      <a:rPr lang="en-US" dirty="0"/>
                      <a:t>Aetna</a:t>
                    </a:r>
                  </a:p>
                  <a:p>
                    <a:r>
                      <a:rPr lang="en-US" dirty="0"/>
                      <a:t>IMI</a:t>
                    </a:r>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7-3C0A-437E-B39F-E5728FB0CB08}"/>
                </c:ext>
              </c:extLst>
            </c:dLbl>
            <c:dLbl>
              <c:idx val="4"/>
              <c:tx>
                <c:rich>
                  <a:bodyPr/>
                  <a:lstStyle/>
                  <a:p>
                    <a:r>
                      <a:rPr lang="en-US"/>
                      <a:t>Coram</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9-3C0A-437E-B39F-E5728FB0CB08}"/>
                </c:ext>
              </c:extLst>
            </c:dLbl>
            <c:dLbl>
              <c:idx val="5"/>
              <c:tx>
                <c:rich>
                  <a:bodyPr/>
                  <a:lstStyle/>
                  <a:p>
                    <a:r>
                      <a:rPr lang="en-US"/>
                      <a:t>Minute</a:t>
                    </a:r>
                  </a:p>
                  <a:p>
                    <a:r>
                      <a:rPr lang="en-US"/>
                      <a:t>Clinic</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B-3C0A-437E-B39F-E5728FB0CB08}"/>
                </c:ext>
              </c:extLst>
            </c:dLbl>
            <c:dLbl>
              <c:idx val="6"/>
              <c:tx>
                <c:rich>
                  <a:bodyPr/>
                  <a:lstStyle/>
                  <a:p>
                    <a:r>
                      <a:rPr lang="en-US"/>
                      <a:t>Retail</a:t>
                    </a:r>
                  </a:p>
                  <a:p>
                    <a:r>
                      <a:rPr lang="en-US"/>
                      <a:t>Rx</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D-3C0A-437E-B39F-E5728FB0CB08}"/>
                </c:ext>
              </c:extLst>
            </c:dLbl>
            <c:dLbl>
              <c:idx val="7"/>
              <c:tx>
                <c:rich>
                  <a:bodyPr/>
                  <a:lstStyle/>
                  <a:p>
                    <a:r>
                      <a:rPr lang="en-US"/>
                      <a:t>Specialty</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F-3C0A-437E-B39F-E5728FB0CB08}"/>
                </c:ext>
              </c:extLst>
            </c:dLbl>
            <c:dLbl>
              <c:idx val="8"/>
              <c:tx>
                <c:rich>
                  <a:bodyPr/>
                  <a:lstStyle/>
                  <a:p>
                    <a:r>
                      <a:rPr lang="en-US"/>
                      <a:t>Active</a:t>
                    </a:r>
                  </a:p>
                  <a:p>
                    <a:r>
                      <a:rPr lang="en-US"/>
                      <a:t>Health</a:t>
                    </a:r>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11-3C0A-437E-B39F-E5728FB0CB08}"/>
                </c:ext>
              </c:extLst>
            </c:dLbl>
            <c:dLbl>
              <c:idx val="9"/>
              <c:tx>
                <c:rich>
                  <a:bodyPr/>
                  <a:lstStyle/>
                  <a:p>
                    <a:r>
                      <a:rPr lang="en-US"/>
                      <a:t>Payor</a:t>
                    </a:r>
                  </a:p>
                  <a:p>
                    <a:r>
                      <a:rPr lang="en-US"/>
                      <a:t>Agnostic</a:t>
                    </a:r>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13-3C0A-437E-B39F-E5728FB0CB08}"/>
                </c:ext>
              </c:extLst>
            </c:dLbl>
            <c:dLbl>
              <c:idx val="10"/>
              <c:tx>
                <c:rich>
                  <a:bodyPr/>
                  <a:lstStyle/>
                  <a:p>
                    <a:r>
                      <a:rPr lang="en-US"/>
                      <a:t>Digital</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0-D253-49BE-B39D-32BA04C85855}"/>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Sheet1!$A$2:$A$13</c:f>
              <c:strCache>
                <c:ptCount val="12"/>
                <c:pt idx="0">
                  <c:v>PBM</c:v>
                </c:pt>
                <c:pt idx="1">
                  <c:v>Specialty</c:v>
                </c:pt>
                <c:pt idx="2">
                  <c:v>MinuteClinic</c:v>
                </c:pt>
                <c:pt idx="3">
                  <c:v>Coram</c:v>
                </c:pt>
                <c:pt idx="4">
                  <c:v>RxConnect</c:v>
                </c:pt>
                <c:pt idx="5">
                  <c:v>Novologix</c:v>
                </c:pt>
                <c:pt idx="6">
                  <c:v>Payor Agnostic</c:v>
                </c:pt>
                <c:pt idx="7">
                  <c:v>Digital</c:v>
                </c:pt>
                <c:pt idx="8">
                  <c:v>Accordant</c:v>
                </c:pt>
                <c:pt idx="9">
                  <c:v>Active Health</c:v>
                </c:pt>
                <c:pt idx="10">
                  <c:v>Future Sources</c:v>
                </c:pt>
                <c:pt idx="11">
                  <c:v>Current Sources</c:v>
                </c:pt>
              </c:strCache>
            </c:strRef>
          </c:cat>
          <c:val>
            <c:numRef>
              <c:f>Sheet1!$B$2:$B$13</c:f>
              <c:numCache>
                <c:formatCode>General</c:formatCode>
                <c:ptCount val="12"/>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14-3C0A-437E-B39F-E5728FB0CB0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ayout>
        <c:manualLayout>
          <c:xMode val="edge"/>
          <c:yMode val="edge"/>
          <c:x val="0.11543472800833113"/>
          <c:y val="0.85499845753118564"/>
          <c:w val="0.72292200174405019"/>
          <c:h val="9.116632156024026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85426916491119"/>
          <c:y val="0.10805433200836939"/>
          <c:w val="0.73782373810710555"/>
          <c:h val="0.67374070694612298"/>
        </c:manualLayout>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8FC-4AFC-A859-FE7483BD48B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8FC-4AFC-A859-FE7483BD48B8}"/>
              </c:ext>
            </c:extLst>
          </c:dPt>
          <c:dPt>
            <c:idx val="2"/>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8FC-4AFC-A859-FE7483BD48B8}"/>
              </c:ext>
            </c:extLst>
          </c:dPt>
          <c:dPt>
            <c:idx val="3"/>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8FC-4AFC-A859-FE7483BD48B8}"/>
              </c:ext>
            </c:extLst>
          </c:dPt>
          <c:dPt>
            <c:idx val="4"/>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C8FC-4AFC-A859-FE7483BD48B8}"/>
              </c:ext>
            </c:extLst>
          </c:dPt>
          <c:dPt>
            <c:idx val="5"/>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C8FC-4AFC-A859-FE7483BD48B8}"/>
              </c:ext>
            </c:extLst>
          </c:dPt>
          <c:dPt>
            <c:idx val="6"/>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C8FC-4AFC-A859-FE7483BD48B8}"/>
              </c:ext>
            </c:extLst>
          </c:dPt>
          <c:dPt>
            <c:idx val="7"/>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C8FC-4AFC-A859-FE7483BD48B8}"/>
              </c:ext>
            </c:extLst>
          </c:dPt>
          <c:dPt>
            <c:idx val="8"/>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C8FC-4AFC-A859-FE7483BD48B8}"/>
              </c:ext>
            </c:extLst>
          </c:dPt>
          <c:dPt>
            <c:idx val="9"/>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C8FC-4AFC-A859-FE7483BD48B8}"/>
              </c:ext>
            </c:extLst>
          </c:dPt>
          <c:dLbls>
            <c:dLbl>
              <c:idx val="0"/>
              <c:tx>
                <c:rich>
                  <a:bodyPr/>
                  <a:lstStyle/>
                  <a:p>
                    <a:r>
                      <a:rPr lang="en-US" dirty="0"/>
                      <a:t>PBM</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C8FC-4AFC-A859-FE7483BD48B8}"/>
                </c:ext>
              </c:extLst>
            </c:dLbl>
            <c:dLbl>
              <c:idx val="1"/>
              <c:tx>
                <c:rich>
                  <a:bodyPr/>
                  <a:lstStyle/>
                  <a:p>
                    <a:r>
                      <a:rPr lang="en-US"/>
                      <a:t>Accordant</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C8FC-4AFC-A859-FE7483BD48B8}"/>
                </c:ext>
              </c:extLst>
            </c:dLbl>
            <c:dLbl>
              <c:idx val="2"/>
              <c:tx>
                <c:rich>
                  <a:bodyPr/>
                  <a:lstStyle/>
                  <a:p>
                    <a:r>
                      <a:rPr lang="en-US"/>
                      <a:t>Novologix</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C8FC-4AFC-A859-FE7483BD48B8}"/>
                </c:ext>
              </c:extLst>
            </c:dLbl>
            <c:dLbl>
              <c:idx val="3"/>
              <c:tx>
                <c:rich>
                  <a:bodyPr/>
                  <a:lstStyle/>
                  <a:p>
                    <a:r>
                      <a:rPr lang="en-US" dirty="0"/>
                      <a:t>IMI</a:t>
                    </a:r>
                  </a:p>
                  <a:p>
                    <a:r>
                      <a:rPr lang="en-US" dirty="0"/>
                      <a:t>Aetna</a:t>
                    </a:r>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7-C8FC-4AFC-A859-FE7483BD48B8}"/>
                </c:ext>
              </c:extLst>
            </c:dLbl>
            <c:dLbl>
              <c:idx val="4"/>
              <c:tx>
                <c:rich>
                  <a:bodyPr/>
                  <a:lstStyle/>
                  <a:p>
                    <a:r>
                      <a:rPr lang="en-US"/>
                      <a:t>Coram</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9-C8FC-4AFC-A859-FE7483BD48B8}"/>
                </c:ext>
              </c:extLst>
            </c:dLbl>
            <c:dLbl>
              <c:idx val="5"/>
              <c:tx>
                <c:rich>
                  <a:bodyPr/>
                  <a:lstStyle/>
                  <a:p>
                    <a:r>
                      <a:rPr lang="en-US"/>
                      <a:t>Minute</a:t>
                    </a:r>
                  </a:p>
                  <a:p>
                    <a:r>
                      <a:rPr lang="en-US"/>
                      <a:t>Clinic</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B-C8FC-4AFC-A859-FE7483BD48B8}"/>
                </c:ext>
              </c:extLst>
            </c:dLbl>
            <c:dLbl>
              <c:idx val="6"/>
              <c:tx>
                <c:rich>
                  <a:bodyPr/>
                  <a:lstStyle/>
                  <a:p>
                    <a:r>
                      <a:rPr lang="en-US"/>
                      <a:t>Retail</a:t>
                    </a:r>
                  </a:p>
                  <a:p>
                    <a:r>
                      <a:rPr lang="en-US"/>
                      <a:t>Rx</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D-C8FC-4AFC-A859-FE7483BD48B8}"/>
                </c:ext>
              </c:extLst>
            </c:dLbl>
            <c:dLbl>
              <c:idx val="7"/>
              <c:tx>
                <c:rich>
                  <a:bodyPr/>
                  <a:lstStyle/>
                  <a:p>
                    <a:r>
                      <a:rPr lang="en-US"/>
                      <a:t>Specialty</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F-C8FC-4AFC-A859-FE7483BD48B8}"/>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PBM</c:v>
                </c:pt>
                <c:pt idx="1">
                  <c:v>Specialty</c:v>
                </c:pt>
                <c:pt idx="2">
                  <c:v>MinuteClinic</c:v>
                </c:pt>
                <c:pt idx="3">
                  <c:v>Coram</c:v>
                </c:pt>
                <c:pt idx="4">
                  <c:v>RxConnect</c:v>
                </c:pt>
                <c:pt idx="5">
                  <c:v>Novologix</c:v>
                </c:pt>
                <c:pt idx="6">
                  <c:v>Accordant</c:v>
                </c:pt>
                <c:pt idx="7">
                  <c:v>IMI</c:v>
                </c:pt>
                <c:pt idx="8">
                  <c:v>Current Sources</c:v>
                </c:pt>
              </c:strCache>
            </c:strRef>
          </c:cat>
          <c:val>
            <c:numRef>
              <c:f>Sheet1!$B$2:$B$10</c:f>
              <c:numCache>
                <c:formatCode>General</c:formatCode>
                <c:ptCount val="9"/>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4-C8FC-4AFC-A859-FE7483BD48B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ayout>
        <c:manualLayout>
          <c:xMode val="edge"/>
          <c:yMode val="edge"/>
          <c:x val="0.11543472800833113"/>
          <c:y val="0.85499845753118564"/>
          <c:w val="0.72292200174405019"/>
          <c:h val="9.116632156024026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Arial" panose="020B0604020202020204" pitchFamily="34" charset="0"/>
                <a:cs typeface="Arial" panose="020B0604020202020204" pitchFamily="34" charset="0"/>
              </a:rPr>
              <a:t>3/3/2021</a:t>
            </a:fld>
            <a:endParaRPr lang="en-US" sz="1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Arial" panose="020B0604020202020204" pitchFamily="34" charset="0"/>
                <a:cs typeface="Arial" panose="020B0604020202020204" pitchFamily="34" charset="0"/>
              </a:rPr>
              <a:t>‹#›</a:t>
            </a:fld>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3/3/2021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dirty="0"/>
          </a:p>
        </p:txBody>
      </p:sp>
    </p:spTree>
    <p:extLst>
      <p:ext uri="{BB962C8B-B14F-4D97-AF65-F5344CB8AC3E}">
        <p14:creationId xmlns:p14="http://schemas.microsoft.com/office/powerpoint/2010/main" val="274430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srgbClr val="3F3F3F"/>
                </a:solidFill>
                <a:effectLst/>
                <a:uLnTx/>
                <a:uFillTx/>
                <a:latin typeface="CVS Health Sans"/>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3F3F3F"/>
              </a:solidFill>
              <a:effectLst/>
              <a:uLnTx/>
              <a:uFillTx/>
              <a:latin typeface="CVS Health Sans"/>
              <a:ea typeface="+mn-ea"/>
              <a:cs typeface="Arial" panose="020B0604020202020204" pitchFamily="34" charset="0"/>
            </a:endParaRPr>
          </a:p>
        </p:txBody>
      </p:sp>
    </p:spTree>
    <p:extLst>
      <p:ext uri="{BB962C8B-B14F-4D97-AF65-F5344CB8AC3E}">
        <p14:creationId xmlns:p14="http://schemas.microsoft.com/office/powerpoint/2010/main" val="3675471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1</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2</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3</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dirty="0">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dirty="0"/>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111"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5" name="Rectangle 54"/>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sp>
        <p:nvSpPr>
          <p:cNvPr id="57"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defRPr>
            </a:lvl1pPr>
          </a:lstStyle>
          <a:p>
            <a:pPr lvl="0"/>
            <a:r>
              <a:rPr lang="en-US" dirty="0"/>
              <a:t>Subtitle</a:t>
            </a:r>
          </a:p>
        </p:txBody>
      </p:sp>
      <p:cxnSp>
        <p:nvCxnSpPr>
          <p:cNvPr id="59" name="Straight Connector 58"/>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5458" y="644151"/>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5677" y="842828"/>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37888" y="842828"/>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4752" y="843061"/>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0999014" y="849616"/>
            <a:ext cx="276809"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16" tIns="45708" rIns="91416" bIns="45708" numCol="1" anchor="t" anchorCtr="0" compatLnSpc="1">
            <a:prstTxWarp prst="textNoShape">
              <a:avLst/>
            </a:prstTxWarp>
          </a:bodyPr>
          <a:lstStyle/>
          <a:p>
            <a:endParaRPr lang="en-US" sz="1799"/>
          </a:p>
        </p:txBody>
      </p:sp>
    </p:spTree>
    <p:extLst>
      <p:ext uri="{BB962C8B-B14F-4D97-AF65-F5344CB8AC3E}">
        <p14:creationId xmlns:p14="http://schemas.microsoft.com/office/powerpoint/2010/main" val="1481948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1_Title Slide">
    <p:bg>
      <p:bgPr>
        <a:solidFill>
          <a:srgbClr val="064E69"/>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12188825" cy="6858000"/>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solidFill>
                <a:schemeClr val="accent2"/>
              </a:solidFill>
              <a:latin typeface="Open Sans Bold"/>
              <a:cs typeface="Open Sans Bold"/>
            </a:endParaRPr>
          </a:p>
        </p:txBody>
      </p:sp>
      <p:sp>
        <p:nvSpPr>
          <p:cNvPr id="3" name="Rectangle 2"/>
          <p:cNvSpPr>
            <a:spLocks noChangeAspect="1"/>
          </p:cNvSpPr>
          <p:nvPr userDrawn="1"/>
        </p:nvSpPr>
        <p:spPr>
          <a:xfrm>
            <a:off x="7749347" y="3429000"/>
            <a:ext cx="4439478"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solidFill>
                <a:schemeClr val="accent4"/>
              </a:solidFill>
              <a:latin typeface="Open Sans Bold"/>
              <a:cs typeface="Open Sans Bold"/>
            </a:endParaRPr>
          </a:p>
        </p:txBody>
      </p:sp>
      <p:grpSp>
        <p:nvGrpSpPr>
          <p:cNvPr id="4" name="Group 3"/>
          <p:cNvGrpSpPr>
            <a:grpSpLocks noChangeAspect="1"/>
          </p:cNvGrpSpPr>
          <p:nvPr userDrawn="1"/>
        </p:nvGrpSpPr>
        <p:grpSpPr>
          <a:xfrm>
            <a:off x="10271150" y="5902243"/>
            <a:ext cx="1371600" cy="347833"/>
            <a:chOff x="5518839" y="6290820"/>
            <a:chExt cx="1249434" cy="316852"/>
          </a:xfrm>
          <a:solidFill>
            <a:schemeClr val="accent2"/>
          </a:solidFill>
        </p:grpSpPr>
        <p:sp>
          <p:nvSpPr>
            <p:cNvPr id="5"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799"/>
            </a:p>
          </p:txBody>
        </p:sp>
        <p:sp>
          <p:nvSpPr>
            <p:cNvPr id="6"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799"/>
            </a:p>
          </p:txBody>
        </p:sp>
      </p:grpSp>
      <p:sp>
        <p:nvSpPr>
          <p:cNvPr id="7" name="Rectangle 6"/>
          <p:cNvSpPr/>
          <p:nvPr userDrawn="1"/>
        </p:nvSpPr>
        <p:spPr>
          <a:xfrm>
            <a:off x="7627903" y="0"/>
            <a:ext cx="12144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a:ext>
            </a:extLst>
          </a:blip>
          <a:srcRect l="53746"/>
          <a:stretch/>
        </p:blipFill>
        <p:spPr>
          <a:xfrm>
            <a:off x="7749347" y="3160"/>
            <a:ext cx="4439478" cy="3425841"/>
          </a:xfrm>
          <a:prstGeom prst="rect">
            <a:avLst/>
          </a:prstGeom>
        </p:spPr>
      </p:pic>
      <p:sp>
        <p:nvSpPr>
          <p:cNvPr id="12" name="TextBox 11"/>
          <p:cNvSpPr txBox="1">
            <a:spLocks/>
          </p:cNvSpPr>
          <p:nvPr/>
        </p:nvSpPr>
        <p:spPr>
          <a:xfrm>
            <a:off x="1475895" y="5399774"/>
            <a:ext cx="335507"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205657" y="5416133"/>
            <a:ext cx="250243"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840205" y="5487481"/>
            <a:ext cx="169149"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2024076" y="5487481"/>
            <a:ext cx="173674"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727176" y="5490963"/>
            <a:ext cx="97104"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1909465" y="5713508"/>
            <a:ext cx="223096"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2421680" y="5713508"/>
            <a:ext cx="250243"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7566" y="5713856"/>
            <a:ext cx="257552"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5" name="Group 24"/>
          <p:cNvGrpSpPr/>
          <p:nvPr userDrawn="1"/>
        </p:nvGrpSpPr>
        <p:grpSpPr>
          <a:xfrm>
            <a:off x="1465429" y="5723666"/>
            <a:ext cx="414321"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1" name="Freeform 9"/>
          <p:cNvSpPr>
            <a:spLocks noEditPoints="1"/>
          </p:cNvSpPr>
          <p:nvPr/>
        </p:nvSpPr>
        <p:spPr bwMode="auto">
          <a:xfrm>
            <a:off x="833970" y="5007329"/>
            <a:ext cx="2121408"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16" tIns="45708" rIns="91416" bIns="45708" numCol="1" anchor="t" anchorCtr="0" compatLnSpc="1">
            <a:prstTxWarp prst="textNoShape">
              <a:avLst/>
            </a:prstTxWarp>
          </a:bodyPr>
          <a:lstStyle/>
          <a:p>
            <a:endParaRPr lang="en-US" sz="1799"/>
          </a:p>
        </p:txBody>
      </p:sp>
      <p:grpSp>
        <p:nvGrpSpPr>
          <p:cNvPr id="26" name="Group 25">
            <a:extLst>
              <a:ext uri="{FF2B5EF4-FFF2-40B4-BE49-F238E27FC236}">
                <a16:creationId xmlns:a16="http://schemas.microsoft.com/office/drawing/2014/main" id="{68866C5B-E1A0-4566-8A1B-118A68C0455E}"/>
              </a:ext>
            </a:extLst>
          </p:cNvPr>
          <p:cNvGrpSpPr>
            <a:grpSpLocks noChangeAspect="1"/>
          </p:cNvGrpSpPr>
          <p:nvPr userDrawn="1"/>
        </p:nvGrpSpPr>
        <p:grpSpPr>
          <a:xfrm>
            <a:off x="9315941" y="5057471"/>
            <a:ext cx="2326809" cy="310896"/>
            <a:chOff x="279400" y="2781300"/>
            <a:chExt cx="8585200" cy="1092200"/>
          </a:xfrm>
        </p:grpSpPr>
        <p:sp>
          <p:nvSpPr>
            <p:cNvPr id="27" name="Freeform 5">
              <a:extLst>
                <a:ext uri="{FF2B5EF4-FFF2-40B4-BE49-F238E27FC236}">
                  <a16:creationId xmlns:a16="http://schemas.microsoft.com/office/drawing/2014/main" id="{1E51C639-2533-48C7-9DEF-76146E6A02C9}"/>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28" name="Freeform 6">
              <a:extLst>
                <a:ext uri="{FF2B5EF4-FFF2-40B4-BE49-F238E27FC236}">
                  <a16:creationId xmlns:a16="http://schemas.microsoft.com/office/drawing/2014/main" id="{88B208EA-D316-4B38-8F32-860AB69E41FD}"/>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29" name="Freeform 7">
              <a:extLst>
                <a:ext uri="{FF2B5EF4-FFF2-40B4-BE49-F238E27FC236}">
                  <a16:creationId xmlns:a16="http://schemas.microsoft.com/office/drawing/2014/main" id="{88D53998-C987-4BFA-B009-ABB65A6422FD}"/>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30" name="Freeform 8">
              <a:extLst>
                <a:ext uri="{FF2B5EF4-FFF2-40B4-BE49-F238E27FC236}">
                  <a16:creationId xmlns:a16="http://schemas.microsoft.com/office/drawing/2014/main" id="{BD7AFC24-9DAA-45DC-A6C1-37D8560FF32D}"/>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31" name="Freeform 9">
              <a:extLst>
                <a:ext uri="{FF2B5EF4-FFF2-40B4-BE49-F238E27FC236}">
                  <a16:creationId xmlns:a16="http://schemas.microsoft.com/office/drawing/2014/main" id="{04F4F79B-5AA9-4977-A4B2-7A4C21F2468C}"/>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32" name="Freeform 10">
              <a:extLst>
                <a:ext uri="{FF2B5EF4-FFF2-40B4-BE49-F238E27FC236}">
                  <a16:creationId xmlns:a16="http://schemas.microsoft.com/office/drawing/2014/main" id="{54193ACB-57B7-4775-883C-FB5E2B61692D}"/>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33" name="Freeform 11">
              <a:extLst>
                <a:ext uri="{FF2B5EF4-FFF2-40B4-BE49-F238E27FC236}">
                  <a16:creationId xmlns:a16="http://schemas.microsoft.com/office/drawing/2014/main" id="{55116554-CD2E-4F6A-9FC1-442D8EFAD13B}"/>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34" name="Freeform 12">
              <a:extLst>
                <a:ext uri="{FF2B5EF4-FFF2-40B4-BE49-F238E27FC236}">
                  <a16:creationId xmlns:a16="http://schemas.microsoft.com/office/drawing/2014/main" id="{361E2490-EA9A-4DF2-8759-AD5714D146FC}"/>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35" name="Freeform 13">
              <a:extLst>
                <a:ext uri="{FF2B5EF4-FFF2-40B4-BE49-F238E27FC236}">
                  <a16:creationId xmlns:a16="http://schemas.microsoft.com/office/drawing/2014/main" id="{A2E9367B-7646-4F07-AE82-316950753EB5}"/>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sp>
          <p:nvSpPr>
            <p:cNvPr id="36" name="Freeform 14">
              <a:extLst>
                <a:ext uri="{FF2B5EF4-FFF2-40B4-BE49-F238E27FC236}">
                  <a16:creationId xmlns:a16="http://schemas.microsoft.com/office/drawing/2014/main" id="{B6C0BCFA-3D8F-4378-BBCA-083740799C46}"/>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19789776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Alternate Internal Slide">
    <p:spTree>
      <p:nvGrpSpPr>
        <p:cNvPr id="1" name=""/>
        <p:cNvGrpSpPr/>
        <p:nvPr/>
      </p:nvGrpSpPr>
      <p:grpSpPr>
        <a:xfrm>
          <a:off x="0" y="0"/>
          <a:ext cx="0" cy="0"/>
          <a:chOff x="0" y="0"/>
          <a:chExt cx="0" cy="0"/>
        </a:xfrm>
      </p:grpSpPr>
      <p:sp>
        <p:nvSpPr>
          <p:cNvPr id="2" name="Rectangle 1"/>
          <p:cNvSpPr/>
          <p:nvPr/>
        </p:nvSpPr>
        <p:spPr>
          <a:xfrm flipH="1">
            <a:off x="-2" y="1549669"/>
            <a:ext cx="4296561"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solidFill>
                <a:schemeClr val="bg2">
                  <a:lumMod val="20000"/>
                  <a:lumOff val="80000"/>
                </a:schemeClr>
              </a:solidFill>
              <a:latin typeface="Open Sans Bold"/>
              <a:cs typeface="Open Sans Bold"/>
            </a:endParaRPr>
          </a:p>
        </p:txBody>
      </p:sp>
      <p:sp>
        <p:nvSpPr>
          <p:cNvPr id="3" name="Rectangle 2"/>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4" name="Rectangle 3"/>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cxnSp>
        <p:nvCxnSpPr>
          <p:cNvPr id="7" name="Straight Connector 6"/>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10577133" y="371026"/>
            <a:ext cx="1417320"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42"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43"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defRPr>
            </a:lvl1pPr>
          </a:lstStyle>
          <a:p>
            <a:pPr lvl="0"/>
            <a:r>
              <a:rPr lang="en-US" dirty="0"/>
              <a:t>Subtitle</a:t>
            </a:r>
          </a:p>
        </p:txBody>
      </p:sp>
      <p:sp>
        <p:nvSpPr>
          <p:cNvPr id="41" name="TextBox 40"/>
          <p:cNvSpPr txBox="1"/>
          <p:nvPr userDrawn="1"/>
        </p:nvSpPr>
        <p:spPr>
          <a:xfrm>
            <a:off x="89365" y="6548804"/>
            <a:ext cx="2426802" cy="215444"/>
          </a:xfrm>
          <a:prstGeom prst="rect">
            <a:avLst/>
          </a:prstGeom>
          <a:noFill/>
        </p:spPr>
        <p:txBody>
          <a:bodyPr wrap="square" rtlCol="0">
            <a:spAutoFit/>
          </a:bodyPr>
          <a:lstStyle/>
          <a:p>
            <a:r>
              <a:rPr lang="en-US" sz="800" dirty="0">
                <a:solidFill>
                  <a:schemeClr val="tx1">
                    <a:lumMod val="95000"/>
                    <a:lumOff val="5000"/>
                  </a:schemeClr>
                </a:solidFill>
              </a:rPr>
              <a:t>Proprietary Global Identity Team (EPH)  </a:t>
            </a:r>
          </a:p>
        </p:txBody>
      </p:sp>
    </p:spTree>
    <p:extLst>
      <p:ext uri="{BB962C8B-B14F-4D97-AF65-F5344CB8AC3E}">
        <p14:creationId xmlns:p14="http://schemas.microsoft.com/office/powerpoint/2010/main" val="1355946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Alternate Internal Slide 2">
    <p:spTree>
      <p:nvGrpSpPr>
        <p:cNvPr id="1" name=""/>
        <p:cNvGrpSpPr/>
        <p:nvPr/>
      </p:nvGrpSpPr>
      <p:grpSpPr>
        <a:xfrm>
          <a:off x="0" y="0"/>
          <a:ext cx="0" cy="0"/>
          <a:chOff x="0" y="0"/>
          <a:chExt cx="0" cy="0"/>
        </a:xfrm>
      </p:grpSpPr>
      <p:sp>
        <p:nvSpPr>
          <p:cNvPr id="24" name="Rectangle 23"/>
          <p:cNvSpPr/>
          <p:nvPr/>
        </p:nvSpPr>
        <p:spPr>
          <a:xfrm>
            <a:off x="1" y="1554482"/>
            <a:ext cx="2743200" cy="5319665"/>
          </a:xfrm>
          <a:prstGeom prst="rect">
            <a:avLst/>
          </a:prstGeom>
          <a:solidFill>
            <a:schemeClr val="bg2">
              <a:lumMod val="20000"/>
              <a:lumOff val="80000"/>
            </a:schemeClr>
          </a:solidFill>
          <a:ln>
            <a:noFill/>
          </a:ln>
        </p:spPr>
        <p:txBody>
          <a:bodyPr wrap="square" lIns="365665" tIns="91416" rIns="365665" bIns="182832" anchor="ctr">
            <a:noAutofit/>
          </a:bodyPr>
          <a:lstStyle/>
          <a:p>
            <a:endParaRPr lang="en-US" sz="700" dirty="0">
              <a:solidFill>
                <a:schemeClr val="bg1"/>
              </a:solidFill>
            </a:endParaRPr>
          </a:p>
        </p:txBody>
      </p:sp>
      <p:sp>
        <p:nvSpPr>
          <p:cNvPr id="3" name="Rectangle 2"/>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4" name="Rectangle 3"/>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cxnSp>
        <p:nvCxnSpPr>
          <p:cNvPr id="7" name="Straight Connector 6"/>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77133" y="371026"/>
            <a:ext cx="1417320"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42"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43"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defRPr>
            </a:lvl1pPr>
          </a:lstStyle>
          <a:p>
            <a:pPr lvl="0"/>
            <a:r>
              <a:rPr lang="en-US" dirty="0"/>
              <a:t>Subtitle</a:t>
            </a:r>
          </a:p>
        </p:txBody>
      </p:sp>
      <p:sp>
        <p:nvSpPr>
          <p:cNvPr id="41" name="TextBox 40"/>
          <p:cNvSpPr txBox="1"/>
          <p:nvPr userDrawn="1"/>
        </p:nvSpPr>
        <p:spPr>
          <a:xfrm>
            <a:off x="127455" y="6586904"/>
            <a:ext cx="2426802" cy="215444"/>
          </a:xfrm>
          <a:prstGeom prst="rect">
            <a:avLst/>
          </a:prstGeom>
          <a:noFill/>
        </p:spPr>
        <p:txBody>
          <a:bodyPr wrap="square" rtlCol="0">
            <a:spAutoFit/>
          </a:bodyPr>
          <a:lstStyle/>
          <a:p>
            <a:r>
              <a:rPr lang="en-US" sz="800" dirty="0">
                <a:solidFill>
                  <a:schemeClr val="tx1">
                    <a:lumMod val="95000"/>
                    <a:lumOff val="5000"/>
                  </a:schemeClr>
                </a:solidFill>
              </a:rPr>
              <a:t>Proprietary Global Identity Team (EPH)  </a:t>
            </a:r>
          </a:p>
        </p:txBody>
      </p:sp>
    </p:spTree>
    <p:extLst>
      <p:ext uri="{BB962C8B-B14F-4D97-AF65-F5344CB8AC3E}">
        <p14:creationId xmlns:p14="http://schemas.microsoft.com/office/powerpoint/2010/main" val="2134741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2468879"/>
            <a:ext cx="8227457"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441" y="4892040"/>
            <a:ext cx="6094413"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441" y="6492240"/>
            <a:ext cx="7313295" cy="219456"/>
          </a:xfrm>
        </p:spPr>
        <p:txBody>
          <a:bodyPr/>
          <a:lstStyle/>
          <a:p>
            <a:r>
              <a:rPr lang="en-US"/>
              <a:t>©2016 CVS Health and/or one of its affiliates: Confidential &amp; Proprietary</a:t>
            </a:r>
            <a:endParaRPr lang="en-US" dirty="0"/>
          </a:p>
        </p:txBody>
      </p:sp>
      <p:grpSp>
        <p:nvGrpSpPr>
          <p:cNvPr id="9" name="Group 8"/>
          <p:cNvGrpSpPr>
            <a:grpSpLocks noChangeAspect="1"/>
          </p:cNvGrpSpPr>
          <p:nvPr userDrawn="1"/>
        </p:nvGrpSpPr>
        <p:grpSpPr>
          <a:xfrm>
            <a:off x="619582" y="468373"/>
            <a:ext cx="2722541" cy="259837"/>
            <a:chOff x="279400" y="2781300"/>
            <a:chExt cx="8585200" cy="1092200"/>
          </a:xfrm>
        </p:grpSpPr>
        <p:sp>
          <p:nvSpPr>
            <p:cNvPr id="12"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7"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8"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9"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0"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1795983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©2016 CVS Health and/or one of its affiliates: Confidential &amp; Proprietary</a:t>
            </a:r>
            <a:endParaRPr lang="en-US" dirty="0"/>
          </a:p>
        </p:txBody>
      </p:sp>
      <p:sp>
        <p:nvSpPr>
          <p:cNvPr id="4" name="Slide Number Placeholder 3"/>
          <p:cNvSpPr>
            <a:spLocks noGrp="1"/>
          </p:cNvSpPr>
          <p:nvPr>
            <p:ph type="sldNum" sz="quarter" idx="11"/>
          </p:nvPr>
        </p:nvSpPr>
        <p:spPr/>
        <p:txBody>
          <a:bodyPr/>
          <a:lstStyle/>
          <a:p>
            <a:fld id="{4D467D88-DCFD-354C-96A5-D863D5E9364D}" type="slidenum">
              <a:rPr lang="en-US" smtClean="0"/>
              <a:pPr/>
              <a:t>‹#›</a:t>
            </a:fld>
            <a:endParaRPr lang="en-US" dirty="0"/>
          </a:p>
        </p:txBody>
      </p:sp>
      <p:sp>
        <p:nvSpPr>
          <p:cNvPr id="6" name="Table Placeholder 5"/>
          <p:cNvSpPr>
            <a:spLocks noGrp="1"/>
          </p:cNvSpPr>
          <p:nvPr>
            <p:ph type="tbl" sz="quarter" idx="12"/>
          </p:nvPr>
        </p:nvSpPr>
        <p:spPr>
          <a:xfrm>
            <a:off x="609440" y="1463040"/>
            <a:ext cx="9385395" cy="4389120"/>
          </a:xfrm>
        </p:spPr>
        <p:txBody>
          <a:bodyPr/>
          <a:lstStyle>
            <a:lvl1pPr>
              <a:defRPr>
                <a:solidFill>
                  <a:schemeClr val="tx1">
                    <a:lumMod val="75000"/>
                    <a:lumOff val="25000"/>
                  </a:schemeClr>
                </a:solidFill>
              </a:defRPr>
            </a:lvl1pPr>
          </a:lstStyle>
          <a:p>
            <a:r>
              <a:rPr lang="en-US"/>
              <a:t>Click icon to add table</a:t>
            </a:r>
            <a:endParaRPr lang="en-US" dirty="0"/>
          </a:p>
        </p:txBody>
      </p:sp>
    </p:spTree>
    <p:extLst>
      <p:ext uri="{BB962C8B-B14F-4D97-AF65-F5344CB8AC3E}">
        <p14:creationId xmlns:p14="http://schemas.microsoft.com/office/powerpoint/2010/main" val="37551830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©2016 CVS Health and/or one of its affiliates: Confidential &amp; Proprietary</a:t>
            </a:r>
            <a:endParaRPr lang="en-US" dirty="0"/>
          </a:p>
        </p:txBody>
      </p:sp>
      <p:sp>
        <p:nvSpPr>
          <p:cNvPr id="6" name="Slide Number Placeholder 5"/>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3519926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93192"/>
            <a:ext cx="10969943"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451" y="1463040"/>
            <a:ext cx="5237114"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2270" y="1463040"/>
            <a:ext cx="5237114"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©2016 CVS Health and/or one of its affiliates: Confidential &amp; Proprietary</a:t>
            </a:r>
            <a:endParaRPr lang="en-US" dirty="0"/>
          </a:p>
        </p:txBody>
      </p:sp>
      <p:sp>
        <p:nvSpPr>
          <p:cNvPr id="7" name="Slide Number Placeholder 6"/>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874266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441" y="393192"/>
            <a:ext cx="10969943"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451" y="1463040"/>
            <a:ext cx="5237114"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©2016 CVS Health and/or one of its affiliates: Confidential &amp; Proprietary</a:t>
            </a:r>
            <a:endParaRPr lang="en-US" dirty="0"/>
          </a:p>
        </p:txBody>
      </p:sp>
      <p:sp>
        <p:nvSpPr>
          <p:cNvPr id="7" name="Slide Number Placeholder 6"/>
          <p:cNvSpPr>
            <a:spLocks noGrp="1"/>
          </p:cNvSpPr>
          <p:nvPr>
            <p:ph type="sldNum" sz="quarter" idx="12"/>
          </p:nvPr>
        </p:nvSpPr>
        <p:spPr/>
        <p:txBody>
          <a:bodyPr/>
          <a:lstStyle/>
          <a:p>
            <a:fld id="{4D467D88-DCFD-354C-96A5-D863D5E9364D}" type="slidenum">
              <a:rPr lang="en-US" smtClean="0"/>
              <a:pPr/>
              <a:t>‹#›</a:t>
            </a:fld>
            <a:endParaRPr lang="en-US" dirty="0"/>
          </a:p>
        </p:txBody>
      </p:sp>
      <p:sp>
        <p:nvSpPr>
          <p:cNvPr id="8" name="Text Placeholder 7"/>
          <p:cNvSpPr>
            <a:spLocks noGrp="1"/>
          </p:cNvSpPr>
          <p:nvPr>
            <p:ph type="body" sz="quarter" idx="13"/>
          </p:nvPr>
        </p:nvSpPr>
        <p:spPr>
          <a:xfrm>
            <a:off x="6338189" y="1463675"/>
            <a:ext cx="5241195"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7767" y="2057399"/>
            <a:ext cx="5241617"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Tree>
    <p:extLst>
      <p:ext uri="{BB962C8B-B14F-4D97-AF65-F5344CB8AC3E}">
        <p14:creationId xmlns:p14="http://schemas.microsoft.com/office/powerpoint/2010/main" val="29496231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393192"/>
            <a:ext cx="10969943"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446" y="1463041"/>
            <a:ext cx="5387461"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6" y="2057400"/>
            <a:ext cx="5387461"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5986" y="1463041"/>
            <a:ext cx="5387461"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057400"/>
            <a:ext cx="5387461"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a:t>©2016 CVS Health and/or one of its affiliates: Confidential &amp; Proprietary</a:t>
            </a:r>
            <a:endParaRPr lang="en-US" dirty="0"/>
          </a:p>
        </p:txBody>
      </p:sp>
      <p:sp>
        <p:nvSpPr>
          <p:cNvPr id="9" name="Slide Number Placeholder 8"/>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348085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393192"/>
            <a:ext cx="10969943"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446" y="1463041"/>
            <a:ext cx="357132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6" y="2057400"/>
            <a:ext cx="357132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8752" y="1463041"/>
            <a:ext cx="357132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8752" y="2057400"/>
            <a:ext cx="357132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a:t>©2016 CVS Health and/or one of its affiliates: Confidential &amp; Proprietary</a:t>
            </a:r>
            <a:endParaRPr lang="en-US" dirty="0"/>
          </a:p>
        </p:txBody>
      </p:sp>
      <p:sp>
        <p:nvSpPr>
          <p:cNvPr id="9" name="Slide Number Placeholder 8"/>
          <p:cNvSpPr>
            <a:spLocks noGrp="1"/>
          </p:cNvSpPr>
          <p:nvPr>
            <p:ph type="sldNum" sz="quarter" idx="12"/>
          </p:nvPr>
        </p:nvSpPr>
        <p:spPr/>
        <p:txBody>
          <a:bodyPr/>
          <a:lstStyle/>
          <a:p>
            <a:fld id="{4D467D88-DCFD-354C-96A5-D863D5E9364D}" type="slidenum">
              <a:rPr lang="en-US" smtClean="0"/>
              <a:pPr/>
              <a:t>‹#›</a:t>
            </a:fld>
            <a:endParaRPr lang="en-US" dirty="0"/>
          </a:p>
        </p:txBody>
      </p:sp>
      <p:sp>
        <p:nvSpPr>
          <p:cNvPr id="10" name="Content Placeholder 9"/>
          <p:cNvSpPr>
            <a:spLocks noGrp="1"/>
          </p:cNvSpPr>
          <p:nvPr>
            <p:ph sz="quarter" idx="13"/>
          </p:nvPr>
        </p:nvSpPr>
        <p:spPr>
          <a:xfrm>
            <a:off x="8008058" y="2057401"/>
            <a:ext cx="357132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08059" y="1463040"/>
            <a:ext cx="3567771"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8502702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445" y="2057400"/>
            <a:ext cx="10969943"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441" y="393192"/>
            <a:ext cx="10969943"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445" y="1463041"/>
            <a:ext cx="10969943"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r>
              <a:rPr lang="en-US"/>
              <a:t>©2016 CVS Health and/or one of its affiliates: Confidential &amp; Proprietary</a:t>
            </a:r>
            <a:endParaRPr lang="en-US" dirty="0"/>
          </a:p>
        </p:txBody>
      </p:sp>
      <p:sp>
        <p:nvSpPr>
          <p:cNvPr id="9" name="Slide Number Placeholder 8"/>
          <p:cNvSpPr>
            <a:spLocks noGrp="1"/>
          </p:cNvSpPr>
          <p:nvPr>
            <p:ph type="sldNum" sz="quarter" idx="12"/>
          </p:nvPr>
        </p:nvSpPr>
        <p:spPr/>
        <p:txBody>
          <a:bodyPr/>
          <a:lstStyle/>
          <a:p>
            <a:fld id="{4D467D88-DCFD-354C-96A5-D863D5E9364D}" type="slidenum">
              <a:rPr lang="en-US" smtClean="0"/>
              <a:pPr/>
              <a:t>‹#›</a:t>
            </a:fld>
            <a:endParaRPr lang="en-US" dirty="0"/>
          </a:p>
        </p:txBody>
      </p:sp>
      <p:sp>
        <p:nvSpPr>
          <p:cNvPr id="6" name="Text Placeholder 5"/>
          <p:cNvSpPr>
            <a:spLocks noGrp="1"/>
          </p:cNvSpPr>
          <p:nvPr>
            <p:ph type="body" sz="quarter" idx="13"/>
          </p:nvPr>
        </p:nvSpPr>
        <p:spPr>
          <a:xfrm>
            <a:off x="609444" y="5394960"/>
            <a:ext cx="10969939"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0577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274320"/>
            <a:ext cx="9507284"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441" y="2011680"/>
            <a:ext cx="487553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r>
              <a:rPr lang="en-US"/>
              <a:t>©2016 CVS Health and/or one of its affiliates: Confidential &amp; Proprietary</a:t>
            </a:r>
            <a:endParaRPr lang="en-US" dirty="0"/>
          </a:p>
        </p:txBody>
      </p:sp>
      <p:sp>
        <p:nvSpPr>
          <p:cNvPr id="6" name="Slide Number Placeholder 5"/>
          <p:cNvSpPr>
            <a:spLocks noGrp="1"/>
          </p:cNvSpPr>
          <p:nvPr>
            <p:ph type="sldNum" sz="quarter" idx="12"/>
          </p:nvPr>
        </p:nvSpPr>
        <p:spPr bwMode="invGray"/>
        <p:txBody>
          <a:bodyPr/>
          <a:lstStyle>
            <a:lvl1pPr>
              <a:defRPr>
                <a:solidFill>
                  <a:schemeClr val="tx1">
                    <a:lumMod val="50000"/>
                    <a:lumOff val="50000"/>
                  </a:schemeClr>
                </a:solidFill>
              </a:defRPr>
            </a:lvl1pPr>
          </a:lstStyle>
          <a:p>
            <a:fld id="{4D467D88-DCFD-354C-96A5-D863D5E9364D}" type="slidenum">
              <a:rPr lang="en-US" smtClean="0"/>
              <a:pPr/>
              <a:t>‹#›</a:t>
            </a:fld>
            <a:endParaRPr lang="en-US" dirty="0"/>
          </a:p>
        </p:txBody>
      </p:sp>
      <p:sp>
        <p:nvSpPr>
          <p:cNvPr id="8" name="TextBox 7"/>
          <p:cNvSpPr txBox="1"/>
          <p:nvPr userDrawn="1"/>
        </p:nvSpPr>
        <p:spPr>
          <a:xfrm>
            <a:off x="-666943" y="1693254"/>
            <a:ext cx="184731" cy="369332"/>
          </a:xfrm>
          <a:prstGeom prst="rect">
            <a:avLst/>
          </a:prstGeom>
          <a:noFill/>
        </p:spPr>
        <p:txBody>
          <a:bodyPr wrap="none" rtlCol="0">
            <a:spAutoFit/>
          </a:bodyPr>
          <a:lstStyle/>
          <a:p>
            <a:endParaRPr lang="en-US" sz="1800" dirty="0"/>
          </a:p>
        </p:txBody>
      </p:sp>
      <p:grpSp>
        <p:nvGrpSpPr>
          <p:cNvPr id="24" name="Group 23"/>
          <p:cNvGrpSpPr>
            <a:grpSpLocks noChangeAspect="1"/>
          </p:cNvGrpSpPr>
          <p:nvPr userDrawn="1"/>
        </p:nvGrpSpPr>
        <p:grpSpPr>
          <a:xfrm>
            <a:off x="10031403" y="6489600"/>
            <a:ext cx="1547981" cy="147738"/>
            <a:chOff x="279400" y="2781300"/>
            <a:chExt cx="8585200" cy="1092200"/>
          </a:xfrm>
        </p:grpSpPr>
        <p:sp>
          <p:nvSpPr>
            <p:cNvPr id="25"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2"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3"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5339759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©2016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2487767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©2016 CVS Health and/or one of its affiliates: Confidential &amp; Proprietary</a:t>
            </a:r>
            <a:endParaRPr lang="en-US" dirty="0"/>
          </a:p>
        </p:txBody>
      </p:sp>
      <p:sp>
        <p:nvSpPr>
          <p:cNvPr id="4" name="Slide Number Placeholder 3"/>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204128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8"/>
          <p:cNvSpPr>
            <a:spLocks noGrp="1"/>
          </p:cNvSpPr>
          <p:nvPr>
            <p:ph type="body" sz="quarter" idx="13" hasCustomPrompt="1"/>
          </p:nvPr>
        </p:nvSpPr>
        <p:spPr>
          <a:xfrm>
            <a:off x="1162715" y="5871369"/>
            <a:ext cx="7920621" cy="543541"/>
          </a:xfrm>
        </p:spPr>
        <p:txBody>
          <a:bodyPr anchor="b" anchorCtr="0">
            <a:noAutofit/>
          </a:bodyPr>
          <a:lstStyle>
            <a:lvl1pPr marL="0" indent="0">
              <a:lnSpc>
                <a:spcPct val="90000"/>
              </a:lnSpc>
              <a:spcBef>
                <a:spcPts val="0"/>
              </a:spcBef>
              <a:spcAft>
                <a:spcPts val="0"/>
              </a:spcAft>
              <a:buNone/>
              <a:defRPr sz="700">
                <a:solidFill>
                  <a:schemeClr val="tx1"/>
                </a:solidFill>
              </a:defRPr>
            </a:lvl1pPr>
          </a:lstStyle>
          <a:p>
            <a:pPr lvl="0"/>
            <a:r>
              <a:rPr lang="en-US" dirty="0"/>
              <a:t>Add footnotes if needed</a:t>
            </a:r>
          </a:p>
        </p:txBody>
      </p:sp>
    </p:spTree>
    <p:extLst>
      <p:ext uri="{BB962C8B-B14F-4D97-AF65-F5344CB8AC3E}">
        <p14:creationId xmlns:p14="http://schemas.microsoft.com/office/powerpoint/2010/main" val="4055893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Rounded Rectangle 6"/>
          <p:cNvSpPr/>
          <p:nvPr userDrawn="1"/>
        </p:nvSpPr>
        <p:spPr bwMode="auto">
          <a:xfrm>
            <a:off x="607326" y="1371600"/>
            <a:ext cx="10969943" cy="4434840"/>
          </a:xfrm>
          <a:prstGeom prst="roundRect">
            <a:avLst>
              <a:gd name="adj" fmla="val 3071"/>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p:txBody>
          <a:bodyPr/>
          <a:lstStyle/>
          <a:p>
            <a:r>
              <a:rPr lang="en-US" dirty="0"/>
              <a:t>Click to edit Master title style</a:t>
            </a:r>
          </a:p>
        </p:txBody>
      </p:sp>
      <p:sp>
        <p:nvSpPr>
          <p:cNvPr id="3" name="Content Placeholder 2"/>
          <p:cNvSpPr>
            <a:spLocks noGrp="1"/>
          </p:cNvSpPr>
          <p:nvPr>
            <p:ph idx="1"/>
          </p:nvPr>
        </p:nvSpPr>
        <p:spPr bwMode="auto">
          <a:xfrm>
            <a:off x="914162" y="1600199"/>
            <a:ext cx="10360501" cy="4110361"/>
          </a:xfrm>
        </p:spPr>
        <p:txBody>
          <a:bodyPr/>
          <a:lstStyle>
            <a:lvl2pPr>
              <a:defRPr sz="1800"/>
            </a:lvl2pPr>
            <a:lvl3pPr>
              <a:defRPr sz="16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1162715" y="5871369"/>
            <a:ext cx="7920621" cy="543541"/>
          </a:xfrm>
        </p:spPr>
        <p:txBody>
          <a:bodyPr anchor="b" anchorCtr="0">
            <a:noAutofit/>
          </a:bodyPr>
          <a:lstStyle>
            <a:lvl1pPr marL="0" indent="0">
              <a:lnSpc>
                <a:spcPct val="90000"/>
              </a:lnSpc>
              <a:spcBef>
                <a:spcPts val="0"/>
              </a:spcBef>
              <a:spcAft>
                <a:spcPts val="0"/>
              </a:spcAft>
              <a:buNone/>
              <a:defRPr sz="700">
                <a:solidFill>
                  <a:schemeClr val="tx1"/>
                </a:solidFill>
              </a:defRPr>
            </a:lvl1pPr>
          </a:lstStyle>
          <a:p>
            <a:pPr lvl="0"/>
            <a:r>
              <a:rPr lang="en-US" dirty="0"/>
              <a:t>Add footnotes if needed</a:t>
            </a:r>
          </a:p>
        </p:txBody>
      </p:sp>
    </p:spTree>
    <p:extLst>
      <p:ext uri="{BB962C8B-B14F-4D97-AF65-F5344CB8AC3E}">
        <p14:creationId xmlns:p14="http://schemas.microsoft.com/office/powerpoint/2010/main" val="35186842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Rounded Rectangle 6"/>
          <p:cNvSpPr/>
          <p:nvPr userDrawn="1"/>
        </p:nvSpPr>
        <p:spPr bwMode="auto">
          <a:xfrm>
            <a:off x="607326" y="1371600"/>
            <a:ext cx="10969943" cy="4434840"/>
          </a:xfrm>
          <a:prstGeom prst="roundRect">
            <a:avLst>
              <a:gd name="adj" fmla="val 3071"/>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p:txBody>
          <a:bodyPr/>
          <a:lstStyle/>
          <a:p>
            <a:r>
              <a:rPr lang="en-US" dirty="0"/>
              <a:t>Click to edit Master title style</a:t>
            </a:r>
          </a:p>
        </p:txBody>
      </p:sp>
      <p:sp>
        <p:nvSpPr>
          <p:cNvPr id="3" name="Content Placeholder 2"/>
          <p:cNvSpPr>
            <a:spLocks noGrp="1"/>
          </p:cNvSpPr>
          <p:nvPr>
            <p:ph idx="1"/>
          </p:nvPr>
        </p:nvSpPr>
        <p:spPr bwMode="auto">
          <a:xfrm>
            <a:off x="914162" y="1600199"/>
            <a:ext cx="10360501" cy="4110361"/>
          </a:xfrm>
        </p:spPr>
        <p:txBody>
          <a:bodyPr/>
          <a:lstStyle>
            <a:lvl2pPr>
              <a:defRPr sz="1800"/>
            </a:lvl2pPr>
            <a:lvl3pPr>
              <a:defRPr sz="16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1162715" y="5871369"/>
            <a:ext cx="7920621" cy="543541"/>
          </a:xfrm>
        </p:spPr>
        <p:txBody>
          <a:bodyPr anchor="b" anchorCtr="0">
            <a:noAutofit/>
          </a:bodyPr>
          <a:lstStyle>
            <a:lvl1pPr marL="0" indent="0">
              <a:lnSpc>
                <a:spcPct val="90000"/>
              </a:lnSpc>
              <a:spcBef>
                <a:spcPts val="0"/>
              </a:spcBef>
              <a:spcAft>
                <a:spcPts val="0"/>
              </a:spcAft>
              <a:buNone/>
              <a:defRPr sz="700">
                <a:solidFill>
                  <a:schemeClr val="tx1"/>
                </a:solidFill>
              </a:defRPr>
            </a:lvl1pPr>
          </a:lstStyle>
          <a:p>
            <a:pPr lvl="0"/>
            <a:r>
              <a:rPr lang="en-US" dirty="0"/>
              <a:t>Add footnotes if needed</a:t>
            </a:r>
          </a:p>
        </p:txBody>
      </p:sp>
    </p:spTree>
    <p:extLst>
      <p:ext uri="{BB962C8B-B14F-4D97-AF65-F5344CB8AC3E}">
        <p14:creationId xmlns:p14="http://schemas.microsoft.com/office/powerpoint/2010/main" val="41269509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ounded Rectangle 6"/>
          <p:cNvSpPr/>
          <p:nvPr userDrawn="1"/>
        </p:nvSpPr>
        <p:spPr bwMode="auto">
          <a:xfrm>
            <a:off x="607326" y="1371600"/>
            <a:ext cx="10969943" cy="4434840"/>
          </a:xfrm>
          <a:prstGeom prst="roundRect">
            <a:avLst>
              <a:gd name="adj" fmla="val 3071"/>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p:txBody>
          <a:bodyPr/>
          <a:lstStyle/>
          <a:p>
            <a:r>
              <a:rPr lang="en-US" dirty="0"/>
              <a:t>Click to edit Master title style</a:t>
            </a:r>
          </a:p>
        </p:txBody>
      </p:sp>
      <p:sp>
        <p:nvSpPr>
          <p:cNvPr id="3" name="Content Placeholder 2"/>
          <p:cNvSpPr>
            <a:spLocks noGrp="1"/>
          </p:cNvSpPr>
          <p:nvPr>
            <p:ph idx="1"/>
          </p:nvPr>
        </p:nvSpPr>
        <p:spPr bwMode="auto">
          <a:xfrm>
            <a:off x="914162" y="1600199"/>
            <a:ext cx="10360501" cy="4110361"/>
          </a:xfrm>
        </p:spPr>
        <p:txBody>
          <a:bodyPr/>
          <a:lstStyle>
            <a:lvl2pPr>
              <a:defRPr sz="1800"/>
            </a:lvl2pPr>
            <a:lvl3pPr>
              <a:defRPr sz="16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1162715" y="5871369"/>
            <a:ext cx="7920621" cy="543541"/>
          </a:xfrm>
        </p:spPr>
        <p:txBody>
          <a:bodyPr anchor="b" anchorCtr="0">
            <a:noAutofit/>
          </a:bodyPr>
          <a:lstStyle>
            <a:lvl1pPr marL="0" indent="0">
              <a:lnSpc>
                <a:spcPct val="90000"/>
              </a:lnSpc>
              <a:spcBef>
                <a:spcPts val="0"/>
              </a:spcBef>
              <a:spcAft>
                <a:spcPts val="0"/>
              </a:spcAft>
              <a:buNone/>
              <a:defRPr sz="700">
                <a:solidFill>
                  <a:schemeClr val="tx1"/>
                </a:solidFill>
              </a:defRPr>
            </a:lvl1pPr>
          </a:lstStyle>
          <a:p>
            <a:pPr lvl="0"/>
            <a:r>
              <a:rPr lang="en-US" dirty="0"/>
              <a:t>Add footnotes if needed</a:t>
            </a:r>
          </a:p>
        </p:txBody>
      </p:sp>
    </p:spTree>
    <p:extLst>
      <p:ext uri="{BB962C8B-B14F-4D97-AF65-F5344CB8AC3E}">
        <p14:creationId xmlns:p14="http://schemas.microsoft.com/office/powerpoint/2010/main" val="21330230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7" name="Rounded Rectangle 6"/>
          <p:cNvSpPr/>
          <p:nvPr userDrawn="1"/>
        </p:nvSpPr>
        <p:spPr bwMode="auto">
          <a:xfrm>
            <a:off x="607326" y="1371600"/>
            <a:ext cx="10969943" cy="4434840"/>
          </a:xfrm>
          <a:prstGeom prst="roundRect">
            <a:avLst>
              <a:gd name="adj" fmla="val 3071"/>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p:txBody>
          <a:bodyPr/>
          <a:lstStyle/>
          <a:p>
            <a:r>
              <a:rPr lang="en-US" dirty="0"/>
              <a:t>Click to edit Master title style</a:t>
            </a:r>
          </a:p>
        </p:txBody>
      </p:sp>
      <p:sp>
        <p:nvSpPr>
          <p:cNvPr id="3" name="Content Placeholder 2"/>
          <p:cNvSpPr>
            <a:spLocks noGrp="1"/>
          </p:cNvSpPr>
          <p:nvPr>
            <p:ph idx="1"/>
          </p:nvPr>
        </p:nvSpPr>
        <p:spPr bwMode="auto">
          <a:xfrm>
            <a:off x="914162" y="1600199"/>
            <a:ext cx="10360501" cy="4110361"/>
          </a:xfrm>
        </p:spPr>
        <p:txBody>
          <a:bodyPr/>
          <a:lstStyle>
            <a:lvl2pPr>
              <a:defRPr sz="1800"/>
            </a:lvl2pPr>
            <a:lvl3pPr>
              <a:defRPr sz="16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1162715" y="5871369"/>
            <a:ext cx="7920621" cy="543541"/>
          </a:xfrm>
        </p:spPr>
        <p:txBody>
          <a:bodyPr anchor="b" anchorCtr="0">
            <a:noAutofit/>
          </a:bodyPr>
          <a:lstStyle>
            <a:lvl1pPr marL="0" indent="0">
              <a:lnSpc>
                <a:spcPct val="90000"/>
              </a:lnSpc>
              <a:spcBef>
                <a:spcPts val="0"/>
              </a:spcBef>
              <a:spcAft>
                <a:spcPts val="0"/>
              </a:spcAft>
              <a:buNone/>
              <a:defRPr sz="700">
                <a:solidFill>
                  <a:schemeClr val="tx1"/>
                </a:solidFill>
              </a:defRPr>
            </a:lvl1pPr>
          </a:lstStyle>
          <a:p>
            <a:pPr lvl="0"/>
            <a:r>
              <a:rPr lang="en-US" dirty="0"/>
              <a:t>Add footnotes if needed</a:t>
            </a:r>
          </a:p>
        </p:txBody>
      </p:sp>
    </p:spTree>
    <p:extLst>
      <p:ext uri="{BB962C8B-B14F-4D97-AF65-F5344CB8AC3E}">
        <p14:creationId xmlns:p14="http://schemas.microsoft.com/office/powerpoint/2010/main" val="484702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7" name="Rounded Rectangle 6"/>
          <p:cNvSpPr/>
          <p:nvPr userDrawn="1"/>
        </p:nvSpPr>
        <p:spPr bwMode="auto">
          <a:xfrm>
            <a:off x="607326" y="1371600"/>
            <a:ext cx="10969943" cy="4434840"/>
          </a:xfrm>
          <a:prstGeom prst="roundRect">
            <a:avLst>
              <a:gd name="adj" fmla="val 3071"/>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p:txBody>
          <a:bodyPr/>
          <a:lstStyle/>
          <a:p>
            <a:r>
              <a:rPr lang="en-US" dirty="0"/>
              <a:t>Click to edit Master title style</a:t>
            </a:r>
          </a:p>
        </p:txBody>
      </p:sp>
      <p:sp>
        <p:nvSpPr>
          <p:cNvPr id="3" name="Content Placeholder 2"/>
          <p:cNvSpPr>
            <a:spLocks noGrp="1"/>
          </p:cNvSpPr>
          <p:nvPr>
            <p:ph idx="1"/>
          </p:nvPr>
        </p:nvSpPr>
        <p:spPr bwMode="auto">
          <a:xfrm>
            <a:off x="914162" y="1600199"/>
            <a:ext cx="10360501" cy="4110361"/>
          </a:xfrm>
        </p:spPr>
        <p:txBody>
          <a:bodyPr/>
          <a:lstStyle>
            <a:lvl2pPr>
              <a:defRPr sz="1800"/>
            </a:lvl2pPr>
            <a:lvl3pPr>
              <a:defRPr sz="16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1162715" y="5871369"/>
            <a:ext cx="7920621" cy="543541"/>
          </a:xfrm>
        </p:spPr>
        <p:txBody>
          <a:bodyPr anchor="b" anchorCtr="0">
            <a:noAutofit/>
          </a:bodyPr>
          <a:lstStyle>
            <a:lvl1pPr marL="0" indent="0">
              <a:lnSpc>
                <a:spcPct val="90000"/>
              </a:lnSpc>
              <a:spcBef>
                <a:spcPts val="0"/>
              </a:spcBef>
              <a:spcAft>
                <a:spcPts val="0"/>
              </a:spcAft>
              <a:buNone/>
              <a:defRPr sz="700">
                <a:solidFill>
                  <a:schemeClr val="tx1"/>
                </a:solidFill>
              </a:defRPr>
            </a:lvl1pPr>
          </a:lstStyle>
          <a:p>
            <a:pPr lvl="0"/>
            <a:r>
              <a:rPr lang="en-US" dirty="0"/>
              <a:t>Add footnotes if needed</a:t>
            </a:r>
          </a:p>
        </p:txBody>
      </p:sp>
    </p:spTree>
    <p:extLst>
      <p:ext uri="{BB962C8B-B14F-4D97-AF65-F5344CB8AC3E}">
        <p14:creationId xmlns:p14="http://schemas.microsoft.com/office/powerpoint/2010/main" val="39370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2.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rPr>
              <a:t>©2020 CVS Health and/or one of its affiliates. Confidential and proprietary.</a:t>
            </a: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19" r:id="rId32"/>
    <p:sldLayoutId id="2147483879" r:id="rId33"/>
    <p:sldLayoutId id="2147483922" r:id="rId34"/>
    <p:sldLayoutId id="2147483920" r:id="rId35"/>
    <p:sldLayoutId id="2147483914" r:id="rId36"/>
    <p:sldLayoutId id="2147483915" r:id="rId37"/>
    <p:sldLayoutId id="2147483923" r:id="rId38"/>
    <p:sldLayoutId id="2147483924" r:id="rId39"/>
    <p:sldLayoutId id="2147483925" r:id="rId40"/>
    <p:sldLayoutId id="2147483926" r:id="rId41"/>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4987" y="228430"/>
            <a:ext cx="247630"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441" y="393192"/>
            <a:ext cx="10969943"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441" y="1463040"/>
            <a:ext cx="10969943"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441" y="6492240"/>
            <a:ext cx="7313295"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a:t>©2016 CVS Health and/or one of its affiliates: Confidential &amp; Proprietary</a:t>
            </a:r>
            <a:endParaRPr lang="en-US" dirty="0"/>
          </a:p>
        </p:txBody>
      </p:sp>
      <p:sp>
        <p:nvSpPr>
          <p:cNvPr id="6" name="Slide Number Placeholder 5"/>
          <p:cNvSpPr>
            <a:spLocks noGrp="1"/>
          </p:cNvSpPr>
          <p:nvPr>
            <p:ph type="sldNum" sz="quarter" idx="4"/>
          </p:nvPr>
        </p:nvSpPr>
        <p:spPr bwMode="gray">
          <a:xfrm>
            <a:off x="11750027" y="6504178"/>
            <a:ext cx="426609" cy="137160"/>
          </a:xfrm>
          <a:prstGeom prst="rect">
            <a:avLst/>
          </a:prstGeom>
        </p:spPr>
        <p:txBody>
          <a:bodyPr vert="horz" lIns="0" tIns="0" rIns="0" bIns="0" rtlCol="0" anchor="t" anchorCtr="0"/>
          <a:lstStyle>
            <a:lvl1pPr algn="l">
              <a:defRPr sz="1000">
                <a:solidFill>
                  <a:schemeClr val="tx1">
                    <a:lumMod val="50000"/>
                    <a:lumOff val="50000"/>
                  </a:schemeClr>
                </a:solidFill>
              </a:defRPr>
            </a:lvl1pPr>
          </a:lstStyle>
          <a:p>
            <a:fld id="{4D467D88-DCFD-354C-96A5-D863D5E9364D}" type="slidenum">
              <a:rPr lang="en-US" smtClean="0"/>
              <a:pPr/>
              <a:t>‹#›</a:t>
            </a:fld>
            <a:endParaRPr lang="en-US" dirty="0"/>
          </a:p>
        </p:txBody>
      </p:sp>
      <p:grpSp>
        <p:nvGrpSpPr>
          <p:cNvPr id="10" name="Group 9"/>
          <p:cNvGrpSpPr>
            <a:grpSpLocks noChangeAspect="1"/>
          </p:cNvGrpSpPr>
          <p:nvPr/>
        </p:nvGrpSpPr>
        <p:grpSpPr>
          <a:xfrm>
            <a:off x="10035635" y="6489600"/>
            <a:ext cx="1547981" cy="147738"/>
            <a:chOff x="279400" y="2781300"/>
            <a:chExt cx="8585200" cy="1092200"/>
          </a:xfrm>
        </p:grpSpPr>
        <p:sp>
          <p:nvSpPr>
            <p:cNvPr id="11"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0"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46166671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1.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hyperlink" Target="mailto:Nadesan.Wijendran@CVSHealth.com" TargetMode="External"/><Relationship Id="rId2" Type="http://schemas.openxmlformats.org/officeDocument/2006/relationships/hyperlink" Target="mailto:Melissa.Person-Ashforth@CVSHealth.com" TargetMode="Externa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prstGeom prst="rect">
            <a:avLst/>
          </a:prstGeom>
        </p:spPr>
        <p:txBody>
          <a:bodyPr vert="horz" lIns="0" tIns="0" rIns="0" bIns="0" rtlCol="0" anchor="t" anchorCtr="0">
            <a:noAutofit/>
          </a:bodyPr>
          <a:lstStyle/>
          <a:p>
            <a:pPr>
              <a:lnSpc>
                <a:spcPct val="85000"/>
              </a:lnSpc>
            </a:pPr>
            <a:r>
              <a:rPr lang="en-US" sz="4799" dirty="0">
                <a:solidFill>
                  <a:schemeClr val="tx1"/>
                </a:solidFill>
                <a:latin typeface="Arial" panose="020B0604020202020204" pitchFamily="34" charset="0"/>
                <a:cs typeface="Arial" panose="020B0604020202020204" pitchFamily="34" charset="0"/>
                <a:sym typeface="Arial" panose="020B0604020202020204" pitchFamily="34" charset="0"/>
              </a:rPr>
              <a:t>Global ID/EPH</a:t>
            </a:r>
            <a:br>
              <a:rPr lang="en-US" sz="4799" dirty="0">
                <a:solidFill>
                  <a:schemeClr val="tx1"/>
                </a:solidFill>
                <a:latin typeface="Arial" panose="020B0604020202020204" pitchFamily="34" charset="0"/>
                <a:cs typeface="Arial" panose="020B0604020202020204" pitchFamily="34" charset="0"/>
                <a:sym typeface="Arial" panose="020B0604020202020204" pitchFamily="34" charset="0"/>
              </a:rPr>
            </a:br>
            <a:endParaRPr lang="en-US" sz="2400" dirty="0">
              <a:solidFill>
                <a:schemeClr val="tx1"/>
              </a:solidFill>
              <a:latin typeface="Arial" panose="020B0604020202020204" pitchFamily="34" charset="0"/>
              <a:ea typeface="Domaine Display" charset="0"/>
              <a:cs typeface="Arial" panose="020B0604020202020204" pitchFamily="34" charset="0"/>
            </a:endParaRPr>
          </a:p>
        </p:txBody>
      </p:sp>
      <p:sp>
        <p:nvSpPr>
          <p:cNvPr id="17" name="Text Placeholder 4"/>
          <p:cNvSpPr txBox="1">
            <a:spLocks/>
          </p:cNvSpPr>
          <p:nvPr/>
        </p:nvSpPr>
        <p:spPr>
          <a:xfrm>
            <a:off x="4733760" y="5813514"/>
            <a:ext cx="2361585" cy="431688"/>
          </a:xfrm>
          <a:prstGeom prst="rect">
            <a:avLst/>
          </a:prstGeom>
        </p:spPr>
        <p:txBody>
          <a:bodyPr vert="horz" lIns="0" tIns="0" rIns="0" bIns="0" rtlCol="0">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799" dirty="0">
                <a:solidFill>
                  <a:schemeClr val="bg1"/>
                </a:solidFill>
              </a:rPr>
              <a:t>August 2020</a:t>
            </a:r>
          </a:p>
        </p:txBody>
      </p:sp>
      <p:sp>
        <p:nvSpPr>
          <p:cNvPr id="2" name="Text Placeholder 1"/>
          <p:cNvSpPr>
            <a:spLocks noGrp="1"/>
          </p:cNvSpPr>
          <p:nvPr>
            <p:ph type="body" sz="quarter" idx="16"/>
          </p:nvPr>
        </p:nvSpPr>
        <p:spPr/>
        <p:txBody>
          <a:bodyPr/>
          <a:lstStyle/>
          <a:p>
            <a:r>
              <a:rPr lang="en-US" dirty="0"/>
              <a:t>                                              </a:t>
            </a:r>
          </a:p>
        </p:txBody>
      </p:sp>
    </p:spTree>
    <p:extLst>
      <p:ext uri="{BB962C8B-B14F-4D97-AF65-F5344CB8AC3E}">
        <p14:creationId xmlns:p14="http://schemas.microsoft.com/office/powerpoint/2010/main" val="108757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99" dirty="0">
                <a:latin typeface="Arial" panose="020B0604020202020204" pitchFamily="34" charset="0"/>
                <a:cs typeface="Arial" panose="020B0604020202020204" pitchFamily="34" charset="0"/>
              </a:rPr>
              <a:t>Conceptual Architecture – Global ID/EPH</a:t>
            </a:r>
          </a:p>
        </p:txBody>
      </p:sp>
      <p:graphicFrame>
        <p:nvGraphicFramePr>
          <p:cNvPr id="7" name="Object 6"/>
          <p:cNvGraphicFramePr>
            <a:graphicFrameLocks noChangeAspect="1"/>
          </p:cNvGraphicFramePr>
          <p:nvPr>
            <p:extLst>
              <p:ext uri="{D42A27DB-BD31-4B8C-83A1-F6EECF244321}">
                <p14:modId xmlns:p14="http://schemas.microsoft.com/office/powerpoint/2010/main" val="2710365949"/>
              </p:ext>
            </p:extLst>
          </p:nvPr>
        </p:nvGraphicFramePr>
        <p:xfrm>
          <a:off x="1074082" y="1017767"/>
          <a:ext cx="10449378" cy="5318401"/>
        </p:xfrm>
        <a:graphic>
          <a:graphicData uri="http://schemas.openxmlformats.org/presentationml/2006/ole">
            <mc:AlternateContent xmlns:mc="http://schemas.openxmlformats.org/markup-compatibility/2006">
              <mc:Choice xmlns:v="urn:schemas-microsoft-com:vml" Requires="v">
                <p:oleObj spid="_x0000_s3159" name="Visio" r:id="rId3" imgW="9315444" imgH="8597880" progId="Visio.Drawing.15">
                  <p:embed/>
                </p:oleObj>
              </mc:Choice>
              <mc:Fallback>
                <p:oleObj name="Visio" r:id="rId3" imgW="9315444" imgH="8597880" progId="Visio.Drawing.15">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082" y="1017767"/>
                        <a:ext cx="10449378" cy="5318401"/>
                      </a:xfrm>
                      <a:prstGeom prst="rect">
                        <a:avLst/>
                      </a:prstGeom>
                      <a:noFill/>
                    </p:spPr>
                  </p:pic>
                </p:oleObj>
              </mc:Fallback>
            </mc:AlternateContent>
          </a:graphicData>
        </a:graphic>
      </p:graphicFrame>
      <p:sp>
        <p:nvSpPr>
          <p:cNvPr id="3" name="TextBox 2"/>
          <p:cNvSpPr txBox="1"/>
          <p:nvPr/>
        </p:nvSpPr>
        <p:spPr>
          <a:xfrm>
            <a:off x="4969716" y="5239175"/>
            <a:ext cx="1828324" cy="122032"/>
          </a:xfrm>
          <a:prstGeom prst="rect">
            <a:avLst/>
          </a:prstGeom>
          <a:solidFill>
            <a:schemeClr val="accent6">
              <a:lumMod val="20000"/>
              <a:lumOff val="80000"/>
            </a:schemeClr>
          </a:solidFill>
        </p:spPr>
        <p:txBody>
          <a:bodyPr wrap="square" lIns="0" tIns="0" rIns="0" bIns="0" rtlCol="0">
            <a:noAutofit/>
          </a:bodyPr>
          <a:lstStyle/>
          <a:p>
            <a:pPr defTabSz="456621" fontAlgn="base">
              <a:spcBef>
                <a:spcPts val="1200"/>
              </a:spcBef>
            </a:pPr>
            <a:r>
              <a:rPr lang="en-US" sz="1000" dirty="0">
                <a:solidFill>
                  <a:schemeClr val="tx2"/>
                </a:solidFill>
                <a:cs typeface="Open Sans Light"/>
              </a:rPr>
              <a:t>Enterprise Person Hub</a:t>
            </a:r>
          </a:p>
        </p:txBody>
      </p:sp>
    </p:spTree>
    <p:extLst>
      <p:ext uri="{BB962C8B-B14F-4D97-AF65-F5344CB8AC3E}">
        <p14:creationId xmlns:p14="http://schemas.microsoft.com/office/powerpoint/2010/main" val="401920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Global ID/ EPH MDM – Additional Capabilities</a:t>
            </a:r>
          </a:p>
        </p:txBody>
      </p:sp>
      <p:grpSp>
        <p:nvGrpSpPr>
          <p:cNvPr id="3" name="Group 2"/>
          <p:cNvGrpSpPr/>
          <p:nvPr/>
        </p:nvGrpSpPr>
        <p:grpSpPr>
          <a:xfrm>
            <a:off x="665834" y="1440882"/>
            <a:ext cx="1624142" cy="875228"/>
            <a:chOff x="0" y="606296"/>
            <a:chExt cx="1458714" cy="875228"/>
          </a:xfrm>
        </p:grpSpPr>
        <p:sp>
          <p:nvSpPr>
            <p:cNvPr id="4" name="Rectangle 3"/>
            <p:cNvSpPr/>
            <p:nvPr/>
          </p:nvSpPr>
          <p:spPr>
            <a:xfrm>
              <a:off x="0" y="606296"/>
              <a:ext cx="1458714" cy="875228"/>
            </a:xfrm>
            <a:prstGeom prst="rect">
              <a:avLst/>
            </a:prstGeom>
            <a:solidFill>
              <a:schemeClr val="accent1">
                <a:lumMod val="60000"/>
                <a:lumOff val="4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5" name="TextBox 4"/>
            <p:cNvSpPr txBox="1"/>
            <p:nvPr/>
          </p:nvSpPr>
          <p:spPr>
            <a:xfrm>
              <a:off x="0" y="606296"/>
              <a:ext cx="1458714" cy="87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kern="1200" dirty="0"/>
                <a:t>Consent Module</a:t>
              </a:r>
            </a:p>
          </p:txBody>
        </p:sp>
      </p:grpSp>
      <p:sp>
        <p:nvSpPr>
          <p:cNvPr id="7" name="Rectangle 6"/>
          <p:cNvSpPr/>
          <p:nvPr/>
        </p:nvSpPr>
        <p:spPr>
          <a:xfrm>
            <a:off x="2888974" y="1215782"/>
            <a:ext cx="6092825" cy="1323439"/>
          </a:xfrm>
          <a:prstGeom prst="rect">
            <a:avLst/>
          </a:prstGeom>
        </p:spPr>
        <p:txBody>
          <a:bodyPr>
            <a:spAutoFit/>
          </a:bodyPr>
          <a:lstStyle/>
          <a:p>
            <a:pPr marL="171450" lvl="0" indent="-171450" defTabSz="1071273">
              <a:buFont typeface="Arial" panose="020B0604020202020204" pitchFamily="34" charset="0"/>
              <a:buChar char="•"/>
              <a:defRPr/>
            </a:pPr>
            <a:r>
              <a:rPr lang="en-US" sz="1600" dirty="0"/>
              <a:t>To support advanced fine grained management of Privacy Preferences and Consent related to an ‘person’ as per privacy regulations like GDPR, CCPA, </a:t>
            </a:r>
            <a:r>
              <a:rPr lang="en-US" sz="1600" dirty="0" err="1"/>
              <a:t>etc</a:t>
            </a:r>
            <a:endParaRPr lang="en-US" sz="1600" dirty="0"/>
          </a:p>
          <a:p>
            <a:pPr marL="171450" lvl="0" indent="-171450" defTabSz="1071273">
              <a:buFont typeface="Arial" panose="020B0604020202020204" pitchFamily="34" charset="0"/>
              <a:buChar char="•"/>
              <a:defRPr/>
            </a:pPr>
            <a:r>
              <a:rPr lang="en-US" sz="1600" dirty="0"/>
              <a:t>Allows for management of consent and profile effectively and efficiently at one place</a:t>
            </a:r>
          </a:p>
        </p:txBody>
      </p:sp>
      <p:sp>
        <p:nvSpPr>
          <p:cNvPr id="8" name="Rectangle 7"/>
          <p:cNvSpPr/>
          <p:nvPr/>
        </p:nvSpPr>
        <p:spPr>
          <a:xfrm>
            <a:off x="2888973" y="2809153"/>
            <a:ext cx="6092825" cy="830997"/>
          </a:xfrm>
          <a:prstGeom prst="rect">
            <a:avLst/>
          </a:prstGeom>
        </p:spPr>
        <p:txBody>
          <a:bodyPr>
            <a:spAutoFit/>
          </a:bodyPr>
          <a:lstStyle/>
          <a:p>
            <a:pPr marL="171450" lvl="0" indent="-171450" defTabSz="1071273">
              <a:buFont typeface="Arial" panose="020B0604020202020204" pitchFamily="34" charset="0"/>
              <a:buChar char="•"/>
              <a:defRPr/>
            </a:pPr>
            <a:r>
              <a:rPr lang="en-US" sz="1600" dirty="0"/>
              <a:t>Provide relationship and grouping of individual</a:t>
            </a:r>
            <a:r>
              <a:rPr lang="en-US" sz="1600" dirty="0">
                <a:cs typeface="Calibri" panose="020F0502020204030204" pitchFamily="34" charset="0"/>
              </a:rPr>
              <a:t>.</a:t>
            </a:r>
          </a:p>
          <a:p>
            <a:pPr marL="171450" lvl="0" indent="-171450" defTabSz="1071273">
              <a:buFont typeface="Arial" panose="020B0604020202020204" pitchFamily="34" charset="0"/>
              <a:buChar char="•"/>
              <a:defRPr/>
            </a:pPr>
            <a:r>
              <a:rPr lang="en-US" sz="1600" dirty="0"/>
              <a:t>Enable monetization and targeting opportunities at a house hold, enable new types of digital and other business processes</a:t>
            </a:r>
            <a:r>
              <a:rPr lang="en-US" sz="1600" dirty="0">
                <a:cs typeface="Calibri" panose="020F0502020204030204" pitchFamily="34" charset="0"/>
              </a:rPr>
              <a:t>. </a:t>
            </a:r>
          </a:p>
        </p:txBody>
      </p:sp>
      <p:grpSp>
        <p:nvGrpSpPr>
          <p:cNvPr id="9" name="Group 8"/>
          <p:cNvGrpSpPr/>
          <p:nvPr/>
        </p:nvGrpSpPr>
        <p:grpSpPr>
          <a:xfrm>
            <a:off x="665834" y="2861088"/>
            <a:ext cx="1624142" cy="875228"/>
            <a:chOff x="0" y="606296"/>
            <a:chExt cx="1458714" cy="875228"/>
          </a:xfrm>
        </p:grpSpPr>
        <p:sp>
          <p:nvSpPr>
            <p:cNvPr id="10" name="Rectangle 9"/>
            <p:cNvSpPr/>
            <p:nvPr/>
          </p:nvSpPr>
          <p:spPr>
            <a:xfrm>
              <a:off x="0" y="606296"/>
              <a:ext cx="1458714" cy="875228"/>
            </a:xfrm>
            <a:prstGeom prst="rect">
              <a:avLst/>
            </a:prstGeom>
            <a:solidFill>
              <a:schemeClr val="accent1">
                <a:lumMod val="60000"/>
                <a:lumOff val="4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1" name="TextBox 10"/>
            <p:cNvSpPr txBox="1"/>
            <p:nvPr/>
          </p:nvSpPr>
          <p:spPr>
            <a:xfrm>
              <a:off x="0" y="606296"/>
              <a:ext cx="1458714" cy="87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dirty="0"/>
                <a:t>Householding Mo</a:t>
              </a:r>
              <a:r>
                <a:rPr lang="en-US" sz="1600" kern="1200" dirty="0"/>
                <a:t>dule</a:t>
              </a:r>
            </a:p>
          </p:txBody>
        </p:sp>
      </p:grpSp>
      <p:grpSp>
        <p:nvGrpSpPr>
          <p:cNvPr id="12" name="Group 11"/>
          <p:cNvGrpSpPr/>
          <p:nvPr/>
        </p:nvGrpSpPr>
        <p:grpSpPr>
          <a:xfrm>
            <a:off x="581424" y="4308942"/>
            <a:ext cx="1680414" cy="875228"/>
            <a:chOff x="-50540" y="606296"/>
            <a:chExt cx="1509254" cy="875228"/>
          </a:xfrm>
        </p:grpSpPr>
        <p:sp>
          <p:nvSpPr>
            <p:cNvPr id="13" name="Rectangle 12"/>
            <p:cNvSpPr/>
            <p:nvPr/>
          </p:nvSpPr>
          <p:spPr>
            <a:xfrm>
              <a:off x="0" y="606296"/>
              <a:ext cx="1458714" cy="875228"/>
            </a:xfrm>
            <a:prstGeom prst="rect">
              <a:avLst/>
            </a:prstGeom>
            <a:solidFill>
              <a:schemeClr val="accent1">
                <a:lumMod val="60000"/>
                <a:lumOff val="40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4" name="TextBox 13"/>
            <p:cNvSpPr txBox="1"/>
            <p:nvPr/>
          </p:nvSpPr>
          <p:spPr>
            <a:xfrm>
              <a:off x="-50540" y="606296"/>
              <a:ext cx="1458714" cy="87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dirty="0"/>
                <a:t>Golden Record Mo</a:t>
              </a:r>
              <a:r>
                <a:rPr lang="en-US" sz="1600" kern="1200" dirty="0"/>
                <a:t>dule</a:t>
              </a:r>
            </a:p>
          </p:txBody>
        </p:sp>
      </p:grpSp>
      <p:sp>
        <p:nvSpPr>
          <p:cNvPr id="15" name="Rectangle 14"/>
          <p:cNvSpPr/>
          <p:nvPr/>
        </p:nvSpPr>
        <p:spPr>
          <a:xfrm>
            <a:off x="2888972" y="4013514"/>
            <a:ext cx="6092825" cy="1815882"/>
          </a:xfrm>
          <a:prstGeom prst="rect">
            <a:avLst/>
          </a:prstGeom>
        </p:spPr>
        <p:txBody>
          <a:bodyPr>
            <a:spAutoFit/>
          </a:bodyPr>
          <a:lstStyle/>
          <a:p>
            <a:pPr marL="171450" lvl="0" indent="-171450" defTabSz="1071273">
              <a:buFont typeface="Arial" panose="020B0604020202020204" pitchFamily="34" charset="0"/>
              <a:buChar char="•"/>
              <a:defRPr/>
            </a:pPr>
            <a:r>
              <a:rPr lang="en-US" sz="1600" dirty="0"/>
              <a:t>Best Value of truth across all sources of person attributes. Provide trusted single source of truth for Individual demographics and profile for multitude of use cases like registration &amp; operational programs to contact patients</a:t>
            </a:r>
            <a:endParaRPr lang="en-US" sz="1600" dirty="0">
              <a:cs typeface="Calibri" panose="020F0502020204030204" pitchFamily="34" charset="0"/>
            </a:endParaRPr>
          </a:p>
          <a:p>
            <a:pPr marL="171450" lvl="0" indent="-171450" defTabSz="1071273">
              <a:buFont typeface="Arial" panose="020B0604020202020204" pitchFamily="34" charset="0"/>
              <a:buChar char="•"/>
              <a:defRPr/>
            </a:pPr>
            <a:r>
              <a:rPr lang="en-US" sz="1600" dirty="0"/>
              <a:t>This will enable extending customer profile with additional important attributes like social media, allergies/conditions, &amp; Privacy preferences</a:t>
            </a:r>
          </a:p>
        </p:txBody>
      </p:sp>
    </p:spTree>
    <p:extLst>
      <p:ext uri="{BB962C8B-B14F-4D97-AF65-F5344CB8AC3E}">
        <p14:creationId xmlns:p14="http://schemas.microsoft.com/office/powerpoint/2010/main" val="407782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84" y="25599"/>
            <a:ext cx="9665208" cy="713232"/>
          </a:xfrm>
        </p:spPr>
        <p:txBody>
          <a:bodyPr/>
          <a:lstStyle/>
          <a:p>
            <a:r>
              <a:rPr lang="en-US" dirty="0">
                <a:solidFill>
                  <a:schemeClr val="tx1"/>
                </a:solidFill>
              </a:rPr>
              <a:t>What is a ‘household’</a:t>
            </a:r>
          </a:p>
        </p:txBody>
      </p:sp>
      <p:sp>
        <p:nvSpPr>
          <p:cNvPr id="6" name="Rectangle 5">
            <a:extLst>
              <a:ext uri="{FF2B5EF4-FFF2-40B4-BE49-F238E27FC236}">
                <a16:creationId xmlns:a16="http://schemas.microsoft.com/office/drawing/2014/main" id="{43B0A9DC-A1ED-4A28-8C99-B67CB8B4EF4F}"/>
              </a:ext>
            </a:extLst>
          </p:cNvPr>
          <p:cNvSpPr/>
          <p:nvPr/>
        </p:nvSpPr>
        <p:spPr>
          <a:xfrm>
            <a:off x="228185" y="382215"/>
            <a:ext cx="11774660" cy="6586418"/>
          </a:xfrm>
          <a:prstGeom prst="rect">
            <a:avLst/>
          </a:prstGeom>
        </p:spPr>
        <p:txBody>
          <a:bodyPr wrap="square">
            <a:spAutoFit/>
          </a:bodyPr>
          <a:lstStyle/>
          <a:p>
            <a:pPr marL="285750" indent="-285750">
              <a:buFont typeface="Arial" panose="020B0604020202020204" pitchFamily="34" charset="0"/>
              <a:buChar char="•"/>
            </a:pPr>
            <a:r>
              <a:rPr lang="en-US" dirty="0">
                <a:cs typeface="Calibri" panose="020F0502020204030204" pitchFamily="34" charset="0"/>
              </a:rPr>
              <a:t>EPH uses most recent address and phone data to compare and determine if those person(s) belong to a ‘household’</a:t>
            </a:r>
          </a:p>
          <a:p>
            <a:pPr marL="742950" lvl="1" indent="-285750">
              <a:buFont typeface="Arial" panose="020B0604020202020204" pitchFamily="34" charset="0"/>
              <a:buChar char="•"/>
            </a:pPr>
            <a:r>
              <a:rPr lang="en-US" sz="1600" dirty="0">
                <a:cs typeface="Calibri" panose="020F0502020204030204" pitchFamily="34" charset="0"/>
              </a:rPr>
              <a:t>Address and phone are scored separately and added together to make a final score</a:t>
            </a:r>
          </a:p>
          <a:p>
            <a:pPr marL="742950" lvl="1" indent="-285750">
              <a:buFont typeface="Arial" panose="020B0604020202020204" pitchFamily="34" charset="0"/>
              <a:buChar char="•"/>
            </a:pPr>
            <a:r>
              <a:rPr lang="en-US" sz="1600" dirty="0">
                <a:cs typeface="Calibri" panose="020F0502020204030204" pitchFamily="34" charset="0"/>
              </a:rPr>
              <a:t>Exact matches will score higher, anything less exact will get a lower score based on degree of mismatch. The more the mismatch, lower the score gets</a:t>
            </a:r>
          </a:p>
          <a:p>
            <a:pPr marL="742950" lvl="1" indent="-285750">
              <a:buFont typeface="Arial" panose="020B0604020202020204" pitchFamily="34" charset="0"/>
              <a:buChar char="•"/>
            </a:pPr>
            <a:r>
              <a:rPr lang="en-US" sz="1600" dirty="0">
                <a:cs typeface="Calibri" panose="020F0502020204030204" pitchFamily="34" charset="0"/>
              </a:rPr>
              <a:t>A threshold score is established – Auto Link Threshold. This score determines if 2 records will fall into same household or not – any score equal to or more than this threshold score is determined a match and they will belong to same ‘household’</a:t>
            </a:r>
          </a:p>
          <a:p>
            <a:pPr marL="285750" indent="-285750">
              <a:buFont typeface="Arial" panose="020B0604020202020204" pitchFamily="34" charset="0"/>
              <a:buChar char="•"/>
            </a:pPr>
            <a:r>
              <a:rPr lang="en-US" dirty="0">
                <a:cs typeface="Calibri" panose="020F0502020204030204" pitchFamily="34" charset="0"/>
              </a:rPr>
              <a:t>A ‘person’ record can be in </a:t>
            </a:r>
            <a:r>
              <a:rPr lang="en-US" u="sng" dirty="0">
                <a:cs typeface="Calibri" panose="020F0502020204030204" pitchFamily="34" charset="0"/>
              </a:rPr>
              <a:t>one and only one ‘household’ </a:t>
            </a:r>
            <a:r>
              <a:rPr lang="en-US" dirty="0">
                <a:cs typeface="Calibri" panose="020F0502020204030204" pitchFamily="34" charset="0"/>
              </a:rPr>
              <a:t>at any time</a:t>
            </a:r>
          </a:p>
          <a:p>
            <a:pPr marL="285750" indent="-285750">
              <a:buFont typeface="Arial" panose="020B0604020202020204" pitchFamily="34" charset="0"/>
              <a:buChar char="•"/>
            </a:pPr>
            <a:r>
              <a:rPr lang="en-US" dirty="0">
                <a:cs typeface="Calibri" panose="020F0502020204030204" pitchFamily="34" charset="0"/>
              </a:rPr>
              <a:t>It uses most recent (active in EPH parlance) of the 2 types of addresses in EPH – Primary, Non-Primary and 2 types of Phones – Primary and Non-Primary</a:t>
            </a:r>
          </a:p>
          <a:p>
            <a:pPr marL="742950" lvl="1" indent="-285750">
              <a:buFont typeface="Arial" panose="020B0604020202020204" pitchFamily="34" charset="0"/>
              <a:buChar char="•"/>
            </a:pPr>
            <a:r>
              <a:rPr lang="en-US" sz="1600" dirty="0">
                <a:cs typeface="Calibri" panose="020F0502020204030204" pitchFamily="34" charset="0"/>
              </a:rPr>
              <a:t>If the active Primary of one matches to active non-primary of another or vice versa, it is treated as a match</a:t>
            </a:r>
          </a:p>
          <a:p>
            <a:pPr marL="742950" lvl="1" indent="-285750">
              <a:buFont typeface="Arial" panose="020B0604020202020204" pitchFamily="34" charset="0"/>
              <a:buChar char="•"/>
            </a:pPr>
            <a:r>
              <a:rPr lang="en-US" sz="1600" dirty="0">
                <a:cs typeface="Calibri" panose="020F0502020204030204" pitchFamily="34" charset="0"/>
              </a:rPr>
              <a:t>Address and Phone are compared independently first and together later to arrive at a final score</a:t>
            </a:r>
          </a:p>
          <a:p>
            <a:pPr marL="285750" indent="-285750">
              <a:buFont typeface="Arial" panose="020B0604020202020204" pitchFamily="34" charset="0"/>
              <a:buChar char="•"/>
            </a:pPr>
            <a:r>
              <a:rPr lang="en-US" dirty="0">
                <a:cs typeface="Calibri" panose="020F0502020204030204" pitchFamily="34" charset="0"/>
              </a:rPr>
              <a:t>No other data is available currently in EPH other than above to compare and determine a ‘household’</a:t>
            </a:r>
          </a:p>
          <a:p>
            <a:pPr marL="285750" indent="-285750">
              <a:buFont typeface="Arial" panose="020B0604020202020204" pitchFamily="34" charset="0"/>
              <a:buChar char="•"/>
            </a:pPr>
            <a:r>
              <a:rPr lang="en-US" dirty="0">
                <a:cs typeface="Calibri" panose="020F0502020204030204" pitchFamily="34" charset="0"/>
              </a:rPr>
              <a:t>If 2 records have no matching active address/phone data, they don’t come together as a ‘household’ regardless of match of other data – FN, LN, </a:t>
            </a:r>
            <a:r>
              <a:rPr lang="en-US" dirty="0" err="1">
                <a:cs typeface="Calibri" panose="020F0502020204030204" pitchFamily="34" charset="0"/>
              </a:rPr>
              <a:t>DoB</a:t>
            </a:r>
            <a:r>
              <a:rPr lang="en-US" dirty="0">
                <a:cs typeface="Calibri" panose="020F0502020204030204" pitchFamily="34" charset="0"/>
              </a:rPr>
              <a:t>, Gender etc.</a:t>
            </a:r>
          </a:p>
          <a:p>
            <a:pPr marL="285750" indent="-285750">
              <a:buFont typeface="Arial" panose="020B0604020202020204" pitchFamily="34" charset="0"/>
              <a:buChar char="•"/>
            </a:pPr>
            <a:r>
              <a:rPr lang="en-US" dirty="0">
                <a:cs typeface="Calibri" panose="020F0502020204030204" pitchFamily="34" charset="0"/>
              </a:rPr>
              <a:t>Any address/phone data that is not available on either record is treated as ‘missing’ and gets a score of ‘Zero’ </a:t>
            </a:r>
          </a:p>
          <a:p>
            <a:pPr marL="742950" lvl="1" indent="-285750">
              <a:buFont typeface="Arial" panose="020B0604020202020204" pitchFamily="34" charset="0"/>
              <a:buChar char="•"/>
            </a:pPr>
            <a:r>
              <a:rPr lang="en-US" sz="1600" dirty="0">
                <a:cs typeface="Calibri" panose="020F0502020204030204" pitchFamily="34" charset="0"/>
              </a:rPr>
              <a:t>If one record has address and phone data and  second record has no address and phone data, they get a score of ‘zero’ and so will not come together into a ‘household’</a:t>
            </a:r>
          </a:p>
          <a:p>
            <a:pPr marL="742950" lvl="1" indent="-285750">
              <a:buFont typeface="Arial" panose="020B0604020202020204" pitchFamily="34" charset="0"/>
              <a:buChar char="•"/>
            </a:pPr>
            <a:r>
              <a:rPr lang="en-US" sz="1600" dirty="0">
                <a:cs typeface="Calibri" panose="020F0502020204030204" pitchFamily="34" charset="0"/>
              </a:rPr>
              <a:t>If both records have no phone and address data, they get a score of ‘zero’ and so will not come together into a ‘household’</a:t>
            </a:r>
          </a:p>
          <a:p>
            <a:pPr marL="285750" indent="-285750">
              <a:buFont typeface="Arial" panose="020B0604020202020204" pitchFamily="34" charset="0"/>
              <a:buChar char="•"/>
            </a:pPr>
            <a:r>
              <a:rPr lang="en-US" dirty="0">
                <a:cs typeface="Calibri" panose="020F0502020204030204" pitchFamily="34" charset="0"/>
              </a:rPr>
              <a:t>As EPH gets updates to ‘person’ data from sources it will re-match in real-time and adjust ‘households’ accordingly – an existing person record can move out of an ‘household’ or a new person record can come into an ‘household’</a:t>
            </a:r>
          </a:p>
          <a:p>
            <a:endParaRPr lang="en-US" sz="1400" dirty="0"/>
          </a:p>
        </p:txBody>
      </p:sp>
    </p:spTree>
    <p:extLst>
      <p:ext uri="{BB962C8B-B14F-4D97-AF65-F5344CB8AC3E}">
        <p14:creationId xmlns:p14="http://schemas.microsoft.com/office/powerpoint/2010/main" val="342002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769" y="277133"/>
            <a:ext cx="9665208" cy="713232"/>
          </a:xfrm>
        </p:spPr>
        <p:txBody>
          <a:bodyPr/>
          <a:lstStyle/>
          <a:p>
            <a:r>
              <a:rPr lang="en-US" dirty="0"/>
              <a:t>Householding Use Cases</a:t>
            </a:r>
          </a:p>
        </p:txBody>
      </p:sp>
      <p:sp>
        <p:nvSpPr>
          <p:cNvPr id="6" name="Rectangle 5">
            <a:extLst>
              <a:ext uri="{FF2B5EF4-FFF2-40B4-BE49-F238E27FC236}">
                <a16:creationId xmlns:a16="http://schemas.microsoft.com/office/drawing/2014/main" id="{43B0A9DC-A1ED-4A28-8C99-B67CB8B4EF4F}"/>
              </a:ext>
            </a:extLst>
          </p:cNvPr>
          <p:cNvSpPr/>
          <p:nvPr/>
        </p:nvSpPr>
        <p:spPr>
          <a:xfrm>
            <a:off x="228184" y="1095447"/>
            <a:ext cx="11732456" cy="2154436"/>
          </a:xfrm>
          <a:prstGeom prst="rect">
            <a:avLst/>
          </a:prstGeom>
        </p:spPr>
        <p:txBody>
          <a:bodyPr wrap="square">
            <a:spAutoFit/>
          </a:bodyPr>
          <a:lstStyle/>
          <a:p>
            <a:pPr marL="285750" lvl="0" indent="-285750">
              <a:buFont typeface="Arial" panose="020B0604020202020204" pitchFamily="34" charset="0"/>
              <a:buChar char="•"/>
            </a:pPr>
            <a:r>
              <a:rPr lang="en-US" sz="2000" dirty="0">
                <a:cs typeface="Calibri" panose="020F0502020204030204" pitchFamily="34" charset="0"/>
              </a:rPr>
              <a:t>There is a request from digital to create an omni-channel experience around care giving relationship. They would like to have a predictive capability leveraging Householding functionality to associate someone from a minor’s household as caregiver of the minor</a:t>
            </a:r>
          </a:p>
          <a:p>
            <a:pPr lvl="0"/>
            <a:endParaRPr lang="en-US" sz="2000" dirty="0">
              <a:cs typeface="Calibri" panose="020F0502020204030204" pitchFamily="34" charset="0"/>
            </a:endParaRPr>
          </a:p>
          <a:p>
            <a:pPr marL="285750" lvl="0" indent="-285750">
              <a:buFont typeface="Arial" panose="020B0604020202020204" pitchFamily="34" charset="0"/>
              <a:buChar char="•"/>
            </a:pPr>
            <a:r>
              <a:rPr lang="en-US" sz="2000" dirty="0">
                <a:cs typeface="Calibri" panose="020F0502020204030204" pitchFamily="34" charset="0"/>
              </a:rPr>
              <a:t>Longer term need across the enterprise to have a concept of a household ID to handle inclusion of </a:t>
            </a:r>
            <a:r>
              <a:rPr lang="en-US" sz="2000" dirty="0" err="1">
                <a:cs typeface="Calibri" panose="020F0502020204030204" pitchFamily="34" charset="0"/>
              </a:rPr>
              <a:t>Extracare</a:t>
            </a:r>
            <a:r>
              <a:rPr lang="en-US" sz="2000" dirty="0">
                <a:cs typeface="Calibri" panose="020F0502020204030204" pitchFamily="34" charset="0"/>
              </a:rPr>
              <a:t> ID and the need to associate preferences and many other use cases</a:t>
            </a:r>
          </a:p>
          <a:p>
            <a:endParaRPr lang="en-US" sz="1400" dirty="0"/>
          </a:p>
        </p:txBody>
      </p:sp>
    </p:spTree>
    <p:extLst>
      <p:ext uri="{BB962C8B-B14F-4D97-AF65-F5344CB8AC3E}">
        <p14:creationId xmlns:p14="http://schemas.microsoft.com/office/powerpoint/2010/main" val="11202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10" y="211931"/>
            <a:ext cx="9665208" cy="713232"/>
          </a:xfrm>
        </p:spPr>
        <p:txBody>
          <a:bodyPr/>
          <a:lstStyle/>
          <a:p>
            <a:r>
              <a:rPr lang="en-US" sz="2799" dirty="0">
                <a:solidFill>
                  <a:schemeClr val="tx1"/>
                </a:solidFill>
                <a:latin typeface="Arial" panose="020B0604020202020204" pitchFamily="34" charset="0"/>
                <a:cs typeface="Arial" panose="020B0604020202020204" pitchFamily="34" charset="0"/>
              </a:rPr>
              <a:t>What is EPH and what it is not!</a:t>
            </a:r>
          </a:p>
        </p:txBody>
      </p:sp>
      <p:sp>
        <p:nvSpPr>
          <p:cNvPr id="4" name="Text Placeholder 3"/>
          <p:cNvSpPr>
            <a:spLocks noGrp="1"/>
          </p:cNvSpPr>
          <p:nvPr>
            <p:ph type="body" sz="quarter" idx="4294967295"/>
          </p:nvPr>
        </p:nvSpPr>
        <p:spPr>
          <a:xfrm>
            <a:off x="0" y="860425"/>
            <a:ext cx="9685338" cy="422275"/>
          </a:xfrm>
        </p:spPr>
        <p:txBody>
          <a:bodyPr/>
          <a:lstStyle/>
          <a:p>
            <a:r>
              <a:rPr lang="en-US" dirty="0"/>
              <a:t>  </a:t>
            </a:r>
          </a:p>
        </p:txBody>
      </p:sp>
      <p:sp>
        <p:nvSpPr>
          <p:cNvPr id="17" name="Rectangle 3"/>
          <p:cNvSpPr txBox="1">
            <a:spLocks noChangeArrowheads="1"/>
          </p:cNvSpPr>
          <p:nvPr/>
        </p:nvSpPr>
        <p:spPr bwMode="auto">
          <a:xfrm>
            <a:off x="2925423" y="1243583"/>
            <a:ext cx="8888251" cy="5334638"/>
          </a:xfrm>
          <a:prstGeom prst="rect">
            <a:avLst/>
          </a:prstGeom>
        </p:spPr>
        <p:txBody>
          <a:bodyPr vert="horz" lIns="0" tIns="0" rIns="0" bIns="0" rtlCol="0">
            <a:noAutofit/>
          </a:bodyPr>
          <a:lstStyle/>
          <a:p>
            <a:pPr marL="285750" indent="-285750" defTabSz="457063">
              <a:spcBef>
                <a:spcPts val="100"/>
              </a:spcBef>
              <a:spcAft>
                <a:spcPts val="600"/>
              </a:spcAft>
              <a:buFont typeface="Arial" panose="020B0604020202020204" pitchFamily="34" charset="0"/>
              <a:buChar char="•"/>
              <a:defRPr/>
            </a:pPr>
            <a:r>
              <a:rPr lang="en-US" sz="1799" dirty="0">
                <a:sym typeface="Arial" charset="0"/>
              </a:rPr>
              <a:t>EPH resolves identity of a ‘person’ based on demographic and other identity data</a:t>
            </a:r>
          </a:p>
          <a:p>
            <a:pPr marL="285750" indent="-285750" defTabSz="457063">
              <a:spcBef>
                <a:spcPts val="100"/>
              </a:spcBef>
              <a:spcAft>
                <a:spcPts val="600"/>
              </a:spcAft>
              <a:buFont typeface="Arial" panose="020B0604020202020204" pitchFamily="34" charset="0"/>
              <a:buChar char="•"/>
              <a:defRPr/>
            </a:pPr>
            <a:r>
              <a:rPr lang="en-US" sz="1799" dirty="0">
                <a:sym typeface="Arial" charset="0"/>
              </a:rPr>
              <a:t>9 source systems provide person identity data to EPH – RxClaim, QL, RxConnect, HBS, CATS, MC EMR, </a:t>
            </a:r>
            <a:r>
              <a:rPr lang="en-US" sz="1799" dirty="0" err="1">
                <a:sym typeface="Arial" charset="0"/>
              </a:rPr>
              <a:t>Novlogix</a:t>
            </a:r>
            <a:r>
              <a:rPr lang="en-US" sz="1799" dirty="0">
                <a:sym typeface="Arial" charset="0"/>
              </a:rPr>
              <a:t>, CORAM and Accordant</a:t>
            </a:r>
          </a:p>
          <a:p>
            <a:pPr marL="285750" indent="-285750" defTabSz="457063">
              <a:spcBef>
                <a:spcPts val="100"/>
              </a:spcBef>
              <a:spcAft>
                <a:spcPts val="600"/>
              </a:spcAft>
              <a:buFont typeface="Arial" panose="020B0604020202020204" pitchFamily="34" charset="0"/>
              <a:buChar char="•"/>
              <a:defRPr/>
            </a:pPr>
            <a:r>
              <a:rPr lang="en-US" sz="1799" dirty="0">
                <a:sym typeface="Arial" charset="0"/>
              </a:rPr>
              <a:t>EPH provides a cross-reference of system IDs/Keys for the same ‘individual’ within and across above systems</a:t>
            </a:r>
          </a:p>
          <a:p>
            <a:pPr marL="285750" indent="-285750" defTabSz="457063">
              <a:spcBef>
                <a:spcPts val="100"/>
              </a:spcBef>
              <a:spcAft>
                <a:spcPts val="600"/>
              </a:spcAft>
              <a:buFont typeface="Arial" panose="020B0604020202020204" pitchFamily="34" charset="0"/>
              <a:buChar char="•"/>
              <a:defRPr/>
            </a:pPr>
            <a:r>
              <a:rPr lang="en-US" sz="1799" dirty="0">
                <a:ea typeface="ヒラギノ角ゴ Pro W3" pitchFamily="1" charset="-128"/>
                <a:sym typeface="Arial" charset="0"/>
              </a:rPr>
              <a:t>EPH is a ‘registry style’ hub and DOES NOT maintain a ‘golden record’ for an ‘individual’</a:t>
            </a:r>
            <a:endParaRPr lang="en-US" sz="1799" dirty="0">
              <a:ea typeface="ヒラギノ角ゴ Pro W3" pitchFamily="1" charset="-128"/>
            </a:endParaRPr>
          </a:p>
          <a:p>
            <a:pPr marL="285750" indent="-285750">
              <a:spcBef>
                <a:spcPts val="100"/>
              </a:spcBef>
              <a:spcAft>
                <a:spcPts val="600"/>
              </a:spcAft>
              <a:buFont typeface="Arial" panose="020B0604020202020204" pitchFamily="34" charset="0"/>
              <a:buChar char="•"/>
              <a:defRPr/>
            </a:pPr>
            <a:r>
              <a:rPr lang="en-US" sz="1799" dirty="0">
                <a:sym typeface="Arial" charset="0"/>
              </a:rPr>
              <a:t>EPH self-corrects the matching in real-time as better quality data is fed into it via updates from source systems</a:t>
            </a:r>
          </a:p>
          <a:p>
            <a:pPr marL="285750" indent="-285750">
              <a:spcBef>
                <a:spcPts val="100"/>
              </a:spcBef>
              <a:spcAft>
                <a:spcPts val="600"/>
              </a:spcAft>
              <a:buFont typeface="Arial" panose="020B0604020202020204" pitchFamily="34" charset="0"/>
              <a:buChar char="•"/>
              <a:defRPr/>
            </a:pPr>
            <a:r>
              <a:rPr lang="en-US" sz="1799" dirty="0">
                <a:sym typeface="Arial" charset="0"/>
              </a:rPr>
              <a:t>EPH also assigns and manages a unique Global ID for an ‘individual’ (preferred and alternate Global IDs are managed)</a:t>
            </a:r>
          </a:p>
          <a:p>
            <a:pPr marL="285750" indent="-285750">
              <a:spcBef>
                <a:spcPts val="100"/>
              </a:spcBef>
              <a:spcAft>
                <a:spcPts val="600"/>
              </a:spcAft>
              <a:buFont typeface="Arial" panose="020B0604020202020204" pitchFamily="34" charset="0"/>
              <a:buChar char="•"/>
              <a:defRPr/>
            </a:pPr>
            <a:r>
              <a:rPr lang="en-US" sz="1799" dirty="0">
                <a:sym typeface="Arial" charset="0"/>
              </a:rPr>
              <a:t>EPH is NOT a system of record for demographic data like Name, Address, Phone Number</a:t>
            </a:r>
          </a:p>
          <a:p>
            <a:pPr marL="285750" indent="-285750">
              <a:spcBef>
                <a:spcPts val="100"/>
              </a:spcBef>
              <a:spcAft>
                <a:spcPts val="600"/>
              </a:spcAft>
              <a:buFont typeface="Arial" panose="020B0604020202020204" pitchFamily="34" charset="0"/>
              <a:buChar char="•"/>
              <a:defRPr/>
            </a:pPr>
            <a:r>
              <a:rPr lang="en-US" sz="1799" dirty="0">
                <a:sym typeface="Arial" charset="0"/>
              </a:rPr>
              <a:t>EPH does NOT store any transaction data  like Scripts, Claims, Eligibility </a:t>
            </a:r>
            <a:endParaRPr lang="en-US" sz="1799"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890" y="3424239"/>
            <a:ext cx="19045" cy="9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7" y="1995932"/>
            <a:ext cx="2847966" cy="2847966"/>
          </a:xfrm>
          <a:prstGeom prst="rect">
            <a:avLst/>
          </a:prstGeom>
        </p:spPr>
      </p:pic>
    </p:spTree>
    <p:extLst>
      <p:ext uri="{BB962C8B-B14F-4D97-AF65-F5344CB8AC3E}">
        <p14:creationId xmlns:p14="http://schemas.microsoft.com/office/powerpoint/2010/main" val="53176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99" dirty="0">
                <a:solidFill>
                  <a:schemeClr val="tx1"/>
                </a:solidFill>
                <a:latin typeface="Arial" panose="020B0604020202020204" pitchFamily="34" charset="0"/>
                <a:cs typeface="Arial" panose="020B0604020202020204" pitchFamily="34" charset="0"/>
              </a:rPr>
              <a:t>EPH service catalog</a:t>
            </a:r>
          </a:p>
        </p:txBody>
      </p:sp>
      <p:sp>
        <p:nvSpPr>
          <p:cNvPr id="4" name="Text Placeholder 3"/>
          <p:cNvSpPr>
            <a:spLocks noGrp="1"/>
          </p:cNvSpPr>
          <p:nvPr>
            <p:ph type="body" sz="quarter" idx="4294967295"/>
          </p:nvPr>
        </p:nvSpPr>
        <p:spPr>
          <a:xfrm>
            <a:off x="0" y="860425"/>
            <a:ext cx="9685338" cy="422275"/>
          </a:xfrm>
        </p:spPr>
        <p:txBody>
          <a:bodyPr/>
          <a:lstStyle/>
          <a:p>
            <a:r>
              <a:rPr lang="en-US" dirty="0"/>
              <a:t> </a:t>
            </a:r>
          </a:p>
        </p:txBody>
      </p:sp>
      <p:sp>
        <p:nvSpPr>
          <p:cNvPr id="5" name="Rectangle 3"/>
          <p:cNvSpPr txBox="1">
            <a:spLocks noChangeArrowheads="1"/>
          </p:cNvSpPr>
          <p:nvPr/>
        </p:nvSpPr>
        <p:spPr bwMode="auto">
          <a:xfrm>
            <a:off x="3065159" y="1847870"/>
            <a:ext cx="7648334" cy="3385651"/>
          </a:xfrm>
          <a:prstGeom prst="rect">
            <a:avLst/>
          </a:prstGeom>
        </p:spPr>
        <p:txBody>
          <a:bodyPr vert="horz" lIns="0" tIns="0" rIns="0" bIns="0" rtlCol="0">
            <a:noAutofit/>
          </a:bodyPr>
          <a:lstStyle/>
          <a:p>
            <a:pPr marL="463411" indent="-463411" defTabSz="457063">
              <a:spcBef>
                <a:spcPts val="100"/>
              </a:spcBef>
              <a:spcAft>
                <a:spcPts val="600"/>
              </a:spcAft>
              <a:defRPr/>
            </a:pPr>
            <a:r>
              <a:rPr lang="en-US" sz="3599" dirty="0">
                <a:solidFill>
                  <a:srgbClr val="000000"/>
                </a:solidFill>
                <a:latin typeface="Calibri" pitchFamily="34" charset="0"/>
                <a:sym typeface="Arial" charset="0"/>
              </a:rPr>
              <a:t>	</a:t>
            </a:r>
            <a:r>
              <a:rPr lang="en-US" sz="2400" dirty="0">
                <a:sym typeface="Arial" charset="0"/>
              </a:rPr>
              <a:t>EPH provides 3 major types of services to consumers</a:t>
            </a:r>
          </a:p>
          <a:p>
            <a:pPr marL="1199790" lvl="1" indent="-742727">
              <a:spcBef>
                <a:spcPts val="100"/>
              </a:spcBef>
              <a:spcAft>
                <a:spcPts val="600"/>
              </a:spcAft>
              <a:buFont typeface="+mj-lt"/>
              <a:buAutoNum type="arabicPeriod"/>
              <a:defRPr/>
            </a:pPr>
            <a:r>
              <a:rPr lang="en-US" sz="2400" dirty="0">
                <a:sym typeface="Arial" charset="0"/>
              </a:rPr>
              <a:t>Search in real-time and batch modes</a:t>
            </a:r>
          </a:p>
          <a:p>
            <a:pPr marL="1199790" lvl="1" indent="-742727">
              <a:spcBef>
                <a:spcPts val="100"/>
              </a:spcBef>
              <a:spcAft>
                <a:spcPts val="600"/>
              </a:spcAft>
              <a:buFont typeface="+mj-lt"/>
              <a:buAutoNum type="arabicPeriod"/>
              <a:defRPr/>
            </a:pPr>
            <a:r>
              <a:rPr lang="en-US" sz="2400" dirty="0">
                <a:sym typeface="Arial" charset="0"/>
              </a:rPr>
              <a:t>Cross-reference in batch</a:t>
            </a:r>
          </a:p>
          <a:p>
            <a:pPr marL="1199790" lvl="1" indent="-742727">
              <a:spcBef>
                <a:spcPts val="100"/>
              </a:spcBef>
              <a:spcAft>
                <a:spcPts val="600"/>
              </a:spcAft>
              <a:buFont typeface="+mj-lt"/>
              <a:buAutoNum type="arabicPeriod"/>
              <a:defRPr/>
            </a:pPr>
            <a:r>
              <a:rPr lang="en-US" sz="2400" dirty="0">
                <a:sym typeface="Arial" charset="0"/>
              </a:rPr>
              <a:t>Global ID Update events in near-real time</a:t>
            </a:r>
          </a:p>
        </p:txBody>
      </p:sp>
      <p:pic>
        <p:nvPicPr>
          <p:cNvPr id="7" name="Picture 6"/>
          <p:cNvPicPr>
            <a:picLocks noChangeAspect="1"/>
          </p:cNvPicPr>
          <p:nvPr/>
        </p:nvPicPr>
        <p:blipFill>
          <a:blip r:embed="rId2"/>
          <a:stretch>
            <a:fillRect/>
          </a:stretch>
        </p:blipFill>
        <p:spPr>
          <a:xfrm>
            <a:off x="557784" y="2269024"/>
            <a:ext cx="1773953" cy="1991406"/>
          </a:xfrm>
          <a:prstGeom prst="rect">
            <a:avLst/>
          </a:prstGeom>
        </p:spPr>
      </p:pic>
    </p:spTree>
    <p:extLst>
      <p:ext uri="{BB962C8B-B14F-4D97-AF65-F5344CB8AC3E}">
        <p14:creationId xmlns:p14="http://schemas.microsoft.com/office/powerpoint/2010/main" val="150000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446" y="268448"/>
            <a:ext cx="9665208" cy="713232"/>
          </a:xfrm>
        </p:spPr>
        <p:txBody>
          <a:bodyPr/>
          <a:lstStyle/>
          <a:p>
            <a:r>
              <a:rPr lang="en-US" sz="2799" dirty="0">
                <a:solidFill>
                  <a:schemeClr val="tx1"/>
                </a:solidFill>
                <a:latin typeface="Arial" panose="020B0604020202020204" pitchFamily="34" charset="0"/>
                <a:cs typeface="Arial" panose="020B0604020202020204" pitchFamily="34" charset="0"/>
              </a:rPr>
              <a:t>EPH service catalog - Search</a:t>
            </a:r>
          </a:p>
        </p:txBody>
      </p:sp>
      <p:sp>
        <p:nvSpPr>
          <p:cNvPr id="4" name="Text Placeholder 3"/>
          <p:cNvSpPr>
            <a:spLocks noGrp="1"/>
          </p:cNvSpPr>
          <p:nvPr>
            <p:ph type="body" sz="quarter" idx="4294967295"/>
          </p:nvPr>
        </p:nvSpPr>
        <p:spPr>
          <a:xfrm>
            <a:off x="0" y="860425"/>
            <a:ext cx="9685338" cy="422275"/>
          </a:xfrm>
        </p:spPr>
        <p:txBody>
          <a:bodyPr/>
          <a:lstStyle/>
          <a:p>
            <a:r>
              <a:rPr lang="en-US" dirty="0"/>
              <a:t> </a:t>
            </a:r>
          </a:p>
        </p:txBody>
      </p:sp>
      <p:sp>
        <p:nvSpPr>
          <p:cNvPr id="6" name="Rectangle 3"/>
          <p:cNvSpPr txBox="1">
            <a:spLocks noChangeArrowheads="1"/>
          </p:cNvSpPr>
          <p:nvPr/>
        </p:nvSpPr>
        <p:spPr bwMode="auto">
          <a:xfrm>
            <a:off x="2633043" y="1175155"/>
            <a:ext cx="9185918" cy="5152882"/>
          </a:xfrm>
          <a:prstGeom prst="rect">
            <a:avLst/>
          </a:prstGeom>
        </p:spPr>
        <p:txBody>
          <a:bodyPr vert="horz" lIns="0" tIns="0" rIns="0" bIns="0" rtlCol="0">
            <a:noAutofit/>
          </a:bodyPr>
          <a:lstStyle/>
          <a:p>
            <a:pPr marL="342900" indent="-342900" defTabSz="457063">
              <a:spcBef>
                <a:spcPts val="100"/>
              </a:spcBef>
              <a:spcAft>
                <a:spcPts val="600"/>
              </a:spcAft>
              <a:buFont typeface="Arial" panose="020B0604020202020204" pitchFamily="34" charset="0"/>
              <a:buChar char="•"/>
              <a:defRPr/>
            </a:pPr>
            <a:r>
              <a:rPr lang="en-US" sz="2400" dirty="0">
                <a:sym typeface="Arial" charset="0"/>
              </a:rPr>
              <a:t>Various type of Searches in real-time/batch modes</a:t>
            </a:r>
          </a:p>
          <a:p>
            <a:pPr marL="742813" lvl="1" indent="-285750">
              <a:spcBef>
                <a:spcPts val="100"/>
              </a:spcBef>
              <a:spcAft>
                <a:spcPts val="600"/>
              </a:spcAft>
              <a:buFont typeface="Arial" panose="020B0604020202020204" pitchFamily="34" charset="0"/>
              <a:buChar char="•"/>
              <a:defRPr/>
            </a:pPr>
            <a:r>
              <a:rPr lang="en-US" dirty="0">
                <a:sym typeface="Arial" charset="0"/>
              </a:rPr>
              <a:t>Search using fewer demographic attributes and get zero or more matching ‘person’ records – zero or more. </a:t>
            </a:r>
            <a:r>
              <a:rPr lang="en-US" i="1" dirty="0">
                <a:sym typeface="Arial" charset="0"/>
              </a:rPr>
              <a:t>Normally used from a front-end manned by an internal CVS personnel to pick the right person from a list. This is available in real-time mode ONLY</a:t>
            </a:r>
          </a:p>
          <a:p>
            <a:pPr marL="742813" lvl="1" indent="-285750">
              <a:spcBef>
                <a:spcPts val="100"/>
              </a:spcBef>
              <a:spcAft>
                <a:spcPts val="600"/>
              </a:spcAft>
              <a:buFont typeface="Arial" panose="020B0604020202020204" pitchFamily="34" charset="0"/>
              <a:buChar char="•"/>
              <a:defRPr/>
            </a:pPr>
            <a:r>
              <a:rPr lang="en-US" dirty="0">
                <a:sym typeface="Arial" charset="0"/>
              </a:rPr>
              <a:t>Search using more demographic data and get ‘the matching individual’ record – zero or one. </a:t>
            </a:r>
            <a:r>
              <a:rPr lang="en-US" i="1" dirty="0">
                <a:sym typeface="Arial" charset="0"/>
              </a:rPr>
              <a:t>Normally used between systems or when you the need to find ‘the person’ within the enterprise or to bounce external demographic data to find matching CVS person/member. This is available in both real-time and batch modes</a:t>
            </a:r>
          </a:p>
          <a:p>
            <a:pPr marL="742813" lvl="1" indent="-285750">
              <a:spcBef>
                <a:spcPts val="100"/>
              </a:spcBef>
              <a:spcAft>
                <a:spcPts val="600"/>
              </a:spcAft>
              <a:buFont typeface="Arial" panose="020B0604020202020204" pitchFamily="34" charset="0"/>
              <a:buChar char="•"/>
              <a:defRPr/>
            </a:pPr>
            <a:r>
              <a:rPr lang="en-US" dirty="0">
                <a:sym typeface="Arial" charset="0"/>
              </a:rPr>
              <a:t>Provide a system ID (source system ID, Global ID or Preferred Proxy ID) and get matching individual’s IDs and demographics across the enterprise or within some source system(s). </a:t>
            </a:r>
            <a:r>
              <a:rPr lang="en-US" i="1" dirty="0">
                <a:sym typeface="Arial" charset="0"/>
              </a:rPr>
              <a:t>Normally used to find same person in another source system or across all source systems in the enterprise. This is available in real-time mode ONLY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30" y="2429002"/>
            <a:ext cx="2451713" cy="2451713"/>
          </a:xfrm>
          <a:prstGeom prst="rect">
            <a:avLst/>
          </a:prstGeom>
        </p:spPr>
      </p:pic>
    </p:spTree>
    <p:extLst>
      <p:ext uri="{BB962C8B-B14F-4D97-AF65-F5344CB8AC3E}">
        <p14:creationId xmlns:p14="http://schemas.microsoft.com/office/powerpoint/2010/main" val="279221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851" y="279662"/>
            <a:ext cx="9665208" cy="713232"/>
          </a:xfrm>
        </p:spPr>
        <p:txBody>
          <a:bodyPr/>
          <a:lstStyle/>
          <a:p>
            <a:r>
              <a:rPr lang="en-US" sz="2799" dirty="0">
                <a:solidFill>
                  <a:schemeClr val="tx1"/>
                </a:solidFill>
                <a:latin typeface="Arial" panose="020B0604020202020204" pitchFamily="34" charset="0"/>
                <a:cs typeface="Arial" panose="020B0604020202020204" pitchFamily="34" charset="0"/>
              </a:rPr>
              <a:t>EPH service catalog – Cross Reference and </a:t>
            </a:r>
            <a:br>
              <a:rPr lang="en-US" sz="2799" dirty="0">
                <a:solidFill>
                  <a:schemeClr val="tx1"/>
                </a:solidFill>
                <a:latin typeface="Arial" panose="020B0604020202020204" pitchFamily="34" charset="0"/>
                <a:cs typeface="Arial" panose="020B0604020202020204" pitchFamily="34" charset="0"/>
              </a:rPr>
            </a:br>
            <a:r>
              <a:rPr lang="en-US" sz="2799" dirty="0">
                <a:solidFill>
                  <a:schemeClr val="tx1"/>
                </a:solidFill>
                <a:latin typeface="Arial" panose="020B0604020202020204" pitchFamily="34" charset="0"/>
                <a:cs typeface="Arial" panose="020B0604020202020204" pitchFamily="34" charset="0"/>
              </a:rPr>
              <a:t>Global ID updates</a:t>
            </a:r>
          </a:p>
        </p:txBody>
      </p:sp>
      <p:sp>
        <p:nvSpPr>
          <p:cNvPr id="4" name="Text Placeholder 3"/>
          <p:cNvSpPr>
            <a:spLocks noGrp="1"/>
          </p:cNvSpPr>
          <p:nvPr>
            <p:ph type="body" sz="quarter" idx="4294967295"/>
          </p:nvPr>
        </p:nvSpPr>
        <p:spPr>
          <a:xfrm>
            <a:off x="0" y="860425"/>
            <a:ext cx="9685338" cy="422275"/>
          </a:xfrm>
        </p:spPr>
        <p:txBody>
          <a:bodyPr/>
          <a:lstStyle/>
          <a:p>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79" y="3009205"/>
            <a:ext cx="1904504" cy="1637873"/>
          </a:xfrm>
          <a:prstGeom prst="rect">
            <a:avLst/>
          </a:prstGeom>
        </p:spPr>
      </p:pic>
      <p:sp>
        <p:nvSpPr>
          <p:cNvPr id="7" name="Rectangle 3"/>
          <p:cNvSpPr txBox="1">
            <a:spLocks noChangeArrowheads="1"/>
          </p:cNvSpPr>
          <p:nvPr/>
        </p:nvSpPr>
        <p:spPr bwMode="auto">
          <a:xfrm>
            <a:off x="2927010" y="1340353"/>
            <a:ext cx="8804736" cy="4657222"/>
          </a:xfrm>
          <a:prstGeom prst="rect">
            <a:avLst/>
          </a:prstGeom>
        </p:spPr>
        <p:txBody>
          <a:bodyPr vert="horz" lIns="0" tIns="0" rIns="0" bIns="0" rtlCol="0">
            <a:noAutofit/>
          </a:bodyPr>
          <a:lstStyle/>
          <a:p>
            <a:pPr marL="285750" indent="-285750" defTabSz="457063">
              <a:spcBef>
                <a:spcPts val="100"/>
              </a:spcBef>
              <a:spcAft>
                <a:spcPts val="600"/>
              </a:spcAft>
              <a:buFont typeface="Arial" panose="020B0604020202020204" pitchFamily="34" charset="0"/>
              <a:buChar char="•"/>
              <a:defRPr/>
            </a:pPr>
            <a:r>
              <a:rPr lang="en-US" sz="2400" dirty="0">
                <a:sym typeface="Arial" charset="0"/>
              </a:rPr>
              <a:t>Cross-Reference in batch mode</a:t>
            </a:r>
          </a:p>
          <a:p>
            <a:pPr marL="742813" lvl="1" indent="-285750">
              <a:spcBef>
                <a:spcPts val="100"/>
              </a:spcBef>
              <a:spcAft>
                <a:spcPts val="600"/>
              </a:spcAft>
              <a:buFont typeface="Arial" panose="020B0604020202020204" pitchFamily="34" charset="0"/>
              <a:buChar char="•"/>
              <a:defRPr/>
            </a:pPr>
            <a:r>
              <a:rPr lang="en-US" dirty="0">
                <a:sym typeface="Arial" charset="0"/>
              </a:rPr>
              <a:t>Provide updates to linkages of records to a ‘person’ – Source system ID to EPH ‘individual’ association</a:t>
            </a:r>
          </a:p>
          <a:p>
            <a:pPr marL="742813" lvl="1" indent="-285750">
              <a:spcBef>
                <a:spcPts val="100"/>
              </a:spcBef>
              <a:spcAft>
                <a:spcPts val="600"/>
              </a:spcAft>
              <a:buFont typeface="Arial" panose="020B0604020202020204" pitchFamily="34" charset="0"/>
              <a:buChar char="•"/>
              <a:defRPr/>
            </a:pPr>
            <a:r>
              <a:rPr lang="en-US" dirty="0">
                <a:sym typeface="Arial" charset="0"/>
              </a:rPr>
              <a:t>Provide updates to demographic data</a:t>
            </a:r>
          </a:p>
          <a:p>
            <a:pPr marL="742813" lvl="1" indent="-285750">
              <a:spcBef>
                <a:spcPts val="100"/>
              </a:spcBef>
              <a:spcAft>
                <a:spcPts val="600"/>
              </a:spcAft>
              <a:buFont typeface="Arial" panose="020B0604020202020204" pitchFamily="34" charset="0"/>
              <a:buChar char="•"/>
              <a:defRPr/>
            </a:pPr>
            <a:r>
              <a:rPr lang="en-US" dirty="0">
                <a:sym typeface="Arial" charset="0"/>
              </a:rPr>
              <a:t>This data is typically sent to the data warehouses and UDF</a:t>
            </a:r>
          </a:p>
          <a:p>
            <a:pPr marL="285750" indent="-285750">
              <a:spcBef>
                <a:spcPts val="100"/>
              </a:spcBef>
              <a:spcAft>
                <a:spcPts val="600"/>
              </a:spcAft>
              <a:buFont typeface="Arial" panose="020B0604020202020204" pitchFamily="34" charset="0"/>
              <a:buChar char="•"/>
              <a:defRPr/>
            </a:pPr>
            <a:endParaRPr lang="en-US" dirty="0">
              <a:sym typeface="Arial" charset="0"/>
            </a:endParaRPr>
          </a:p>
          <a:p>
            <a:pPr marL="285750" indent="-285750">
              <a:spcBef>
                <a:spcPts val="100"/>
              </a:spcBef>
              <a:spcAft>
                <a:spcPts val="600"/>
              </a:spcAft>
              <a:buFont typeface="Arial" panose="020B0604020202020204" pitchFamily="34" charset="0"/>
              <a:buChar char="•"/>
              <a:defRPr/>
            </a:pPr>
            <a:r>
              <a:rPr lang="en-US" sz="2400" dirty="0">
                <a:sym typeface="Arial" charset="0"/>
              </a:rPr>
              <a:t>Global ID Updates in near-real time</a:t>
            </a:r>
          </a:p>
          <a:p>
            <a:pPr marL="742813" lvl="1" indent="-285750">
              <a:spcBef>
                <a:spcPts val="100"/>
              </a:spcBef>
              <a:spcAft>
                <a:spcPts val="600"/>
              </a:spcAft>
              <a:buFont typeface="Arial" panose="020B0604020202020204" pitchFamily="34" charset="0"/>
              <a:buChar char="•"/>
              <a:defRPr/>
            </a:pPr>
            <a:r>
              <a:rPr lang="en-US" dirty="0">
                <a:sym typeface="Arial" charset="0"/>
              </a:rPr>
              <a:t>Send event when a new source record is added to EPH from any source with its Global ID</a:t>
            </a:r>
          </a:p>
          <a:p>
            <a:pPr marL="742813" lvl="1" indent="-285750">
              <a:spcBef>
                <a:spcPts val="100"/>
              </a:spcBef>
              <a:spcAft>
                <a:spcPts val="600"/>
              </a:spcAft>
              <a:buFont typeface="Arial" panose="020B0604020202020204" pitchFamily="34" charset="0"/>
              <a:buChar char="•"/>
              <a:defRPr/>
            </a:pPr>
            <a:r>
              <a:rPr lang="en-US" dirty="0">
                <a:sym typeface="Arial" charset="0"/>
              </a:rPr>
              <a:t>Send event when a source record is deleted in EPH from any source </a:t>
            </a:r>
          </a:p>
          <a:p>
            <a:pPr marL="742813" lvl="1" indent="-285750">
              <a:spcBef>
                <a:spcPts val="100"/>
              </a:spcBef>
              <a:spcAft>
                <a:spcPts val="600"/>
              </a:spcAft>
              <a:buFont typeface="Arial" panose="020B0604020202020204" pitchFamily="34" charset="0"/>
              <a:buChar char="•"/>
              <a:defRPr/>
            </a:pPr>
            <a:r>
              <a:rPr lang="en-US" dirty="0">
                <a:sym typeface="Arial" charset="0"/>
              </a:rPr>
              <a:t>Send Split and Merge events when GID changes happen in EPH</a:t>
            </a:r>
          </a:p>
          <a:p>
            <a:pPr marL="742813" lvl="1" indent="-285750">
              <a:spcBef>
                <a:spcPts val="100"/>
              </a:spcBef>
              <a:spcAft>
                <a:spcPts val="600"/>
              </a:spcAft>
              <a:buFont typeface="Arial" panose="020B0604020202020204" pitchFamily="34" charset="0"/>
              <a:buChar char="•"/>
              <a:defRPr/>
            </a:pPr>
            <a:r>
              <a:rPr lang="en-US" dirty="0">
                <a:sym typeface="Arial" charset="0"/>
              </a:rPr>
              <a:t>Send </a:t>
            </a:r>
            <a:r>
              <a:rPr lang="en-US" dirty="0" err="1">
                <a:sym typeface="Arial" charset="0"/>
              </a:rPr>
              <a:t>SourceSplit</a:t>
            </a:r>
            <a:r>
              <a:rPr lang="en-US" dirty="0">
                <a:sym typeface="Arial" charset="0"/>
              </a:rPr>
              <a:t> and </a:t>
            </a:r>
            <a:r>
              <a:rPr lang="en-US" dirty="0" err="1">
                <a:sym typeface="Arial" charset="0"/>
              </a:rPr>
              <a:t>SourceMerge</a:t>
            </a:r>
            <a:r>
              <a:rPr lang="en-US" dirty="0">
                <a:sym typeface="Arial" charset="0"/>
              </a:rPr>
              <a:t> events when a Split/Merge happens in the source</a:t>
            </a:r>
          </a:p>
        </p:txBody>
      </p:sp>
    </p:spTree>
    <p:extLst>
      <p:ext uri="{BB962C8B-B14F-4D97-AF65-F5344CB8AC3E}">
        <p14:creationId xmlns:p14="http://schemas.microsoft.com/office/powerpoint/2010/main" val="4210662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852" y="147193"/>
            <a:ext cx="9665208" cy="713232"/>
          </a:xfrm>
        </p:spPr>
        <p:txBody>
          <a:bodyPr/>
          <a:lstStyle/>
          <a:p>
            <a:r>
              <a:rPr lang="en-US" sz="2799" dirty="0">
                <a:solidFill>
                  <a:schemeClr val="tx1"/>
                </a:solidFill>
                <a:latin typeface="Arial" panose="020B0604020202020204" pitchFamily="34" charset="0"/>
                <a:cs typeface="Arial" panose="020B0604020202020204" pitchFamily="34" charset="0"/>
              </a:rPr>
              <a:t>What's under the EPH hood?</a:t>
            </a:r>
          </a:p>
        </p:txBody>
      </p:sp>
      <p:sp>
        <p:nvSpPr>
          <p:cNvPr id="4" name="Text Placeholder 3"/>
          <p:cNvSpPr>
            <a:spLocks noGrp="1"/>
          </p:cNvSpPr>
          <p:nvPr>
            <p:ph type="body" sz="quarter" idx="4294967295"/>
          </p:nvPr>
        </p:nvSpPr>
        <p:spPr>
          <a:xfrm>
            <a:off x="0" y="860425"/>
            <a:ext cx="9685338" cy="422275"/>
          </a:xfrm>
        </p:spPr>
        <p:txBody>
          <a:bodyPr/>
          <a:lstStyle/>
          <a:p>
            <a:r>
              <a:rPr lang="en-US" dirty="0"/>
              <a:t> </a:t>
            </a:r>
          </a:p>
        </p:txBody>
      </p:sp>
      <p:sp>
        <p:nvSpPr>
          <p:cNvPr id="6" name="Rectangle 3"/>
          <p:cNvSpPr txBox="1">
            <a:spLocks noChangeArrowheads="1"/>
          </p:cNvSpPr>
          <p:nvPr/>
        </p:nvSpPr>
        <p:spPr bwMode="auto">
          <a:xfrm>
            <a:off x="2363373" y="702054"/>
            <a:ext cx="9453489" cy="6008753"/>
          </a:xfrm>
          <a:prstGeom prst="rect">
            <a:avLst/>
          </a:prstGeom>
        </p:spPr>
        <p:txBody>
          <a:bodyPr vert="horz" lIns="0" tIns="0" rIns="0" bIns="0" rtlCol="0">
            <a:noAutofit/>
          </a:bodyPr>
          <a:lstStyle/>
          <a:p>
            <a:pPr marL="285750" indent="-285750">
              <a:spcBef>
                <a:spcPts val="100"/>
              </a:spcBef>
              <a:spcAft>
                <a:spcPts val="600"/>
              </a:spcAft>
              <a:buFont typeface="Arial" panose="020B0604020202020204" pitchFamily="34" charset="0"/>
              <a:buChar char="•"/>
              <a:defRPr/>
            </a:pPr>
            <a:r>
              <a:rPr lang="en-US" sz="2000" dirty="0">
                <a:solidFill>
                  <a:srgbClr val="000000"/>
                </a:solidFill>
                <a:latin typeface="Calibri" pitchFamily="34" charset="0"/>
                <a:sym typeface="Arial" charset="0"/>
              </a:rPr>
              <a:t>Matching and Identity resolution</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At the core of the EPH is IBM’s </a:t>
            </a:r>
            <a:r>
              <a:rPr lang="en-US" dirty="0" err="1">
                <a:solidFill>
                  <a:srgbClr val="000000"/>
                </a:solidFill>
                <a:latin typeface="Calibri" pitchFamily="34" charset="0"/>
                <a:sym typeface="Arial" charset="0"/>
              </a:rPr>
              <a:t>Infosphere</a:t>
            </a:r>
            <a:r>
              <a:rPr lang="en-US" dirty="0">
                <a:solidFill>
                  <a:srgbClr val="000000"/>
                </a:solidFill>
                <a:latin typeface="Calibri" pitchFamily="34" charset="0"/>
                <a:sym typeface="Arial" charset="0"/>
              </a:rPr>
              <a:t> MDM Software, considered a leader in the master data management space especially for patients, prescriber/provider</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EPH uses sophisticated probabilistic matching techniques to resolve identity. This measures the statistical likelihood that 2 records represent same ‘person’ - Edit Distance, Phonetic, Multi-dimensional, False Positive Filter etc.</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Attributes like Name (First, Middle, Last, Prefix, Suffix), DoB, Gender, Address(es), Phone Number(s), HIC/RRB# are used in comparison and scoring. If the score is above a particular threshold it is considered a match – same ‘person’</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The matching algorithm is conservative and aims to create zero ‘false positives’ which means it may leave some matches on the table. This is due to the nature of business we are in</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Manual data stewardship is also supported to merge/link records for any outliers</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A robust algorithm refinement process was conducted and approved by business stakeholders in various lines of business before EPH went into production</a:t>
            </a:r>
          </a:p>
          <a:p>
            <a:pPr marL="285750" indent="-285750">
              <a:spcBef>
                <a:spcPts val="100"/>
              </a:spcBef>
              <a:spcAft>
                <a:spcPts val="600"/>
              </a:spcAft>
              <a:buFont typeface="Arial" panose="020B0604020202020204" pitchFamily="34" charset="0"/>
              <a:buChar char="•"/>
              <a:defRPr/>
            </a:pPr>
            <a:r>
              <a:rPr lang="en-US" sz="2000" dirty="0">
                <a:solidFill>
                  <a:srgbClr val="000000"/>
                </a:solidFill>
                <a:latin typeface="Calibri" pitchFamily="34" charset="0"/>
                <a:sym typeface="Arial" charset="0"/>
              </a:rPr>
              <a:t>Global ID management and publishing of events</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IBM Infosphere MDM has been extended to assign Global ID and manage changes to the Global ID (both preferred and alternate Global) </a:t>
            </a:r>
          </a:p>
          <a:p>
            <a:pPr marL="742813" lvl="1" indent="-285750">
              <a:spcBef>
                <a:spcPts val="100"/>
              </a:spcBef>
              <a:spcAft>
                <a:spcPts val="600"/>
              </a:spcAft>
              <a:buFont typeface="Arial" panose="020B0604020202020204" pitchFamily="34" charset="0"/>
              <a:buChar char="•"/>
              <a:defRPr/>
            </a:pPr>
            <a:r>
              <a:rPr lang="en-US" dirty="0">
                <a:solidFill>
                  <a:srgbClr val="000000"/>
                </a:solidFill>
                <a:latin typeface="Calibri" pitchFamily="34" charset="0"/>
                <a:sym typeface="Arial" charset="0"/>
              </a:rPr>
              <a:t>Publishing of Global ID change events are also handled by these extensions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58727" y="2418158"/>
            <a:ext cx="2671570" cy="2125806"/>
          </a:xfrm>
          <a:prstGeom prst="rect">
            <a:avLst/>
          </a:prstGeom>
        </p:spPr>
      </p:pic>
    </p:spTree>
    <p:extLst>
      <p:ext uri="{BB962C8B-B14F-4D97-AF65-F5344CB8AC3E}">
        <p14:creationId xmlns:p14="http://schemas.microsoft.com/office/powerpoint/2010/main" val="14098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99" dirty="0">
                <a:latin typeface="Arial" panose="020B0604020202020204" pitchFamily="34" charset="0"/>
                <a:cs typeface="Arial" panose="020B0604020202020204" pitchFamily="34" charset="0"/>
              </a:rPr>
              <a:t>Global ID/EPH Questions</a:t>
            </a:r>
          </a:p>
        </p:txBody>
      </p:sp>
      <p:sp>
        <p:nvSpPr>
          <p:cNvPr id="5" name="Rectangle 3"/>
          <p:cNvSpPr txBox="1">
            <a:spLocks noChangeArrowheads="1"/>
          </p:cNvSpPr>
          <p:nvPr/>
        </p:nvSpPr>
        <p:spPr bwMode="auto">
          <a:xfrm>
            <a:off x="2833147" y="1736174"/>
            <a:ext cx="10158786" cy="4446262"/>
          </a:xfrm>
          <a:prstGeom prst="rect">
            <a:avLst/>
          </a:prstGeom>
        </p:spPr>
        <p:txBody>
          <a:bodyPr vert="horz" lIns="0" tIns="0" rIns="0" bIns="0" rtlCol="0">
            <a:noAutofit/>
          </a:bodyPr>
          <a:lstStyle/>
          <a:p>
            <a:pPr marL="463411" indent="-463411" defTabSz="457063">
              <a:spcBef>
                <a:spcPts val="100"/>
              </a:spcBef>
              <a:spcAft>
                <a:spcPts val="600"/>
              </a:spcAft>
              <a:defRPr/>
            </a:pPr>
            <a:r>
              <a:rPr lang="en-US" sz="3599" dirty="0">
                <a:solidFill>
                  <a:srgbClr val="000000"/>
                </a:solidFill>
                <a:sym typeface="Arial" charset="0"/>
              </a:rPr>
              <a:t>Thank You</a:t>
            </a:r>
          </a:p>
          <a:p>
            <a:pPr marL="463411" indent="-463411" defTabSz="457063">
              <a:spcBef>
                <a:spcPts val="100"/>
              </a:spcBef>
              <a:spcAft>
                <a:spcPts val="600"/>
              </a:spcAft>
              <a:defRPr/>
            </a:pPr>
            <a:endParaRPr lang="en-US" sz="2400" dirty="0">
              <a:solidFill>
                <a:srgbClr val="000000"/>
              </a:solidFill>
              <a:sym typeface="Arial" charset="0"/>
            </a:endParaRPr>
          </a:p>
          <a:p>
            <a:pPr marL="463411" indent="-463411" defTabSz="457063">
              <a:spcBef>
                <a:spcPts val="100"/>
              </a:spcBef>
              <a:spcAft>
                <a:spcPts val="600"/>
              </a:spcAft>
              <a:defRPr/>
            </a:pPr>
            <a:r>
              <a:rPr lang="en-US" sz="2400" dirty="0">
                <a:solidFill>
                  <a:srgbClr val="000000"/>
                </a:solidFill>
                <a:sym typeface="Arial" charset="0"/>
              </a:rPr>
              <a:t>Questions </a:t>
            </a:r>
          </a:p>
          <a:p>
            <a:pPr marL="463411" indent="-463411" defTabSz="457063">
              <a:spcBef>
                <a:spcPts val="100"/>
              </a:spcBef>
              <a:spcAft>
                <a:spcPts val="600"/>
              </a:spcAft>
              <a:defRPr/>
            </a:pPr>
            <a:r>
              <a:rPr lang="en-US" sz="2400" dirty="0">
                <a:solidFill>
                  <a:srgbClr val="000000"/>
                </a:solidFill>
                <a:sym typeface="Arial" charset="0"/>
              </a:rPr>
              <a:t>Melissa Person-Ashforth</a:t>
            </a:r>
          </a:p>
          <a:p>
            <a:pPr marL="463411" indent="-463411" defTabSz="457063">
              <a:spcBef>
                <a:spcPts val="100"/>
              </a:spcBef>
              <a:spcAft>
                <a:spcPts val="600"/>
              </a:spcAft>
              <a:defRPr/>
            </a:pPr>
            <a:r>
              <a:rPr lang="en-US" sz="2400" dirty="0">
                <a:solidFill>
                  <a:srgbClr val="000000"/>
                </a:solidFill>
                <a:sym typeface="Arial" charset="0"/>
              </a:rPr>
              <a:t>(</a:t>
            </a:r>
            <a:r>
              <a:rPr lang="en-US" sz="2400" dirty="0">
                <a:solidFill>
                  <a:srgbClr val="000000"/>
                </a:solidFill>
                <a:sym typeface="Arial" charset="0"/>
                <a:hlinkClick r:id="rId2"/>
              </a:rPr>
              <a:t>Melissa.Person-Ashforth@CVSHealth.com</a:t>
            </a:r>
            <a:r>
              <a:rPr lang="en-US" sz="2400" dirty="0">
                <a:solidFill>
                  <a:srgbClr val="000000"/>
                </a:solidFill>
                <a:sym typeface="Arial" charset="0"/>
              </a:rPr>
              <a:t>)</a:t>
            </a:r>
          </a:p>
          <a:p>
            <a:pPr marL="463411" indent="-463411" defTabSz="457063">
              <a:spcBef>
                <a:spcPts val="100"/>
              </a:spcBef>
              <a:spcAft>
                <a:spcPts val="600"/>
              </a:spcAft>
              <a:defRPr/>
            </a:pPr>
            <a:endParaRPr lang="en-US" sz="2400" dirty="0">
              <a:solidFill>
                <a:srgbClr val="000000"/>
              </a:solidFill>
              <a:sym typeface="Arial" charset="0"/>
            </a:endParaRPr>
          </a:p>
          <a:p>
            <a:pPr marL="463411" indent="-463411" defTabSz="457063">
              <a:spcBef>
                <a:spcPts val="100"/>
              </a:spcBef>
              <a:spcAft>
                <a:spcPts val="600"/>
              </a:spcAft>
              <a:defRPr/>
            </a:pPr>
            <a:r>
              <a:rPr lang="en-US" sz="2400" dirty="0">
                <a:solidFill>
                  <a:srgbClr val="000000"/>
                </a:solidFill>
                <a:sym typeface="Arial" charset="0"/>
              </a:rPr>
              <a:t>(</a:t>
            </a:r>
            <a:r>
              <a:rPr lang="en-US" sz="2400" dirty="0" err="1">
                <a:solidFill>
                  <a:srgbClr val="000000"/>
                </a:solidFill>
                <a:sym typeface="Arial" charset="0"/>
              </a:rPr>
              <a:t>Wijen</a:t>
            </a:r>
            <a:r>
              <a:rPr lang="en-US" sz="2400" dirty="0">
                <a:solidFill>
                  <a:srgbClr val="000000"/>
                </a:solidFill>
                <a:sym typeface="Arial" charset="0"/>
              </a:rPr>
              <a:t>) Nadesan Wijendran </a:t>
            </a:r>
          </a:p>
          <a:p>
            <a:pPr marL="463411" indent="-463411" defTabSz="457063">
              <a:spcBef>
                <a:spcPts val="100"/>
              </a:spcBef>
              <a:spcAft>
                <a:spcPts val="600"/>
              </a:spcAft>
              <a:defRPr/>
            </a:pPr>
            <a:r>
              <a:rPr lang="en-US" sz="2400" dirty="0">
                <a:solidFill>
                  <a:srgbClr val="000000"/>
                </a:solidFill>
                <a:sym typeface="Arial" charset="0"/>
              </a:rPr>
              <a:t>(</a:t>
            </a:r>
            <a:r>
              <a:rPr lang="en-US" sz="2400" dirty="0">
                <a:solidFill>
                  <a:srgbClr val="000000"/>
                </a:solidFill>
                <a:sym typeface="Arial" charset="0"/>
                <a:hlinkClick r:id="rId3"/>
              </a:rPr>
              <a:t>Nadesan.Wijendran@CVSHealth.com</a:t>
            </a:r>
            <a:r>
              <a:rPr lang="en-US" sz="2400" dirty="0">
                <a:solidFill>
                  <a:srgbClr val="000000"/>
                </a:solidFill>
                <a:sym typeface="Arial" charset="0"/>
              </a:rPr>
              <a:t>)</a:t>
            </a:r>
          </a:p>
          <a:p>
            <a:pPr marL="463411" indent="-463411" defTabSz="457063">
              <a:spcBef>
                <a:spcPts val="100"/>
              </a:spcBef>
              <a:spcAft>
                <a:spcPts val="600"/>
              </a:spcAft>
              <a:defRPr/>
            </a:pPr>
            <a:endParaRPr lang="en-US" sz="2400" dirty="0">
              <a:solidFill>
                <a:srgbClr val="000000"/>
              </a:solidFill>
              <a:latin typeface="Calibri" pitchFamily="34" charset="0"/>
              <a:sym typeface="Arial" charset="0"/>
            </a:endParaRPr>
          </a:p>
        </p:txBody>
      </p:sp>
      <p:sp>
        <p:nvSpPr>
          <p:cNvPr id="8" name="Action Button: Help 7">
            <a:hlinkClick r:id="" action="ppaction://noaction" highlightClick="1"/>
          </p:cNvPr>
          <p:cNvSpPr/>
          <p:nvPr/>
        </p:nvSpPr>
        <p:spPr>
          <a:xfrm>
            <a:off x="241006" y="1970497"/>
            <a:ext cx="2302025" cy="2917007"/>
          </a:xfrm>
          <a:prstGeom prst="actionButtonHel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Open Sans Bold"/>
              <a:cs typeface="Open Sans Bold"/>
            </a:endParaRPr>
          </a:p>
        </p:txBody>
      </p:sp>
    </p:spTree>
    <p:extLst>
      <p:ext uri="{BB962C8B-B14F-4D97-AF65-F5344CB8AC3E}">
        <p14:creationId xmlns:p14="http://schemas.microsoft.com/office/powerpoint/2010/main" val="61754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21" y="310242"/>
            <a:ext cx="9665208" cy="537344"/>
          </a:xfrm>
        </p:spPr>
        <p:txBody>
          <a:bodyPr/>
          <a:lstStyle/>
          <a:p>
            <a:r>
              <a:rPr lang="en-US" dirty="0">
                <a:solidFill>
                  <a:schemeClr val="tx1"/>
                </a:solidFill>
              </a:rPr>
              <a:t>Our Promise:</a:t>
            </a:r>
          </a:p>
        </p:txBody>
      </p:sp>
      <p:sp>
        <p:nvSpPr>
          <p:cNvPr id="3" name="Text Placeholder 2"/>
          <p:cNvSpPr>
            <a:spLocks noGrp="1"/>
          </p:cNvSpPr>
          <p:nvPr>
            <p:ph type="body" sz="quarter" idx="4294967295"/>
          </p:nvPr>
        </p:nvSpPr>
        <p:spPr>
          <a:xfrm>
            <a:off x="579258" y="870152"/>
            <a:ext cx="10983509" cy="683144"/>
          </a:xfrm>
        </p:spPr>
        <p:txBody>
          <a:bodyPr/>
          <a:lstStyle/>
          <a:p>
            <a:r>
              <a:rPr lang="en-US" sz="1600" dirty="0">
                <a:solidFill>
                  <a:schemeClr val="tx1"/>
                </a:solidFill>
              </a:rPr>
              <a:t>People need help obtaining better, more proactive, personalized care. With HCB analytics and CVS Health’s human touch we will create a new approach to health care.</a:t>
            </a:r>
          </a:p>
        </p:txBody>
      </p:sp>
      <p:grpSp>
        <p:nvGrpSpPr>
          <p:cNvPr id="4" name="Group 3">
            <a:extLst>
              <a:ext uri="{FF2B5EF4-FFF2-40B4-BE49-F238E27FC236}">
                <a16:creationId xmlns:a16="http://schemas.microsoft.com/office/drawing/2014/main" id="{2BBE37C2-DEC0-418B-921D-8624412CC82F}"/>
              </a:ext>
            </a:extLst>
          </p:cNvPr>
          <p:cNvGrpSpPr/>
          <p:nvPr/>
        </p:nvGrpSpPr>
        <p:grpSpPr>
          <a:xfrm>
            <a:off x="5913501" y="2271666"/>
            <a:ext cx="511931" cy="586587"/>
            <a:chOff x="4453860" y="1757989"/>
            <a:chExt cx="512064" cy="586740"/>
          </a:xfrm>
        </p:grpSpPr>
        <p:sp>
          <p:nvSpPr>
            <p:cNvPr id="5" name="Hexagon 4">
              <a:extLst>
                <a:ext uri="{FF2B5EF4-FFF2-40B4-BE49-F238E27FC236}">
                  <a16:creationId xmlns:a16="http://schemas.microsoft.com/office/drawing/2014/main" id="{6B488150-5ABA-4905-8FF1-76D120CEC9D8}"/>
                </a:ext>
              </a:extLst>
            </p:cNvPr>
            <p:cNvSpPr>
              <a:spLocks/>
            </p:cNvSpPr>
            <p:nvPr/>
          </p:nvSpPr>
          <p:spPr>
            <a:xfrm rot="5400000">
              <a:off x="4416522" y="1795327"/>
              <a:ext cx="586740" cy="51206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5000"/>
                </a:lnSpc>
              </a:pPr>
              <a:endParaRPr lang="en-US" sz="1799"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F89071C-1F1A-4449-89F5-FFAD96D4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413" y="1897293"/>
              <a:ext cx="196959" cy="308132"/>
            </a:xfrm>
            <a:prstGeom prst="rect">
              <a:avLst/>
            </a:prstGeom>
          </p:spPr>
        </p:pic>
      </p:grpSp>
      <p:grpSp>
        <p:nvGrpSpPr>
          <p:cNvPr id="7" name="Group 6">
            <a:extLst>
              <a:ext uri="{FF2B5EF4-FFF2-40B4-BE49-F238E27FC236}">
                <a16:creationId xmlns:a16="http://schemas.microsoft.com/office/drawing/2014/main" id="{D214CE4F-0FF2-44FE-A2A8-5129EC49A917}"/>
              </a:ext>
            </a:extLst>
          </p:cNvPr>
          <p:cNvGrpSpPr/>
          <p:nvPr/>
        </p:nvGrpSpPr>
        <p:grpSpPr>
          <a:xfrm>
            <a:off x="2111189" y="2271667"/>
            <a:ext cx="511931" cy="586587"/>
            <a:chOff x="1684819" y="1757990"/>
            <a:chExt cx="512064" cy="586740"/>
          </a:xfrm>
          <a:solidFill>
            <a:srgbClr val="B2DAE1"/>
          </a:solidFill>
        </p:grpSpPr>
        <p:sp>
          <p:nvSpPr>
            <p:cNvPr id="8" name="Hexagon 7">
              <a:extLst>
                <a:ext uri="{FF2B5EF4-FFF2-40B4-BE49-F238E27FC236}">
                  <a16:creationId xmlns:a16="http://schemas.microsoft.com/office/drawing/2014/main" id="{0CA24126-1203-406D-958C-F1CBE0A14FB6}"/>
                </a:ext>
              </a:extLst>
            </p:cNvPr>
            <p:cNvSpPr>
              <a:spLocks/>
            </p:cNvSpPr>
            <p:nvPr/>
          </p:nvSpPr>
          <p:spPr>
            <a:xfrm rot="5400000">
              <a:off x="1647481" y="1795328"/>
              <a:ext cx="586740" cy="51206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5000"/>
                </a:lnSpc>
              </a:pPr>
              <a:endParaRPr lang="en-US" sz="1799"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2BB6174-1481-4A75-9B92-78234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68" y="1825646"/>
              <a:ext cx="426365" cy="426365"/>
            </a:xfrm>
            <a:prstGeom prst="rect">
              <a:avLst/>
            </a:prstGeom>
            <a:noFill/>
          </p:spPr>
        </p:pic>
      </p:grpSp>
      <p:grpSp>
        <p:nvGrpSpPr>
          <p:cNvPr id="10" name="Group 9">
            <a:extLst>
              <a:ext uri="{FF2B5EF4-FFF2-40B4-BE49-F238E27FC236}">
                <a16:creationId xmlns:a16="http://schemas.microsoft.com/office/drawing/2014/main" id="{CE9ED79D-50F3-4C3D-B2EE-AB500C1E0B03}"/>
              </a:ext>
            </a:extLst>
          </p:cNvPr>
          <p:cNvGrpSpPr/>
          <p:nvPr/>
        </p:nvGrpSpPr>
        <p:grpSpPr>
          <a:xfrm>
            <a:off x="9715816" y="2271666"/>
            <a:ext cx="511931" cy="586587"/>
            <a:chOff x="7222901" y="2348189"/>
            <a:chExt cx="512064" cy="586740"/>
          </a:xfrm>
          <a:solidFill>
            <a:schemeClr val="accent1"/>
          </a:solidFill>
        </p:grpSpPr>
        <p:sp>
          <p:nvSpPr>
            <p:cNvPr id="11" name="Hexagon 10"/>
            <p:cNvSpPr>
              <a:spLocks/>
            </p:cNvSpPr>
            <p:nvPr/>
          </p:nvSpPr>
          <p:spPr>
            <a:xfrm rot="5400000">
              <a:off x="7185563" y="2385527"/>
              <a:ext cx="586740" cy="51206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5000"/>
                </a:lnSpc>
              </a:pPr>
              <a:endParaRPr lang="en-US" sz="1799" b="1"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1636" y="2444262"/>
              <a:ext cx="394595" cy="394595"/>
            </a:xfrm>
            <a:prstGeom prst="rect">
              <a:avLst/>
            </a:prstGeom>
            <a:grpFill/>
          </p:spPr>
        </p:pic>
      </p:grpSp>
      <p:sp>
        <p:nvSpPr>
          <p:cNvPr id="13" name="Content Placeholder 5">
            <a:extLst>
              <a:ext uri="{FF2B5EF4-FFF2-40B4-BE49-F238E27FC236}">
                <a16:creationId xmlns:a16="http://schemas.microsoft.com/office/drawing/2014/main" id="{3CBEBF85-B62C-4190-A40B-C905C58C8259}"/>
              </a:ext>
            </a:extLst>
          </p:cNvPr>
          <p:cNvSpPr txBox="1">
            <a:spLocks/>
          </p:cNvSpPr>
          <p:nvPr/>
        </p:nvSpPr>
        <p:spPr>
          <a:xfrm>
            <a:off x="4599954" y="3429161"/>
            <a:ext cx="3139024" cy="2194268"/>
          </a:xfrm>
          <a:prstGeom prst="rect">
            <a:avLst/>
          </a:prstGeom>
          <a:solidFill>
            <a:schemeClr val="bg2">
              <a:lumMod val="20000"/>
              <a:lumOff val="80000"/>
            </a:schemeClr>
          </a:solidFill>
          <a:ln w="28575">
            <a:noFill/>
          </a:ln>
          <a:effectLst/>
        </p:spPr>
        <p:txBody>
          <a:bodyPr lIns="127983" tIns="182832" rIns="118841" bIns="182832" anchor="t">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Synthesizes everything we know about you</a:t>
            </a:r>
          </a:p>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Understands your goals and preferences</a:t>
            </a:r>
          </a:p>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Provides you with actionable insight</a:t>
            </a:r>
          </a:p>
        </p:txBody>
      </p:sp>
      <p:sp>
        <p:nvSpPr>
          <p:cNvPr id="14" name="Content Placeholder 5">
            <a:extLst>
              <a:ext uri="{FF2B5EF4-FFF2-40B4-BE49-F238E27FC236}">
                <a16:creationId xmlns:a16="http://schemas.microsoft.com/office/drawing/2014/main" id="{4FED4066-92EE-431F-853F-CB81ADF6A772}"/>
              </a:ext>
            </a:extLst>
          </p:cNvPr>
          <p:cNvSpPr txBox="1">
            <a:spLocks/>
          </p:cNvSpPr>
          <p:nvPr/>
        </p:nvSpPr>
        <p:spPr bwMode="black">
          <a:xfrm>
            <a:off x="4599954" y="2921444"/>
            <a:ext cx="3139024" cy="409236"/>
          </a:xfrm>
          <a:prstGeom prst="rect">
            <a:avLst/>
          </a:prstGeom>
          <a:noFill/>
          <a:ln>
            <a:noFill/>
          </a:ln>
        </p:spPr>
        <p:txBody>
          <a:bodyPr wrap="square" lIns="0" tIns="0" rIns="0" bIns="0" rtlCol="0" anchor="t">
            <a:spAutoFit/>
          </a:bodyPr>
          <a:lstStyle>
            <a:defPPr>
              <a:defRPr lang="en-US"/>
            </a:defPPr>
            <a:lvl1pPr algn="ctr">
              <a:defRPr sz="1400">
                <a:solidFill>
                  <a:schemeClr val="bg1"/>
                </a:solidFill>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lnSpc>
                <a:spcPct val="95000"/>
              </a:lnSpc>
            </a:pPr>
            <a:r>
              <a:rPr lang="en-US" b="1" cap="all" dirty="0">
                <a:solidFill>
                  <a:schemeClr val="tx1"/>
                </a:solidFill>
                <a:latin typeface="Arial" panose="020B0604020202020204" pitchFamily="34" charset="0"/>
                <a:ea typeface="Domaine Display" charset="0"/>
                <a:cs typeface="Arial" panose="020B0604020202020204" pitchFamily="34" charset="0"/>
              </a:rPr>
              <a:t>Insight to help you </a:t>
            </a:r>
          </a:p>
          <a:p>
            <a:pPr>
              <a:lnSpc>
                <a:spcPct val="95000"/>
              </a:lnSpc>
            </a:pPr>
            <a:r>
              <a:rPr lang="en-US" b="1" cap="all" dirty="0">
                <a:solidFill>
                  <a:schemeClr val="tx1"/>
                </a:solidFill>
                <a:latin typeface="Arial" panose="020B0604020202020204" pitchFamily="34" charset="0"/>
                <a:ea typeface="Domaine Display" charset="0"/>
                <a:cs typeface="Arial" panose="020B0604020202020204" pitchFamily="34" charset="0"/>
              </a:rPr>
              <a:t>achieve your goals</a:t>
            </a:r>
          </a:p>
        </p:txBody>
      </p:sp>
      <p:sp>
        <p:nvSpPr>
          <p:cNvPr id="15" name="Content Placeholder 5">
            <a:extLst>
              <a:ext uri="{FF2B5EF4-FFF2-40B4-BE49-F238E27FC236}">
                <a16:creationId xmlns:a16="http://schemas.microsoft.com/office/drawing/2014/main" id="{8B085A3E-2150-4C12-964C-1A6C7A60335E}"/>
              </a:ext>
            </a:extLst>
          </p:cNvPr>
          <p:cNvSpPr txBox="1">
            <a:spLocks/>
          </p:cNvSpPr>
          <p:nvPr/>
        </p:nvSpPr>
        <p:spPr>
          <a:xfrm>
            <a:off x="797643" y="3429161"/>
            <a:ext cx="3139024" cy="2194268"/>
          </a:xfrm>
          <a:prstGeom prst="rect">
            <a:avLst/>
          </a:prstGeom>
          <a:solidFill>
            <a:schemeClr val="bg2">
              <a:lumMod val="20000"/>
              <a:lumOff val="80000"/>
            </a:schemeClr>
          </a:solidFill>
          <a:ln w="28575">
            <a:noFill/>
          </a:ln>
          <a:effectLst/>
        </p:spPr>
        <p:txBody>
          <a:bodyPr lIns="127983" tIns="182832" rIns="118841" bIns="182832" anchor="t">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Curates and coordinates all messages we send you</a:t>
            </a:r>
          </a:p>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Remembers and learns from all interactions you have with us</a:t>
            </a:r>
          </a:p>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Predicts and engages through Next Best Action</a:t>
            </a:r>
          </a:p>
        </p:txBody>
      </p:sp>
      <p:sp>
        <p:nvSpPr>
          <p:cNvPr id="16" name="Content Placeholder 5">
            <a:extLst>
              <a:ext uri="{FF2B5EF4-FFF2-40B4-BE49-F238E27FC236}">
                <a16:creationId xmlns:a16="http://schemas.microsoft.com/office/drawing/2014/main" id="{59164B0F-A9D8-4569-A947-0DE3BFF701DA}"/>
              </a:ext>
            </a:extLst>
          </p:cNvPr>
          <p:cNvSpPr txBox="1">
            <a:spLocks/>
          </p:cNvSpPr>
          <p:nvPr/>
        </p:nvSpPr>
        <p:spPr bwMode="black">
          <a:xfrm>
            <a:off x="797643" y="2921444"/>
            <a:ext cx="3139024" cy="409236"/>
          </a:xfrm>
          <a:prstGeom prst="rect">
            <a:avLst/>
          </a:prstGeom>
          <a:noFill/>
          <a:ln>
            <a:noFill/>
          </a:ln>
        </p:spPr>
        <p:txBody>
          <a:bodyPr wrap="square" lIns="0" tIns="0" rIns="0" bIns="0" rtlCol="0" anchor="t">
            <a:spAutoFit/>
          </a:bodyPr>
          <a:lstStyle>
            <a:defPPr>
              <a:defRPr lang="en-US"/>
            </a:defPPr>
            <a:lvl1pPr algn="ctr">
              <a:defRPr sz="1400">
                <a:solidFill>
                  <a:schemeClr val="bg1"/>
                </a:solidFill>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lnSpc>
                <a:spcPct val="95000"/>
              </a:lnSpc>
            </a:pPr>
            <a:r>
              <a:rPr lang="en-US" b="1" cap="all" dirty="0">
                <a:solidFill>
                  <a:schemeClr val="tx1"/>
                </a:solidFill>
                <a:latin typeface="Arial" panose="020B0604020202020204" pitchFamily="34" charset="0"/>
                <a:ea typeface="Domaine Display" charset="0"/>
                <a:cs typeface="Arial" panose="020B0604020202020204" pitchFamily="34" charset="0"/>
              </a:rPr>
              <a:t>A coordinated experience </a:t>
            </a:r>
          </a:p>
          <a:p>
            <a:pPr>
              <a:lnSpc>
                <a:spcPct val="95000"/>
              </a:lnSpc>
            </a:pPr>
            <a:r>
              <a:rPr lang="en-US" b="1" cap="all" dirty="0">
                <a:solidFill>
                  <a:schemeClr val="tx1"/>
                </a:solidFill>
                <a:latin typeface="Arial" panose="020B0604020202020204" pitchFamily="34" charset="0"/>
                <a:ea typeface="Domaine Display" charset="0"/>
                <a:cs typeface="Arial" panose="020B0604020202020204" pitchFamily="34" charset="0"/>
              </a:rPr>
              <a:t>that wows you</a:t>
            </a:r>
          </a:p>
        </p:txBody>
      </p:sp>
      <p:sp>
        <p:nvSpPr>
          <p:cNvPr id="17" name="Content Placeholder 5">
            <a:extLst>
              <a:ext uri="{FF2B5EF4-FFF2-40B4-BE49-F238E27FC236}">
                <a16:creationId xmlns:a16="http://schemas.microsoft.com/office/drawing/2014/main" id="{A0745EA9-F62D-4854-9E49-635C0E7E2613}"/>
              </a:ext>
            </a:extLst>
          </p:cNvPr>
          <p:cNvSpPr txBox="1">
            <a:spLocks/>
          </p:cNvSpPr>
          <p:nvPr/>
        </p:nvSpPr>
        <p:spPr>
          <a:xfrm>
            <a:off x="8402269" y="3429161"/>
            <a:ext cx="3139024" cy="2194268"/>
          </a:xfrm>
          <a:prstGeom prst="rect">
            <a:avLst/>
          </a:prstGeom>
          <a:solidFill>
            <a:schemeClr val="bg2">
              <a:lumMod val="20000"/>
              <a:lumOff val="80000"/>
            </a:schemeClr>
          </a:solidFill>
          <a:ln w="28575">
            <a:noFill/>
          </a:ln>
          <a:effectLst/>
        </p:spPr>
        <p:txBody>
          <a:bodyPr lIns="127983" tIns="182832" rIns="118841" bIns="182832" anchor="t">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Identifies you across time, space and products</a:t>
            </a:r>
          </a:p>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Never forces you to register more than once</a:t>
            </a:r>
          </a:p>
          <a:p>
            <a:pPr marL="164543" indent="-164543">
              <a:spcBef>
                <a:spcPts val="0"/>
              </a:spcBef>
              <a:spcAft>
                <a:spcPts val="10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Reconciles and conforms data from many sources</a:t>
            </a:r>
          </a:p>
        </p:txBody>
      </p:sp>
      <p:sp>
        <p:nvSpPr>
          <p:cNvPr id="18" name="Content Placeholder 5">
            <a:extLst>
              <a:ext uri="{FF2B5EF4-FFF2-40B4-BE49-F238E27FC236}">
                <a16:creationId xmlns:a16="http://schemas.microsoft.com/office/drawing/2014/main" id="{AD640058-16F9-48F7-B8F5-81457905A0DC}"/>
              </a:ext>
            </a:extLst>
          </p:cNvPr>
          <p:cNvSpPr txBox="1">
            <a:spLocks/>
          </p:cNvSpPr>
          <p:nvPr/>
        </p:nvSpPr>
        <p:spPr bwMode="black">
          <a:xfrm>
            <a:off x="8402269" y="2921444"/>
            <a:ext cx="3139024" cy="409236"/>
          </a:xfrm>
          <a:prstGeom prst="rect">
            <a:avLst/>
          </a:prstGeom>
          <a:noFill/>
          <a:ln>
            <a:noFill/>
          </a:ln>
        </p:spPr>
        <p:txBody>
          <a:bodyPr wrap="square" lIns="0" tIns="0" rIns="0" bIns="0" rtlCol="0" anchor="t">
            <a:spAutoFit/>
          </a:bodyPr>
          <a:lstStyle>
            <a:defPPr>
              <a:defRPr lang="en-US"/>
            </a:defPPr>
            <a:lvl1pPr algn="ctr">
              <a:defRPr sz="1400">
                <a:solidFill>
                  <a:schemeClr val="bg1"/>
                </a:solidFill>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lnSpc>
                <a:spcPct val="95000"/>
              </a:lnSpc>
            </a:pPr>
            <a:r>
              <a:rPr lang="en-US" b="1" cap="all" dirty="0">
                <a:solidFill>
                  <a:schemeClr val="tx1"/>
                </a:solidFill>
                <a:latin typeface="Arial" panose="020B0604020202020204" pitchFamily="34" charset="0"/>
                <a:ea typeface="Domaine Display" charset="0"/>
                <a:cs typeface="Arial" panose="020B0604020202020204" pitchFamily="34" charset="0"/>
              </a:rPr>
              <a:t>Integration that gives you access to everything</a:t>
            </a:r>
          </a:p>
        </p:txBody>
      </p:sp>
      <p:cxnSp>
        <p:nvCxnSpPr>
          <p:cNvPr id="19" name="Straight Connector 18"/>
          <p:cNvCxnSpPr/>
          <p:nvPr/>
        </p:nvCxnSpPr>
        <p:spPr>
          <a:xfrm>
            <a:off x="4268311" y="2645347"/>
            <a:ext cx="0" cy="2991803"/>
          </a:xfrm>
          <a:prstGeom prst="line">
            <a:avLst/>
          </a:prstGeom>
          <a:ln w="952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70622" y="2645347"/>
            <a:ext cx="0" cy="2991803"/>
          </a:xfrm>
          <a:prstGeom prst="line">
            <a:avLst/>
          </a:prstGeom>
          <a:ln w="952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Arrow: Right 1">
            <a:extLst>
              <a:ext uri="{FF2B5EF4-FFF2-40B4-BE49-F238E27FC236}">
                <a16:creationId xmlns:a16="http://schemas.microsoft.com/office/drawing/2014/main" id="{F06AD1D0-1C7B-4848-BEFD-92A33624C91E}"/>
              </a:ext>
            </a:extLst>
          </p:cNvPr>
          <p:cNvSpPr/>
          <p:nvPr/>
        </p:nvSpPr>
        <p:spPr>
          <a:xfrm>
            <a:off x="797643" y="1769471"/>
            <a:ext cx="10743651" cy="484506"/>
          </a:xfrm>
          <a:prstGeom prst="rightArrow">
            <a:avLst>
              <a:gd name="adj1" fmla="val 68868"/>
              <a:gd name="adj2" fmla="val 43711"/>
            </a:avLst>
          </a:prstGeom>
          <a:gradFill flip="none" rotWithShape="1">
            <a:gsLst>
              <a:gs pos="0">
                <a:schemeClr val="accent2"/>
              </a:gs>
              <a:gs pos="27000">
                <a:schemeClr val="accent2"/>
              </a:gs>
              <a:gs pos="68000">
                <a:schemeClr val="accent3"/>
              </a:gs>
              <a:gs pos="99000">
                <a:schemeClr val="accent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7765A1B-EA4C-4CFE-94A5-D6469028525E}"/>
              </a:ext>
            </a:extLst>
          </p:cNvPr>
          <p:cNvSpPr txBox="1"/>
          <p:nvPr/>
        </p:nvSpPr>
        <p:spPr>
          <a:xfrm>
            <a:off x="859932" y="1816125"/>
            <a:ext cx="1255267" cy="376636"/>
          </a:xfrm>
          <a:prstGeom prst="rect">
            <a:avLst/>
          </a:prstGeom>
          <a:noFill/>
        </p:spPr>
        <p:txBody>
          <a:bodyPr wrap="none" lIns="0" tIns="0" rIns="0" bIns="0" rtlCol="0" anchor="ctr">
            <a:noAutofit/>
          </a:bodyPr>
          <a:lstStyle/>
          <a:p>
            <a:pPr algn="ctr" defTabSz="456621" fontAlgn="base">
              <a:spcBef>
                <a:spcPts val="1200"/>
              </a:spcBef>
            </a:pPr>
            <a:r>
              <a:rPr lang="en-US" sz="1400" b="1" dirty="0">
                <a:solidFill>
                  <a:schemeClr val="bg1"/>
                </a:solidFill>
                <a:latin typeface="Arial" panose="020B0604020202020204" pitchFamily="34" charset="0"/>
                <a:cs typeface="Arial" panose="020B0604020202020204" pitchFamily="34" charset="0"/>
              </a:rPr>
              <a:t>EXPERIENCE</a:t>
            </a:r>
          </a:p>
        </p:txBody>
      </p:sp>
      <p:sp>
        <p:nvSpPr>
          <p:cNvPr id="23" name="TextBox 22">
            <a:extLst>
              <a:ext uri="{FF2B5EF4-FFF2-40B4-BE49-F238E27FC236}">
                <a16:creationId xmlns:a16="http://schemas.microsoft.com/office/drawing/2014/main" id="{789B939C-99A7-4798-B6EB-526471BF0E63}"/>
              </a:ext>
            </a:extLst>
          </p:cNvPr>
          <p:cNvSpPr txBox="1"/>
          <p:nvPr/>
        </p:nvSpPr>
        <p:spPr>
          <a:xfrm>
            <a:off x="9991983" y="1816125"/>
            <a:ext cx="1255267" cy="376636"/>
          </a:xfrm>
          <a:prstGeom prst="rect">
            <a:avLst/>
          </a:prstGeom>
          <a:noFill/>
        </p:spPr>
        <p:txBody>
          <a:bodyPr wrap="none" lIns="0" tIns="0" rIns="0" bIns="0" rtlCol="0" anchor="ctr">
            <a:noAutofit/>
          </a:bodyPr>
          <a:lstStyle/>
          <a:p>
            <a:pPr algn="ctr" defTabSz="456621" fontAlgn="base">
              <a:spcBef>
                <a:spcPts val="1200"/>
              </a:spcBef>
            </a:pPr>
            <a:r>
              <a:rPr lang="en-US" sz="1400" b="1" dirty="0">
                <a:solidFill>
                  <a:schemeClr val="accent2"/>
                </a:solidFill>
                <a:latin typeface="Arial" panose="020B0604020202020204" pitchFamily="34" charset="0"/>
                <a:cs typeface="Arial" panose="020B0604020202020204" pitchFamily="34" charset="0"/>
              </a:rPr>
              <a:t>FOUNDATIONAL</a:t>
            </a:r>
          </a:p>
        </p:txBody>
      </p:sp>
      <p:sp>
        <p:nvSpPr>
          <p:cNvPr id="24" name="Content Placeholder 5">
            <a:extLst>
              <a:ext uri="{FF2B5EF4-FFF2-40B4-BE49-F238E27FC236}">
                <a16:creationId xmlns:a16="http://schemas.microsoft.com/office/drawing/2014/main" id="{A0745EA9-F62D-4854-9E49-635C0E7E2613}"/>
              </a:ext>
            </a:extLst>
          </p:cNvPr>
          <p:cNvSpPr txBox="1">
            <a:spLocks/>
          </p:cNvSpPr>
          <p:nvPr/>
        </p:nvSpPr>
        <p:spPr>
          <a:xfrm>
            <a:off x="797643" y="5786126"/>
            <a:ext cx="10743650" cy="470557"/>
          </a:xfrm>
          <a:prstGeom prst="rect">
            <a:avLst/>
          </a:prstGeom>
          <a:solidFill>
            <a:schemeClr val="bg2">
              <a:lumMod val="20000"/>
              <a:lumOff val="80000"/>
            </a:schemeClr>
          </a:solidFill>
          <a:ln w="28575">
            <a:noFill/>
          </a:ln>
          <a:effectLst/>
        </p:spPr>
        <p:txBody>
          <a:bodyPr lIns="127983" tIns="182832" rIns="118841" bIns="182832" anchor="ctr">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spcAft>
                <a:spcPts val="1000"/>
              </a:spcAft>
            </a:pPr>
            <a:r>
              <a:rPr lang="en-US" sz="1400" dirty="0">
                <a:solidFill>
                  <a:schemeClr val="bg1">
                    <a:lumMod val="50000"/>
                  </a:schemeClr>
                </a:solidFill>
                <a:latin typeface="Arial" panose="020B0604020202020204" pitchFamily="34" charset="0"/>
                <a:cs typeface="Arial" panose="020B0604020202020204" pitchFamily="34" charset="0"/>
              </a:rPr>
              <a:t>Security and Stability</a:t>
            </a:r>
          </a:p>
        </p:txBody>
      </p:sp>
    </p:spTree>
    <p:extLst>
      <p:ext uri="{BB962C8B-B14F-4D97-AF65-F5344CB8AC3E}">
        <p14:creationId xmlns:p14="http://schemas.microsoft.com/office/powerpoint/2010/main" val="1416087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0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What is Global Identity?</a:t>
            </a:r>
          </a:p>
        </p:txBody>
      </p:sp>
      <p:sp>
        <p:nvSpPr>
          <p:cNvPr id="3" name="Text Placeholder 2"/>
          <p:cNvSpPr>
            <a:spLocks noGrp="1"/>
          </p:cNvSpPr>
          <p:nvPr>
            <p:ph type="body" sz="quarter" idx="4294967295"/>
          </p:nvPr>
        </p:nvSpPr>
        <p:spPr>
          <a:xfrm>
            <a:off x="591835" y="916439"/>
            <a:ext cx="9685338" cy="713232"/>
          </a:xfrm>
        </p:spPr>
        <p:txBody>
          <a:bodyPr/>
          <a:lstStyle/>
          <a:p>
            <a:r>
              <a:rPr lang="en-US" sz="1799" dirty="0">
                <a:solidFill>
                  <a:schemeClr val="tx1"/>
                </a:solidFill>
                <a:latin typeface="Arial" panose="020B0604020202020204" pitchFamily="34" charset="0"/>
                <a:cs typeface="Arial" panose="020B0604020202020204" pitchFamily="34" charset="0"/>
              </a:rPr>
              <a:t>A consistent and seamless knowledge of an individual’s identity across lines of businesses that </a:t>
            </a:r>
            <a:r>
              <a:rPr lang="en-US" altLang="en-US" sz="1799" dirty="0">
                <a:solidFill>
                  <a:schemeClr val="tx1"/>
                </a:solidFill>
                <a:latin typeface="Arial" panose="020B0604020202020204" pitchFamily="34" charset="0"/>
                <a:cs typeface="Arial" panose="020B0604020202020204" pitchFamily="34" charset="0"/>
              </a:rPr>
              <a:t>will improve the constituent experience and increase business agility. </a:t>
            </a:r>
            <a:r>
              <a:rPr lang="en-US" sz="1799" dirty="0">
                <a:solidFill>
                  <a:schemeClr val="tx1"/>
                </a:solidFill>
                <a:latin typeface="Arial" panose="020B0604020202020204" pitchFamily="34" charset="0"/>
                <a:cs typeface="Arial" panose="020B0604020202020204" pitchFamily="34" charset="0"/>
              </a:rPr>
              <a:t> </a:t>
            </a:r>
          </a:p>
        </p:txBody>
      </p:sp>
      <p:sp>
        <p:nvSpPr>
          <p:cNvPr id="4" name="Right Arrow 3"/>
          <p:cNvSpPr/>
          <p:nvPr/>
        </p:nvSpPr>
        <p:spPr>
          <a:xfrm>
            <a:off x="1739759" y="2955624"/>
            <a:ext cx="256638" cy="53249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Arial" panose="020B0604020202020204" pitchFamily="34" charset="0"/>
              <a:cs typeface="Arial" panose="020B0604020202020204" pitchFamily="34" charset="0"/>
            </a:endParaRPr>
          </a:p>
        </p:txBody>
      </p:sp>
      <p:sp>
        <p:nvSpPr>
          <p:cNvPr id="5" name="Oval 4"/>
          <p:cNvSpPr/>
          <p:nvPr/>
        </p:nvSpPr>
        <p:spPr>
          <a:xfrm>
            <a:off x="843099" y="2758226"/>
            <a:ext cx="932534" cy="93573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latin typeface="Arial" panose="020B0604020202020204" pitchFamily="34" charset="0"/>
                <a:cs typeface="Arial" panose="020B0604020202020204" pitchFamily="34" charset="0"/>
              </a:rPr>
              <a:t>Multiple identities</a:t>
            </a:r>
          </a:p>
        </p:txBody>
      </p:sp>
      <p:sp>
        <p:nvSpPr>
          <p:cNvPr id="6" name="Oval 5"/>
          <p:cNvSpPr/>
          <p:nvPr/>
        </p:nvSpPr>
        <p:spPr>
          <a:xfrm>
            <a:off x="2011038" y="2477650"/>
            <a:ext cx="1494919" cy="149688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dirty="0">
                <a:solidFill>
                  <a:schemeClr val="bg1"/>
                </a:solidFill>
                <a:latin typeface="Arial" panose="020B0604020202020204" pitchFamily="34" charset="0"/>
                <a:cs typeface="Arial" panose="020B0604020202020204" pitchFamily="34" charset="0"/>
              </a:rPr>
              <a:t>“We always know you”</a:t>
            </a:r>
          </a:p>
        </p:txBody>
      </p:sp>
      <p:sp>
        <p:nvSpPr>
          <p:cNvPr id="7" name="Rectangle 6"/>
          <p:cNvSpPr/>
          <p:nvPr/>
        </p:nvSpPr>
        <p:spPr>
          <a:xfrm rot="20010059">
            <a:off x="762294" y="2716091"/>
            <a:ext cx="1056731" cy="1012894"/>
          </a:xfrm>
          <a:prstGeom prst="rect">
            <a:avLst/>
          </a:prstGeom>
        </p:spPr>
        <p:txBody>
          <a:bodyPr wrap="none">
            <a:prstTxWarp prst="textArchUp">
              <a:avLst/>
            </a:prstTxWarp>
            <a:spAutoFit/>
          </a:bodyPr>
          <a:lstStyle/>
          <a:p>
            <a:pPr algn="ctr" defTabSz="798273" eaLnBrk="0" hangingPunct="0">
              <a:spcAft>
                <a:spcPts val="200"/>
              </a:spcAft>
              <a:defRPr/>
            </a:pPr>
            <a:r>
              <a:rPr lang="en-GB" sz="1100" kern="0" dirty="0">
                <a:solidFill>
                  <a:schemeClr val="tx1">
                    <a:lumMod val="75000"/>
                    <a:lumOff val="25000"/>
                  </a:schemeClr>
                </a:solidFill>
                <a:latin typeface="Arial" panose="020B0604020202020204" pitchFamily="34" charset="0"/>
                <a:cs typeface="Arial" panose="020B0604020202020204" pitchFamily="34" charset="0"/>
              </a:rPr>
              <a:t>From…</a:t>
            </a:r>
          </a:p>
        </p:txBody>
      </p:sp>
      <p:sp>
        <p:nvSpPr>
          <p:cNvPr id="8" name="Rectangle 7"/>
          <p:cNvSpPr/>
          <p:nvPr/>
        </p:nvSpPr>
        <p:spPr>
          <a:xfrm rot="19270328">
            <a:off x="2219328" y="2411156"/>
            <a:ext cx="960666" cy="1348162"/>
          </a:xfrm>
          <a:prstGeom prst="rect">
            <a:avLst/>
          </a:prstGeom>
        </p:spPr>
        <p:txBody>
          <a:bodyPr wrap="none">
            <a:prstTxWarp prst="textArchUp">
              <a:avLst/>
            </a:prstTxWarp>
            <a:spAutoFit/>
          </a:bodyPr>
          <a:lstStyle/>
          <a:p>
            <a:pPr algn="ctr" defTabSz="798273" eaLnBrk="0" hangingPunct="0">
              <a:spcAft>
                <a:spcPts val="200"/>
              </a:spcAft>
              <a:defRPr/>
            </a:pPr>
            <a:r>
              <a:rPr lang="en-GB" sz="1100" kern="0" dirty="0">
                <a:solidFill>
                  <a:schemeClr val="accent2"/>
                </a:solidFill>
                <a:latin typeface="Arial" panose="020B0604020202020204" pitchFamily="34" charset="0"/>
                <a:cs typeface="Arial" panose="020B0604020202020204" pitchFamily="34" charset="0"/>
              </a:rPr>
              <a:t>To…</a:t>
            </a:r>
          </a:p>
        </p:txBody>
      </p:sp>
      <p:sp>
        <p:nvSpPr>
          <p:cNvPr id="9" name="TextBox 8">
            <a:extLst>
              <a:ext uri="{FF2B5EF4-FFF2-40B4-BE49-F238E27FC236}">
                <a16:creationId xmlns:a16="http://schemas.microsoft.com/office/drawing/2014/main" id="{CB5D12FB-FF24-4F81-84A8-B6855780FA57}"/>
              </a:ext>
            </a:extLst>
          </p:cNvPr>
          <p:cNvSpPr txBox="1"/>
          <p:nvPr/>
        </p:nvSpPr>
        <p:spPr>
          <a:xfrm>
            <a:off x="752786" y="4106567"/>
            <a:ext cx="2908697" cy="1759228"/>
          </a:xfrm>
          <a:prstGeom prst="rect">
            <a:avLst/>
          </a:prstGeom>
          <a:noFill/>
        </p:spPr>
        <p:txBody>
          <a:bodyPr wrap="square" lIns="0" tIns="0" rIns="0" bIns="0" rtlCol="0" anchor="t">
            <a:noAutofit/>
          </a:bodyPr>
          <a:lstStyle/>
          <a:p>
            <a:pPr algn="ctr" defTabSz="456621" fontAlgn="base">
              <a:spcBef>
                <a:spcPts val="300"/>
              </a:spcBef>
            </a:pPr>
            <a:r>
              <a:rPr lang="en-US" sz="1100" b="1" dirty="0">
                <a:solidFill>
                  <a:schemeClr val="accent2"/>
                </a:solidFill>
                <a:latin typeface="Arial" panose="020B0604020202020204" pitchFamily="34" charset="0"/>
                <a:cs typeface="Arial" panose="020B0604020202020204" pitchFamily="34" charset="0"/>
              </a:rPr>
              <a:t>Individualization</a:t>
            </a:r>
            <a:endParaRPr lang="en-US" sz="1100" dirty="0">
              <a:solidFill>
                <a:schemeClr val="accent2"/>
              </a:solidFill>
              <a:latin typeface="Arial" panose="020B0604020202020204" pitchFamily="34" charset="0"/>
              <a:cs typeface="Arial" panose="020B0604020202020204" pitchFamily="34" charset="0"/>
            </a:endParaRPr>
          </a:p>
          <a:p>
            <a:pPr marL="171399" indent="-171399" defTabSz="456621" fontAlgn="base">
              <a:spcBef>
                <a:spcPts val="300"/>
              </a:spcBef>
              <a:buFont typeface="Arial" panose="020B0604020202020204" pitchFamily="34" charset="0"/>
              <a:buChar char="•"/>
            </a:pPr>
            <a:r>
              <a:rPr lang="en-US" sz="1100" b="1" dirty="0">
                <a:latin typeface="Arial" panose="020B0604020202020204" pitchFamily="34" charset="0"/>
                <a:cs typeface="Arial" panose="020B0604020202020204" pitchFamily="34" charset="0"/>
              </a:rPr>
              <a:t>Managed process to handle real time fallout, error correction and more</a:t>
            </a:r>
          </a:p>
          <a:p>
            <a:pPr marL="171399" indent="-171399" defTabSz="456621" fontAlgn="base">
              <a:spcBef>
                <a:spcPts val="300"/>
              </a:spcBef>
              <a:buFont typeface="Arial" panose="020B0604020202020204" pitchFamily="34" charset="0"/>
              <a:buChar char="•"/>
            </a:pPr>
            <a:r>
              <a:rPr lang="en-US" sz="1100" b="1" dirty="0">
                <a:latin typeface="Arial" panose="020B0604020202020204" pitchFamily="34" charset="0"/>
                <a:cs typeface="Arial" panose="020B0604020202020204" pitchFamily="34" charset="0"/>
              </a:rPr>
              <a:t>Well understood business relationships over time and space</a:t>
            </a:r>
          </a:p>
          <a:p>
            <a:pPr marL="171399" indent="-171399" defTabSz="456621" fontAlgn="base">
              <a:spcBef>
                <a:spcPts val="300"/>
              </a:spcBef>
              <a:buFont typeface="Arial" panose="020B0604020202020204" pitchFamily="34" charset="0"/>
              <a:buChar char="•"/>
            </a:pPr>
            <a:r>
              <a:rPr lang="en-US" sz="1100" b="1" dirty="0">
                <a:latin typeface="Arial" panose="020B0604020202020204" pitchFamily="34" charset="0"/>
                <a:cs typeface="Arial" panose="020B0604020202020204" pitchFamily="34" charset="0"/>
              </a:rPr>
              <a:t>Seamlessly map identity </a:t>
            </a:r>
            <a:r>
              <a:rPr lang="en-US" sz="1400" b="1" dirty="0">
                <a:latin typeface="Calibri" panose="020F0502020204030204" pitchFamily="34" charset="0"/>
                <a:cs typeface="Calibri" panose="020F0502020204030204" pitchFamily="34" charset="0"/>
              </a:rPr>
              <a:t>keys</a:t>
            </a:r>
            <a:r>
              <a:rPr lang="en-US" sz="1100" b="1" dirty="0">
                <a:latin typeface="Arial" panose="020B0604020202020204" pitchFamily="34" charset="0"/>
                <a:cs typeface="Arial" panose="020B0604020202020204" pitchFamily="34" charset="0"/>
              </a:rPr>
              <a:t> between different systems and data sources</a:t>
            </a:r>
          </a:p>
          <a:p>
            <a:pPr marL="171399" indent="-171399" defTabSz="456621" fontAlgn="base">
              <a:spcBef>
                <a:spcPts val="300"/>
              </a:spcBef>
              <a:buFont typeface="Arial" panose="020B0604020202020204" pitchFamily="34" charset="0"/>
              <a:buChar char="•"/>
            </a:pP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Freeform 4969"/>
          <p:cNvSpPr>
            <a:spLocks noEditPoints="1"/>
          </p:cNvSpPr>
          <p:nvPr/>
        </p:nvSpPr>
        <p:spPr bwMode="auto">
          <a:xfrm>
            <a:off x="1164653" y="4087027"/>
            <a:ext cx="199180" cy="179771"/>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rgbClr val="00859B"/>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endParaRPr>
          </a:p>
        </p:txBody>
      </p:sp>
      <p:sp>
        <p:nvSpPr>
          <p:cNvPr id="13" name="Rectangle 12"/>
          <p:cNvSpPr/>
          <p:nvPr/>
        </p:nvSpPr>
        <p:spPr>
          <a:xfrm>
            <a:off x="1488223" y="2057532"/>
            <a:ext cx="1328864" cy="307697"/>
          </a:xfrm>
          <a:prstGeom prst="rect">
            <a:avLst/>
          </a:prstGeom>
        </p:spPr>
        <p:txBody>
          <a:bodyPr wrap="none">
            <a:spAutoFit/>
          </a:bodyPr>
          <a:lstStyle/>
          <a:p>
            <a:pPr algn="ctr" defTabSz="456621" fontAlgn="base">
              <a:spcBef>
                <a:spcPts val="1200"/>
              </a:spcBef>
              <a:defRPr/>
            </a:pPr>
            <a:r>
              <a:rPr lang="en-US" sz="1400" dirty="0">
                <a:solidFill>
                  <a:srgbClr val="414141"/>
                </a:solidFill>
                <a:latin typeface="Arial" panose="020B0604020202020204" pitchFamily="34" charset="0"/>
                <a:cs typeface="Arial" panose="020B0604020202020204" pitchFamily="34" charset="0"/>
              </a:rPr>
              <a:t>Global Identity</a:t>
            </a:r>
          </a:p>
        </p:txBody>
      </p:sp>
      <p:sp>
        <p:nvSpPr>
          <p:cNvPr id="14" name="Rectangle 1"/>
          <p:cNvSpPr txBox="1">
            <a:spLocks noChangeArrowheads="1"/>
          </p:cNvSpPr>
          <p:nvPr/>
        </p:nvSpPr>
        <p:spPr bwMode="auto">
          <a:xfrm>
            <a:off x="4073350" y="1866753"/>
            <a:ext cx="7637676" cy="3654416"/>
          </a:xfrm>
          <a:prstGeom prst="rect">
            <a:avLst/>
          </a:prstGeom>
          <a:ln>
            <a:noFill/>
          </a:ln>
        </p:spPr>
        <p:txBody>
          <a:bodyPr vert="horz" lIns="0" tIns="0" rIns="91416" bIns="0" rtlCol="0">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latin typeface="Arial" panose="020B0604020202020204" pitchFamily="34" charset="0"/>
                <a:cs typeface="Arial" panose="020B0604020202020204" pitchFamily="34" charset="0"/>
              </a:rPr>
              <a:t>We believe providing an individual a Global Identity will improve the constituent experience and increase business agility. </a:t>
            </a:r>
          </a:p>
          <a:p>
            <a:pPr marL="285664" indent="-285664">
              <a:buFont typeface="Arial" panose="020B0604020202020204" pitchFamily="34" charset="0"/>
              <a:buChar char="•"/>
            </a:pPr>
            <a:r>
              <a:rPr lang="en-US" altLang="en-US" sz="1600" dirty="0">
                <a:solidFill>
                  <a:schemeClr val="tx1"/>
                </a:solidFill>
                <a:latin typeface="Arial" panose="020B0604020202020204" pitchFamily="34" charset="0"/>
                <a:cs typeface="Arial" panose="020B0604020202020204" pitchFamily="34" charset="0"/>
              </a:rPr>
              <a:t>We will provide each constituent a single identity for each relationship with CVS Health and recognize it across time and systems of engagement. </a:t>
            </a:r>
          </a:p>
          <a:p>
            <a:pPr marL="285664" indent="-285664">
              <a:buFont typeface="Arial" panose="020B0604020202020204" pitchFamily="34" charset="0"/>
              <a:buChar char="•"/>
            </a:pPr>
            <a:r>
              <a:rPr lang="en-US" altLang="en-US" sz="1600" dirty="0">
                <a:solidFill>
                  <a:schemeClr val="tx1"/>
                </a:solidFill>
                <a:latin typeface="Arial" panose="020B0604020202020204" pitchFamily="34" charset="0"/>
                <a:cs typeface="Arial" panose="020B0604020202020204" pitchFamily="34" charset="0"/>
              </a:rPr>
              <a:t>We will support a consistent and seamless experience for all persons interacting with the CVS Health ecosystem. </a:t>
            </a:r>
          </a:p>
          <a:p>
            <a:pPr marL="285664" indent="-285664">
              <a:buFont typeface="Arial" panose="020B0604020202020204" pitchFamily="34" charset="0"/>
              <a:buChar char="•"/>
            </a:pPr>
            <a:r>
              <a:rPr lang="en-US" altLang="en-US" sz="1600" dirty="0">
                <a:solidFill>
                  <a:schemeClr val="tx1"/>
                </a:solidFill>
                <a:latin typeface="Arial" panose="020B0604020202020204" pitchFamily="34" charset="0"/>
                <a:cs typeface="Arial" panose="020B0604020202020204" pitchFamily="34" charset="0"/>
              </a:rPr>
              <a:t>We will protect constituent data and privacy.</a:t>
            </a:r>
          </a:p>
          <a:p>
            <a:pPr marL="285664" indent="-285664">
              <a:buFont typeface="Arial" panose="020B0604020202020204" pitchFamily="34" charset="0"/>
              <a:buChar char="•"/>
            </a:pPr>
            <a:r>
              <a:rPr lang="en-US" altLang="en-US" sz="1600" dirty="0">
                <a:solidFill>
                  <a:schemeClr val="tx1"/>
                </a:solidFill>
                <a:latin typeface="Arial" panose="020B0604020202020204" pitchFamily="34" charset="0"/>
                <a:cs typeface="Arial" panose="020B0604020202020204" pitchFamily="34" charset="0"/>
              </a:rPr>
              <a:t>We will manage risk to CVS Health and our constituents, by providing the least intrusive experience using most adaptable methods available. </a:t>
            </a:r>
          </a:p>
          <a:p>
            <a:pPr marL="285664" indent="-285664">
              <a:buFont typeface="Arial" panose="020B0604020202020204" pitchFamily="34" charset="0"/>
              <a:buChar char="•"/>
            </a:pPr>
            <a:r>
              <a:rPr lang="en-US" altLang="en-US" sz="1600" dirty="0">
                <a:solidFill>
                  <a:schemeClr val="tx1"/>
                </a:solidFill>
                <a:latin typeface="Arial" panose="020B0604020202020204" pitchFamily="34" charset="0"/>
                <a:cs typeface="Arial" panose="020B0604020202020204" pitchFamily="34" charset="0"/>
              </a:rPr>
              <a:t>We will make it easy for applications to implement identity services in hybrid ecosystems</a:t>
            </a:r>
            <a:r>
              <a:rPr lang="en-US" altLang="en-US" sz="14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7856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94C31AF-007A-4F34-A477-A5DC46B3C82F}"/>
              </a:ext>
            </a:extLst>
          </p:cNvPr>
          <p:cNvSpPr>
            <a:spLocks noGrp="1"/>
          </p:cNvSpPr>
          <p:nvPr>
            <p:ph type="title"/>
          </p:nvPr>
        </p:nvSpPr>
        <p:spPr>
          <a:xfrm>
            <a:off x="597252" y="442064"/>
            <a:ext cx="4881624" cy="713046"/>
          </a:xfrm>
        </p:spPr>
        <p:txBody>
          <a:bodyPr/>
          <a:lstStyle/>
          <a:p>
            <a:r>
              <a:rPr lang="en-US" sz="1999" dirty="0">
                <a:solidFill>
                  <a:schemeClr val="tx1"/>
                </a:solidFill>
              </a:rPr>
              <a:t>ENTERPRISE PERSON HUB  (EPH) / GLOBAL ID</a:t>
            </a:r>
          </a:p>
        </p:txBody>
      </p:sp>
      <p:sp>
        <p:nvSpPr>
          <p:cNvPr id="24" name="Content Placeholder 20">
            <a:extLst>
              <a:ext uri="{FF2B5EF4-FFF2-40B4-BE49-F238E27FC236}">
                <a16:creationId xmlns:a16="http://schemas.microsoft.com/office/drawing/2014/main" id="{CAEACFD6-405F-4D59-BE46-29256440641E}"/>
              </a:ext>
            </a:extLst>
          </p:cNvPr>
          <p:cNvSpPr>
            <a:spLocks noGrp="1"/>
          </p:cNvSpPr>
          <p:nvPr>
            <p:ph idx="1"/>
          </p:nvPr>
        </p:nvSpPr>
        <p:spPr>
          <a:xfrm>
            <a:off x="512247" y="1263168"/>
            <a:ext cx="5051634" cy="4714496"/>
          </a:xfrm>
        </p:spPr>
        <p:txBody>
          <a:bodyPr/>
          <a:lstStyle/>
          <a:p>
            <a:pPr marL="285664" indent="-285664">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Provides consistent and seamless knowledge of an individual’s identity across lines of businesses that </a:t>
            </a:r>
            <a:r>
              <a:rPr lang="en-US" altLang="en-US" sz="1600" dirty="0">
                <a:solidFill>
                  <a:schemeClr val="tx1"/>
                </a:solidFill>
                <a:latin typeface="Arial" panose="020B0604020202020204" pitchFamily="34" charset="0"/>
                <a:cs typeface="Arial" panose="020B0604020202020204" pitchFamily="34" charset="0"/>
              </a:rPr>
              <a:t>will improve the constituent experience and increase business agility. </a:t>
            </a:r>
            <a:r>
              <a:rPr lang="en-US" sz="1600" dirty="0">
                <a:solidFill>
                  <a:schemeClr val="tx1"/>
                </a:solidFill>
                <a:latin typeface="Arial" panose="020B0604020202020204" pitchFamily="34" charset="0"/>
                <a:cs typeface="Arial" panose="020B0604020202020204" pitchFamily="34" charset="0"/>
              </a:rPr>
              <a:t> </a:t>
            </a:r>
          </a:p>
          <a:p>
            <a:pPr marL="285664" indent="-285664">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sym typeface="Arial" charset="0"/>
              </a:rPr>
              <a:t>Resolves identity of a ‘person’ based on demographic and other identity data.</a:t>
            </a:r>
          </a:p>
          <a:p>
            <a:pPr marL="285664" indent="-285664">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sym typeface="Arial" charset="0"/>
              </a:rPr>
              <a:t>Assigns and manages a unique Global ID for an ‘individual’.</a:t>
            </a:r>
          </a:p>
          <a:p>
            <a:pPr marL="285664" indent="-285664">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All pervasive, extensive integration with large number of applications  powering foundation business capabilities and new innovative initiatives like Customer 360, Advanced deep analytics , Enterprise DUR, Integrated Specialty, Digital/Mobile etc..</a:t>
            </a:r>
          </a:p>
          <a:p>
            <a:pPr marL="285664" indent="-285664"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Tier 1A - Active / Hot-Standby platform</a:t>
            </a:r>
          </a:p>
          <a:p>
            <a:pPr marL="285664" indent="-285664">
              <a:buFont typeface="Arial" panose="020B0604020202020204" pitchFamily="34" charset="0"/>
              <a:buChar char="•"/>
            </a:pPr>
            <a:endParaRPr lang="en-US" sz="1799" dirty="0">
              <a:latin typeface="Arial" panose="020B0604020202020204" pitchFamily="34" charset="0"/>
              <a:cs typeface="Arial" panose="020B0604020202020204" pitchFamily="34" charset="0"/>
            </a:endParaRPr>
          </a:p>
          <a:p>
            <a:pPr marL="285664" indent="-285664">
              <a:buFont typeface="Arial" panose="020B0604020202020204" pitchFamily="34" charset="0"/>
              <a:buChar char="•"/>
            </a:pPr>
            <a:endParaRPr lang="en-US" sz="1799"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A48682A-BB10-4B83-BB25-7D804D83984F}"/>
              </a:ext>
            </a:extLst>
          </p:cNvPr>
          <p:cNvSpPr txBox="1"/>
          <p:nvPr/>
        </p:nvSpPr>
        <p:spPr>
          <a:xfrm>
            <a:off x="8976281" y="558429"/>
            <a:ext cx="1522685" cy="400948"/>
          </a:xfrm>
          <a:prstGeom prst="rect">
            <a:avLst/>
          </a:prstGeom>
          <a:noFill/>
        </p:spPr>
        <p:txBody>
          <a:bodyPr wrap="square" lIns="0" tIns="0" rIns="0" bIns="0" rtlCol="0">
            <a:noAutofit/>
          </a:bodyPr>
          <a:lstStyle/>
          <a:p>
            <a:pPr algn="ctr" defTabSz="456621" fontAlgn="base">
              <a:spcBef>
                <a:spcPts val="1200"/>
              </a:spcBef>
            </a:pPr>
            <a:r>
              <a:rPr lang="en-US" sz="1600" dirty="0">
                <a:solidFill>
                  <a:prstClr val="white"/>
                </a:solidFill>
                <a:latin typeface="CVS Health Sans" panose="020B0504020202020204" pitchFamily="34" charset="0"/>
                <a:cs typeface="Arial" panose="020B0604020202020204" pitchFamily="34" charset="0"/>
              </a:rPr>
              <a:t>GLOBAL</a:t>
            </a:r>
            <a:r>
              <a:rPr lang="en-US" sz="1300" dirty="0">
                <a:solidFill>
                  <a:prstClr val="white"/>
                </a:solidFill>
                <a:latin typeface="CVS Health Sans" panose="020B0504020202020204" pitchFamily="34" charset="0"/>
                <a:cs typeface="Arial" panose="020B0604020202020204" pitchFamily="34" charset="0"/>
              </a:rPr>
              <a:t> </a:t>
            </a:r>
            <a:r>
              <a:rPr lang="en-US" sz="1600" dirty="0">
                <a:solidFill>
                  <a:prstClr val="white"/>
                </a:solidFill>
                <a:latin typeface="CVS Health Sans" panose="020B0504020202020204" pitchFamily="34" charset="0"/>
                <a:cs typeface="Arial" panose="020B0604020202020204" pitchFamily="34" charset="0"/>
              </a:rPr>
              <a:t>ID</a:t>
            </a:r>
          </a:p>
        </p:txBody>
      </p:sp>
      <p:sp>
        <p:nvSpPr>
          <p:cNvPr id="28" name="Text Placeholder 5">
            <a:extLst>
              <a:ext uri="{FF2B5EF4-FFF2-40B4-BE49-F238E27FC236}">
                <a16:creationId xmlns:a16="http://schemas.microsoft.com/office/drawing/2014/main" id="{8B5FDCED-3042-4102-82BD-7377D2BFE81B}"/>
              </a:ext>
            </a:extLst>
          </p:cNvPr>
          <p:cNvSpPr txBox="1">
            <a:spLocks/>
          </p:cNvSpPr>
          <p:nvPr/>
        </p:nvSpPr>
        <p:spPr>
          <a:xfrm>
            <a:off x="7511401" y="427338"/>
            <a:ext cx="1522685" cy="645225"/>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99" dirty="0">
                <a:solidFill>
                  <a:prstClr val="white"/>
                </a:solidFill>
                <a:latin typeface="CVS Health Sans" panose="020B0504020202020204" pitchFamily="34" charset="0"/>
              </a:rPr>
              <a:t>570M+</a:t>
            </a:r>
            <a:endParaRPr lang="en-US" sz="3199" b="0" baseline="15000" dirty="0">
              <a:solidFill>
                <a:prstClr val="white"/>
              </a:solidFill>
              <a:latin typeface="CVS Health Sans" panose="020B0504020202020204" pitchFamily="34" charset="0"/>
            </a:endParaRPr>
          </a:p>
        </p:txBody>
      </p:sp>
      <p:grpSp>
        <p:nvGrpSpPr>
          <p:cNvPr id="52" name="Group 51">
            <a:extLst>
              <a:ext uri="{FF2B5EF4-FFF2-40B4-BE49-F238E27FC236}">
                <a16:creationId xmlns:a16="http://schemas.microsoft.com/office/drawing/2014/main" id="{AA597255-A961-4394-A83E-CFC6E4A9C135}"/>
              </a:ext>
            </a:extLst>
          </p:cNvPr>
          <p:cNvGrpSpPr/>
          <p:nvPr/>
        </p:nvGrpSpPr>
        <p:grpSpPr>
          <a:xfrm>
            <a:off x="7077088" y="276896"/>
            <a:ext cx="3728885" cy="743853"/>
            <a:chOff x="7728455" y="2500745"/>
            <a:chExt cx="2826327" cy="1191491"/>
          </a:xfrm>
        </p:grpSpPr>
        <p:cxnSp>
          <p:nvCxnSpPr>
            <p:cNvPr id="53" name="Straight Connector 52">
              <a:extLst>
                <a:ext uri="{FF2B5EF4-FFF2-40B4-BE49-F238E27FC236}">
                  <a16:creationId xmlns:a16="http://schemas.microsoft.com/office/drawing/2014/main" id="{D4EDDC08-115E-40E4-9592-9B6263D197EE}"/>
                </a:ext>
              </a:extLst>
            </p:cNvPr>
            <p:cNvCxnSpPr/>
            <p:nvPr/>
          </p:nvCxnSpPr>
          <p:spPr>
            <a:xfrm>
              <a:off x="7728455" y="2500745"/>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57B5EB9-CE81-4748-9468-E06109849814}"/>
                </a:ext>
              </a:extLst>
            </p:cNvPr>
            <p:cNvCxnSpPr/>
            <p:nvPr/>
          </p:nvCxnSpPr>
          <p:spPr>
            <a:xfrm>
              <a:off x="7728455" y="3692236"/>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2B95D63B-D9F9-4A40-9069-79627D30A434}"/>
              </a:ext>
            </a:extLst>
          </p:cNvPr>
          <p:cNvGrpSpPr/>
          <p:nvPr/>
        </p:nvGrpSpPr>
        <p:grpSpPr>
          <a:xfrm>
            <a:off x="7077088" y="1251606"/>
            <a:ext cx="3728885" cy="743853"/>
            <a:chOff x="7728455" y="2500745"/>
            <a:chExt cx="2826327" cy="1191491"/>
          </a:xfrm>
        </p:grpSpPr>
        <p:cxnSp>
          <p:nvCxnSpPr>
            <p:cNvPr id="60" name="Straight Connector 59">
              <a:extLst>
                <a:ext uri="{FF2B5EF4-FFF2-40B4-BE49-F238E27FC236}">
                  <a16:creationId xmlns:a16="http://schemas.microsoft.com/office/drawing/2014/main" id="{19106ABC-9BE8-439C-A9D3-254B54A89DCD}"/>
                </a:ext>
              </a:extLst>
            </p:cNvPr>
            <p:cNvCxnSpPr/>
            <p:nvPr/>
          </p:nvCxnSpPr>
          <p:spPr>
            <a:xfrm>
              <a:off x="7728455" y="2500745"/>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551C5A-88CD-4B69-A207-C4347DE7DE17}"/>
                </a:ext>
              </a:extLst>
            </p:cNvPr>
            <p:cNvCxnSpPr/>
            <p:nvPr/>
          </p:nvCxnSpPr>
          <p:spPr>
            <a:xfrm>
              <a:off x="7728455" y="3692236"/>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63" name="Text Placeholder 5">
            <a:extLst>
              <a:ext uri="{FF2B5EF4-FFF2-40B4-BE49-F238E27FC236}">
                <a16:creationId xmlns:a16="http://schemas.microsoft.com/office/drawing/2014/main" id="{6578C00B-55E4-4CA8-9394-62ED5CFD22A1}"/>
              </a:ext>
            </a:extLst>
          </p:cNvPr>
          <p:cNvSpPr txBox="1">
            <a:spLocks/>
          </p:cNvSpPr>
          <p:nvPr/>
        </p:nvSpPr>
        <p:spPr>
          <a:xfrm>
            <a:off x="7247009" y="1263168"/>
            <a:ext cx="1522685" cy="637134"/>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99" dirty="0">
                <a:solidFill>
                  <a:prstClr val="white"/>
                </a:solidFill>
                <a:latin typeface="CVS Health Sans" panose="020B0504020202020204" pitchFamily="34" charset="0"/>
              </a:rPr>
              <a:t>1.7B+</a:t>
            </a:r>
            <a:endParaRPr lang="en-US" sz="3199" b="0" baseline="15000" dirty="0">
              <a:solidFill>
                <a:prstClr val="white"/>
              </a:solidFill>
              <a:latin typeface="CVS Health Sans" panose="020B0504020202020204" pitchFamily="34" charset="0"/>
            </a:endParaRPr>
          </a:p>
        </p:txBody>
      </p:sp>
      <p:sp>
        <p:nvSpPr>
          <p:cNvPr id="64" name="TextBox 63">
            <a:extLst>
              <a:ext uri="{FF2B5EF4-FFF2-40B4-BE49-F238E27FC236}">
                <a16:creationId xmlns:a16="http://schemas.microsoft.com/office/drawing/2014/main" id="{B726FCE4-7CFF-46DF-8AB9-E435AF9F0792}"/>
              </a:ext>
            </a:extLst>
          </p:cNvPr>
          <p:cNvSpPr txBox="1"/>
          <p:nvPr/>
        </p:nvSpPr>
        <p:spPr>
          <a:xfrm>
            <a:off x="7208237" y="1749276"/>
            <a:ext cx="1522685" cy="400948"/>
          </a:xfrm>
          <a:prstGeom prst="rect">
            <a:avLst/>
          </a:prstGeom>
          <a:noFill/>
        </p:spPr>
        <p:txBody>
          <a:bodyPr wrap="square" lIns="0" tIns="0" rIns="0" bIns="0" rtlCol="0">
            <a:noAutofit/>
          </a:bodyPr>
          <a:lstStyle/>
          <a:p>
            <a:pPr algn="ctr" defTabSz="456621" fontAlgn="base">
              <a:spcBef>
                <a:spcPts val="1200"/>
              </a:spcBef>
            </a:pPr>
            <a:r>
              <a:rPr lang="en-US" sz="1300" dirty="0">
                <a:solidFill>
                  <a:prstClr val="white"/>
                </a:solidFill>
                <a:latin typeface="CVS Health Sans" panose="020B0504020202020204" pitchFamily="34" charset="0"/>
                <a:cs typeface="Arial" panose="020B0604020202020204" pitchFamily="34" charset="0"/>
              </a:rPr>
              <a:t>SOURCE RECORDS</a:t>
            </a:r>
          </a:p>
        </p:txBody>
      </p:sp>
      <p:cxnSp>
        <p:nvCxnSpPr>
          <p:cNvPr id="67" name="Straight Connector 66">
            <a:extLst>
              <a:ext uri="{FF2B5EF4-FFF2-40B4-BE49-F238E27FC236}">
                <a16:creationId xmlns:a16="http://schemas.microsoft.com/office/drawing/2014/main" id="{94C8A456-9D06-458F-9C78-29D5FC0356E7}"/>
              </a:ext>
            </a:extLst>
          </p:cNvPr>
          <p:cNvCxnSpPr>
            <a:cxnSpLocks/>
          </p:cNvCxnSpPr>
          <p:nvPr/>
        </p:nvCxnSpPr>
        <p:spPr>
          <a:xfrm>
            <a:off x="8941532" y="1290944"/>
            <a:ext cx="2164" cy="743853"/>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D1CDDBFB-80A5-4E4C-A1DB-5D298A4BFC93}"/>
              </a:ext>
            </a:extLst>
          </p:cNvPr>
          <p:cNvGrpSpPr/>
          <p:nvPr/>
        </p:nvGrpSpPr>
        <p:grpSpPr>
          <a:xfrm>
            <a:off x="7077088" y="2265655"/>
            <a:ext cx="3728885" cy="743853"/>
            <a:chOff x="7728455" y="2500745"/>
            <a:chExt cx="2826327" cy="1191491"/>
          </a:xfrm>
        </p:grpSpPr>
        <p:cxnSp>
          <p:nvCxnSpPr>
            <p:cNvPr id="69" name="Straight Connector 68">
              <a:extLst>
                <a:ext uri="{FF2B5EF4-FFF2-40B4-BE49-F238E27FC236}">
                  <a16:creationId xmlns:a16="http://schemas.microsoft.com/office/drawing/2014/main" id="{8C7B1436-FA58-4690-A912-9C726A9E83DC}"/>
                </a:ext>
              </a:extLst>
            </p:cNvPr>
            <p:cNvCxnSpPr/>
            <p:nvPr/>
          </p:nvCxnSpPr>
          <p:spPr>
            <a:xfrm>
              <a:off x="7728455" y="2500745"/>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1894054-EC9F-4C47-9E85-FDCF1A7AF998}"/>
                </a:ext>
              </a:extLst>
            </p:cNvPr>
            <p:cNvCxnSpPr/>
            <p:nvPr/>
          </p:nvCxnSpPr>
          <p:spPr>
            <a:xfrm>
              <a:off x="7728455" y="3692236"/>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74" name="Text Placeholder 5">
            <a:extLst>
              <a:ext uri="{FF2B5EF4-FFF2-40B4-BE49-F238E27FC236}">
                <a16:creationId xmlns:a16="http://schemas.microsoft.com/office/drawing/2014/main" id="{A1098D47-96B1-42A7-8BBA-B1C18BC83482}"/>
              </a:ext>
            </a:extLst>
          </p:cNvPr>
          <p:cNvSpPr txBox="1">
            <a:spLocks/>
          </p:cNvSpPr>
          <p:nvPr/>
        </p:nvSpPr>
        <p:spPr>
          <a:xfrm>
            <a:off x="9113491" y="1235233"/>
            <a:ext cx="1522685" cy="637134"/>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US" sz="3199" b="0" baseline="15000" dirty="0">
              <a:solidFill>
                <a:prstClr val="white"/>
              </a:solidFill>
              <a:latin typeface="CVS Health Sans" panose="020B0504020202020204" pitchFamily="34" charset="0"/>
            </a:endParaRPr>
          </a:p>
        </p:txBody>
      </p:sp>
      <p:sp>
        <p:nvSpPr>
          <p:cNvPr id="75" name="TextBox 74">
            <a:extLst>
              <a:ext uri="{FF2B5EF4-FFF2-40B4-BE49-F238E27FC236}">
                <a16:creationId xmlns:a16="http://schemas.microsoft.com/office/drawing/2014/main" id="{D75D4177-E7BD-45D1-ABDE-04366B1E11ED}"/>
              </a:ext>
            </a:extLst>
          </p:cNvPr>
          <p:cNvSpPr txBox="1"/>
          <p:nvPr/>
        </p:nvSpPr>
        <p:spPr>
          <a:xfrm>
            <a:off x="9112533" y="1803334"/>
            <a:ext cx="1522685" cy="400948"/>
          </a:xfrm>
          <a:prstGeom prst="rect">
            <a:avLst/>
          </a:prstGeom>
          <a:noFill/>
        </p:spPr>
        <p:txBody>
          <a:bodyPr wrap="square" lIns="0" tIns="0" rIns="0" bIns="0" rtlCol="0">
            <a:noAutofit/>
          </a:bodyPr>
          <a:lstStyle/>
          <a:p>
            <a:pPr algn="ctr" defTabSz="456621" fontAlgn="base">
              <a:spcBef>
                <a:spcPts val="1200"/>
              </a:spcBef>
            </a:pPr>
            <a:r>
              <a:rPr lang="en-US" sz="900" dirty="0">
                <a:solidFill>
                  <a:prstClr val="white"/>
                </a:solidFill>
                <a:latin typeface="CVS Health Sans" panose="020B0504020202020204" pitchFamily="34" charset="0"/>
                <a:cs typeface="Arial" panose="020B0604020202020204" pitchFamily="34" charset="0"/>
              </a:rPr>
              <a:t>TRANSACTIONS PER YEAR</a:t>
            </a:r>
          </a:p>
        </p:txBody>
      </p:sp>
      <p:sp>
        <p:nvSpPr>
          <p:cNvPr id="76" name="Text Placeholder 5">
            <a:extLst>
              <a:ext uri="{FF2B5EF4-FFF2-40B4-BE49-F238E27FC236}">
                <a16:creationId xmlns:a16="http://schemas.microsoft.com/office/drawing/2014/main" id="{1CEEA246-8D34-491B-A695-A468658F1C43}"/>
              </a:ext>
            </a:extLst>
          </p:cNvPr>
          <p:cNvSpPr txBox="1">
            <a:spLocks/>
          </p:cNvSpPr>
          <p:nvPr/>
        </p:nvSpPr>
        <p:spPr>
          <a:xfrm>
            <a:off x="7237625" y="2322349"/>
            <a:ext cx="1522685" cy="637134"/>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99" dirty="0">
                <a:solidFill>
                  <a:prstClr val="white"/>
                </a:solidFill>
                <a:latin typeface="CVS Health Sans" panose="020B0504020202020204" pitchFamily="34" charset="0"/>
              </a:rPr>
              <a:t>7.5M+</a:t>
            </a:r>
            <a:endParaRPr lang="en-US" sz="2399" b="0" baseline="15000" dirty="0">
              <a:solidFill>
                <a:prstClr val="white"/>
              </a:solidFill>
              <a:latin typeface="CVS Health Sans" panose="020B0504020202020204" pitchFamily="34" charset="0"/>
            </a:endParaRPr>
          </a:p>
        </p:txBody>
      </p:sp>
      <p:cxnSp>
        <p:nvCxnSpPr>
          <p:cNvPr id="77" name="Straight Connector 76">
            <a:extLst>
              <a:ext uri="{FF2B5EF4-FFF2-40B4-BE49-F238E27FC236}">
                <a16:creationId xmlns:a16="http://schemas.microsoft.com/office/drawing/2014/main" id="{3959733D-3F24-49BA-BC60-7B159C3FA9F2}"/>
              </a:ext>
            </a:extLst>
          </p:cNvPr>
          <p:cNvCxnSpPr>
            <a:cxnSpLocks/>
          </p:cNvCxnSpPr>
          <p:nvPr/>
        </p:nvCxnSpPr>
        <p:spPr>
          <a:xfrm>
            <a:off x="8941562" y="2287439"/>
            <a:ext cx="2164" cy="743853"/>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8" name="Text Placeholder 5">
            <a:extLst>
              <a:ext uri="{FF2B5EF4-FFF2-40B4-BE49-F238E27FC236}">
                <a16:creationId xmlns:a16="http://schemas.microsoft.com/office/drawing/2014/main" id="{05C556F5-C81F-4C60-B3D6-D64C8AA02193}"/>
              </a:ext>
            </a:extLst>
          </p:cNvPr>
          <p:cNvSpPr txBox="1">
            <a:spLocks/>
          </p:cNvSpPr>
          <p:nvPr/>
        </p:nvSpPr>
        <p:spPr>
          <a:xfrm>
            <a:off x="9046811" y="2309295"/>
            <a:ext cx="1522685" cy="637134"/>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99" dirty="0">
                <a:solidFill>
                  <a:prstClr val="white"/>
                </a:solidFill>
                <a:latin typeface="CVS Health Sans" panose="020B0504020202020204" pitchFamily="34" charset="0"/>
              </a:rPr>
              <a:t>250</a:t>
            </a:r>
            <a:endParaRPr lang="en-US" sz="2399" b="0" baseline="15000" dirty="0">
              <a:solidFill>
                <a:prstClr val="white"/>
              </a:solidFill>
              <a:latin typeface="CVS Health Sans" panose="020B0504020202020204" pitchFamily="34" charset="0"/>
            </a:endParaRPr>
          </a:p>
        </p:txBody>
      </p:sp>
      <p:sp>
        <p:nvSpPr>
          <p:cNvPr id="79" name="TextBox 78">
            <a:extLst>
              <a:ext uri="{FF2B5EF4-FFF2-40B4-BE49-F238E27FC236}">
                <a16:creationId xmlns:a16="http://schemas.microsoft.com/office/drawing/2014/main" id="{0AAB348F-1632-4638-B149-0BDA51445917}"/>
              </a:ext>
            </a:extLst>
          </p:cNvPr>
          <p:cNvSpPr txBox="1"/>
          <p:nvPr/>
        </p:nvSpPr>
        <p:spPr>
          <a:xfrm>
            <a:off x="9141574" y="2669192"/>
            <a:ext cx="1522685" cy="400948"/>
          </a:xfrm>
          <a:prstGeom prst="rect">
            <a:avLst/>
          </a:prstGeom>
          <a:noFill/>
        </p:spPr>
        <p:txBody>
          <a:bodyPr wrap="square" lIns="0" tIns="0" rIns="0" bIns="0" rtlCol="0">
            <a:noAutofit/>
          </a:bodyPr>
          <a:lstStyle/>
          <a:p>
            <a:pPr algn="ctr" defTabSz="456621" fontAlgn="base">
              <a:spcBef>
                <a:spcPts val="1200"/>
              </a:spcBef>
            </a:pPr>
            <a:r>
              <a:rPr lang="en-US" sz="1050" dirty="0">
                <a:solidFill>
                  <a:prstClr val="white"/>
                </a:solidFill>
                <a:latin typeface="CVS Health Sans" panose="020B0504020202020204" pitchFamily="34" charset="0"/>
                <a:cs typeface="Arial" panose="020B0604020202020204" pitchFamily="34" charset="0"/>
              </a:rPr>
              <a:t>MILLI SECOND AVG RESPONSE TIME</a:t>
            </a:r>
          </a:p>
        </p:txBody>
      </p:sp>
      <p:sp>
        <p:nvSpPr>
          <p:cNvPr id="80" name="TextBox 79">
            <a:extLst>
              <a:ext uri="{FF2B5EF4-FFF2-40B4-BE49-F238E27FC236}">
                <a16:creationId xmlns:a16="http://schemas.microsoft.com/office/drawing/2014/main" id="{39D87968-F24A-4AF7-985E-1600A524B960}"/>
              </a:ext>
            </a:extLst>
          </p:cNvPr>
          <p:cNvSpPr txBox="1"/>
          <p:nvPr/>
        </p:nvSpPr>
        <p:spPr>
          <a:xfrm>
            <a:off x="7132376" y="2774211"/>
            <a:ext cx="1522685" cy="400948"/>
          </a:xfrm>
          <a:prstGeom prst="rect">
            <a:avLst/>
          </a:prstGeom>
          <a:noFill/>
        </p:spPr>
        <p:txBody>
          <a:bodyPr wrap="square" lIns="0" tIns="0" rIns="0" bIns="0" rtlCol="0">
            <a:noAutofit/>
          </a:bodyPr>
          <a:lstStyle/>
          <a:p>
            <a:pPr algn="ctr" defTabSz="456621" fontAlgn="base">
              <a:spcBef>
                <a:spcPts val="1200"/>
              </a:spcBef>
            </a:pPr>
            <a:r>
              <a:rPr lang="en-US" sz="1050" dirty="0">
                <a:solidFill>
                  <a:prstClr val="white"/>
                </a:solidFill>
                <a:latin typeface="CVS Health Sans" panose="020B0504020202020204" pitchFamily="34" charset="0"/>
                <a:cs typeface="Arial" panose="020B0604020202020204" pitchFamily="34" charset="0"/>
              </a:rPr>
              <a:t>SEARCHES PER DAY</a:t>
            </a:r>
          </a:p>
        </p:txBody>
      </p:sp>
      <p:grpSp>
        <p:nvGrpSpPr>
          <p:cNvPr id="81" name="Group 80">
            <a:extLst>
              <a:ext uri="{FF2B5EF4-FFF2-40B4-BE49-F238E27FC236}">
                <a16:creationId xmlns:a16="http://schemas.microsoft.com/office/drawing/2014/main" id="{3F3B06D4-3406-48E7-9EC3-BFBD7F211948}"/>
              </a:ext>
            </a:extLst>
          </p:cNvPr>
          <p:cNvGrpSpPr/>
          <p:nvPr/>
        </p:nvGrpSpPr>
        <p:grpSpPr>
          <a:xfrm>
            <a:off x="7083956" y="3305090"/>
            <a:ext cx="3728885" cy="743853"/>
            <a:chOff x="7728455" y="2500745"/>
            <a:chExt cx="2826327" cy="1191491"/>
          </a:xfrm>
        </p:grpSpPr>
        <p:cxnSp>
          <p:nvCxnSpPr>
            <p:cNvPr id="82" name="Straight Connector 81">
              <a:extLst>
                <a:ext uri="{FF2B5EF4-FFF2-40B4-BE49-F238E27FC236}">
                  <a16:creationId xmlns:a16="http://schemas.microsoft.com/office/drawing/2014/main" id="{ABEFA2C0-3D72-4355-BA3B-3ABE340781E6}"/>
                </a:ext>
              </a:extLst>
            </p:cNvPr>
            <p:cNvCxnSpPr/>
            <p:nvPr/>
          </p:nvCxnSpPr>
          <p:spPr>
            <a:xfrm>
              <a:off x="7728455" y="2500745"/>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D65564A-B3A4-4211-9FAC-858D78CD6D7B}"/>
                </a:ext>
              </a:extLst>
            </p:cNvPr>
            <p:cNvCxnSpPr/>
            <p:nvPr/>
          </p:nvCxnSpPr>
          <p:spPr>
            <a:xfrm>
              <a:off x="7728455" y="3692236"/>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id="{852A027A-16C4-4FA1-A5DF-70D1BC7673B7}"/>
              </a:ext>
            </a:extLst>
          </p:cNvPr>
          <p:cNvCxnSpPr>
            <a:cxnSpLocks/>
          </p:cNvCxnSpPr>
          <p:nvPr/>
        </p:nvCxnSpPr>
        <p:spPr>
          <a:xfrm>
            <a:off x="8943147" y="3305090"/>
            <a:ext cx="2164" cy="743853"/>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86" name="Text Placeholder 5">
            <a:extLst>
              <a:ext uri="{FF2B5EF4-FFF2-40B4-BE49-F238E27FC236}">
                <a16:creationId xmlns:a16="http://schemas.microsoft.com/office/drawing/2014/main" id="{C6A79FCB-651E-4E62-AE41-9DAAA2491206}"/>
              </a:ext>
            </a:extLst>
          </p:cNvPr>
          <p:cNvSpPr txBox="1">
            <a:spLocks/>
          </p:cNvSpPr>
          <p:nvPr/>
        </p:nvSpPr>
        <p:spPr>
          <a:xfrm>
            <a:off x="7247967" y="3358447"/>
            <a:ext cx="1522685" cy="637134"/>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99" dirty="0">
                <a:solidFill>
                  <a:prstClr val="white"/>
                </a:solidFill>
                <a:latin typeface="CVS Health Sans" panose="020B0504020202020204" pitchFamily="34" charset="0"/>
              </a:rPr>
              <a:t>1.5M+</a:t>
            </a:r>
            <a:endParaRPr lang="en-US" sz="2399" b="0" baseline="15000" dirty="0">
              <a:solidFill>
                <a:prstClr val="white"/>
              </a:solidFill>
              <a:latin typeface="CVS Health Sans" panose="020B0504020202020204" pitchFamily="34" charset="0"/>
            </a:endParaRPr>
          </a:p>
        </p:txBody>
      </p:sp>
      <p:sp>
        <p:nvSpPr>
          <p:cNvPr id="87" name="Text Placeholder 5">
            <a:extLst>
              <a:ext uri="{FF2B5EF4-FFF2-40B4-BE49-F238E27FC236}">
                <a16:creationId xmlns:a16="http://schemas.microsoft.com/office/drawing/2014/main" id="{0544D432-AAB5-464A-A338-71040958DFB5}"/>
              </a:ext>
            </a:extLst>
          </p:cNvPr>
          <p:cNvSpPr txBox="1">
            <a:spLocks/>
          </p:cNvSpPr>
          <p:nvPr/>
        </p:nvSpPr>
        <p:spPr>
          <a:xfrm>
            <a:off x="9107155" y="3339188"/>
            <a:ext cx="1522685" cy="637134"/>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99" dirty="0">
                <a:solidFill>
                  <a:prstClr val="white"/>
                </a:solidFill>
                <a:latin typeface="CVS Health Sans" panose="020B0504020202020204" pitchFamily="34" charset="0"/>
              </a:rPr>
              <a:t>800K+</a:t>
            </a:r>
            <a:endParaRPr lang="en-US" sz="2399" b="0" baseline="15000" dirty="0">
              <a:solidFill>
                <a:prstClr val="white"/>
              </a:solidFill>
              <a:latin typeface="CVS Health Sans" panose="020B0504020202020204" pitchFamily="34" charset="0"/>
            </a:endParaRPr>
          </a:p>
        </p:txBody>
      </p:sp>
      <p:sp>
        <p:nvSpPr>
          <p:cNvPr id="88" name="TextBox 87">
            <a:extLst>
              <a:ext uri="{FF2B5EF4-FFF2-40B4-BE49-F238E27FC236}">
                <a16:creationId xmlns:a16="http://schemas.microsoft.com/office/drawing/2014/main" id="{BF693261-2A34-4E17-A5EF-5654E6D3C396}"/>
              </a:ext>
            </a:extLst>
          </p:cNvPr>
          <p:cNvSpPr txBox="1"/>
          <p:nvPr/>
        </p:nvSpPr>
        <p:spPr>
          <a:xfrm>
            <a:off x="7247967" y="3727166"/>
            <a:ext cx="1522685" cy="400948"/>
          </a:xfrm>
          <a:prstGeom prst="rect">
            <a:avLst/>
          </a:prstGeom>
          <a:noFill/>
        </p:spPr>
        <p:txBody>
          <a:bodyPr wrap="square" lIns="0" tIns="0" rIns="0" bIns="0" rtlCol="0">
            <a:noAutofit/>
          </a:bodyPr>
          <a:lstStyle/>
          <a:p>
            <a:pPr algn="ctr" defTabSz="456621" fontAlgn="base">
              <a:spcBef>
                <a:spcPts val="1200"/>
              </a:spcBef>
            </a:pPr>
            <a:r>
              <a:rPr lang="en-US" sz="1050" dirty="0">
                <a:solidFill>
                  <a:prstClr val="white"/>
                </a:solidFill>
                <a:latin typeface="CVS Health Sans" panose="020B0504020202020204" pitchFamily="34" charset="0"/>
                <a:cs typeface="Arial" panose="020B0604020202020204" pitchFamily="34" charset="0"/>
              </a:rPr>
              <a:t>SOURCE UPDATES PER DAY</a:t>
            </a:r>
          </a:p>
        </p:txBody>
      </p:sp>
      <p:sp>
        <p:nvSpPr>
          <p:cNvPr id="89" name="TextBox 88">
            <a:extLst>
              <a:ext uri="{FF2B5EF4-FFF2-40B4-BE49-F238E27FC236}">
                <a16:creationId xmlns:a16="http://schemas.microsoft.com/office/drawing/2014/main" id="{F0289D83-423D-4E22-A100-7F7B47151733}"/>
              </a:ext>
            </a:extLst>
          </p:cNvPr>
          <p:cNvSpPr txBox="1"/>
          <p:nvPr/>
        </p:nvSpPr>
        <p:spPr>
          <a:xfrm>
            <a:off x="9158341" y="3700184"/>
            <a:ext cx="1522685" cy="400948"/>
          </a:xfrm>
          <a:prstGeom prst="rect">
            <a:avLst/>
          </a:prstGeom>
          <a:noFill/>
        </p:spPr>
        <p:txBody>
          <a:bodyPr wrap="square" lIns="0" tIns="0" rIns="0" bIns="0" rtlCol="0">
            <a:noAutofit/>
          </a:bodyPr>
          <a:lstStyle/>
          <a:p>
            <a:pPr algn="ctr" defTabSz="456621" fontAlgn="base">
              <a:spcBef>
                <a:spcPts val="1200"/>
              </a:spcBef>
            </a:pPr>
            <a:r>
              <a:rPr lang="en-US" sz="1050" dirty="0">
                <a:solidFill>
                  <a:prstClr val="white"/>
                </a:solidFill>
                <a:latin typeface="CVS Health Sans" panose="020B0504020202020204" pitchFamily="34" charset="0"/>
                <a:cs typeface="Arial" panose="020B0604020202020204" pitchFamily="34" charset="0"/>
              </a:rPr>
              <a:t>GID EVENTS PER DAY</a:t>
            </a:r>
          </a:p>
        </p:txBody>
      </p:sp>
      <p:grpSp>
        <p:nvGrpSpPr>
          <p:cNvPr id="90" name="Group 89">
            <a:extLst>
              <a:ext uri="{FF2B5EF4-FFF2-40B4-BE49-F238E27FC236}">
                <a16:creationId xmlns:a16="http://schemas.microsoft.com/office/drawing/2014/main" id="{C9CE5DE3-EA17-4F2C-A6C9-1F0B04CB4016}"/>
              </a:ext>
            </a:extLst>
          </p:cNvPr>
          <p:cNvGrpSpPr/>
          <p:nvPr/>
        </p:nvGrpSpPr>
        <p:grpSpPr>
          <a:xfrm>
            <a:off x="7083956" y="4336082"/>
            <a:ext cx="3728885" cy="743853"/>
            <a:chOff x="7728455" y="2500745"/>
            <a:chExt cx="2826327" cy="1191491"/>
          </a:xfrm>
        </p:grpSpPr>
        <p:cxnSp>
          <p:nvCxnSpPr>
            <p:cNvPr id="91" name="Straight Connector 90">
              <a:extLst>
                <a:ext uri="{FF2B5EF4-FFF2-40B4-BE49-F238E27FC236}">
                  <a16:creationId xmlns:a16="http://schemas.microsoft.com/office/drawing/2014/main" id="{EF323977-0B1B-4D57-A88A-867307AAA63F}"/>
                </a:ext>
              </a:extLst>
            </p:cNvPr>
            <p:cNvCxnSpPr/>
            <p:nvPr/>
          </p:nvCxnSpPr>
          <p:spPr>
            <a:xfrm>
              <a:off x="7728455" y="2500745"/>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5B99391-34D9-42C6-9C47-7F92016CC5B6}"/>
                </a:ext>
              </a:extLst>
            </p:cNvPr>
            <p:cNvCxnSpPr/>
            <p:nvPr/>
          </p:nvCxnSpPr>
          <p:spPr>
            <a:xfrm>
              <a:off x="7728455" y="3692236"/>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95" name="TextBox 94">
            <a:extLst>
              <a:ext uri="{FF2B5EF4-FFF2-40B4-BE49-F238E27FC236}">
                <a16:creationId xmlns:a16="http://schemas.microsoft.com/office/drawing/2014/main" id="{32F37010-996B-4205-8212-27665D46F3CB}"/>
              </a:ext>
            </a:extLst>
          </p:cNvPr>
          <p:cNvSpPr txBox="1"/>
          <p:nvPr/>
        </p:nvSpPr>
        <p:spPr>
          <a:xfrm>
            <a:off x="8818407" y="5405921"/>
            <a:ext cx="1862619" cy="400948"/>
          </a:xfrm>
          <a:prstGeom prst="rect">
            <a:avLst/>
          </a:prstGeom>
          <a:noFill/>
        </p:spPr>
        <p:txBody>
          <a:bodyPr wrap="square" lIns="0" tIns="0" rIns="0" bIns="0" rtlCol="0">
            <a:noAutofit/>
          </a:bodyPr>
          <a:lstStyle/>
          <a:p>
            <a:pPr algn="ctr" defTabSz="456621" fontAlgn="base">
              <a:spcBef>
                <a:spcPts val="1200"/>
              </a:spcBef>
            </a:pPr>
            <a:r>
              <a:rPr lang="en-US" sz="1050" dirty="0">
                <a:solidFill>
                  <a:prstClr val="white"/>
                </a:solidFill>
                <a:latin typeface="CVS Health Sans" panose="020B0504020202020204" pitchFamily="34" charset="0"/>
                <a:cs typeface="Arial" panose="020B0604020202020204" pitchFamily="34" charset="0"/>
              </a:rPr>
              <a:t>SOURCES ACROSS MAJOR ENTERPRISE LOBS -  PBM, RETAIL,HCB,DIGITAL, SPECIALITY</a:t>
            </a:r>
          </a:p>
        </p:txBody>
      </p:sp>
      <p:sp>
        <p:nvSpPr>
          <p:cNvPr id="96" name="Text Placeholder 5">
            <a:extLst>
              <a:ext uri="{FF2B5EF4-FFF2-40B4-BE49-F238E27FC236}">
                <a16:creationId xmlns:a16="http://schemas.microsoft.com/office/drawing/2014/main" id="{CC1F6A3F-5773-4732-834E-1549F6D2FF09}"/>
              </a:ext>
            </a:extLst>
          </p:cNvPr>
          <p:cNvSpPr txBox="1">
            <a:spLocks/>
          </p:cNvSpPr>
          <p:nvPr/>
        </p:nvSpPr>
        <p:spPr>
          <a:xfrm>
            <a:off x="9073761" y="1283424"/>
            <a:ext cx="1522685" cy="637134"/>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99" dirty="0">
                <a:solidFill>
                  <a:prstClr val="white"/>
                </a:solidFill>
                <a:latin typeface="CVS Health Sans" panose="020B0504020202020204" pitchFamily="34" charset="0"/>
              </a:rPr>
              <a:t>3.4B+</a:t>
            </a:r>
            <a:endParaRPr lang="en-US" sz="3199" b="0" baseline="15000" dirty="0">
              <a:solidFill>
                <a:prstClr val="white"/>
              </a:solidFill>
              <a:latin typeface="CVS Health Sans" panose="020B0504020202020204" pitchFamily="34" charset="0"/>
            </a:endParaRPr>
          </a:p>
        </p:txBody>
      </p:sp>
      <p:sp>
        <p:nvSpPr>
          <p:cNvPr id="97" name="Text Placeholder 5">
            <a:extLst>
              <a:ext uri="{FF2B5EF4-FFF2-40B4-BE49-F238E27FC236}">
                <a16:creationId xmlns:a16="http://schemas.microsoft.com/office/drawing/2014/main" id="{42479B36-16C2-42E8-AD5B-1FF14A07E8EC}"/>
              </a:ext>
            </a:extLst>
          </p:cNvPr>
          <p:cNvSpPr txBox="1">
            <a:spLocks/>
          </p:cNvSpPr>
          <p:nvPr/>
        </p:nvSpPr>
        <p:spPr>
          <a:xfrm>
            <a:off x="7418845" y="5484911"/>
            <a:ext cx="1522685" cy="645225"/>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5998" b="0" baseline="15000" dirty="0">
                <a:solidFill>
                  <a:prstClr val="white"/>
                </a:solidFill>
                <a:latin typeface="CVS Health Sans" panose="020B0504020202020204" pitchFamily="34" charset="0"/>
              </a:rPr>
              <a:t>12</a:t>
            </a:r>
            <a:endParaRPr lang="en-US" sz="3199" b="0" baseline="15000" dirty="0">
              <a:solidFill>
                <a:prstClr val="white"/>
              </a:solidFill>
              <a:latin typeface="CVS Health Sans" panose="020B0504020202020204" pitchFamily="34" charset="0"/>
            </a:endParaRPr>
          </a:p>
        </p:txBody>
      </p:sp>
      <p:grpSp>
        <p:nvGrpSpPr>
          <p:cNvPr id="98" name="Group 97">
            <a:extLst>
              <a:ext uri="{FF2B5EF4-FFF2-40B4-BE49-F238E27FC236}">
                <a16:creationId xmlns:a16="http://schemas.microsoft.com/office/drawing/2014/main" id="{E01E3688-F104-46FB-B130-4D2D849A0BBD}"/>
              </a:ext>
            </a:extLst>
          </p:cNvPr>
          <p:cNvGrpSpPr/>
          <p:nvPr/>
        </p:nvGrpSpPr>
        <p:grpSpPr>
          <a:xfrm>
            <a:off x="7111838" y="5322746"/>
            <a:ext cx="3728885" cy="743853"/>
            <a:chOff x="7728455" y="2500745"/>
            <a:chExt cx="2826327" cy="1191491"/>
          </a:xfrm>
        </p:grpSpPr>
        <p:cxnSp>
          <p:nvCxnSpPr>
            <p:cNvPr id="99" name="Straight Connector 98">
              <a:extLst>
                <a:ext uri="{FF2B5EF4-FFF2-40B4-BE49-F238E27FC236}">
                  <a16:creationId xmlns:a16="http://schemas.microsoft.com/office/drawing/2014/main" id="{3CDBE5B3-5FA1-4A08-B49E-51D07F505A35}"/>
                </a:ext>
              </a:extLst>
            </p:cNvPr>
            <p:cNvCxnSpPr/>
            <p:nvPr/>
          </p:nvCxnSpPr>
          <p:spPr>
            <a:xfrm>
              <a:off x="7728455" y="2500745"/>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41554BD-1FA5-449E-9A92-25974FBC15C8}"/>
                </a:ext>
              </a:extLst>
            </p:cNvPr>
            <p:cNvCxnSpPr/>
            <p:nvPr/>
          </p:nvCxnSpPr>
          <p:spPr>
            <a:xfrm>
              <a:off x="7728455" y="3692236"/>
              <a:ext cx="2826327" cy="0"/>
            </a:xfrm>
            <a:prstGeom prst="line">
              <a:avLst/>
            </a:prstGeom>
            <a:ln w="25400" cap="rnd"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101" name="Text Placeholder 5">
            <a:extLst>
              <a:ext uri="{FF2B5EF4-FFF2-40B4-BE49-F238E27FC236}">
                <a16:creationId xmlns:a16="http://schemas.microsoft.com/office/drawing/2014/main" id="{C5673D26-155C-4F4E-97A2-568BF82AE25A}"/>
              </a:ext>
            </a:extLst>
          </p:cNvPr>
          <p:cNvSpPr txBox="1">
            <a:spLocks/>
          </p:cNvSpPr>
          <p:nvPr/>
        </p:nvSpPr>
        <p:spPr>
          <a:xfrm>
            <a:off x="7208237" y="4495696"/>
            <a:ext cx="1522685" cy="645225"/>
          </a:xfrm>
          <a:prstGeom prst="rect">
            <a:avLst/>
          </a:prstGeom>
        </p:spPr>
        <p:txBody>
          <a:bodyPr vert="horz" lIns="0" tIns="0" rIns="0" bIns="0" rtlCol="0">
            <a:noAutofit/>
          </a:bodyPr>
          <a:lstStyle>
            <a:lvl1pPr marL="0" indent="0" algn="l" defTabSz="914400" rtl="0" eaLnBrk="1" latinLnBrk="0" hangingPunct="1">
              <a:spcBef>
                <a:spcPts val="1800"/>
              </a:spcBef>
              <a:spcAft>
                <a:spcPts val="1200"/>
              </a:spcAft>
              <a:buClrTx/>
              <a:buFontTx/>
              <a:buNone/>
              <a:tabLst>
                <a:tab pos="1201738" algn="l"/>
              </a:tabLst>
              <a:defRPr sz="2600" b="1" i="0" kern="12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indent="0" algn="l" defTabSz="914400" rtl="0" eaLnBrk="1" latinLnBrk="0" hangingPunct="1">
              <a:spcBef>
                <a:spcPts val="0"/>
              </a:spcBef>
              <a:spcAft>
                <a:spcPts val="1200"/>
              </a:spcAft>
              <a:buClrTx/>
              <a:buFont typeface="Arial" pitchFamily="34" charset="0"/>
              <a:buNone/>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73038" indent="-173038"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347663" indent="-1746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509588" indent="-161925" algn="l" defTabSz="914400" rtl="0" eaLnBrk="1" latinLnBrk="0" hangingPunct="1">
              <a:spcBef>
                <a:spcPts val="0"/>
              </a:spcBef>
              <a:spcAft>
                <a:spcPts val="600"/>
              </a:spcAft>
              <a:buClrTx/>
              <a:buFont typeface="Arial" panose="020B0604020202020204" pitchFamily="34" charset="0"/>
              <a:buChar char="•"/>
              <a:tabLst>
                <a:tab pos="1201738" algn="l"/>
              </a:tabLst>
              <a:defRPr sz="14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5998" b="0" baseline="15000" dirty="0">
                <a:solidFill>
                  <a:prstClr val="white"/>
                </a:solidFill>
                <a:latin typeface="CVS Health Sans" panose="020B0504020202020204" pitchFamily="34" charset="0"/>
              </a:rPr>
              <a:t>30+</a:t>
            </a:r>
            <a:endParaRPr lang="en-US" sz="3199" b="0" baseline="15000" dirty="0">
              <a:solidFill>
                <a:prstClr val="white"/>
              </a:solidFill>
              <a:latin typeface="CVS Health Sans" panose="020B0504020202020204" pitchFamily="34" charset="0"/>
            </a:endParaRPr>
          </a:p>
        </p:txBody>
      </p:sp>
      <p:sp>
        <p:nvSpPr>
          <p:cNvPr id="102" name="TextBox 101">
            <a:extLst>
              <a:ext uri="{FF2B5EF4-FFF2-40B4-BE49-F238E27FC236}">
                <a16:creationId xmlns:a16="http://schemas.microsoft.com/office/drawing/2014/main" id="{B136BAEA-4429-494D-B17E-BE05ED09DFA9}"/>
              </a:ext>
            </a:extLst>
          </p:cNvPr>
          <p:cNvSpPr txBox="1"/>
          <p:nvPr/>
        </p:nvSpPr>
        <p:spPr>
          <a:xfrm>
            <a:off x="8615328" y="4386866"/>
            <a:ext cx="1942087" cy="400948"/>
          </a:xfrm>
          <a:prstGeom prst="rect">
            <a:avLst/>
          </a:prstGeom>
          <a:noFill/>
        </p:spPr>
        <p:txBody>
          <a:bodyPr wrap="square" lIns="0" tIns="0" rIns="0" bIns="0" rtlCol="0">
            <a:noAutofit/>
          </a:bodyPr>
          <a:lstStyle/>
          <a:p>
            <a:pPr algn="ctr" defTabSz="456621" fontAlgn="base">
              <a:spcBef>
                <a:spcPts val="1200"/>
              </a:spcBef>
            </a:pPr>
            <a:r>
              <a:rPr lang="en-US" sz="1050" dirty="0">
                <a:solidFill>
                  <a:prstClr val="white"/>
                </a:solidFill>
                <a:latin typeface="CVS Health Sans" panose="020B0504020202020204" pitchFamily="34" charset="0"/>
                <a:cs typeface="Arial" panose="020B0604020202020204" pitchFamily="34" charset="0"/>
              </a:rPr>
              <a:t>ENTERPISE CONSUMERS ACROSS PBM, RETAIL, SPECIALITY, AETNA,DIGITAL,IPP,A4L,HCB</a:t>
            </a:r>
          </a:p>
        </p:txBody>
      </p:sp>
    </p:spTree>
    <p:extLst>
      <p:ext uri="{BB962C8B-B14F-4D97-AF65-F5344CB8AC3E}">
        <p14:creationId xmlns:p14="http://schemas.microsoft.com/office/powerpoint/2010/main" val="416329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BE49B76-FC18-419D-BF3A-B4325AC0EA87}"/>
              </a:ext>
            </a:extLst>
          </p:cNvPr>
          <p:cNvSpPr txBox="1">
            <a:spLocks/>
          </p:cNvSpPr>
          <p:nvPr/>
        </p:nvSpPr>
        <p:spPr>
          <a:xfrm>
            <a:off x="569913" y="898589"/>
            <a:ext cx="8354631" cy="3981450"/>
          </a:xfrm>
          <a:prstGeom prst="rect">
            <a:avLst/>
          </a:prstGeom>
        </p:spPr>
        <p:txBody>
          <a:bodyPr lIns="0" rIns="0"/>
          <a:lstStyle>
            <a:lvl1pPr marL="0" indent="0" algn="l" defTabSz="457200" rtl="0" eaLnBrk="1" latinLnBrk="0" hangingPunct="1">
              <a:spcBef>
                <a:spcPts val="1800"/>
              </a:spcBef>
              <a:buClr>
                <a:schemeClr val="tx1"/>
              </a:buClr>
              <a:buFont typeface="Arial"/>
              <a:buNone/>
              <a:defRPr sz="1800" b="0" kern="1200">
                <a:solidFill>
                  <a:schemeClr val="tx1"/>
                </a:solidFill>
                <a:latin typeface="+mn-lt"/>
                <a:ea typeface="+mn-ea"/>
                <a:cs typeface="+mn-cs"/>
              </a:defRPr>
            </a:lvl1pPr>
            <a:lvl2pPr marL="171450" indent="-171450" algn="l" defTabSz="457200" rtl="0" eaLnBrk="1" latinLnBrk="0" hangingPunct="1">
              <a:spcBef>
                <a:spcPts val="1200"/>
              </a:spcBef>
              <a:buClr>
                <a:schemeClr val="tx1"/>
              </a:buClr>
              <a:buFont typeface="Arial"/>
              <a:buChar char="•"/>
              <a:defRPr sz="1800" kern="1200">
                <a:solidFill>
                  <a:schemeClr val="tx1"/>
                </a:solidFill>
                <a:latin typeface="+mn-lt"/>
                <a:ea typeface="+mn-ea"/>
                <a:cs typeface="+mn-cs"/>
              </a:defRPr>
            </a:lvl2pPr>
            <a:lvl3pPr marL="342900" indent="-171450" algn="l" defTabSz="457200" rtl="0" eaLnBrk="1" latinLnBrk="0" hangingPunct="1">
              <a:spcBef>
                <a:spcPts val="600"/>
              </a:spcBef>
              <a:buClr>
                <a:schemeClr val="tx1"/>
              </a:buClr>
              <a:buFont typeface="Lucida Grande"/>
              <a:buChar char="–"/>
              <a:defRPr sz="1600" kern="1200">
                <a:solidFill>
                  <a:schemeClr val="tx1"/>
                </a:solidFill>
                <a:latin typeface="+mn-lt"/>
                <a:ea typeface="+mn-ea"/>
                <a:cs typeface="+mn-cs"/>
              </a:defRPr>
            </a:lvl3pPr>
            <a:lvl4pPr marL="514350" indent="-171450" algn="l" defTabSz="457200" rtl="0" eaLnBrk="1" latinLnBrk="0" hangingPunct="1">
              <a:spcBef>
                <a:spcPts val="600"/>
              </a:spcBef>
              <a:buClr>
                <a:schemeClr val="tx1"/>
              </a:buClr>
              <a:buFont typeface="Arial"/>
              <a:buChar char="•"/>
              <a:defRPr sz="1600" kern="1200">
                <a:solidFill>
                  <a:schemeClr val="tx1"/>
                </a:solidFill>
                <a:latin typeface="+mn-lt"/>
                <a:ea typeface="+mn-ea"/>
                <a:cs typeface="+mn-cs"/>
              </a:defRPr>
            </a:lvl4pPr>
            <a:lvl5pPr marL="742950" indent="-228600" algn="l" defTabSz="457200" rtl="0" eaLnBrk="1" latinLnBrk="0" hangingPunct="1">
              <a:spcBef>
                <a:spcPts val="300"/>
              </a:spcBef>
              <a:buClr>
                <a:schemeClr val="tx1"/>
              </a:buClr>
              <a:buFont typeface="Arial" panose="020B0604020202020204" pitchFamily="34" charset="0"/>
              <a:buChar char="–"/>
              <a:defRPr sz="1600" kern="1200">
                <a:solidFill>
                  <a:schemeClr val="tx1"/>
                </a:solidFill>
                <a:latin typeface="+mn-lt"/>
                <a:ea typeface="+mn-ea"/>
                <a:cs typeface="+mn-cs"/>
              </a:defRPr>
            </a:lvl5pPr>
            <a:lvl6pPr marL="571500" indent="0" algn="l" defTabSz="457200" rtl="0" eaLnBrk="1" latinLnBrk="0" hangingPunct="1">
              <a:spcBef>
                <a:spcPct val="20000"/>
              </a:spcBef>
              <a:buFont typeface="Arial"/>
              <a:buNone/>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pPr>
            <a:endParaRPr lang="en-US" sz="1400" dirty="0">
              <a:solidFill>
                <a:schemeClr val="tx2"/>
              </a:solidFill>
            </a:endParaRPr>
          </a:p>
        </p:txBody>
      </p:sp>
      <p:grpSp>
        <p:nvGrpSpPr>
          <p:cNvPr id="4" name="Group 3">
            <a:extLst>
              <a:ext uri="{FF2B5EF4-FFF2-40B4-BE49-F238E27FC236}">
                <a16:creationId xmlns:a16="http://schemas.microsoft.com/office/drawing/2014/main" id="{3D5874AF-517D-4764-BA6B-37A53BE80BBD}"/>
              </a:ext>
            </a:extLst>
          </p:cNvPr>
          <p:cNvGrpSpPr/>
          <p:nvPr/>
        </p:nvGrpSpPr>
        <p:grpSpPr>
          <a:xfrm>
            <a:off x="3803637" y="334537"/>
            <a:ext cx="8385187" cy="6215164"/>
            <a:chOff x="4326349" y="1694640"/>
            <a:chExt cx="7951385" cy="4931688"/>
          </a:xfrm>
        </p:grpSpPr>
        <p:sp>
          <p:nvSpPr>
            <p:cNvPr id="7" name="Oval 6">
              <a:extLst>
                <a:ext uri="{FF2B5EF4-FFF2-40B4-BE49-F238E27FC236}">
                  <a16:creationId xmlns:a16="http://schemas.microsoft.com/office/drawing/2014/main" id="{7BBB97F5-C89C-4678-B7B3-AD10EEBC7F0D}"/>
                </a:ext>
              </a:extLst>
            </p:cNvPr>
            <p:cNvSpPr/>
            <p:nvPr/>
          </p:nvSpPr>
          <p:spPr>
            <a:xfrm>
              <a:off x="4385915" y="5142342"/>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1</a:t>
              </a:r>
            </a:p>
          </p:txBody>
        </p:sp>
        <p:sp>
          <p:nvSpPr>
            <p:cNvPr id="8" name="Oval 7">
              <a:extLst>
                <a:ext uri="{FF2B5EF4-FFF2-40B4-BE49-F238E27FC236}">
                  <a16:creationId xmlns:a16="http://schemas.microsoft.com/office/drawing/2014/main" id="{D3C12F76-27A2-4638-9C2D-A8619F996170}"/>
                </a:ext>
              </a:extLst>
            </p:cNvPr>
            <p:cNvSpPr/>
            <p:nvPr/>
          </p:nvSpPr>
          <p:spPr>
            <a:xfrm>
              <a:off x="6489555" y="2554541"/>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2</a:t>
              </a:r>
            </a:p>
          </p:txBody>
        </p:sp>
        <p:sp>
          <p:nvSpPr>
            <p:cNvPr id="9" name="Oval 8">
              <a:extLst>
                <a:ext uri="{FF2B5EF4-FFF2-40B4-BE49-F238E27FC236}">
                  <a16:creationId xmlns:a16="http://schemas.microsoft.com/office/drawing/2014/main" id="{6B5CEA46-65D4-4E92-9681-04C3FBD53C23}"/>
                </a:ext>
              </a:extLst>
            </p:cNvPr>
            <p:cNvSpPr/>
            <p:nvPr/>
          </p:nvSpPr>
          <p:spPr>
            <a:xfrm>
              <a:off x="9557293" y="2494907"/>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3</a:t>
              </a:r>
            </a:p>
          </p:txBody>
        </p:sp>
        <p:sp>
          <p:nvSpPr>
            <p:cNvPr id="10" name="Oval 9">
              <a:extLst>
                <a:ext uri="{FF2B5EF4-FFF2-40B4-BE49-F238E27FC236}">
                  <a16:creationId xmlns:a16="http://schemas.microsoft.com/office/drawing/2014/main" id="{5C5FBE3A-C5A3-4462-9BFF-EE3245B233E6}"/>
                </a:ext>
              </a:extLst>
            </p:cNvPr>
            <p:cNvSpPr/>
            <p:nvPr/>
          </p:nvSpPr>
          <p:spPr>
            <a:xfrm>
              <a:off x="6983450" y="4131671"/>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4</a:t>
              </a:r>
            </a:p>
          </p:txBody>
        </p:sp>
        <p:sp>
          <p:nvSpPr>
            <p:cNvPr id="11" name="Oval 10">
              <a:extLst>
                <a:ext uri="{FF2B5EF4-FFF2-40B4-BE49-F238E27FC236}">
                  <a16:creationId xmlns:a16="http://schemas.microsoft.com/office/drawing/2014/main" id="{1FDBDEFA-C2F1-435C-B176-2D28363A4617}"/>
                </a:ext>
              </a:extLst>
            </p:cNvPr>
            <p:cNvSpPr/>
            <p:nvPr/>
          </p:nvSpPr>
          <p:spPr>
            <a:xfrm>
              <a:off x="8473347" y="5952011"/>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5</a:t>
              </a:r>
            </a:p>
          </p:txBody>
        </p:sp>
        <p:sp>
          <p:nvSpPr>
            <p:cNvPr id="12" name="TextBox 11">
              <a:extLst>
                <a:ext uri="{FF2B5EF4-FFF2-40B4-BE49-F238E27FC236}">
                  <a16:creationId xmlns:a16="http://schemas.microsoft.com/office/drawing/2014/main" id="{EB645290-B40F-44D4-83D1-7B89CCB174B6}"/>
                </a:ext>
              </a:extLst>
            </p:cNvPr>
            <p:cNvSpPr txBox="1"/>
            <p:nvPr/>
          </p:nvSpPr>
          <p:spPr>
            <a:xfrm>
              <a:off x="4996310" y="3689408"/>
              <a:ext cx="493726" cy="1384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Retail Rx</a:t>
              </a:r>
            </a:p>
          </p:txBody>
        </p:sp>
        <p:sp>
          <p:nvSpPr>
            <p:cNvPr id="13" name="Freeform 109">
              <a:extLst>
                <a:ext uri="{FF2B5EF4-FFF2-40B4-BE49-F238E27FC236}">
                  <a16:creationId xmlns:a16="http://schemas.microsoft.com/office/drawing/2014/main" id="{4AE38FFD-7ECB-4FF8-ABE2-4329BA488BB0}"/>
                </a:ext>
              </a:extLst>
            </p:cNvPr>
            <p:cNvSpPr>
              <a:spLocks noChangeAspect="1" noEditPoints="1"/>
            </p:cNvSpPr>
            <p:nvPr/>
          </p:nvSpPr>
          <p:spPr bwMode="auto">
            <a:xfrm>
              <a:off x="5127733" y="3418616"/>
              <a:ext cx="213648" cy="245769"/>
            </a:xfrm>
            <a:custGeom>
              <a:avLst/>
              <a:gdLst>
                <a:gd name="T0" fmla="*/ 3901 w 4132"/>
                <a:gd name="T1" fmla="*/ 5166 h 5166"/>
                <a:gd name="T2" fmla="*/ 3293 w 4132"/>
                <a:gd name="T3" fmla="*/ 2712 h 5166"/>
                <a:gd name="T4" fmla="*/ 2182 w 4132"/>
                <a:gd name="T5" fmla="*/ 4160 h 5166"/>
                <a:gd name="T6" fmla="*/ 1951 w 4132"/>
                <a:gd name="T7" fmla="*/ 5166 h 5166"/>
                <a:gd name="T8" fmla="*/ 625 w 4132"/>
                <a:gd name="T9" fmla="*/ 3209 h 5166"/>
                <a:gd name="T10" fmla="*/ 231 w 4132"/>
                <a:gd name="T11" fmla="*/ 3351 h 5166"/>
                <a:gd name="T12" fmla="*/ 0 w 4132"/>
                <a:gd name="T13" fmla="*/ 5166 h 5166"/>
                <a:gd name="T14" fmla="*/ 871 w 4132"/>
                <a:gd name="T15" fmla="*/ 2480 h 5166"/>
                <a:gd name="T16" fmla="*/ 901 w 4132"/>
                <a:gd name="T17" fmla="*/ 1166 h 5166"/>
                <a:gd name="T18" fmla="*/ 2066 w 4132"/>
                <a:gd name="T19" fmla="*/ 0 h 5166"/>
                <a:gd name="T20" fmla="*/ 3232 w 4132"/>
                <a:gd name="T21" fmla="*/ 1166 h 5166"/>
                <a:gd name="T22" fmla="*/ 3261 w 4132"/>
                <a:gd name="T23" fmla="*/ 2480 h 5166"/>
                <a:gd name="T24" fmla="*/ 4132 w 4132"/>
                <a:gd name="T25" fmla="*/ 5166 h 5166"/>
                <a:gd name="T26" fmla="*/ 2066 w 4132"/>
                <a:gd name="T27" fmla="*/ 3786 h 5166"/>
                <a:gd name="T28" fmla="*/ 1641 w 4132"/>
                <a:gd name="T29" fmla="*/ 2711 h 5166"/>
                <a:gd name="T30" fmla="*/ 2318 w 4132"/>
                <a:gd name="T31" fmla="*/ 3778 h 5166"/>
                <a:gd name="T32" fmla="*/ 3042 w 4132"/>
                <a:gd name="T33" fmla="*/ 2711 h 5166"/>
                <a:gd name="T34" fmla="*/ 911 w 4132"/>
                <a:gd name="T35" fmla="*/ 3130 h 5166"/>
                <a:gd name="T36" fmla="*/ 1392 w 4132"/>
                <a:gd name="T37" fmla="*/ 2711 h 5166"/>
                <a:gd name="T38" fmla="*/ 911 w 4132"/>
                <a:gd name="T39" fmla="*/ 3130 h 5166"/>
                <a:gd name="T40" fmla="*/ 3001 w 4132"/>
                <a:gd name="T41" fmla="*/ 2480 h 5166"/>
                <a:gd name="T42" fmla="*/ 2890 w 4132"/>
                <a:gd name="T43" fmla="*/ 1990 h 5166"/>
                <a:gd name="T44" fmla="*/ 1242 w 4132"/>
                <a:gd name="T45" fmla="*/ 1990 h 5166"/>
                <a:gd name="T46" fmla="*/ 1132 w 4132"/>
                <a:gd name="T47" fmla="*/ 2480 h 5166"/>
                <a:gd name="T48" fmla="*/ 2066 w 4132"/>
                <a:gd name="T49" fmla="*/ 2100 h 5166"/>
                <a:gd name="T50" fmla="*/ 2963 w 4132"/>
                <a:gd name="T51" fmla="*/ 1409 h 5166"/>
                <a:gd name="T52" fmla="*/ 2439 w 4132"/>
                <a:gd name="T53" fmla="*/ 1164 h 5166"/>
                <a:gd name="T54" fmla="*/ 2211 w 4132"/>
                <a:gd name="T55" fmla="*/ 899 h 5166"/>
                <a:gd name="T56" fmla="*/ 1464 w 4132"/>
                <a:gd name="T57" fmla="*/ 1118 h 5166"/>
                <a:gd name="T58" fmla="*/ 1162 w 4132"/>
                <a:gd name="T59" fmla="*/ 1403 h 5166"/>
                <a:gd name="T60" fmla="*/ 2445 w 4132"/>
                <a:gd name="T61" fmla="*/ 608 h 5166"/>
                <a:gd name="T62" fmla="*/ 2663 w 4132"/>
                <a:gd name="T63" fmla="*/ 1057 h 5166"/>
                <a:gd name="T64" fmla="*/ 3000 w 4132"/>
                <a:gd name="T65" fmla="*/ 1180 h 5166"/>
                <a:gd name="T66" fmla="*/ 2445 w 4132"/>
                <a:gd name="T67" fmla="*/ 311 h 5166"/>
                <a:gd name="T68" fmla="*/ 1148 w 4132"/>
                <a:gd name="T69" fmla="*/ 991 h 5166"/>
                <a:gd name="T70" fmla="*/ 1654 w 4132"/>
                <a:gd name="T71" fmla="*/ 887 h 5166"/>
                <a:gd name="T72" fmla="*/ 2214 w 4132"/>
                <a:gd name="T73" fmla="*/ 344 h 5166"/>
                <a:gd name="T74" fmla="*/ 2066 w 4132"/>
                <a:gd name="T75" fmla="*/ 231 h 5166"/>
                <a:gd name="T76" fmla="*/ 3156 w 4132"/>
                <a:gd name="T77" fmla="*/ 5166 h 5166"/>
                <a:gd name="T78" fmla="*/ 3387 w 4132"/>
                <a:gd name="T79" fmla="*/ 3783 h 5166"/>
                <a:gd name="T80" fmla="*/ 977 w 4132"/>
                <a:gd name="T81" fmla="*/ 5166 h 5166"/>
                <a:gd name="T82" fmla="*/ 746 w 4132"/>
                <a:gd name="T83" fmla="*/ 3784 h 5166"/>
                <a:gd name="T84" fmla="*/ 977 w 4132"/>
                <a:gd name="T85" fmla="*/ 5166 h 5166"/>
                <a:gd name="T86" fmla="*/ 2387 w 4132"/>
                <a:gd name="T87" fmla="*/ 4511 h 5166"/>
                <a:gd name="T88" fmla="*/ 2951 w 4132"/>
                <a:gd name="T89" fmla="*/ 4280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32" h="5166">
                  <a:moveTo>
                    <a:pt x="4132" y="5166"/>
                  </a:moveTo>
                  <a:cubicBezTo>
                    <a:pt x="3901" y="5166"/>
                    <a:pt x="3901" y="5166"/>
                    <a:pt x="3901" y="5166"/>
                  </a:cubicBezTo>
                  <a:cubicBezTo>
                    <a:pt x="3901" y="3351"/>
                    <a:pt x="3901" y="3351"/>
                    <a:pt x="3901" y="3351"/>
                  </a:cubicBezTo>
                  <a:cubicBezTo>
                    <a:pt x="3901" y="3009"/>
                    <a:pt x="3632" y="2729"/>
                    <a:pt x="3293" y="2712"/>
                  </a:cubicBezTo>
                  <a:cubicBezTo>
                    <a:pt x="3507" y="3209"/>
                    <a:pt x="3507" y="3209"/>
                    <a:pt x="3507" y="3209"/>
                  </a:cubicBezTo>
                  <a:cubicBezTo>
                    <a:pt x="2182" y="4160"/>
                    <a:pt x="2182" y="4160"/>
                    <a:pt x="2182" y="4160"/>
                  </a:cubicBezTo>
                  <a:cubicBezTo>
                    <a:pt x="2182" y="5166"/>
                    <a:pt x="2182" y="5166"/>
                    <a:pt x="2182" y="5166"/>
                  </a:cubicBezTo>
                  <a:cubicBezTo>
                    <a:pt x="1951" y="5166"/>
                    <a:pt x="1951" y="5166"/>
                    <a:pt x="1951" y="5166"/>
                  </a:cubicBezTo>
                  <a:cubicBezTo>
                    <a:pt x="1951" y="4160"/>
                    <a:pt x="1951" y="4160"/>
                    <a:pt x="1951" y="4160"/>
                  </a:cubicBezTo>
                  <a:cubicBezTo>
                    <a:pt x="625" y="3209"/>
                    <a:pt x="625" y="3209"/>
                    <a:pt x="625" y="3209"/>
                  </a:cubicBezTo>
                  <a:cubicBezTo>
                    <a:pt x="839" y="2712"/>
                    <a:pt x="839" y="2712"/>
                    <a:pt x="839" y="2712"/>
                  </a:cubicBezTo>
                  <a:cubicBezTo>
                    <a:pt x="501" y="2729"/>
                    <a:pt x="231" y="3009"/>
                    <a:pt x="231" y="3351"/>
                  </a:cubicBezTo>
                  <a:cubicBezTo>
                    <a:pt x="231" y="5166"/>
                    <a:pt x="231" y="5166"/>
                    <a:pt x="231" y="5166"/>
                  </a:cubicBezTo>
                  <a:cubicBezTo>
                    <a:pt x="0" y="5166"/>
                    <a:pt x="0" y="5166"/>
                    <a:pt x="0" y="5166"/>
                  </a:cubicBezTo>
                  <a:cubicBezTo>
                    <a:pt x="0" y="3351"/>
                    <a:pt x="0" y="3351"/>
                    <a:pt x="0" y="3351"/>
                  </a:cubicBezTo>
                  <a:cubicBezTo>
                    <a:pt x="0" y="2871"/>
                    <a:pt x="391" y="2480"/>
                    <a:pt x="871" y="2480"/>
                  </a:cubicBezTo>
                  <a:cubicBezTo>
                    <a:pt x="901" y="2480"/>
                    <a:pt x="901" y="2480"/>
                    <a:pt x="901" y="2480"/>
                  </a:cubicBezTo>
                  <a:cubicBezTo>
                    <a:pt x="901" y="1166"/>
                    <a:pt x="901" y="1166"/>
                    <a:pt x="901" y="1166"/>
                  </a:cubicBezTo>
                  <a:cubicBezTo>
                    <a:pt x="901" y="854"/>
                    <a:pt x="1022" y="562"/>
                    <a:pt x="1242" y="341"/>
                  </a:cubicBezTo>
                  <a:cubicBezTo>
                    <a:pt x="1462" y="121"/>
                    <a:pt x="1755" y="0"/>
                    <a:pt x="2066" y="0"/>
                  </a:cubicBezTo>
                  <a:cubicBezTo>
                    <a:pt x="2377" y="0"/>
                    <a:pt x="2670" y="121"/>
                    <a:pt x="2890" y="341"/>
                  </a:cubicBezTo>
                  <a:cubicBezTo>
                    <a:pt x="3110" y="562"/>
                    <a:pt x="3232" y="854"/>
                    <a:pt x="3232" y="1166"/>
                  </a:cubicBezTo>
                  <a:cubicBezTo>
                    <a:pt x="3232" y="2480"/>
                    <a:pt x="3232" y="2480"/>
                    <a:pt x="3232" y="2480"/>
                  </a:cubicBezTo>
                  <a:cubicBezTo>
                    <a:pt x="3261" y="2480"/>
                    <a:pt x="3261" y="2480"/>
                    <a:pt x="3261" y="2480"/>
                  </a:cubicBezTo>
                  <a:cubicBezTo>
                    <a:pt x="3741" y="2480"/>
                    <a:pt x="4132" y="2871"/>
                    <a:pt x="4132" y="3351"/>
                  </a:cubicBezTo>
                  <a:cubicBezTo>
                    <a:pt x="4132" y="5166"/>
                    <a:pt x="4132" y="5166"/>
                    <a:pt x="4132" y="5166"/>
                  </a:cubicBezTo>
                  <a:close/>
                  <a:moveTo>
                    <a:pt x="1641" y="2711"/>
                  </a:moveTo>
                  <a:cubicBezTo>
                    <a:pt x="2066" y="3786"/>
                    <a:pt x="2066" y="3786"/>
                    <a:pt x="2066" y="3786"/>
                  </a:cubicBezTo>
                  <a:cubicBezTo>
                    <a:pt x="2491" y="2711"/>
                    <a:pt x="2491" y="2711"/>
                    <a:pt x="2491" y="2711"/>
                  </a:cubicBezTo>
                  <a:cubicBezTo>
                    <a:pt x="1641" y="2711"/>
                    <a:pt x="1641" y="2711"/>
                    <a:pt x="1641" y="2711"/>
                  </a:cubicBezTo>
                  <a:close/>
                  <a:moveTo>
                    <a:pt x="2740" y="2711"/>
                  </a:moveTo>
                  <a:cubicBezTo>
                    <a:pt x="2318" y="3778"/>
                    <a:pt x="2318" y="3778"/>
                    <a:pt x="2318" y="3778"/>
                  </a:cubicBezTo>
                  <a:cubicBezTo>
                    <a:pt x="3222" y="3130"/>
                    <a:pt x="3222" y="3130"/>
                    <a:pt x="3222" y="3130"/>
                  </a:cubicBezTo>
                  <a:cubicBezTo>
                    <a:pt x="3042" y="2711"/>
                    <a:pt x="3042" y="2711"/>
                    <a:pt x="3042" y="2711"/>
                  </a:cubicBezTo>
                  <a:cubicBezTo>
                    <a:pt x="2740" y="2711"/>
                    <a:pt x="2740" y="2711"/>
                    <a:pt x="2740" y="2711"/>
                  </a:cubicBezTo>
                  <a:close/>
                  <a:moveTo>
                    <a:pt x="911" y="3130"/>
                  </a:moveTo>
                  <a:cubicBezTo>
                    <a:pt x="1814" y="3778"/>
                    <a:pt x="1814" y="3778"/>
                    <a:pt x="1814" y="3778"/>
                  </a:cubicBezTo>
                  <a:cubicBezTo>
                    <a:pt x="1392" y="2711"/>
                    <a:pt x="1392" y="2711"/>
                    <a:pt x="1392" y="2711"/>
                  </a:cubicBezTo>
                  <a:cubicBezTo>
                    <a:pt x="1090" y="2711"/>
                    <a:pt x="1090" y="2711"/>
                    <a:pt x="1090" y="2711"/>
                  </a:cubicBezTo>
                  <a:cubicBezTo>
                    <a:pt x="911" y="3130"/>
                    <a:pt x="911" y="3130"/>
                    <a:pt x="911" y="3130"/>
                  </a:cubicBezTo>
                  <a:close/>
                  <a:moveTo>
                    <a:pt x="1132" y="2480"/>
                  </a:moveTo>
                  <a:cubicBezTo>
                    <a:pt x="3001" y="2480"/>
                    <a:pt x="3001" y="2480"/>
                    <a:pt x="3001" y="2480"/>
                  </a:cubicBezTo>
                  <a:cubicBezTo>
                    <a:pt x="3001" y="1863"/>
                    <a:pt x="3001" y="1863"/>
                    <a:pt x="3001" y="1863"/>
                  </a:cubicBezTo>
                  <a:cubicBezTo>
                    <a:pt x="2967" y="1907"/>
                    <a:pt x="2930" y="1950"/>
                    <a:pt x="2890" y="1990"/>
                  </a:cubicBezTo>
                  <a:cubicBezTo>
                    <a:pt x="2670" y="2210"/>
                    <a:pt x="2377" y="2331"/>
                    <a:pt x="2066" y="2331"/>
                  </a:cubicBezTo>
                  <a:cubicBezTo>
                    <a:pt x="1755" y="2331"/>
                    <a:pt x="1462" y="2210"/>
                    <a:pt x="1242" y="1990"/>
                  </a:cubicBezTo>
                  <a:cubicBezTo>
                    <a:pt x="1202" y="1950"/>
                    <a:pt x="1165" y="1907"/>
                    <a:pt x="1132" y="1863"/>
                  </a:cubicBezTo>
                  <a:cubicBezTo>
                    <a:pt x="1132" y="2480"/>
                    <a:pt x="1132" y="2480"/>
                    <a:pt x="1132" y="2480"/>
                  </a:cubicBezTo>
                  <a:close/>
                  <a:moveTo>
                    <a:pt x="1162" y="1403"/>
                  </a:moveTo>
                  <a:cubicBezTo>
                    <a:pt x="1268" y="1804"/>
                    <a:pt x="1633" y="2100"/>
                    <a:pt x="2066" y="2100"/>
                  </a:cubicBezTo>
                  <a:cubicBezTo>
                    <a:pt x="2497" y="2100"/>
                    <a:pt x="2861" y="1807"/>
                    <a:pt x="2968" y="1409"/>
                  </a:cubicBezTo>
                  <a:cubicBezTo>
                    <a:pt x="2963" y="1409"/>
                    <a:pt x="2963" y="1409"/>
                    <a:pt x="2963" y="1409"/>
                  </a:cubicBezTo>
                  <a:cubicBezTo>
                    <a:pt x="2800" y="1398"/>
                    <a:pt x="2642" y="1337"/>
                    <a:pt x="2518" y="1237"/>
                  </a:cubicBezTo>
                  <a:cubicBezTo>
                    <a:pt x="2494" y="1217"/>
                    <a:pt x="2467" y="1195"/>
                    <a:pt x="2439" y="1164"/>
                  </a:cubicBezTo>
                  <a:cubicBezTo>
                    <a:pt x="2351" y="1070"/>
                    <a:pt x="2289" y="967"/>
                    <a:pt x="2252" y="856"/>
                  </a:cubicBezTo>
                  <a:cubicBezTo>
                    <a:pt x="2239" y="871"/>
                    <a:pt x="2225" y="885"/>
                    <a:pt x="2211" y="899"/>
                  </a:cubicBezTo>
                  <a:cubicBezTo>
                    <a:pt x="2063" y="1040"/>
                    <a:pt x="1863" y="1118"/>
                    <a:pt x="1646" y="1118"/>
                  </a:cubicBezTo>
                  <a:cubicBezTo>
                    <a:pt x="1464" y="1118"/>
                    <a:pt x="1464" y="1118"/>
                    <a:pt x="1464" y="1118"/>
                  </a:cubicBezTo>
                  <a:cubicBezTo>
                    <a:pt x="1385" y="1118"/>
                    <a:pt x="1309" y="1149"/>
                    <a:pt x="1253" y="1205"/>
                  </a:cubicBezTo>
                  <a:cubicBezTo>
                    <a:pt x="1200" y="1257"/>
                    <a:pt x="1167" y="1328"/>
                    <a:pt x="1162" y="1403"/>
                  </a:cubicBezTo>
                  <a:close/>
                  <a:moveTo>
                    <a:pt x="2445" y="311"/>
                  </a:moveTo>
                  <a:cubicBezTo>
                    <a:pt x="2445" y="608"/>
                    <a:pt x="2445" y="608"/>
                    <a:pt x="2445" y="608"/>
                  </a:cubicBezTo>
                  <a:cubicBezTo>
                    <a:pt x="2445" y="759"/>
                    <a:pt x="2498" y="889"/>
                    <a:pt x="2607" y="1006"/>
                  </a:cubicBezTo>
                  <a:cubicBezTo>
                    <a:pt x="2625" y="1026"/>
                    <a:pt x="2642" y="1040"/>
                    <a:pt x="2663" y="1057"/>
                  </a:cubicBezTo>
                  <a:cubicBezTo>
                    <a:pt x="2749" y="1127"/>
                    <a:pt x="2864" y="1171"/>
                    <a:pt x="2979" y="1179"/>
                  </a:cubicBezTo>
                  <a:cubicBezTo>
                    <a:pt x="3000" y="1180"/>
                    <a:pt x="3000" y="1180"/>
                    <a:pt x="3000" y="1180"/>
                  </a:cubicBezTo>
                  <a:cubicBezTo>
                    <a:pt x="3000" y="1175"/>
                    <a:pt x="3001" y="1170"/>
                    <a:pt x="3001" y="1166"/>
                  </a:cubicBezTo>
                  <a:cubicBezTo>
                    <a:pt x="3001" y="785"/>
                    <a:pt x="2772" y="457"/>
                    <a:pt x="2445" y="311"/>
                  </a:cubicBezTo>
                  <a:close/>
                  <a:moveTo>
                    <a:pt x="2066" y="231"/>
                  </a:moveTo>
                  <a:cubicBezTo>
                    <a:pt x="1610" y="231"/>
                    <a:pt x="1230" y="559"/>
                    <a:pt x="1148" y="991"/>
                  </a:cubicBezTo>
                  <a:cubicBezTo>
                    <a:pt x="1239" y="924"/>
                    <a:pt x="1349" y="887"/>
                    <a:pt x="1464" y="887"/>
                  </a:cubicBezTo>
                  <a:cubicBezTo>
                    <a:pt x="1654" y="887"/>
                    <a:pt x="1654" y="887"/>
                    <a:pt x="1654" y="887"/>
                  </a:cubicBezTo>
                  <a:cubicBezTo>
                    <a:pt x="1808" y="885"/>
                    <a:pt x="1948" y="830"/>
                    <a:pt x="2051" y="732"/>
                  </a:cubicBezTo>
                  <a:cubicBezTo>
                    <a:pt x="2156" y="631"/>
                    <a:pt x="2214" y="494"/>
                    <a:pt x="2214" y="344"/>
                  </a:cubicBezTo>
                  <a:cubicBezTo>
                    <a:pt x="2214" y="243"/>
                    <a:pt x="2214" y="243"/>
                    <a:pt x="2214" y="243"/>
                  </a:cubicBezTo>
                  <a:cubicBezTo>
                    <a:pt x="2166" y="235"/>
                    <a:pt x="2116" y="231"/>
                    <a:pt x="2066" y="231"/>
                  </a:cubicBezTo>
                  <a:close/>
                  <a:moveTo>
                    <a:pt x="3387" y="5166"/>
                  </a:moveTo>
                  <a:cubicBezTo>
                    <a:pt x="3156" y="5166"/>
                    <a:pt x="3156" y="5166"/>
                    <a:pt x="3156" y="5166"/>
                  </a:cubicBezTo>
                  <a:cubicBezTo>
                    <a:pt x="3156" y="3783"/>
                    <a:pt x="3156" y="3783"/>
                    <a:pt x="3156" y="3783"/>
                  </a:cubicBezTo>
                  <a:cubicBezTo>
                    <a:pt x="3387" y="3783"/>
                    <a:pt x="3387" y="3783"/>
                    <a:pt x="3387" y="3783"/>
                  </a:cubicBezTo>
                  <a:cubicBezTo>
                    <a:pt x="3387" y="5166"/>
                    <a:pt x="3387" y="5166"/>
                    <a:pt x="3387" y="5166"/>
                  </a:cubicBezTo>
                  <a:close/>
                  <a:moveTo>
                    <a:pt x="977" y="5166"/>
                  </a:moveTo>
                  <a:cubicBezTo>
                    <a:pt x="746" y="5166"/>
                    <a:pt x="746" y="5166"/>
                    <a:pt x="746" y="5166"/>
                  </a:cubicBezTo>
                  <a:cubicBezTo>
                    <a:pt x="746" y="3784"/>
                    <a:pt x="746" y="3784"/>
                    <a:pt x="746" y="3784"/>
                  </a:cubicBezTo>
                  <a:cubicBezTo>
                    <a:pt x="977" y="3784"/>
                    <a:pt x="977" y="3784"/>
                    <a:pt x="977" y="3784"/>
                  </a:cubicBezTo>
                  <a:cubicBezTo>
                    <a:pt x="977" y="5166"/>
                    <a:pt x="977" y="5166"/>
                    <a:pt x="977" y="5166"/>
                  </a:cubicBezTo>
                  <a:close/>
                  <a:moveTo>
                    <a:pt x="2951" y="4511"/>
                  </a:moveTo>
                  <a:cubicBezTo>
                    <a:pt x="2387" y="4511"/>
                    <a:pt x="2387" y="4511"/>
                    <a:pt x="2387" y="4511"/>
                  </a:cubicBezTo>
                  <a:cubicBezTo>
                    <a:pt x="2387" y="4280"/>
                    <a:pt x="2387" y="4280"/>
                    <a:pt x="2387" y="4280"/>
                  </a:cubicBezTo>
                  <a:cubicBezTo>
                    <a:pt x="2951" y="4280"/>
                    <a:pt x="2951" y="4280"/>
                    <a:pt x="2951" y="4280"/>
                  </a:cubicBezTo>
                  <a:cubicBezTo>
                    <a:pt x="2951" y="4511"/>
                    <a:pt x="2951" y="4511"/>
                    <a:pt x="2951" y="4511"/>
                  </a:cubicBezTo>
                  <a:close/>
                </a:path>
              </a:pathLst>
            </a:custGeom>
            <a:solidFill>
              <a:srgbClr val="FFC000"/>
            </a:solid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Oval 13">
              <a:extLst>
                <a:ext uri="{FF2B5EF4-FFF2-40B4-BE49-F238E27FC236}">
                  <a16:creationId xmlns:a16="http://schemas.microsoft.com/office/drawing/2014/main" id="{8D8F1CB8-8A8E-4AC1-9D9F-815B6A5742E0}"/>
                </a:ext>
              </a:extLst>
            </p:cNvPr>
            <p:cNvSpPr/>
            <p:nvPr/>
          </p:nvSpPr>
          <p:spPr bwMode="gray">
            <a:xfrm>
              <a:off x="4932602" y="3385741"/>
              <a:ext cx="603909" cy="567995"/>
            </a:xfrm>
            <a:prstGeom prst="ellipse">
              <a:avLst/>
            </a:prstGeom>
            <a:noFill/>
            <a:ln w="19050">
              <a:solidFill>
                <a:srgbClr val="00B05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5" name="Freeform 117">
              <a:extLst>
                <a:ext uri="{FF2B5EF4-FFF2-40B4-BE49-F238E27FC236}">
                  <a16:creationId xmlns:a16="http://schemas.microsoft.com/office/drawing/2014/main" id="{3244E7F5-AA26-4236-8D99-9A958B0F5C5E}"/>
                </a:ext>
              </a:extLst>
            </p:cNvPr>
            <p:cNvSpPr>
              <a:spLocks noChangeAspect="1" noEditPoints="1"/>
            </p:cNvSpPr>
            <p:nvPr/>
          </p:nvSpPr>
          <p:spPr bwMode="auto">
            <a:xfrm>
              <a:off x="5135800" y="4981682"/>
              <a:ext cx="159020" cy="324031"/>
            </a:xfrm>
            <a:custGeom>
              <a:avLst/>
              <a:gdLst>
                <a:gd name="T0" fmla="*/ 879 w 1950"/>
                <a:gd name="T1" fmla="*/ 4319 h 4319"/>
                <a:gd name="T2" fmla="*/ 601 w 1950"/>
                <a:gd name="T3" fmla="*/ 3577 h 4319"/>
                <a:gd name="T4" fmla="*/ 436 w 1950"/>
                <a:gd name="T5" fmla="*/ 3137 h 4319"/>
                <a:gd name="T6" fmla="*/ 436 w 1950"/>
                <a:gd name="T7" fmla="*/ 2944 h 4319"/>
                <a:gd name="T8" fmla="*/ 436 w 1950"/>
                <a:gd name="T9" fmla="*/ 2260 h 4319"/>
                <a:gd name="T10" fmla="*/ 436 w 1950"/>
                <a:gd name="T11" fmla="*/ 2066 h 4319"/>
                <a:gd name="T12" fmla="*/ 436 w 1950"/>
                <a:gd name="T13" fmla="*/ 1384 h 4319"/>
                <a:gd name="T14" fmla="*/ 436 w 1950"/>
                <a:gd name="T15" fmla="*/ 1191 h 4319"/>
                <a:gd name="T16" fmla="*/ 436 w 1950"/>
                <a:gd name="T17" fmla="*/ 733 h 4319"/>
                <a:gd name="T18" fmla="*/ 0 w 1950"/>
                <a:gd name="T19" fmla="*/ 540 h 4319"/>
                <a:gd name="T20" fmla="*/ 568 w 1950"/>
                <a:gd name="T21" fmla="*/ 193 h 4319"/>
                <a:gd name="T22" fmla="*/ 311 w 1950"/>
                <a:gd name="T23" fmla="*/ 0 h 4319"/>
                <a:gd name="T24" fmla="*/ 1639 w 1950"/>
                <a:gd name="T25" fmla="*/ 193 h 4319"/>
                <a:gd name="T26" fmla="*/ 1379 w 1950"/>
                <a:gd name="T27" fmla="*/ 540 h 4319"/>
                <a:gd name="T28" fmla="*/ 1950 w 1950"/>
                <a:gd name="T29" fmla="*/ 733 h 4319"/>
                <a:gd name="T30" fmla="*/ 1510 w 1950"/>
                <a:gd name="T31" fmla="*/ 3187 h 4319"/>
                <a:gd name="T32" fmla="*/ 1071 w 1950"/>
                <a:gd name="T33" fmla="*/ 3577 h 4319"/>
                <a:gd name="T34" fmla="*/ 1071 w 1950"/>
                <a:gd name="T35" fmla="*/ 4319 h 4319"/>
                <a:gd name="T36" fmla="*/ 1218 w 1950"/>
                <a:gd name="T37" fmla="*/ 3384 h 4319"/>
                <a:gd name="T38" fmla="*/ 1317 w 1950"/>
                <a:gd name="T39" fmla="*/ 3137 h 4319"/>
                <a:gd name="T40" fmla="*/ 630 w 1950"/>
                <a:gd name="T41" fmla="*/ 3150 h 4319"/>
                <a:gd name="T42" fmla="*/ 729 w 1950"/>
                <a:gd name="T43" fmla="*/ 3384 h 4319"/>
                <a:gd name="T44" fmla="*/ 1317 w 1950"/>
                <a:gd name="T45" fmla="*/ 2944 h 4319"/>
                <a:gd name="T46" fmla="*/ 629 w 1950"/>
                <a:gd name="T47" fmla="*/ 733 h 4319"/>
                <a:gd name="T48" fmla="*/ 1102 w 1950"/>
                <a:gd name="T49" fmla="*/ 1191 h 4319"/>
                <a:gd name="T50" fmla="*/ 629 w 1950"/>
                <a:gd name="T51" fmla="*/ 1384 h 4319"/>
                <a:gd name="T52" fmla="*/ 972 w 1950"/>
                <a:gd name="T53" fmla="*/ 1628 h 4319"/>
                <a:gd name="T54" fmla="*/ 629 w 1950"/>
                <a:gd name="T55" fmla="*/ 1821 h 4319"/>
                <a:gd name="T56" fmla="*/ 1101 w 1950"/>
                <a:gd name="T57" fmla="*/ 2066 h 4319"/>
                <a:gd name="T58" fmla="*/ 629 w 1950"/>
                <a:gd name="T59" fmla="*/ 2260 h 4319"/>
                <a:gd name="T60" fmla="*/ 971 w 1950"/>
                <a:gd name="T61" fmla="*/ 2504 h 4319"/>
                <a:gd name="T62" fmla="*/ 629 w 1950"/>
                <a:gd name="T63" fmla="*/ 2698 h 4319"/>
                <a:gd name="T64" fmla="*/ 630 w 1950"/>
                <a:gd name="T65" fmla="*/ 2944 h 4319"/>
                <a:gd name="T66" fmla="*/ 1186 w 1950"/>
                <a:gd name="T67" fmla="*/ 540 h 4319"/>
                <a:gd name="T68" fmla="*/ 761 w 1950"/>
                <a:gd name="T69" fmla="*/ 193 h 4319"/>
                <a:gd name="T70" fmla="*/ 761 w 1950"/>
                <a:gd name="T71" fmla="*/ 540 h 4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50" h="4319">
                  <a:moveTo>
                    <a:pt x="1071" y="4319"/>
                  </a:moveTo>
                  <a:lnTo>
                    <a:pt x="879" y="4319"/>
                  </a:lnTo>
                  <a:lnTo>
                    <a:pt x="879" y="3577"/>
                  </a:lnTo>
                  <a:lnTo>
                    <a:pt x="601" y="3577"/>
                  </a:lnTo>
                  <a:lnTo>
                    <a:pt x="436" y="3189"/>
                  </a:lnTo>
                  <a:lnTo>
                    <a:pt x="436" y="3137"/>
                  </a:lnTo>
                  <a:lnTo>
                    <a:pt x="436" y="3137"/>
                  </a:lnTo>
                  <a:lnTo>
                    <a:pt x="436" y="2944"/>
                  </a:lnTo>
                  <a:lnTo>
                    <a:pt x="436" y="2944"/>
                  </a:lnTo>
                  <a:lnTo>
                    <a:pt x="436" y="2260"/>
                  </a:lnTo>
                  <a:lnTo>
                    <a:pt x="436" y="2260"/>
                  </a:lnTo>
                  <a:lnTo>
                    <a:pt x="436" y="2066"/>
                  </a:lnTo>
                  <a:lnTo>
                    <a:pt x="436" y="2066"/>
                  </a:lnTo>
                  <a:lnTo>
                    <a:pt x="436" y="1384"/>
                  </a:lnTo>
                  <a:lnTo>
                    <a:pt x="436" y="1384"/>
                  </a:lnTo>
                  <a:lnTo>
                    <a:pt x="436" y="1191"/>
                  </a:lnTo>
                  <a:lnTo>
                    <a:pt x="436" y="1191"/>
                  </a:lnTo>
                  <a:lnTo>
                    <a:pt x="436" y="733"/>
                  </a:lnTo>
                  <a:lnTo>
                    <a:pt x="0" y="733"/>
                  </a:lnTo>
                  <a:lnTo>
                    <a:pt x="0" y="540"/>
                  </a:lnTo>
                  <a:lnTo>
                    <a:pt x="568" y="540"/>
                  </a:lnTo>
                  <a:lnTo>
                    <a:pt x="568" y="193"/>
                  </a:lnTo>
                  <a:lnTo>
                    <a:pt x="311" y="193"/>
                  </a:lnTo>
                  <a:lnTo>
                    <a:pt x="311" y="0"/>
                  </a:lnTo>
                  <a:lnTo>
                    <a:pt x="1639" y="0"/>
                  </a:lnTo>
                  <a:lnTo>
                    <a:pt x="1639" y="193"/>
                  </a:lnTo>
                  <a:lnTo>
                    <a:pt x="1379" y="193"/>
                  </a:lnTo>
                  <a:lnTo>
                    <a:pt x="1379" y="540"/>
                  </a:lnTo>
                  <a:lnTo>
                    <a:pt x="1950" y="540"/>
                  </a:lnTo>
                  <a:lnTo>
                    <a:pt x="1950" y="733"/>
                  </a:lnTo>
                  <a:lnTo>
                    <a:pt x="1510" y="733"/>
                  </a:lnTo>
                  <a:lnTo>
                    <a:pt x="1510" y="3187"/>
                  </a:lnTo>
                  <a:lnTo>
                    <a:pt x="1347" y="3577"/>
                  </a:lnTo>
                  <a:lnTo>
                    <a:pt x="1071" y="3577"/>
                  </a:lnTo>
                  <a:lnTo>
                    <a:pt x="1071" y="4319"/>
                  </a:lnTo>
                  <a:lnTo>
                    <a:pt x="1071" y="4319"/>
                  </a:lnTo>
                  <a:close/>
                  <a:moveTo>
                    <a:pt x="729" y="3384"/>
                  </a:moveTo>
                  <a:lnTo>
                    <a:pt x="1218" y="3384"/>
                  </a:lnTo>
                  <a:lnTo>
                    <a:pt x="1317" y="3148"/>
                  </a:lnTo>
                  <a:lnTo>
                    <a:pt x="1317" y="3137"/>
                  </a:lnTo>
                  <a:lnTo>
                    <a:pt x="630" y="3137"/>
                  </a:lnTo>
                  <a:lnTo>
                    <a:pt x="630" y="3150"/>
                  </a:lnTo>
                  <a:lnTo>
                    <a:pt x="729" y="3384"/>
                  </a:lnTo>
                  <a:lnTo>
                    <a:pt x="729" y="3384"/>
                  </a:lnTo>
                  <a:close/>
                  <a:moveTo>
                    <a:pt x="630" y="2944"/>
                  </a:moveTo>
                  <a:lnTo>
                    <a:pt x="1317" y="2944"/>
                  </a:lnTo>
                  <a:lnTo>
                    <a:pt x="1317" y="733"/>
                  </a:lnTo>
                  <a:lnTo>
                    <a:pt x="629" y="733"/>
                  </a:lnTo>
                  <a:lnTo>
                    <a:pt x="629" y="1191"/>
                  </a:lnTo>
                  <a:lnTo>
                    <a:pt x="1102" y="1191"/>
                  </a:lnTo>
                  <a:lnTo>
                    <a:pt x="1102" y="1384"/>
                  </a:lnTo>
                  <a:lnTo>
                    <a:pt x="629" y="1384"/>
                  </a:lnTo>
                  <a:lnTo>
                    <a:pt x="629" y="1628"/>
                  </a:lnTo>
                  <a:lnTo>
                    <a:pt x="972" y="1628"/>
                  </a:lnTo>
                  <a:lnTo>
                    <a:pt x="972" y="1821"/>
                  </a:lnTo>
                  <a:lnTo>
                    <a:pt x="629" y="1821"/>
                  </a:lnTo>
                  <a:lnTo>
                    <a:pt x="629" y="2066"/>
                  </a:lnTo>
                  <a:lnTo>
                    <a:pt x="1101" y="2066"/>
                  </a:lnTo>
                  <a:lnTo>
                    <a:pt x="1101" y="2260"/>
                  </a:lnTo>
                  <a:lnTo>
                    <a:pt x="629" y="2260"/>
                  </a:lnTo>
                  <a:lnTo>
                    <a:pt x="629" y="2504"/>
                  </a:lnTo>
                  <a:lnTo>
                    <a:pt x="971" y="2504"/>
                  </a:lnTo>
                  <a:lnTo>
                    <a:pt x="971" y="2698"/>
                  </a:lnTo>
                  <a:lnTo>
                    <a:pt x="629" y="2698"/>
                  </a:lnTo>
                  <a:lnTo>
                    <a:pt x="630" y="2944"/>
                  </a:lnTo>
                  <a:lnTo>
                    <a:pt x="630" y="2944"/>
                  </a:lnTo>
                  <a:close/>
                  <a:moveTo>
                    <a:pt x="761" y="540"/>
                  </a:moveTo>
                  <a:lnTo>
                    <a:pt x="1186" y="540"/>
                  </a:lnTo>
                  <a:lnTo>
                    <a:pt x="1186" y="193"/>
                  </a:lnTo>
                  <a:lnTo>
                    <a:pt x="761" y="193"/>
                  </a:lnTo>
                  <a:lnTo>
                    <a:pt x="761" y="540"/>
                  </a:lnTo>
                  <a:lnTo>
                    <a:pt x="761" y="540"/>
                  </a:lnTo>
                  <a:close/>
                </a:path>
              </a:pathLst>
            </a:custGeom>
            <a:solidFill>
              <a:schemeClr val="accent3"/>
            </a:solidFill>
            <a:ln>
              <a:solidFill>
                <a:srgbClr val="7030A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8AFEC268-4CBB-40BA-B946-08E5053D0C26}"/>
                </a:ext>
              </a:extLst>
            </p:cNvPr>
            <p:cNvSpPr txBox="1"/>
            <p:nvPr/>
          </p:nvSpPr>
          <p:spPr>
            <a:xfrm>
              <a:off x="4998088" y="5295264"/>
              <a:ext cx="506549"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Specialty</a:t>
              </a:r>
            </a:p>
          </p:txBody>
        </p:sp>
        <p:sp>
          <p:nvSpPr>
            <p:cNvPr id="17" name="Oval 16">
              <a:extLst>
                <a:ext uri="{FF2B5EF4-FFF2-40B4-BE49-F238E27FC236}">
                  <a16:creationId xmlns:a16="http://schemas.microsoft.com/office/drawing/2014/main" id="{D313B982-C489-4AE7-9ADB-1F611159D7AD}"/>
                </a:ext>
              </a:extLst>
            </p:cNvPr>
            <p:cNvSpPr/>
            <p:nvPr/>
          </p:nvSpPr>
          <p:spPr bwMode="gray">
            <a:xfrm>
              <a:off x="4948871" y="4932119"/>
              <a:ext cx="594935" cy="588306"/>
            </a:xfrm>
            <a:prstGeom prst="ellipse">
              <a:avLst/>
            </a:prstGeom>
            <a:noFill/>
            <a:ln w="19050">
              <a:solidFill>
                <a:srgbClr val="7030A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18" name="Picture 17" descr="min_logo_final_CVSred.png">
              <a:extLst>
                <a:ext uri="{FF2B5EF4-FFF2-40B4-BE49-F238E27FC236}">
                  <a16:creationId xmlns:a16="http://schemas.microsoft.com/office/drawing/2014/main" id="{502FE831-8341-4B48-BB9B-3E140F274A70}"/>
                </a:ext>
              </a:extLst>
            </p:cNvPr>
            <p:cNvPicPr>
              <a:picLocks noChangeAspect="1"/>
            </p:cNvPicPr>
            <p:nvPr/>
          </p:nvPicPr>
          <p:blipFill>
            <a:blip r:embed="rId2" cstate="print"/>
            <a:stretch>
              <a:fillRect/>
            </a:stretch>
          </p:blipFill>
          <p:spPr>
            <a:xfrm>
              <a:off x="4927617" y="4389323"/>
              <a:ext cx="513254" cy="193615"/>
            </a:xfrm>
            <a:prstGeom prst="rect">
              <a:avLst/>
            </a:prstGeom>
          </p:spPr>
        </p:pic>
        <p:sp>
          <p:nvSpPr>
            <p:cNvPr id="19" name="Oval 18">
              <a:extLst>
                <a:ext uri="{FF2B5EF4-FFF2-40B4-BE49-F238E27FC236}">
                  <a16:creationId xmlns:a16="http://schemas.microsoft.com/office/drawing/2014/main" id="{9868F102-6595-4B56-B507-6406B3C54FA1}"/>
                </a:ext>
              </a:extLst>
            </p:cNvPr>
            <p:cNvSpPr/>
            <p:nvPr/>
          </p:nvSpPr>
          <p:spPr bwMode="gray">
            <a:xfrm>
              <a:off x="4890176" y="4123317"/>
              <a:ext cx="610601" cy="649079"/>
            </a:xfrm>
            <a:prstGeom prst="ellipse">
              <a:avLst/>
            </a:prstGeom>
            <a:noFill/>
            <a:ln w="19050">
              <a:solidFill>
                <a:srgbClr val="FFC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20" name="Straight Arrow Connector 19">
              <a:extLst>
                <a:ext uri="{FF2B5EF4-FFF2-40B4-BE49-F238E27FC236}">
                  <a16:creationId xmlns:a16="http://schemas.microsoft.com/office/drawing/2014/main" id="{1F5AD0B0-FC85-4921-B429-CE08B6C863D1}"/>
                </a:ext>
              </a:extLst>
            </p:cNvPr>
            <p:cNvCxnSpPr/>
            <p:nvPr/>
          </p:nvCxnSpPr>
          <p:spPr bwMode="gray">
            <a:xfrm flipV="1">
              <a:off x="5505772" y="5251519"/>
              <a:ext cx="464669" cy="7882"/>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FD49E67-1B6E-44C4-B549-79FDFFD39342}"/>
                </a:ext>
              </a:extLst>
            </p:cNvPr>
            <p:cNvCxnSpPr/>
            <p:nvPr/>
          </p:nvCxnSpPr>
          <p:spPr bwMode="gray">
            <a:xfrm>
              <a:off x="5533184" y="3669257"/>
              <a:ext cx="411959" cy="9015"/>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48D58CF-E3DF-4F00-A53B-2D7CB6698224}"/>
                </a:ext>
              </a:extLst>
            </p:cNvPr>
            <p:cNvCxnSpPr>
              <a:stCxn id="19" idx="6"/>
            </p:cNvCxnSpPr>
            <p:nvPr/>
          </p:nvCxnSpPr>
          <p:spPr bwMode="gray">
            <a:xfrm>
              <a:off x="5500777" y="4447857"/>
              <a:ext cx="444366" cy="9397"/>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D0C2BC3B-188D-4C6C-8DF4-7BA9AB0A31B5}"/>
                </a:ext>
              </a:extLst>
            </p:cNvPr>
            <p:cNvSpPr/>
            <p:nvPr/>
          </p:nvSpPr>
          <p:spPr bwMode="gray">
            <a:xfrm>
              <a:off x="6706025" y="2909022"/>
              <a:ext cx="1125807" cy="1068273"/>
            </a:xfrm>
            <a:prstGeom prst="ellipse">
              <a:avLst/>
            </a:prstGeom>
            <a:noFill/>
            <a:ln w="19050">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B5648C32-93AE-4EB0-BD6B-E03ABC9CCC9A}"/>
                </a:ext>
              </a:extLst>
            </p:cNvPr>
            <p:cNvPicPr>
              <a:picLocks noChangeAspect="1"/>
            </p:cNvPicPr>
            <p:nvPr/>
          </p:nvPicPr>
          <p:blipFill>
            <a:blip r:embed="rId3"/>
            <a:stretch>
              <a:fillRect/>
            </a:stretch>
          </p:blipFill>
          <p:spPr>
            <a:xfrm>
              <a:off x="10824611" y="2838908"/>
              <a:ext cx="106689" cy="224809"/>
            </a:xfrm>
            <a:prstGeom prst="rect">
              <a:avLst/>
            </a:prstGeom>
          </p:spPr>
        </p:pic>
        <p:sp>
          <p:nvSpPr>
            <p:cNvPr id="25" name="TextBox 24">
              <a:extLst>
                <a:ext uri="{FF2B5EF4-FFF2-40B4-BE49-F238E27FC236}">
                  <a16:creationId xmlns:a16="http://schemas.microsoft.com/office/drawing/2014/main" id="{923C3CF6-58DE-46B3-8069-FE97A533E613}"/>
                </a:ext>
              </a:extLst>
            </p:cNvPr>
            <p:cNvSpPr txBox="1"/>
            <p:nvPr/>
          </p:nvSpPr>
          <p:spPr>
            <a:xfrm>
              <a:off x="10682606" y="3116272"/>
              <a:ext cx="365485"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Coram</a:t>
              </a:r>
            </a:p>
          </p:txBody>
        </p:sp>
        <p:sp>
          <p:nvSpPr>
            <p:cNvPr id="26" name="Oval 25">
              <a:extLst>
                <a:ext uri="{FF2B5EF4-FFF2-40B4-BE49-F238E27FC236}">
                  <a16:creationId xmlns:a16="http://schemas.microsoft.com/office/drawing/2014/main" id="{C055AD43-F905-4DC5-84E5-50554729CC1C}"/>
                </a:ext>
              </a:extLst>
            </p:cNvPr>
            <p:cNvSpPr/>
            <p:nvPr/>
          </p:nvSpPr>
          <p:spPr bwMode="gray">
            <a:xfrm>
              <a:off x="10558044" y="2755727"/>
              <a:ext cx="590017" cy="588306"/>
            </a:xfrm>
            <a:prstGeom prst="ellipse">
              <a:avLst/>
            </a:prstGeom>
            <a:noFill/>
            <a:ln w="19050">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7" name="Freeform 105">
              <a:extLst>
                <a:ext uri="{FF2B5EF4-FFF2-40B4-BE49-F238E27FC236}">
                  <a16:creationId xmlns:a16="http://schemas.microsoft.com/office/drawing/2014/main" id="{CF6C0E9D-93E5-400F-B52D-AC7BA2E2F0B9}"/>
                </a:ext>
              </a:extLst>
            </p:cNvPr>
            <p:cNvSpPr>
              <a:spLocks noChangeAspect="1" noEditPoints="1"/>
            </p:cNvSpPr>
            <p:nvPr/>
          </p:nvSpPr>
          <p:spPr bwMode="auto">
            <a:xfrm>
              <a:off x="7101087" y="3412629"/>
              <a:ext cx="259161" cy="297899"/>
            </a:xfrm>
            <a:custGeom>
              <a:avLst/>
              <a:gdLst>
                <a:gd name="T0" fmla="*/ 3919 w 4151"/>
                <a:gd name="T1" fmla="*/ 5188 h 5188"/>
                <a:gd name="T2" fmla="*/ 3276 w 4151"/>
                <a:gd name="T3" fmla="*/ 2722 h 5188"/>
                <a:gd name="T4" fmla="*/ 232 w 4151"/>
                <a:gd name="T5" fmla="*/ 3366 h 5188"/>
                <a:gd name="T6" fmla="*/ 0 w 4151"/>
                <a:gd name="T7" fmla="*/ 5188 h 5188"/>
                <a:gd name="T8" fmla="*/ 876 w 4151"/>
                <a:gd name="T9" fmla="*/ 2490 h 5188"/>
                <a:gd name="T10" fmla="*/ 4151 w 4151"/>
                <a:gd name="T11" fmla="*/ 3366 h 5188"/>
                <a:gd name="T12" fmla="*/ 3402 w 4151"/>
                <a:gd name="T13" fmla="*/ 5188 h 5188"/>
                <a:gd name="T14" fmla="*/ 3170 w 4151"/>
                <a:gd name="T15" fmla="*/ 3799 h 5188"/>
                <a:gd name="T16" fmla="*/ 3402 w 4151"/>
                <a:gd name="T17" fmla="*/ 5188 h 5188"/>
                <a:gd name="T18" fmla="*/ 749 w 4151"/>
                <a:gd name="T19" fmla="*/ 5188 h 5188"/>
                <a:gd name="T20" fmla="*/ 981 w 4151"/>
                <a:gd name="T21" fmla="*/ 3800 h 5188"/>
                <a:gd name="T22" fmla="*/ 2076 w 4151"/>
                <a:gd name="T23" fmla="*/ 4458 h 5188"/>
                <a:gd name="T24" fmla="*/ 1389 w 4151"/>
                <a:gd name="T25" fmla="*/ 3667 h 5188"/>
                <a:gd name="T26" fmla="*/ 1647 w 4151"/>
                <a:gd name="T27" fmla="*/ 3304 h 5188"/>
                <a:gd name="T28" fmla="*/ 2003 w 4151"/>
                <a:gd name="T29" fmla="*/ 3304 h 5188"/>
                <a:gd name="T30" fmla="*/ 2148 w 4151"/>
                <a:gd name="T31" fmla="*/ 3304 h 5188"/>
                <a:gd name="T32" fmla="*/ 2504 w 4151"/>
                <a:gd name="T33" fmla="*/ 3304 h 5188"/>
                <a:gd name="T34" fmla="*/ 2762 w 4151"/>
                <a:gd name="T35" fmla="*/ 3667 h 5188"/>
                <a:gd name="T36" fmla="*/ 2076 w 4151"/>
                <a:gd name="T37" fmla="*/ 4458 h 5188"/>
                <a:gd name="T38" fmla="*/ 1811 w 4151"/>
                <a:gd name="T39" fmla="*/ 3468 h 5188"/>
                <a:gd name="T40" fmla="*/ 1621 w 4151"/>
                <a:gd name="T41" fmla="*/ 3667 h 5188"/>
                <a:gd name="T42" fmla="*/ 2076 w 4151"/>
                <a:gd name="T43" fmla="*/ 4130 h 5188"/>
                <a:gd name="T44" fmla="*/ 2530 w 4151"/>
                <a:gd name="T45" fmla="*/ 3667 h 5188"/>
                <a:gd name="T46" fmla="*/ 2340 w 4151"/>
                <a:gd name="T47" fmla="*/ 3468 h 5188"/>
                <a:gd name="T48" fmla="*/ 2312 w 4151"/>
                <a:gd name="T49" fmla="*/ 3468 h 5188"/>
                <a:gd name="T50" fmla="*/ 1839 w 4151"/>
                <a:gd name="T51" fmla="*/ 3468 h 5188"/>
                <a:gd name="T52" fmla="*/ 2076 w 4151"/>
                <a:gd name="T53" fmla="*/ 2341 h 5188"/>
                <a:gd name="T54" fmla="*/ 905 w 4151"/>
                <a:gd name="T55" fmla="*/ 1170 h 5188"/>
                <a:gd name="T56" fmla="*/ 2076 w 4151"/>
                <a:gd name="T57" fmla="*/ 0 h 5188"/>
                <a:gd name="T58" fmla="*/ 3246 w 4151"/>
                <a:gd name="T59" fmla="*/ 1170 h 5188"/>
                <a:gd name="T60" fmla="*/ 2076 w 4151"/>
                <a:gd name="T61" fmla="*/ 2341 h 5188"/>
                <a:gd name="T62" fmla="*/ 1137 w 4151"/>
                <a:gd name="T63" fmla="*/ 1170 h 5188"/>
                <a:gd name="T64" fmla="*/ 3014 w 4151"/>
                <a:gd name="T65" fmla="*/ 1170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1" h="5188">
                  <a:moveTo>
                    <a:pt x="4151" y="5188"/>
                  </a:moveTo>
                  <a:cubicBezTo>
                    <a:pt x="3919" y="5188"/>
                    <a:pt x="3919" y="5188"/>
                    <a:pt x="3919" y="5188"/>
                  </a:cubicBezTo>
                  <a:cubicBezTo>
                    <a:pt x="3919" y="3366"/>
                    <a:pt x="3919" y="3366"/>
                    <a:pt x="3919" y="3366"/>
                  </a:cubicBezTo>
                  <a:cubicBezTo>
                    <a:pt x="3919" y="3011"/>
                    <a:pt x="3630" y="2722"/>
                    <a:pt x="3276" y="2722"/>
                  </a:cubicBezTo>
                  <a:cubicBezTo>
                    <a:pt x="876" y="2722"/>
                    <a:pt x="876" y="2722"/>
                    <a:pt x="876" y="2722"/>
                  </a:cubicBezTo>
                  <a:cubicBezTo>
                    <a:pt x="521" y="2722"/>
                    <a:pt x="232" y="3011"/>
                    <a:pt x="232" y="3366"/>
                  </a:cubicBezTo>
                  <a:cubicBezTo>
                    <a:pt x="232" y="5188"/>
                    <a:pt x="232" y="5188"/>
                    <a:pt x="232" y="5188"/>
                  </a:cubicBezTo>
                  <a:cubicBezTo>
                    <a:pt x="0" y="5188"/>
                    <a:pt x="0" y="5188"/>
                    <a:pt x="0" y="5188"/>
                  </a:cubicBezTo>
                  <a:cubicBezTo>
                    <a:pt x="0" y="3366"/>
                    <a:pt x="0" y="3366"/>
                    <a:pt x="0" y="3366"/>
                  </a:cubicBezTo>
                  <a:cubicBezTo>
                    <a:pt x="0" y="2883"/>
                    <a:pt x="393" y="2490"/>
                    <a:pt x="876" y="2490"/>
                  </a:cubicBezTo>
                  <a:cubicBezTo>
                    <a:pt x="3276" y="2490"/>
                    <a:pt x="3276" y="2490"/>
                    <a:pt x="3276" y="2490"/>
                  </a:cubicBezTo>
                  <a:cubicBezTo>
                    <a:pt x="3758" y="2490"/>
                    <a:pt x="4151" y="2883"/>
                    <a:pt x="4151" y="3366"/>
                  </a:cubicBezTo>
                  <a:cubicBezTo>
                    <a:pt x="4151" y="5188"/>
                    <a:pt x="4151" y="5188"/>
                    <a:pt x="4151" y="5188"/>
                  </a:cubicBezTo>
                  <a:close/>
                  <a:moveTo>
                    <a:pt x="3402" y="5188"/>
                  </a:moveTo>
                  <a:cubicBezTo>
                    <a:pt x="3170" y="5188"/>
                    <a:pt x="3170" y="5188"/>
                    <a:pt x="3170" y="5188"/>
                  </a:cubicBezTo>
                  <a:cubicBezTo>
                    <a:pt x="3170" y="3799"/>
                    <a:pt x="3170" y="3799"/>
                    <a:pt x="3170" y="3799"/>
                  </a:cubicBezTo>
                  <a:cubicBezTo>
                    <a:pt x="3402" y="3799"/>
                    <a:pt x="3402" y="3799"/>
                    <a:pt x="3402" y="3799"/>
                  </a:cubicBezTo>
                  <a:cubicBezTo>
                    <a:pt x="3402" y="5188"/>
                    <a:pt x="3402" y="5188"/>
                    <a:pt x="3402" y="5188"/>
                  </a:cubicBezTo>
                  <a:close/>
                  <a:moveTo>
                    <a:pt x="981" y="5188"/>
                  </a:moveTo>
                  <a:cubicBezTo>
                    <a:pt x="749" y="5188"/>
                    <a:pt x="749" y="5188"/>
                    <a:pt x="749" y="5188"/>
                  </a:cubicBezTo>
                  <a:cubicBezTo>
                    <a:pt x="749" y="3800"/>
                    <a:pt x="749" y="3800"/>
                    <a:pt x="749" y="3800"/>
                  </a:cubicBezTo>
                  <a:cubicBezTo>
                    <a:pt x="981" y="3800"/>
                    <a:pt x="981" y="3800"/>
                    <a:pt x="981" y="3800"/>
                  </a:cubicBezTo>
                  <a:cubicBezTo>
                    <a:pt x="981" y="5188"/>
                    <a:pt x="981" y="5188"/>
                    <a:pt x="981" y="5188"/>
                  </a:cubicBezTo>
                  <a:close/>
                  <a:moveTo>
                    <a:pt x="2076" y="4458"/>
                  </a:moveTo>
                  <a:cubicBezTo>
                    <a:pt x="1462" y="3845"/>
                    <a:pt x="1462" y="3845"/>
                    <a:pt x="1462" y="3845"/>
                  </a:cubicBezTo>
                  <a:cubicBezTo>
                    <a:pt x="1415" y="3799"/>
                    <a:pt x="1389" y="3735"/>
                    <a:pt x="1389" y="3667"/>
                  </a:cubicBezTo>
                  <a:cubicBezTo>
                    <a:pt x="1389" y="3599"/>
                    <a:pt x="1415" y="3536"/>
                    <a:pt x="1461" y="3489"/>
                  </a:cubicBezTo>
                  <a:cubicBezTo>
                    <a:pt x="1647" y="3304"/>
                    <a:pt x="1647" y="3304"/>
                    <a:pt x="1647" y="3304"/>
                  </a:cubicBezTo>
                  <a:cubicBezTo>
                    <a:pt x="1694" y="3257"/>
                    <a:pt x="1757" y="3231"/>
                    <a:pt x="1825" y="3231"/>
                  </a:cubicBezTo>
                  <a:cubicBezTo>
                    <a:pt x="1893" y="3231"/>
                    <a:pt x="1956" y="3257"/>
                    <a:pt x="2003" y="3304"/>
                  </a:cubicBezTo>
                  <a:cubicBezTo>
                    <a:pt x="2076" y="3376"/>
                    <a:pt x="2076" y="3376"/>
                    <a:pt x="2076" y="3376"/>
                  </a:cubicBezTo>
                  <a:cubicBezTo>
                    <a:pt x="2148" y="3304"/>
                    <a:pt x="2148" y="3304"/>
                    <a:pt x="2148" y="3304"/>
                  </a:cubicBezTo>
                  <a:cubicBezTo>
                    <a:pt x="2195" y="3257"/>
                    <a:pt x="2258" y="3231"/>
                    <a:pt x="2326" y="3231"/>
                  </a:cubicBezTo>
                  <a:cubicBezTo>
                    <a:pt x="2394" y="3231"/>
                    <a:pt x="2458" y="3257"/>
                    <a:pt x="2504" y="3304"/>
                  </a:cubicBezTo>
                  <a:cubicBezTo>
                    <a:pt x="2690" y="3489"/>
                    <a:pt x="2690" y="3489"/>
                    <a:pt x="2690" y="3489"/>
                  </a:cubicBezTo>
                  <a:cubicBezTo>
                    <a:pt x="2737" y="3537"/>
                    <a:pt x="2762" y="3598"/>
                    <a:pt x="2762" y="3667"/>
                  </a:cubicBezTo>
                  <a:cubicBezTo>
                    <a:pt x="2762" y="3736"/>
                    <a:pt x="2736" y="3799"/>
                    <a:pt x="2690" y="3845"/>
                  </a:cubicBezTo>
                  <a:cubicBezTo>
                    <a:pt x="2076" y="4458"/>
                    <a:pt x="2076" y="4458"/>
                    <a:pt x="2076" y="4458"/>
                  </a:cubicBezTo>
                  <a:close/>
                  <a:moveTo>
                    <a:pt x="1825" y="3463"/>
                  </a:moveTo>
                  <a:cubicBezTo>
                    <a:pt x="1815" y="3463"/>
                    <a:pt x="1813" y="3466"/>
                    <a:pt x="1811" y="3468"/>
                  </a:cubicBezTo>
                  <a:cubicBezTo>
                    <a:pt x="1626" y="3654"/>
                    <a:pt x="1626" y="3654"/>
                    <a:pt x="1626" y="3654"/>
                  </a:cubicBezTo>
                  <a:cubicBezTo>
                    <a:pt x="1624" y="3655"/>
                    <a:pt x="1621" y="3658"/>
                    <a:pt x="1621" y="3667"/>
                  </a:cubicBezTo>
                  <a:cubicBezTo>
                    <a:pt x="1621" y="3677"/>
                    <a:pt x="1624" y="3680"/>
                    <a:pt x="1626" y="3681"/>
                  </a:cubicBezTo>
                  <a:cubicBezTo>
                    <a:pt x="2076" y="4130"/>
                    <a:pt x="2076" y="4130"/>
                    <a:pt x="2076" y="4130"/>
                  </a:cubicBezTo>
                  <a:cubicBezTo>
                    <a:pt x="2526" y="3681"/>
                    <a:pt x="2526" y="3681"/>
                    <a:pt x="2526" y="3681"/>
                  </a:cubicBezTo>
                  <a:cubicBezTo>
                    <a:pt x="2527" y="3680"/>
                    <a:pt x="2530" y="3677"/>
                    <a:pt x="2530" y="3667"/>
                  </a:cubicBezTo>
                  <a:cubicBezTo>
                    <a:pt x="2530" y="3658"/>
                    <a:pt x="2527" y="3655"/>
                    <a:pt x="2526" y="3654"/>
                  </a:cubicBezTo>
                  <a:cubicBezTo>
                    <a:pt x="2340" y="3468"/>
                    <a:pt x="2340" y="3468"/>
                    <a:pt x="2340" y="3468"/>
                  </a:cubicBezTo>
                  <a:cubicBezTo>
                    <a:pt x="2338" y="3466"/>
                    <a:pt x="2336" y="3463"/>
                    <a:pt x="2326" y="3463"/>
                  </a:cubicBezTo>
                  <a:cubicBezTo>
                    <a:pt x="2316" y="3463"/>
                    <a:pt x="2314" y="3466"/>
                    <a:pt x="2312" y="3468"/>
                  </a:cubicBezTo>
                  <a:cubicBezTo>
                    <a:pt x="2075" y="3704"/>
                    <a:pt x="2075" y="3704"/>
                    <a:pt x="2075" y="3704"/>
                  </a:cubicBezTo>
                  <a:cubicBezTo>
                    <a:pt x="1839" y="3468"/>
                    <a:pt x="1839" y="3468"/>
                    <a:pt x="1839" y="3468"/>
                  </a:cubicBezTo>
                  <a:cubicBezTo>
                    <a:pt x="1837" y="3466"/>
                    <a:pt x="1834" y="3463"/>
                    <a:pt x="1825" y="3463"/>
                  </a:cubicBezTo>
                  <a:close/>
                  <a:moveTo>
                    <a:pt x="2076" y="2341"/>
                  </a:moveTo>
                  <a:cubicBezTo>
                    <a:pt x="1763" y="2341"/>
                    <a:pt x="1469" y="2219"/>
                    <a:pt x="1248" y="1998"/>
                  </a:cubicBezTo>
                  <a:cubicBezTo>
                    <a:pt x="1027" y="1777"/>
                    <a:pt x="905" y="1483"/>
                    <a:pt x="905" y="1170"/>
                  </a:cubicBezTo>
                  <a:cubicBezTo>
                    <a:pt x="905" y="858"/>
                    <a:pt x="1027" y="564"/>
                    <a:pt x="1248" y="343"/>
                  </a:cubicBezTo>
                  <a:cubicBezTo>
                    <a:pt x="1469" y="121"/>
                    <a:pt x="1763" y="0"/>
                    <a:pt x="2076" y="0"/>
                  </a:cubicBezTo>
                  <a:cubicBezTo>
                    <a:pt x="2388" y="0"/>
                    <a:pt x="2682" y="121"/>
                    <a:pt x="2903" y="343"/>
                  </a:cubicBezTo>
                  <a:cubicBezTo>
                    <a:pt x="3124" y="564"/>
                    <a:pt x="3246" y="858"/>
                    <a:pt x="3246" y="1170"/>
                  </a:cubicBezTo>
                  <a:cubicBezTo>
                    <a:pt x="3246" y="1483"/>
                    <a:pt x="3124" y="1777"/>
                    <a:pt x="2903" y="1998"/>
                  </a:cubicBezTo>
                  <a:cubicBezTo>
                    <a:pt x="2682" y="2219"/>
                    <a:pt x="2388" y="2341"/>
                    <a:pt x="2076" y="2341"/>
                  </a:cubicBezTo>
                  <a:close/>
                  <a:moveTo>
                    <a:pt x="2076" y="232"/>
                  </a:moveTo>
                  <a:cubicBezTo>
                    <a:pt x="1558" y="232"/>
                    <a:pt x="1137" y="653"/>
                    <a:pt x="1137" y="1170"/>
                  </a:cubicBezTo>
                  <a:cubicBezTo>
                    <a:pt x="1137" y="1688"/>
                    <a:pt x="1558" y="2109"/>
                    <a:pt x="2076" y="2109"/>
                  </a:cubicBezTo>
                  <a:cubicBezTo>
                    <a:pt x="2593" y="2109"/>
                    <a:pt x="3014" y="1688"/>
                    <a:pt x="3014" y="1170"/>
                  </a:cubicBezTo>
                  <a:cubicBezTo>
                    <a:pt x="3014" y="653"/>
                    <a:pt x="2593" y="232"/>
                    <a:pt x="2076" y="232"/>
                  </a:cubicBezTo>
                  <a:close/>
                </a:path>
              </a:pathLst>
            </a:custGeom>
            <a:solidFill>
              <a:schemeClr val="tx2"/>
            </a:solidFill>
            <a:ln w="6350">
              <a:solidFill>
                <a:srgbClr val="FF330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Rectangle 27">
              <a:extLst>
                <a:ext uri="{FF2B5EF4-FFF2-40B4-BE49-F238E27FC236}">
                  <a16:creationId xmlns:a16="http://schemas.microsoft.com/office/drawing/2014/main" id="{D5029B92-0334-450B-8405-0AE3F6B30500}"/>
                </a:ext>
              </a:extLst>
            </p:cNvPr>
            <p:cNvSpPr/>
            <p:nvPr/>
          </p:nvSpPr>
          <p:spPr bwMode="gray">
            <a:xfrm>
              <a:off x="5946749" y="1694640"/>
              <a:ext cx="4289329" cy="3721895"/>
            </a:xfrm>
            <a:prstGeom prst="rect">
              <a:avLst/>
            </a:prstGeom>
            <a:noFill/>
            <a:ln>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9" name="TextBox 28">
              <a:extLst>
                <a:ext uri="{FF2B5EF4-FFF2-40B4-BE49-F238E27FC236}">
                  <a16:creationId xmlns:a16="http://schemas.microsoft.com/office/drawing/2014/main" id="{38EE3693-4DD9-4554-870E-1CE21CBE774D}"/>
                </a:ext>
              </a:extLst>
            </p:cNvPr>
            <p:cNvSpPr txBox="1"/>
            <p:nvPr/>
          </p:nvSpPr>
          <p:spPr>
            <a:xfrm>
              <a:off x="5996977" y="1727567"/>
              <a:ext cx="4259781" cy="34190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Enterprise Person Hub (Identity Master </a:t>
              </a:r>
              <a:r>
                <a:rPr lang="en-US" sz="1400" b="1" dirty="0">
                  <a:solidFill>
                    <a:prstClr val="black"/>
                  </a:solidFill>
                  <a:latin typeface="Arial" panose="020B0604020202020204" pitchFamily="34" charset="0"/>
                  <a:cs typeface="Arial" panose="020B0604020202020204" pitchFamily="34" charset="0"/>
                </a:rPr>
                <a:t>I</a:t>
              </a:r>
              <a:r>
                <a:rPr kumimoji="0" lang="en-US" sz="14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ndex</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Global Identity)</a:t>
              </a:r>
            </a:p>
          </p:txBody>
        </p:sp>
        <p:sp>
          <p:nvSpPr>
            <p:cNvPr id="30" name="Oval 29">
              <a:extLst>
                <a:ext uri="{FF2B5EF4-FFF2-40B4-BE49-F238E27FC236}">
                  <a16:creationId xmlns:a16="http://schemas.microsoft.com/office/drawing/2014/main" id="{4D7AFF50-1DDA-4CED-A21E-FDE6A159F5F8}"/>
                </a:ext>
              </a:extLst>
            </p:cNvPr>
            <p:cNvSpPr/>
            <p:nvPr/>
          </p:nvSpPr>
          <p:spPr bwMode="gray">
            <a:xfrm>
              <a:off x="4890684" y="2606126"/>
              <a:ext cx="603909" cy="580966"/>
            </a:xfrm>
            <a:prstGeom prst="ellipse">
              <a:avLst/>
            </a:prstGeom>
            <a:noFill/>
            <a:ln w="1905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1" name="Freeform 5">
              <a:extLst>
                <a:ext uri="{FF2B5EF4-FFF2-40B4-BE49-F238E27FC236}">
                  <a16:creationId xmlns:a16="http://schemas.microsoft.com/office/drawing/2014/main" id="{687AA52D-68B1-4DB6-8D91-03DCD9E8FB4B}"/>
                </a:ext>
              </a:extLst>
            </p:cNvPr>
            <p:cNvSpPr>
              <a:spLocks noEditPoints="1"/>
            </p:cNvSpPr>
            <p:nvPr/>
          </p:nvSpPr>
          <p:spPr bwMode="auto">
            <a:xfrm>
              <a:off x="5066018" y="2982266"/>
              <a:ext cx="266571" cy="216997"/>
            </a:xfrm>
            <a:custGeom>
              <a:avLst/>
              <a:gdLst>
                <a:gd name="T0" fmla="*/ 180 w 250"/>
                <a:gd name="T1" fmla="*/ 12 h 207"/>
                <a:gd name="T2" fmla="*/ 193 w 250"/>
                <a:gd name="T3" fmla="*/ 17 h 207"/>
                <a:gd name="T4" fmla="*/ 233 w 250"/>
                <a:gd name="T5" fmla="*/ 57 h 207"/>
                <a:gd name="T6" fmla="*/ 239 w 250"/>
                <a:gd name="T7" fmla="*/ 70 h 207"/>
                <a:gd name="T8" fmla="*/ 233 w 250"/>
                <a:gd name="T9" fmla="*/ 83 h 207"/>
                <a:gd name="T10" fmla="*/ 125 w 250"/>
                <a:gd name="T11" fmla="*/ 191 h 207"/>
                <a:gd name="T12" fmla="*/ 17 w 250"/>
                <a:gd name="T13" fmla="*/ 83 h 207"/>
                <a:gd name="T14" fmla="*/ 12 w 250"/>
                <a:gd name="T15" fmla="*/ 70 h 207"/>
                <a:gd name="T16" fmla="*/ 17 w 250"/>
                <a:gd name="T17" fmla="*/ 57 h 207"/>
                <a:gd name="T18" fmla="*/ 58 w 250"/>
                <a:gd name="T19" fmla="*/ 17 h 207"/>
                <a:gd name="T20" fmla="*/ 70 w 250"/>
                <a:gd name="T21" fmla="*/ 12 h 207"/>
                <a:gd name="T22" fmla="*/ 83 w 250"/>
                <a:gd name="T23" fmla="*/ 17 h 207"/>
                <a:gd name="T24" fmla="*/ 117 w 250"/>
                <a:gd name="T25" fmla="*/ 50 h 207"/>
                <a:gd name="T26" fmla="*/ 125 w 250"/>
                <a:gd name="T27" fmla="*/ 59 h 207"/>
                <a:gd name="T28" fmla="*/ 133 w 250"/>
                <a:gd name="T29" fmla="*/ 50 h 207"/>
                <a:gd name="T30" fmla="*/ 167 w 250"/>
                <a:gd name="T31" fmla="*/ 17 h 207"/>
                <a:gd name="T32" fmla="*/ 180 w 250"/>
                <a:gd name="T33" fmla="*/ 12 h 207"/>
                <a:gd name="T34" fmla="*/ 180 w 250"/>
                <a:gd name="T35" fmla="*/ 0 h 207"/>
                <a:gd name="T36" fmla="*/ 159 w 250"/>
                <a:gd name="T37" fmla="*/ 9 h 207"/>
                <a:gd name="T38" fmla="*/ 125 w 250"/>
                <a:gd name="T39" fmla="*/ 42 h 207"/>
                <a:gd name="T40" fmla="*/ 91 w 250"/>
                <a:gd name="T41" fmla="*/ 9 h 207"/>
                <a:gd name="T42" fmla="*/ 70 w 250"/>
                <a:gd name="T43" fmla="*/ 0 h 207"/>
                <a:gd name="T44" fmla="*/ 49 w 250"/>
                <a:gd name="T45" fmla="*/ 9 h 207"/>
                <a:gd name="T46" fmla="*/ 9 w 250"/>
                <a:gd name="T47" fmla="*/ 49 h 207"/>
                <a:gd name="T48" fmla="*/ 0 w 250"/>
                <a:gd name="T49" fmla="*/ 70 h 207"/>
                <a:gd name="T50" fmla="*/ 9 w 250"/>
                <a:gd name="T51" fmla="*/ 91 h 207"/>
                <a:gd name="T52" fmla="*/ 125 w 250"/>
                <a:gd name="T53" fmla="*/ 207 h 207"/>
                <a:gd name="T54" fmla="*/ 126 w 250"/>
                <a:gd name="T55" fmla="*/ 207 h 207"/>
                <a:gd name="T56" fmla="*/ 242 w 250"/>
                <a:gd name="T57" fmla="*/ 91 h 207"/>
                <a:gd name="T58" fmla="*/ 250 w 250"/>
                <a:gd name="T59" fmla="*/ 70 h 207"/>
                <a:gd name="T60" fmla="*/ 242 w 250"/>
                <a:gd name="T61" fmla="*/ 49 h 207"/>
                <a:gd name="T62" fmla="*/ 201 w 250"/>
                <a:gd name="T63" fmla="*/ 9 h 207"/>
                <a:gd name="T64" fmla="*/ 180 w 250"/>
                <a:gd name="T6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207">
                  <a:moveTo>
                    <a:pt x="180" y="12"/>
                  </a:moveTo>
                  <a:cubicBezTo>
                    <a:pt x="185" y="12"/>
                    <a:pt x="190" y="13"/>
                    <a:pt x="193" y="17"/>
                  </a:cubicBezTo>
                  <a:cubicBezTo>
                    <a:pt x="233" y="57"/>
                    <a:pt x="233" y="57"/>
                    <a:pt x="233" y="57"/>
                  </a:cubicBezTo>
                  <a:cubicBezTo>
                    <a:pt x="237" y="61"/>
                    <a:pt x="239" y="65"/>
                    <a:pt x="239" y="70"/>
                  </a:cubicBezTo>
                  <a:cubicBezTo>
                    <a:pt x="239" y="75"/>
                    <a:pt x="237" y="80"/>
                    <a:pt x="233" y="83"/>
                  </a:cubicBezTo>
                  <a:cubicBezTo>
                    <a:pt x="125" y="191"/>
                    <a:pt x="125" y="191"/>
                    <a:pt x="125" y="191"/>
                  </a:cubicBezTo>
                  <a:cubicBezTo>
                    <a:pt x="17" y="83"/>
                    <a:pt x="17" y="83"/>
                    <a:pt x="17" y="83"/>
                  </a:cubicBezTo>
                  <a:cubicBezTo>
                    <a:pt x="14" y="80"/>
                    <a:pt x="12" y="75"/>
                    <a:pt x="12" y="70"/>
                  </a:cubicBezTo>
                  <a:cubicBezTo>
                    <a:pt x="12" y="65"/>
                    <a:pt x="14" y="61"/>
                    <a:pt x="17" y="57"/>
                  </a:cubicBezTo>
                  <a:cubicBezTo>
                    <a:pt x="58" y="17"/>
                    <a:pt x="58" y="17"/>
                    <a:pt x="58" y="17"/>
                  </a:cubicBezTo>
                  <a:cubicBezTo>
                    <a:pt x="61" y="13"/>
                    <a:pt x="65" y="12"/>
                    <a:pt x="70" y="12"/>
                  </a:cubicBezTo>
                  <a:cubicBezTo>
                    <a:pt x="76" y="12"/>
                    <a:pt x="80" y="13"/>
                    <a:pt x="83" y="17"/>
                  </a:cubicBezTo>
                  <a:cubicBezTo>
                    <a:pt x="117" y="50"/>
                    <a:pt x="117" y="50"/>
                    <a:pt x="117" y="50"/>
                  </a:cubicBezTo>
                  <a:cubicBezTo>
                    <a:pt x="125" y="59"/>
                    <a:pt x="125" y="59"/>
                    <a:pt x="125" y="59"/>
                  </a:cubicBezTo>
                  <a:cubicBezTo>
                    <a:pt x="133" y="50"/>
                    <a:pt x="133" y="50"/>
                    <a:pt x="133" y="50"/>
                  </a:cubicBezTo>
                  <a:cubicBezTo>
                    <a:pt x="167" y="17"/>
                    <a:pt x="167" y="17"/>
                    <a:pt x="167" y="17"/>
                  </a:cubicBezTo>
                  <a:cubicBezTo>
                    <a:pt x="170" y="13"/>
                    <a:pt x="175" y="12"/>
                    <a:pt x="180" y="12"/>
                  </a:cubicBezTo>
                  <a:moveTo>
                    <a:pt x="180" y="0"/>
                  </a:moveTo>
                  <a:cubicBezTo>
                    <a:pt x="172" y="0"/>
                    <a:pt x="165" y="3"/>
                    <a:pt x="159" y="9"/>
                  </a:cubicBezTo>
                  <a:cubicBezTo>
                    <a:pt x="125" y="42"/>
                    <a:pt x="125" y="42"/>
                    <a:pt x="125" y="42"/>
                  </a:cubicBezTo>
                  <a:cubicBezTo>
                    <a:pt x="91" y="9"/>
                    <a:pt x="91" y="9"/>
                    <a:pt x="91" y="9"/>
                  </a:cubicBezTo>
                  <a:cubicBezTo>
                    <a:pt x="86" y="3"/>
                    <a:pt x="78" y="0"/>
                    <a:pt x="70" y="0"/>
                  </a:cubicBezTo>
                  <a:cubicBezTo>
                    <a:pt x="63" y="0"/>
                    <a:pt x="55" y="3"/>
                    <a:pt x="49" y="9"/>
                  </a:cubicBezTo>
                  <a:cubicBezTo>
                    <a:pt x="9" y="49"/>
                    <a:pt x="9" y="49"/>
                    <a:pt x="9" y="49"/>
                  </a:cubicBezTo>
                  <a:cubicBezTo>
                    <a:pt x="3" y="55"/>
                    <a:pt x="0" y="62"/>
                    <a:pt x="0" y="70"/>
                  </a:cubicBezTo>
                  <a:cubicBezTo>
                    <a:pt x="0" y="78"/>
                    <a:pt x="3" y="85"/>
                    <a:pt x="9" y="91"/>
                  </a:cubicBezTo>
                  <a:cubicBezTo>
                    <a:pt x="125" y="207"/>
                    <a:pt x="125" y="207"/>
                    <a:pt x="125" y="207"/>
                  </a:cubicBezTo>
                  <a:cubicBezTo>
                    <a:pt x="126" y="207"/>
                    <a:pt x="126" y="207"/>
                    <a:pt x="126" y="207"/>
                  </a:cubicBezTo>
                  <a:cubicBezTo>
                    <a:pt x="242" y="91"/>
                    <a:pt x="242" y="91"/>
                    <a:pt x="242" y="91"/>
                  </a:cubicBezTo>
                  <a:cubicBezTo>
                    <a:pt x="247" y="85"/>
                    <a:pt x="250" y="78"/>
                    <a:pt x="250" y="70"/>
                  </a:cubicBezTo>
                  <a:cubicBezTo>
                    <a:pt x="250" y="62"/>
                    <a:pt x="247" y="55"/>
                    <a:pt x="242" y="49"/>
                  </a:cubicBezTo>
                  <a:cubicBezTo>
                    <a:pt x="201" y="9"/>
                    <a:pt x="201" y="9"/>
                    <a:pt x="201" y="9"/>
                  </a:cubicBezTo>
                  <a:cubicBezTo>
                    <a:pt x="195" y="3"/>
                    <a:pt x="188" y="0"/>
                    <a:pt x="18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TextBox 31">
              <a:extLst>
                <a:ext uri="{FF2B5EF4-FFF2-40B4-BE49-F238E27FC236}">
                  <a16:creationId xmlns:a16="http://schemas.microsoft.com/office/drawing/2014/main" id="{403CA769-4CF8-4456-8A1E-8D5F78407823}"/>
                </a:ext>
              </a:extLst>
            </p:cNvPr>
            <p:cNvSpPr txBox="1"/>
            <p:nvPr/>
          </p:nvSpPr>
          <p:spPr>
            <a:xfrm>
              <a:off x="4928818" y="2790313"/>
              <a:ext cx="476109" cy="1384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QL-PBM</a:t>
              </a:r>
            </a:p>
          </p:txBody>
        </p:sp>
        <p:cxnSp>
          <p:nvCxnSpPr>
            <p:cNvPr id="33" name="Straight Arrow Connector 32">
              <a:extLst>
                <a:ext uri="{FF2B5EF4-FFF2-40B4-BE49-F238E27FC236}">
                  <a16:creationId xmlns:a16="http://schemas.microsoft.com/office/drawing/2014/main" id="{E862CF86-EC2A-4F77-B26B-52383D6E7EF7}"/>
                </a:ext>
              </a:extLst>
            </p:cNvPr>
            <p:cNvCxnSpPr>
              <a:cxnSpLocks/>
            </p:cNvCxnSpPr>
            <p:nvPr/>
          </p:nvCxnSpPr>
          <p:spPr bwMode="gray">
            <a:xfrm>
              <a:off x="5449952" y="2136605"/>
              <a:ext cx="476116" cy="4128"/>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7AEDE4F2-CCA4-4375-A4EC-D9B02BB7F463}"/>
                </a:ext>
              </a:extLst>
            </p:cNvPr>
            <p:cNvSpPr/>
            <p:nvPr/>
          </p:nvSpPr>
          <p:spPr bwMode="gray">
            <a:xfrm>
              <a:off x="10503755" y="1849010"/>
              <a:ext cx="603909" cy="567995"/>
            </a:xfrm>
            <a:prstGeom prst="ellipse">
              <a:avLst/>
            </a:prstGeom>
            <a:noFill/>
            <a:ln w="190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5" name="TextBox 34">
              <a:extLst>
                <a:ext uri="{FF2B5EF4-FFF2-40B4-BE49-F238E27FC236}">
                  <a16:creationId xmlns:a16="http://schemas.microsoft.com/office/drawing/2014/main" id="{90219714-E801-460B-B43D-57B2BA1AE477}"/>
                </a:ext>
              </a:extLst>
            </p:cNvPr>
            <p:cNvSpPr txBox="1"/>
            <p:nvPr/>
          </p:nvSpPr>
          <p:spPr>
            <a:xfrm>
              <a:off x="10713001" y="2071484"/>
              <a:ext cx="237131" cy="109898"/>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HCB</a:t>
              </a:r>
            </a:p>
          </p:txBody>
        </p:sp>
        <p:cxnSp>
          <p:nvCxnSpPr>
            <p:cNvPr id="36" name="Straight Arrow Connector 35">
              <a:extLst>
                <a:ext uri="{FF2B5EF4-FFF2-40B4-BE49-F238E27FC236}">
                  <a16:creationId xmlns:a16="http://schemas.microsoft.com/office/drawing/2014/main" id="{30F28432-330E-4598-8436-E05FEE5E47AF}"/>
                </a:ext>
              </a:extLst>
            </p:cNvPr>
            <p:cNvCxnSpPr>
              <a:cxnSpLocks/>
            </p:cNvCxnSpPr>
            <p:nvPr/>
          </p:nvCxnSpPr>
          <p:spPr bwMode="gray">
            <a:xfrm flipH="1">
              <a:off x="10221285" y="2154800"/>
              <a:ext cx="288008" cy="5573"/>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sp>
          <p:nvSpPr>
            <p:cNvPr id="37" name="Arrow: Right 24">
              <a:extLst>
                <a:ext uri="{FF2B5EF4-FFF2-40B4-BE49-F238E27FC236}">
                  <a16:creationId xmlns:a16="http://schemas.microsoft.com/office/drawing/2014/main" id="{D72065DF-5CC8-4B1F-AA05-938542A95C21}"/>
                </a:ext>
              </a:extLst>
            </p:cNvPr>
            <p:cNvSpPr/>
            <p:nvPr/>
          </p:nvSpPr>
          <p:spPr>
            <a:xfrm rot="5400000">
              <a:off x="8018136" y="5478103"/>
              <a:ext cx="343878" cy="79093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8" name="TextBox 37">
              <a:extLst>
                <a:ext uri="{FF2B5EF4-FFF2-40B4-BE49-F238E27FC236}">
                  <a16:creationId xmlns:a16="http://schemas.microsoft.com/office/drawing/2014/main" id="{ADE3DB46-2907-4949-AEAE-74C0958D2417}"/>
                </a:ext>
              </a:extLst>
            </p:cNvPr>
            <p:cNvSpPr txBox="1"/>
            <p:nvPr/>
          </p:nvSpPr>
          <p:spPr>
            <a:xfrm>
              <a:off x="10636573" y="3873888"/>
              <a:ext cx="570669"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Accordant</a:t>
              </a:r>
            </a:p>
          </p:txBody>
        </p:sp>
        <p:sp>
          <p:nvSpPr>
            <p:cNvPr id="39" name="Oval 38">
              <a:extLst>
                <a:ext uri="{FF2B5EF4-FFF2-40B4-BE49-F238E27FC236}">
                  <a16:creationId xmlns:a16="http://schemas.microsoft.com/office/drawing/2014/main" id="{B2447AF2-01B0-4A58-9E44-5152AB7F50EC}"/>
                </a:ext>
              </a:extLst>
            </p:cNvPr>
            <p:cNvSpPr/>
            <p:nvPr/>
          </p:nvSpPr>
          <p:spPr bwMode="gray">
            <a:xfrm>
              <a:off x="10601035" y="3653622"/>
              <a:ext cx="590017" cy="588306"/>
            </a:xfrm>
            <a:prstGeom prst="ellipse">
              <a:avLst/>
            </a:prstGeom>
            <a:noFill/>
            <a:ln w="1905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0" name="TextBox 39">
              <a:extLst>
                <a:ext uri="{FF2B5EF4-FFF2-40B4-BE49-F238E27FC236}">
                  <a16:creationId xmlns:a16="http://schemas.microsoft.com/office/drawing/2014/main" id="{EA0B0BDA-6897-430A-8F6A-D885AA80DCFE}"/>
                </a:ext>
              </a:extLst>
            </p:cNvPr>
            <p:cNvSpPr txBox="1"/>
            <p:nvPr/>
          </p:nvSpPr>
          <p:spPr>
            <a:xfrm>
              <a:off x="10627999" y="4843183"/>
              <a:ext cx="557845"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Novologix</a:t>
              </a:r>
            </a:p>
          </p:txBody>
        </p:sp>
        <p:sp>
          <p:nvSpPr>
            <p:cNvPr id="41" name="Oval 40">
              <a:extLst>
                <a:ext uri="{FF2B5EF4-FFF2-40B4-BE49-F238E27FC236}">
                  <a16:creationId xmlns:a16="http://schemas.microsoft.com/office/drawing/2014/main" id="{76CAF546-31B4-47B5-9660-5C478B730CEB}"/>
                </a:ext>
              </a:extLst>
            </p:cNvPr>
            <p:cNvSpPr/>
            <p:nvPr/>
          </p:nvSpPr>
          <p:spPr bwMode="gray">
            <a:xfrm>
              <a:off x="10576220" y="4617042"/>
              <a:ext cx="590017" cy="588306"/>
            </a:xfrm>
            <a:prstGeom prst="ellipse">
              <a:avLst/>
            </a:prstGeom>
            <a:noFill/>
            <a:ln w="19050">
              <a:solidFill>
                <a:srgbClr val="92D05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2" name="Straight Arrow Connector 41">
              <a:extLst>
                <a:ext uri="{FF2B5EF4-FFF2-40B4-BE49-F238E27FC236}">
                  <a16:creationId xmlns:a16="http://schemas.microsoft.com/office/drawing/2014/main" id="{8153D93B-724A-4A41-B69E-32CA9CAD8C6C}"/>
                </a:ext>
              </a:extLst>
            </p:cNvPr>
            <p:cNvCxnSpPr>
              <a:cxnSpLocks/>
              <a:stCxn id="26" idx="2"/>
            </p:cNvCxnSpPr>
            <p:nvPr/>
          </p:nvCxnSpPr>
          <p:spPr bwMode="gray">
            <a:xfrm flipH="1" flipV="1">
              <a:off x="10236080" y="3047001"/>
              <a:ext cx="321964" cy="2879"/>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7C9868F-A3B7-4A99-8BEC-97CA6DC52250}"/>
                </a:ext>
              </a:extLst>
            </p:cNvPr>
            <p:cNvCxnSpPr>
              <a:cxnSpLocks/>
            </p:cNvCxnSpPr>
            <p:nvPr/>
          </p:nvCxnSpPr>
          <p:spPr bwMode="gray">
            <a:xfrm flipH="1" flipV="1">
              <a:off x="10166961" y="3923071"/>
              <a:ext cx="419871" cy="7036"/>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8CF7461-826E-4CE1-89E1-4F5B91ADBDA7}"/>
                </a:ext>
              </a:extLst>
            </p:cNvPr>
            <p:cNvCxnSpPr>
              <a:cxnSpLocks/>
            </p:cNvCxnSpPr>
            <p:nvPr/>
          </p:nvCxnSpPr>
          <p:spPr bwMode="gray">
            <a:xfrm flipH="1">
              <a:off x="10218087" y="4946993"/>
              <a:ext cx="356667" cy="0"/>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FEA961C9-807D-44C0-AB12-B900E1BE6F52}"/>
                </a:ext>
              </a:extLst>
            </p:cNvPr>
            <p:cNvSpPr/>
            <p:nvPr/>
          </p:nvSpPr>
          <p:spPr>
            <a:xfrm>
              <a:off x="11497784" y="1913946"/>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1</a:t>
              </a:r>
            </a:p>
          </p:txBody>
        </p:sp>
        <p:sp>
          <p:nvSpPr>
            <p:cNvPr id="46" name="Rectangle 45">
              <a:extLst>
                <a:ext uri="{FF2B5EF4-FFF2-40B4-BE49-F238E27FC236}">
                  <a16:creationId xmlns:a16="http://schemas.microsoft.com/office/drawing/2014/main" id="{079C70C4-EA3E-4732-89CA-272CED404C8C}"/>
                </a:ext>
              </a:extLst>
            </p:cNvPr>
            <p:cNvSpPr/>
            <p:nvPr/>
          </p:nvSpPr>
          <p:spPr bwMode="gray">
            <a:xfrm>
              <a:off x="8394260" y="2107308"/>
              <a:ext cx="1376211" cy="381756"/>
            </a:xfrm>
            <a:prstGeom prst="rect">
              <a:avLst/>
            </a:prstGeom>
            <a:solidFill>
              <a:schemeClr val="bg1"/>
            </a:solidFill>
            <a:ln w="28575">
              <a:solidFill>
                <a:srgbClr val="00B050"/>
              </a:solidFill>
              <a:miter lim="800000"/>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Global Identifier Management</a:t>
              </a:r>
            </a:p>
          </p:txBody>
        </p:sp>
        <p:sp>
          <p:nvSpPr>
            <p:cNvPr id="47" name="Rectangle 46">
              <a:extLst>
                <a:ext uri="{FF2B5EF4-FFF2-40B4-BE49-F238E27FC236}">
                  <a16:creationId xmlns:a16="http://schemas.microsoft.com/office/drawing/2014/main" id="{05F0D77A-1427-445F-8696-D87DDA23C7A1}"/>
                </a:ext>
              </a:extLst>
            </p:cNvPr>
            <p:cNvSpPr/>
            <p:nvPr/>
          </p:nvSpPr>
          <p:spPr>
            <a:xfrm>
              <a:off x="6760482" y="3142763"/>
              <a:ext cx="901208"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1234A34</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 name="Rectangle 47">
              <a:extLst>
                <a:ext uri="{FF2B5EF4-FFF2-40B4-BE49-F238E27FC236}">
                  <a16:creationId xmlns:a16="http://schemas.microsoft.com/office/drawing/2014/main" id="{5758388D-60C9-4334-B3D5-492D414D3BFA}"/>
                </a:ext>
              </a:extLst>
            </p:cNvPr>
            <p:cNvSpPr/>
            <p:nvPr/>
          </p:nvSpPr>
          <p:spPr bwMode="gray">
            <a:xfrm>
              <a:off x="6584179" y="2124689"/>
              <a:ext cx="1454184" cy="381756"/>
            </a:xfrm>
            <a:prstGeom prst="rect">
              <a:avLst/>
            </a:prstGeom>
            <a:solidFill>
              <a:schemeClr val="bg1"/>
            </a:solidFill>
            <a:ln w="28575">
              <a:solidFill>
                <a:srgbClr val="002060"/>
              </a:solidFill>
              <a:miter lim="800000"/>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Identity Resolution</a:t>
              </a:r>
            </a:p>
          </p:txBody>
        </p:sp>
        <p:sp>
          <p:nvSpPr>
            <p:cNvPr id="49" name="Oval 48">
              <a:extLst>
                <a:ext uri="{FF2B5EF4-FFF2-40B4-BE49-F238E27FC236}">
                  <a16:creationId xmlns:a16="http://schemas.microsoft.com/office/drawing/2014/main" id="{A8562DAD-6CE4-4F2C-AFC1-0981BBDF7CDA}"/>
                </a:ext>
              </a:extLst>
            </p:cNvPr>
            <p:cNvSpPr/>
            <p:nvPr/>
          </p:nvSpPr>
          <p:spPr bwMode="gray">
            <a:xfrm>
              <a:off x="8375528" y="2904309"/>
              <a:ext cx="1125807" cy="1068273"/>
            </a:xfrm>
            <a:prstGeom prst="ellipse">
              <a:avLst/>
            </a:prstGeom>
            <a:noFill/>
            <a:ln w="19050">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0" name="Freeform 105">
              <a:extLst>
                <a:ext uri="{FF2B5EF4-FFF2-40B4-BE49-F238E27FC236}">
                  <a16:creationId xmlns:a16="http://schemas.microsoft.com/office/drawing/2014/main" id="{06386E2B-47E0-44AB-82C8-3534995E83D2}"/>
                </a:ext>
              </a:extLst>
            </p:cNvPr>
            <p:cNvSpPr>
              <a:spLocks noChangeAspect="1" noEditPoints="1"/>
            </p:cNvSpPr>
            <p:nvPr/>
          </p:nvSpPr>
          <p:spPr bwMode="auto">
            <a:xfrm>
              <a:off x="8806111" y="3380106"/>
              <a:ext cx="259161" cy="297899"/>
            </a:xfrm>
            <a:custGeom>
              <a:avLst/>
              <a:gdLst>
                <a:gd name="T0" fmla="*/ 3919 w 4151"/>
                <a:gd name="T1" fmla="*/ 5188 h 5188"/>
                <a:gd name="T2" fmla="*/ 3276 w 4151"/>
                <a:gd name="T3" fmla="*/ 2722 h 5188"/>
                <a:gd name="T4" fmla="*/ 232 w 4151"/>
                <a:gd name="T5" fmla="*/ 3366 h 5188"/>
                <a:gd name="T6" fmla="*/ 0 w 4151"/>
                <a:gd name="T7" fmla="*/ 5188 h 5188"/>
                <a:gd name="T8" fmla="*/ 876 w 4151"/>
                <a:gd name="T9" fmla="*/ 2490 h 5188"/>
                <a:gd name="T10" fmla="*/ 4151 w 4151"/>
                <a:gd name="T11" fmla="*/ 3366 h 5188"/>
                <a:gd name="T12" fmla="*/ 3402 w 4151"/>
                <a:gd name="T13" fmla="*/ 5188 h 5188"/>
                <a:gd name="T14" fmla="*/ 3170 w 4151"/>
                <a:gd name="T15" fmla="*/ 3799 h 5188"/>
                <a:gd name="T16" fmla="*/ 3402 w 4151"/>
                <a:gd name="T17" fmla="*/ 5188 h 5188"/>
                <a:gd name="T18" fmla="*/ 749 w 4151"/>
                <a:gd name="T19" fmla="*/ 5188 h 5188"/>
                <a:gd name="T20" fmla="*/ 981 w 4151"/>
                <a:gd name="T21" fmla="*/ 3800 h 5188"/>
                <a:gd name="T22" fmla="*/ 2076 w 4151"/>
                <a:gd name="T23" fmla="*/ 4458 h 5188"/>
                <a:gd name="T24" fmla="*/ 1389 w 4151"/>
                <a:gd name="T25" fmla="*/ 3667 h 5188"/>
                <a:gd name="T26" fmla="*/ 1647 w 4151"/>
                <a:gd name="T27" fmla="*/ 3304 h 5188"/>
                <a:gd name="T28" fmla="*/ 2003 w 4151"/>
                <a:gd name="T29" fmla="*/ 3304 h 5188"/>
                <a:gd name="T30" fmla="*/ 2148 w 4151"/>
                <a:gd name="T31" fmla="*/ 3304 h 5188"/>
                <a:gd name="T32" fmla="*/ 2504 w 4151"/>
                <a:gd name="T33" fmla="*/ 3304 h 5188"/>
                <a:gd name="T34" fmla="*/ 2762 w 4151"/>
                <a:gd name="T35" fmla="*/ 3667 h 5188"/>
                <a:gd name="T36" fmla="*/ 2076 w 4151"/>
                <a:gd name="T37" fmla="*/ 4458 h 5188"/>
                <a:gd name="T38" fmla="*/ 1811 w 4151"/>
                <a:gd name="T39" fmla="*/ 3468 h 5188"/>
                <a:gd name="T40" fmla="*/ 1621 w 4151"/>
                <a:gd name="T41" fmla="*/ 3667 h 5188"/>
                <a:gd name="T42" fmla="*/ 2076 w 4151"/>
                <a:gd name="T43" fmla="*/ 4130 h 5188"/>
                <a:gd name="T44" fmla="*/ 2530 w 4151"/>
                <a:gd name="T45" fmla="*/ 3667 h 5188"/>
                <a:gd name="T46" fmla="*/ 2340 w 4151"/>
                <a:gd name="T47" fmla="*/ 3468 h 5188"/>
                <a:gd name="T48" fmla="*/ 2312 w 4151"/>
                <a:gd name="T49" fmla="*/ 3468 h 5188"/>
                <a:gd name="T50" fmla="*/ 1839 w 4151"/>
                <a:gd name="T51" fmla="*/ 3468 h 5188"/>
                <a:gd name="T52" fmla="*/ 2076 w 4151"/>
                <a:gd name="T53" fmla="*/ 2341 h 5188"/>
                <a:gd name="T54" fmla="*/ 905 w 4151"/>
                <a:gd name="T55" fmla="*/ 1170 h 5188"/>
                <a:gd name="T56" fmla="*/ 2076 w 4151"/>
                <a:gd name="T57" fmla="*/ 0 h 5188"/>
                <a:gd name="T58" fmla="*/ 3246 w 4151"/>
                <a:gd name="T59" fmla="*/ 1170 h 5188"/>
                <a:gd name="T60" fmla="*/ 2076 w 4151"/>
                <a:gd name="T61" fmla="*/ 2341 h 5188"/>
                <a:gd name="T62" fmla="*/ 1137 w 4151"/>
                <a:gd name="T63" fmla="*/ 1170 h 5188"/>
                <a:gd name="T64" fmla="*/ 3014 w 4151"/>
                <a:gd name="T65" fmla="*/ 1170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1" h="5188">
                  <a:moveTo>
                    <a:pt x="4151" y="5188"/>
                  </a:moveTo>
                  <a:cubicBezTo>
                    <a:pt x="3919" y="5188"/>
                    <a:pt x="3919" y="5188"/>
                    <a:pt x="3919" y="5188"/>
                  </a:cubicBezTo>
                  <a:cubicBezTo>
                    <a:pt x="3919" y="3366"/>
                    <a:pt x="3919" y="3366"/>
                    <a:pt x="3919" y="3366"/>
                  </a:cubicBezTo>
                  <a:cubicBezTo>
                    <a:pt x="3919" y="3011"/>
                    <a:pt x="3630" y="2722"/>
                    <a:pt x="3276" y="2722"/>
                  </a:cubicBezTo>
                  <a:cubicBezTo>
                    <a:pt x="876" y="2722"/>
                    <a:pt x="876" y="2722"/>
                    <a:pt x="876" y="2722"/>
                  </a:cubicBezTo>
                  <a:cubicBezTo>
                    <a:pt x="521" y="2722"/>
                    <a:pt x="232" y="3011"/>
                    <a:pt x="232" y="3366"/>
                  </a:cubicBezTo>
                  <a:cubicBezTo>
                    <a:pt x="232" y="5188"/>
                    <a:pt x="232" y="5188"/>
                    <a:pt x="232" y="5188"/>
                  </a:cubicBezTo>
                  <a:cubicBezTo>
                    <a:pt x="0" y="5188"/>
                    <a:pt x="0" y="5188"/>
                    <a:pt x="0" y="5188"/>
                  </a:cubicBezTo>
                  <a:cubicBezTo>
                    <a:pt x="0" y="3366"/>
                    <a:pt x="0" y="3366"/>
                    <a:pt x="0" y="3366"/>
                  </a:cubicBezTo>
                  <a:cubicBezTo>
                    <a:pt x="0" y="2883"/>
                    <a:pt x="393" y="2490"/>
                    <a:pt x="876" y="2490"/>
                  </a:cubicBezTo>
                  <a:cubicBezTo>
                    <a:pt x="3276" y="2490"/>
                    <a:pt x="3276" y="2490"/>
                    <a:pt x="3276" y="2490"/>
                  </a:cubicBezTo>
                  <a:cubicBezTo>
                    <a:pt x="3758" y="2490"/>
                    <a:pt x="4151" y="2883"/>
                    <a:pt x="4151" y="3366"/>
                  </a:cubicBezTo>
                  <a:cubicBezTo>
                    <a:pt x="4151" y="5188"/>
                    <a:pt x="4151" y="5188"/>
                    <a:pt x="4151" y="5188"/>
                  </a:cubicBezTo>
                  <a:close/>
                  <a:moveTo>
                    <a:pt x="3402" y="5188"/>
                  </a:moveTo>
                  <a:cubicBezTo>
                    <a:pt x="3170" y="5188"/>
                    <a:pt x="3170" y="5188"/>
                    <a:pt x="3170" y="5188"/>
                  </a:cubicBezTo>
                  <a:cubicBezTo>
                    <a:pt x="3170" y="3799"/>
                    <a:pt x="3170" y="3799"/>
                    <a:pt x="3170" y="3799"/>
                  </a:cubicBezTo>
                  <a:cubicBezTo>
                    <a:pt x="3402" y="3799"/>
                    <a:pt x="3402" y="3799"/>
                    <a:pt x="3402" y="3799"/>
                  </a:cubicBezTo>
                  <a:cubicBezTo>
                    <a:pt x="3402" y="5188"/>
                    <a:pt x="3402" y="5188"/>
                    <a:pt x="3402" y="5188"/>
                  </a:cubicBezTo>
                  <a:close/>
                  <a:moveTo>
                    <a:pt x="981" y="5188"/>
                  </a:moveTo>
                  <a:cubicBezTo>
                    <a:pt x="749" y="5188"/>
                    <a:pt x="749" y="5188"/>
                    <a:pt x="749" y="5188"/>
                  </a:cubicBezTo>
                  <a:cubicBezTo>
                    <a:pt x="749" y="3800"/>
                    <a:pt x="749" y="3800"/>
                    <a:pt x="749" y="3800"/>
                  </a:cubicBezTo>
                  <a:cubicBezTo>
                    <a:pt x="981" y="3800"/>
                    <a:pt x="981" y="3800"/>
                    <a:pt x="981" y="3800"/>
                  </a:cubicBezTo>
                  <a:cubicBezTo>
                    <a:pt x="981" y="5188"/>
                    <a:pt x="981" y="5188"/>
                    <a:pt x="981" y="5188"/>
                  </a:cubicBezTo>
                  <a:close/>
                  <a:moveTo>
                    <a:pt x="2076" y="4458"/>
                  </a:moveTo>
                  <a:cubicBezTo>
                    <a:pt x="1462" y="3845"/>
                    <a:pt x="1462" y="3845"/>
                    <a:pt x="1462" y="3845"/>
                  </a:cubicBezTo>
                  <a:cubicBezTo>
                    <a:pt x="1415" y="3799"/>
                    <a:pt x="1389" y="3735"/>
                    <a:pt x="1389" y="3667"/>
                  </a:cubicBezTo>
                  <a:cubicBezTo>
                    <a:pt x="1389" y="3599"/>
                    <a:pt x="1415" y="3536"/>
                    <a:pt x="1461" y="3489"/>
                  </a:cubicBezTo>
                  <a:cubicBezTo>
                    <a:pt x="1647" y="3304"/>
                    <a:pt x="1647" y="3304"/>
                    <a:pt x="1647" y="3304"/>
                  </a:cubicBezTo>
                  <a:cubicBezTo>
                    <a:pt x="1694" y="3257"/>
                    <a:pt x="1757" y="3231"/>
                    <a:pt x="1825" y="3231"/>
                  </a:cubicBezTo>
                  <a:cubicBezTo>
                    <a:pt x="1893" y="3231"/>
                    <a:pt x="1956" y="3257"/>
                    <a:pt x="2003" y="3304"/>
                  </a:cubicBezTo>
                  <a:cubicBezTo>
                    <a:pt x="2076" y="3376"/>
                    <a:pt x="2076" y="3376"/>
                    <a:pt x="2076" y="3376"/>
                  </a:cubicBezTo>
                  <a:cubicBezTo>
                    <a:pt x="2148" y="3304"/>
                    <a:pt x="2148" y="3304"/>
                    <a:pt x="2148" y="3304"/>
                  </a:cubicBezTo>
                  <a:cubicBezTo>
                    <a:pt x="2195" y="3257"/>
                    <a:pt x="2258" y="3231"/>
                    <a:pt x="2326" y="3231"/>
                  </a:cubicBezTo>
                  <a:cubicBezTo>
                    <a:pt x="2394" y="3231"/>
                    <a:pt x="2458" y="3257"/>
                    <a:pt x="2504" y="3304"/>
                  </a:cubicBezTo>
                  <a:cubicBezTo>
                    <a:pt x="2690" y="3489"/>
                    <a:pt x="2690" y="3489"/>
                    <a:pt x="2690" y="3489"/>
                  </a:cubicBezTo>
                  <a:cubicBezTo>
                    <a:pt x="2737" y="3537"/>
                    <a:pt x="2762" y="3598"/>
                    <a:pt x="2762" y="3667"/>
                  </a:cubicBezTo>
                  <a:cubicBezTo>
                    <a:pt x="2762" y="3736"/>
                    <a:pt x="2736" y="3799"/>
                    <a:pt x="2690" y="3845"/>
                  </a:cubicBezTo>
                  <a:cubicBezTo>
                    <a:pt x="2076" y="4458"/>
                    <a:pt x="2076" y="4458"/>
                    <a:pt x="2076" y="4458"/>
                  </a:cubicBezTo>
                  <a:close/>
                  <a:moveTo>
                    <a:pt x="1825" y="3463"/>
                  </a:moveTo>
                  <a:cubicBezTo>
                    <a:pt x="1815" y="3463"/>
                    <a:pt x="1813" y="3466"/>
                    <a:pt x="1811" y="3468"/>
                  </a:cubicBezTo>
                  <a:cubicBezTo>
                    <a:pt x="1626" y="3654"/>
                    <a:pt x="1626" y="3654"/>
                    <a:pt x="1626" y="3654"/>
                  </a:cubicBezTo>
                  <a:cubicBezTo>
                    <a:pt x="1624" y="3655"/>
                    <a:pt x="1621" y="3658"/>
                    <a:pt x="1621" y="3667"/>
                  </a:cubicBezTo>
                  <a:cubicBezTo>
                    <a:pt x="1621" y="3677"/>
                    <a:pt x="1624" y="3680"/>
                    <a:pt x="1626" y="3681"/>
                  </a:cubicBezTo>
                  <a:cubicBezTo>
                    <a:pt x="2076" y="4130"/>
                    <a:pt x="2076" y="4130"/>
                    <a:pt x="2076" y="4130"/>
                  </a:cubicBezTo>
                  <a:cubicBezTo>
                    <a:pt x="2526" y="3681"/>
                    <a:pt x="2526" y="3681"/>
                    <a:pt x="2526" y="3681"/>
                  </a:cubicBezTo>
                  <a:cubicBezTo>
                    <a:pt x="2527" y="3680"/>
                    <a:pt x="2530" y="3677"/>
                    <a:pt x="2530" y="3667"/>
                  </a:cubicBezTo>
                  <a:cubicBezTo>
                    <a:pt x="2530" y="3658"/>
                    <a:pt x="2527" y="3655"/>
                    <a:pt x="2526" y="3654"/>
                  </a:cubicBezTo>
                  <a:cubicBezTo>
                    <a:pt x="2340" y="3468"/>
                    <a:pt x="2340" y="3468"/>
                    <a:pt x="2340" y="3468"/>
                  </a:cubicBezTo>
                  <a:cubicBezTo>
                    <a:pt x="2338" y="3466"/>
                    <a:pt x="2336" y="3463"/>
                    <a:pt x="2326" y="3463"/>
                  </a:cubicBezTo>
                  <a:cubicBezTo>
                    <a:pt x="2316" y="3463"/>
                    <a:pt x="2314" y="3466"/>
                    <a:pt x="2312" y="3468"/>
                  </a:cubicBezTo>
                  <a:cubicBezTo>
                    <a:pt x="2075" y="3704"/>
                    <a:pt x="2075" y="3704"/>
                    <a:pt x="2075" y="3704"/>
                  </a:cubicBezTo>
                  <a:cubicBezTo>
                    <a:pt x="1839" y="3468"/>
                    <a:pt x="1839" y="3468"/>
                    <a:pt x="1839" y="3468"/>
                  </a:cubicBezTo>
                  <a:cubicBezTo>
                    <a:pt x="1837" y="3466"/>
                    <a:pt x="1834" y="3463"/>
                    <a:pt x="1825" y="3463"/>
                  </a:cubicBezTo>
                  <a:close/>
                  <a:moveTo>
                    <a:pt x="2076" y="2341"/>
                  </a:moveTo>
                  <a:cubicBezTo>
                    <a:pt x="1763" y="2341"/>
                    <a:pt x="1469" y="2219"/>
                    <a:pt x="1248" y="1998"/>
                  </a:cubicBezTo>
                  <a:cubicBezTo>
                    <a:pt x="1027" y="1777"/>
                    <a:pt x="905" y="1483"/>
                    <a:pt x="905" y="1170"/>
                  </a:cubicBezTo>
                  <a:cubicBezTo>
                    <a:pt x="905" y="858"/>
                    <a:pt x="1027" y="564"/>
                    <a:pt x="1248" y="343"/>
                  </a:cubicBezTo>
                  <a:cubicBezTo>
                    <a:pt x="1469" y="121"/>
                    <a:pt x="1763" y="0"/>
                    <a:pt x="2076" y="0"/>
                  </a:cubicBezTo>
                  <a:cubicBezTo>
                    <a:pt x="2388" y="0"/>
                    <a:pt x="2682" y="121"/>
                    <a:pt x="2903" y="343"/>
                  </a:cubicBezTo>
                  <a:cubicBezTo>
                    <a:pt x="3124" y="564"/>
                    <a:pt x="3246" y="858"/>
                    <a:pt x="3246" y="1170"/>
                  </a:cubicBezTo>
                  <a:cubicBezTo>
                    <a:pt x="3246" y="1483"/>
                    <a:pt x="3124" y="1777"/>
                    <a:pt x="2903" y="1998"/>
                  </a:cubicBezTo>
                  <a:cubicBezTo>
                    <a:pt x="2682" y="2219"/>
                    <a:pt x="2388" y="2341"/>
                    <a:pt x="2076" y="2341"/>
                  </a:cubicBezTo>
                  <a:close/>
                  <a:moveTo>
                    <a:pt x="2076" y="232"/>
                  </a:moveTo>
                  <a:cubicBezTo>
                    <a:pt x="1558" y="232"/>
                    <a:pt x="1137" y="653"/>
                    <a:pt x="1137" y="1170"/>
                  </a:cubicBezTo>
                  <a:cubicBezTo>
                    <a:pt x="1137" y="1688"/>
                    <a:pt x="1558" y="2109"/>
                    <a:pt x="2076" y="2109"/>
                  </a:cubicBezTo>
                  <a:cubicBezTo>
                    <a:pt x="2593" y="2109"/>
                    <a:pt x="3014" y="1688"/>
                    <a:pt x="3014" y="1170"/>
                  </a:cubicBezTo>
                  <a:cubicBezTo>
                    <a:pt x="3014" y="653"/>
                    <a:pt x="2593" y="232"/>
                    <a:pt x="2076" y="232"/>
                  </a:cubicBezTo>
                  <a:close/>
                </a:path>
              </a:pathLst>
            </a:custGeom>
            <a:solidFill>
              <a:schemeClr val="tx2"/>
            </a:solidFill>
            <a:ln w="6350">
              <a:solidFill>
                <a:srgbClr val="FF330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1" name="Rectangle 50">
              <a:extLst>
                <a:ext uri="{FF2B5EF4-FFF2-40B4-BE49-F238E27FC236}">
                  <a16:creationId xmlns:a16="http://schemas.microsoft.com/office/drawing/2014/main" id="{10DE73FC-A8D6-4CE0-ADE7-80FBD41D8854}"/>
                </a:ext>
              </a:extLst>
            </p:cNvPr>
            <p:cNvSpPr/>
            <p:nvPr/>
          </p:nvSpPr>
          <p:spPr>
            <a:xfrm>
              <a:off x="8556604" y="3075038"/>
              <a:ext cx="901209"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B547358</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 name="Oval 51">
              <a:extLst>
                <a:ext uri="{FF2B5EF4-FFF2-40B4-BE49-F238E27FC236}">
                  <a16:creationId xmlns:a16="http://schemas.microsoft.com/office/drawing/2014/main" id="{08C117AA-0396-4F09-A6E4-1C0670C3CC21}"/>
                </a:ext>
              </a:extLst>
            </p:cNvPr>
            <p:cNvSpPr/>
            <p:nvPr/>
          </p:nvSpPr>
          <p:spPr bwMode="gray">
            <a:xfrm>
              <a:off x="7495627" y="4034693"/>
              <a:ext cx="1125807" cy="1068273"/>
            </a:xfrm>
            <a:prstGeom prst="ellipse">
              <a:avLst/>
            </a:prstGeom>
            <a:noFill/>
            <a:ln w="19050">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3" name="Freeform 105">
              <a:extLst>
                <a:ext uri="{FF2B5EF4-FFF2-40B4-BE49-F238E27FC236}">
                  <a16:creationId xmlns:a16="http://schemas.microsoft.com/office/drawing/2014/main" id="{2C803CD4-E258-4763-9A98-91D86A664BAC}"/>
                </a:ext>
              </a:extLst>
            </p:cNvPr>
            <p:cNvSpPr>
              <a:spLocks noChangeAspect="1" noEditPoints="1"/>
            </p:cNvSpPr>
            <p:nvPr/>
          </p:nvSpPr>
          <p:spPr bwMode="auto">
            <a:xfrm>
              <a:off x="7967648" y="4537136"/>
              <a:ext cx="259161" cy="297899"/>
            </a:xfrm>
            <a:custGeom>
              <a:avLst/>
              <a:gdLst>
                <a:gd name="T0" fmla="*/ 3919 w 4151"/>
                <a:gd name="T1" fmla="*/ 5188 h 5188"/>
                <a:gd name="T2" fmla="*/ 3276 w 4151"/>
                <a:gd name="T3" fmla="*/ 2722 h 5188"/>
                <a:gd name="T4" fmla="*/ 232 w 4151"/>
                <a:gd name="T5" fmla="*/ 3366 h 5188"/>
                <a:gd name="T6" fmla="*/ 0 w 4151"/>
                <a:gd name="T7" fmla="*/ 5188 h 5188"/>
                <a:gd name="T8" fmla="*/ 876 w 4151"/>
                <a:gd name="T9" fmla="*/ 2490 h 5188"/>
                <a:gd name="T10" fmla="*/ 4151 w 4151"/>
                <a:gd name="T11" fmla="*/ 3366 h 5188"/>
                <a:gd name="T12" fmla="*/ 3402 w 4151"/>
                <a:gd name="T13" fmla="*/ 5188 h 5188"/>
                <a:gd name="T14" fmla="*/ 3170 w 4151"/>
                <a:gd name="T15" fmla="*/ 3799 h 5188"/>
                <a:gd name="T16" fmla="*/ 3402 w 4151"/>
                <a:gd name="T17" fmla="*/ 5188 h 5188"/>
                <a:gd name="T18" fmla="*/ 749 w 4151"/>
                <a:gd name="T19" fmla="*/ 5188 h 5188"/>
                <a:gd name="T20" fmla="*/ 981 w 4151"/>
                <a:gd name="T21" fmla="*/ 3800 h 5188"/>
                <a:gd name="T22" fmla="*/ 2076 w 4151"/>
                <a:gd name="T23" fmla="*/ 4458 h 5188"/>
                <a:gd name="T24" fmla="*/ 1389 w 4151"/>
                <a:gd name="T25" fmla="*/ 3667 h 5188"/>
                <a:gd name="T26" fmla="*/ 1647 w 4151"/>
                <a:gd name="T27" fmla="*/ 3304 h 5188"/>
                <a:gd name="T28" fmla="*/ 2003 w 4151"/>
                <a:gd name="T29" fmla="*/ 3304 h 5188"/>
                <a:gd name="T30" fmla="*/ 2148 w 4151"/>
                <a:gd name="T31" fmla="*/ 3304 h 5188"/>
                <a:gd name="T32" fmla="*/ 2504 w 4151"/>
                <a:gd name="T33" fmla="*/ 3304 h 5188"/>
                <a:gd name="T34" fmla="*/ 2762 w 4151"/>
                <a:gd name="T35" fmla="*/ 3667 h 5188"/>
                <a:gd name="T36" fmla="*/ 2076 w 4151"/>
                <a:gd name="T37" fmla="*/ 4458 h 5188"/>
                <a:gd name="T38" fmla="*/ 1811 w 4151"/>
                <a:gd name="T39" fmla="*/ 3468 h 5188"/>
                <a:gd name="T40" fmla="*/ 1621 w 4151"/>
                <a:gd name="T41" fmla="*/ 3667 h 5188"/>
                <a:gd name="T42" fmla="*/ 2076 w 4151"/>
                <a:gd name="T43" fmla="*/ 4130 h 5188"/>
                <a:gd name="T44" fmla="*/ 2530 w 4151"/>
                <a:gd name="T45" fmla="*/ 3667 h 5188"/>
                <a:gd name="T46" fmla="*/ 2340 w 4151"/>
                <a:gd name="T47" fmla="*/ 3468 h 5188"/>
                <a:gd name="T48" fmla="*/ 2312 w 4151"/>
                <a:gd name="T49" fmla="*/ 3468 h 5188"/>
                <a:gd name="T50" fmla="*/ 1839 w 4151"/>
                <a:gd name="T51" fmla="*/ 3468 h 5188"/>
                <a:gd name="T52" fmla="*/ 2076 w 4151"/>
                <a:gd name="T53" fmla="*/ 2341 h 5188"/>
                <a:gd name="T54" fmla="*/ 905 w 4151"/>
                <a:gd name="T55" fmla="*/ 1170 h 5188"/>
                <a:gd name="T56" fmla="*/ 2076 w 4151"/>
                <a:gd name="T57" fmla="*/ 0 h 5188"/>
                <a:gd name="T58" fmla="*/ 3246 w 4151"/>
                <a:gd name="T59" fmla="*/ 1170 h 5188"/>
                <a:gd name="T60" fmla="*/ 2076 w 4151"/>
                <a:gd name="T61" fmla="*/ 2341 h 5188"/>
                <a:gd name="T62" fmla="*/ 1137 w 4151"/>
                <a:gd name="T63" fmla="*/ 1170 h 5188"/>
                <a:gd name="T64" fmla="*/ 3014 w 4151"/>
                <a:gd name="T65" fmla="*/ 1170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1" h="5188">
                  <a:moveTo>
                    <a:pt x="4151" y="5188"/>
                  </a:moveTo>
                  <a:cubicBezTo>
                    <a:pt x="3919" y="5188"/>
                    <a:pt x="3919" y="5188"/>
                    <a:pt x="3919" y="5188"/>
                  </a:cubicBezTo>
                  <a:cubicBezTo>
                    <a:pt x="3919" y="3366"/>
                    <a:pt x="3919" y="3366"/>
                    <a:pt x="3919" y="3366"/>
                  </a:cubicBezTo>
                  <a:cubicBezTo>
                    <a:pt x="3919" y="3011"/>
                    <a:pt x="3630" y="2722"/>
                    <a:pt x="3276" y="2722"/>
                  </a:cubicBezTo>
                  <a:cubicBezTo>
                    <a:pt x="876" y="2722"/>
                    <a:pt x="876" y="2722"/>
                    <a:pt x="876" y="2722"/>
                  </a:cubicBezTo>
                  <a:cubicBezTo>
                    <a:pt x="521" y="2722"/>
                    <a:pt x="232" y="3011"/>
                    <a:pt x="232" y="3366"/>
                  </a:cubicBezTo>
                  <a:cubicBezTo>
                    <a:pt x="232" y="5188"/>
                    <a:pt x="232" y="5188"/>
                    <a:pt x="232" y="5188"/>
                  </a:cubicBezTo>
                  <a:cubicBezTo>
                    <a:pt x="0" y="5188"/>
                    <a:pt x="0" y="5188"/>
                    <a:pt x="0" y="5188"/>
                  </a:cubicBezTo>
                  <a:cubicBezTo>
                    <a:pt x="0" y="3366"/>
                    <a:pt x="0" y="3366"/>
                    <a:pt x="0" y="3366"/>
                  </a:cubicBezTo>
                  <a:cubicBezTo>
                    <a:pt x="0" y="2883"/>
                    <a:pt x="393" y="2490"/>
                    <a:pt x="876" y="2490"/>
                  </a:cubicBezTo>
                  <a:cubicBezTo>
                    <a:pt x="3276" y="2490"/>
                    <a:pt x="3276" y="2490"/>
                    <a:pt x="3276" y="2490"/>
                  </a:cubicBezTo>
                  <a:cubicBezTo>
                    <a:pt x="3758" y="2490"/>
                    <a:pt x="4151" y="2883"/>
                    <a:pt x="4151" y="3366"/>
                  </a:cubicBezTo>
                  <a:cubicBezTo>
                    <a:pt x="4151" y="5188"/>
                    <a:pt x="4151" y="5188"/>
                    <a:pt x="4151" y="5188"/>
                  </a:cubicBezTo>
                  <a:close/>
                  <a:moveTo>
                    <a:pt x="3402" y="5188"/>
                  </a:moveTo>
                  <a:cubicBezTo>
                    <a:pt x="3170" y="5188"/>
                    <a:pt x="3170" y="5188"/>
                    <a:pt x="3170" y="5188"/>
                  </a:cubicBezTo>
                  <a:cubicBezTo>
                    <a:pt x="3170" y="3799"/>
                    <a:pt x="3170" y="3799"/>
                    <a:pt x="3170" y="3799"/>
                  </a:cubicBezTo>
                  <a:cubicBezTo>
                    <a:pt x="3402" y="3799"/>
                    <a:pt x="3402" y="3799"/>
                    <a:pt x="3402" y="3799"/>
                  </a:cubicBezTo>
                  <a:cubicBezTo>
                    <a:pt x="3402" y="5188"/>
                    <a:pt x="3402" y="5188"/>
                    <a:pt x="3402" y="5188"/>
                  </a:cubicBezTo>
                  <a:close/>
                  <a:moveTo>
                    <a:pt x="981" y="5188"/>
                  </a:moveTo>
                  <a:cubicBezTo>
                    <a:pt x="749" y="5188"/>
                    <a:pt x="749" y="5188"/>
                    <a:pt x="749" y="5188"/>
                  </a:cubicBezTo>
                  <a:cubicBezTo>
                    <a:pt x="749" y="3800"/>
                    <a:pt x="749" y="3800"/>
                    <a:pt x="749" y="3800"/>
                  </a:cubicBezTo>
                  <a:cubicBezTo>
                    <a:pt x="981" y="3800"/>
                    <a:pt x="981" y="3800"/>
                    <a:pt x="981" y="3800"/>
                  </a:cubicBezTo>
                  <a:cubicBezTo>
                    <a:pt x="981" y="5188"/>
                    <a:pt x="981" y="5188"/>
                    <a:pt x="981" y="5188"/>
                  </a:cubicBezTo>
                  <a:close/>
                  <a:moveTo>
                    <a:pt x="2076" y="4458"/>
                  </a:moveTo>
                  <a:cubicBezTo>
                    <a:pt x="1462" y="3845"/>
                    <a:pt x="1462" y="3845"/>
                    <a:pt x="1462" y="3845"/>
                  </a:cubicBezTo>
                  <a:cubicBezTo>
                    <a:pt x="1415" y="3799"/>
                    <a:pt x="1389" y="3735"/>
                    <a:pt x="1389" y="3667"/>
                  </a:cubicBezTo>
                  <a:cubicBezTo>
                    <a:pt x="1389" y="3599"/>
                    <a:pt x="1415" y="3536"/>
                    <a:pt x="1461" y="3489"/>
                  </a:cubicBezTo>
                  <a:cubicBezTo>
                    <a:pt x="1647" y="3304"/>
                    <a:pt x="1647" y="3304"/>
                    <a:pt x="1647" y="3304"/>
                  </a:cubicBezTo>
                  <a:cubicBezTo>
                    <a:pt x="1694" y="3257"/>
                    <a:pt x="1757" y="3231"/>
                    <a:pt x="1825" y="3231"/>
                  </a:cubicBezTo>
                  <a:cubicBezTo>
                    <a:pt x="1893" y="3231"/>
                    <a:pt x="1956" y="3257"/>
                    <a:pt x="2003" y="3304"/>
                  </a:cubicBezTo>
                  <a:cubicBezTo>
                    <a:pt x="2076" y="3376"/>
                    <a:pt x="2076" y="3376"/>
                    <a:pt x="2076" y="3376"/>
                  </a:cubicBezTo>
                  <a:cubicBezTo>
                    <a:pt x="2148" y="3304"/>
                    <a:pt x="2148" y="3304"/>
                    <a:pt x="2148" y="3304"/>
                  </a:cubicBezTo>
                  <a:cubicBezTo>
                    <a:pt x="2195" y="3257"/>
                    <a:pt x="2258" y="3231"/>
                    <a:pt x="2326" y="3231"/>
                  </a:cubicBezTo>
                  <a:cubicBezTo>
                    <a:pt x="2394" y="3231"/>
                    <a:pt x="2458" y="3257"/>
                    <a:pt x="2504" y="3304"/>
                  </a:cubicBezTo>
                  <a:cubicBezTo>
                    <a:pt x="2690" y="3489"/>
                    <a:pt x="2690" y="3489"/>
                    <a:pt x="2690" y="3489"/>
                  </a:cubicBezTo>
                  <a:cubicBezTo>
                    <a:pt x="2737" y="3537"/>
                    <a:pt x="2762" y="3598"/>
                    <a:pt x="2762" y="3667"/>
                  </a:cubicBezTo>
                  <a:cubicBezTo>
                    <a:pt x="2762" y="3736"/>
                    <a:pt x="2736" y="3799"/>
                    <a:pt x="2690" y="3845"/>
                  </a:cubicBezTo>
                  <a:cubicBezTo>
                    <a:pt x="2076" y="4458"/>
                    <a:pt x="2076" y="4458"/>
                    <a:pt x="2076" y="4458"/>
                  </a:cubicBezTo>
                  <a:close/>
                  <a:moveTo>
                    <a:pt x="1825" y="3463"/>
                  </a:moveTo>
                  <a:cubicBezTo>
                    <a:pt x="1815" y="3463"/>
                    <a:pt x="1813" y="3466"/>
                    <a:pt x="1811" y="3468"/>
                  </a:cubicBezTo>
                  <a:cubicBezTo>
                    <a:pt x="1626" y="3654"/>
                    <a:pt x="1626" y="3654"/>
                    <a:pt x="1626" y="3654"/>
                  </a:cubicBezTo>
                  <a:cubicBezTo>
                    <a:pt x="1624" y="3655"/>
                    <a:pt x="1621" y="3658"/>
                    <a:pt x="1621" y="3667"/>
                  </a:cubicBezTo>
                  <a:cubicBezTo>
                    <a:pt x="1621" y="3677"/>
                    <a:pt x="1624" y="3680"/>
                    <a:pt x="1626" y="3681"/>
                  </a:cubicBezTo>
                  <a:cubicBezTo>
                    <a:pt x="2076" y="4130"/>
                    <a:pt x="2076" y="4130"/>
                    <a:pt x="2076" y="4130"/>
                  </a:cubicBezTo>
                  <a:cubicBezTo>
                    <a:pt x="2526" y="3681"/>
                    <a:pt x="2526" y="3681"/>
                    <a:pt x="2526" y="3681"/>
                  </a:cubicBezTo>
                  <a:cubicBezTo>
                    <a:pt x="2527" y="3680"/>
                    <a:pt x="2530" y="3677"/>
                    <a:pt x="2530" y="3667"/>
                  </a:cubicBezTo>
                  <a:cubicBezTo>
                    <a:pt x="2530" y="3658"/>
                    <a:pt x="2527" y="3655"/>
                    <a:pt x="2526" y="3654"/>
                  </a:cubicBezTo>
                  <a:cubicBezTo>
                    <a:pt x="2340" y="3468"/>
                    <a:pt x="2340" y="3468"/>
                    <a:pt x="2340" y="3468"/>
                  </a:cubicBezTo>
                  <a:cubicBezTo>
                    <a:pt x="2338" y="3466"/>
                    <a:pt x="2336" y="3463"/>
                    <a:pt x="2326" y="3463"/>
                  </a:cubicBezTo>
                  <a:cubicBezTo>
                    <a:pt x="2316" y="3463"/>
                    <a:pt x="2314" y="3466"/>
                    <a:pt x="2312" y="3468"/>
                  </a:cubicBezTo>
                  <a:cubicBezTo>
                    <a:pt x="2075" y="3704"/>
                    <a:pt x="2075" y="3704"/>
                    <a:pt x="2075" y="3704"/>
                  </a:cubicBezTo>
                  <a:cubicBezTo>
                    <a:pt x="1839" y="3468"/>
                    <a:pt x="1839" y="3468"/>
                    <a:pt x="1839" y="3468"/>
                  </a:cubicBezTo>
                  <a:cubicBezTo>
                    <a:pt x="1837" y="3466"/>
                    <a:pt x="1834" y="3463"/>
                    <a:pt x="1825" y="3463"/>
                  </a:cubicBezTo>
                  <a:close/>
                  <a:moveTo>
                    <a:pt x="2076" y="2341"/>
                  </a:moveTo>
                  <a:cubicBezTo>
                    <a:pt x="1763" y="2341"/>
                    <a:pt x="1469" y="2219"/>
                    <a:pt x="1248" y="1998"/>
                  </a:cubicBezTo>
                  <a:cubicBezTo>
                    <a:pt x="1027" y="1777"/>
                    <a:pt x="905" y="1483"/>
                    <a:pt x="905" y="1170"/>
                  </a:cubicBezTo>
                  <a:cubicBezTo>
                    <a:pt x="905" y="858"/>
                    <a:pt x="1027" y="564"/>
                    <a:pt x="1248" y="343"/>
                  </a:cubicBezTo>
                  <a:cubicBezTo>
                    <a:pt x="1469" y="121"/>
                    <a:pt x="1763" y="0"/>
                    <a:pt x="2076" y="0"/>
                  </a:cubicBezTo>
                  <a:cubicBezTo>
                    <a:pt x="2388" y="0"/>
                    <a:pt x="2682" y="121"/>
                    <a:pt x="2903" y="343"/>
                  </a:cubicBezTo>
                  <a:cubicBezTo>
                    <a:pt x="3124" y="564"/>
                    <a:pt x="3246" y="858"/>
                    <a:pt x="3246" y="1170"/>
                  </a:cubicBezTo>
                  <a:cubicBezTo>
                    <a:pt x="3246" y="1483"/>
                    <a:pt x="3124" y="1777"/>
                    <a:pt x="2903" y="1998"/>
                  </a:cubicBezTo>
                  <a:cubicBezTo>
                    <a:pt x="2682" y="2219"/>
                    <a:pt x="2388" y="2341"/>
                    <a:pt x="2076" y="2341"/>
                  </a:cubicBezTo>
                  <a:close/>
                  <a:moveTo>
                    <a:pt x="2076" y="232"/>
                  </a:moveTo>
                  <a:cubicBezTo>
                    <a:pt x="1558" y="232"/>
                    <a:pt x="1137" y="653"/>
                    <a:pt x="1137" y="1170"/>
                  </a:cubicBezTo>
                  <a:cubicBezTo>
                    <a:pt x="1137" y="1688"/>
                    <a:pt x="1558" y="2109"/>
                    <a:pt x="2076" y="2109"/>
                  </a:cubicBezTo>
                  <a:cubicBezTo>
                    <a:pt x="2593" y="2109"/>
                    <a:pt x="3014" y="1688"/>
                    <a:pt x="3014" y="1170"/>
                  </a:cubicBezTo>
                  <a:cubicBezTo>
                    <a:pt x="3014" y="653"/>
                    <a:pt x="2593" y="232"/>
                    <a:pt x="2076" y="232"/>
                  </a:cubicBezTo>
                  <a:close/>
                </a:path>
              </a:pathLst>
            </a:custGeom>
            <a:solidFill>
              <a:schemeClr val="tx2"/>
            </a:solidFill>
            <a:ln w="6350">
              <a:solidFill>
                <a:srgbClr val="FF330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4" name="Rectangle 53">
              <a:extLst>
                <a:ext uri="{FF2B5EF4-FFF2-40B4-BE49-F238E27FC236}">
                  <a16:creationId xmlns:a16="http://schemas.microsoft.com/office/drawing/2014/main" id="{4A2E9A5D-C3B6-4740-B33B-DCEA49B97799}"/>
                </a:ext>
              </a:extLst>
            </p:cNvPr>
            <p:cNvSpPr/>
            <p:nvPr/>
          </p:nvSpPr>
          <p:spPr>
            <a:xfrm>
              <a:off x="7597169" y="4202850"/>
              <a:ext cx="931665"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839CV73</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 name="Oval 54">
              <a:extLst>
                <a:ext uri="{FF2B5EF4-FFF2-40B4-BE49-F238E27FC236}">
                  <a16:creationId xmlns:a16="http://schemas.microsoft.com/office/drawing/2014/main" id="{7D28E9BA-65BF-4D2C-B1DB-13ACDC2AD61E}"/>
                </a:ext>
              </a:extLst>
            </p:cNvPr>
            <p:cNvSpPr/>
            <p:nvPr/>
          </p:nvSpPr>
          <p:spPr bwMode="gray">
            <a:xfrm>
              <a:off x="7015695" y="3736398"/>
              <a:ext cx="202520" cy="199582"/>
            </a:xfrm>
            <a:prstGeom prst="ellipse">
              <a:avLst/>
            </a:prstGeom>
            <a:noFill/>
            <a:ln w="19050">
              <a:solidFill>
                <a:srgbClr val="00B05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6" name="Oval 55">
              <a:extLst>
                <a:ext uri="{FF2B5EF4-FFF2-40B4-BE49-F238E27FC236}">
                  <a16:creationId xmlns:a16="http://schemas.microsoft.com/office/drawing/2014/main" id="{7D5BBD08-B149-4025-97D8-C0E9F32F8E2E}"/>
                </a:ext>
              </a:extLst>
            </p:cNvPr>
            <p:cNvSpPr/>
            <p:nvPr/>
          </p:nvSpPr>
          <p:spPr bwMode="gray">
            <a:xfrm>
              <a:off x="7163031" y="3652864"/>
              <a:ext cx="202520" cy="199582"/>
            </a:xfrm>
            <a:prstGeom prst="ellipse">
              <a:avLst/>
            </a:prstGeom>
            <a:noFill/>
            <a:ln w="190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7" name="Oval 56">
              <a:extLst>
                <a:ext uri="{FF2B5EF4-FFF2-40B4-BE49-F238E27FC236}">
                  <a16:creationId xmlns:a16="http://schemas.microsoft.com/office/drawing/2014/main" id="{501CDF22-36E3-4DC7-9ECC-A7AECF5D12EB}"/>
                </a:ext>
              </a:extLst>
            </p:cNvPr>
            <p:cNvSpPr/>
            <p:nvPr/>
          </p:nvSpPr>
          <p:spPr bwMode="gray">
            <a:xfrm>
              <a:off x="7297387" y="3729765"/>
              <a:ext cx="202520" cy="199582"/>
            </a:xfrm>
            <a:prstGeom prst="ellipse">
              <a:avLst/>
            </a:prstGeom>
            <a:noFill/>
            <a:ln w="1905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8" name="Oval 57">
              <a:extLst>
                <a:ext uri="{FF2B5EF4-FFF2-40B4-BE49-F238E27FC236}">
                  <a16:creationId xmlns:a16="http://schemas.microsoft.com/office/drawing/2014/main" id="{F6DD1292-6B86-45CF-BD23-56636FB5EEDC}"/>
                </a:ext>
              </a:extLst>
            </p:cNvPr>
            <p:cNvSpPr/>
            <p:nvPr/>
          </p:nvSpPr>
          <p:spPr bwMode="gray">
            <a:xfrm>
              <a:off x="8693917" y="3648070"/>
              <a:ext cx="202520" cy="199582"/>
            </a:xfrm>
            <a:prstGeom prst="ellipse">
              <a:avLst/>
            </a:prstGeom>
            <a:noFill/>
            <a:ln w="19050">
              <a:solidFill>
                <a:srgbClr val="7030A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9" name="Oval 58">
              <a:extLst>
                <a:ext uri="{FF2B5EF4-FFF2-40B4-BE49-F238E27FC236}">
                  <a16:creationId xmlns:a16="http://schemas.microsoft.com/office/drawing/2014/main" id="{782F2787-190D-40C9-89F1-3FFE8AF5AB67}"/>
                </a:ext>
              </a:extLst>
            </p:cNvPr>
            <p:cNvSpPr/>
            <p:nvPr/>
          </p:nvSpPr>
          <p:spPr bwMode="gray">
            <a:xfrm>
              <a:off x="8821250" y="3669257"/>
              <a:ext cx="202520" cy="199582"/>
            </a:xfrm>
            <a:prstGeom prst="ellipse">
              <a:avLst/>
            </a:prstGeom>
            <a:noFill/>
            <a:ln w="1905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0" name="Oval 59">
              <a:extLst>
                <a:ext uri="{FF2B5EF4-FFF2-40B4-BE49-F238E27FC236}">
                  <a16:creationId xmlns:a16="http://schemas.microsoft.com/office/drawing/2014/main" id="{82459662-BF32-469A-AD4A-D9E50FF6C90A}"/>
                </a:ext>
              </a:extLst>
            </p:cNvPr>
            <p:cNvSpPr/>
            <p:nvPr/>
          </p:nvSpPr>
          <p:spPr bwMode="gray">
            <a:xfrm>
              <a:off x="8723794" y="3735505"/>
              <a:ext cx="202520" cy="199582"/>
            </a:xfrm>
            <a:prstGeom prst="ellipse">
              <a:avLst/>
            </a:prstGeom>
            <a:noFill/>
            <a:ln w="1905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1" name="Oval 60">
              <a:extLst>
                <a:ext uri="{FF2B5EF4-FFF2-40B4-BE49-F238E27FC236}">
                  <a16:creationId xmlns:a16="http://schemas.microsoft.com/office/drawing/2014/main" id="{B2839AF1-9EE0-41C1-9E38-09D27E181E68}"/>
                </a:ext>
              </a:extLst>
            </p:cNvPr>
            <p:cNvSpPr/>
            <p:nvPr/>
          </p:nvSpPr>
          <p:spPr bwMode="gray">
            <a:xfrm>
              <a:off x="8877477" y="3710528"/>
              <a:ext cx="202520" cy="199582"/>
            </a:xfrm>
            <a:prstGeom prst="ellipse">
              <a:avLst/>
            </a:prstGeom>
            <a:noFill/>
            <a:ln w="190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2" name="Oval 61">
              <a:extLst>
                <a:ext uri="{FF2B5EF4-FFF2-40B4-BE49-F238E27FC236}">
                  <a16:creationId xmlns:a16="http://schemas.microsoft.com/office/drawing/2014/main" id="{A43C403F-76CF-4098-92AA-FBD4DE6B1FF0}"/>
                </a:ext>
              </a:extLst>
            </p:cNvPr>
            <p:cNvSpPr/>
            <p:nvPr/>
          </p:nvSpPr>
          <p:spPr bwMode="gray">
            <a:xfrm>
              <a:off x="8967017" y="3703697"/>
              <a:ext cx="202520" cy="199582"/>
            </a:xfrm>
            <a:prstGeom prst="ellipse">
              <a:avLst/>
            </a:prstGeom>
            <a:noFill/>
            <a:ln w="19050">
              <a:solidFill>
                <a:srgbClr val="FFC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3" name="Oval 62">
              <a:extLst>
                <a:ext uri="{FF2B5EF4-FFF2-40B4-BE49-F238E27FC236}">
                  <a16:creationId xmlns:a16="http://schemas.microsoft.com/office/drawing/2014/main" id="{58488A57-2B34-4BCB-A243-29AE23A7509B}"/>
                </a:ext>
              </a:extLst>
            </p:cNvPr>
            <p:cNvSpPr/>
            <p:nvPr/>
          </p:nvSpPr>
          <p:spPr bwMode="gray">
            <a:xfrm>
              <a:off x="7764570" y="4835035"/>
              <a:ext cx="202520" cy="199582"/>
            </a:xfrm>
            <a:prstGeom prst="ellipse">
              <a:avLst/>
            </a:prstGeom>
            <a:noFill/>
            <a:ln w="190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4" name="Oval 63">
              <a:extLst>
                <a:ext uri="{FF2B5EF4-FFF2-40B4-BE49-F238E27FC236}">
                  <a16:creationId xmlns:a16="http://schemas.microsoft.com/office/drawing/2014/main" id="{F1ED2AB6-D01F-43AF-8C3A-A7EDC068C6E9}"/>
                </a:ext>
              </a:extLst>
            </p:cNvPr>
            <p:cNvSpPr/>
            <p:nvPr/>
          </p:nvSpPr>
          <p:spPr bwMode="gray">
            <a:xfrm>
              <a:off x="7996053" y="4881891"/>
              <a:ext cx="202520" cy="199582"/>
            </a:xfrm>
            <a:prstGeom prst="ellipse">
              <a:avLst/>
            </a:prstGeom>
            <a:noFill/>
            <a:ln w="19050">
              <a:solidFill>
                <a:srgbClr val="FFC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5" name="Oval 64">
              <a:extLst>
                <a:ext uri="{FF2B5EF4-FFF2-40B4-BE49-F238E27FC236}">
                  <a16:creationId xmlns:a16="http://schemas.microsoft.com/office/drawing/2014/main" id="{9084813D-DEE3-4E1B-850D-8D93F39A44BB}"/>
                </a:ext>
              </a:extLst>
            </p:cNvPr>
            <p:cNvSpPr/>
            <p:nvPr/>
          </p:nvSpPr>
          <p:spPr bwMode="gray">
            <a:xfrm>
              <a:off x="7834303" y="4823399"/>
              <a:ext cx="202520" cy="199582"/>
            </a:xfrm>
            <a:prstGeom prst="ellipse">
              <a:avLst/>
            </a:prstGeom>
            <a:noFill/>
            <a:ln w="190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6" name="Oval 65">
              <a:extLst>
                <a:ext uri="{FF2B5EF4-FFF2-40B4-BE49-F238E27FC236}">
                  <a16:creationId xmlns:a16="http://schemas.microsoft.com/office/drawing/2014/main" id="{F2EF2A20-2510-44D9-998A-F8E33D8F8371}"/>
                </a:ext>
              </a:extLst>
            </p:cNvPr>
            <p:cNvSpPr/>
            <p:nvPr/>
          </p:nvSpPr>
          <p:spPr bwMode="gray">
            <a:xfrm>
              <a:off x="8050250" y="4822231"/>
              <a:ext cx="202520" cy="199582"/>
            </a:xfrm>
            <a:prstGeom prst="ellipse">
              <a:avLst/>
            </a:prstGeom>
            <a:noFill/>
            <a:ln w="1905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Oval 66">
              <a:extLst>
                <a:ext uri="{FF2B5EF4-FFF2-40B4-BE49-F238E27FC236}">
                  <a16:creationId xmlns:a16="http://schemas.microsoft.com/office/drawing/2014/main" id="{23C8E3C5-8981-4CA7-815C-39DAEFBC58CC}"/>
                </a:ext>
              </a:extLst>
            </p:cNvPr>
            <p:cNvSpPr/>
            <p:nvPr/>
          </p:nvSpPr>
          <p:spPr bwMode="gray">
            <a:xfrm>
              <a:off x="7994502" y="4832328"/>
              <a:ext cx="202520" cy="199582"/>
            </a:xfrm>
            <a:prstGeom prst="ellipse">
              <a:avLst/>
            </a:prstGeom>
            <a:noFill/>
            <a:ln w="19050">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8" name="Oval 67">
              <a:extLst>
                <a:ext uri="{FF2B5EF4-FFF2-40B4-BE49-F238E27FC236}">
                  <a16:creationId xmlns:a16="http://schemas.microsoft.com/office/drawing/2014/main" id="{C327D6EB-B3F4-43DF-9A91-C52E37F0B880}"/>
                </a:ext>
              </a:extLst>
            </p:cNvPr>
            <p:cNvSpPr/>
            <p:nvPr/>
          </p:nvSpPr>
          <p:spPr bwMode="gray">
            <a:xfrm>
              <a:off x="8242048" y="4832328"/>
              <a:ext cx="202520" cy="199582"/>
            </a:xfrm>
            <a:prstGeom prst="ellipse">
              <a:avLst/>
            </a:prstGeom>
            <a:noFill/>
            <a:ln w="19050">
              <a:solidFill>
                <a:srgbClr val="92D05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9" name="Rectangle 68">
              <a:extLst>
                <a:ext uri="{FF2B5EF4-FFF2-40B4-BE49-F238E27FC236}">
                  <a16:creationId xmlns:a16="http://schemas.microsoft.com/office/drawing/2014/main" id="{69252746-DEFA-44CC-8800-441DF4C09603}"/>
                </a:ext>
              </a:extLst>
            </p:cNvPr>
            <p:cNvSpPr/>
            <p:nvPr/>
          </p:nvSpPr>
          <p:spPr bwMode="gray">
            <a:xfrm>
              <a:off x="6801458" y="5436054"/>
              <a:ext cx="2881070" cy="298261"/>
            </a:xfrm>
            <a:prstGeom prst="rect">
              <a:avLst/>
            </a:prstGeom>
            <a:solidFill>
              <a:schemeClr val="bg1"/>
            </a:solidFill>
            <a:ln w="28575">
              <a:solidFill>
                <a:srgbClr val="002060"/>
              </a:solidFill>
              <a:miter lim="800000"/>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EPH Search Services</a:t>
              </a:r>
            </a:p>
          </p:txBody>
        </p:sp>
        <p:sp>
          <p:nvSpPr>
            <p:cNvPr id="70" name="TextBox 69">
              <a:extLst>
                <a:ext uri="{FF2B5EF4-FFF2-40B4-BE49-F238E27FC236}">
                  <a16:creationId xmlns:a16="http://schemas.microsoft.com/office/drawing/2014/main" id="{EA730DBF-D38B-4535-A8B1-DEEBD1307DF3}"/>
                </a:ext>
              </a:extLst>
            </p:cNvPr>
            <p:cNvSpPr txBox="1"/>
            <p:nvPr/>
          </p:nvSpPr>
          <p:spPr>
            <a:xfrm>
              <a:off x="7661690" y="2601655"/>
              <a:ext cx="867144" cy="366328"/>
            </a:xfrm>
            <a:prstGeom prst="rect">
              <a:avLst/>
            </a:prstGeom>
            <a:noFill/>
            <a:ln w="38100">
              <a:solidFill>
                <a:schemeClr val="accent1"/>
              </a:solid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Individuals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cxnSp>
          <p:nvCxnSpPr>
            <p:cNvPr id="71" name="Straight Arrow Connector 70">
              <a:extLst>
                <a:ext uri="{FF2B5EF4-FFF2-40B4-BE49-F238E27FC236}">
                  <a16:creationId xmlns:a16="http://schemas.microsoft.com/office/drawing/2014/main" id="{C2F66E21-9449-4F04-A0FD-ECC53A9C4FE7}"/>
                </a:ext>
              </a:extLst>
            </p:cNvPr>
            <p:cNvCxnSpPr>
              <a:cxnSpLocks/>
            </p:cNvCxnSpPr>
            <p:nvPr/>
          </p:nvCxnSpPr>
          <p:spPr bwMode="gray">
            <a:xfrm flipV="1">
              <a:off x="5502882" y="2864416"/>
              <a:ext cx="450759" cy="9361"/>
            </a:xfrm>
            <a:prstGeom prst="straightConnector1">
              <a:avLst/>
            </a:prstGeom>
            <a:ln w="12700" cmpd="sng">
              <a:solidFill>
                <a:schemeClr val="tx1"/>
              </a:solidFill>
              <a:miter lim="800000"/>
              <a:tailEnd type="triangle"/>
            </a:ln>
            <a:effectLst/>
          </p:spPr>
          <p:style>
            <a:lnRef idx="2">
              <a:schemeClr val="accent1"/>
            </a:lnRef>
            <a:fillRef idx="0">
              <a:schemeClr val="accent1"/>
            </a:fillRef>
            <a:effectRef idx="1">
              <a:schemeClr val="accent1"/>
            </a:effectRef>
            <a:fontRef idx="minor">
              <a:schemeClr val="tx1"/>
            </a:fontRef>
          </p:style>
        </p:cxnSp>
        <p:sp>
          <p:nvSpPr>
            <p:cNvPr id="72" name="Oval 71">
              <a:extLst>
                <a:ext uri="{FF2B5EF4-FFF2-40B4-BE49-F238E27FC236}">
                  <a16:creationId xmlns:a16="http://schemas.microsoft.com/office/drawing/2014/main" id="{1161DB1A-7489-446D-9EFB-74982E5D00F6}"/>
                </a:ext>
              </a:extLst>
            </p:cNvPr>
            <p:cNvSpPr/>
            <p:nvPr/>
          </p:nvSpPr>
          <p:spPr bwMode="gray">
            <a:xfrm>
              <a:off x="4855924" y="1801106"/>
              <a:ext cx="603909" cy="580966"/>
            </a:xfrm>
            <a:prstGeom prst="ellipse">
              <a:avLst/>
            </a:prstGeom>
            <a:noFill/>
            <a:ln w="19050">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3" name="TextBox 72">
              <a:extLst>
                <a:ext uri="{FF2B5EF4-FFF2-40B4-BE49-F238E27FC236}">
                  <a16:creationId xmlns:a16="http://schemas.microsoft.com/office/drawing/2014/main" id="{654F3A72-B3AF-4A74-832E-BD3518CCC608}"/>
                </a:ext>
              </a:extLst>
            </p:cNvPr>
            <p:cNvSpPr txBox="1"/>
            <p:nvPr/>
          </p:nvSpPr>
          <p:spPr>
            <a:xfrm>
              <a:off x="4889266" y="1938769"/>
              <a:ext cx="600770"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RXCLAIM -PBM</a:t>
              </a:r>
            </a:p>
          </p:txBody>
        </p:sp>
        <p:sp>
          <p:nvSpPr>
            <p:cNvPr id="74" name="TextBox 73">
              <a:extLst>
                <a:ext uri="{FF2B5EF4-FFF2-40B4-BE49-F238E27FC236}">
                  <a16:creationId xmlns:a16="http://schemas.microsoft.com/office/drawing/2014/main" id="{A985B7F5-D2C6-43DF-AAD6-6AD4BF0533AF}"/>
                </a:ext>
              </a:extLst>
            </p:cNvPr>
            <p:cNvSpPr txBox="1"/>
            <p:nvPr/>
          </p:nvSpPr>
          <p:spPr>
            <a:xfrm>
              <a:off x="9079998" y="5806056"/>
              <a:ext cx="2954014" cy="43959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accent2"/>
                  </a:solidFill>
                  <a:effectLst/>
                  <a:uLnTx/>
                  <a:uFillTx/>
                  <a:latin typeface="+mj-lt"/>
                  <a:ea typeface="+mn-ea"/>
                  <a:cs typeface="+mn-cs"/>
                </a:rPr>
                <a:t>&gt; 3.4b transactions / year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accent2"/>
                  </a:solidFill>
                  <a:effectLst/>
                  <a:uLnTx/>
                  <a:uFillTx/>
                  <a:latin typeface="+mj-lt"/>
                  <a:ea typeface="+mn-ea"/>
                  <a:cs typeface="+mn-cs"/>
                </a:rPr>
                <a:t>&gt; 1.7b source records</a:t>
              </a:r>
            </a:p>
          </p:txBody>
        </p:sp>
        <p:sp>
          <p:nvSpPr>
            <p:cNvPr id="75" name="TextBox 74">
              <a:extLst>
                <a:ext uri="{FF2B5EF4-FFF2-40B4-BE49-F238E27FC236}">
                  <a16:creationId xmlns:a16="http://schemas.microsoft.com/office/drawing/2014/main" id="{3F66EAA1-1263-446D-9C18-06CB42A2B10D}"/>
                </a:ext>
              </a:extLst>
            </p:cNvPr>
            <p:cNvSpPr txBox="1"/>
            <p:nvPr/>
          </p:nvSpPr>
          <p:spPr>
            <a:xfrm>
              <a:off x="4475578" y="5534500"/>
              <a:ext cx="1551568"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&gt;10 million records</a:t>
              </a:r>
            </a:p>
          </p:txBody>
        </p:sp>
        <p:sp>
          <p:nvSpPr>
            <p:cNvPr id="76" name="TextBox 75">
              <a:extLst>
                <a:ext uri="{FF2B5EF4-FFF2-40B4-BE49-F238E27FC236}">
                  <a16:creationId xmlns:a16="http://schemas.microsoft.com/office/drawing/2014/main" id="{9C0AB5C3-3E63-4574-8BE2-BEBF3CA9AEA1}"/>
                </a:ext>
              </a:extLst>
            </p:cNvPr>
            <p:cNvSpPr txBox="1"/>
            <p:nvPr/>
          </p:nvSpPr>
          <p:spPr>
            <a:xfrm>
              <a:off x="4363541" y="3172581"/>
              <a:ext cx="1606901"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&gt;390 million records</a:t>
              </a:r>
            </a:p>
          </p:txBody>
        </p:sp>
        <p:sp>
          <p:nvSpPr>
            <p:cNvPr id="77" name="TextBox 76">
              <a:extLst>
                <a:ext uri="{FF2B5EF4-FFF2-40B4-BE49-F238E27FC236}">
                  <a16:creationId xmlns:a16="http://schemas.microsoft.com/office/drawing/2014/main" id="{5ACF1891-89DE-4155-BBDE-2BEB726E024A}"/>
                </a:ext>
              </a:extLst>
            </p:cNvPr>
            <p:cNvSpPr txBox="1"/>
            <p:nvPr/>
          </p:nvSpPr>
          <p:spPr>
            <a:xfrm>
              <a:off x="4363541" y="3925796"/>
              <a:ext cx="1659729"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&gt;250 million records</a:t>
              </a:r>
            </a:p>
          </p:txBody>
        </p:sp>
        <p:sp>
          <p:nvSpPr>
            <p:cNvPr id="78" name="TextBox 77">
              <a:extLst>
                <a:ext uri="{FF2B5EF4-FFF2-40B4-BE49-F238E27FC236}">
                  <a16:creationId xmlns:a16="http://schemas.microsoft.com/office/drawing/2014/main" id="{A8EE839F-4283-400C-A812-1AB34E8EC253}"/>
                </a:ext>
              </a:extLst>
            </p:cNvPr>
            <p:cNvSpPr txBox="1"/>
            <p:nvPr/>
          </p:nvSpPr>
          <p:spPr>
            <a:xfrm>
              <a:off x="4450232" y="4750825"/>
              <a:ext cx="1550944"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&gt;22 million records</a:t>
              </a:r>
            </a:p>
          </p:txBody>
        </p:sp>
        <p:sp>
          <p:nvSpPr>
            <p:cNvPr id="79" name="TextBox 78">
              <a:extLst>
                <a:ext uri="{FF2B5EF4-FFF2-40B4-BE49-F238E27FC236}">
                  <a16:creationId xmlns:a16="http://schemas.microsoft.com/office/drawing/2014/main" id="{9788A7A0-F40B-4B5B-A291-1DEDE67DB06F}"/>
                </a:ext>
              </a:extLst>
            </p:cNvPr>
            <p:cNvSpPr txBox="1"/>
            <p:nvPr/>
          </p:nvSpPr>
          <p:spPr>
            <a:xfrm>
              <a:off x="4326349" y="2414896"/>
              <a:ext cx="1738227"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 700 million records</a:t>
              </a:r>
            </a:p>
          </p:txBody>
        </p:sp>
        <p:sp>
          <p:nvSpPr>
            <p:cNvPr id="80" name="TextBox 79">
              <a:extLst>
                <a:ext uri="{FF2B5EF4-FFF2-40B4-BE49-F238E27FC236}">
                  <a16:creationId xmlns:a16="http://schemas.microsoft.com/office/drawing/2014/main" id="{189FC70B-B59A-4DA4-90CF-9CA69440BEDB}"/>
                </a:ext>
              </a:extLst>
            </p:cNvPr>
            <p:cNvSpPr txBox="1"/>
            <p:nvPr/>
          </p:nvSpPr>
          <p:spPr>
            <a:xfrm>
              <a:off x="10656711" y="2429721"/>
              <a:ext cx="1621023"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&gt;139 million records</a:t>
              </a:r>
            </a:p>
          </p:txBody>
        </p:sp>
        <p:sp>
          <p:nvSpPr>
            <p:cNvPr id="81" name="TextBox 80">
              <a:extLst>
                <a:ext uri="{FF2B5EF4-FFF2-40B4-BE49-F238E27FC236}">
                  <a16:creationId xmlns:a16="http://schemas.microsoft.com/office/drawing/2014/main" id="{A2B1A366-BE54-4E8A-B832-D788872B49AC}"/>
                </a:ext>
              </a:extLst>
            </p:cNvPr>
            <p:cNvSpPr txBox="1"/>
            <p:nvPr/>
          </p:nvSpPr>
          <p:spPr>
            <a:xfrm>
              <a:off x="10646314" y="3368413"/>
              <a:ext cx="1631420"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 0.2 million records</a:t>
              </a:r>
            </a:p>
          </p:txBody>
        </p:sp>
        <p:sp>
          <p:nvSpPr>
            <p:cNvPr id="82" name="TextBox 81">
              <a:extLst>
                <a:ext uri="{FF2B5EF4-FFF2-40B4-BE49-F238E27FC236}">
                  <a16:creationId xmlns:a16="http://schemas.microsoft.com/office/drawing/2014/main" id="{FAB1788E-69AF-4E48-BE07-96B3A3AD689C}"/>
                </a:ext>
              </a:extLst>
            </p:cNvPr>
            <p:cNvSpPr txBox="1"/>
            <p:nvPr/>
          </p:nvSpPr>
          <p:spPr>
            <a:xfrm>
              <a:off x="10542862" y="4307186"/>
              <a:ext cx="1631420"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 0.9 million records</a:t>
              </a:r>
            </a:p>
          </p:txBody>
        </p:sp>
        <p:sp>
          <p:nvSpPr>
            <p:cNvPr id="83" name="TextBox 82">
              <a:extLst>
                <a:ext uri="{FF2B5EF4-FFF2-40B4-BE49-F238E27FC236}">
                  <a16:creationId xmlns:a16="http://schemas.microsoft.com/office/drawing/2014/main" id="{DFB25B79-6EBA-4E92-A36A-B149D6C71FFB}"/>
                </a:ext>
              </a:extLst>
            </p:cNvPr>
            <p:cNvSpPr txBox="1"/>
            <p:nvPr/>
          </p:nvSpPr>
          <p:spPr>
            <a:xfrm>
              <a:off x="10601035" y="5240243"/>
              <a:ext cx="1631420" cy="1709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&gt; 0.3  million records</a:t>
              </a:r>
            </a:p>
          </p:txBody>
        </p:sp>
        <p:sp>
          <p:nvSpPr>
            <p:cNvPr id="84" name="TextBox 83">
              <a:extLst>
                <a:ext uri="{FF2B5EF4-FFF2-40B4-BE49-F238E27FC236}">
                  <a16:creationId xmlns:a16="http://schemas.microsoft.com/office/drawing/2014/main" id="{92B58543-D806-4593-8143-88331E4E64A2}"/>
                </a:ext>
              </a:extLst>
            </p:cNvPr>
            <p:cNvSpPr txBox="1"/>
            <p:nvPr/>
          </p:nvSpPr>
          <p:spPr>
            <a:xfrm>
              <a:off x="6584179" y="6413863"/>
              <a:ext cx="516908" cy="212465"/>
            </a:xfrm>
            <a:prstGeom prst="rect">
              <a:avLst/>
            </a:prstGeom>
            <a:solidFill>
              <a:schemeClr val="bg1"/>
            </a:solidFill>
          </p:spPr>
          <p:txBody>
            <a:bodyPr wrap="square" lIns="0" tIns="0" rIns="0" bIns="0" rtlCol="0">
              <a:noAutofit/>
            </a:bodyPr>
            <a:lstStyle/>
            <a:p>
              <a:pPr defTabSz="456758" fontAlgn="base">
                <a:spcBef>
                  <a:spcPts val="1200"/>
                </a:spcBef>
              </a:pPr>
              <a:endParaRPr lang="en-US" dirty="0">
                <a:solidFill>
                  <a:schemeClr val="tx2"/>
                </a:solidFill>
                <a:cs typeface="Open Sans Light"/>
              </a:endParaRPr>
            </a:p>
          </p:txBody>
        </p:sp>
      </p:grpSp>
      <p:grpSp>
        <p:nvGrpSpPr>
          <p:cNvPr id="85" name="Group 84">
            <a:extLst>
              <a:ext uri="{FF2B5EF4-FFF2-40B4-BE49-F238E27FC236}">
                <a16:creationId xmlns:a16="http://schemas.microsoft.com/office/drawing/2014/main" id="{013A3A2A-E8FC-4D09-BA55-E3F37EA80359}"/>
              </a:ext>
            </a:extLst>
          </p:cNvPr>
          <p:cNvGrpSpPr/>
          <p:nvPr/>
        </p:nvGrpSpPr>
        <p:grpSpPr>
          <a:xfrm>
            <a:off x="120747" y="194983"/>
            <a:ext cx="3356726" cy="5406055"/>
            <a:chOff x="367294" y="2743610"/>
            <a:chExt cx="3322481" cy="3279800"/>
          </a:xfrm>
        </p:grpSpPr>
        <p:sp>
          <p:nvSpPr>
            <p:cNvPr id="86" name="TextBox 85">
              <a:extLst>
                <a:ext uri="{FF2B5EF4-FFF2-40B4-BE49-F238E27FC236}">
                  <a16:creationId xmlns:a16="http://schemas.microsoft.com/office/drawing/2014/main" id="{DD91A07C-B3E6-4020-97D3-154578C983E8}"/>
                </a:ext>
              </a:extLst>
            </p:cNvPr>
            <p:cNvSpPr txBox="1"/>
            <p:nvPr/>
          </p:nvSpPr>
          <p:spPr>
            <a:xfrm>
              <a:off x="367294" y="2743610"/>
              <a:ext cx="3322481" cy="159331"/>
            </a:xfrm>
            <a:prstGeom prst="rect">
              <a:avLst/>
            </a:prstGeom>
            <a:noFill/>
          </p:spPr>
          <p:txBody>
            <a:bodyPr wrap="none" lIns="0" tIns="0" rIns="0" bIns="0" rtlCol="0" anchor="ctr">
              <a:noAutofit/>
            </a:bodyPr>
            <a:lstStyle/>
            <a:p>
              <a:pPr marL="0" marR="0" lvl="0" indent="0" algn="ctr" defTabSz="456758" rtl="0" eaLnBrk="1" fontAlgn="base" latinLnBrk="0" hangingPunct="1">
                <a:lnSpc>
                  <a:spcPct val="100000"/>
                </a:lnSpc>
                <a:spcBef>
                  <a:spcPts val="1200"/>
                </a:spcBef>
                <a:spcAft>
                  <a:spcPts val="0"/>
                </a:spcAft>
                <a:buClrTx/>
                <a:buSzTx/>
                <a:buFontTx/>
                <a:buNone/>
                <a:tabLst/>
                <a:defRPr/>
              </a:pPr>
              <a:r>
                <a:rPr kumimoji="0" lang="en-US" sz="20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 </a:t>
              </a:r>
              <a:r>
                <a:rPr kumimoji="0" lang="en-US" sz="20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sym typeface="Arial" panose="020B0604020202020204" pitchFamily="34" charset="0"/>
                </a:rPr>
                <a:t>Global ID &amp; EPH</a:t>
              </a:r>
            </a:p>
          </p:txBody>
        </p:sp>
        <p:sp>
          <p:nvSpPr>
            <p:cNvPr id="90" name="Oval 89">
              <a:extLst>
                <a:ext uri="{FF2B5EF4-FFF2-40B4-BE49-F238E27FC236}">
                  <a16:creationId xmlns:a16="http://schemas.microsoft.com/office/drawing/2014/main" id="{864A2138-C1A7-4821-AC93-0413A6A24B22}"/>
                </a:ext>
              </a:extLst>
            </p:cNvPr>
            <p:cNvSpPr/>
            <p:nvPr/>
          </p:nvSpPr>
          <p:spPr>
            <a:xfrm>
              <a:off x="398070" y="3075038"/>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1</a:t>
              </a:r>
            </a:p>
          </p:txBody>
        </p:sp>
        <p:sp>
          <p:nvSpPr>
            <p:cNvPr id="91" name="Oval 90">
              <a:extLst>
                <a:ext uri="{FF2B5EF4-FFF2-40B4-BE49-F238E27FC236}">
                  <a16:creationId xmlns:a16="http://schemas.microsoft.com/office/drawing/2014/main" id="{D3DCB4B9-C19F-4D5E-88BD-78D61674C0DF}"/>
                </a:ext>
              </a:extLst>
            </p:cNvPr>
            <p:cNvSpPr/>
            <p:nvPr/>
          </p:nvSpPr>
          <p:spPr>
            <a:xfrm>
              <a:off x="398070" y="3601690"/>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2</a:t>
              </a:r>
            </a:p>
          </p:txBody>
        </p:sp>
        <p:sp>
          <p:nvSpPr>
            <p:cNvPr id="92" name="Oval 91">
              <a:extLst>
                <a:ext uri="{FF2B5EF4-FFF2-40B4-BE49-F238E27FC236}">
                  <a16:creationId xmlns:a16="http://schemas.microsoft.com/office/drawing/2014/main" id="{2BBBEE6A-393C-40B9-8275-08EFA069995F}"/>
                </a:ext>
              </a:extLst>
            </p:cNvPr>
            <p:cNvSpPr/>
            <p:nvPr/>
          </p:nvSpPr>
          <p:spPr>
            <a:xfrm>
              <a:off x="398070" y="4123317"/>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3</a:t>
              </a:r>
            </a:p>
          </p:txBody>
        </p:sp>
        <p:sp>
          <p:nvSpPr>
            <p:cNvPr id="93" name="Oval 92">
              <a:extLst>
                <a:ext uri="{FF2B5EF4-FFF2-40B4-BE49-F238E27FC236}">
                  <a16:creationId xmlns:a16="http://schemas.microsoft.com/office/drawing/2014/main" id="{2A621456-B222-45EA-9211-00ADEFC56022}"/>
                </a:ext>
              </a:extLst>
            </p:cNvPr>
            <p:cNvSpPr/>
            <p:nvPr/>
          </p:nvSpPr>
          <p:spPr>
            <a:xfrm>
              <a:off x="398070" y="4845310"/>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4</a:t>
              </a:r>
            </a:p>
          </p:txBody>
        </p:sp>
        <p:sp>
          <p:nvSpPr>
            <p:cNvPr id="94" name="Oval 93">
              <a:extLst>
                <a:ext uri="{FF2B5EF4-FFF2-40B4-BE49-F238E27FC236}">
                  <a16:creationId xmlns:a16="http://schemas.microsoft.com/office/drawing/2014/main" id="{A80412F4-9829-446C-8440-2553B551B606}"/>
                </a:ext>
              </a:extLst>
            </p:cNvPr>
            <p:cNvSpPr/>
            <p:nvPr/>
          </p:nvSpPr>
          <p:spPr>
            <a:xfrm>
              <a:off x="398070" y="5709473"/>
              <a:ext cx="313937" cy="31393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64E69"/>
                  </a:solidFill>
                  <a:effectLst/>
                  <a:uLnTx/>
                  <a:uFillTx/>
                  <a:latin typeface="Arial" panose="020B0604020202020204" pitchFamily="34" charset="0"/>
                  <a:ea typeface="+mn-ea"/>
                  <a:cs typeface="Arial" panose="020B0604020202020204" pitchFamily="34" charset="0"/>
                  <a:sym typeface="Arial" panose="020B0604020202020204" pitchFamily="34" charset="0"/>
                </a:rPr>
                <a:t>5</a:t>
              </a:r>
            </a:p>
          </p:txBody>
        </p:sp>
      </p:grpSp>
      <p:graphicFrame>
        <p:nvGraphicFramePr>
          <p:cNvPr id="2" name="Table 1">
            <a:extLst>
              <a:ext uri="{FF2B5EF4-FFF2-40B4-BE49-F238E27FC236}">
                <a16:creationId xmlns:a16="http://schemas.microsoft.com/office/drawing/2014/main" id="{9652FA29-F82F-4094-85FD-FA2A6EEAA73D}"/>
              </a:ext>
            </a:extLst>
          </p:cNvPr>
          <p:cNvGraphicFramePr>
            <a:graphicFrameLocks noGrp="1"/>
          </p:cNvGraphicFramePr>
          <p:nvPr>
            <p:extLst>
              <p:ext uri="{D42A27DB-BD31-4B8C-83A1-F6EECF244321}">
                <p14:modId xmlns:p14="http://schemas.microsoft.com/office/powerpoint/2010/main" val="616411437"/>
              </p:ext>
            </p:extLst>
          </p:nvPr>
        </p:nvGraphicFramePr>
        <p:xfrm>
          <a:off x="180933" y="457605"/>
          <a:ext cx="3296540" cy="6056471"/>
        </p:xfrm>
        <a:graphic>
          <a:graphicData uri="http://schemas.openxmlformats.org/drawingml/2006/table">
            <a:tbl>
              <a:tblPr firstRow="1" bandRow="1">
                <a:tableStyleId>{5C22544A-7EE6-4342-B048-85BDC9FD1C3A}</a:tableStyleId>
              </a:tblPr>
              <a:tblGrid>
                <a:gridCol w="3296540">
                  <a:extLst>
                    <a:ext uri="{9D8B030D-6E8A-4147-A177-3AD203B41FA5}">
                      <a16:colId xmlns:a16="http://schemas.microsoft.com/office/drawing/2014/main" val="3130404121"/>
                    </a:ext>
                  </a:extLst>
                </a:gridCol>
              </a:tblGrid>
              <a:tr h="953049">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Arial" panose="020B0604020202020204" pitchFamily="34" charset="0"/>
                          <a:sym typeface="Arial" panose="020B0604020202020204" pitchFamily="34" charset="0"/>
                        </a:rPr>
                        <a:t>Source</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systems in each </a:t>
                      </a:r>
                      <a:r>
                        <a:rPr lang="en-US" sz="1400" b="0" kern="1200" dirty="0">
                          <a:solidFill>
                            <a:schemeClr val="tx1"/>
                          </a:solidFill>
                          <a:latin typeface="+mn-lt"/>
                          <a:ea typeface="+mn-ea"/>
                          <a:cs typeface="Arial" panose="020B0604020202020204" pitchFamily="34" charset="0"/>
                          <a:sym typeface="Arial" panose="020B0604020202020204" pitchFamily="34" charset="0"/>
                        </a:rPr>
                        <a:t>domain send member/patient demographic data to EPH for the purposes of matching</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0288696"/>
                  </a:ext>
                </a:extLst>
              </a:tr>
              <a:tr h="1168253">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Arial" panose="020B0604020202020204" pitchFamily="34" charset="0"/>
                          <a:sym typeface="Arial" panose="020B0604020202020204" pitchFamily="34" charset="0"/>
                        </a:rPr>
                        <a:t>EPH matches source</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records using advanced probabilistic matching techniques and identifies same ‘individual’ within / across source systems  </a:t>
                      </a:r>
                      <a:endParaRPr lang="en-US" sz="1400" b="0" kern="1200" dirty="0">
                        <a:solidFill>
                          <a:schemeClr val="tx1"/>
                        </a:solidFill>
                        <a:latin typeface="+mn-lt"/>
                        <a:ea typeface="+mn-ea"/>
                        <a:cs typeface="Arial" panose="020B0604020202020204" pitchFamily="34" charset="0"/>
                        <a:sym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8408831"/>
                  </a:ext>
                </a:extLst>
              </a:tr>
              <a:tr h="52264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Arial" panose="020B0604020202020204" pitchFamily="34" charset="0"/>
                          <a:sym typeface="Arial" panose="020B0604020202020204" pitchFamily="34" charset="0"/>
                        </a:rPr>
                        <a:t>EPH manages</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Global Identifier assignment for an ‘individual’</a:t>
                      </a:r>
                      <a:endParaRPr lang="en-US" sz="1400" b="0" kern="1200" dirty="0">
                        <a:solidFill>
                          <a:schemeClr val="tx1"/>
                        </a:solidFill>
                        <a:latin typeface="+mn-lt"/>
                        <a:ea typeface="+mn-ea"/>
                        <a:cs typeface="Arial" panose="020B0604020202020204" pitchFamily="34" charset="0"/>
                        <a:sym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1089403"/>
                  </a:ext>
                </a:extLst>
              </a:tr>
              <a:tr h="1598662">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Arial" panose="020B0604020202020204" pitchFamily="34" charset="0"/>
                          <a:sym typeface="Arial" panose="020B0604020202020204" pitchFamily="34" charset="0"/>
                        </a:rPr>
                        <a:t>EPH is NOT</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the system of record for d</a:t>
                      </a:r>
                      <a:r>
                        <a:rPr lang="en-US" sz="1400" b="0" kern="1200" dirty="0">
                          <a:solidFill>
                            <a:schemeClr val="tx1"/>
                          </a:solidFill>
                          <a:latin typeface="+mn-lt"/>
                          <a:ea typeface="+mn-ea"/>
                          <a:cs typeface="Arial" panose="020B0604020202020204" pitchFamily="34" charset="0"/>
                          <a:sym typeface="Arial" panose="020B0604020202020204" pitchFamily="34" charset="0"/>
                        </a:rPr>
                        <a:t>emographic data. This data is only used for matching</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a:t>
                      </a:r>
                      <a:r>
                        <a:rPr lang="en-US" sz="1400" b="0" kern="1200" dirty="0">
                          <a:solidFill>
                            <a:schemeClr val="tx1"/>
                          </a:solidFill>
                          <a:latin typeface="+mn-lt"/>
                          <a:ea typeface="+mn-ea"/>
                          <a:cs typeface="Arial" panose="020B0604020202020204" pitchFamily="34" charset="0"/>
                          <a:sym typeface="Arial" panose="020B0604020202020204" pitchFamily="34" charset="0"/>
                        </a:rPr>
                        <a:t>and search functions</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a:t>
                      </a:r>
                      <a:r>
                        <a:rPr lang="en-US" sz="1400" b="0" kern="1200" dirty="0">
                          <a:solidFill>
                            <a:schemeClr val="tx1"/>
                          </a:solidFill>
                          <a:latin typeface="+mn-lt"/>
                          <a:ea typeface="+mn-ea"/>
                          <a:cs typeface="Arial" panose="020B0604020202020204" pitchFamily="34" charset="0"/>
                          <a:sym typeface="Arial" panose="020B0604020202020204" pitchFamily="34" charset="0"/>
                        </a:rPr>
                        <a:t>(Applications must go to domain systems for data needs)  Access to the data is protected by system enforced security controls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2821990"/>
                  </a:ext>
                </a:extLst>
              </a:tr>
              <a:tr h="1813867">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Arial" panose="020B0604020202020204" pitchFamily="34" charset="0"/>
                          <a:sym typeface="Arial" panose="020B0604020202020204" pitchFamily="34" charset="0"/>
                        </a:rPr>
                        <a:t>EPH Search Services support search</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by source or global identifier or demographics. Associated </a:t>
                      </a:r>
                      <a:r>
                        <a:rPr lang="en-US" sz="1400" b="0" kern="1200" dirty="0">
                          <a:solidFill>
                            <a:schemeClr val="tx1"/>
                          </a:solidFill>
                          <a:latin typeface="+mn-lt"/>
                          <a:ea typeface="+mn-ea"/>
                          <a:cs typeface="Arial" panose="020B0604020202020204" pitchFamily="34" charset="0"/>
                          <a:sym typeface="Arial" panose="020B0604020202020204" pitchFamily="34" charset="0"/>
                        </a:rPr>
                        <a:t>identifiers / demographics for matching individual(s)</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 </a:t>
                      </a:r>
                      <a:r>
                        <a:rPr lang="en-US" sz="1400" b="0" kern="1200" dirty="0">
                          <a:solidFill>
                            <a:schemeClr val="tx1"/>
                          </a:solidFill>
                          <a:latin typeface="+mn-lt"/>
                          <a:ea typeface="+mn-ea"/>
                          <a:cs typeface="Arial" panose="020B0604020202020204" pitchFamily="34" charset="0"/>
                          <a:sym typeface="Arial" panose="020B0604020202020204" pitchFamily="34" charset="0"/>
                        </a:rPr>
                        <a:t>returne</a:t>
                      </a:r>
                      <a:r>
                        <a:rPr lang="en-US" sz="1400" b="0" kern="1200" baseline="0" dirty="0">
                          <a:solidFill>
                            <a:schemeClr val="tx1"/>
                          </a:solidFill>
                          <a:latin typeface="+mn-lt"/>
                          <a:ea typeface="+mn-ea"/>
                          <a:cs typeface="Arial" panose="020B0604020202020204" pitchFamily="34" charset="0"/>
                          <a:sym typeface="Arial" panose="020B0604020202020204" pitchFamily="34" charset="0"/>
                        </a:rPr>
                        <a:t>d </a:t>
                      </a:r>
                      <a:r>
                        <a:rPr lang="en-US" sz="1400" b="0" kern="1200" dirty="0">
                          <a:solidFill>
                            <a:schemeClr val="tx1"/>
                          </a:solidFill>
                          <a:latin typeface="+mn-lt"/>
                          <a:ea typeface="+mn-ea"/>
                          <a:cs typeface="Arial" panose="020B0604020202020204" pitchFamily="34" charset="0"/>
                          <a:sym typeface="Arial" panose="020B0604020202020204" pitchFamily="34" charset="0"/>
                        </a:rPr>
                        <a:t>to consumers with appropriate context and authorization.</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8917533"/>
                  </a:ext>
                </a:extLst>
              </a:tr>
            </a:tbl>
          </a:graphicData>
        </a:graphic>
      </p:graphicFrame>
    </p:spTree>
    <p:extLst>
      <p:ext uri="{BB962C8B-B14F-4D97-AF65-F5344CB8AC3E}">
        <p14:creationId xmlns:p14="http://schemas.microsoft.com/office/powerpoint/2010/main" val="375562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D467D88-DCFD-354C-96A5-D863D5E9364D}" type="slidenum">
              <a:rPr kumimoji="0" lang="en-US" sz="1000" b="0" i="0" u="none" strike="noStrike" kern="1200" cap="none" spc="0" normalizeH="0" baseline="0" noProof="0">
                <a:ln>
                  <a:noFill/>
                </a:ln>
                <a:solidFill>
                  <a:prstClr val="black">
                    <a:lumMod val="50000"/>
                    <a:lumOff val="50000"/>
                  </a:prstClr>
                </a:solidFill>
                <a:effectLst/>
                <a:uLnTx/>
                <a:uFillTx/>
                <a:latin typeface="Arial"/>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p:txBody>
      </p:sp>
      <p:sp>
        <p:nvSpPr>
          <p:cNvPr id="8" name="Footer Placeholder 3"/>
          <p:cNvSpPr>
            <a:spLocks noGrp="1"/>
          </p:cNvSpPr>
          <p:nvPr>
            <p:ph type="ftr" sz="quarter" idx="11"/>
          </p:nvPr>
        </p:nvSpPr>
        <p:spPr>
          <a:xfrm>
            <a:off x="1979612" y="6492240"/>
            <a:ext cx="5486400" cy="219456"/>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50000"/>
                    <a:lumOff val="50000"/>
                  </a:prstClr>
                </a:solidFill>
                <a:effectLst/>
                <a:uLnTx/>
                <a:uFillTx/>
                <a:latin typeface="Arial"/>
                <a:ea typeface="+mn-ea"/>
                <a:cs typeface="+mn-cs"/>
              </a:rPr>
              <a:t>©2018 CVS Health and/or one of its affiliates: Confidential &amp; Proprietary</a:t>
            </a:r>
          </a:p>
        </p:txBody>
      </p:sp>
      <p:sp>
        <p:nvSpPr>
          <p:cNvPr id="14" name="Title 1"/>
          <p:cNvSpPr>
            <a:spLocks noGrp="1"/>
          </p:cNvSpPr>
          <p:nvPr>
            <p:ph type="title"/>
          </p:nvPr>
        </p:nvSpPr>
        <p:spPr>
          <a:xfrm>
            <a:off x="900332" y="381859"/>
            <a:ext cx="9308880" cy="409441"/>
          </a:xfrm>
        </p:spPr>
        <p:txBody>
          <a:bodyPr/>
          <a:lstStyle/>
          <a:p>
            <a:r>
              <a:rPr lang="en-US" dirty="0"/>
              <a:t>Enterprise Person Hub</a:t>
            </a:r>
          </a:p>
        </p:txBody>
      </p:sp>
      <p:sp>
        <p:nvSpPr>
          <p:cNvPr id="16" name="Text Placeholder 8"/>
          <p:cNvSpPr txBox="1">
            <a:spLocks/>
          </p:cNvSpPr>
          <p:nvPr/>
        </p:nvSpPr>
        <p:spPr>
          <a:xfrm>
            <a:off x="1795462" y="5641848"/>
            <a:ext cx="8229600" cy="457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ts val="100"/>
              </a:spcBef>
              <a:spcAft>
                <a:spcPts val="0"/>
              </a:spcAft>
              <a:buClrTx/>
              <a:buSzTx/>
              <a:buFont typeface="Arial"/>
              <a:buNone/>
              <a:tabLst/>
              <a:defRPr/>
            </a:pPr>
            <a:endParaRPr kumimoji="0" lang="en-US" sz="900" b="0" i="0" u="none" strike="noStrike" kern="1200" cap="none" spc="0" normalizeH="0" baseline="0" noProof="0" dirty="0">
              <a:ln>
                <a:noFill/>
              </a:ln>
              <a:solidFill>
                <a:prstClr val="black">
                  <a:lumMod val="75000"/>
                  <a:lumOff val="25000"/>
                </a:prstClr>
              </a:solidFill>
              <a:effectLst/>
              <a:uLnTx/>
              <a:uFillTx/>
              <a:latin typeface="Arial"/>
              <a:ea typeface="+mn-ea"/>
              <a:cs typeface="Arial"/>
            </a:endParaRPr>
          </a:p>
        </p:txBody>
      </p:sp>
      <p:sp>
        <p:nvSpPr>
          <p:cNvPr id="4" name="Rectangle 3"/>
          <p:cNvSpPr/>
          <p:nvPr/>
        </p:nvSpPr>
        <p:spPr>
          <a:xfrm>
            <a:off x="1153551" y="6068887"/>
            <a:ext cx="9875520" cy="338554"/>
          </a:xfrm>
          <a:prstGeom prst="rect">
            <a:avLst/>
          </a:prstGeom>
          <a:solidFill>
            <a:schemeClr val="tx2"/>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Arial"/>
                <a:ea typeface="+mn-ea"/>
                <a:cs typeface="+mn-cs"/>
              </a:rPr>
              <a:t>EPH provides a single, Enterprise-wide view of a person across CVS Health Lines of Business</a:t>
            </a:r>
          </a:p>
        </p:txBody>
      </p:sp>
      <p:sp>
        <p:nvSpPr>
          <p:cNvPr id="11" name="Rectangle 10"/>
          <p:cNvSpPr/>
          <p:nvPr/>
        </p:nvSpPr>
        <p:spPr>
          <a:xfrm>
            <a:off x="891285" y="902989"/>
            <a:ext cx="9775127"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Enterprise Person Hub (EPH) is aimed at tracking a person across all lines of business within CVS Health leveraging demographic data.  Consuming systems have clarity when accessing person-related data points.</a:t>
            </a:r>
          </a:p>
        </p:txBody>
      </p:sp>
      <p:sp>
        <p:nvSpPr>
          <p:cNvPr id="43" name="Rectangle 42"/>
          <p:cNvSpPr/>
          <p:nvPr/>
        </p:nvSpPr>
        <p:spPr bwMode="gray">
          <a:xfrm>
            <a:off x="1406768" y="5062230"/>
            <a:ext cx="9397217" cy="192361"/>
          </a:xfrm>
          <a:prstGeom prst="rect">
            <a:avLst/>
          </a:prstGeom>
          <a:solidFill>
            <a:schemeClr val="accent3"/>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Arial"/>
                <a:ea typeface="+mn-ea"/>
                <a:cs typeface="+mn-cs"/>
              </a:rPr>
              <a:t>Record Volume</a:t>
            </a:r>
          </a:p>
        </p:txBody>
      </p:sp>
      <p:graphicFrame>
        <p:nvGraphicFramePr>
          <p:cNvPr id="44" name="Table 43"/>
          <p:cNvGraphicFramePr>
            <a:graphicFrameLocks noGrp="1"/>
          </p:cNvGraphicFramePr>
          <p:nvPr>
            <p:extLst>
              <p:ext uri="{D42A27DB-BD31-4B8C-83A1-F6EECF244321}">
                <p14:modId xmlns:p14="http://schemas.microsoft.com/office/powerpoint/2010/main" val="2929389325"/>
              </p:ext>
            </p:extLst>
          </p:nvPr>
        </p:nvGraphicFramePr>
        <p:xfrm>
          <a:off x="1406768" y="5358234"/>
          <a:ext cx="9397216" cy="548640"/>
        </p:xfrm>
        <a:graphic>
          <a:graphicData uri="http://schemas.openxmlformats.org/drawingml/2006/table">
            <a:tbl>
              <a:tblPr firstRow="1" bandRow="1">
                <a:tableStyleId>{5C22544A-7EE6-4342-B048-85BDC9FD1C3A}</a:tableStyleId>
              </a:tblPr>
              <a:tblGrid>
                <a:gridCol w="1174652">
                  <a:extLst>
                    <a:ext uri="{9D8B030D-6E8A-4147-A177-3AD203B41FA5}">
                      <a16:colId xmlns:a16="http://schemas.microsoft.com/office/drawing/2014/main" val="20000"/>
                    </a:ext>
                  </a:extLst>
                </a:gridCol>
                <a:gridCol w="1174652">
                  <a:extLst>
                    <a:ext uri="{9D8B030D-6E8A-4147-A177-3AD203B41FA5}">
                      <a16:colId xmlns:a16="http://schemas.microsoft.com/office/drawing/2014/main" val="20001"/>
                    </a:ext>
                  </a:extLst>
                </a:gridCol>
                <a:gridCol w="1174652">
                  <a:extLst>
                    <a:ext uri="{9D8B030D-6E8A-4147-A177-3AD203B41FA5}">
                      <a16:colId xmlns:a16="http://schemas.microsoft.com/office/drawing/2014/main" val="20002"/>
                    </a:ext>
                  </a:extLst>
                </a:gridCol>
                <a:gridCol w="1174652">
                  <a:extLst>
                    <a:ext uri="{9D8B030D-6E8A-4147-A177-3AD203B41FA5}">
                      <a16:colId xmlns:a16="http://schemas.microsoft.com/office/drawing/2014/main" val="20003"/>
                    </a:ext>
                  </a:extLst>
                </a:gridCol>
                <a:gridCol w="1174652">
                  <a:extLst>
                    <a:ext uri="{9D8B030D-6E8A-4147-A177-3AD203B41FA5}">
                      <a16:colId xmlns:a16="http://schemas.microsoft.com/office/drawing/2014/main" val="20004"/>
                    </a:ext>
                  </a:extLst>
                </a:gridCol>
                <a:gridCol w="1174652">
                  <a:extLst>
                    <a:ext uri="{9D8B030D-6E8A-4147-A177-3AD203B41FA5}">
                      <a16:colId xmlns:a16="http://schemas.microsoft.com/office/drawing/2014/main" val="20005"/>
                    </a:ext>
                  </a:extLst>
                </a:gridCol>
                <a:gridCol w="1174652">
                  <a:extLst>
                    <a:ext uri="{9D8B030D-6E8A-4147-A177-3AD203B41FA5}">
                      <a16:colId xmlns:a16="http://schemas.microsoft.com/office/drawing/2014/main" val="20006"/>
                    </a:ext>
                  </a:extLst>
                </a:gridCol>
                <a:gridCol w="1174652">
                  <a:extLst>
                    <a:ext uri="{9D8B030D-6E8A-4147-A177-3AD203B41FA5}">
                      <a16:colId xmlns:a16="http://schemas.microsoft.com/office/drawing/2014/main" val="20007"/>
                    </a:ext>
                  </a:extLst>
                </a:gridCol>
              </a:tblGrid>
              <a:tr h="0">
                <a:tc>
                  <a:txBody>
                    <a:bodyPr/>
                    <a:lstStyle/>
                    <a:p>
                      <a:pPr algn="ctr"/>
                      <a:r>
                        <a:rPr lang="en-US" sz="1000" b="0" dirty="0"/>
                        <a:t>Retail Rx </a:t>
                      </a:r>
                    </a:p>
                    <a:p>
                      <a:pPr algn="ctr"/>
                      <a:r>
                        <a:rPr lang="en-US" sz="1000" b="0" dirty="0"/>
                        <a:t>~ 257 Million</a:t>
                      </a:r>
                    </a:p>
                  </a:txBody>
                  <a:tcPr anchor="ctr"/>
                </a:tc>
                <a:tc>
                  <a:txBody>
                    <a:bodyPr/>
                    <a:lstStyle/>
                    <a:p>
                      <a:pPr algn="ctr"/>
                      <a:r>
                        <a:rPr lang="en-US" sz="1000" b="0" dirty="0"/>
                        <a:t>PBM </a:t>
                      </a:r>
                    </a:p>
                    <a:p>
                      <a:pPr algn="ctr"/>
                      <a:r>
                        <a:rPr lang="en-US" sz="1000" b="0" dirty="0"/>
                        <a:t>~ 1 Billion</a:t>
                      </a:r>
                    </a:p>
                  </a:txBody>
                  <a:tcPr anchor="ctr"/>
                </a:tc>
                <a:tc>
                  <a:txBody>
                    <a:bodyPr/>
                    <a:lstStyle/>
                    <a:p>
                      <a:pPr algn="ctr"/>
                      <a:r>
                        <a:rPr lang="en-US" sz="1000" b="0" dirty="0"/>
                        <a:t>Specialty </a:t>
                      </a:r>
                    </a:p>
                    <a:p>
                      <a:pPr algn="ctr"/>
                      <a:r>
                        <a:rPr lang="en-US" sz="1000" b="0" dirty="0"/>
                        <a:t>~</a:t>
                      </a:r>
                      <a:r>
                        <a:rPr lang="en-US" sz="1000" b="0" baseline="0" dirty="0"/>
                        <a:t> 10 Million</a:t>
                      </a:r>
                      <a:endParaRPr lang="en-US" sz="1000" b="0" dirty="0"/>
                    </a:p>
                  </a:txBody>
                  <a:tcPr anchor="ctr"/>
                </a:tc>
                <a:tc>
                  <a:txBody>
                    <a:bodyPr/>
                    <a:lstStyle/>
                    <a:p>
                      <a:pPr algn="ctr"/>
                      <a:r>
                        <a:rPr lang="en-US" sz="1000" b="0" dirty="0"/>
                        <a:t>Minute</a:t>
                      </a:r>
                      <a:r>
                        <a:rPr lang="en-US" sz="1000" b="0" baseline="0" dirty="0"/>
                        <a:t> Clinic ~ 26 Million </a:t>
                      </a:r>
                      <a:endParaRPr lang="en-US" sz="1000" b="0" dirty="0"/>
                    </a:p>
                  </a:txBody>
                  <a:tcPr anchor="ctr"/>
                </a:tc>
                <a:tc>
                  <a:txBody>
                    <a:bodyPr/>
                    <a:lstStyle/>
                    <a:p>
                      <a:pPr algn="ctr"/>
                      <a:r>
                        <a:rPr lang="en-US" sz="1000" b="0" dirty="0"/>
                        <a:t>Coram ~ 20 Thousand (infusion only)</a:t>
                      </a:r>
                    </a:p>
                  </a:txBody>
                  <a:tcPr anchor="ctr"/>
                </a:tc>
                <a:tc>
                  <a:txBody>
                    <a:bodyPr/>
                    <a:lstStyle/>
                    <a:p>
                      <a:pPr algn="ctr"/>
                      <a:r>
                        <a:rPr lang="en-US" sz="1000" b="0" dirty="0"/>
                        <a:t>Accordant </a:t>
                      </a:r>
                    </a:p>
                    <a:p>
                      <a:pPr algn="ctr"/>
                      <a:r>
                        <a:rPr lang="en-US" sz="1000" b="0" dirty="0"/>
                        <a:t>~ 840 Thousand</a:t>
                      </a:r>
                    </a:p>
                  </a:txBody>
                  <a:tcPr anchor="ctr"/>
                </a:tc>
                <a:tc>
                  <a:txBody>
                    <a:bodyPr/>
                    <a:lstStyle/>
                    <a:p>
                      <a:pPr algn="ctr"/>
                      <a:r>
                        <a:rPr lang="en-US" sz="1000" b="0" dirty="0" err="1"/>
                        <a:t>Novologix</a:t>
                      </a:r>
                      <a:r>
                        <a:rPr lang="en-US" sz="1000" b="0" dirty="0"/>
                        <a:t> </a:t>
                      </a:r>
                    </a:p>
                    <a:p>
                      <a:pPr algn="ctr"/>
                      <a:r>
                        <a:rPr lang="en-US" sz="1000" b="0" dirty="0"/>
                        <a:t>~ 303 Thousand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a:t>IMI Aetna</a:t>
                      </a:r>
                      <a:r>
                        <a:rPr lang="en-US" sz="1000" b="0" baseline="0" dirty="0"/>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a:t>~ 135 Million</a:t>
                      </a:r>
                      <a:endParaRPr lang="en-US" sz="1000" b="0" dirty="0"/>
                    </a:p>
                  </a:txBody>
                  <a:tcPr anchor="ctr"/>
                </a:tc>
                <a:extLst>
                  <a:ext uri="{0D108BD9-81ED-4DB2-BD59-A6C34878D82A}">
                    <a16:rowId xmlns:a16="http://schemas.microsoft.com/office/drawing/2014/main" val="10000"/>
                  </a:ext>
                </a:extLst>
              </a:tr>
            </a:tbl>
          </a:graphicData>
        </a:graphic>
      </p:graphicFrame>
      <p:grpSp>
        <p:nvGrpSpPr>
          <p:cNvPr id="2" name="Group 1"/>
          <p:cNvGrpSpPr/>
          <p:nvPr/>
        </p:nvGrpSpPr>
        <p:grpSpPr>
          <a:xfrm>
            <a:off x="1406769" y="1463277"/>
            <a:ext cx="9397219" cy="3469372"/>
            <a:chOff x="624450" y="1463277"/>
            <a:chExt cx="7878200" cy="3469372"/>
          </a:xfrm>
        </p:grpSpPr>
        <p:sp>
          <p:nvSpPr>
            <p:cNvPr id="7" name="Rectangle 6"/>
            <p:cNvSpPr/>
            <p:nvPr/>
          </p:nvSpPr>
          <p:spPr bwMode="gray">
            <a:xfrm>
              <a:off x="624450" y="2014937"/>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Rx Connect</a:t>
              </a:r>
            </a:p>
          </p:txBody>
        </p:sp>
        <p:sp>
          <p:nvSpPr>
            <p:cNvPr id="20" name="Rectangle 19"/>
            <p:cNvSpPr/>
            <p:nvPr/>
          </p:nvSpPr>
          <p:spPr bwMode="gray">
            <a:xfrm>
              <a:off x="624450" y="2310795"/>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Rx Claim</a:t>
              </a:r>
            </a:p>
          </p:txBody>
        </p:sp>
        <p:sp>
          <p:nvSpPr>
            <p:cNvPr id="21" name="Rectangle 20"/>
            <p:cNvSpPr/>
            <p:nvPr/>
          </p:nvSpPr>
          <p:spPr bwMode="gray">
            <a:xfrm>
              <a:off x="624450" y="2606653"/>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QL</a:t>
              </a:r>
            </a:p>
          </p:txBody>
        </p:sp>
        <p:sp>
          <p:nvSpPr>
            <p:cNvPr id="22" name="Rectangle 21"/>
            <p:cNvSpPr/>
            <p:nvPr/>
          </p:nvSpPr>
          <p:spPr bwMode="gray">
            <a:xfrm>
              <a:off x="624450" y="2902511"/>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CATS</a:t>
              </a:r>
            </a:p>
          </p:txBody>
        </p:sp>
        <p:sp>
          <p:nvSpPr>
            <p:cNvPr id="23" name="Rectangle 22"/>
            <p:cNvSpPr/>
            <p:nvPr/>
          </p:nvSpPr>
          <p:spPr bwMode="gray">
            <a:xfrm>
              <a:off x="624450" y="3198369"/>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HBS SPARCS</a:t>
              </a:r>
            </a:p>
          </p:txBody>
        </p:sp>
        <p:sp>
          <p:nvSpPr>
            <p:cNvPr id="24" name="Rectangle 23"/>
            <p:cNvSpPr/>
            <p:nvPr/>
          </p:nvSpPr>
          <p:spPr bwMode="gray">
            <a:xfrm>
              <a:off x="624450" y="3494227"/>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EMR</a:t>
              </a:r>
            </a:p>
          </p:txBody>
        </p:sp>
        <p:sp>
          <p:nvSpPr>
            <p:cNvPr id="25" name="Rectangle 24"/>
            <p:cNvSpPr/>
            <p:nvPr/>
          </p:nvSpPr>
          <p:spPr bwMode="gray">
            <a:xfrm>
              <a:off x="624450" y="3790085"/>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Coram</a:t>
              </a:r>
            </a:p>
          </p:txBody>
        </p:sp>
        <p:sp>
          <p:nvSpPr>
            <p:cNvPr id="26" name="Freeform 5">
              <a:extLst>
                <a:ext uri="{FF2B5EF4-FFF2-40B4-BE49-F238E27FC236}">
                  <a16:creationId xmlns:a16="http://schemas.microsoft.com/office/drawing/2014/main" id="{9605BFF5-B1F3-4950-ACC2-E7FF81236555}"/>
                </a:ext>
              </a:extLst>
            </p:cNvPr>
            <p:cNvSpPr>
              <a:spLocks/>
            </p:cNvSpPr>
            <p:nvPr/>
          </p:nvSpPr>
          <p:spPr bwMode="auto">
            <a:xfrm>
              <a:off x="6502231" y="1770847"/>
              <a:ext cx="164917" cy="121923"/>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27" name="Freeform 6">
              <a:extLst>
                <a:ext uri="{FF2B5EF4-FFF2-40B4-BE49-F238E27FC236}">
                  <a16:creationId xmlns:a16="http://schemas.microsoft.com/office/drawing/2014/main" id="{BE15BA74-45FA-495E-B4F1-CF35474DB748}"/>
                </a:ext>
              </a:extLst>
            </p:cNvPr>
            <p:cNvSpPr>
              <a:spLocks/>
            </p:cNvSpPr>
            <p:nvPr/>
          </p:nvSpPr>
          <p:spPr bwMode="auto">
            <a:xfrm>
              <a:off x="6538234" y="1920830"/>
              <a:ext cx="128914" cy="253083"/>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28" name="Oval 7">
              <a:extLst>
                <a:ext uri="{FF2B5EF4-FFF2-40B4-BE49-F238E27FC236}">
                  <a16:creationId xmlns:a16="http://schemas.microsoft.com/office/drawing/2014/main" id="{9F3EAA45-7D28-490A-8F12-F9272DD725ED}"/>
                </a:ext>
              </a:extLst>
            </p:cNvPr>
            <p:cNvSpPr>
              <a:spLocks noChangeArrowheads="1"/>
            </p:cNvSpPr>
            <p:nvPr/>
          </p:nvSpPr>
          <p:spPr bwMode="auto">
            <a:xfrm>
              <a:off x="6800707" y="1788802"/>
              <a:ext cx="133560" cy="106221"/>
            </a:xfrm>
            <a:prstGeom prst="ellipse">
              <a:avLst/>
            </a:pr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29" name="Freeform 8">
              <a:extLst>
                <a:ext uri="{FF2B5EF4-FFF2-40B4-BE49-F238E27FC236}">
                  <a16:creationId xmlns:a16="http://schemas.microsoft.com/office/drawing/2014/main" id="{1A639E01-FD26-4061-9806-9050D06D3AD1}"/>
                </a:ext>
              </a:extLst>
            </p:cNvPr>
            <p:cNvSpPr>
              <a:spLocks/>
            </p:cNvSpPr>
            <p:nvPr/>
          </p:nvSpPr>
          <p:spPr bwMode="auto">
            <a:xfrm>
              <a:off x="6800707" y="1920830"/>
              <a:ext cx="133560" cy="253083"/>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30" name="Oval 9">
              <a:extLst>
                <a:ext uri="{FF2B5EF4-FFF2-40B4-BE49-F238E27FC236}">
                  <a16:creationId xmlns:a16="http://schemas.microsoft.com/office/drawing/2014/main" id="{A89A971D-D803-4ACD-94A5-D81E8FE0FB10}"/>
                </a:ext>
              </a:extLst>
            </p:cNvPr>
            <p:cNvSpPr>
              <a:spLocks noChangeArrowheads="1"/>
            </p:cNvSpPr>
            <p:nvPr/>
          </p:nvSpPr>
          <p:spPr bwMode="auto">
            <a:xfrm>
              <a:off x="6691537" y="1968361"/>
              <a:ext cx="89427" cy="71122"/>
            </a:xfrm>
            <a:prstGeom prst="ellipse">
              <a:avLst/>
            </a:pr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31" name="Freeform 10">
              <a:extLst>
                <a:ext uri="{FF2B5EF4-FFF2-40B4-BE49-F238E27FC236}">
                  <a16:creationId xmlns:a16="http://schemas.microsoft.com/office/drawing/2014/main" id="{B56DCFC8-5FEA-4E2D-8A7F-579AA0C56386}"/>
                </a:ext>
              </a:extLst>
            </p:cNvPr>
            <p:cNvSpPr>
              <a:spLocks/>
            </p:cNvSpPr>
            <p:nvPr/>
          </p:nvSpPr>
          <p:spPr bwMode="auto">
            <a:xfrm>
              <a:off x="6691537" y="2064476"/>
              <a:ext cx="89427" cy="12746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10" name="TextBox 9"/>
            <p:cNvSpPr txBox="1"/>
            <p:nvPr/>
          </p:nvSpPr>
          <p:spPr>
            <a:xfrm>
              <a:off x="7039478" y="1910268"/>
              <a:ext cx="844783" cy="18466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mn-cs"/>
                </a:rPr>
                <a:t>Consumers</a:t>
              </a:r>
            </a:p>
          </p:txBody>
        </p:sp>
        <p:sp>
          <p:nvSpPr>
            <p:cNvPr id="32" name="Rectangle 31"/>
            <p:cNvSpPr/>
            <p:nvPr/>
          </p:nvSpPr>
          <p:spPr bwMode="gray">
            <a:xfrm>
              <a:off x="5870263" y="2316869"/>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Digital - CMT</a:t>
              </a:r>
            </a:p>
          </p:txBody>
        </p:sp>
        <p:sp>
          <p:nvSpPr>
            <p:cNvPr id="33" name="Rectangle 32"/>
            <p:cNvSpPr/>
            <p:nvPr/>
          </p:nvSpPr>
          <p:spPr bwMode="gray">
            <a:xfrm>
              <a:off x="5870263" y="2745957"/>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ECCR – Rx DW</a:t>
              </a:r>
            </a:p>
          </p:txBody>
        </p:sp>
        <p:sp>
          <p:nvSpPr>
            <p:cNvPr id="34" name="Rectangle 33"/>
            <p:cNvSpPr/>
            <p:nvPr/>
          </p:nvSpPr>
          <p:spPr bwMode="gray">
            <a:xfrm>
              <a:off x="5870263" y="3190578"/>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Links/QL – Rx Claims</a:t>
              </a:r>
            </a:p>
          </p:txBody>
        </p:sp>
        <p:sp>
          <p:nvSpPr>
            <p:cNvPr id="35" name="Rectangle 34"/>
            <p:cNvSpPr/>
            <p:nvPr/>
          </p:nvSpPr>
          <p:spPr bwMode="gray">
            <a:xfrm>
              <a:off x="5870263" y="3635199"/>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ESL - EDW</a:t>
              </a:r>
            </a:p>
          </p:txBody>
        </p:sp>
        <p:sp>
          <p:nvSpPr>
            <p:cNvPr id="36" name="Rectangle 35"/>
            <p:cNvSpPr/>
            <p:nvPr/>
          </p:nvSpPr>
          <p:spPr bwMode="gray">
            <a:xfrm>
              <a:off x="5870262" y="4079820"/>
              <a:ext cx="2632387"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Portals – Specialty, PBM, Retails</a:t>
              </a:r>
            </a:p>
          </p:txBody>
        </p:sp>
        <p:sp>
          <p:nvSpPr>
            <p:cNvPr id="37" name="Rectangle 36"/>
            <p:cNvSpPr/>
            <p:nvPr/>
          </p:nvSpPr>
          <p:spPr bwMode="gray">
            <a:xfrm>
              <a:off x="7224265" y="2317396"/>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Specialty</a:t>
              </a:r>
            </a:p>
          </p:txBody>
        </p:sp>
        <p:sp>
          <p:nvSpPr>
            <p:cNvPr id="38" name="Rectangle 37"/>
            <p:cNvSpPr/>
            <p:nvPr/>
          </p:nvSpPr>
          <p:spPr bwMode="gray">
            <a:xfrm>
              <a:off x="7224265" y="2755578"/>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HEE (EOMS)</a:t>
              </a:r>
            </a:p>
          </p:txBody>
        </p:sp>
        <p:sp>
          <p:nvSpPr>
            <p:cNvPr id="39" name="Rectangle 38"/>
            <p:cNvSpPr/>
            <p:nvPr/>
          </p:nvSpPr>
          <p:spPr bwMode="gray">
            <a:xfrm>
              <a:off x="7224265" y="3190578"/>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Minute Clinic</a:t>
              </a:r>
            </a:p>
          </p:txBody>
        </p:sp>
        <p:sp>
          <p:nvSpPr>
            <p:cNvPr id="40" name="Rectangle 39"/>
            <p:cNvSpPr/>
            <p:nvPr/>
          </p:nvSpPr>
          <p:spPr bwMode="gray">
            <a:xfrm>
              <a:off x="7224265" y="3635199"/>
              <a:ext cx="1278385"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Rx Connect</a:t>
              </a:r>
            </a:p>
          </p:txBody>
        </p:sp>
        <p:sp>
          <p:nvSpPr>
            <p:cNvPr id="41" name="TextBox 40"/>
            <p:cNvSpPr txBox="1"/>
            <p:nvPr/>
          </p:nvSpPr>
          <p:spPr>
            <a:xfrm>
              <a:off x="666527" y="1765379"/>
              <a:ext cx="1194238" cy="18466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mn-cs"/>
                </a:rPr>
                <a:t>Source Systems</a:t>
              </a:r>
            </a:p>
          </p:txBody>
        </p:sp>
        <p:sp>
          <p:nvSpPr>
            <p:cNvPr id="46" name="TextBox 45"/>
            <p:cNvSpPr txBox="1"/>
            <p:nvPr/>
          </p:nvSpPr>
          <p:spPr>
            <a:xfrm>
              <a:off x="1952130" y="2060077"/>
              <a:ext cx="961802"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Real Time &amp; Batch</a:t>
              </a:r>
            </a:p>
          </p:txBody>
        </p:sp>
        <p:sp>
          <p:nvSpPr>
            <p:cNvPr id="47" name="TextBox 46"/>
            <p:cNvSpPr txBox="1"/>
            <p:nvPr/>
          </p:nvSpPr>
          <p:spPr>
            <a:xfrm>
              <a:off x="1952130" y="2354334"/>
              <a:ext cx="294953"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Batch</a:t>
              </a:r>
            </a:p>
          </p:txBody>
        </p:sp>
        <p:sp>
          <p:nvSpPr>
            <p:cNvPr id="48" name="TextBox 47"/>
            <p:cNvSpPr txBox="1"/>
            <p:nvPr/>
          </p:nvSpPr>
          <p:spPr>
            <a:xfrm>
              <a:off x="1952130" y="2653029"/>
              <a:ext cx="294953"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Batch</a:t>
              </a:r>
            </a:p>
          </p:txBody>
        </p:sp>
        <p:sp>
          <p:nvSpPr>
            <p:cNvPr id="49" name="TextBox 48"/>
            <p:cNvSpPr txBox="1"/>
            <p:nvPr/>
          </p:nvSpPr>
          <p:spPr>
            <a:xfrm>
              <a:off x="1952130" y="2949742"/>
              <a:ext cx="525785"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Real Time</a:t>
              </a:r>
            </a:p>
          </p:txBody>
        </p:sp>
        <p:sp>
          <p:nvSpPr>
            <p:cNvPr id="50" name="TextBox 49"/>
            <p:cNvSpPr txBox="1"/>
            <p:nvPr/>
          </p:nvSpPr>
          <p:spPr>
            <a:xfrm>
              <a:off x="1952130" y="3258568"/>
              <a:ext cx="525785"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Real Time</a:t>
              </a:r>
            </a:p>
          </p:txBody>
        </p:sp>
        <p:sp>
          <p:nvSpPr>
            <p:cNvPr id="51" name="TextBox 50"/>
            <p:cNvSpPr txBox="1"/>
            <p:nvPr/>
          </p:nvSpPr>
          <p:spPr>
            <a:xfrm>
              <a:off x="1952130" y="3543199"/>
              <a:ext cx="294953"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Batch</a:t>
              </a:r>
            </a:p>
          </p:txBody>
        </p:sp>
        <p:sp>
          <p:nvSpPr>
            <p:cNvPr id="52" name="TextBox 51"/>
            <p:cNvSpPr txBox="1"/>
            <p:nvPr/>
          </p:nvSpPr>
          <p:spPr>
            <a:xfrm>
              <a:off x="1952130" y="3837835"/>
              <a:ext cx="294953"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Batch</a:t>
              </a:r>
            </a:p>
          </p:txBody>
        </p:sp>
        <p:grpSp>
          <p:nvGrpSpPr>
            <p:cNvPr id="45" name="Group 44"/>
            <p:cNvGrpSpPr/>
            <p:nvPr/>
          </p:nvGrpSpPr>
          <p:grpSpPr>
            <a:xfrm>
              <a:off x="2649213" y="1463277"/>
              <a:ext cx="3168043" cy="3469372"/>
              <a:chOff x="221358" y="1342872"/>
              <a:chExt cx="4626502" cy="5066553"/>
            </a:xfrm>
          </p:grpSpPr>
          <p:graphicFrame>
            <p:nvGraphicFramePr>
              <p:cNvPr id="53" name="Chart 52"/>
              <p:cNvGraphicFramePr/>
              <p:nvPr/>
            </p:nvGraphicFramePr>
            <p:xfrm>
              <a:off x="221358" y="1342872"/>
              <a:ext cx="4626502" cy="5066553"/>
            </p:xfrm>
            <a:graphic>
              <a:graphicData uri="http://schemas.openxmlformats.org/drawingml/2006/chart">
                <c:chart xmlns:c="http://schemas.openxmlformats.org/drawingml/2006/chart" xmlns:r="http://schemas.openxmlformats.org/officeDocument/2006/relationships" r:id="rId2"/>
              </a:graphicData>
            </a:graphic>
          </p:graphicFrame>
          <p:sp>
            <p:nvSpPr>
              <p:cNvPr id="54" name="Freeform 17"/>
              <p:cNvSpPr>
                <a:spLocks noEditPoints="1"/>
              </p:cNvSpPr>
              <p:nvPr/>
            </p:nvSpPr>
            <p:spPr bwMode="auto">
              <a:xfrm>
                <a:off x="2105164" y="3171937"/>
                <a:ext cx="681221" cy="854574"/>
              </a:xfrm>
              <a:custGeom>
                <a:avLst/>
                <a:gdLst>
                  <a:gd name="T0" fmla="*/ 34 w 114"/>
                  <a:gd name="T1" fmla="*/ 55 h 144"/>
                  <a:gd name="T2" fmla="*/ 34 w 114"/>
                  <a:gd name="T3" fmla="*/ 10 h 144"/>
                  <a:gd name="T4" fmla="*/ 80 w 114"/>
                  <a:gd name="T5" fmla="*/ 10 h 144"/>
                  <a:gd name="T6" fmla="*/ 80 w 114"/>
                  <a:gd name="T7" fmla="*/ 55 h 144"/>
                  <a:gd name="T8" fmla="*/ 57 w 114"/>
                  <a:gd name="T9" fmla="*/ 6 h 144"/>
                  <a:gd name="T10" fmla="*/ 31 w 114"/>
                  <a:gd name="T11" fmla="*/ 32 h 144"/>
                  <a:gd name="T12" fmla="*/ 57 w 114"/>
                  <a:gd name="T13" fmla="*/ 59 h 144"/>
                  <a:gd name="T14" fmla="*/ 83 w 114"/>
                  <a:gd name="T15" fmla="*/ 32 h 144"/>
                  <a:gd name="T16" fmla="*/ 57 w 114"/>
                  <a:gd name="T17" fmla="*/ 6 h 144"/>
                  <a:gd name="T18" fmla="*/ 114 w 114"/>
                  <a:gd name="T19" fmla="*/ 91 h 144"/>
                  <a:gd name="T20" fmla="*/ 92 w 114"/>
                  <a:gd name="T21" fmla="*/ 69 h 144"/>
                  <a:gd name="T22" fmla="*/ 6 w 114"/>
                  <a:gd name="T23" fmla="*/ 75 h 144"/>
                  <a:gd name="T24" fmla="*/ 0 w 114"/>
                  <a:gd name="T25" fmla="*/ 112 h 144"/>
                  <a:gd name="T26" fmla="*/ 6 w 114"/>
                  <a:gd name="T27" fmla="*/ 144 h 144"/>
                  <a:gd name="T28" fmla="*/ 6 w 114"/>
                  <a:gd name="T29" fmla="*/ 91 h 144"/>
                  <a:gd name="T30" fmla="*/ 22 w 114"/>
                  <a:gd name="T31" fmla="*/ 75 h 144"/>
                  <a:gd name="T32" fmla="*/ 103 w 114"/>
                  <a:gd name="T33" fmla="*/ 80 h 144"/>
                  <a:gd name="T34" fmla="*/ 108 w 114"/>
                  <a:gd name="T35" fmla="*/ 112 h 144"/>
                  <a:gd name="T36" fmla="*/ 114 w 114"/>
                  <a:gd name="T37" fmla="*/ 144 h 144"/>
                  <a:gd name="T38" fmla="*/ 27 w 114"/>
                  <a:gd name="T39" fmla="*/ 101 h 144"/>
                  <a:gd name="T40" fmla="*/ 20 w 114"/>
                  <a:gd name="T41" fmla="*/ 144 h 144"/>
                  <a:gd name="T42" fmla="*/ 27 w 114"/>
                  <a:gd name="T43" fmla="*/ 101 h 144"/>
                  <a:gd name="T44" fmla="*/ 87 w 114"/>
                  <a:gd name="T45" fmla="*/ 101 h 144"/>
                  <a:gd name="T46" fmla="*/ 94 w 114"/>
                  <a:gd name="T47" fmla="*/ 144 h 144"/>
                  <a:gd name="T48" fmla="*/ 57 w 114"/>
                  <a:gd name="T49" fmla="*/ 124 h 144"/>
                  <a:gd name="T50" fmla="*/ 38 w 114"/>
                  <a:gd name="T51" fmla="*/ 102 h 144"/>
                  <a:gd name="T52" fmla="*/ 45 w 114"/>
                  <a:gd name="T53" fmla="*/ 92 h 144"/>
                  <a:gd name="T54" fmla="*/ 55 w 114"/>
                  <a:gd name="T55" fmla="*/ 92 h 144"/>
                  <a:gd name="T56" fmla="*/ 59 w 114"/>
                  <a:gd name="T57" fmla="*/ 92 h 144"/>
                  <a:gd name="T58" fmla="*/ 69 w 114"/>
                  <a:gd name="T59" fmla="*/ 92 h 144"/>
                  <a:gd name="T60" fmla="*/ 76 w 114"/>
                  <a:gd name="T61" fmla="*/ 102 h 144"/>
                  <a:gd name="T62" fmla="*/ 57 w 114"/>
                  <a:gd name="T63" fmla="*/ 124 h 144"/>
                  <a:gd name="T64" fmla="*/ 50 w 114"/>
                  <a:gd name="T65" fmla="*/ 96 h 144"/>
                  <a:gd name="T66" fmla="*/ 44 w 114"/>
                  <a:gd name="T67" fmla="*/ 102 h 144"/>
                  <a:gd name="T68" fmla="*/ 57 w 114"/>
                  <a:gd name="T69" fmla="*/ 115 h 144"/>
                  <a:gd name="T70" fmla="*/ 70 w 114"/>
                  <a:gd name="T71" fmla="*/ 102 h 144"/>
                  <a:gd name="T72" fmla="*/ 64 w 114"/>
                  <a:gd name="T73" fmla="*/ 96 h 144"/>
                  <a:gd name="T74" fmla="*/ 64 w 114"/>
                  <a:gd name="T75" fmla="*/ 96 h 144"/>
                  <a:gd name="T76" fmla="*/ 51 w 114"/>
                  <a:gd name="T77"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44">
                    <a:moveTo>
                      <a:pt x="57" y="65"/>
                    </a:moveTo>
                    <a:cubicBezTo>
                      <a:pt x="48" y="65"/>
                      <a:pt x="40" y="62"/>
                      <a:pt x="34" y="55"/>
                    </a:cubicBezTo>
                    <a:cubicBezTo>
                      <a:pt x="28" y="49"/>
                      <a:pt x="25" y="41"/>
                      <a:pt x="25" y="32"/>
                    </a:cubicBezTo>
                    <a:cubicBezTo>
                      <a:pt x="25" y="24"/>
                      <a:pt x="28" y="16"/>
                      <a:pt x="34" y="10"/>
                    </a:cubicBezTo>
                    <a:cubicBezTo>
                      <a:pt x="40" y="3"/>
                      <a:pt x="48" y="0"/>
                      <a:pt x="57" y="0"/>
                    </a:cubicBezTo>
                    <a:cubicBezTo>
                      <a:pt x="66" y="0"/>
                      <a:pt x="74" y="3"/>
                      <a:pt x="80" y="10"/>
                    </a:cubicBezTo>
                    <a:cubicBezTo>
                      <a:pt x="86" y="16"/>
                      <a:pt x="89" y="24"/>
                      <a:pt x="89" y="32"/>
                    </a:cubicBezTo>
                    <a:cubicBezTo>
                      <a:pt x="89" y="41"/>
                      <a:pt x="86" y="49"/>
                      <a:pt x="80" y="55"/>
                    </a:cubicBezTo>
                    <a:cubicBezTo>
                      <a:pt x="74" y="62"/>
                      <a:pt x="66" y="65"/>
                      <a:pt x="57" y="65"/>
                    </a:cubicBezTo>
                    <a:close/>
                    <a:moveTo>
                      <a:pt x="57" y="6"/>
                    </a:moveTo>
                    <a:cubicBezTo>
                      <a:pt x="50" y="6"/>
                      <a:pt x="44" y="9"/>
                      <a:pt x="39" y="14"/>
                    </a:cubicBezTo>
                    <a:cubicBezTo>
                      <a:pt x="34" y="19"/>
                      <a:pt x="31" y="26"/>
                      <a:pt x="31" y="32"/>
                    </a:cubicBezTo>
                    <a:cubicBezTo>
                      <a:pt x="31" y="39"/>
                      <a:pt x="34" y="46"/>
                      <a:pt x="39" y="51"/>
                    </a:cubicBezTo>
                    <a:cubicBezTo>
                      <a:pt x="44" y="56"/>
                      <a:pt x="50" y="59"/>
                      <a:pt x="57" y="59"/>
                    </a:cubicBezTo>
                    <a:cubicBezTo>
                      <a:pt x="64" y="59"/>
                      <a:pt x="71" y="56"/>
                      <a:pt x="75" y="51"/>
                    </a:cubicBezTo>
                    <a:cubicBezTo>
                      <a:pt x="80" y="46"/>
                      <a:pt x="83" y="39"/>
                      <a:pt x="83" y="32"/>
                    </a:cubicBezTo>
                    <a:cubicBezTo>
                      <a:pt x="83" y="26"/>
                      <a:pt x="80" y="19"/>
                      <a:pt x="75" y="14"/>
                    </a:cubicBezTo>
                    <a:cubicBezTo>
                      <a:pt x="71" y="9"/>
                      <a:pt x="64" y="6"/>
                      <a:pt x="57" y="6"/>
                    </a:cubicBezTo>
                    <a:close/>
                    <a:moveTo>
                      <a:pt x="114" y="112"/>
                    </a:moveTo>
                    <a:cubicBezTo>
                      <a:pt x="114" y="91"/>
                      <a:pt x="114" y="91"/>
                      <a:pt x="114" y="91"/>
                    </a:cubicBezTo>
                    <a:cubicBezTo>
                      <a:pt x="114" y="85"/>
                      <a:pt x="112" y="80"/>
                      <a:pt x="108" y="75"/>
                    </a:cubicBezTo>
                    <a:cubicBezTo>
                      <a:pt x="104" y="71"/>
                      <a:pt x="98" y="69"/>
                      <a:pt x="92" y="69"/>
                    </a:cubicBezTo>
                    <a:cubicBezTo>
                      <a:pt x="22" y="69"/>
                      <a:pt x="22" y="69"/>
                      <a:pt x="22" y="69"/>
                    </a:cubicBezTo>
                    <a:cubicBezTo>
                      <a:pt x="16" y="69"/>
                      <a:pt x="10" y="71"/>
                      <a:pt x="6" y="75"/>
                    </a:cubicBezTo>
                    <a:cubicBezTo>
                      <a:pt x="2" y="80"/>
                      <a:pt x="0" y="85"/>
                      <a:pt x="0" y="91"/>
                    </a:cubicBezTo>
                    <a:cubicBezTo>
                      <a:pt x="0" y="112"/>
                      <a:pt x="0" y="112"/>
                      <a:pt x="0" y="112"/>
                    </a:cubicBezTo>
                    <a:cubicBezTo>
                      <a:pt x="0" y="144"/>
                      <a:pt x="0" y="144"/>
                      <a:pt x="0" y="144"/>
                    </a:cubicBezTo>
                    <a:cubicBezTo>
                      <a:pt x="6" y="144"/>
                      <a:pt x="6" y="144"/>
                      <a:pt x="6" y="144"/>
                    </a:cubicBezTo>
                    <a:cubicBezTo>
                      <a:pt x="6" y="112"/>
                      <a:pt x="6" y="112"/>
                      <a:pt x="6" y="112"/>
                    </a:cubicBezTo>
                    <a:cubicBezTo>
                      <a:pt x="6" y="91"/>
                      <a:pt x="6" y="91"/>
                      <a:pt x="6" y="91"/>
                    </a:cubicBezTo>
                    <a:cubicBezTo>
                      <a:pt x="6" y="87"/>
                      <a:pt x="8" y="83"/>
                      <a:pt x="11" y="80"/>
                    </a:cubicBezTo>
                    <a:cubicBezTo>
                      <a:pt x="14" y="77"/>
                      <a:pt x="18" y="75"/>
                      <a:pt x="22" y="75"/>
                    </a:cubicBezTo>
                    <a:cubicBezTo>
                      <a:pt x="92" y="75"/>
                      <a:pt x="92" y="75"/>
                      <a:pt x="92" y="75"/>
                    </a:cubicBezTo>
                    <a:cubicBezTo>
                      <a:pt x="96" y="75"/>
                      <a:pt x="100" y="77"/>
                      <a:pt x="103" y="80"/>
                    </a:cubicBezTo>
                    <a:cubicBezTo>
                      <a:pt x="106" y="83"/>
                      <a:pt x="108" y="87"/>
                      <a:pt x="108" y="91"/>
                    </a:cubicBezTo>
                    <a:cubicBezTo>
                      <a:pt x="108" y="112"/>
                      <a:pt x="108" y="112"/>
                      <a:pt x="108" y="112"/>
                    </a:cubicBezTo>
                    <a:cubicBezTo>
                      <a:pt x="108" y="144"/>
                      <a:pt x="108" y="144"/>
                      <a:pt x="108" y="144"/>
                    </a:cubicBezTo>
                    <a:cubicBezTo>
                      <a:pt x="114" y="144"/>
                      <a:pt x="114" y="144"/>
                      <a:pt x="114" y="144"/>
                    </a:cubicBezTo>
                    <a:lnTo>
                      <a:pt x="114" y="112"/>
                    </a:lnTo>
                    <a:close/>
                    <a:moveTo>
                      <a:pt x="27" y="101"/>
                    </a:moveTo>
                    <a:cubicBezTo>
                      <a:pt x="20" y="101"/>
                      <a:pt x="20" y="101"/>
                      <a:pt x="20" y="101"/>
                    </a:cubicBezTo>
                    <a:cubicBezTo>
                      <a:pt x="20" y="144"/>
                      <a:pt x="20" y="144"/>
                      <a:pt x="20" y="144"/>
                    </a:cubicBezTo>
                    <a:cubicBezTo>
                      <a:pt x="27" y="144"/>
                      <a:pt x="27" y="144"/>
                      <a:pt x="27" y="144"/>
                    </a:cubicBezTo>
                    <a:lnTo>
                      <a:pt x="27" y="101"/>
                    </a:lnTo>
                    <a:close/>
                    <a:moveTo>
                      <a:pt x="94" y="101"/>
                    </a:moveTo>
                    <a:cubicBezTo>
                      <a:pt x="87" y="101"/>
                      <a:pt x="87" y="101"/>
                      <a:pt x="87" y="101"/>
                    </a:cubicBezTo>
                    <a:cubicBezTo>
                      <a:pt x="87" y="144"/>
                      <a:pt x="87" y="144"/>
                      <a:pt x="87" y="144"/>
                    </a:cubicBezTo>
                    <a:cubicBezTo>
                      <a:pt x="94" y="144"/>
                      <a:pt x="94" y="144"/>
                      <a:pt x="94" y="144"/>
                    </a:cubicBezTo>
                    <a:lnTo>
                      <a:pt x="94" y="101"/>
                    </a:lnTo>
                    <a:close/>
                    <a:moveTo>
                      <a:pt x="57" y="124"/>
                    </a:moveTo>
                    <a:cubicBezTo>
                      <a:pt x="40" y="107"/>
                      <a:pt x="40" y="107"/>
                      <a:pt x="40" y="107"/>
                    </a:cubicBezTo>
                    <a:cubicBezTo>
                      <a:pt x="39" y="105"/>
                      <a:pt x="38" y="104"/>
                      <a:pt x="38" y="102"/>
                    </a:cubicBezTo>
                    <a:cubicBezTo>
                      <a:pt x="38" y="100"/>
                      <a:pt x="39" y="98"/>
                      <a:pt x="40" y="97"/>
                    </a:cubicBezTo>
                    <a:cubicBezTo>
                      <a:pt x="45" y="92"/>
                      <a:pt x="45" y="92"/>
                      <a:pt x="45" y="92"/>
                    </a:cubicBezTo>
                    <a:cubicBezTo>
                      <a:pt x="47" y="90"/>
                      <a:pt x="48" y="90"/>
                      <a:pt x="50" y="90"/>
                    </a:cubicBezTo>
                    <a:cubicBezTo>
                      <a:pt x="52" y="90"/>
                      <a:pt x="54" y="90"/>
                      <a:pt x="55" y="92"/>
                    </a:cubicBezTo>
                    <a:cubicBezTo>
                      <a:pt x="57" y="94"/>
                      <a:pt x="57" y="94"/>
                      <a:pt x="57" y="94"/>
                    </a:cubicBezTo>
                    <a:cubicBezTo>
                      <a:pt x="59" y="92"/>
                      <a:pt x="59" y="92"/>
                      <a:pt x="59" y="92"/>
                    </a:cubicBezTo>
                    <a:cubicBezTo>
                      <a:pt x="60" y="90"/>
                      <a:pt x="62" y="90"/>
                      <a:pt x="64" y="90"/>
                    </a:cubicBezTo>
                    <a:cubicBezTo>
                      <a:pt x="66" y="90"/>
                      <a:pt x="68" y="90"/>
                      <a:pt x="69" y="92"/>
                    </a:cubicBezTo>
                    <a:cubicBezTo>
                      <a:pt x="74" y="97"/>
                      <a:pt x="74" y="97"/>
                      <a:pt x="74" y="97"/>
                    </a:cubicBezTo>
                    <a:cubicBezTo>
                      <a:pt x="75" y="98"/>
                      <a:pt x="76" y="100"/>
                      <a:pt x="76" y="102"/>
                    </a:cubicBezTo>
                    <a:cubicBezTo>
                      <a:pt x="76" y="104"/>
                      <a:pt x="75" y="105"/>
                      <a:pt x="74" y="107"/>
                    </a:cubicBezTo>
                    <a:lnTo>
                      <a:pt x="57" y="124"/>
                    </a:lnTo>
                    <a:close/>
                    <a:moveTo>
                      <a:pt x="50" y="96"/>
                    </a:moveTo>
                    <a:cubicBezTo>
                      <a:pt x="50" y="96"/>
                      <a:pt x="50" y="96"/>
                      <a:pt x="50" y="96"/>
                    </a:cubicBezTo>
                    <a:cubicBezTo>
                      <a:pt x="45" y="101"/>
                      <a:pt x="45" y="101"/>
                      <a:pt x="45" y="101"/>
                    </a:cubicBezTo>
                    <a:cubicBezTo>
                      <a:pt x="45" y="101"/>
                      <a:pt x="44" y="102"/>
                      <a:pt x="44" y="102"/>
                    </a:cubicBezTo>
                    <a:cubicBezTo>
                      <a:pt x="44" y="102"/>
                      <a:pt x="45" y="102"/>
                      <a:pt x="45" y="102"/>
                    </a:cubicBezTo>
                    <a:cubicBezTo>
                      <a:pt x="57" y="115"/>
                      <a:pt x="57" y="115"/>
                      <a:pt x="57" y="115"/>
                    </a:cubicBezTo>
                    <a:cubicBezTo>
                      <a:pt x="70" y="102"/>
                      <a:pt x="70" y="102"/>
                      <a:pt x="70" y="102"/>
                    </a:cubicBezTo>
                    <a:cubicBezTo>
                      <a:pt x="70" y="102"/>
                      <a:pt x="70" y="102"/>
                      <a:pt x="70" y="102"/>
                    </a:cubicBezTo>
                    <a:cubicBezTo>
                      <a:pt x="70" y="102"/>
                      <a:pt x="70" y="101"/>
                      <a:pt x="70" y="101"/>
                    </a:cubicBezTo>
                    <a:cubicBezTo>
                      <a:pt x="64" y="96"/>
                      <a:pt x="64" y="96"/>
                      <a:pt x="64" y="96"/>
                    </a:cubicBezTo>
                    <a:cubicBezTo>
                      <a:pt x="64" y="96"/>
                      <a:pt x="64" y="96"/>
                      <a:pt x="64" y="96"/>
                    </a:cubicBezTo>
                    <a:cubicBezTo>
                      <a:pt x="64" y="96"/>
                      <a:pt x="64" y="96"/>
                      <a:pt x="64" y="96"/>
                    </a:cubicBezTo>
                    <a:cubicBezTo>
                      <a:pt x="57" y="103"/>
                      <a:pt x="57" y="103"/>
                      <a:pt x="57" y="103"/>
                    </a:cubicBezTo>
                    <a:cubicBezTo>
                      <a:pt x="51" y="96"/>
                      <a:pt x="51" y="96"/>
                      <a:pt x="51" y="96"/>
                    </a:cubicBezTo>
                    <a:cubicBezTo>
                      <a:pt x="50" y="96"/>
                      <a:pt x="50" y="96"/>
                      <a:pt x="50" y="9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58" name="Rectangle 57"/>
            <p:cNvSpPr/>
            <p:nvPr/>
          </p:nvSpPr>
          <p:spPr bwMode="gray">
            <a:xfrm>
              <a:off x="624450" y="4085943"/>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Accordant</a:t>
              </a:r>
            </a:p>
          </p:txBody>
        </p:sp>
        <p:sp>
          <p:nvSpPr>
            <p:cNvPr id="59" name="Rectangle 58"/>
            <p:cNvSpPr/>
            <p:nvPr/>
          </p:nvSpPr>
          <p:spPr bwMode="gray">
            <a:xfrm>
              <a:off x="624450" y="4381801"/>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white"/>
                  </a:solidFill>
                  <a:effectLst/>
                  <a:uLnTx/>
                  <a:uFillTx/>
                  <a:latin typeface="Arial"/>
                  <a:ea typeface="+mn-ea"/>
                  <a:cs typeface="+mn-cs"/>
                </a:rPr>
                <a:t>Novologix</a:t>
              </a:r>
              <a:endParaRPr kumimoji="0" lang="en-US"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60" name="Rectangle 59"/>
            <p:cNvSpPr/>
            <p:nvPr/>
          </p:nvSpPr>
          <p:spPr bwMode="gray">
            <a:xfrm>
              <a:off x="624450" y="4677662"/>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IMI Aetna</a:t>
              </a:r>
            </a:p>
          </p:txBody>
        </p:sp>
        <p:sp>
          <p:nvSpPr>
            <p:cNvPr id="61" name="TextBox 60"/>
            <p:cNvSpPr txBox="1"/>
            <p:nvPr/>
          </p:nvSpPr>
          <p:spPr>
            <a:xfrm>
              <a:off x="1952130" y="4124596"/>
              <a:ext cx="294953"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Batch</a:t>
              </a:r>
            </a:p>
          </p:txBody>
        </p:sp>
        <p:sp>
          <p:nvSpPr>
            <p:cNvPr id="62" name="TextBox 61"/>
            <p:cNvSpPr txBox="1"/>
            <p:nvPr/>
          </p:nvSpPr>
          <p:spPr>
            <a:xfrm>
              <a:off x="1952130" y="4427108"/>
              <a:ext cx="294953"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Batch</a:t>
              </a:r>
            </a:p>
          </p:txBody>
        </p:sp>
        <p:sp>
          <p:nvSpPr>
            <p:cNvPr id="63" name="TextBox 62"/>
            <p:cNvSpPr txBox="1"/>
            <p:nvPr/>
          </p:nvSpPr>
          <p:spPr>
            <a:xfrm>
              <a:off x="1952130" y="4730083"/>
              <a:ext cx="525785" cy="1384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Real Time</a:t>
              </a:r>
            </a:p>
          </p:txBody>
        </p:sp>
      </p:grpSp>
      <p:sp>
        <p:nvSpPr>
          <p:cNvPr id="3" name="TextBox 2">
            <a:extLst>
              <a:ext uri="{FF2B5EF4-FFF2-40B4-BE49-F238E27FC236}">
                <a16:creationId xmlns:a16="http://schemas.microsoft.com/office/drawing/2014/main" id="{42BDF2D7-CC4F-48B7-99AD-9CC4FE1BE98B}"/>
              </a:ext>
            </a:extLst>
          </p:cNvPr>
          <p:cNvSpPr txBox="1"/>
          <p:nvPr/>
        </p:nvSpPr>
        <p:spPr>
          <a:xfrm>
            <a:off x="154745" y="137756"/>
            <a:ext cx="506437" cy="307777"/>
          </a:xfrm>
          <a:prstGeom prst="rect">
            <a:avLst/>
          </a:prstGeom>
          <a:solidFill>
            <a:schemeClr val="bg1"/>
          </a:solidFill>
        </p:spPr>
        <p:txBody>
          <a:bodyPr wrap="square" lIns="0" tIns="0" rIns="0" bIns="0" rtlCol="0">
            <a:spAutoFit/>
          </a:bodyPr>
          <a:lstStyle/>
          <a:p>
            <a:endParaRPr lang="en-US" sz="2000" dirty="0">
              <a:solidFill>
                <a:schemeClr val="bg1"/>
              </a:solidFill>
            </a:endParaRPr>
          </a:p>
        </p:txBody>
      </p:sp>
    </p:spTree>
    <p:extLst>
      <p:ext uri="{BB962C8B-B14F-4D97-AF65-F5344CB8AC3E}">
        <p14:creationId xmlns:p14="http://schemas.microsoft.com/office/powerpoint/2010/main" val="47517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D467D88-DCFD-354C-96A5-D863D5E9364D}" type="slidenum">
              <a:rPr kumimoji="0" lang="en-US" sz="1000" b="0" i="0" u="none" strike="noStrike" kern="1200" cap="none" spc="0" normalizeH="0" baseline="0" noProof="0">
                <a:ln>
                  <a:noFill/>
                </a:ln>
                <a:solidFill>
                  <a:prstClr val="black">
                    <a:lumMod val="50000"/>
                    <a:lumOff val="50000"/>
                  </a:prstClr>
                </a:solidFill>
                <a:effectLst/>
                <a:uLnTx/>
                <a:uFillTx/>
                <a:latin typeface="Arial"/>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p:txBody>
      </p:sp>
      <p:sp>
        <p:nvSpPr>
          <p:cNvPr id="8" name="Footer Placeholder 3"/>
          <p:cNvSpPr>
            <a:spLocks noGrp="1"/>
          </p:cNvSpPr>
          <p:nvPr>
            <p:ph type="ftr" sz="quarter" idx="11"/>
          </p:nvPr>
        </p:nvSpPr>
        <p:spPr>
          <a:xfrm>
            <a:off x="338585" y="6539064"/>
            <a:ext cx="5486400" cy="219456"/>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50000"/>
                    <a:lumOff val="50000"/>
                  </a:prstClr>
                </a:solidFill>
                <a:effectLst/>
                <a:uLnTx/>
                <a:uFillTx/>
                <a:latin typeface="Arial"/>
                <a:ea typeface="+mn-ea"/>
                <a:cs typeface="+mn-cs"/>
              </a:rPr>
              <a:t>©2021 CVS Health and/or one of its affiliates: Confidential &amp; Proprietary</a:t>
            </a:r>
          </a:p>
        </p:txBody>
      </p:sp>
      <p:sp>
        <p:nvSpPr>
          <p:cNvPr id="16" name="Text Placeholder 8"/>
          <p:cNvSpPr txBox="1">
            <a:spLocks/>
          </p:cNvSpPr>
          <p:nvPr/>
        </p:nvSpPr>
        <p:spPr>
          <a:xfrm>
            <a:off x="1795462" y="5641848"/>
            <a:ext cx="8229600" cy="457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ts val="100"/>
              </a:spcBef>
              <a:spcAft>
                <a:spcPts val="0"/>
              </a:spcAft>
              <a:buClrTx/>
              <a:buSzTx/>
              <a:buFont typeface="Arial"/>
              <a:buNone/>
              <a:tabLst/>
              <a:defRPr/>
            </a:pPr>
            <a:endParaRPr kumimoji="0" lang="en-US" sz="900" b="0" i="0" u="none" strike="noStrike" kern="1200" cap="none" spc="0" normalizeH="0" baseline="0" noProof="0" dirty="0">
              <a:ln>
                <a:noFill/>
              </a:ln>
              <a:solidFill>
                <a:prstClr val="black">
                  <a:lumMod val="75000"/>
                  <a:lumOff val="25000"/>
                </a:prstClr>
              </a:solidFill>
              <a:effectLst/>
              <a:uLnTx/>
              <a:uFillTx/>
              <a:latin typeface="Arial"/>
              <a:ea typeface="+mn-ea"/>
              <a:cs typeface="Arial"/>
            </a:endParaRPr>
          </a:p>
        </p:txBody>
      </p:sp>
      <p:sp>
        <p:nvSpPr>
          <p:cNvPr id="4" name="Rectangle 3"/>
          <p:cNvSpPr/>
          <p:nvPr/>
        </p:nvSpPr>
        <p:spPr>
          <a:xfrm>
            <a:off x="332313" y="6068887"/>
            <a:ext cx="11628778" cy="338554"/>
          </a:xfrm>
          <a:prstGeom prst="rect">
            <a:avLst/>
          </a:prstGeom>
          <a:solidFill>
            <a:schemeClr val="tx2"/>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solidFill>
                <a:effectLst/>
                <a:uLnTx/>
                <a:uFillTx/>
                <a:latin typeface="Arial"/>
                <a:ea typeface="+mn-ea"/>
                <a:cs typeface="+mn-cs"/>
              </a:rPr>
              <a:t>EPH provides a single, Enterprise-wide view of a person across CVS Health Lines of Business</a:t>
            </a:r>
          </a:p>
        </p:txBody>
      </p:sp>
      <p:sp>
        <p:nvSpPr>
          <p:cNvPr id="11" name="Rectangle 10"/>
          <p:cNvSpPr/>
          <p:nvPr/>
        </p:nvSpPr>
        <p:spPr>
          <a:xfrm>
            <a:off x="332313" y="801733"/>
            <a:ext cx="11628777" cy="5847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EPH is the </a:t>
            </a:r>
            <a:r>
              <a:rPr kumimoji="0" lang="en-US" sz="1600" b="1" i="0" u="none" strike="noStrike" kern="1200" cap="none" spc="0" normalizeH="0" baseline="0" noProof="0" dirty="0">
                <a:ln>
                  <a:noFill/>
                </a:ln>
                <a:solidFill>
                  <a:srgbClr val="FF0000"/>
                </a:solidFill>
                <a:effectLst/>
                <a:uLnTx/>
                <a:uFillTx/>
                <a:latin typeface="Arial"/>
                <a:ea typeface="+mn-ea"/>
                <a:cs typeface="+mn-cs"/>
              </a:rPr>
              <a:t>cornerstone</a:t>
            </a:r>
            <a:r>
              <a:rPr kumimoji="0" lang="en-US" sz="1600" b="1" i="0" u="none" strike="noStrike" kern="1200" cap="none" spc="0" normalizeH="0" baseline="0" noProof="0" dirty="0">
                <a:ln>
                  <a:noFill/>
                </a:ln>
                <a:solidFill>
                  <a:prstClr val="black"/>
                </a:solidFill>
                <a:effectLst/>
                <a:uLnTx/>
                <a:uFillTx/>
                <a:latin typeface="Arial"/>
                <a:ea typeface="+mn-ea"/>
                <a:cs typeface="+mn-cs"/>
              </a:rPr>
              <a:t> of the customer eco-system aimed at tracking a person across all participating LOBs within CVS </a:t>
            </a:r>
            <a:r>
              <a:rPr kumimoji="0" lang="en-US" sz="1600" b="1" i="0" u="none" strike="noStrike" kern="1200" cap="none" spc="0" normalizeH="0" baseline="0" noProof="0">
                <a:ln>
                  <a:noFill/>
                </a:ln>
                <a:solidFill>
                  <a:prstClr val="black"/>
                </a:solidFill>
                <a:effectLst/>
                <a:uLnTx/>
                <a:uFillTx/>
                <a:latin typeface="Arial"/>
                <a:ea typeface="+mn-ea"/>
                <a:cs typeface="+mn-cs"/>
              </a:rPr>
              <a:t>Health. EPH </a:t>
            </a:r>
            <a:r>
              <a:rPr kumimoji="0" lang="en-US" sz="1600" b="1" i="0" u="none" strike="noStrike" kern="1200" cap="none" spc="0" normalizeH="0" baseline="0" noProof="0" dirty="0">
                <a:ln>
                  <a:noFill/>
                </a:ln>
                <a:solidFill>
                  <a:prstClr val="black"/>
                </a:solidFill>
                <a:effectLst/>
                <a:uLnTx/>
                <a:uFillTx/>
                <a:latin typeface="Arial"/>
                <a:ea typeface="+mn-ea"/>
                <a:cs typeface="+mn-cs"/>
              </a:rPr>
              <a:t>maintains information for over </a:t>
            </a:r>
            <a:r>
              <a:rPr kumimoji="0" lang="en-US" sz="1600" b="1" i="0" u="none" strike="noStrike" kern="1200" cap="none" spc="0" normalizeH="0" baseline="0" noProof="0" dirty="0">
                <a:ln>
                  <a:noFill/>
                </a:ln>
                <a:solidFill>
                  <a:srgbClr val="FF0000"/>
                </a:solidFill>
                <a:effectLst/>
                <a:uLnTx/>
                <a:uFillTx/>
                <a:latin typeface="Arial"/>
                <a:ea typeface="+mn-ea"/>
                <a:cs typeface="+mn-cs"/>
              </a:rPr>
              <a:t>575 Million Unique Global IDs </a:t>
            </a:r>
            <a:r>
              <a:rPr kumimoji="0" lang="en-US" sz="1600" b="1" i="0" u="none" strike="noStrike" kern="1200" cap="none" spc="0" normalizeH="0" baseline="0" noProof="0" dirty="0">
                <a:ln>
                  <a:noFill/>
                </a:ln>
                <a:effectLst/>
                <a:uLnTx/>
                <a:uFillTx/>
                <a:latin typeface="Arial"/>
                <a:ea typeface="+mn-ea"/>
                <a:cs typeface="+mn-cs"/>
              </a:rPr>
              <a:t>(</a:t>
            </a:r>
            <a:r>
              <a:rPr kumimoji="0" lang="en-US" sz="1600" b="1" i="0" u="none" strike="noStrike" kern="1200" cap="none" spc="0" normalizeH="0" baseline="0" noProof="0" dirty="0">
                <a:ln>
                  <a:noFill/>
                </a:ln>
                <a:solidFill>
                  <a:prstClr val="black"/>
                </a:solidFill>
                <a:effectLst/>
                <a:uLnTx/>
                <a:uFillTx/>
                <a:latin typeface="Arial"/>
                <a:ea typeface="+mn-ea"/>
                <a:cs typeface="+mn-cs"/>
              </a:rPr>
              <a:t>Individuals).</a:t>
            </a:r>
          </a:p>
        </p:txBody>
      </p:sp>
      <p:grpSp>
        <p:nvGrpSpPr>
          <p:cNvPr id="17" name="Group 16">
            <a:extLst>
              <a:ext uri="{FF2B5EF4-FFF2-40B4-BE49-F238E27FC236}">
                <a16:creationId xmlns:a16="http://schemas.microsoft.com/office/drawing/2014/main" id="{B48C1AC7-5C98-4C53-8ABF-1C60D0FC029B}"/>
              </a:ext>
            </a:extLst>
          </p:cNvPr>
          <p:cNvGrpSpPr/>
          <p:nvPr/>
        </p:nvGrpSpPr>
        <p:grpSpPr>
          <a:xfrm>
            <a:off x="5705155" y="4551142"/>
            <a:ext cx="1648503" cy="421094"/>
            <a:chOff x="7346454" y="1475290"/>
            <a:chExt cx="1648503" cy="421094"/>
          </a:xfrm>
        </p:grpSpPr>
        <p:sp>
          <p:nvSpPr>
            <p:cNvPr id="26" name="Freeform 5">
              <a:extLst>
                <a:ext uri="{FF2B5EF4-FFF2-40B4-BE49-F238E27FC236}">
                  <a16:creationId xmlns:a16="http://schemas.microsoft.com/office/drawing/2014/main" id="{9605BFF5-B1F3-4950-ACC2-E7FF81236555}"/>
                </a:ext>
              </a:extLst>
            </p:cNvPr>
            <p:cNvSpPr>
              <a:spLocks/>
            </p:cNvSpPr>
            <p:nvPr/>
          </p:nvSpPr>
          <p:spPr bwMode="auto">
            <a:xfrm>
              <a:off x="7346454" y="1475290"/>
              <a:ext cx="196715" cy="121923"/>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27" name="Freeform 6">
              <a:extLst>
                <a:ext uri="{FF2B5EF4-FFF2-40B4-BE49-F238E27FC236}">
                  <a16:creationId xmlns:a16="http://schemas.microsoft.com/office/drawing/2014/main" id="{BE15BA74-45FA-495E-B4F1-CF35474DB748}"/>
                </a:ext>
              </a:extLst>
            </p:cNvPr>
            <p:cNvSpPr>
              <a:spLocks/>
            </p:cNvSpPr>
            <p:nvPr/>
          </p:nvSpPr>
          <p:spPr bwMode="auto">
            <a:xfrm>
              <a:off x="7389399" y="1625273"/>
              <a:ext cx="153770" cy="253083"/>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28" name="Oval 7">
              <a:extLst>
                <a:ext uri="{FF2B5EF4-FFF2-40B4-BE49-F238E27FC236}">
                  <a16:creationId xmlns:a16="http://schemas.microsoft.com/office/drawing/2014/main" id="{9F3EAA45-7D28-490A-8F12-F9272DD725ED}"/>
                </a:ext>
              </a:extLst>
            </p:cNvPr>
            <p:cNvSpPr>
              <a:spLocks noChangeArrowheads="1"/>
            </p:cNvSpPr>
            <p:nvPr/>
          </p:nvSpPr>
          <p:spPr bwMode="auto">
            <a:xfrm>
              <a:off x="7702480" y="1493245"/>
              <a:ext cx="159312" cy="106221"/>
            </a:xfrm>
            <a:prstGeom prst="ellipse">
              <a:avLst/>
            </a:pr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29" name="Freeform 8">
              <a:extLst>
                <a:ext uri="{FF2B5EF4-FFF2-40B4-BE49-F238E27FC236}">
                  <a16:creationId xmlns:a16="http://schemas.microsoft.com/office/drawing/2014/main" id="{1A639E01-FD26-4061-9806-9050D06D3AD1}"/>
                </a:ext>
              </a:extLst>
            </p:cNvPr>
            <p:cNvSpPr>
              <a:spLocks/>
            </p:cNvSpPr>
            <p:nvPr/>
          </p:nvSpPr>
          <p:spPr bwMode="auto">
            <a:xfrm>
              <a:off x="7702480" y="1625273"/>
              <a:ext cx="159312" cy="253083"/>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30" name="Oval 9">
              <a:extLst>
                <a:ext uri="{FF2B5EF4-FFF2-40B4-BE49-F238E27FC236}">
                  <a16:creationId xmlns:a16="http://schemas.microsoft.com/office/drawing/2014/main" id="{A89A971D-D803-4ACD-94A5-D81E8FE0FB10}"/>
                </a:ext>
              </a:extLst>
            </p:cNvPr>
            <p:cNvSpPr>
              <a:spLocks noChangeArrowheads="1"/>
            </p:cNvSpPr>
            <p:nvPr/>
          </p:nvSpPr>
          <p:spPr bwMode="auto">
            <a:xfrm>
              <a:off x="7572260" y="1672804"/>
              <a:ext cx="106670" cy="71122"/>
            </a:xfrm>
            <a:prstGeom prst="ellipse">
              <a:avLst/>
            </a:pr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31" name="Freeform 10">
              <a:extLst>
                <a:ext uri="{FF2B5EF4-FFF2-40B4-BE49-F238E27FC236}">
                  <a16:creationId xmlns:a16="http://schemas.microsoft.com/office/drawing/2014/main" id="{B56DCFC8-5FEA-4E2D-8A7F-579AA0C56386}"/>
                </a:ext>
              </a:extLst>
            </p:cNvPr>
            <p:cNvSpPr>
              <a:spLocks/>
            </p:cNvSpPr>
            <p:nvPr/>
          </p:nvSpPr>
          <p:spPr bwMode="auto">
            <a:xfrm>
              <a:off x="7572260" y="1768919"/>
              <a:ext cx="106670" cy="12746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Century Gothic" panose="020B0502020202020204" pitchFamily="34" charset="0"/>
                <a:ea typeface="+mn-ea"/>
                <a:cs typeface="Arial" panose="020B0604020202020204" pitchFamily="34" charset="0"/>
                <a:sym typeface="Arial" panose="020B0604020202020204" pitchFamily="34" charset="0"/>
              </a:endParaRPr>
            </a:p>
          </p:txBody>
        </p:sp>
        <p:sp>
          <p:nvSpPr>
            <p:cNvPr id="10" name="TextBox 9"/>
            <p:cNvSpPr txBox="1"/>
            <p:nvPr/>
          </p:nvSpPr>
          <p:spPr>
            <a:xfrm>
              <a:off x="7987289" y="1614711"/>
              <a:ext cx="1007668" cy="18466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mn-cs"/>
                </a:rPr>
                <a:t>Consumers</a:t>
              </a:r>
            </a:p>
          </p:txBody>
        </p:sp>
      </p:grpSp>
      <p:sp>
        <p:nvSpPr>
          <p:cNvPr id="32" name="Rectangle 31"/>
          <p:cNvSpPr/>
          <p:nvPr/>
        </p:nvSpPr>
        <p:spPr bwMode="gray">
          <a:xfrm>
            <a:off x="332314" y="5088163"/>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Digital - CMT</a:t>
            </a:r>
          </a:p>
        </p:txBody>
      </p:sp>
      <p:sp>
        <p:nvSpPr>
          <p:cNvPr id="33" name="Rectangle 32"/>
          <p:cNvSpPr/>
          <p:nvPr/>
        </p:nvSpPr>
        <p:spPr bwMode="gray">
          <a:xfrm>
            <a:off x="332313" y="5517251"/>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ECCR – Rx DW</a:t>
            </a:r>
          </a:p>
        </p:txBody>
      </p:sp>
      <p:sp>
        <p:nvSpPr>
          <p:cNvPr id="34" name="Rectangle 33"/>
          <p:cNvSpPr/>
          <p:nvPr/>
        </p:nvSpPr>
        <p:spPr bwMode="gray">
          <a:xfrm>
            <a:off x="3648451" y="5083521"/>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Follow me logic</a:t>
            </a:r>
          </a:p>
        </p:txBody>
      </p:sp>
      <p:sp>
        <p:nvSpPr>
          <p:cNvPr id="35" name="Rectangle 34"/>
          <p:cNvSpPr/>
          <p:nvPr/>
        </p:nvSpPr>
        <p:spPr bwMode="gray">
          <a:xfrm>
            <a:off x="3648451" y="5528142"/>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Clinical Data Repository</a:t>
            </a:r>
          </a:p>
        </p:txBody>
      </p:sp>
      <p:sp>
        <p:nvSpPr>
          <p:cNvPr id="37" name="Rectangle 36"/>
          <p:cNvSpPr/>
          <p:nvPr/>
        </p:nvSpPr>
        <p:spPr bwMode="gray">
          <a:xfrm>
            <a:off x="1982448" y="5088884"/>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Integrated Customer Experience</a:t>
            </a:r>
          </a:p>
        </p:txBody>
      </p:sp>
      <p:sp>
        <p:nvSpPr>
          <p:cNvPr id="38" name="Rectangle 37"/>
          <p:cNvSpPr/>
          <p:nvPr/>
        </p:nvSpPr>
        <p:spPr bwMode="gray">
          <a:xfrm>
            <a:off x="1982448" y="5527066"/>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HEE (EOMS)</a:t>
            </a:r>
          </a:p>
        </p:txBody>
      </p:sp>
      <p:sp>
        <p:nvSpPr>
          <p:cNvPr id="39" name="Rectangle 38"/>
          <p:cNvSpPr/>
          <p:nvPr/>
        </p:nvSpPr>
        <p:spPr bwMode="gray">
          <a:xfrm>
            <a:off x="5346733" y="5083521"/>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Specialty Connect</a:t>
            </a:r>
          </a:p>
        </p:txBody>
      </p:sp>
      <p:sp>
        <p:nvSpPr>
          <p:cNvPr id="40" name="Rectangle 39"/>
          <p:cNvSpPr/>
          <p:nvPr/>
        </p:nvSpPr>
        <p:spPr bwMode="gray">
          <a:xfrm>
            <a:off x="5346733" y="5528142"/>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PBM Adjudication</a:t>
            </a:r>
          </a:p>
        </p:txBody>
      </p:sp>
      <p:grpSp>
        <p:nvGrpSpPr>
          <p:cNvPr id="45" name="Group 44"/>
          <p:cNvGrpSpPr/>
          <p:nvPr/>
        </p:nvGrpSpPr>
        <p:grpSpPr>
          <a:xfrm>
            <a:off x="726395" y="1242324"/>
            <a:ext cx="4138411" cy="3799453"/>
            <a:chOff x="221358" y="1342872"/>
            <a:chExt cx="4626502" cy="5066553"/>
          </a:xfrm>
        </p:grpSpPr>
        <p:graphicFrame>
          <p:nvGraphicFramePr>
            <p:cNvPr id="53" name="Chart 52"/>
            <p:cNvGraphicFramePr/>
            <p:nvPr/>
          </p:nvGraphicFramePr>
          <p:xfrm>
            <a:off x="221358" y="1342872"/>
            <a:ext cx="4626502" cy="5066553"/>
          </p:xfrm>
          <a:graphic>
            <a:graphicData uri="http://schemas.openxmlformats.org/drawingml/2006/chart">
              <c:chart xmlns:c="http://schemas.openxmlformats.org/drawingml/2006/chart" xmlns:r="http://schemas.openxmlformats.org/officeDocument/2006/relationships" r:id="rId2"/>
            </a:graphicData>
          </a:graphic>
        </p:graphicFrame>
        <p:sp>
          <p:nvSpPr>
            <p:cNvPr id="54" name="Freeform 17"/>
            <p:cNvSpPr>
              <a:spLocks noEditPoints="1"/>
            </p:cNvSpPr>
            <p:nvPr/>
          </p:nvSpPr>
          <p:spPr bwMode="auto">
            <a:xfrm>
              <a:off x="2105164" y="3171937"/>
              <a:ext cx="681221" cy="854574"/>
            </a:xfrm>
            <a:custGeom>
              <a:avLst/>
              <a:gdLst>
                <a:gd name="T0" fmla="*/ 34 w 114"/>
                <a:gd name="T1" fmla="*/ 55 h 144"/>
                <a:gd name="T2" fmla="*/ 34 w 114"/>
                <a:gd name="T3" fmla="*/ 10 h 144"/>
                <a:gd name="T4" fmla="*/ 80 w 114"/>
                <a:gd name="T5" fmla="*/ 10 h 144"/>
                <a:gd name="T6" fmla="*/ 80 w 114"/>
                <a:gd name="T7" fmla="*/ 55 h 144"/>
                <a:gd name="T8" fmla="*/ 57 w 114"/>
                <a:gd name="T9" fmla="*/ 6 h 144"/>
                <a:gd name="T10" fmla="*/ 31 w 114"/>
                <a:gd name="T11" fmla="*/ 32 h 144"/>
                <a:gd name="T12" fmla="*/ 57 w 114"/>
                <a:gd name="T13" fmla="*/ 59 h 144"/>
                <a:gd name="T14" fmla="*/ 83 w 114"/>
                <a:gd name="T15" fmla="*/ 32 h 144"/>
                <a:gd name="T16" fmla="*/ 57 w 114"/>
                <a:gd name="T17" fmla="*/ 6 h 144"/>
                <a:gd name="T18" fmla="*/ 114 w 114"/>
                <a:gd name="T19" fmla="*/ 91 h 144"/>
                <a:gd name="T20" fmla="*/ 92 w 114"/>
                <a:gd name="T21" fmla="*/ 69 h 144"/>
                <a:gd name="T22" fmla="*/ 6 w 114"/>
                <a:gd name="T23" fmla="*/ 75 h 144"/>
                <a:gd name="T24" fmla="*/ 0 w 114"/>
                <a:gd name="T25" fmla="*/ 112 h 144"/>
                <a:gd name="T26" fmla="*/ 6 w 114"/>
                <a:gd name="T27" fmla="*/ 144 h 144"/>
                <a:gd name="T28" fmla="*/ 6 w 114"/>
                <a:gd name="T29" fmla="*/ 91 h 144"/>
                <a:gd name="T30" fmla="*/ 22 w 114"/>
                <a:gd name="T31" fmla="*/ 75 h 144"/>
                <a:gd name="T32" fmla="*/ 103 w 114"/>
                <a:gd name="T33" fmla="*/ 80 h 144"/>
                <a:gd name="T34" fmla="*/ 108 w 114"/>
                <a:gd name="T35" fmla="*/ 112 h 144"/>
                <a:gd name="T36" fmla="*/ 114 w 114"/>
                <a:gd name="T37" fmla="*/ 144 h 144"/>
                <a:gd name="T38" fmla="*/ 27 w 114"/>
                <a:gd name="T39" fmla="*/ 101 h 144"/>
                <a:gd name="T40" fmla="*/ 20 w 114"/>
                <a:gd name="T41" fmla="*/ 144 h 144"/>
                <a:gd name="T42" fmla="*/ 27 w 114"/>
                <a:gd name="T43" fmla="*/ 101 h 144"/>
                <a:gd name="T44" fmla="*/ 87 w 114"/>
                <a:gd name="T45" fmla="*/ 101 h 144"/>
                <a:gd name="T46" fmla="*/ 94 w 114"/>
                <a:gd name="T47" fmla="*/ 144 h 144"/>
                <a:gd name="T48" fmla="*/ 57 w 114"/>
                <a:gd name="T49" fmla="*/ 124 h 144"/>
                <a:gd name="T50" fmla="*/ 38 w 114"/>
                <a:gd name="T51" fmla="*/ 102 h 144"/>
                <a:gd name="T52" fmla="*/ 45 w 114"/>
                <a:gd name="T53" fmla="*/ 92 h 144"/>
                <a:gd name="T54" fmla="*/ 55 w 114"/>
                <a:gd name="T55" fmla="*/ 92 h 144"/>
                <a:gd name="T56" fmla="*/ 59 w 114"/>
                <a:gd name="T57" fmla="*/ 92 h 144"/>
                <a:gd name="T58" fmla="*/ 69 w 114"/>
                <a:gd name="T59" fmla="*/ 92 h 144"/>
                <a:gd name="T60" fmla="*/ 76 w 114"/>
                <a:gd name="T61" fmla="*/ 102 h 144"/>
                <a:gd name="T62" fmla="*/ 57 w 114"/>
                <a:gd name="T63" fmla="*/ 124 h 144"/>
                <a:gd name="T64" fmla="*/ 50 w 114"/>
                <a:gd name="T65" fmla="*/ 96 h 144"/>
                <a:gd name="T66" fmla="*/ 44 w 114"/>
                <a:gd name="T67" fmla="*/ 102 h 144"/>
                <a:gd name="T68" fmla="*/ 57 w 114"/>
                <a:gd name="T69" fmla="*/ 115 h 144"/>
                <a:gd name="T70" fmla="*/ 70 w 114"/>
                <a:gd name="T71" fmla="*/ 102 h 144"/>
                <a:gd name="T72" fmla="*/ 64 w 114"/>
                <a:gd name="T73" fmla="*/ 96 h 144"/>
                <a:gd name="T74" fmla="*/ 64 w 114"/>
                <a:gd name="T75" fmla="*/ 96 h 144"/>
                <a:gd name="T76" fmla="*/ 51 w 114"/>
                <a:gd name="T77"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44">
                  <a:moveTo>
                    <a:pt x="57" y="65"/>
                  </a:moveTo>
                  <a:cubicBezTo>
                    <a:pt x="48" y="65"/>
                    <a:pt x="40" y="62"/>
                    <a:pt x="34" y="55"/>
                  </a:cubicBezTo>
                  <a:cubicBezTo>
                    <a:pt x="28" y="49"/>
                    <a:pt x="25" y="41"/>
                    <a:pt x="25" y="32"/>
                  </a:cubicBezTo>
                  <a:cubicBezTo>
                    <a:pt x="25" y="24"/>
                    <a:pt x="28" y="16"/>
                    <a:pt x="34" y="10"/>
                  </a:cubicBezTo>
                  <a:cubicBezTo>
                    <a:pt x="40" y="3"/>
                    <a:pt x="48" y="0"/>
                    <a:pt x="57" y="0"/>
                  </a:cubicBezTo>
                  <a:cubicBezTo>
                    <a:pt x="66" y="0"/>
                    <a:pt x="74" y="3"/>
                    <a:pt x="80" y="10"/>
                  </a:cubicBezTo>
                  <a:cubicBezTo>
                    <a:pt x="86" y="16"/>
                    <a:pt x="89" y="24"/>
                    <a:pt x="89" y="32"/>
                  </a:cubicBezTo>
                  <a:cubicBezTo>
                    <a:pt x="89" y="41"/>
                    <a:pt x="86" y="49"/>
                    <a:pt x="80" y="55"/>
                  </a:cubicBezTo>
                  <a:cubicBezTo>
                    <a:pt x="74" y="62"/>
                    <a:pt x="66" y="65"/>
                    <a:pt x="57" y="65"/>
                  </a:cubicBezTo>
                  <a:close/>
                  <a:moveTo>
                    <a:pt x="57" y="6"/>
                  </a:moveTo>
                  <a:cubicBezTo>
                    <a:pt x="50" y="6"/>
                    <a:pt x="44" y="9"/>
                    <a:pt x="39" y="14"/>
                  </a:cubicBezTo>
                  <a:cubicBezTo>
                    <a:pt x="34" y="19"/>
                    <a:pt x="31" y="26"/>
                    <a:pt x="31" y="32"/>
                  </a:cubicBezTo>
                  <a:cubicBezTo>
                    <a:pt x="31" y="39"/>
                    <a:pt x="34" y="46"/>
                    <a:pt x="39" y="51"/>
                  </a:cubicBezTo>
                  <a:cubicBezTo>
                    <a:pt x="44" y="56"/>
                    <a:pt x="50" y="59"/>
                    <a:pt x="57" y="59"/>
                  </a:cubicBezTo>
                  <a:cubicBezTo>
                    <a:pt x="64" y="59"/>
                    <a:pt x="71" y="56"/>
                    <a:pt x="75" y="51"/>
                  </a:cubicBezTo>
                  <a:cubicBezTo>
                    <a:pt x="80" y="46"/>
                    <a:pt x="83" y="39"/>
                    <a:pt x="83" y="32"/>
                  </a:cubicBezTo>
                  <a:cubicBezTo>
                    <a:pt x="83" y="26"/>
                    <a:pt x="80" y="19"/>
                    <a:pt x="75" y="14"/>
                  </a:cubicBezTo>
                  <a:cubicBezTo>
                    <a:pt x="71" y="9"/>
                    <a:pt x="64" y="6"/>
                    <a:pt x="57" y="6"/>
                  </a:cubicBezTo>
                  <a:close/>
                  <a:moveTo>
                    <a:pt x="114" y="112"/>
                  </a:moveTo>
                  <a:cubicBezTo>
                    <a:pt x="114" y="91"/>
                    <a:pt x="114" y="91"/>
                    <a:pt x="114" y="91"/>
                  </a:cubicBezTo>
                  <a:cubicBezTo>
                    <a:pt x="114" y="85"/>
                    <a:pt x="112" y="80"/>
                    <a:pt x="108" y="75"/>
                  </a:cubicBezTo>
                  <a:cubicBezTo>
                    <a:pt x="104" y="71"/>
                    <a:pt x="98" y="69"/>
                    <a:pt x="92" y="69"/>
                  </a:cubicBezTo>
                  <a:cubicBezTo>
                    <a:pt x="22" y="69"/>
                    <a:pt x="22" y="69"/>
                    <a:pt x="22" y="69"/>
                  </a:cubicBezTo>
                  <a:cubicBezTo>
                    <a:pt x="16" y="69"/>
                    <a:pt x="10" y="71"/>
                    <a:pt x="6" y="75"/>
                  </a:cubicBezTo>
                  <a:cubicBezTo>
                    <a:pt x="2" y="80"/>
                    <a:pt x="0" y="85"/>
                    <a:pt x="0" y="91"/>
                  </a:cubicBezTo>
                  <a:cubicBezTo>
                    <a:pt x="0" y="112"/>
                    <a:pt x="0" y="112"/>
                    <a:pt x="0" y="112"/>
                  </a:cubicBezTo>
                  <a:cubicBezTo>
                    <a:pt x="0" y="144"/>
                    <a:pt x="0" y="144"/>
                    <a:pt x="0" y="144"/>
                  </a:cubicBezTo>
                  <a:cubicBezTo>
                    <a:pt x="6" y="144"/>
                    <a:pt x="6" y="144"/>
                    <a:pt x="6" y="144"/>
                  </a:cubicBezTo>
                  <a:cubicBezTo>
                    <a:pt x="6" y="112"/>
                    <a:pt x="6" y="112"/>
                    <a:pt x="6" y="112"/>
                  </a:cubicBezTo>
                  <a:cubicBezTo>
                    <a:pt x="6" y="91"/>
                    <a:pt x="6" y="91"/>
                    <a:pt x="6" y="91"/>
                  </a:cubicBezTo>
                  <a:cubicBezTo>
                    <a:pt x="6" y="87"/>
                    <a:pt x="8" y="83"/>
                    <a:pt x="11" y="80"/>
                  </a:cubicBezTo>
                  <a:cubicBezTo>
                    <a:pt x="14" y="77"/>
                    <a:pt x="18" y="75"/>
                    <a:pt x="22" y="75"/>
                  </a:cubicBezTo>
                  <a:cubicBezTo>
                    <a:pt x="92" y="75"/>
                    <a:pt x="92" y="75"/>
                    <a:pt x="92" y="75"/>
                  </a:cubicBezTo>
                  <a:cubicBezTo>
                    <a:pt x="96" y="75"/>
                    <a:pt x="100" y="77"/>
                    <a:pt x="103" y="80"/>
                  </a:cubicBezTo>
                  <a:cubicBezTo>
                    <a:pt x="106" y="83"/>
                    <a:pt x="108" y="87"/>
                    <a:pt x="108" y="91"/>
                  </a:cubicBezTo>
                  <a:cubicBezTo>
                    <a:pt x="108" y="112"/>
                    <a:pt x="108" y="112"/>
                    <a:pt x="108" y="112"/>
                  </a:cubicBezTo>
                  <a:cubicBezTo>
                    <a:pt x="108" y="144"/>
                    <a:pt x="108" y="144"/>
                    <a:pt x="108" y="144"/>
                  </a:cubicBezTo>
                  <a:cubicBezTo>
                    <a:pt x="114" y="144"/>
                    <a:pt x="114" y="144"/>
                    <a:pt x="114" y="144"/>
                  </a:cubicBezTo>
                  <a:lnTo>
                    <a:pt x="114" y="112"/>
                  </a:lnTo>
                  <a:close/>
                  <a:moveTo>
                    <a:pt x="27" y="101"/>
                  </a:moveTo>
                  <a:cubicBezTo>
                    <a:pt x="20" y="101"/>
                    <a:pt x="20" y="101"/>
                    <a:pt x="20" y="101"/>
                  </a:cubicBezTo>
                  <a:cubicBezTo>
                    <a:pt x="20" y="144"/>
                    <a:pt x="20" y="144"/>
                    <a:pt x="20" y="144"/>
                  </a:cubicBezTo>
                  <a:cubicBezTo>
                    <a:pt x="27" y="144"/>
                    <a:pt x="27" y="144"/>
                    <a:pt x="27" y="144"/>
                  </a:cubicBezTo>
                  <a:lnTo>
                    <a:pt x="27" y="101"/>
                  </a:lnTo>
                  <a:close/>
                  <a:moveTo>
                    <a:pt x="94" y="101"/>
                  </a:moveTo>
                  <a:cubicBezTo>
                    <a:pt x="87" y="101"/>
                    <a:pt x="87" y="101"/>
                    <a:pt x="87" y="101"/>
                  </a:cubicBezTo>
                  <a:cubicBezTo>
                    <a:pt x="87" y="144"/>
                    <a:pt x="87" y="144"/>
                    <a:pt x="87" y="144"/>
                  </a:cubicBezTo>
                  <a:cubicBezTo>
                    <a:pt x="94" y="144"/>
                    <a:pt x="94" y="144"/>
                    <a:pt x="94" y="144"/>
                  </a:cubicBezTo>
                  <a:lnTo>
                    <a:pt x="94" y="101"/>
                  </a:lnTo>
                  <a:close/>
                  <a:moveTo>
                    <a:pt x="57" y="124"/>
                  </a:moveTo>
                  <a:cubicBezTo>
                    <a:pt x="40" y="107"/>
                    <a:pt x="40" y="107"/>
                    <a:pt x="40" y="107"/>
                  </a:cubicBezTo>
                  <a:cubicBezTo>
                    <a:pt x="39" y="105"/>
                    <a:pt x="38" y="104"/>
                    <a:pt x="38" y="102"/>
                  </a:cubicBezTo>
                  <a:cubicBezTo>
                    <a:pt x="38" y="100"/>
                    <a:pt x="39" y="98"/>
                    <a:pt x="40" y="97"/>
                  </a:cubicBezTo>
                  <a:cubicBezTo>
                    <a:pt x="45" y="92"/>
                    <a:pt x="45" y="92"/>
                    <a:pt x="45" y="92"/>
                  </a:cubicBezTo>
                  <a:cubicBezTo>
                    <a:pt x="47" y="90"/>
                    <a:pt x="48" y="90"/>
                    <a:pt x="50" y="90"/>
                  </a:cubicBezTo>
                  <a:cubicBezTo>
                    <a:pt x="52" y="90"/>
                    <a:pt x="54" y="90"/>
                    <a:pt x="55" y="92"/>
                  </a:cubicBezTo>
                  <a:cubicBezTo>
                    <a:pt x="57" y="94"/>
                    <a:pt x="57" y="94"/>
                    <a:pt x="57" y="94"/>
                  </a:cubicBezTo>
                  <a:cubicBezTo>
                    <a:pt x="59" y="92"/>
                    <a:pt x="59" y="92"/>
                    <a:pt x="59" y="92"/>
                  </a:cubicBezTo>
                  <a:cubicBezTo>
                    <a:pt x="60" y="90"/>
                    <a:pt x="62" y="90"/>
                    <a:pt x="64" y="90"/>
                  </a:cubicBezTo>
                  <a:cubicBezTo>
                    <a:pt x="66" y="90"/>
                    <a:pt x="68" y="90"/>
                    <a:pt x="69" y="92"/>
                  </a:cubicBezTo>
                  <a:cubicBezTo>
                    <a:pt x="74" y="97"/>
                    <a:pt x="74" y="97"/>
                    <a:pt x="74" y="97"/>
                  </a:cubicBezTo>
                  <a:cubicBezTo>
                    <a:pt x="75" y="98"/>
                    <a:pt x="76" y="100"/>
                    <a:pt x="76" y="102"/>
                  </a:cubicBezTo>
                  <a:cubicBezTo>
                    <a:pt x="76" y="104"/>
                    <a:pt x="75" y="105"/>
                    <a:pt x="74" y="107"/>
                  </a:cubicBezTo>
                  <a:lnTo>
                    <a:pt x="57" y="124"/>
                  </a:lnTo>
                  <a:close/>
                  <a:moveTo>
                    <a:pt x="50" y="96"/>
                  </a:moveTo>
                  <a:cubicBezTo>
                    <a:pt x="50" y="96"/>
                    <a:pt x="50" y="96"/>
                    <a:pt x="50" y="96"/>
                  </a:cubicBezTo>
                  <a:cubicBezTo>
                    <a:pt x="45" y="101"/>
                    <a:pt x="45" y="101"/>
                    <a:pt x="45" y="101"/>
                  </a:cubicBezTo>
                  <a:cubicBezTo>
                    <a:pt x="45" y="101"/>
                    <a:pt x="44" y="102"/>
                    <a:pt x="44" y="102"/>
                  </a:cubicBezTo>
                  <a:cubicBezTo>
                    <a:pt x="44" y="102"/>
                    <a:pt x="45" y="102"/>
                    <a:pt x="45" y="102"/>
                  </a:cubicBezTo>
                  <a:cubicBezTo>
                    <a:pt x="57" y="115"/>
                    <a:pt x="57" y="115"/>
                    <a:pt x="57" y="115"/>
                  </a:cubicBezTo>
                  <a:cubicBezTo>
                    <a:pt x="70" y="102"/>
                    <a:pt x="70" y="102"/>
                    <a:pt x="70" y="102"/>
                  </a:cubicBezTo>
                  <a:cubicBezTo>
                    <a:pt x="70" y="102"/>
                    <a:pt x="70" y="102"/>
                    <a:pt x="70" y="102"/>
                  </a:cubicBezTo>
                  <a:cubicBezTo>
                    <a:pt x="70" y="102"/>
                    <a:pt x="70" y="101"/>
                    <a:pt x="70" y="101"/>
                  </a:cubicBezTo>
                  <a:cubicBezTo>
                    <a:pt x="64" y="96"/>
                    <a:pt x="64" y="96"/>
                    <a:pt x="64" y="96"/>
                  </a:cubicBezTo>
                  <a:cubicBezTo>
                    <a:pt x="64" y="96"/>
                    <a:pt x="64" y="96"/>
                    <a:pt x="64" y="96"/>
                  </a:cubicBezTo>
                  <a:cubicBezTo>
                    <a:pt x="64" y="96"/>
                    <a:pt x="64" y="96"/>
                    <a:pt x="64" y="96"/>
                  </a:cubicBezTo>
                  <a:cubicBezTo>
                    <a:pt x="57" y="103"/>
                    <a:pt x="57" y="103"/>
                    <a:pt x="57" y="103"/>
                  </a:cubicBezTo>
                  <a:cubicBezTo>
                    <a:pt x="51" y="96"/>
                    <a:pt x="51" y="96"/>
                    <a:pt x="51" y="96"/>
                  </a:cubicBezTo>
                  <a:cubicBezTo>
                    <a:pt x="50" y="96"/>
                    <a:pt x="50" y="96"/>
                    <a:pt x="50" y="9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64" name="Rectangle 63">
            <a:extLst>
              <a:ext uri="{FF2B5EF4-FFF2-40B4-BE49-F238E27FC236}">
                <a16:creationId xmlns:a16="http://schemas.microsoft.com/office/drawing/2014/main" id="{C332428C-5599-4543-9BF6-7137764D32FE}"/>
              </a:ext>
            </a:extLst>
          </p:cNvPr>
          <p:cNvSpPr/>
          <p:nvPr/>
        </p:nvSpPr>
        <p:spPr bwMode="gray">
          <a:xfrm>
            <a:off x="7045015" y="5093422"/>
            <a:ext cx="1524874" cy="347298"/>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Portal – Specialty, PBM, Retail</a:t>
            </a:r>
          </a:p>
        </p:txBody>
      </p:sp>
      <p:sp>
        <p:nvSpPr>
          <p:cNvPr id="65" name="Rectangle 64">
            <a:extLst>
              <a:ext uri="{FF2B5EF4-FFF2-40B4-BE49-F238E27FC236}">
                <a16:creationId xmlns:a16="http://schemas.microsoft.com/office/drawing/2014/main" id="{940CF9A9-770A-4ACD-B48A-73FF0F43FAA8}"/>
              </a:ext>
            </a:extLst>
          </p:cNvPr>
          <p:cNvSpPr/>
          <p:nvPr/>
        </p:nvSpPr>
        <p:spPr bwMode="gray">
          <a:xfrm>
            <a:off x="7045015" y="5514701"/>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A4L – Acct for Life</a:t>
            </a:r>
          </a:p>
        </p:txBody>
      </p:sp>
      <p:sp>
        <p:nvSpPr>
          <p:cNvPr id="66" name="Rectangle 65">
            <a:extLst>
              <a:ext uri="{FF2B5EF4-FFF2-40B4-BE49-F238E27FC236}">
                <a16:creationId xmlns:a16="http://schemas.microsoft.com/office/drawing/2014/main" id="{5799C938-AFB3-4067-8D5B-D6575B9517EB}"/>
              </a:ext>
            </a:extLst>
          </p:cNvPr>
          <p:cNvSpPr/>
          <p:nvPr/>
        </p:nvSpPr>
        <p:spPr bwMode="gray">
          <a:xfrm>
            <a:off x="8737934" y="5083521"/>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IPP</a:t>
            </a:r>
          </a:p>
        </p:txBody>
      </p:sp>
      <p:sp>
        <p:nvSpPr>
          <p:cNvPr id="67" name="Rectangle 66">
            <a:extLst>
              <a:ext uri="{FF2B5EF4-FFF2-40B4-BE49-F238E27FC236}">
                <a16:creationId xmlns:a16="http://schemas.microsoft.com/office/drawing/2014/main" id="{5423221A-D11E-45F4-BE2A-0688FC770362}"/>
              </a:ext>
            </a:extLst>
          </p:cNvPr>
          <p:cNvSpPr/>
          <p:nvPr/>
        </p:nvSpPr>
        <p:spPr bwMode="gray">
          <a:xfrm>
            <a:off x="8737934" y="5512609"/>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DUR</a:t>
            </a:r>
          </a:p>
        </p:txBody>
      </p:sp>
      <p:sp>
        <p:nvSpPr>
          <p:cNvPr id="91" name="Rectangle 90">
            <a:extLst>
              <a:ext uri="{FF2B5EF4-FFF2-40B4-BE49-F238E27FC236}">
                <a16:creationId xmlns:a16="http://schemas.microsoft.com/office/drawing/2014/main" id="{E859AD70-EC10-4B1F-B815-E9E29B25F3FD}"/>
              </a:ext>
            </a:extLst>
          </p:cNvPr>
          <p:cNvSpPr/>
          <p:nvPr/>
        </p:nvSpPr>
        <p:spPr bwMode="gray">
          <a:xfrm>
            <a:off x="10436216" y="5093422"/>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Pharmacy Advisor</a:t>
            </a:r>
          </a:p>
        </p:txBody>
      </p:sp>
      <p:sp>
        <p:nvSpPr>
          <p:cNvPr id="92" name="Rectangle 91">
            <a:extLst>
              <a:ext uri="{FF2B5EF4-FFF2-40B4-BE49-F238E27FC236}">
                <a16:creationId xmlns:a16="http://schemas.microsoft.com/office/drawing/2014/main" id="{EE27144E-15A2-4A45-AF7F-562930C436DA}"/>
              </a:ext>
            </a:extLst>
          </p:cNvPr>
          <p:cNvSpPr/>
          <p:nvPr/>
        </p:nvSpPr>
        <p:spPr bwMode="gray">
          <a:xfrm>
            <a:off x="10436216" y="5522510"/>
            <a:ext cx="1524874" cy="355107"/>
          </a:xfrm>
          <a:prstGeom prst="rect">
            <a:avLst/>
          </a:prstGeom>
          <a:solidFill>
            <a:schemeClr val="accent1">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Client Reporting</a:t>
            </a:r>
          </a:p>
        </p:txBody>
      </p:sp>
      <p:grpSp>
        <p:nvGrpSpPr>
          <p:cNvPr id="93" name="Group 92">
            <a:extLst>
              <a:ext uri="{FF2B5EF4-FFF2-40B4-BE49-F238E27FC236}">
                <a16:creationId xmlns:a16="http://schemas.microsoft.com/office/drawing/2014/main" id="{F526BB49-F186-47DC-B057-40BDC7176AE9}"/>
              </a:ext>
            </a:extLst>
          </p:cNvPr>
          <p:cNvGrpSpPr/>
          <p:nvPr/>
        </p:nvGrpSpPr>
        <p:grpSpPr>
          <a:xfrm>
            <a:off x="6220493" y="1560836"/>
            <a:ext cx="2804572" cy="3162428"/>
            <a:chOff x="7183907" y="441207"/>
            <a:chExt cx="4305106" cy="4854426"/>
          </a:xfrm>
        </p:grpSpPr>
        <p:sp>
          <p:nvSpPr>
            <p:cNvPr id="94" name="Oval 93">
              <a:extLst>
                <a:ext uri="{FF2B5EF4-FFF2-40B4-BE49-F238E27FC236}">
                  <a16:creationId xmlns:a16="http://schemas.microsoft.com/office/drawing/2014/main" id="{E32D9B31-DD60-4720-ADD0-CE0A4EE402FD}"/>
                </a:ext>
              </a:extLst>
            </p:cNvPr>
            <p:cNvSpPr/>
            <p:nvPr/>
          </p:nvSpPr>
          <p:spPr>
            <a:xfrm rot="19557541">
              <a:off x="7183907" y="913781"/>
              <a:ext cx="2224943" cy="4251816"/>
            </a:xfrm>
            <a:prstGeom prst="ellipse">
              <a:avLst/>
            </a:prstGeom>
            <a:solidFill>
              <a:srgbClr val="9900FF">
                <a:alpha val="29804"/>
              </a:srgbClr>
            </a:solid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p:txBody>
        </p:sp>
        <p:sp>
          <p:nvSpPr>
            <p:cNvPr id="95" name="Oval 94">
              <a:extLst>
                <a:ext uri="{FF2B5EF4-FFF2-40B4-BE49-F238E27FC236}">
                  <a16:creationId xmlns:a16="http://schemas.microsoft.com/office/drawing/2014/main" id="{53E9762F-3D95-41E9-B06A-EA411C5B4F0C}"/>
                </a:ext>
              </a:extLst>
            </p:cNvPr>
            <p:cNvSpPr/>
            <p:nvPr/>
          </p:nvSpPr>
          <p:spPr>
            <a:xfrm rot="19557541">
              <a:off x="8125916" y="441207"/>
              <a:ext cx="2224943" cy="4251816"/>
            </a:xfrm>
            <a:prstGeom prst="ellipse">
              <a:avLst/>
            </a:prstGeom>
            <a:solidFill>
              <a:schemeClr val="tx2">
                <a:alpha val="30000"/>
              </a:schemeClr>
            </a:solidFill>
            <a:ln>
              <a:solidFill>
                <a:schemeClr val="tx1"/>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p:txBody>
        </p:sp>
        <p:sp>
          <p:nvSpPr>
            <p:cNvPr id="96" name="Oval 95">
              <a:extLst>
                <a:ext uri="{FF2B5EF4-FFF2-40B4-BE49-F238E27FC236}">
                  <a16:creationId xmlns:a16="http://schemas.microsoft.com/office/drawing/2014/main" id="{02A24CA9-8D6B-4975-9F69-33351762E255}"/>
                </a:ext>
              </a:extLst>
            </p:cNvPr>
            <p:cNvSpPr/>
            <p:nvPr/>
          </p:nvSpPr>
          <p:spPr>
            <a:xfrm rot="1955851">
              <a:off x="8043114" y="457787"/>
              <a:ext cx="2224943" cy="4251816"/>
            </a:xfrm>
            <a:prstGeom prst="ellipse">
              <a:avLst/>
            </a:prstGeom>
            <a:solidFill>
              <a:srgbClr val="92D050">
                <a:alpha val="4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p:txBody>
        </p:sp>
        <p:sp>
          <p:nvSpPr>
            <p:cNvPr id="97" name="Oval 96">
              <a:extLst>
                <a:ext uri="{FF2B5EF4-FFF2-40B4-BE49-F238E27FC236}">
                  <a16:creationId xmlns:a16="http://schemas.microsoft.com/office/drawing/2014/main" id="{23710BC3-D67F-47F3-92FA-DCDE25649781}"/>
                </a:ext>
              </a:extLst>
            </p:cNvPr>
            <p:cNvSpPr/>
            <p:nvPr/>
          </p:nvSpPr>
          <p:spPr>
            <a:xfrm rot="2611110">
              <a:off x="8936646" y="1043817"/>
              <a:ext cx="2224944" cy="4251816"/>
            </a:xfrm>
            <a:prstGeom prst="ellipse">
              <a:avLst/>
            </a:prstGeom>
            <a:solidFill>
              <a:srgbClr val="0070C0">
                <a:alpha val="4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p:txBody>
        </p:sp>
        <p:sp>
          <p:nvSpPr>
            <p:cNvPr id="98" name="TextBox 97">
              <a:extLst>
                <a:ext uri="{FF2B5EF4-FFF2-40B4-BE49-F238E27FC236}">
                  <a16:creationId xmlns:a16="http://schemas.microsoft.com/office/drawing/2014/main" id="{20B4A450-A292-40B7-885F-44065293821C}"/>
                </a:ext>
              </a:extLst>
            </p:cNvPr>
            <p:cNvSpPr txBox="1"/>
            <p:nvPr/>
          </p:nvSpPr>
          <p:spPr>
            <a:xfrm>
              <a:off x="7196873" y="1895912"/>
              <a:ext cx="479829"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5.2M</a:t>
              </a:r>
            </a:p>
          </p:txBody>
        </p:sp>
        <p:sp>
          <p:nvSpPr>
            <p:cNvPr id="99" name="TextBox 98">
              <a:extLst>
                <a:ext uri="{FF2B5EF4-FFF2-40B4-BE49-F238E27FC236}">
                  <a16:creationId xmlns:a16="http://schemas.microsoft.com/office/drawing/2014/main" id="{07D6B4DD-BB0E-4C56-B242-BFFB091096DC}"/>
                </a:ext>
              </a:extLst>
            </p:cNvPr>
            <p:cNvSpPr txBox="1"/>
            <p:nvPr/>
          </p:nvSpPr>
          <p:spPr>
            <a:xfrm>
              <a:off x="7861002" y="1611240"/>
              <a:ext cx="479829"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1.4M</a:t>
              </a:r>
            </a:p>
          </p:txBody>
        </p:sp>
        <p:sp>
          <p:nvSpPr>
            <p:cNvPr id="100" name="TextBox 99">
              <a:extLst>
                <a:ext uri="{FF2B5EF4-FFF2-40B4-BE49-F238E27FC236}">
                  <a16:creationId xmlns:a16="http://schemas.microsoft.com/office/drawing/2014/main" id="{7D066AC3-805F-4F3C-86DD-06347C7B8C40}"/>
                </a:ext>
              </a:extLst>
            </p:cNvPr>
            <p:cNvSpPr txBox="1"/>
            <p:nvPr/>
          </p:nvSpPr>
          <p:spPr>
            <a:xfrm>
              <a:off x="8221157" y="986198"/>
              <a:ext cx="600402"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46.2M</a:t>
              </a:r>
            </a:p>
          </p:txBody>
        </p:sp>
        <p:sp>
          <p:nvSpPr>
            <p:cNvPr id="101" name="TextBox 100">
              <a:extLst>
                <a:ext uri="{FF2B5EF4-FFF2-40B4-BE49-F238E27FC236}">
                  <a16:creationId xmlns:a16="http://schemas.microsoft.com/office/drawing/2014/main" id="{10D8C82D-2397-4A65-9290-BE564A635BAF}"/>
                </a:ext>
              </a:extLst>
            </p:cNvPr>
            <p:cNvSpPr txBox="1"/>
            <p:nvPr/>
          </p:nvSpPr>
          <p:spPr>
            <a:xfrm>
              <a:off x="9877501" y="986198"/>
              <a:ext cx="506897"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187K</a:t>
              </a:r>
            </a:p>
          </p:txBody>
        </p:sp>
        <p:sp>
          <p:nvSpPr>
            <p:cNvPr id="102" name="TextBox 101">
              <a:extLst>
                <a:ext uri="{FF2B5EF4-FFF2-40B4-BE49-F238E27FC236}">
                  <a16:creationId xmlns:a16="http://schemas.microsoft.com/office/drawing/2014/main" id="{1294120C-C1D9-4812-A04B-D3DA2F22CB83}"/>
                </a:ext>
              </a:extLst>
            </p:cNvPr>
            <p:cNvSpPr txBox="1"/>
            <p:nvPr/>
          </p:nvSpPr>
          <p:spPr>
            <a:xfrm>
              <a:off x="9061552" y="1500454"/>
              <a:ext cx="506897"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150K</a:t>
              </a:r>
            </a:p>
          </p:txBody>
        </p:sp>
        <p:sp>
          <p:nvSpPr>
            <p:cNvPr id="103" name="TextBox 102">
              <a:extLst>
                <a:ext uri="{FF2B5EF4-FFF2-40B4-BE49-F238E27FC236}">
                  <a16:creationId xmlns:a16="http://schemas.microsoft.com/office/drawing/2014/main" id="{4D8B0C9B-E5C8-4D44-9BEC-B2BEB67BFF43}"/>
                </a:ext>
              </a:extLst>
            </p:cNvPr>
            <p:cNvSpPr txBox="1"/>
            <p:nvPr/>
          </p:nvSpPr>
          <p:spPr>
            <a:xfrm>
              <a:off x="8366228" y="2367060"/>
              <a:ext cx="445380"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7.7K</a:t>
              </a:r>
            </a:p>
          </p:txBody>
        </p:sp>
        <p:sp>
          <p:nvSpPr>
            <p:cNvPr id="104" name="TextBox 103">
              <a:extLst>
                <a:ext uri="{FF2B5EF4-FFF2-40B4-BE49-F238E27FC236}">
                  <a16:creationId xmlns:a16="http://schemas.microsoft.com/office/drawing/2014/main" id="{13C20584-B124-4AB2-A240-9A7B313ED821}"/>
                </a:ext>
              </a:extLst>
            </p:cNvPr>
            <p:cNvSpPr txBox="1"/>
            <p:nvPr/>
          </p:nvSpPr>
          <p:spPr>
            <a:xfrm>
              <a:off x="7851437" y="3429000"/>
              <a:ext cx="265751"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7K</a:t>
              </a:r>
            </a:p>
          </p:txBody>
        </p:sp>
        <p:sp>
          <p:nvSpPr>
            <p:cNvPr id="105" name="TextBox 104">
              <a:extLst>
                <a:ext uri="{FF2B5EF4-FFF2-40B4-BE49-F238E27FC236}">
                  <a16:creationId xmlns:a16="http://schemas.microsoft.com/office/drawing/2014/main" id="{5F850609-EAFF-47C1-9C75-2DF6A8109C7C}"/>
                </a:ext>
              </a:extLst>
            </p:cNvPr>
            <p:cNvSpPr txBox="1"/>
            <p:nvPr/>
          </p:nvSpPr>
          <p:spPr>
            <a:xfrm>
              <a:off x="9006461" y="3258032"/>
              <a:ext cx="386324"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88K</a:t>
              </a:r>
            </a:p>
          </p:txBody>
        </p:sp>
        <p:sp>
          <p:nvSpPr>
            <p:cNvPr id="106" name="TextBox 105">
              <a:extLst>
                <a:ext uri="{FF2B5EF4-FFF2-40B4-BE49-F238E27FC236}">
                  <a16:creationId xmlns:a16="http://schemas.microsoft.com/office/drawing/2014/main" id="{C66C63D0-08F2-49D6-9F21-059FD978EF22}"/>
                </a:ext>
              </a:extLst>
            </p:cNvPr>
            <p:cNvSpPr txBox="1"/>
            <p:nvPr/>
          </p:nvSpPr>
          <p:spPr>
            <a:xfrm>
              <a:off x="8476836" y="3938939"/>
              <a:ext cx="386324"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59K</a:t>
              </a:r>
            </a:p>
          </p:txBody>
        </p:sp>
        <p:sp>
          <p:nvSpPr>
            <p:cNvPr id="107" name="TextBox 106">
              <a:extLst>
                <a:ext uri="{FF2B5EF4-FFF2-40B4-BE49-F238E27FC236}">
                  <a16:creationId xmlns:a16="http://schemas.microsoft.com/office/drawing/2014/main" id="{EDA48D68-5524-4B20-8EEA-8BAA356417C9}"/>
                </a:ext>
              </a:extLst>
            </p:cNvPr>
            <p:cNvSpPr txBox="1"/>
            <p:nvPr/>
          </p:nvSpPr>
          <p:spPr>
            <a:xfrm>
              <a:off x="8951319" y="4436861"/>
              <a:ext cx="479829"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8.9M</a:t>
              </a:r>
            </a:p>
          </p:txBody>
        </p:sp>
        <p:sp>
          <p:nvSpPr>
            <p:cNvPr id="108" name="TextBox 107">
              <a:extLst>
                <a:ext uri="{FF2B5EF4-FFF2-40B4-BE49-F238E27FC236}">
                  <a16:creationId xmlns:a16="http://schemas.microsoft.com/office/drawing/2014/main" id="{7B374372-CEAF-4051-935D-D2D15C88A14F}"/>
                </a:ext>
              </a:extLst>
            </p:cNvPr>
            <p:cNvSpPr txBox="1"/>
            <p:nvPr/>
          </p:nvSpPr>
          <p:spPr>
            <a:xfrm>
              <a:off x="9596234" y="2391205"/>
              <a:ext cx="506897"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303K</a:t>
              </a:r>
            </a:p>
          </p:txBody>
        </p:sp>
        <p:sp>
          <p:nvSpPr>
            <p:cNvPr id="109" name="TextBox 108">
              <a:extLst>
                <a:ext uri="{FF2B5EF4-FFF2-40B4-BE49-F238E27FC236}">
                  <a16:creationId xmlns:a16="http://schemas.microsoft.com/office/drawing/2014/main" id="{A716783D-2830-492D-AE4B-8D92E3CCA024}"/>
                </a:ext>
              </a:extLst>
            </p:cNvPr>
            <p:cNvSpPr txBox="1"/>
            <p:nvPr/>
          </p:nvSpPr>
          <p:spPr>
            <a:xfrm>
              <a:off x="10201340" y="1742364"/>
              <a:ext cx="506897"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231K</a:t>
              </a:r>
            </a:p>
          </p:txBody>
        </p:sp>
        <p:sp>
          <p:nvSpPr>
            <p:cNvPr id="110" name="TextBox 109">
              <a:extLst>
                <a:ext uri="{FF2B5EF4-FFF2-40B4-BE49-F238E27FC236}">
                  <a16:creationId xmlns:a16="http://schemas.microsoft.com/office/drawing/2014/main" id="{743394F2-1879-487A-88C5-1D0A99963950}"/>
                </a:ext>
              </a:extLst>
            </p:cNvPr>
            <p:cNvSpPr txBox="1"/>
            <p:nvPr/>
          </p:nvSpPr>
          <p:spPr>
            <a:xfrm>
              <a:off x="10888611" y="2095968"/>
              <a:ext cx="600402"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60.4M</a:t>
              </a:r>
            </a:p>
          </p:txBody>
        </p:sp>
        <p:sp>
          <p:nvSpPr>
            <p:cNvPr id="111" name="TextBox 110">
              <a:extLst>
                <a:ext uri="{FF2B5EF4-FFF2-40B4-BE49-F238E27FC236}">
                  <a16:creationId xmlns:a16="http://schemas.microsoft.com/office/drawing/2014/main" id="{4048DF80-4CA5-4FF8-BB28-206BA67F9D8B}"/>
                </a:ext>
              </a:extLst>
            </p:cNvPr>
            <p:cNvSpPr txBox="1"/>
            <p:nvPr/>
          </p:nvSpPr>
          <p:spPr>
            <a:xfrm>
              <a:off x="10113144" y="3429000"/>
              <a:ext cx="600401"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21.7M</a:t>
              </a:r>
            </a:p>
          </p:txBody>
        </p:sp>
        <p:sp>
          <p:nvSpPr>
            <p:cNvPr id="112" name="TextBox 111">
              <a:extLst>
                <a:ext uri="{FF2B5EF4-FFF2-40B4-BE49-F238E27FC236}">
                  <a16:creationId xmlns:a16="http://schemas.microsoft.com/office/drawing/2014/main" id="{9367714F-C568-4C6A-9897-644C71060A5C}"/>
                </a:ext>
              </a:extLst>
            </p:cNvPr>
            <p:cNvSpPr txBox="1"/>
            <p:nvPr/>
          </p:nvSpPr>
          <p:spPr>
            <a:xfrm>
              <a:off x="9347980" y="3970090"/>
              <a:ext cx="479829" cy="2598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4.7M</a:t>
              </a:r>
            </a:p>
          </p:txBody>
        </p:sp>
      </p:grpSp>
      <p:graphicFrame>
        <p:nvGraphicFramePr>
          <p:cNvPr id="113" name="Table 9">
            <a:extLst>
              <a:ext uri="{FF2B5EF4-FFF2-40B4-BE49-F238E27FC236}">
                <a16:creationId xmlns:a16="http://schemas.microsoft.com/office/drawing/2014/main" id="{537C47A1-BE51-4B9E-9A06-F730AD9117A9}"/>
              </a:ext>
            </a:extLst>
          </p:cNvPr>
          <p:cNvGraphicFramePr>
            <a:graphicFrameLocks noGrp="1"/>
          </p:cNvGraphicFramePr>
          <p:nvPr/>
        </p:nvGraphicFramePr>
        <p:xfrm>
          <a:off x="9107488" y="3633534"/>
          <a:ext cx="2853602" cy="1269265"/>
        </p:xfrm>
        <a:graphic>
          <a:graphicData uri="http://schemas.openxmlformats.org/drawingml/2006/table">
            <a:tbl>
              <a:tblPr firstRow="1" bandRow="1">
                <a:tableStyleId>{5C22544A-7EE6-4342-B048-85BDC9FD1C3A}</a:tableStyleId>
              </a:tblPr>
              <a:tblGrid>
                <a:gridCol w="1426801">
                  <a:extLst>
                    <a:ext uri="{9D8B030D-6E8A-4147-A177-3AD203B41FA5}">
                      <a16:colId xmlns:a16="http://schemas.microsoft.com/office/drawing/2014/main" val="2055974015"/>
                    </a:ext>
                  </a:extLst>
                </a:gridCol>
                <a:gridCol w="1426801">
                  <a:extLst>
                    <a:ext uri="{9D8B030D-6E8A-4147-A177-3AD203B41FA5}">
                      <a16:colId xmlns:a16="http://schemas.microsoft.com/office/drawing/2014/main" val="2372448983"/>
                    </a:ext>
                  </a:extLst>
                </a:gridCol>
              </a:tblGrid>
              <a:tr h="253853">
                <a:tc>
                  <a:txBody>
                    <a:bodyPr/>
                    <a:lstStyle/>
                    <a:p>
                      <a:r>
                        <a:rPr lang="en-US" sz="1300" dirty="0"/>
                        <a:t>Channel</a:t>
                      </a:r>
                    </a:p>
                  </a:txBody>
                  <a:tcPr marL="52212" marR="52212" marT="26106" marB="26106"/>
                </a:tc>
                <a:tc>
                  <a:txBody>
                    <a:bodyPr/>
                    <a:lstStyle/>
                    <a:p>
                      <a:r>
                        <a:rPr lang="en-US" sz="1300" dirty="0"/>
                        <a:t>Member Base</a:t>
                      </a:r>
                    </a:p>
                  </a:txBody>
                  <a:tcPr marL="52212" marR="52212" marT="26106" marB="26106"/>
                </a:tc>
                <a:extLst>
                  <a:ext uri="{0D108BD9-81ED-4DB2-BD59-A6C34878D82A}">
                    <a16:rowId xmlns:a16="http://schemas.microsoft.com/office/drawing/2014/main" val="1556401991"/>
                  </a:ext>
                </a:extLst>
              </a:tr>
              <a:tr h="253853">
                <a:tc>
                  <a:txBody>
                    <a:bodyPr/>
                    <a:lstStyle/>
                    <a:p>
                      <a:r>
                        <a:rPr lang="en-US" sz="1300" dirty="0"/>
                        <a:t>Aetna</a:t>
                      </a:r>
                    </a:p>
                  </a:txBody>
                  <a:tcPr marL="52212" marR="52212" marT="26106" marB="26106">
                    <a:solidFill>
                      <a:srgbClr val="7030A0">
                        <a:alpha val="30000"/>
                      </a:srgbClr>
                    </a:solidFill>
                  </a:tcPr>
                </a:tc>
                <a:tc>
                  <a:txBody>
                    <a:bodyPr/>
                    <a:lstStyle/>
                    <a:p>
                      <a:r>
                        <a:rPr lang="en-US" sz="1300" dirty="0"/>
                        <a:t>20,415,630</a:t>
                      </a:r>
                    </a:p>
                  </a:txBody>
                  <a:tcPr marL="52212" marR="52212" marT="26106" marB="26106">
                    <a:solidFill>
                      <a:srgbClr val="7030A0">
                        <a:alpha val="30000"/>
                      </a:srgbClr>
                    </a:solidFill>
                  </a:tcPr>
                </a:tc>
                <a:extLst>
                  <a:ext uri="{0D108BD9-81ED-4DB2-BD59-A6C34878D82A}">
                    <a16:rowId xmlns:a16="http://schemas.microsoft.com/office/drawing/2014/main" val="2431741075"/>
                  </a:ext>
                </a:extLst>
              </a:tr>
              <a:tr h="253853">
                <a:tc>
                  <a:txBody>
                    <a:bodyPr/>
                    <a:lstStyle/>
                    <a:p>
                      <a:r>
                        <a:rPr lang="en-US" sz="1300" dirty="0"/>
                        <a:t>Retail</a:t>
                      </a:r>
                    </a:p>
                  </a:txBody>
                  <a:tcPr marL="52212" marR="52212" marT="26106" marB="26106">
                    <a:solidFill>
                      <a:schemeClr val="tx2">
                        <a:alpha val="30000"/>
                      </a:schemeClr>
                    </a:solidFill>
                  </a:tcPr>
                </a:tc>
                <a:tc>
                  <a:txBody>
                    <a:bodyPr/>
                    <a:lstStyle/>
                    <a:p>
                      <a:r>
                        <a:rPr lang="en-US" sz="1300" dirty="0"/>
                        <a:t>74,573,755</a:t>
                      </a:r>
                    </a:p>
                  </a:txBody>
                  <a:tcPr marL="52212" marR="52212" marT="26106" marB="26106">
                    <a:solidFill>
                      <a:schemeClr val="tx2">
                        <a:alpha val="30000"/>
                      </a:schemeClr>
                    </a:solidFill>
                  </a:tcPr>
                </a:tc>
                <a:extLst>
                  <a:ext uri="{0D108BD9-81ED-4DB2-BD59-A6C34878D82A}">
                    <a16:rowId xmlns:a16="http://schemas.microsoft.com/office/drawing/2014/main" val="871739543"/>
                  </a:ext>
                </a:extLst>
              </a:tr>
              <a:tr h="253853">
                <a:tc>
                  <a:txBody>
                    <a:bodyPr/>
                    <a:lstStyle/>
                    <a:p>
                      <a:r>
                        <a:rPr lang="en-US" sz="1300" dirty="0"/>
                        <a:t>Specialty</a:t>
                      </a:r>
                    </a:p>
                  </a:txBody>
                  <a:tcPr marL="52212" marR="52212" marT="26106" marB="26106">
                    <a:solidFill>
                      <a:srgbClr val="92D050">
                        <a:alpha val="30000"/>
                      </a:srgbClr>
                    </a:solidFill>
                  </a:tcPr>
                </a:tc>
                <a:tc>
                  <a:txBody>
                    <a:bodyPr/>
                    <a:lstStyle/>
                    <a:p>
                      <a:r>
                        <a:rPr lang="en-US" sz="1300" dirty="0"/>
                        <a:t>1,033,121</a:t>
                      </a:r>
                    </a:p>
                  </a:txBody>
                  <a:tcPr marL="52212" marR="52212" marT="26106" marB="26106">
                    <a:solidFill>
                      <a:srgbClr val="92D050">
                        <a:alpha val="30000"/>
                      </a:srgbClr>
                    </a:solidFill>
                  </a:tcPr>
                </a:tc>
                <a:extLst>
                  <a:ext uri="{0D108BD9-81ED-4DB2-BD59-A6C34878D82A}">
                    <a16:rowId xmlns:a16="http://schemas.microsoft.com/office/drawing/2014/main" val="2020228656"/>
                  </a:ext>
                </a:extLst>
              </a:tr>
              <a:tr h="253853">
                <a:tc>
                  <a:txBody>
                    <a:bodyPr/>
                    <a:lstStyle/>
                    <a:p>
                      <a:r>
                        <a:rPr lang="en-US" sz="1300" dirty="0"/>
                        <a:t>Caremark</a:t>
                      </a:r>
                    </a:p>
                  </a:txBody>
                  <a:tcPr marL="52212" marR="52212" marT="26106" marB="26106">
                    <a:solidFill>
                      <a:srgbClr val="0070C0">
                        <a:alpha val="30000"/>
                      </a:srgbClr>
                    </a:solidFill>
                  </a:tcPr>
                </a:tc>
                <a:tc>
                  <a:txBody>
                    <a:bodyPr/>
                    <a:lstStyle/>
                    <a:p>
                      <a:r>
                        <a:rPr lang="en-US" sz="1300" dirty="0"/>
                        <a:t>96,412,646</a:t>
                      </a:r>
                    </a:p>
                  </a:txBody>
                  <a:tcPr marL="52212" marR="52212" marT="26106" marB="26106">
                    <a:solidFill>
                      <a:srgbClr val="0070C0">
                        <a:alpha val="30000"/>
                      </a:srgbClr>
                    </a:solidFill>
                  </a:tcPr>
                </a:tc>
                <a:extLst>
                  <a:ext uri="{0D108BD9-81ED-4DB2-BD59-A6C34878D82A}">
                    <a16:rowId xmlns:a16="http://schemas.microsoft.com/office/drawing/2014/main" val="1232231982"/>
                  </a:ext>
                </a:extLst>
              </a:tr>
            </a:tbl>
          </a:graphicData>
        </a:graphic>
      </p:graphicFrame>
      <p:sp>
        <p:nvSpPr>
          <p:cNvPr id="2" name="TextBox 1">
            <a:extLst>
              <a:ext uri="{FF2B5EF4-FFF2-40B4-BE49-F238E27FC236}">
                <a16:creationId xmlns:a16="http://schemas.microsoft.com/office/drawing/2014/main" id="{D50FF2E9-A579-42CD-A2A5-DD1DEB93C6CF}"/>
              </a:ext>
            </a:extLst>
          </p:cNvPr>
          <p:cNvSpPr txBox="1"/>
          <p:nvPr/>
        </p:nvSpPr>
        <p:spPr>
          <a:xfrm flipV="1">
            <a:off x="196949" y="-271827"/>
            <a:ext cx="488026" cy="307777"/>
          </a:xfrm>
          <a:prstGeom prst="rect">
            <a:avLst/>
          </a:prstGeom>
          <a:noFill/>
        </p:spPr>
        <p:txBody>
          <a:bodyPr wrap="square" lIns="0" tIns="0" rIns="0" bIns="0" rtlCol="0">
            <a:spAutoFit/>
          </a:bodyPr>
          <a:lstStyle/>
          <a:p>
            <a:r>
              <a:rPr lang="en-US" sz="2000" dirty="0"/>
              <a:t>     </a:t>
            </a:r>
          </a:p>
        </p:txBody>
      </p:sp>
      <p:sp>
        <p:nvSpPr>
          <p:cNvPr id="3" name="TextBox 2">
            <a:extLst>
              <a:ext uri="{FF2B5EF4-FFF2-40B4-BE49-F238E27FC236}">
                <a16:creationId xmlns:a16="http://schemas.microsoft.com/office/drawing/2014/main" id="{1BF449F9-95FE-4C79-BEBA-A8FF3E880051}"/>
              </a:ext>
            </a:extLst>
          </p:cNvPr>
          <p:cNvSpPr txBox="1"/>
          <p:nvPr/>
        </p:nvSpPr>
        <p:spPr>
          <a:xfrm>
            <a:off x="196949" y="200184"/>
            <a:ext cx="488026" cy="307777"/>
          </a:xfrm>
          <a:prstGeom prst="rect">
            <a:avLst/>
          </a:prstGeom>
          <a:solidFill>
            <a:schemeClr val="bg1"/>
          </a:solidFill>
        </p:spPr>
        <p:txBody>
          <a:bodyPr wrap="square" lIns="0" tIns="0" rIns="0" bIns="0" rtlCol="0">
            <a:spAutoFit/>
          </a:bodyPr>
          <a:lstStyle/>
          <a:p>
            <a:r>
              <a:rPr lang="en-US" sz="2000" dirty="0">
                <a:solidFill>
                  <a:schemeClr val="bg1"/>
                </a:solidFill>
              </a:rPr>
              <a:t>      </a:t>
            </a:r>
          </a:p>
        </p:txBody>
      </p:sp>
      <p:sp>
        <p:nvSpPr>
          <p:cNvPr id="14" name="Title 1"/>
          <p:cNvSpPr>
            <a:spLocks noGrp="1"/>
          </p:cNvSpPr>
          <p:nvPr>
            <p:ph type="title"/>
          </p:nvPr>
        </p:nvSpPr>
        <p:spPr>
          <a:xfrm>
            <a:off x="375855" y="264267"/>
            <a:ext cx="9487401" cy="409441"/>
          </a:xfrm>
        </p:spPr>
        <p:txBody>
          <a:bodyPr/>
          <a:lstStyle/>
          <a:p>
            <a:r>
              <a:rPr lang="en-US" dirty="0"/>
              <a:t>Enterprise Person Hub (EPH)</a:t>
            </a:r>
          </a:p>
        </p:txBody>
      </p:sp>
    </p:spTree>
    <p:extLst>
      <p:ext uri="{BB962C8B-B14F-4D97-AF65-F5344CB8AC3E}">
        <p14:creationId xmlns:p14="http://schemas.microsoft.com/office/powerpoint/2010/main" val="127554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a:solidFill>
                  <a:schemeClr val="tx1"/>
                </a:solidFill>
              </a:rPr>
              <a:t>Global ID consumers</a:t>
            </a:r>
          </a:p>
        </p:txBody>
      </p:sp>
      <p:sp>
        <p:nvSpPr>
          <p:cNvPr id="6" name="Slide Number Placeholder 5"/>
          <p:cNvSpPr>
            <a:spLocks noGrp="1"/>
          </p:cNvSpPr>
          <p:nvPr>
            <p:ph type="sldNum" sz="quarter" idx="4294967295"/>
          </p:nvPr>
        </p:nvSpPr>
        <p:spPr>
          <a:xfrm>
            <a:off x="11869738" y="6503988"/>
            <a:ext cx="319087" cy="138112"/>
          </a:xfrm>
          <a:prstGeom prst="rect">
            <a:avLst/>
          </a:prstGeom>
        </p:spPr>
        <p:txBody>
          <a:bodyPr/>
          <a:lstStyle/>
          <a:p>
            <a:fld id="{4D467D88-DCFD-354C-96A5-D863D5E9364D}" type="slidenum">
              <a:rPr lang="en-US" smtClean="0"/>
              <a:pPr/>
              <a:t>8</a:t>
            </a:fld>
            <a:endParaRPr lang="en-US" dirty="0"/>
          </a:p>
        </p:txBody>
      </p:sp>
      <p:sp>
        <p:nvSpPr>
          <p:cNvPr id="16" name="Text Placeholder 8"/>
          <p:cNvSpPr txBox="1">
            <a:spLocks/>
          </p:cNvSpPr>
          <p:nvPr/>
        </p:nvSpPr>
        <p:spPr>
          <a:xfrm>
            <a:off x="1466278" y="5460615"/>
            <a:ext cx="8229600" cy="457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Aft>
                <a:spcPts val="0"/>
              </a:spcAft>
              <a:buNone/>
            </a:pPr>
            <a:endParaRPr lang="en-US" sz="900" dirty="0">
              <a:solidFill>
                <a:schemeClr val="tx1">
                  <a:lumMod val="75000"/>
                  <a:lumOff val="25000"/>
                </a:schemeClr>
              </a:solidFill>
              <a:cs typeface="Arial"/>
            </a:endParaRPr>
          </a:p>
        </p:txBody>
      </p:sp>
      <p:sp>
        <p:nvSpPr>
          <p:cNvPr id="4" name="Rectangle 3"/>
          <p:cNvSpPr/>
          <p:nvPr/>
        </p:nvSpPr>
        <p:spPr>
          <a:xfrm>
            <a:off x="900332" y="5887654"/>
            <a:ext cx="10054984" cy="338554"/>
          </a:xfrm>
          <a:prstGeom prst="rect">
            <a:avLst/>
          </a:prstGeom>
          <a:solidFill>
            <a:schemeClr val="accent2"/>
          </a:solidFill>
        </p:spPr>
        <p:txBody>
          <a:bodyPr wrap="square">
            <a:spAutoFit/>
          </a:bodyPr>
          <a:lstStyle/>
          <a:p>
            <a:pPr algn="ctr"/>
            <a:r>
              <a:rPr lang="en-US" sz="1600" i="1" dirty="0">
                <a:solidFill>
                  <a:schemeClr val="bg1"/>
                </a:solidFill>
              </a:rPr>
              <a:t>EPH provides a single, Enterprise-wide view of a person across CVS Health Lines of Business</a:t>
            </a:r>
          </a:p>
        </p:txBody>
      </p:sp>
      <p:sp>
        <p:nvSpPr>
          <p:cNvPr id="11" name="Rectangle 10"/>
          <p:cNvSpPr/>
          <p:nvPr/>
        </p:nvSpPr>
        <p:spPr>
          <a:xfrm>
            <a:off x="557784" y="973651"/>
            <a:ext cx="9762089" cy="523220"/>
          </a:xfrm>
          <a:prstGeom prst="rect">
            <a:avLst/>
          </a:prstGeom>
        </p:spPr>
        <p:txBody>
          <a:bodyPr wrap="square">
            <a:spAutoFit/>
          </a:bodyPr>
          <a:lstStyle/>
          <a:p>
            <a:r>
              <a:rPr lang="en-US" sz="1400" b="1" dirty="0"/>
              <a:t>Global ID is being sent to some of the recent new EPH consumers and more are planned </a:t>
            </a:r>
          </a:p>
          <a:p>
            <a:endParaRPr lang="en-US" sz="1400" b="1" dirty="0"/>
          </a:p>
        </p:txBody>
      </p:sp>
      <p:sp>
        <p:nvSpPr>
          <p:cNvPr id="43" name="Rectangle 42"/>
          <p:cNvSpPr/>
          <p:nvPr/>
        </p:nvSpPr>
        <p:spPr bwMode="gray">
          <a:xfrm>
            <a:off x="1193228" y="4863104"/>
            <a:ext cx="8502651" cy="240429"/>
          </a:xfrm>
          <a:prstGeom prst="rect">
            <a:avLst/>
          </a:prstGeom>
          <a:solidFill>
            <a:srgbClr val="92D05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Record Volume</a:t>
            </a:r>
          </a:p>
        </p:txBody>
      </p:sp>
      <p:graphicFrame>
        <p:nvGraphicFramePr>
          <p:cNvPr id="44" name="Table 43"/>
          <p:cNvGraphicFramePr>
            <a:graphicFrameLocks noGrp="1"/>
          </p:cNvGraphicFramePr>
          <p:nvPr>
            <p:extLst>
              <p:ext uri="{D42A27DB-BD31-4B8C-83A1-F6EECF244321}">
                <p14:modId xmlns:p14="http://schemas.microsoft.com/office/powerpoint/2010/main" val="1597743436"/>
              </p:ext>
            </p:extLst>
          </p:nvPr>
        </p:nvGraphicFramePr>
        <p:xfrm>
          <a:off x="1193227" y="5177001"/>
          <a:ext cx="8502648" cy="548640"/>
        </p:xfrm>
        <a:graphic>
          <a:graphicData uri="http://schemas.openxmlformats.org/drawingml/2006/table">
            <a:tbl>
              <a:tblPr firstRow="1" bandRow="1">
                <a:tableStyleId>{5C22544A-7EE6-4342-B048-85BDC9FD1C3A}</a:tableStyleId>
              </a:tblPr>
              <a:tblGrid>
                <a:gridCol w="1062831">
                  <a:extLst>
                    <a:ext uri="{9D8B030D-6E8A-4147-A177-3AD203B41FA5}">
                      <a16:colId xmlns:a16="http://schemas.microsoft.com/office/drawing/2014/main" val="20000"/>
                    </a:ext>
                  </a:extLst>
                </a:gridCol>
                <a:gridCol w="1062831">
                  <a:extLst>
                    <a:ext uri="{9D8B030D-6E8A-4147-A177-3AD203B41FA5}">
                      <a16:colId xmlns:a16="http://schemas.microsoft.com/office/drawing/2014/main" val="20001"/>
                    </a:ext>
                  </a:extLst>
                </a:gridCol>
                <a:gridCol w="1062831">
                  <a:extLst>
                    <a:ext uri="{9D8B030D-6E8A-4147-A177-3AD203B41FA5}">
                      <a16:colId xmlns:a16="http://schemas.microsoft.com/office/drawing/2014/main" val="20002"/>
                    </a:ext>
                  </a:extLst>
                </a:gridCol>
                <a:gridCol w="1062831">
                  <a:extLst>
                    <a:ext uri="{9D8B030D-6E8A-4147-A177-3AD203B41FA5}">
                      <a16:colId xmlns:a16="http://schemas.microsoft.com/office/drawing/2014/main" val="20003"/>
                    </a:ext>
                  </a:extLst>
                </a:gridCol>
                <a:gridCol w="1062831">
                  <a:extLst>
                    <a:ext uri="{9D8B030D-6E8A-4147-A177-3AD203B41FA5}">
                      <a16:colId xmlns:a16="http://schemas.microsoft.com/office/drawing/2014/main" val="20004"/>
                    </a:ext>
                  </a:extLst>
                </a:gridCol>
                <a:gridCol w="1062831">
                  <a:extLst>
                    <a:ext uri="{9D8B030D-6E8A-4147-A177-3AD203B41FA5}">
                      <a16:colId xmlns:a16="http://schemas.microsoft.com/office/drawing/2014/main" val="20005"/>
                    </a:ext>
                  </a:extLst>
                </a:gridCol>
                <a:gridCol w="1062831">
                  <a:extLst>
                    <a:ext uri="{9D8B030D-6E8A-4147-A177-3AD203B41FA5}">
                      <a16:colId xmlns:a16="http://schemas.microsoft.com/office/drawing/2014/main" val="20006"/>
                    </a:ext>
                  </a:extLst>
                </a:gridCol>
                <a:gridCol w="1062831">
                  <a:extLst>
                    <a:ext uri="{9D8B030D-6E8A-4147-A177-3AD203B41FA5}">
                      <a16:colId xmlns:a16="http://schemas.microsoft.com/office/drawing/2014/main" val="20007"/>
                    </a:ext>
                  </a:extLst>
                </a:gridCol>
              </a:tblGrid>
              <a:tr h="0">
                <a:tc>
                  <a:txBody>
                    <a:bodyPr/>
                    <a:lstStyle/>
                    <a:p>
                      <a:pPr algn="ctr"/>
                      <a:r>
                        <a:rPr lang="en-US" sz="1000" b="0" dirty="0"/>
                        <a:t>Retail Rx </a:t>
                      </a:r>
                    </a:p>
                    <a:p>
                      <a:pPr algn="ctr"/>
                      <a:r>
                        <a:rPr lang="en-US" sz="1000" b="0" dirty="0"/>
                        <a:t>~ 257 Million</a:t>
                      </a:r>
                    </a:p>
                  </a:txBody>
                  <a:tcPr anchor="ctr">
                    <a:solidFill>
                      <a:srgbClr val="00B0F0"/>
                    </a:solidFill>
                  </a:tcPr>
                </a:tc>
                <a:tc>
                  <a:txBody>
                    <a:bodyPr/>
                    <a:lstStyle/>
                    <a:p>
                      <a:pPr algn="ctr"/>
                      <a:r>
                        <a:rPr lang="en-US" sz="1000" b="0" dirty="0"/>
                        <a:t>PBM </a:t>
                      </a:r>
                    </a:p>
                    <a:p>
                      <a:pPr algn="ctr"/>
                      <a:r>
                        <a:rPr lang="en-US" sz="1000" b="0" dirty="0"/>
                        <a:t>~ 1 Billion</a:t>
                      </a:r>
                    </a:p>
                  </a:txBody>
                  <a:tcPr anchor="ctr">
                    <a:solidFill>
                      <a:srgbClr val="00B0F0"/>
                    </a:solidFill>
                  </a:tcPr>
                </a:tc>
                <a:tc>
                  <a:txBody>
                    <a:bodyPr/>
                    <a:lstStyle/>
                    <a:p>
                      <a:pPr algn="ctr"/>
                      <a:r>
                        <a:rPr lang="en-US" sz="1000" b="0" dirty="0"/>
                        <a:t>Specialty </a:t>
                      </a:r>
                    </a:p>
                    <a:p>
                      <a:pPr algn="ctr"/>
                      <a:r>
                        <a:rPr lang="en-US" sz="1000" b="0" dirty="0"/>
                        <a:t>~</a:t>
                      </a:r>
                      <a:r>
                        <a:rPr lang="en-US" sz="1000" b="0" baseline="0" dirty="0"/>
                        <a:t> 10 Million</a:t>
                      </a:r>
                      <a:endParaRPr lang="en-US" sz="1000" b="0" dirty="0"/>
                    </a:p>
                  </a:txBody>
                  <a:tcPr anchor="ctr">
                    <a:solidFill>
                      <a:srgbClr val="00B0F0"/>
                    </a:solidFill>
                  </a:tcPr>
                </a:tc>
                <a:tc>
                  <a:txBody>
                    <a:bodyPr/>
                    <a:lstStyle/>
                    <a:p>
                      <a:pPr algn="ctr"/>
                      <a:r>
                        <a:rPr lang="en-US" sz="1000" b="0" dirty="0"/>
                        <a:t>Minute</a:t>
                      </a:r>
                      <a:r>
                        <a:rPr lang="en-US" sz="1000" b="0" baseline="0" dirty="0"/>
                        <a:t> Clinic ~ 26 Million </a:t>
                      </a:r>
                      <a:endParaRPr lang="en-US" sz="1000" b="0" dirty="0"/>
                    </a:p>
                  </a:txBody>
                  <a:tcPr anchor="ctr">
                    <a:solidFill>
                      <a:srgbClr val="00B0F0"/>
                    </a:solidFill>
                  </a:tcPr>
                </a:tc>
                <a:tc>
                  <a:txBody>
                    <a:bodyPr/>
                    <a:lstStyle/>
                    <a:p>
                      <a:pPr algn="ctr"/>
                      <a:r>
                        <a:rPr lang="en-US" sz="1000" b="0" dirty="0"/>
                        <a:t>Coram ~ 20 Thousand (infusion only)</a:t>
                      </a:r>
                    </a:p>
                  </a:txBody>
                  <a:tcPr anchor="ctr">
                    <a:solidFill>
                      <a:srgbClr val="00B0F0"/>
                    </a:solidFill>
                  </a:tcPr>
                </a:tc>
                <a:tc>
                  <a:txBody>
                    <a:bodyPr/>
                    <a:lstStyle/>
                    <a:p>
                      <a:pPr algn="ctr"/>
                      <a:r>
                        <a:rPr lang="en-US" sz="1000" b="0" dirty="0"/>
                        <a:t>Accordant </a:t>
                      </a:r>
                    </a:p>
                    <a:p>
                      <a:pPr algn="ctr"/>
                      <a:r>
                        <a:rPr lang="en-US" sz="1000" b="0" dirty="0"/>
                        <a:t>~ 840 Thousand</a:t>
                      </a:r>
                    </a:p>
                  </a:txBody>
                  <a:tcPr anchor="ctr">
                    <a:solidFill>
                      <a:srgbClr val="00B0F0"/>
                    </a:solidFill>
                  </a:tcPr>
                </a:tc>
                <a:tc>
                  <a:txBody>
                    <a:bodyPr/>
                    <a:lstStyle/>
                    <a:p>
                      <a:pPr algn="ctr"/>
                      <a:r>
                        <a:rPr lang="en-US" sz="1000" b="0" dirty="0" err="1"/>
                        <a:t>Novologix</a:t>
                      </a:r>
                      <a:r>
                        <a:rPr lang="en-US" sz="1000" b="0" dirty="0"/>
                        <a:t> </a:t>
                      </a:r>
                    </a:p>
                    <a:p>
                      <a:pPr algn="ctr"/>
                      <a:r>
                        <a:rPr lang="en-US" sz="1000" b="0" dirty="0"/>
                        <a:t>~ 303 Thousand</a:t>
                      </a:r>
                    </a:p>
                  </a:txBody>
                  <a:tcPr anchor="ctr">
                    <a:solidFill>
                      <a:srgbClr val="00B0F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a:t>IMI Aetna</a:t>
                      </a:r>
                      <a:r>
                        <a:rPr lang="en-US" sz="1000" b="0" baseline="0" dirty="0"/>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a:t>~ 135 Million</a:t>
                      </a:r>
                      <a:endParaRPr lang="en-US" sz="1000" b="0" dirty="0"/>
                    </a:p>
                  </a:txBody>
                  <a:tcPr anchor="ctr">
                    <a:solidFill>
                      <a:srgbClr val="00B0F0"/>
                    </a:solidFill>
                  </a:tcPr>
                </a:tc>
                <a:extLst>
                  <a:ext uri="{0D108BD9-81ED-4DB2-BD59-A6C34878D82A}">
                    <a16:rowId xmlns:a16="http://schemas.microsoft.com/office/drawing/2014/main" val="10000"/>
                  </a:ext>
                </a:extLst>
              </a:tr>
            </a:tbl>
          </a:graphicData>
        </a:graphic>
      </p:graphicFrame>
      <p:grpSp>
        <p:nvGrpSpPr>
          <p:cNvPr id="2" name="Group 1"/>
          <p:cNvGrpSpPr/>
          <p:nvPr/>
        </p:nvGrpSpPr>
        <p:grpSpPr>
          <a:xfrm>
            <a:off x="1193228" y="1282044"/>
            <a:ext cx="8502650" cy="3469372"/>
            <a:chOff x="624450" y="1463277"/>
            <a:chExt cx="7878200" cy="3469372"/>
          </a:xfrm>
        </p:grpSpPr>
        <p:sp>
          <p:nvSpPr>
            <p:cNvPr id="7" name="Rectangle 6"/>
            <p:cNvSpPr/>
            <p:nvPr/>
          </p:nvSpPr>
          <p:spPr bwMode="gray">
            <a:xfrm>
              <a:off x="624450" y="2014937"/>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Rx Connect</a:t>
              </a:r>
            </a:p>
          </p:txBody>
        </p:sp>
        <p:sp>
          <p:nvSpPr>
            <p:cNvPr id="20" name="Rectangle 19"/>
            <p:cNvSpPr/>
            <p:nvPr/>
          </p:nvSpPr>
          <p:spPr bwMode="gray">
            <a:xfrm>
              <a:off x="624450" y="2310795"/>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Rx Claim</a:t>
              </a:r>
            </a:p>
          </p:txBody>
        </p:sp>
        <p:sp>
          <p:nvSpPr>
            <p:cNvPr id="21" name="Rectangle 20"/>
            <p:cNvSpPr/>
            <p:nvPr/>
          </p:nvSpPr>
          <p:spPr bwMode="gray">
            <a:xfrm>
              <a:off x="624450" y="2606653"/>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QL</a:t>
              </a:r>
            </a:p>
          </p:txBody>
        </p:sp>
        <p:sp>
          <p:nvSpPr>
            <p:cNvPr id="22" name="Rectangle 21"/>
            <p:cNvSpPr/>
            <p:nvPr/>
          </p:nvSpPr>
          <p:spPr bwMode="gray">
            <a:xfrm>
              <a:off x="624450" y="2902511"/>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CATS</a:t>
              </a:r>
            </a:p>
          </p:txBody>
        </p:sp>
        <p:sp>
          <p:nvSpPr>
            <p:cNvPr id="23" name="Rectangle 22"/>
            <p:cNvSpPr/>
            <p:nvPr/>
          </p:nvSpPr>
          <p:spPr bwMode="gray">
            <a:xfrm>
              <a:off x="624450" y="3198369"/>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HBS SPARCS</a:t>
              </a:r>
            </a:p>
          </p:txBody>
        </p:sp>
        <p:sp>
          <p:nvSpPr>
            <p:cNvPr id="24" name="Rectangle 23"/>
            <p:cNvSpPr/>
            <p:nvPr/>
          </p:nvSpPr>
          <p:spPr bwMode="gray">
            <a:xfrm>
              <a:off x="624450" y="3494227"/>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EMR</a:t>
              </a:r>
            </a:p>
          </p:txBody>
        </p:sp>
        <p:sp>
          <p:nvSpPr>
            <p:cNvPr id="25" name="Rectangle 24"/>
            <p:cNvSpPr/>
            <p:nvPr/>
          </p:nvSpPr>
          <p:spPr bwMode="gray">
            <a:xfrm>
              <a:off x="624450" y="3790085"/>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Coram</a:t>
              </a:r>
            </a:p>
          </p:txBody>
        </p:sp>
        <p:sp>
          <p:nvSpPr>
            <p:cNvPr id="26" name="Freeform 5">
              <a:extLst>
                <a:ext uri="{FF2B5EF4-FFF2-40B4-BE49-F238E27FC236}">
                  <a16:creationId xmlns:a16="http://schemas.microsoft.com/office/drawing/2014/main" id="{9605BFF5-B1F3-4950-ACC2-E7FF81236555}"/>
                </a:ext>
              </a:extLst>
            </p:cNvPr>
            <p:cNvSpPr>
              <a:spLocks/>
            </p:cNvSpPr>
            <p:nvPr/>
          </p:nvSpPr>
          <p:spPr bwMode="auto">
            <a:xfrm>
              <a:off x="6502231" y="1770847"/>
              <a:ext cx="164917" cy="121923"/>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defTabSz="685800">
                <a:defRPr/>
              </a:pPr>
              <a:endParaRPr lang="en-US" sz="1350" kern="0" dirty="0">
                <a:solidFill>
                  <a:srgbClr val="000000"/>
                </a:solidFill>
                <a:latin typeface="Century Gothic" panose="020B0502020202020204" pitchFamily="34" charset="0"/>
                <a:cs typeface="Arial" panose="020B0604020202020204" pitchFamily="34" charset="0"/>
                <a:sym typeface="Arial" panose="020B0604020202020204" pitchFamily="34" charset="0"/>
              </a:endParaRPr>
            </a:p>
          </p:txBody>
        </p:sp>
        <p:sp>
          <p:nvSpPr>
            <p:cNvPr id="27" name="Freeform 6">
              <a:extLst>
                <a:ext uri="{FF2B5EF4-FFF2-40B4-BE49-F238E27FC236}">
                  <a16:creationId xmlns:a16="http://schemas.microsoft.com/office/drawing/2014/main" id="{BE15BA74-45FA-495E-B4F1-CF35474DB748}"/>
                </a:ext>
              </a:extLst>
            </p:cNvPr>
            <p:cNvSpPr>
              <a:spLocks/>
            </p:cNvSpPr>
            <p:nvPr/>
          </p:nvSpPr>
          <p:spPr bwMode="auto">
            <a:xfrm>
              <a:off x="6538234" y="1920830"/>
              <a:ext cx="128914" cy="253083"/>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defTabSz="685800">
                <a:defRPr/>
              </a:pPr>
              <a:endParaRPr lang="en-US" sz="1350" kern="0" dirty="0">
                <a:solidFill>
                  <a:srgbClr val="000000"/>
                </a:solidFill>
                <a:latin typeface="Century Gothic" panose="020B0502020202020204" pitchFamily="34" charset="0"/>
                <a:cs typeface="Arial" panose="020B0604020202020204" pitchFamily="34" charset="0"/>
                <a:sym typeface="Arial" panose="020B0604020202020204" pitchFamily="34" charset="0"/>
              </a:endParaRPr>
            </a:p>
          </p:txBody>
        </p:sp>
        <p:sp>
          <p:nvSpPr>
            <p:cNvPr id="28" name="Oval 7">
              <a:extLst>
                <a:ext uri="{FF2B5EF4-FFF2-40B4-BE49-F238E27FC236}">
                  <a16:creationId xmlns:a16="http://schemas.microsoft.com/office/drawing/2014/main" id="{9F3EAA45-7D28-490A-8F12-F9272DD725ED}"/>
                </a:ext>
              </a:extLst>
            </p:cNvPr>
            <p:cNvSpPr>
              <a:spLocks noChangeArrowheads="1"/>
            </p:cNvSpPr>
            <p:nvPr/>
          </p:nvSpPr>
          <p:spPr bwMode="auto">
            <a:xfrm>
              <a:off x="6800707" y="1788802"/>
              <a:ext cx="133560" cy="106221"/>
            </a:xfrm>
            <a:prstGeom prst="ellipse">
              <a:avLst/>
            </a:prstGeom>
            <a:solidFill>
              <a:srgbClr val="064E69"/>
            </a:solidFill>
            <a:ln>
              <a:noFill/>
            </a:ln>
          </p:spPr>
          <p:txBody>
            <a:bodyPr vert="horz" wrap="square" lIns="68580" tIns="34290" rIns="68580" bIns="34290" numCol="1" anchor="t" anchorCtr="0" compatLnSpc="1">
              <a:prstTxWarp prst="textNoShape">
                <a:avLst/>
              </a:prstTxWarp>
            </a:bodyPr>
            <a:lstStyle/>
            <a:p>
              <a:pPr defTabSz="685800">
                <a:defRPr/>
              </a:pPr>
              <a:endParaRPr lang="en-US" sz="1350" kern="0" dirty="0">
                <a:solidFill>
                  <a:srgbClr val="000000"/>
                </a:solidFill>
                <a:latin typeface="Century Gothic" panose="020B0502020202020204" pitchFamily="34" charset="0"/>
                <a:cs typeface="Arial" panose="020B0604020202020204" pitchFamily="34" charset="0"/>
                <a:sym typeface="Arial" panose="020B0604020202020204" pitchFamily="34" charset="0"/>
              </a:endParaRPr>
            </a:p>
          </p:txBody>
        </p:sp>
        <p:sp>
          <p:nvSpPr>
            <p:cNvPr id="29" name="Freeform 8">
              <a:extLst>
                <a:ext uri="{FF2B5EF4-FFF2-40B4-BE49-F238E27FC236}">
                  <a16:creationId xmlns:a16="http://schemas.microsoft.com/office/drawing/2014/main" id="{1A639E01-FD26-4061-9806-9050D06D3AD1}"/>
                </a:ext>
              </a:extLst>
            </p:cNvPr>
            <p:cNvSpPr>
              <a:spLocks/>
            </p:cNvSpPr>
            <p:nvPr/>
          </p:nvSpPr>
          <p:spPr bwMode="auto">
            <a:xfrm>
              <a:off x="6800707" y="1920830"/>
              <a:ext cx="133560" cy="253083"/>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defTabSz="685800">
                <a:defRPr/>
              </a:pPr>
              <a:endParaRPr lang="en-US" sz="1350" kern="0" dirty="0">
                <a:solidFill>
                  <a:srgbClr val="000000"/>
                </a:solidFill>
                <a:latin typeface="Century Gothic" panose="020B0502020202020204" pitchFamily="34" charset="0"/>
                <a:cs typeface="Arial" panose="020B0604020202020204" pitchFamily="34" charset="0"/>
                <a:sym typeface="Arial" panose="020B0604020202020204" pitchFamily="34" charset="0"/>
              </a:endParaRPr>
            </a:p>
          </p:txBody>
        </p:sp>
        <p:sp>
          <p:nvSpPr>
            <p:cNvPr id="30" name="Oval 9">
              <a:extLst>
                <a:ext uri="{FF2B5EF4-FFF2-40B4-BE49-F238E27FC236}">
                  <a16:creationId xmlns:a16="http://schemas.microsoft.com/office/drawing/2014/main" id="{A89A971D-D803-4ACD-94A5-D81E8FE0FB10}"/>
                </a:ext>
              </a:extLst>
            </p:cNvPr>
            <p:cNvSpPr>
              <a:spLocks noChangeArrowheads="1"/>
            </p:cNvSpPr>
            <p:nvPr/>
          </p:nvSpPr>
          <p:spPr bwMode="auto">
            <a:xfrm>
              <a:off x="6691537" y="1968361"/>
              <a:ext cx="89427" cy="71122"/>
            </a:xfrm>
            <a:prstGeom prst="ellipse">
              <a:avLst/>
            </a:prstGeom>
            <a:solidFill>
              <a:srgbClr val="064E69"/>
            </a:solidFill>
            <a:ln>
              <a:noFill/>
            </a:ln>
          </p:spPr>
          <p:txBody>
            <a:bodyPr vert="horz" wrap="square" lIns="68580" tIns="34290" rIns="68580" bIns="34290" numCol="1" anchor="t" anchorCtr="0" compatLnSpc="1">
              <a:prstTxWarp prst="textNoShape">
                <a:avLst/>
              </a:prstTxWarp>
            </a:bodyPr>
            <a:lstStyle/>
            <a:p>
              <a:pPr defTabSz="685800">
                <a:defRPr/>
              </a:pPr>
              <a:endParaRPr lang="en-US" sz="1350" kern="0" dirty="0">
                <a:solidFill>
                  <a:srgbClr val="000000"/>
                </a:solidFill>
                <a:latin typeface="Century Gothic" panose="020B0502020202020204" pitchFamily="34" charset="0"/>
                <a:cs typeface="Arial" panose="020B0604020202020204" pitchFamily="34" charset="0"/>
                <a:sym typeface="Arial" panose="020B0604020202020204" pitchFamily="34" charset="0"/>
              </a:endParaRPr>
            </a:p>
          </p:txBody>
        </p:sp>
        <p:sp>
          <p:nvSpPr>
            <p:cNvPr id="31" name="Freeform 10">
              <a:extLst>
                <a:ext uri="{FF2B5EF4-FFF2-40B4-BE49-F238E27FC236}">
                  <a16:creationId xmlns:a16="http://schemas.microsoft.com/office/drawing/2014/main" id="{B56DCFC8-5FEA-4E2D-8A7F-579AA0C56386}"/>
                </a:ext>
              </a:extLst>
            </p:cNvPr>
            <p:cNvSpPr>
              <a:spLocks/>
            </p:cNvSpPr>
            <p:nvPr/>
          </p:nvSpPr>
          <p:spPr bwMode="auto">
            <a:xfrm>
              <a:off x="6691537" y="2064476"/>
              <a:ext cx="89427" cy="12746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solidFill>
              <a:srgbClr val="064E69"/>
            </a:solidFill>
            <a:ln>
              <a:noFill/>
            </a:ln>
          </p:spPr>
          <p:txBody>
            <a:bodyPr vert="horz" wrap="square" lIns="68580" tIns="34290" rIns="68580" bIns="34290" numCol="1" anchor="t" anchorCtr="0" compatLnSpc="1">
              <a:prstTxWarp prst="textNoShape">
                <a:avLst/>
              </a:prstTxWarp>
            </a:bodyPr>
            <a:lstStyle/>
            <a:p>
              <a:pPr defTabSz="685800">
                <a:defRPr/>
              </a:pPr>
              <a:endParaRPr lang="en-US" sz="1350" kern="0" dirty="0">
                <a:solidFill>
                  <a:srgbClr val="000000"/>
                </a:solidFill>
                <a:latin typeface="Century Gothic" panose="020B0502020202020204" pitchFamily="34" charset="0"/>
                <a:cs typeface="Arial" panose="020B0604020202020204" pitchFamily="34" charset="0"/>
                <a:sym typeface="Arial" panose="020B0604020202020204" pitchFamily="34" charset="0"/>
              </a:endParaRPr>
            </a:p>
          </p:txBody>
        </p:sp>
        <p:sp>
          <p:nvSpPr>
            <p:cNvPr id="10" name="TextBox 9"/>
            <p:cNvSpPr txBox="1"/>
            <p:nvPr/>
          </p:nvSpPr>
          <p:spPr>
            <a:xfrm>
              <a:off x="7039478" y="1910268"/>
              <a:ext cx="844783" cy="184666"/>
            </a:xfrm>
            <a:prstGeom prst="rect">
              <a:avLst/>
            </a:prstGeom>
            <a:noFill/>
          </p:spPr>
          <p:txBody>
            <a:bodyPr wrap="none" lIns="0" tIns="0" rIns="0" bIns="0" rtlCol="0">
              <a:spAutoFit/>
            </a:bodyPr>
            <a:lstStyle/>
            <a:p>
              <a:r>
                <a:rPr lang="en-US" sz="1200" b="1" dirty="0"/>
                <a:t>Consumers</a:t>
              </a:r>
            </a:p>
          </p:txBody>
        </p:sp>
        <p:sp>
          <p:nvSpPr>
            <p:cNvPr id="32" name="Rectangle 31"/>
            <p:cNvSpPr/>
            <p:nvPr/>
          </p:nvSpPr>
          <p:spPr bwMode="gray">
            <a:xfrm>
              <a:off x="5870263" y="2316869"/>
              <a:ext cx="1278385" cy="363803"/>
            </a:xfrm>
            <a:prstGeom prst="rect">
              <a:avLst/>
            </a:prstGeom>
            <a:solidFill>
              <a:srgbClr val="00B05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UDF</a:t>
              </a:r>
            </a:p>
          </p:txBody>
        </p:sp>
        <p:sp>
          <p:nvSpPr>
            <p:cNvPr id="33" name="Rectangle 32"/>
            <p:cNvSpPr/>
            <p:nvPr/>
          </p:nvSpPr>
          <p:spPr bwMode="gray">
            <a:xfrm>
              <a:off x="5870263" y="2713760"/>
              <a:ext cx="2632386" cy="355107"/>
            </a:xfrm>
            <a:prstGeom prst="rect">
              <a:avLst/>
            </a:prstGeom>
            <a:solidFill>
              <a:srgbClr val="00B05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Individual Profile and Preferences - IPP</a:t>
              </a:r>
            </a:p>
          </p:txBody>
        </p:sp>
        <p:sp>
          <p:nvSpPr>
            <p:cNvPr id="34" name="Rectangle 33"/>
            <p:cNvSpPr/>
            <p:nvPr/>
          </p:nvSpPr>
          <p:spPr bwMode="gray">
            <a:xfrm>
              <a:off x="5870263" y="3327457"/>
              <a:ext cx="1278385" cy="355107"/>
            </a:xfrm>
            <a:prstGeom prst="rect">
              <a:avLst/>
            </a:prstGeom>
            <a:solidFill>
              <a:srgbClr val="C0C0C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Clinical Platform</a:t>
              </a:r>
            </a:p>
          </p:txBody>
        </p:sp>
        <p:sp>
          <p:nvSpPr>
            <p:cNvPr id="37" name="Rectangle 36"/>
            <p:cNvSpPr/>
            <p:nvPr/>
          </p:nvSpPr>
          <p:spPr bwMode="gray">
            <a:xfrm>
              <a:off x="7224265" y="2317396"/>
              <a:ext cx="1278385" cy="361098"/>
            </a:xfrm>
            <a:prstGeom prst="rect">
              <a:avLst/>
            </a:prstGeom>
            <a:solidFill>
              <a:srgbClr val="00B05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Account for Life – A4L</a:t>
              </a:r>
            </a:p>
          </p:txBody>
        </p:sp>
        <p:sp>
          <p:nvSpPr>
            <p:cNvPr id="39" name="Rectangle 38"/>
            <p:cNvSpPr/>
            <p:nvPr/>
          </p:nvSpPr>
          <p:spPr bwMode="gray">
            <a:xfrm>
              <a:off x="7224265" y="3327457"/>
              <a:ext cx="1278385" cy="355107"/>
            </a:xfrm>
            <a:prstGeom prst="rect">
              <a:avLst/>
            </a:prstGeom>
            <a:solidFill>
              <a:srgbClr val="C0C0C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Pharmacy Advisor</a:t>
              </a:r>
            </a:p>
          </p:txBody>
        </p:sp>
        <p:sp>
          <p:nvSpPr>
            <p:cNvPr id="41" name="TextBox 40"/>
            <p:cNvSpPr txBox="1"/>
            <p:nvPr/>
          </p:nvSpPr>
          <p:spPr>
            <a:xfrm>
              <a:off x="666527" y="1765379"/>
              <a:ext cx="1194238" cy="184666"/>
            </a:xfrm>
            <a:prstGeom prst="rect">
              <a:avLst/>
            </a:prstGeom>
            <a:noFill/>
          </p:spPr>
          <p:txBody>
            <a:bodyPr wrap="none" lIns="0" tIns="0" rIns="0" bIns="0" rtlCol="0">
              <a:spAutoFit/>
            </a:bodyPr>
            <a:lstStyle/>
            <a:p>
              <a:r>
                <a:rPr lang="en-US" sz="1200" b="1" dirty="0"/>
                <a:t>Source Systems</a:t>
              </a:r>
            </a:p>
          </p:txBody>
        </p:sp>
        <p:sp>
          <p:nvSpPr>
            <p:cNvPr id="46" name="TextBox 45"/>
            <p:cNvSpPr txBox="1"/>
            <p:nvPr/>
          </p:nvSpPr>
          <p:spPr>
            <a:xfrm>
              <a:off x="1952130" y="2060077"/>
              <a:ext cx="961802" cy="138499"/>
            </a:xfrm>
            <a:prstGeom prst="rect">
              <a:avLst/>
            </a:prstGeom>
            <a:noFill/>
          </p:spPr>
          <p:txBody>
            <a:bodyPr wrap="none" lIns="0" tIns="0" rIns="0" bIns="0" rtlCol="0">
              <a:spAutoFit/>
            </a:bodyPr>
            <a:lstStyle/>
            <a:p>
              <a:r>
                <a:rPr lang="en-US" sz="900" dirty="0"/>
                <a:t>Real Time &amp; Batch</a:t>
              </a:r>
            </a:p>
          </p:txBody>
        </p:sp>
        <p:sp>
          <p:nvSpPr>
            <p:cNvPr id="47" name="TextBox 46"/>
            <p:cNvSpPr txBox="1"/>
            <p:nvPr/>
          </p:nvSpPr>
          <p:spPr>
            <a:xfrm>
              <a:off x="1952130" y="2354334"/>
              <a:ext cx="294953" cy="138499"/>
            </a:xfrm>
            <a:prstGeom prst="rect">
              <a:avLst/>
            </a:prstGeom>
            <a:noFill/>
          </p:spPr>
          <p:txBody>
            <a:bodyPr wrap="none" lIns="0" tIns="0" rIns="0" bIns="0" rtlCol="0">
              <a:spAutoFit/>
            </a:bodyPr>
            <a:lstStyle/>
            <a:p>
              <a:r>
                <a:rPr lang="en-US" sz="900" dirty="0"/>
                <a:t>Batch</a:t>
              </a:r>
            </a:p>
          </p:txBody>
        </p:sp>
        <p:sp>
          <p:nvSpPr>
            <p:cNvPr id="48" name="TextBox 47"/>
            <p:cNvSpPr txBox="1"/>
            <p:nvPr/>
          </p:nvSpPr>
          <p:spPr>
            <a:xfrm>
              <a:off x="1952130" y="2653029"/>
              <a:ext cx="294953" cy="138499"/>
            </a:xfrm>
            <a:prstGeom prst="rect">
              <a:avLst/>
            </a:prstGeom>
            <a:noFill/>
          </p:spPr>
          <p:txBody>
            <a:bodyPr wrap="none" lIns="0" tIns="0" rIns="0" bIns="0" rtlCol="0">
              <a:spAutoFit/>
            </a:bodyPr>
            <a:lstStyle/>
            <a:p>
              <a:r>
                <a:rPr lang="en-US" sz="900" dirty="0"/>
                <a:t>Batch</a:t>
              </a:r>
            </a:p>
          </p:txBody>
        </p:sp>
        <p:sp>
          <p:nvSpPr>
            <p:cNvPr id="49" name="TextBox 48"/>
            <p:cNvSpPr txBox="1"/>
            <p:nvPr/>
          </p:nvSpPr>
          <p:spPr>
            <a:xfrm>
              <a:off x="1952130" y="2949742"/>
              <a:ext cx="525785" cy="138499"/>
            </a:xfrm>
            <a:prstGeom prst="rect">
              <a:avLst/>
            </a:prstGeom>
            <a:noFill/>
          </p:spPr>
          <p:txBody>
            <a:bodyPr wrap="none" lIns="0" tIns="0" rIns="0" bIns="0" rtlCol="0">
              <a:spAutoFit/>
            </a:bodyPr>
            <a:lstStyle/>
            <a:p>
              <a:r>
                <a:rPr lang="en-US" sz="900" dirty="0"/>
                <a:t>Real Time</a:t>
              </a:r>
            </a:p>
          </p:txBody>
        </p:sp>
        <p:sp>
          <p:nvSpPr>
            <p:cNvPr id="50" name="TextBox 49"/>
            <p:cNvSpPr txBox="1"/>
            <p:nvPr/>
          </p:nvSpPr>
          <p:spPr>
            <a:xfrm>
              <a:off x="1952130" y="3258568"/>
              <a:ext cx="525785" cy="138499"/>
            </a:xfrm>
            <a:prstGeom prst="rect">
              <a:avLst/>
            </a:prstGeom>
            <a:noFill/>
          </p:spPr>
          <p:txBody>
            <a:bodyPr wrap="none" lIns="0" tIns="0" rIns="0" bIns="0" rtlCol="0">
              <a:spAutoFit/>
            </a:bodyPr>
            <a:lstStyle/>
            <a:p>
              <a:r>
                <a:rPr lang="en-US" sz="900" dirty="0"/>
                <a:t>Real Time</a:t>
              </a:r>
            </a:p>
          </p:txBody>
        </p:sp>
        <p:sp>
          <p:nvSpPr>
            <p:cNvPr id="51" name="TextBox 50"/>
            <p:cNvSpPr txBox="1"/>
            <p:nvPr/>
          </p:nvSpPr>
          <p:spPr>
            <a:xfrm>
              <a:off x="1952130" y="3543199"/>
              <a:ext cx="294953" cy="138499"/>
            </a:xfrm>
            <a:prstGeom prst="rect">
              <a:avLst/>
            </a:prstGeom>
            <a:noFill/>
          </p:spPr>
          <p:txBody>
            <a:bodyPr wrap="none" lIns="0" tIns="0" rIns="0" bIns="0" rtlCol="0">
              <a:spAutoFit/>
            </a:bodyPr>
            <a:lstStyle/>
            <a:p>
              <a:r>
                <a:rPr lang="en-US" sz="900" dirty="0"/>
                <a:t>Batch</a:t>
              </a:r>
            </a:p>
          </p:txBody>
        </p:sp>
        <p:sp>
          <p:nvSpPr>
            <p:cNvPr id="52" name="TextBox 51"/>
            <p:cNvSpPr txBox="1"/>
            <p:nvPr/>
          </p:nvSpPr>
          <p:spPr>
            <a:xfrm>
              <a:off x="1952130" y="3837835"/>
              <a:ext cx="294953" cy="138499"/>
            </a:xfrm>
            <a:prstGeom prst="rect">
              <a:avLst/>
            </a:prstGeom>
            <a:noFill/>
          </p:spPr>
          <p:txBody>
            <a:bodyPr wrap="none" lIns="0" tIns="0" rIns="0" bIns="0" rtlCol="0">
              <a:spAutoFit/>
            </a:bodyPr>
            <a:lstStyle/>
            <a:p>
              <a:r>
                <a:rPr lang="en-US" sz="900" dirty="0"/>
                <a:t>Batch</a:t>
              </a:r>
            </a:p>
          </p:txBody>
        </p:sp>
        <p:grpSp>
          <p:nvGrpSpPr>
            <p:cNvPr id="45" name="Group 44"/>
            <p:cNvGrpSpPr/>
            <p:nvPr/>
          </p:nvGrpSpPr>
          <p:grpSpPr>
            <a:xfrm>
              <a:off x="2649213" y="1463277"/>
              <a:ext cx="3168043" cy="3469372"/>
              <a:chOff x="221358" y="1342872"/>
              <a:chExt cx="4626502" cy="5066553"/>
            </a:xfrm>
          </p:grpSpPr>
          <p:graphicFrame>
            <p:nvGraphicFramePr>
              <p:cNvPr id="53" name="Chart 52"/>
              <p:cNvGraphicFramePr/>
              <p:nvPr/>
            </p:nvGraphicFramePr>
            <p:xfrm>
              <a:off x="221358" y="1342872"/>
              <a:ext cx="4626502" cy="5066553"/>
            </p:xfrm>
            <a:graphic>
              <a:graphicData uri="http://schemas.openxmlformats.org/drawingml/2006/chart">
                <c:chart xmlns:c="http://schemas.openxmlformats.org/drawingml/2006/chart" xmlns:r="http://schemas.openxmlformats.org/officeDocument/2006/relationships" r:id="rId2"/>
              </a:graphicData>
            </a:graphic>
          </p:graphicFrame>
          <p:sp>
            <p:nvSpPr>
              <p:cNvPr id="54" name="Freeform 17"/>
              <p:cNvSpPr>
                <a:spLocks noEditPoints="1"/>
              </p:cNvSpPr>
              <p:nvPr/>
            </p:nvSpPr>
            <p:spPr bwMode="auto">
              <a:xfrm>
                <a:off x="2105164" y="3171937"/>
                <a:ext cx="681221" cy="854574"/>
              </a:xfrm>
              <a:custGeom>
                <a:avLst/>
                <a:gdLst>
                  <a:gd name="T0" fmla="*/ 34 w 114"/>
                  <a:gd name="T1" fmla="*/ 55 h 144"/>
                  <a:gd name="T2" fmla="*/ 34 w 114"/>
                  <a:gd name="T3" fmla="*/ 10 h 144"/>
                  <a:gd name="T4" fmla="*/ 80 w 114"/>
                  <a:gd name="T5" fmla="*/ 10 h 144"/>
                  <a:gd name="T6" fmla="*/ 80 w 114"/>
                  <a:gd name="T7" fmla="*/ 55 h 144"/>
                  <a:gd name="T8" fmla="*/ 57 w 114"/>
                  <a:gd name="T9" fmla="*/ 6 h 144"/>
                  <a:gd name="T10" fmla="*/ 31 w 114"/>
                  <a:gd name="T11" fmla="*/ 32 h 144"/>
                  <a:gd name="T12" fmla="*/ 57 w 114"/>
                  <a:gd name="T13" fmla="*/ 59 h 144"/>
                  <a:gd name="T14" fmla="*/ 83 w 114"/>
                  <a:gd name="T15" fmla="*/ 32 h 144"/>
                  <a:gd name="T16" fmla="*/ 57 w 114"/>
                  <a:gd name="T17" fmla="*/ 6 h 144"/>
                  <a:gd name="T18" fmla="*/ 114 w 114"/>
                  <a:gd name="T19" fmla="*/ 91 h 144"/>
                  <a:gd name="T20" fmla="*/ 92 w 114"/>
                  <a:gd name="T21" fmla="*/ 69 h 144"/>
                  <a:gd name="T22" fmla="*/ 6 w 114"/>
                  <a:gd name="T23" fmla="*/ 75 h 144"/>
                  <a:gd name="T24" fmla="*/ 0 w 114"/>
                  <a:gd name="T25" fmla="*/ 112 h 144"/>
                  <a:gd name="T26" fmla="*/ 6 w 114"/>
                  <a:gd name="T27" fmla="*/ 144 h 144"/>
                  <a:gd name="T28" fmla="*/ 6 w 114"/>
                  <a:gd name="T29" fmla="*/ 91 h 144"/>
                  <a:gd name="T30" fmla="*/ 22 w 114"/>
                  <a:gd name="T31" fmla="*/ 75 h 144"/>
                  <a:gd name="T32" fmla="*/ 103 w 114"/>
                  <a:gd name="T33" fmla="*/ 80 h 144"/>
                  <a:gd name="T34" fmla="*/ 108 w 114"/>
                  <a:gd name="T35" fmla="*/ 112 h 144"/>
                  <a:gd name="T36" fmla="*/ 114 w 114"/>
                  <a:gd name="T37" fmla="*/ 144 h 144"/>
                  <a:gd name="T38" fmla="*/ 27 w 114"/>
                  <a:gd name="T39" fmla="*/ 101 h 144"/>
                  <a:gd name="T40" fmla="*/ 20 w 114"/>
                  <a:gd name="T41" fmla="*/ 144 h 144"/>
                  <a:gd name="T42" fmla="*/ 27 w 114"/>
                  <a:gd name="T43" fmla="*/ 101 h 144"/>
                  <a:gd name="T44" fmla="*/ 87 w 114"/>
                  <a:gd name="T45" fmla="*/ 101 h 144"/>
                  <a:gd name="T46" fmla="*/ 94 w 114"/>
                  <a:gd name="T47" fmla="*/ 144 h 144"/>
                  <a:gd name="T48" fmla="*/ 57 w 114"/>
                  <a:gd name="T49" fmla="*/ 124 h 144"/>
                  <a:gd name="T50" fmla="*/ 38 w 114"/>
                  <a:gd name="T51" fmla="*/ 102 h 144"/>
                  <a:gd name="T52" fmla="*/ 45 w 114"/>
                  <a:gd name="T53" fmla="*/ 92 h 144"/>
                  <a:gd name="T54" fmla="*/ 55 w 114"/>
                  <a:gd name="T55" fmla="*/ 92 h 144"/>
                  <a:gd name="T56" fmla="*/ 59 w 114"/>
                  <a:gd name="T57" fmla="*/ 92 h 144"/>
                  <a:gd name="T58" fmla="*/ 69 w 114"/>
                  <a:gd name="T59" fmla="*/ 92 h 144"/>
                  <a:gd name="T60" fmla="*/ 76 w 114"/>
                  <a:gd name="T61" fmla="*/ 102 h 144"/>
                  <a:gd name="T62" fmla="*/ 57 w 114"/>
                  <a:gd name="T63" fmla="*/ 124 h 144"/>
                  <a:gd name="T64" fmla="*/ 50 w 114"/>
                  <a:gd name="T65" fmla="*/ 96 h 144"/>
                  <a:gd name="T66" fmla="*/ 44 w 114"/>
                  <a:gd name="T67" fmla="*/ 102 h 144"/>
                  <a:gd name="T68" fmla="*/ 57 w 114"/>
                  <a:gd name="T69" fmla="*/ 115 h 144"/>
                  <a:gd name="T70" fmla="*/ 70 w 114"/>
                  <a:gd name="T71" fmla="*/ 102 h 144"/>
                  <a:gd name="T72" fmla="*/ 64 w 114"/>
                  <a:gd name="T73" fmla="*/ 96 h 144"/>
                  <a:gd name="T74" fmla="*/ 64 w 114"/>
                  <a:gd name="T75" fmla="*/ 96 h 144"/>
                  <a:gd name="T76" fmla="*/ 51 w 114"/>
                  <a:gd name="T77"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44">
                    <a:moveTo>
                      <a:pt x="57" y="65"/>
                    </a:moveTo>
                    <a:cubicBezTo>
                      <a:pt x="48" y="65"/>
                      <a:pt x="40" y="62"/>
                      <a:pt x="34" y="55"/>
                    </a:cubicBezTo>
                    <a:cubicBezTo>
                      <a:pt x="28" y="49"/>
                      <a:pt x="25" y="41"/>
                      <a:pt x="25" y="32"/>
                    </a:cubicBezTo>
                    <a:cubicBezTo>
                      <a:pt x="25" y="24"/>
                      <a:pt x="28" y="16"/>
                      <a:pt x="34" y="10"/>
                    </a:cubicBezTo>
                    <a:cubicBezTo>
                      <a:pt x="40" y="3"/>
                      <a:pt x="48" y="0"/>
                      <a:pt x="57" y="0"/>
                    </a:cubicBezTo>
                    <a:cubicBezTo>
                      <a:pt x="66" y="0"/>
                      <a:pt x="74" y="3"/>
                      <a:pt x="80" y="10"/>
                    </a:cubicBezTo>
                    <a:cubicBezTo>
                      <a:pt x="86" y="16"/>
                      <a:pt x="89" y="24"/>
                      <a:pt x="89" y="32"/>
                    </a:cubicBezTo>
                    <a:cubicBezTo>
                      <a:pt x="89" y="41"/>
                      <a:pt x="86" y="49"/>
                      <a:pt x="80" y="55"/>
                    </a:cubicBezTo>
                    <a:cubicBezTo>
                      <a:pt x="74" y="62"/>
                      <a:pt x="66" y="65"/>
                      <a:pt x="57" y="65"/>
                    </a:cubicBezTo>
                    <a:close/>
                    <a:moveTo>
                      <a:pt x="57" y="6"/>
                    </a:moveTo>
                    <a:cubicBezTo>
                      <a:pt x="50" y="6"/>
                      <a:pt x="44" y="9"/>
                      <a:pt x="39" y="14"/>
                    </a:cubicBezTo>
                    <a:cubicBezTo>
                      <a:pt x="34" y="19"/>
                      <a:pt x="31" y="26"/>
                      <a:pt x="31" y="32"/>
                    </a:cubicBezTo>
                    <a:cubicBezTo>
                      <a:pt x="31" y="39"/>
                      <a:pt x="34" y="46"/>
                      <a:pt x="39" y="51"/>
                    </a:cubicBezTo>
                    <a:cubicBezTo>
                      <a:pt x="44" y="56"/>
                      <a:pt x="50" y="59"/>
                      <a:pt x="57" y="59"/>
                    </a:cubicBezTo>
                    <a:cubicBezTo>
                      <a:pt x="64" y="59"/>
                      <a:pt x="71" y="56"/>
                      <a:pt x="75" y="51"/>
                    </a:cubicBezTo>
                    <a:cubicBezTo>
                      <a:pt x="80" y="46"/>
                      <a:pt x="83" y="39"/>
                      <a:pt x="83" y="32"/>
                    </a:cubicBezTo>
                    <a:cubicBezTo>
                      <a:pt x="83" y="26"/>
                      <a:pt x="80" y="19"/>
                      <a:pt x="75" y="14"/>
                    </a:cubicBezTo>
                    <a:cubicBezTo>
                      <a:pt x="71" y="9"/>
                      <a:pt x="64" y="6"/>
                      <a:pt x="57" y="6"/>
                    </a:cubicBezTo>
                    <a:close/>
                    <a:moveTo>
                      <a:pt x="114" y="112"/>
                    </a:moveTo>
                    <a:cubicBezTo>
                      <a:pt x="114" y="91"/>
                      <a:pt x="114" y="91"/>
                      <a:pt x="114" y="91"/>
                    </a:cubicBezTo>
                    <a:cubicBezTo>
                      <a:pt x="114" y="85"/>
                      <a:pt x="112" y="80"/>
                      <a:pt x="108" y="75"/>
                    </a:cubicBezTo>
                    <a:cubicBezTo>
                      <a:pt x="104" y="71"/>
                      <a:pt x="98" y="69"/>
                      <a:pt x="92" y="69"/>
                    </a:cubicBezTo>
                    <a:cubicBezTo>
                      <a:pt x="22" y="69"/>
                      <a:pt x="22" y="69"/>
                      <a:pt x="22" y="69"/>
                    </a:cubicBezTo>
                    <a:cubicBezTo>
                      <a:pt x="16" y="69"/>
                      <a:pt x="10" y="71"/>
                      <a:pt x="6" y="75"/>
                    </a:cubicBezTo>
                    <a:cubicBezTo>
                      <a:pt x="2" y="80"/>
                      <a:pt x="0" y="85"/>
                      <a:pt x="0" y="91"/>
                    </a:cubicBezTo>
                    <a:cubicBezTo>
                      <a:pt x="0" y="112"/>
                      <a:pt x="0" y="112"/>
                      <a:pt x="0" y="112"/>
                    </a:cubicBezTo>
                    <a:cubicBezTo>
                      <a:pt x="0" y="144"/>
                      <a:pt x="0" y="144"/>
                      <a:pt x="0" y="144"/>
                    </a:cubicBezTo>
                    <a:cubicBezTo>
                      <a:pt x="6" y="144"/>
                      <a:pt x="6" y="144"/>
                      <a:pt x="6" y="144"/>
                    </a:cubicBezTo>
                    <a:cubicBezTo>
                      <a:pt x="6" y="112"/>
                      <a:pt x="6" y="112"/>
                      <a:pt x="6" y="112"/>
                    </a:cubicBezTo>
                    <a:cubicBezTo>
                      <a:pt x="6" y="91"/>
                      <a:pt x="6" y="91"/>
                      <a:pt x="6" y="91"/>
                    </a:cubicBezTo>
                    <a:cubicBezTo>
                      <a:pt x="6" y="87"/>
                      <a:pt x="8" y="83"/>
                      <a:pt x="11" y="80"/>
                    </a:cubicBezTo>
                    <a:cubicBezTo>
                      <a:pt x="14" y="77"/>
                      <a:pt x="18" y="75"/>
                      <a:pt x="22" y="75"/>
                    </a:cubicBezTo>
                    <a:cubicBezTo>
                      <a:pt x="92" y="75"/>
                      <a:pt x="92" y="75"/>
                      <a:pt x="92" y="75"/>
                    </a:cubicBezTo>
                    <a:cubicBezTo>
                      <a:pt x="96" y="75"/>
                      <a:pt x="100" y="77"/>
                      <a:pt x="103" y="80"/>
                    </a:cubicBezTo>
                    <a:cubicBezTo>
                      <a:pt x="106" y="83"/>
                      <a:pt x="108" y="87"/>
                      <a:pt x="108" y="91"/>
                    </a:cubicBezTo>
                    <a:cubicBezTo>
                      <a:pt x="108" y="112"/>
                      <a:pt x="108" y="112"/>
                      <a:pt x="108" y="112"/>
                    </a:cubicBezTo>
                    <a:cubicBezTo>
                      <a:pt x="108" y="144"/>
                      <a:pt x="108" y="144"/>
                      <a:pt x="108" y="144"/>
                    </a:cubicBezTo>
                    <a:cubicBezTo>
                      <a:pt x="114" y="144"/>
                      <a:pt x="114" y="144"/>
                      <a:pt x="114" y="144"/>
                    </a:cubicBezTo>
                    <a:lnTo>
                      <a:pt x="114" y="112"/>
                    </a:lnTo>
                    <a:close/>
                    <a:moveTo>
                      <a:pt x="27" y="101"/>
                    </a:moveTo>
                    <a:cubicBezTo>
                      <a:pt x="20" y="101"/>
                      <a:pt x="20" y="101"/>
                      <a:pt x="20" y="101"/>
                    </a:cubicBezTo>
                    <a:cubicBezTo>
                      <a:pt x="20" y="144"/>
                      <a:pt x="20" y="144"/>
                      <a:pt x="20" y="144"/>
                    </a:cubicBezTo>
                    <a:cubicBezTo>
                      <a:pt x="27" y="144"/>
                      <a:pt x="27" y="144"/>
                      <a:pt x="27" y="144"/>
                    </a:cubicBezTo>
                    <a:lnTo>
                      <a:pt x="27" y="101"/>
                    </a:lnTo>
                    <a:close/>
                    <a:moveTo>
                      <a:pt x="94" y="101"/>
                    </a:moveTo>
                    <a:cubicBezTo>
                      <a:pt x="87" y="101"/>
                      <a:pt x="87" y="101"/>
                      <a:pt x="87" y="101"/>
                    </a:cubicBezTo>
                    <a:cubicBezTo>
                      <a:pt x="87" y="144"/>
                      <a:pt x="87" y="144"/>
                      <a:pt x="87" y="144"/>
                    </a:cubicBezTo>
                    <a:cubicBezTo>
                      <a:pt x="94" y="144"/>
                      <a:pt x="94" y="144"/>
                      <a:pt x="94" y="144"/>
                    </a:cubicBezTo>
                    <a:lnTo>
                      <a:pt x="94" y="101"/>
                    </a:lnTo>
                    <a:close/>
                    <a:moveTo>
                      <a:pt x="57" y="124"/>
                    </a:moveTo>
                    <a:cubicBezTo>
                      <a:pt x="40" y="107"/>
                      <a:pt x="40" y="107"/>
                      <a:pt x="40" y="107"/>
                    </a:cubicBezTo>
                    <a:cubicBezTo>
                      <a:pt x="39" y="105"/>
                      <a:pt x="38" y="104"/>
                      <a:pt x="38" y="102"/>
                    </a:cubicBezTo>
                    <a:cubicBezTo>
                      <a:pt x="38" y="100"/>
                      <a:pt x="39" y="98"/>
                      <a:pt x="40" y="97"/>
                    </a:cubicBezTo>
                    <a:cubicBezTo>
                      <a:pt x="45" y="92"/>
                      <a:pt x="45" y="92"/>
                      <a:pt x="45" y="92"/>
                    </a:cubicBezTo>
                    <a:cubicBezTo>
                      <a:pt x="47" y="90"/>
                      <a:pt x="48" y="90"/>
                      <a:pt x="50" y="90"/>
                    </a:cubicBezTo>
                    <a:cubicBezTo>
                      <a:pt x="52" y="90"/>
                      <a:pt x="54" y="90"/>
                      <a:pt x="55" y="92"/>
                    </a:cubicBezTo>
                    <a:cubicBezTo>
                      <a:pt x="57" y="94"/>
                      <a:pt x="57" y="94"/>
                      <a:pt x="57" y="94"/>
                    </a:cubicBezTo>
                    <a:cubicBezTo>
                      <a:pt x="59" y="92"/>
                      <a:pt x="59" y="92"/>
                      <a:pt x="59" y="92"/>
                    </a:cubicBezTo>
                    <a:cubicBezTo>
                      <a:pt x="60" y="90"/>
                      <a:pt x="62" y="90"/>
                      <a:pt x="64" y="90"/>
                    </a:cubicBezTo>
                    <a:cubicBezTo>
                      <a:pt x="66" y="90"/>
                      <a:pt x="68" y="90"/>
                      <a:pt x="69" y="92"/>
                    </a:cubicBezTo>
                    <a:cubicBezTo>
                      <a:pt x="74" y="97"/>
                      <a:pt x="74" y="97"/>
                      <a:pt x="74" y="97"/>
                    </a:cubicBezTo>
                    <a:cubicBezTo>
                      <a:pt x="75" y="98"/>
                      <a:pt x="76" y="100"/>
                      <a:pt x="76" y="102"/>
                    </a:cubicBezTo>
                    <a:cubicBezTo>
                      <a:pt x="76" y="104"/>
                      <a:pt x="75" y="105"/>
                      <a:pt x="74" y="107"/>
                    </a:cubicBezTo>
                    <a:lnTo>
                      <a:pt x="57" y="124"/>
                    </a:lnTo>
                    <a:close/>
                    <a:moveTo>
                      <a:pt x="50" y="96"/>
                    </a:moveTo>
                    <a:cubicBezTo>
                      <a:pt x="50" y="96"/>
                      <a:pt x="50" y="96"/>
                      <a:pt x="50" y="96"/>
                    </a:cubicBezTo>
                    <a:cubicBezTo>
                      <a:pt x="45" y="101"/>
                      <a:pt x="45" y="101"/>
                      <a:pt x="45" y="101"/>
                    </a:cubicBezTo>
                    <a:cubicBezTo>
                      <a:pt x="45" y="101"/>
                      <a:pt x="44" y="102"/>
                      <a:pt x="44" y="102"/>
                    </a:cubicBezTo>
                    <a:cubicBezTo>
                      <a:pt x="44" y="102"/>
                      <a:pt x="45" y="102"/>
                      <a:pt x="45" y="102"/>
                    </a:cubicBezTo>
                    <a:cubicBezTo>
                      <a:pt x="57" y="115"/>
                      <a:pt x="57" y="115"/>
                      <a:pt x="57" y="115"/>
                    </a:cubicBezTo>
                    <a:cubicBezTo>
                      <a:pt x="70" y="102"/>
                      <a:pt x="70" y="102"/>
                      <a:pt x="70" y="102"/>
                    </a:cubicBezTo>
                    <a:cubicBezTo>
                      <a:pt x="70" y="102"/>
                      <a:pt x="70" y="102"/>
                      <a:pt x="70" y="102"/>
                    </a:cubicBezTo>
                    <a:cubicBezTo>
                      <a:pt x="70" y="102"/>
                      <a:pt x="70" y="101"/>
                      <a:pt x="70" y="101"/>
                    </a:cubicBezTo>
                    <a:cubicBezTo>
                      <a:pt x="64" y="96"/>
                      <a:pt x="64" y="96"/>
                      <a:pt x="64" y="96"/>
                    </a:cubicBezTo>
                    <a:cubicBezTo>
                      <a:pt x="64" y="96"/>
                      <a:pt x="64" y="96"/>
                      <a:pt x="64" y="96"/>
                    </a:cubicBezTo>
                    <a:cubicBezTo>
                      <a:pt x="64" y="96"/>
                      <a:pt x="64" y="96"/>
                      <a:pt x="64" y="96"/>
                    </a:cubicBezTo>
                    <a:cubicBezTo>
                      <a:pt x="57" y="103"/>
                      <a:pt x="57" y="103"/>
                      <a:pt x="57" y="103"/>
                    </a:cubicBezTo>
                    <a:cubicBezTo>
                      <a:pt x="51" y="96"/>
                      <a:pt x="51" y="96"/>
                      <a:pt x="51" y="96"/>
                    </a:cubicBezTo>
                    <a:cubicBezTo>
                      <a:pt x="50" y="96"/>
                      <a:pt x="50" y="96"/>
                      <a:pt x="50" y="9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p:cNvSpPr/>
            <p:nvPr/>
          </p:nvSpPr>
          <p:spPr bwMode="gray">
            <a:xfrm>
              <a:off x="624450" y="4085943"/>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Accordant</a:t>
              </a:r>
            </a:p>
          </p:txBody>
        </p:sp>
        <p:sp>
          <p:nvSpPr>
            <p:cNvPr id="59" name="Rectangle 58"/>
            <p:cNvSpPr/>
            <p:nvPr/>
          </p:nvSpPr>
          <p:spPr bwMode="gray">
            <a:xfrm>
              <a:off x="624450" y="4381801"/>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bg1"/>
                  </a:solidFill>
                </a:rPr>
                <a:t>Novologix</a:t>
              </a:r>
              <a:endParaRPr lang="en-US" sz="1000" dirty="0">
                <a:solidFill>
                  <a:schemeClr val="bg1"/>
                </a:solidFill>
              </a:endParaRPr>
            </a:p>
          </p:txBody>
        </p:sp>
        <p:sp>
          <p:nvSpPr>
            <p:cNvPr id="60" name="Rectangle 59"/>
            <p:cNvSpPr/>
            <p:nvPr/>
          </p:nvSpPr>
          <p:spPr bwMode="gray">
            <a:xfrm>
              <a:off x="624450" y="4677662"/>
              <a:ext cx="1278385" cy="230663"/>
            </a:xfrm>
            <a:prstGeom prst="rect">
              <a:avLst/>
            </a:prstGeom>
            <a:solidFill>
              <a:schemeClr val="tx1">
                <a:lumMod val="50000"/>
                <a:lumOff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IMI Aetna</a:t>
              </a:r>
            </a:p>
          </p:txBody>
        </p:sp>
        <p:sp>
          <p:nvSpPr>
            <p:cNvPr id="61" name="TextBox 60"/>
            <p:cNvSpPr txBox="1"/>
            <p:nvPr/>
          </p:nvSpPr>
          <p:spPr>
            <a:xfrm>
              <a:off x="1952130" y="4124596"/>
              <a:ext cx="294953" cy="138499"/>
            </a:xfrm>
            <a:prstGeom prst="rect">
              <a:avLst/>
            </a:prstGeom>
            <a:noFill/>
          </p:spPr>
          <p:txBody>
            <a:bodyPr wrap="none" lIns="0" tIns="0" rIns="0" bIns="0" rtlCol="0">
              <a:spAutoFit/>
            </a:bodyPr>
            <a:lstStyle/>
            <a:p>
              <a:r>
                <a:rPr lang="en-US" sz="900" dirty="0"/>
                <a:t>Batch</a:t>
              </a:r>
            </a:p>
          </p:txBody>
        </p:sp>
        <p:sp>
          <p:nvSpPr>
            <p:cNvPr id="62" name="TextBox 61"/>
            <p:cNvSpPr txBox="1"/>
            <p:nvPr/>
          </p:nvSpPr>
          <p:spPr>
            <a:xfrm>
              <a:off x="1952130" y="4427108"/>
              <a:ext cx="294953" cy="138499"/>
            </a:xfrm>
            <a:prstGeom prst="rect">
              <a:avLst/>
            </a:prstGeom>
            <a:noFill/>
          </p:spPr>
          <p:txBody>
            <a:bodyPr wrap="none" lIns="0" tIns="0" rIns="0" bIns="0" rtlCol="0">
              <a:spAutoFit/>
            </a:bodyPr>
            <a:lstStyle/>
            <a:p>
              <a:r>
                <a:rPr lang="en-US" sz="900" dirty="0"/>
                <a:t>Batch</a:t>
              </a:r>
            </a:p>
          </p:txBody>
        </p:sp>
        <p:sp>
          <p:nvSpPr>
            <p:cNvPr id="63" name="TextBox 62"/>
            <p:cNvSpPr txBox="1"/>
            <p:nvPr/>
          </p:nvSpPr>
          <p:spPr>
            <a:xfrm>
              <a:off x="1952130" y="4730083"/>
              <a:ext cx="525785" cy="138499"/>
            </a:xfrm>
            <a:prstGeom prst="rect">
              <a:avLst/>
            </a:prstGeom>
            <a:noFill/>
          </p:spPr>
          <p:txBody>
            <a:bodyPr wrap="none" lIns="0" tIns="0" rIns="0" bIns="0" rtlCol="0">
              <a:spAutoFit/>
            </a:bodyPr>
            <a:lstStyle/>
            <a:p>
              <a:r>
                <a:rPr lang="en-US" sz="900" dirty="0"/>
                <a:t>Real Time</a:t>
              </a:r>
            </a:p>
          </p:txBody>
        </p:sp>
      </p:grpSp>
      <p:sp>
        <p:nvSpPr>
          <p:cNvPr id="55" name="Rectangle 54"/>
          <p:cNvSpPr/>
          <p:nvPr/>
        </p:nvSpPr>
        <p:spPr bwMode="gray">
          <a:xfrm>
            <a:off x="6853282" y="3567378"/>
            <a:ext cx="1379713" cy="355107"/>
          </a:xfrm>
          <a:prstGeom prst="rect">
            <a:avLst/>
          </a:prstGeom>
          <a:solidFill>
            <a:srgbClr val="C0C0C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Active Health</a:t>
            </a:r>
          </a:p>
        </p:txBody>
      </p:sp>
      <p:sp>
        <p:nvSpPr>
          <p:cNvPr id="56" name="Rectangle 55"/>
          <p:cNvSpPr/>
          <p:nvPr/>
        </p:nvSpPr>
        <p:spPr bwMode="gray">
          <a:xfrm>
            <a:off x="8323785" y="3580564"/>
            <a:ext cx="1379713" cy="355107"/>
          </a:xfrm>
          <a:prstGeom prst="rect">
            <a:avLst/>
          </a:prstGeom>
          <a:solidFill>
            <a:srgbClr val="C0C0C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Health Hub</a:t>
            </a:r>
          </a:p>
        </p:txBody>
      </p:sp>
      <p:sp>
        <p:nvSpPr>
          <p:cNvPr id="57" name="Rectangle 56"/>
          <p:cNvSpPr/>
          <p:nvPr/>
        </p:nvSpPr>
        <p:spPr bwMode="gray">
          <a:xfrm>
            <a:off x="6850076" y="4014020"/>
            <a:ext cx="1379713" cy="355107"/>
          </a:xfrm>
          <a:prstGeom prst="rect">
            <a:avLst/>
          </a:prstGeom>
          <a:solidFill>
            <a:srgbClr val="C0C0C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Kidney Care</a:t>
            </a:r>
          </a:p>
        </p:txBody>
      </p:sp>
      <p:sp>
        <p:nvSpPr>
          <p:cNvPr id="64" name="Rectangle 63"/>
          <p:cNvSpPr/>
          <p:nvPr/>
        </p:nvSpPr>
        <p:spPr bwMode="gray">
          <a:xfrm>
            <a:off x="8323785" y="4014904"/>
            <a:ext cx="1379713" cy="355107"/>
          </a:xfrm>
          <a:prstGeom prst="rect">
            <a:avLst/>
          </a:prstGeom>
          <a:solidFill>
            <a:srgbClr val="C0C0C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Diabetes Care</a:t>
            </a:r>
          </a:p>
        </p:txBody>
      </p:sp>
      <p:sp>
        <p:nvSpPr>
          <p:cNvPr id="65" name="Rectangle 64"/>
          <p:cNvSpPr/>
          <p:nvPr/>
        </p:nvSpPr>
        <p:spPr bwMode="gray">
          <a:xfrm>
            <a:off x="6850076" y="4456200"/>
            <a:ext cx="2845801" cy="355107"/>
          </a:xfrm>
          <a:prstGeom prst="rect">
            <a:avLst/>
          </a:prstGeom>
          <a:solidFill>
            <a:srgbClr val="C0C0C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Multiple potential consumers in discussions</a:t>
            </a:r>
          </a:p>
        </p:txBody>
      </p:sp>
      <p:sp>
        <p:nvSpPr>
          <p:cNvPr id="3" name="Right Brace 2"/>
          <p:cNvSpPr/>
          <p:nvPr/>
        </p:nvSpPr>
        <p:spPr>
          <a:xfrm>
            <a:off x="9853574" y="2064367"/>
            <a:ext cx="277978" cy="952363"/>
          </a:xfrm>
          <a:prstGeom prst="rightBrac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p:cNvSpPr/>
          <p:nvPr/>
        </p:nvSpPr>
        <p:spPr>
          <a:xfrm>
            <a:off x="9853574" y="3119692"/>
            <a:ext cx="277978" cy="1691615"/>
          </a:xfrm>
          <a:prstGeom prst="rightBrac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10224310" y="2461486"/>
            <a:ext cx="554639" cy="184666"/>
          </a:xfrm>
          <a:prstGeom prst="rect">
            <a:avLst/>
          </a:prstGeom>
          <a:noFill/>
        </p:spPr>
        <p:txBody>
          <a:bodyPr wrap="none" lIns="0" tIns="0" rIns="0" bIns="0" rtlCol="0">
            <a:spAutoFit/>
          </a:bodyPr>
          <a:lstStyle/>
          <a:p>
            <a:r>
              <a:rPr lang="en-US" sz="1200" b="1" dirty="0"/>
              <a:t>Current</a:t>
            </a:r>
          </a:p>
        </p:txBody>
      </p:sp>
      <p:sp>
        <p:nvSpPr>
          <p:cNvPr id="68" name="TextBox 67"/>
          <p:cNvSpPr txBox="1"/>
          <p:nvPr/>
        </p:nvSpPr>
        <p:spPr>
          <a:xfrm>
            <a:off x="10187202" y="3865660"/>
            <a:ext cx="599523" cy="184666"/>
          </a:xfrm>
          <a:prstGeom prst="rect">
            <a:avLst/>
          </a:prstGeom>
          <a:noFill/>
        </p:spPr>
        <p:txBody>
          <a:bodyPr wrap="none" lIns="0" tIns="0" rIns="0" bIns="0" rtlCol="0">
            <a:spAutoFit/>
          </a:bodyPr>
          <a:lstStyle/>
          <a:p>
            <a:r>
              <a:rPr lang="en-US" sz="1200" b="1" dirty="0"/>
              <a:t>Planned</a:t>
            </a:r>
          </a:p>
        </p:txBody>
      </p:sp>
    </p:spTree>
    <p:extLst>
      <p:ext uri="{BB962C8B-B14F-4D97-AF65-F5344CB8AC3E}">
        <p14:creationId xmlns:p14="http://schemas.microsoft.com/office/powerpoint/2010/main" val="279572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218965"/>
            <a:ext cx="9665208" cy="713232"/>
          </a:xfrm>
        </p:spPr>
        <p:txBody>
          <a:bodyPr/>
          <a:lstStyle/>
          <a:p>
            <a:r>
              <a:rPr lang="en-US" sz="2799" dirty="0">
                <a:solidFill>
                  <a:schemeClr val="tx1"/>
                </a:solidFill>
                <a:latin typeface="Arial" panose="020B0604020202020204" pitchFamily="34" charset="0"/>
                <a:cs typeface="Arial" panose="020B0604020202020204" pitchFamily="34" charset="0"/>
              </a:rPr>
              <a:t>How is EPH currently enabling business transformation?</a:t>
            </a:r>
            <a:endParaRPr lang="en-US" sz="2799" dirty="0">
              <a:solidFill>
                <a:schemeClr val="tx1"/>
              </a:solidFill>
            </a:endParaRPr>
          </a:p>
        </p:txBody>
      </p:sp>
      <p:sp>
        <p:nvSpPr>
          <p:cNvPr id="3" name="Text Placeholder 2"/>
          <p:cNvSpPr>
            <a:spLocks noGrp="1"/>
          </p:cNvSpPr>
          <p:nvPr>
            <p:ph type="body" sz="quarter" idx="4294967295"/>
          </p:nvPr>
        </p:nvSpPr>
        <p:spPr>
          <a:xfrm>
            <a:off x="354774" y="932197"/>
            <a:ext cx="9685338" cy="422275"/>
          </a:xfrm>
        </p:spPr>
        <p:txBody>
          <a:bodyPr/>
          <a:lstStyle/>
          <a:p>
            <a:r>
              <a:rPr lang="en-US" altLang="en-US" sz="1799" b="1" dirty="0">
                <a:solidFill>
                  <a:schemeClr val="tx1"/>
                </a:solidFill>
                <a:latin typeface="Arial" panose="020B0604020202020204" pitchFamily="34" charset="0"/>
                <a:cs typeface="Arial" panose="020B0604020202020204" pitchFamily="34" charset="0"/>
              </a:rPr>
              <a:t>EPH is leveraged across CVS today by various programs</a:t>
            </a:r>
          </a:p>
        </p:txBody>
      </p:sp>
      <p:pic>
        <p:nvPicPr>
          <p:cNvPr id="6" name="Picture 5"/>
          <p:cNvPicPr>
            <a:picLocks noChangeAspect="1"/>
          </p:cNvPicPr>
          <p:nvPr/>
        </p:nvPicPr>
        <p:blipFill>
          <a:blip r:embed="rId2"/>
          <a:stretch>
            <a:fillRect/>
          </a:stretch>
        </p:blipFill>
        <p:spPr>
          <a:xfrm>
            <a:off x="248129" y="1554968"/>
            <a:ext cx="11740451" cy="5197664"/>
          </a:xfrm>
          <a:prstGeom prst="rect">
            <a:avLst/>
          </a:prstGeom>
        </p:spPr>
      </p:pic>
    </p:spTree>
    <p:extLst>
      <p:ext uri="{BB962C8B-B14F-4D97-AF65-F5344CB8AC3E}">
        <p14:creationId xmlns:p14="http://schemas.microsoft.com/office/powerpoint/2010/main" val="7802768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020.pptx" id="{6AC818C0-4AF3-4469-BA42-0C4533F0DE57}" vid="{F67BA8A2-F2B9-4412-8885-ADAD747BB7A6}"/>
    </a:ext>
  </a:extLst>
</a:theme>
</file>

<file path=ppt/theme/theme2.xml><?xml version="1.0" encoding="utf-8"?>
<a:theme xmlns:a="http://schemas.openxmlformats.org/drawingml/2006/main" name="Everyday 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Blank.potx" id="{64FF7BF1-2281-4F66-AD38-858B9A23A07A}" vid="{D37FD83E-A894-41A0-9C64-387A30C9BE03}"/>
    </a:ext>
  </a:extLst>
</a:theme>
</file>

<file path=ppt/theme/theme3.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4.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96182335466644B4D5D513AE74610A" ma:contentTypeVersion="42" ma:contentTypeDescription="Create a new document." ma:contentTypeScope="" ma:versionID="718a6ac502ca1fd6a800b481fa42a951">
  <xsd:schema xmlns:xsd="http://www.w3.org/2001/XMLSchema" xmlns:xs="http://www.w3.org/2001/XMLSchema" xmlns:p="http://schemas.microsoft.com/office/2006/metadata/properties" xmlns:ns2="6f1a8edd-907e-4477-8a35-415ab369682e" xmlns:ns3="96e6ab81-4a49-4c0f-99b7-e46eb5fd3fea" targetNamespace="http://schemas.microsoft.com/office/2006/metadata/properties" ma:root="true" ma:fieldsID="c8f1e8edc13dfbcbbe99d9a9848ad622" ns2:_="" ns3:_="">
    <xsd:import namespace="6f1a8edd-907e-4477-8a35-415ab369682e"/>
    <xsd:import namespace="96e6ab81-4a49-4c0f-99b7-e46eb5fd3fea"/>
    <xsd:element name="properties">
      <xsd:complexType>
        <xsd:sequence>
          <xsd:element name="documentManagement">
            <xsd:complexType>
              <xsd:all>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a8edd-907e-4477-8a35-415ab369682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ternalName="MediaServiceDateTaken" ma:readOnly="true">
      <xsd:simpleType>
        <xsd:restriction base="dms:Text"/>
      </xsd:simpleType>
    </xsd:element>
    <xsd:element name="MediaServiceAutoTags" ma:index="9"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e6ab81-4a49-4c0f-99b7-e46eb5fd3fe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F0FD7-590D-477C-84D8-04F64A55F94D}">
  <ds:schemaRefs>
    <ds:schemaRef ds:uri="http://schemas.openxmlformats.org/package/2006/metadata/core-properties"/>
    <ds:schemaRef ds:uri="http://purl.org/dc/terms/"/>
    <ds:schemaRef ds:uri="http://purl.org/dc/dcmitype/"/>
    <ds:schemaRef ds:uri="6f1a8edd-907e-4477-8a35-415ab369682e"/>
    <ds:schemaRef ds:uri="http://schemas.microsoft.com/office/2006/documentManagement/types"/>
    <ds:schemaRef ds:uri="http://www.w3.org/XML/1998/namespace"/>
    <ds:schemaRef ds:uri="http://schemas.microsoft.com/office/2006/metadata/properties"/>
    <ds:schemaRef ds:uri="http://purl.org/dc/elements/1.1/"/>
    <ds:schemaRef ds:uri="http://schemas.microsoft.com/office/infopath/2007/PartnerControls"/>
    <ds:schemaRef ds:uri="96e6ab81-4a49-4c0f-99b7-e46eb5fd3fea"/>
  </ds:schemaRefs>
</ds:datastoreItem>
</file>

<file path=customXml/itemProps2.xml><?xml version="1.0" encoding="utf-8"?>
<ds:datastoreItem xmlns:ds="http://schemas.openxmlformats.org/officeDocument/2006/customXml" ds:itemID="{02E9571B-7759-4245-9CCC-DE9018212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a8edd-907e-4477-8a35-415ab369682e"/>
    <ds:schemaRef ds:uri="96e6ab81-4a49-4c0f-99b7-e46eb5fd3f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2755</TotalTime>
  <Words>2618</Words>
  <Application>Microsoft Office PowerPoint</Application>
  <PresentationFormat>Custom</PresentationFormat>
  <Paragraphs>388</Paragraphs>
  <Slides>20</Slides>
  <Notes>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20</vt:i4>
      </vt:variant>
    </vt:vector>
  </HeadingPairs>
  <TitlesOfParts>
    <vt:vector size="33" baseType="lpstr">
      <vt:lpstr>Arial</vt:lpstr>
      <vt:lpstr>Calibri</vt:lpstr>
      <vt:lpstr>Century Gothic</vt:lpstr>
      <vt:lpstr>CVS Health Sans</vt:lpstr>
      <vt:lpstr>Domaine Display</vt:lpstr>
      <vt:lpstr>Domaine Display Bold</vt:lpstr>
      <vt:lpstr>Lucida Grande</vt:lpstr>
      <vt:lpstr>Open Sans</vt:lpstr>
      <vt:lpstr>Open Sans Bold</vt:lpstr>
      <vt:lpstr>CVS_Health_PPT_Everyday_Widescreen_Template</vt:lpstr>
      <vt:lpstr>Everyday Template</vt:lpstr>
      <vt:lpstr>think-cell Slide</vt:lpstr>
      <vt:lpstr>Visio</vt:lpstr>
      <vt:lpstr>Global ID/EPH </vt:lpstr>
      <vt:lpstr>Our Promise:</vt:lpstr>
      <vt:lpstr>What is Global Identity?</vt:lpstr>
      <vt:lpstr>ENTERPRISE PERSON HUB  (EPH) / GLOBAL ID</vt:lpstr>
      <vt:lpstr>PowerPoint Presentation</vt:lpstr>
      <vt:lpstr>Enterprise Person Hub</vt:lpstr>
      <vt:lpstr>Enterprise Person Hub (EPH)</vt:lpstr>
      <vt:lpstr>Global ID consumers</vt:lpstr>
      <vt:lpstr>How is EPH currently enabling business transformation?</vt:lpstr>
      <vt:lpstr>Conceptual Architecture – Global ID/EPH</vt:lpstr>
      <vt:lpstr>Global ID/ EPH MDM – Additional Capabilities</vt:lpstr>
      <vt:lpstr>What is a ‘household’</vt:lpstr>
      <vt:lpstr>Householding Use Cases</vt:lpstr>
      <vt:lpstr>What is EPH and what it is not!</vt:lpstr>
      <vt:lpstr>EPH service catalog</vt:lpstr>
      <vt:lpstr>EPH service catalog - Search</vt:lpstr>
      <vt:lpstr>EPH service catalog – Cross Reference and  Global ID updates</vt:lpstr>
      <vt:lpstr>What's under the EPH hood?</vt:lpstr>
      <vt:lpstr>Global ID/EPH Questions</vt:lpstr>
      <vt:lpstr>PowerPoint Presentation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is for sharing information internally with colleagues and is not for formal presentations.</dc:title>
  <dc:creator>Brown, Shelley K</dc:creator>
  <cp:lastModifiedBy>Person-Ashforth, Melissa H</cp:lastModifiedBy>
  <cp:revision>210</cp:revision>
  <cp:lastPrinted>2017-04-13T12:11:49Z</cp:lastPrinted>
  <dcterms:created xsi:type="dcterms:W3CDTF">2019-12-18T01:15:45Z</dcterms:created>
  <dcterms:modified xsi:type="dcterms:W3CDTF">2021-03-03T16:36:57Z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0x0101009396182335466644B4D5D513AE74610A</vt:lpwstr>
  </property>
  <property fmtid="{D5CDD505-2E9C-101B-9397-08002B2CF9AE}" pid="3" name="MSIP_Label_7837230a-460a-4aec-98a3-ac101fb30b10_Enabled">
    <vt:lpwstr>True</vt:lpwstr>
  </property>
  <property fmtid="{D5CDD505-2E9C-101B-9397-08002B2CF9AE}" pid="4" name="MSIP_Label_7837230a-460a-4aec-98a3-ac101fb30b10_SiteId">
    <vt:lpwstr>fabb61b8-3afe-4e75-b934-a47f782b8cd7</vt:lpwstr>
  </property>
  <property fmtid="{D5CDD505-2E9C-101B-9397-08002B2CF9AE}" pid="5" name="MSIP_Label_7837230a-460a-4aec-98a3-ac101fb30b10_Owner">
    <vt:lpwstr>RuscollJ@AETNA.com</vt:lpwstr>
  </property>
  <property fmtid="{D5CDD505-2E9C-101B-9397-08002B2CF9AE}" pid="6" name="MSIP_Label_7837230a-460a-4aec-98a3-ac101fb30b10_SetDate">
    <vt:lpwstr>2019-05-12T15:53:10.4458612Z</vt:lpwstr>
  </property>
  <property fmtid="{D5CDD505-2E9C-101B-9397-08002B2CF9AE}" pid="7" name="MSIP_Label_7837230a-460a-4aec-98a3-ac101fb30b10_Name">
    <vt:lpwstr>Public</vt:lpwstr>
  </property>
  <property fmtid="{D5CDD505-2E9C-101B-9397-08002B2CF9AE}" pid="8" name="MSIP_Label_7837230a-460a-4aec-98a3-ac101fb30b10_Application">
    <vt:lpwstr>Microsoft Azure Information Protection</vt:lpwstr>
  </property>
  <property fmtid="{D5CDD505-2E9C-101B-9397-08002B2CF9AE}" pid="9" name="MSIP_Label_7837230a-460a-4aec-98a3-ac101fb30b10_Extended_MSFT_Method">
    <vt:lpwstr>Manual</vt:lpwstr>
  </property>
  <property fmtid="{D5CDD505-2E9C-101B-9397-08002B2CF9AE}" pid="10" name="Sensitivity">
    <vt:lpwstr>Public</vt:lpwstr>
  </property>
</Properties>
</file>