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97" r:id="rId5"/>
    <p:sldId id="306" r:id="rId6"/>
    <p:sldId id="379" r:id="rId7"/>
    <p:sldId id="342" r:id="rId8"/>
    <p:sldId id="442" r:id="rId9"/>
    <p:sldId id="445" r:id="rId10"/>
    <p:sldId id="447" r:id="rId11"/>
    <p:sldId id="303" r:id="rId12"/>
    <p:sldId id="287" r:id="rId13"/>
    <p:sldId id="439" r:id="rId14"/>
    <p:sldId id="448" r:id="rId15"/>
    <p:sldId id="511" r:id="rId16"/>
    <p:sldId id="508" r:id="rId1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20">
          <p15:clr>
            <a:srgbClr val="A4A3A4"/>
          </p15:clr>
        </p15:guide>
        <p15:guide id="3" orient="horz" pos="928">
          <p15:clr>
            <a:srgbClr val="A4A3A4"/>
          </p15:clr>
        </p15:guide>
        <p15:guide id="4" orient="horz" pos="288">
          <p15:clr>
            <a:srgbClr val="A4A3A4"/>
          </p15:clr>
        </p15:guide>
        <p15:guide id="5" orient="horz" pos="2365">
          <p15:clr>
            <a:srgbClr val="A4A3A4"/>
          </p15:clr>
        </p15:guide>
        <p15:guide id="6" orient="horz" pos="3979">
          <p15:clr>
            <a:srgbClr val="A4A3A4"/>
          </p15:clr>
        </p15:guide>
        <p15:guide id="7" pos="2832">
          <p15:clr>
            <a:srgbClr val="A4A3A4"/>
          </p15:clr>
        </p15:guide>
        <p15:guide id="8" pos="287">
          <p15:clr>
            <a:srgbClr val="A4A3A4"/>
          </p15:clr>
        </p15:guide>
        <p15:guide id="9" pos="5474">
          <p15:clr>
            <a:srgbClr val="A4A3A4"/>
          </p15:clr>
        </p15:guide>
        <p15:guide id="10" pos="1987">
          <p15:clr>
            <a:srgbClr val="A4A3A4"/>
          </p15:clr>
        </p15:guide>
        <p15:guide id="11" pos="3726">
          <p15:clr>
            <a:srgbClr val="A4A3A4"/>
          </p15:clr>
        </p15:guide>
        <p15:guide id="12" pos="3786">
          <p15:clr>
            <a:srgbClr val="A4A3A4"/>
          </p15:clr>
        </p15:guide>
        <p15:guide id="13" pos="2037">
          <p15:clr>
            <a:srgbClr val="A4A3A4"/>
          </p15:clr>
        </p15:guide>
        <p15:guide id="14" pos="2928">
          <p15:clr>
            <a:srgbClr val="A4A3A4"/>
          </p15:clr>
        </p15:guide>
        <p15:guide id="15" pos="2883">
          <p15:clr>
            <a:srgbClr val="A4A3A4"/>
          </p15:clr>
        </p15:guide>
        <p15:guide id="16" pos="3201">
          <p15:clr>
            <a:srgbClr val="A4A3A4"/>
          </p15:clr>
        </p15:guide>
        <p15:guide id="17" orient="horz" pos="142">
          <p15:clr>
            <a:srgbClr val="A4A3A4"/>
          </p15:clr>
        </p15:guide>
        <p15:guide id="18" orient="horz" pos="287">
          <p15:clr>
            <a:srgbClr val="A4A3A4"/>
          </p15:clr>
        </p15:guide>
        <p15:guide id="19" orient="horz" pos="921">
          <p15:clr>
            <a:srgbClr val="A4A3A4"/>
          </p15:clr>
        </p15:guide>
        <p15:guide id="20" orient="horz" pos="1300">
          <p15:clr>
            <a:srgbClr val="A4A3A4"/>
          </p15:clr>
        </p15:guide>
        <p15:guide id="21" orient="horz" pos="2161">
          <p15:clr>
            <a:srgbClr val="A4A3A4"/>
          </p15:clr>
        </p15:guide>
        <p15:guide id="22" orient="horz" pos="3688">
          <p15:clr>
            <a:srgbClr val="A4A3A4"/>
          </p15:clr>
        </p15:guide>
        <p15:guide id="23" orient="horz" pos="4004">
          <p15:clr>
            <a:srgbClr val="A4A3A4"/>
          </p15:clr>
        </p15:guide>
        <p15:guide id="24" orient="horz" pos="4181">
          <p15:clr>
            <a:srgbClr val="A4A3A4"/>
          </p15:clr>
        </p15:guide>
        <p15:guide id="25" orient="horz" pos="2339">
          <p15:clr>
            <a:srgbClr val="A4A3A4"/>
          </p15:clr>
        </p15:guide>
        <p15:guide id="26" pos="144">
          <p15:clr>
            <a:srgbClr val="A4A3A4"/>
          </p15:clr>
        </p15:guide>
        <p15:guide id="27" pos="290">
          <p15:clr>
            <a:srgbClr val="A4A3A4"/>
          </p15:clr>
        </p15:guide>
        <p15:guide id="28" pos="1976">
          <p15:clr>
            <a:srgbClr val="A4A3A4"/>
          </p15:clr>
        </p15:guide>
        <p15:guide id="29" pos="2031">
          <p15:clr>
            <a:srgbClr val="A4A3A4"/>
          </p15:clr>
        </p15:guide>
        <p15:guide id="30" pos="2767">
          <p15:clr>
            <a:srgbClr val="A4A3A4"/>
          </p15:clr>
        </p15:guide>
        <p15:guide id="31" pos="5471">
          <p15:clr>
            <a:srgbClr val="A4A3A4"/>
          </p15:clr>
        </p15:guide>
        <p15:guide id="32" pos="2996">
          <p15:clr>
            <a:srgbClr val="A4A3A4"/>
          </p15:clr>
        </p15:guide>
        <p15:guide id="33" pos="3725">
          <p15:clr>
            <a:srgbClr val="A4A3A4"/>
          </p15:clr>
        </p15:guide>
        <p15:guide id="34" pos="3787">
          <p15:clr>
            <a:srgbClr val="A4A3A4"/>
          </p15:clr>
        </p15:guide>
        <p15:guide id="35" pos="287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876" autoAdjust="0"/>
  </p:normalViewPr>
  <p:slideViewPr>
    <p:cSldViewPr snapToGrid="0" snapToObjects="1">
      <p:cViewPr>
        <p:scale>
          <a:sx n="127" d="100"/>
          <a:sy n="127" d="100"/>
        </p:scale>
        <p:origin x="1110" y="120"/>
      </p:cViewPr>
      <p:guideLst>
        <p:guide orient="horz" pos="2160"/>
        <p:guide orient="horz" pos="720"/>
        <p:guide orient="horz" pos="928"/>
        <p:guide orient="horz" pos="288"/>
        <p:guide orient="horz" pos="2365"/>
        <p:guide orient="horz" pos="3979"/>
        <p:guide pos="2832"/>
        <p:guide pos="287"/>
        <p:guide pos="5474"/>
        <p:guide pos="1987"/>
        <p:guide pos="3726"/>
        <p:guide pos="3786"/>
        <p:guide pos="2037"/>
        <p:guide pos="2928"/>
        <p:guide pos="2883"/>
        <p:guide pos="3201"/>
        <p:guide orient="horz" pos="142"/>
        <p:guide orient="horz" pos="287"/>
        <p:guide orient="horz" pos="921"/>
        <p:guide orient="horz" pos="1300"/>
        <p:guide orient="horz" pos="2161"/>
        <p:guide orient="horz" pos="3688"/>
        <p:guide orient="horz" pos="4004"/>
        <p:guide orient="horz" pos="4181"/>
        <p:guide orient="horz" pos="2339"/>
        <p:guide pos="144"/>
        <p:guide pos="290"/>
        <p:guide pos="1976"/>
        <p:guide pos="2031"/>
        <p:guide pos="2767"/>
        <p:guide pos="5471"/>
        <p:guide pos="2996"/>
        <p:guide pos="3725"/>
        <p:guide pos="3787"/>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70938" y="1"/>
            <a:ext cx="3037840" cy="464820"/>
          </a:xfrm>
          <a:prstGeom prst="rect">
            <a:avLst/>
          </a:prstGeom>
        </p:spPr>
        <p:txBody>
          <a:bodyPr vert="horz" lIns="93172" tIns="46586" rIns="93172" bIns="46586" rtlCol="0"/>
          <a:lstStyle>
            <a:lvl1pPr algn="r">
              <a:defRPr sz="1200"/>
            </a:lvl1pPr>
          </a:lstStyle>
          <a:p>
            <a:fld id="{C4605FA3-DF84-4C9C-95EF-319FFBAB47E8}" type="datetimeFigureOut">
              <a:rPr lang="en-US" smtClean="0">
                <a:latin typeface="Arial" pitchFamily="34" charset="0"/>
              </a:rPr>
              <a:pPr/>
              <a:t>11/17/2021</a:t>
            </a:fld>
            <a:endParaRPr lang="en-US" dirty="0">
              <a:latin typeface="Arial"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atin typeface="Arial" pitchFamily="34" charset="0"/>
              </a:defRPr>
            </a:lvl1pPr>
          </a:lstStyle>
          <a:p>
            <a:fld id="{CAB2D76C-F225-47E4-8870-016D40065085}" type="datetimeFigureOut">
              <a:rPr lang="en-US" smtClean="0"/>
              <a:pPr/>
              <a:t>11/17/2021</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78760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666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187720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401689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272942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8252">
              <a:defRPr/>
            </a:pPr>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8</a:t>
            </a:fld>
            <a:endParaRPr lang="en-US" dirty="0"/>
          </a:p>
        </p:txBody>
      </p:sp>
    </p:spTree>
    <p:extLst>
      <p:ext uri="{BB962C8B-B14F-4D97-AF65-F5344CB8AC3E}">
        <p14:creationId xmlns:p14="http://schemas.microsoft.com/office/powerpoint/2010/main" val="17708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68879"/>
            <a:ext cx="61722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457200" y="4892040"/>
            <a:ext cx="4572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240"/>
            <a:ext cx="5486400" cy="219456"/>
          </a:xfrm>
        </p:spPr>
        <p:txBody>
          <a:bodyPr/>
          <a:lstStyle/>
          <a:p>
            <a:r>
              <a:rPr lang="en-US" dirty="0"/>
              <a:t>©2019 CVS Health and/or one of its affiliates: Confidential &amp; Proprietary</a:t>
            </a:r>
          </a:p>
        </p:txBody>
      </p:sp>
      <p:grpSp>
        <p:nvGrpSpPr>
          <p:cNvPr id="22" name="Group 21"/>
          <p:cNvGrpSpPr>
            <a:grpSpLocks noChangeAspect="1"/>
          </p:cNvGrpSpPr>
          <p:nvPr userDrawn="1"/>
        </p:nvGrpSpPr>
        <p:grpSpPr>
          <a:xfrm>
            <a:off x="464808" y="452733"/>
            <a:ext cx="2835466"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©2019 CVS Health and/or one of its affiliates: Confidential &amp; Proprietary</a:t>
            </a:r>
          </a:p>
        </p:txBody>
      </p:sp>
      <p:sp>
        <p:nvSpPr>
          <p:cNvPr id="6"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©2019 CVS Health and/or one of its affiliates: Confidential &amp; Proprietary</a:t>
            </a:r>
          </a:p>
        </p:txBody>
      </p:sp>
      <p:sp>
        <p:nvSpPr>
          <p:cNvPr id="5"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270189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©2019 CVS Health and/or one of its affiliates: Confidential &amp; Proprietary</a:t>
            </a:r>
          </a:p>
        </p:txBody>
      </p:sp>
      <p:sp>
        <p:nvSpPr>
          <p:cNvPr id="6" name="Table Placeholder 5"/>
          <p:cNvSpPr>
            <a:spLocks noGrp="1"/>
          </p:cNvSpPr>
          <p:nvPr>
            <p:ph type="tbl" sz="quarter" idx="12"/>
          </p:nvPr>
        </p:nvSpPr>
        <p:spPr>
          <a:xfrm>
            <a:off x="457199" y="1463040"/>
            <a:ext cx="704088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©2019 CVS Health and/or one of its affiliates: Confidential &amp; Proprietary</a:t>
            </a:r>
          </a:p>
        </p:txBody>
      </p:sp>
      <p:sp>
        <p:nvSpPr>
          <p:cNvPr id="7"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4757941"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©2019 CVS Health and/or one of its affiliates: Confidential &amp; Proprietary</a:t>
            </a:r>
          </a:p>
        </p:txBody>
      </p:sp>
      <p:sp>
        <p:nvSpPr>
          <p:cNvPr id="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©2019 CVS Health and/or one of its affiliates: Confidential &amp; Proprietary</a:t>
            </a:r>
          </a:p>
        </p:txBody>
      </p:sp>
      <p:sp>
        <p:nvSpPr>
          <p:cNvPr id="8" name="Text Placeholder 7"/>
          <p:cNvSpPr>
            <a:spLocks noGrp="1"/>
          </p:cNvSpPr>
          <p:nvPr>
            <p:ph type="body" sz="quarter" idx="13"/>
          </p:nvPr>
        </p:nvSpPr>
        <p:spPr>
          <a:xfrm>
            <a:off x="4754880" y="1463675"/>
            <a:ext cx="393192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4754563" y="2057399"/>
            <a:ext cx="3932237"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4041648"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648200" y="1463040"/>
            <a:ext cx="4041648"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0"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©2019 CVS Health and/or one of its affiliates: Confidential &amp; Proprietary</a:t>
            </a:r>
          </a:p>
        </p:txBody>
      </p:sp>
      <p:sp>
        <p:nvSpPr>
          <p:cNvPr id="10" name="Slide Number Placeholder 5"/>
          <p:cNvSpPr>
            <a:spLocks noGrp="1"/>
          </p:cNvSpPr>
          <p:nvPr>
            <p:ph type="sldNum" sz="quarter" idx="12"/>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4" y="1463040"/>
            <a:ext cx="2679192"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4" y="2057400"/>
            <a:ext cx="2679192"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3232406" y="1463040"/>
            <a:ext cx="2679192"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32406" y="2057400"/>
            <a:ext cx="2679192"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©2017 CVS Health and/or one of its affiliates: Confidential &amp; Proprietary</a:t>
            </a:r>
          </a:p>
        </p:txBody>
      </p:sp>
      <p:sp>
        <p:nvSpPr>
          <p:cNvPr id="10" name="Content Placeholder 9"/>
          <p:cNvSpPr>
            <a:spLocks noGrp="1"/>
          </p:cNvSpPr>
          <p:nvPr>
            <p:ph sz="quarter" idx="13"/>
          </p:nvPr>
        </p:nvSpPr>
        <p:spPr>
          <a:xfrm>
            <a:off x="6007608" y="2057400"/>
            <a:ext cx="2679192"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6007608" y="1463040"/>
            <a:ext cx="2676525"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457203" y="2057400"/>
            <a:ext cx="82296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393192"/>
            <a:ext cx="82296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3" y="1463040"/>
            <a:ext cx="82296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dirty="0"/>
              <a:t>©2017 CVS Health and/or one of its affiliates: Confidential &amp; Proprietary</a:t>
            </a:r>
          </a:p>
        </p:txBody>
      </p:sp>
      <p:sp>
        <p:nvSpPr>
          <p:cNvPr id="6" name="Text Placeholder 5"/>
          <p:cNvSpPr>
            <a:spLocks noGrp="1"/>
          </p:cNvSpPr>
          <p:nvPr>
            <p:ph type="body" sz="quarter" idx="13"/>
          </p:nvPr>
        </p:nvSpPr>
        <p:spPr>
          <a:xfrm>
            <a:off x="457202" y="5394960"/>
            <a:ext cx="8229597"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320"/>
            <a:ext cx="713232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457200" y="2011680"/>
            <a:ext cx="36576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dirty="0"/>
              <a:t>©2017 CVS Health and/or one of its affiliates: Confidential &amp; Proprietary</a:t>
            </a:r>
          </a:p>
        </p:txBody>
      </p:sp>
      <p:sp>
        <p:nvSpPr>
          <p:cNvPr id="8" name="TextBox 7"/>
          <p:cNvSpPr txBox="1"/>
          <p:nvPr userDrawn="1"/>
        </p:nvSpPr>
        <p:spPr>
          <a:xfrm>
            <a:off x="-500338" y="1693254"/>
            <a:ext cx="184666" cy="369332"/>
          </a:xfrm>
          <a:prstGeom prst="rect">
            <a:avLst/>
          </a:prstGeom>
          <a:noFill/>
        </p:spPr>
        <p:txBody>
          <a:bodyPr wrap="none" rtlCol="0">
            <a:spAutoFit/>
          </a:bodyPr>
          <a:lstStyle/>
          <a:p>
            <a:endParaRPr lang="en-US" dirty="0"/>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7521388" y="6518099"/>
            <a:ext cx="1193987"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3874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236301" y="228429"/>
            <a:ext cx="185771"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Placeholder 1"/>
          <p:cNvSpPr>
            <a:spLocks noGrp="1"/>
          </p:cNvSpPr>
          <p:nvPr>
            <p:ph type="title"/>
          </p:nvPr>
        </p:nvSpPr>
        <p:spPr>
          <a:xfrm>
            <a:off x="457200" y="393192"/>
            <a:ext cx="82296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57200" y="1463040"/>
            <a:ext cx="82296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457200" y="6492240"/>
            <a:ext cx="54864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©2019 CVS Health and/or one of its affiliates: Confidential &amp; Proprietary</a:t>
            </a:r>
          </a:p>
        </p:txBody>
      </p:sp>
      <p:sp>
        <p:nvSpPr>
          <p:cNvPr id="18" name="Slide Number Placeholder 5"/>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7521388" y="6518099"/>
            <a:ext cx="1193987"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 id="2147483674" r:id="rId12"/>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60775"/>
            <a:ext cx="8388078" cy="2786724"/>
          </a:xfrm>
        </p:spPr>
        <p:txBody>
          <a:bodyPr/>
          <a:lstStyle/>
          <a:p>
            <a:pPr>
              <a:lnSpc>
                <a:spcPct val="100000"/>
              </a:lnSpc>
              <a:spcBef>
                <a:spcPts val="0"/>
              </a:spcBef>
            </a:pPr>
            <a:r>
              <a:rPr lang="en-US" sz="3200" dirty="0"/>
              <a:t>21115 – Enterprise Person Hub (EPH)</a:t>
            </a:r>
            <a:br>
              <a:rPr lang="en-US" sz="4000" dirty="0"/>
            </a:br>
            <a:br>
              <a:rPr lang="en-US" dirty="0"/>
            </a:br>
            <a:r>
              <a:rPr lang="en-US" sz="2800" b="0" dirty="0"/>
              <a:t>Status Update</a:t>
            </a:r>
            <a:endParaRPr lang="en-US" sz="4400" b="0" dirty="0"/>
          </a:p>
        </p:txBody>
      </p:sp>
      <p:sp>
        <p:nvSpPr>
          <p:cNvPr id="3" name="Subtitle 2"/>
          <p:cNvSpPr>
            <a:spLocks noGrp="1"/>
          </p:cNvSpPr>
          <p:nvPr>
            <p:ph type="subTitle" idx="1"/>
          </p:nvPr>
        </p:nvSpPr>
        <p:spPr>
          <a:xfrm>
            <a:off x="457200" y="4833759"/>
            <a:ext cx="4572000" cy="914400"/>
          </a:xfrm>
        </p:spPr>
        <p:txBody>
          <a:bodyPr vert="horz" lIns="0" tIns="0" rIns="91440" bIns="0" rtlCol="0" anchor="t">
            <a:noAutofit/>
          </a:bodyPr>
          <a:lstStyle/>
          <a:p>
            <a:r>
              <a:rPr lang="en-US" dirty="0">
                <a:cs typeface="Arial"/>
              </a:rPr>
              <a:t>11/18/2021</a:t>
            </a:r>
          </a:p>
        </p:txBody>
      </p:sp>
      <p:sp>
        <p:nvSpPr>
          <p:cNvPr id="5" name="Footer Placeholder 4"/>
          <p:cNvSpPr>
            <a:spLocks noGrp="1"/>
          </p:cNvSpPr>
          <p:nvPr>
            <p:ph type="ftr" sz="quarter" idx="11"/>
          </p:nvPr>
        </p:nvSpPr>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133900339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71A0-C083-4716-8C2C-2D124D2D6367}"/>
              </a:ext>
            </a:extLst>
          </p:cNvPr>
          <p:cNvSpPr>
            <a:spLocks noGrp="1"/>
          </p:cNvSpPr>
          <p:nvPr>
            <p:ph type="title"/>
          </p:nvPr>
        </p:nvSpPr>
        <p:spPr>
          <a:xfrm>
            <a:off x="457200" y="393192"/>
            <a:ext cx="8229600" cy="612648"/>
          </a:xfrm>
        </p:spPr>
        <p:txBody>
          <a:bodyPr/>
          <a:lstStyle/>
          <a:p>
            <a:r>
              <a:rPr lang="en-US" sz="2500" dirty="0"/>
              <a:t>Audit Scope</a:t>
            </a:r>
          </a:p>
        </p:txBody>
      </p:sp>
      <p:sp>
        <p:nvSpPr>
          <p:cNvPr id="4" name="Footer Placeholder 3">
            <a:extLst>
              <a:ext uri="{FF2B5EF4-FFF2-40B4-BE49-F238E27FC236}">
                <a16:creationId xmlns:a16="http://schemas.microsoft.com/office/drawing/2014/main" id="{320DAD88-4ADB-4E22-8419-A555AEFD9A56}"/>
              </a:ext>
            </a:extLst>
          </p:cNvPr>
          <p:cNvSpPr>
            <a:spLocks noGrp="1"/>
          </p:cNvSpPr>
          <p:nvPr>
            <p:ph type="ftr" sz="quarter" idx="11"/>
          </p:nvPr>
        </p:nvSpPr>
        <p:spPr>
          <a:xfrm>
            <a:off x="633369" y="6638544"/>
            <a:ext cx="5486400" cy="219456"/>
          </a:xfrm>
        </p:spPr>
        <p:txBody>
          <a:bodyPr/>
          <a:lstStyle/>
          <a:p>
            <a:r>
              <a:rPr lang="en-US" dirty="0"/>
              <a:t>©2021 CVS Health and/or one of its affiliates: Confidential &amp; Proprietary</a:t>
            </a:r>
          </a:p>
        </p:txBody>
      </p:sp>
      <p:sp>
        <p:nvSpPr>
          <p:cNvPr id="5" name="Slide Number Placeholder 4">
            <a:extLst>
              <a:ext uri="{FF2B5EF4-FFF2-40B4-BE49-F238E27FC236}">
                <a16:creationId xmlns:a16="http://schemas.microsoft.com/office/drawing/2014/main" id="{A9A8F614-7156-4704-9720-C6F9BCC2B06B}"/>
              </a:ext>
            </a:extLst>
          </p:cNvPr>
          <p:cNvSpPr>
            <a:spLocks noGrp="1"/>
          </p:cNvSpPr>
          <p:nvPr>
            <p:ph type="sldNum" sz="quarter" idx="4"/>
          </p:nvPr>
        </p:nvSpPr>
        <p:spPr/>
        <p:txBody>
          <a:bodyPr/>
          <a:lstStyle/>
          <a:p>
            <a:fld id="{4D467D88-DCFD-354C-96A5-D863D5E9364D}" type="slidenum">
              <a:rPr lang="en-US" smtClean="0"/>
              <a:pPr/>
              <a:t>10</a:t>
            </a:fld>
            <a:endParaRPr lang="en-US" dirty="0"/>
          </a:p>
        </p:txBody>
      </p:sp>
      <p:sp>
        <p:nvSpPr>
          <p:cNvPr id="8" name="Content Placeholder 10">
            <a:extLst>
              <a:ext uri="{FF2B5EF4-FFF2-40B4-BE49-F238E27FC236}">
                <a16:creationId xmlns:a16="http://schemas.microsoft.com/office/drawing/2014/main" id="{2E52AB33-C426-485F-B6BF-34ECAEEFC8DE}"/>
              </a:ext>
            </a:extLst>
          </p:cNvPr>
          <p:cNvSpPr>
            <a:spLocks noGrp="1"/>
          </p:cNvSpPr>
          <p:nvPr>
            <p:ph idx="1"/>
          </p:nvPr>
        </p:nvSpPr>
        <p:spPr>
          <a:xfrm>
            <a:off x="457200" y="1463040"/>
            <a:ext cx="8229600" cy="5029200"/>
          </a:xfrm>
        </p:spPr>
        <p:txBody>
          <a:bodyPr vert="horz" lIns="0" tIns="0" rIns="91440" bIns="0" rtlCol="0" anchor="t">
            <a:noAutofit/>
          </a:bodyPr>
          <a:lstStyle/>
          <a:p>
            <a:pPr algn="just"/>
            <a:r>
              <a:rPr lang="en-US" dirty="0"/>
              <a:t>Audit Scope </a:t>
            </a:r>
          </a:p>
          <a:p>
            <a:r>
              <a:rPr lang="en-US" b="0" dirty="0">
                <a:ea typeface="+mn-lt"/>
                <a:cs typeface="+mn-lt"/>
              </a:rPr>
              <a:t>To v</a:t>
            </a:r>
            <a:r>
              <a:rPr lang="en-US" b="0" dirty="0"/>
              <a:t>alidate that controls are designed effectively to ensure demographic data is governed, secured, complete, and accurately maintained within Enterprise Person Hub.</a:t>
            </a:r>
            <a:endParaRPr lang="en-US" dirty="0"/>
          </a:p>
          <a:p>
            <a:pPr algn="just">
              <a:buClrTx/>
            </a:pPr>
            <a:endParaRPr lang="en-US" b="1" dirty="0">
              <a:cs typeface="Arial"/>
            </a:endParaRPr>
          </a:p>
          <a:p>
            <a:pPr marL="0" lvl="1" indent="0">
              <a:buNone/>
            </a:pPr>
            <a:r>
              <a:rPr lang="en-US" b="1" dirty="0"/>
              <a:t>Estimated Completion Date: January 2022</a:t>
            </a:r>
            <a:endParaRPr lang="en-US" dirty="0">
              <a:cs typeface="Arial"/>
            </a:endParaRPr>
          </a:p>
          <a:p>
            <a:pPr marL="0" lvl="1" indent="0">
              <a:buNone/>
            </a:pPr>
            <a:endParaRPr lang="en-US" sz="1400" i="1" dirty="0"/>
          </a:p>
        </p:txBody>
      </p:sp>
    </p:spTree>
    <p:extLst>
      <p:ext uri="{BB962C8B-B14F-4D97-AF65-F5344CB8AC3E}">
        <p14:creationId xmlns:p14="http://schemas.microsoft.com/office/powerpoint/2010/main" val="303790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9925275"/>
              </p:ext>
            </p:extLst>
          </p:nvPr>
        </p:nvGraphicFramePr>
        <p:xfrm>
          <a:off x="457200" y="1463675"/>
          <a:ext cx="8229600" cy="4181869"/>
        </p:xfrm>
        <a:graphic>
          <a:graphicData uri="http://schemas.openxmlformats.org/drawingml/2006/table">
            <a:tbl>
              <a:tblPr firstRow="1" bandRow="1">
                <a:tableStyleId>{93296810-A885-4BE3-A3E7-6D5BEEA58F35}</a:tableStyleId>
              </a:tblPr>
              <a:tblGrid>
                <a:gridCol w="2059354">
                  <a:extLst>
                    <a:ext uri="{9D8B030D-6E8A-4147-A177-3AD203B41FA5}">
                      <a16:colId xmlns:a16="http://schemas.microsoft.com/office/drawing/2014/main" val="20000"/>
                    </a:ext>
                  </a:extLst>
                </a:gridCol>
                <a:gridCol w="2879535">
                  <a:extLst>
                    <a:ext uri="{9D8B030D-6E8A-4147-A177-3AD203B41FA5}">
                      <a16:colId xmlns:a16="http://schemas.microsoft.com/office/drawing/2014/main" val="20001"/>
                    </a:ext>
                  </a:extLst>
                </a:gridCol>
                <a:gridCol w="3290711">
                  <a:extLst>
                    <a:ext uri="{9D8B030D-6E8A-4147-A177-3AD203B41FA5}">
                      <a16:colId xmlns:a16="http://schemas.microsoft.com/office/drawing/2014/main" val="20002"/>
                    </a:ext>
                  </a:extLst>
                </a:gridCol>
              </a:tblGrid>
              <a:tr h="615709">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1188720">
                <a:tc>
                  <a:txBody>
                    <a:bodyPr/>
                    <a:lstStyle/>
                    <a:p>
                      <a:pPr algn="l"/>
                      <a:r>
                        <a:rPr lang="en-US" sz="1200" dirty="0">
                          <a:solidFill>
                            <a:schemeClr val="tx1"/>
                          </a:solidFill>
                        </a:rPr>
                        <a:t>Controls are in place to ensure ID creation is managed adequately.</a:t>
                      </a:r>
                    </a:p>
                    <a:p>
                      <a:pPr algn="ctr"/>
                      <a:endParaRPr lang="en-US" sz="1200" dirty="0">
                        <a:solidFill>
                          <a:schemeClr val="tx1"/>
                        </a:solidFill>
                      </a:endParaRPr>
                    </a:p>
                  </a:txBody>
                  <a:tcPr/>
                </a:tc>
                <a:tc>
                  <a:txBody>
                    <a:bodyPr/>
                    <a:lstStyle/>
                    <a:p>
                      <a:pPr algn="l"/>
                      <a:r>
                        <a:rPr lang="en-US" sz="1200" dirty="0">
                          <a:solidFill>
                            <a:schemeClr val="tx1"/>
                          </a:solidFill>
                        </a:rPr>
                        <a:t>CVS IDs may unintentionally be created, updated, or deleted resulting in erroneous data in EPH.</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CVS IDs are created, updated/edited, and deleted completely and accurately, and to ensure duplicates do not exist</a:t>
                      </a:r>
                    </a:p>
                  </a:txBody>
                  <a:tcPr/>
                </a:tc>
                <a:extLst>
                  <a:ext uri="{0D108BD9-81ED-4DB2-BD59-A6C34878D82A}">
                    <a16:rowId xmlns:a16="http://schemas.microsoft.com/office/drawing/2014/main" val="10001"/>
                  </a:ext>
                </a:extLst>
              </a:tr>
              <a:tr h="1188720">
                <a:tc>
                  <a:txBody>
                    <a:bodyPr/>
                    <a:lstStyle/>
                    <a:p>
                      <a:pPr algn="l"/>
                      <a:r>
                        <a:rPr lang="en-US" sz="1200" dirty="0">
                          <a:solidFill>
                            <a:schemeClr val="tx1"/>
                          </a:solidFill>
                        </a:rPr>
                        <a:t>Data integrity controls are in place to ensure data entering EPH is complete and accurate.</a:t>
                      </a:r>
                    </a:p>
                  </a:txBody>
                  <a:tcPr/>
                </a:tc>
                <a:tc>
                  <a:txBody>
                    <a:bodyPr/>
                    <a:lstStyle/>
                    <a:p>
                      <a:pPr algn="l"/>
                      <a:r>
                        <a:rPr lang="en-US" sz="1200" dirty="0">
                          <a:solidFill>
                            <a:schemeClr val="tx1"/>
                          </a:solidFill>
                        </a:rPr>
                        <a:t>Data integrity and daily balance controls between the source systems and EPH are not in place and the data does not reconcile for completeness and accuracy</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Data validation checks are performed between the source systems and EPH</a:t>
                      </a:r>
                    </a:p>
                    <a:p>
                      <a:pPr marL="171450" indent="-171450" algn="l">
                        <a:buFont typeface="Arial" panose="020B0604020202020204" pitchFamily="34" charset="0"/>
                        <a:buChar char="•"/>
                      </a:pPr>
                      <a:r>
                        <a:rPr lang="en-US" sz="1200" dirty="0">
                          <a:solidFill>
                            <a:schemeClr val="tx1"/>
                          </a:solidFill>
                        </a:rPr>
                        <a:t>Data integrity alerts are communicated and remediated timely per defined SLAs</a:t>
                      </a:r>
                    </a:p>
                  </a:txBody>
                  <a:tcPr/>
                </a:tc>
                <a:extLst>
                  <a:ext uri="{0D108BD9-81ED-4DB2-BD59-A6C34878D82A}">
                    <a16:rowId xmlns:a16="http://schemas.microsoft.com/office/drawing/2014/main" val="10002"/>
                  </a:ext>
                </a:extLst>
              </a:tr>
              <a:tr h="1188720">
                <a:tc>
                  <a:txBody>
                    <a:bodyPr/>
                    <a:lstStyle/>
                    <a:p>
                      <a:pPr algn="l"/>
                      <a:r>
                        <a:rPr lang="en-US" sz="1200" dirty="0">
                          <a:solidFill>
                            <a:schemeClr val="tx1"/>
                          </a:solidFill>
                        </a:rPr>
                        <a:t>Access controls are in place to ensure access to the database is appropriately managed by authorized individuals</a:t>
                      </a:r>
                    </a:p>
                  </a:txBody>
                  <a:tcPr/>
                </a:tc>
                <a:tc>
                  <a:txBody>
                    <a:bodyPr/>
                    <a:lstStyle/>
                    <a:p>
                      <a:pPr algn="l"/>
                      <a:r>
                        <a:rPr lang="en-US" sz="1200" dirty="0">
                          <a:solidFill>
                            <a:schemeClr val="tx1"/>
                          </a:solidFill>
                        </a:rPr>
                        <a:t>Access to the database may not be adequately restricted or monitored, resulting in unauthorized access and changes</a:t>
                      </a:r>
                      <a:endParaRPr lang="en-US" sz="1200" baseline="0" dirty="0">
                        <a:solidFill>
                          <a:schemeClr val="tx1"/>
                        </a:solidFill>
                      </a:endParaRPr>
                    </a:p>
                  </a:txBody>
                  <a:tcPr/>
                </a:tc>
                <a:tc>
                  <a:txBody>
                    <a:bodyPr/>
                    <a:lstStyle/>
                    <a:p>
                      <a:pPr marL="171450"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Access to IBM MDM is restricted adequately</a:t>
                      </a:r>
                    </a:p>
                    <a:p>
                      <a:pPr marL="628650" lvl="1"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Provisioning </a:t>
                      </a:r>
                    </a:p>
                    <a:p>
                      <a:pPr marL="628650" lvl="1"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Recertification </a:t>
                      </a:r>
                    </a:p>
                    <a:p>
                      <a:pPr marL="171450" lvl="0" indent="-171450" algn="l" defTabSz="457200" rtl="0" eaLnBrk="1" latinLnBrk="0" hangingPunct="1">
                        <a:buFont typeface="Arial" panose="020B0604020202020204" pitchFamily="34" charset="0"/>
                        <a:buChar char="•"/>
                      </a:pPr>
                      <a:r>
                        <a:rPr lang="en-US" sz="1150" kern="1200" dirty="0">
                          <a:solidFill>
                            <a:schemeClr val="tx1"/>
                          </a:solidFill>
                          <a:latin typeface="+mn-lt"/>
                          <a:ea typeface="+mn-ea"/>
                          <a:cs typeface="+mn-cs"/>
                        </a:rPr>
                        <a:t>Access activities are logged and monitored</a:t>
                      </a:r>
                    </a:p>
                  </a:txBody>
                  <a:tcP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11</a:t>
            </a:fld>
            <a:endParaRPr lang="en-US" dirty="0"/>
          </a:p>
        </p:txBody>
      </p:sp>
      <p:sp>
        <p:nvSpPr>
          <p:cNvPr id="3" name="TextBox 2"/>
          <p:cNvSpPr txBox="1"/>
          <p:nvPr/>
        </p:nvSpPr>
        <p:spPr>
          <a:xfrm>
            <a:off x="457200" y="6064738"/>
            <a:ext cx="8229600" cy="307777"/>
          </a:xfrm>
          <a:prstGeom prst="rect">
            <a:avLst/>
          </a:prstGeom>
          <a:noFill/>
        </p:spPr>
        <p:txBody>
          <a:bodyPr wrap="square" lIns="0" tIns="0" rIns="0" bIns="0" rtlCol="0">
            <a:spAutoFit/>
          </a:bodyPr>
          <a:lstStyle/>
          <a:p>
            <a:pPr algn="just"/>
            <a:r>
              <a:rPr lang="en-US" sz="2000" b="1" dirty="0"/>
              <a:t>*Reflects the level of risk that exists in the </a:t>
            </a:r>
            <a:r>
              <a:rPr lang="en-US" sz="2000" b="1" u="sng" dirty="0"/>
              <a:t>absence</a:t>
            </a:r>
            <a:r>
              <a:rPr lang="en-US" sz="2000" b="1" dirty="0"/>
              <a:t> of controls</a:t>
            </a:r>
          </a:p>
        </p:txBody>
      </p:sp>
    </p:spTree>
    <p:extLst>
      <p:ext uri="{BB962C8B-B14F-4D97-AF65-F5344CB8AC3E}">
        <p14:creationId xmlns:p14="http://schemas.microsoft.com/office/powerpoint/2010/main" val="107697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9396901"/>
              </p:ext>
            </p:extLst>
          </p:nvPr>
        </p:nvGraphicFramePr>
        <p:xfrm>
          <a:off x="457200" y="1463675"/>
          <a:ext cx="8229600" cy="3358909"/>
        </p:xfrm>
        <a:graphic>
          <a:graphicData uri="http://schemas.openxmlformats.org/drawingml/2006/table">
            <a:tbl>
              <a:tblPr firstRow="1" bandRow="1">
                <a:tableStyleId>{93296810-A885-4BE3-A3E7-6D5BEEA58F35}</a:tableStyleId>
              </a:tblPr>
              <a:tblGrid>
                <a:gridCol w="2059354">
                  <a:extLst>
                    <a:ext uri="{9D8B030D-6E8A-4147-A177-3AD203B41FA5}">
                      <a16:colId xmlns:a16="http://schemas.microsoft.com/office/drawing/2014/main" val="20000"/>
                    </a:ext>
                  </a:extLst>
                </a:gridCol>
                <a:gridCol w="2879535">
                  <a:extLst>
                    <a:ext uri="{9D8B030D-6E8A-4147-A177-3AD203B41FA5}">
                      <a16:colId xmlns:a16="http://schemas.microsoft.com/office/drawing/2014/main" val="20001"/>
                    </a:ext>
                  </a:extLst>
                </a:gridCol>
                <a:gridCol w="3290711">
                  <a:extLst>
                    <a:ext uri="{9D8B030D-6E8A-4147-A177-3AD203B41FA5}">
                      <a16:colId xmlns:a16="http://schemas.microsoft.com/office/drawing/2014/main" val="20002"/>
                    </a:ext>
                  </a:extLst>
                </a:gridCol>
              </a:tblGrid>
              <a:tr h="615709">
                <a:tc>
                  <a:txBody>
                    <a:bodyPr/>
                    <a:lstStyle/>
                    <a:p>
                      <a:pPr algn="ctr"/>
                      <a:r>
                        <a:rPr lang="en-US" dirty="0"/>
                        <a:t>Objective Area</a:t>
                      </a:r>
                    </a:p>
                  </a:txBody>
                  <a:tcPr/>
                </a:tc>
                <a:tc>
                  <a:txBody>
                    <a:bodyPr/>
                    <a:lstStyle/>
                    <a:p>
                      <a:pPr algn="ctr"/>
                      <a:r>
                        <a:rPr lang="en-US" dirty="0"/>
                        <a:t>Related Inherent Risk*</a:t>
                      </a:r>
                    </a:p>
                  </a:txBody>
                  <a:tcPr/>
                </a:tc>
                <a:tc>
                  <a:txBody>
                    <a:bodyPr/>
                    <a:lstStyle/>
                    <a:p>
                      <a:pPr algn="ctr"/>
                      <a:r>
                        <a:rPr lang="en-US" dirty="0"/>
                        <a:t>Key Areas of</a:t>
                      </a:r>
                      <a:r>
                        <a:rPr lang="en-US" baseline="0" dirty="0"/>
                        <a:t> Focus</a:t>
                      </a:r>
                      <a:endParaRPr lang="en-US" dirty="0"/>
                    </a:p>
                  </a:txBody>
                  <a:tcPr/>
                </a:tc>
                <a:extLst>
                  <a:ext uri="{0D108BD9-81ED-4DB2-BD59-A6C34878D82A}">
                    <a16:rowId xmlns:a16="http://schemas.microsoft.com/office/drawing/2014/main" val="10000"/>
                  </a:ext>
                </a:extLst>
              </a:tr>
              <a:tr h="1188720">
                <a:tc>
                  <a:txBody>
                    <a:bodyPr/>
                    <a:lstStyle/>
                    <a:p>
                      <a:pPr algn="l"/>
                      <a:r>
                        <a:rPr lang="en-US" sz="1200" dirty="0">
                          <a:solidFill>
                            <a:schemeClr val="tx1"/>
                          </a:solidFill>
                        </a:rPr>
                        <a:t>Data protection controls are in place to ensure data is secured in transit and at rest</a:t>
                      </a:r>
                    </a:p>
                    <a:p>
                      <a:pPr algn="ctr"/>
                      <a:endParaRPr lang="en-US" sz="1200" dirty="0">
                        <a:solidFill>
                          <a:schemeClr val="tx1"/>
                        </a:solidFill>
                      </a:endParaRPr>
                    </a:p>
                  </a:txBody>
                  <a:tcPr/>
                </a:tc>
                <a:tc>
                  <a:txBody>
                    <a:bodyPr/>
                    <a:lstStyle/>
                    <a:p>
                      <a:pPr algn="l"/>
                      <a:r>
                        <a:rPr lang="en-US" sz="1200" dirty="0">
                          <a:solidFill>
                            <a:schemeClr val="tx1"/>
                          </a:solidFill>
                        </a:rPr>
                        <a:t>Data in transit and at rest is not secure to prevent unauthorized access to confidential, proprietary, or otherwise sensitive data</a:t>
                      </a:r>
                      <a:endParaRPr lang="en-US" sz="1200" baseline="0" dirty="0">
                        <a:solidFill>
                          <a:schemeClr val="tx1"/>
                        </a:solidFill>
                      </a:endParaRPr>
                    </a:p>
                    <a:p>
                      <a:pPr algn="ctr"/>
                      <a:endParaRPr lang="en-US" sz="120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Ensure data in transit and data at rest is encrypted in accordance with company standards</a:t>
                      </a:r>
                    </a:p>
                    <a:p>
                      <a:pPr marL="628650" lvl="1" indent="-171450" algn="l">
                        <a:buFont typeface="Arial" panose="020B0604020202020204" pitchFamily="34" charset="0"/>
                        <a:buChar char="•"/>
                      </a:pPr>
                      <a:r>
                        <a:rPr lang="en-US" sz="1200" dirty="0">
                          <a:solidFill>
                            <a:schemeClr val="tx1"/>
                          </a:solidFill>
                        </a:rPr>
                        <a:t>Encryption/masking methods are used for protecting data stored in IBM MDM</a:t>
                      </a:r>
                    </a:p>
                    <a:p>
                      <a:pPr marL="628650" lvl="1" indent="-171450" algn="l">
                        <a:buFont typeface="Arial" panose="020B0604020202020204" pitchFamily="34" charset="0"/>
                        <a:buChar char="•"/>
                      </a:pPr>
                      <a:r>
                        <a:rPr lang="en-US" sz="1200" dirty="0">
                          <a:solidFill>
                            <a:schemeClr val="tx1"/>
                          </a:solidFill>
                        </a:rPr>
                        <a:t>Encryption methods are in place for data in transit</a:t>
                      </a:r>
                    </a:p>
                  </a:txBody>
                  <a:tcPr/>
                </a:tc>
                <a:extLst>
                  <a:ext uri="{0D108BD9-81ED-4DB2-BD59-A6C34878D82A}">
                    <a16:rowId xmlns:a16="http://schemas.microsoft.com/office/drawing/2014/main" val="10001"/>
                  </a:ext>
                </a:extLst>
              </a:tr>
              <a:tr h="1188720">
                <a:tc>
                  <a:txBody>
                    <a:bodyPr/>
                    <a:lstStyle/>
                    <a:p>
                      <a:pPr algn="l"/>
                      <a:r>
                        <a:rPr lang="en-US" sz="1200" dirty="0">
                          <a:solidFill>
                            <a:schemeClr val="tx1"/>
                          </a:solidFill>
                        </a:rPr>
                        <a:t>Scalability and availability controls are in place to support large volumes of data</a:t>
                      </a:r>
                    </a:p>
                  </a:txBody>
                  <a:tcPr/>
                </a:tc>
                <a:tc>
                  <a:txBody>
                    <a:bodyPr/>
                    <a:lstStyle/>
                    <a:p>
                      <a:pPr algn="l"/>
                      <a:r>
                        <a:rPr lang="en-US" sz="1200" dirty="0">
                          <a:solidFill>
                            <a:schemeClr val="tx1"/>
                          </a:solidFill>
                        </a:rPr>
                        <a:t>Technology infrastructure supporting EPH is unable to support large volumes of data</a:t>
                      </a:r>
                      <a:endParaRPr lang="en-US" sz="1200" baseline="0" dirty="0">
                        <a:solidFill>
                          <a:schemeClr val="tx1"/>
                        </a:solidFill>
                      </a:endParaRPr>
                    </a:p>
                  </a:txBody>
                  <a:tcPr/>
                </a:tc>
                <a:tc>
                  <a:txBody>
                    <a:bodyPr/>
                    <a:lstStyle/>
                    <a:p>
                      <a:pPr marL="171450" indent="-171450" algn="l">
                        <a:buFont typeface="Arial" panose="020B0604020202020204" pitchFamily="34" charset="0"/>
                        <a:buChar char="•"/>
                      </a:pPr>
                      <a:r>
                        <a:rPr lang="en-US" sz="1200" dirty="0">
                          <a:solidFill>
                            <a:schemeClr val="tx1"/>
                          </a:solidFill>
                        </a:rPr>
                        <a:t>EPH is measured and monitored to ensure the technology infrastructure is scalable to support large volumes data</a:t>
                      </a:r>
                    </a:p>
                  </a:txBody>
                  <a:tcP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
        <p:nvSpPr>
          <p:cNvPr id="3" name="TextBox 2"/>
          <p:cNvSpPr txBox="1"/>
          <p:nvPr/>
        </p:nvSpPr>
        <p:spPr>
          <a:xfrm>
            <a:off x="457200" y="6064738"/>
            <a:ext cx="8229600" cy="307777"/>
          </a:xfrm>
          <a:prstGeom prst="rect">
            <a:avLst/>
          </a:prstGeom>
          <a:noFill/>
        </p:spPr>
        <p:txBody>
          <a:bodyPr wrap="square" lIns="0" tIns="0" rIns="0" bIns="0" rtlCol="0">
            <a:spAutoFit/>
          </a:bodyPr>
          <a:lstStyle/>
          <a:p>
            <a:pPr algn="just"/>
            <a:r>
              <a:rPr lang="en-US" sz="2000" b="1" dirty="0"/>
              <a:t>*Reflects the level of risk that exists in the </a:t>
            </a:r>
            <a:r>
              <a:rPr lang="en-US" sz="2000" b="1" u="sng" dirty="0"/>
              <a:t>absence</a:t>
            </a:r>
            <a:r>
              <a:rPr lang="en-US" sz="2000" b="1" dirty="0"/>
              <a:t> of controls</a:t>
            </a:r>
          </a:p>
        </p:txBody>
      </p:sp>
    </p:spTree>
    <p:extLst>
      <p:ext uri="{BB962C8B-B14F-4D97-AF65-F5344CB8AC3E}">
        <p14:creationId xmlns:p14="http://schemas.microsoft.com/office/powerpoint/2010/main" val="127557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4255132748"/>
              </p:ext>
            </p:extLst>
          </p:nvPr>
        </p:nvGraphicFramePr>
        <p:xfrm>
          <a:off x="480060" y="1564100"/>
          <a:ext cx="8206740" cy="2745018"/>
        </p:xfrm>
        <a:graphic>
          <a:graphicData uri="http://schemas.openxmlformats.org/drawingml/2006/table">
            <a:tbl>
              <a:tblPr/>
              <a:tblGrid>
                <a:gridCol w="4701022">
                  <a:extLst>
                    <a:ext uri="{9D8B030D-6E8A-4147-A177-3AD203B41FA5}">
                      <a16:colId xmlns:a16="http://schemas.microsoft.com/office/drawing/2014/main" val="20000"/>
                    </a:ext>
                  </a:extLst>
                </a:gridCol>
                <a:gridCol w="3505718">
                  <a:extLst>
                    <a:ext uri="{9D8B030D-6E8A-4147-A177-3AD203B41FA5}">
                      <a16:colId xmlns:a16="http://schemas.microsoft.com/office/drawing/2014/main" val="20001"/>
                    </a:ext>
                  </a:extLst>
                </a:gridCol>
              </a:tblGrid>
              <a:tr h="305002">
                <a:tc gridSpan="2">
                  <a:txBody>
                    <a:bodyPr/>
                    <a:lstStyle/>
                    <a:p>
                      <a:r>
                        <a:rPr lang="en-US" sz="1400" b="1" dirty="0">
                          <a:solidFill>
                            <a:schemeClr val="tx1"/>
                          </a:solidFill>
                        </a:rPr>
                        <a:t>Project Status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305002">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5002">
                <a:tc gridSpan="2">
                  <a:txBody>
                    <a:bodyPr/>
                    <a:lstStyle/>
                    <a:p>
                      <a:r>
                        <a:rPr lang="en-US" sz="1400" b="1" dirty="0">
                          <a:solidFill>
                            <a:schemeClr val="tx1"/>
                          </a:solidFill>
                        </a:rPr>
                        <a:t>Walkthroughs &amp; Meetings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305002">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05002">
                <a:tc gridSpan="2">
                  <a:txBody>
                    <a:bodyPr/>
                    <a:lstStyle/>
                    <a:p>
                      <a:r>
                        <a:rPr lang="en-US" sz="1400" b="1" dirty="0">
                          <a:solidFill>
                            <a:schemeClr val="tx1"/>
                          </a:solidFill>
                        </a:rPr>
                        <a:t>Data Requests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305002">
                <a:tc gridSpan="2">
                  <a:txBody>
                    <a:bodyPr/>
                    <a:lstStyle/>
                    <a:p>
                      <a:endParaRPr lang="en-US" sz="1400" b="1" dirty="0">
                        <a:solidFill>
                          <a:schemeClr val="tx1"/>
                        </a:solidFill>
                      </a:endParaRP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1"/>
                  </a:ext>
                </a:extLst>
              </a:tr>
              <a:tr h="305002">
                <a:tc gridSpan="2">
                  <a:txBody>
                    <a:bodyPr/>
                    <a:lstStyle/>
                    <a:p>
                      <a:r>
                        <a:rPr lang="en-US" sz="1400" b="1" dirty="0">
                          <a:solidFill>
                            <a:schemeClr val="tx1"/>
                          </a:solidFill>
                        </a:rPr>
                        <a:t>Initial Discoveries</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305002">
                <a:tc gridSpan="2">
                  <a:txBody>
                    <a:bodyPr/>
                    <a:lstStyle/>
                    <a:p>
                      <a:endParaRPr lang="en-US" sz="1400" b="1" dirty="0">
                        <a:solidFill>
                          <a:schemeClr val="tx1"/>
                        </a:solidFill>
                      </a:endParaRP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305002">
                <a:tc gridSpan="2">
                  <a:txBody>
                    <a:bodyPr/>
                    <a:lstStyle/>
                    <a:p>
                      <a:r>
                        <a:rPr lang="en-US" sz="1400" b="1" dirty="0">
                          <a:solidFill>
                            <a:schemeClr val="tx1"/>
                          </a:solidFill>
                        </a:rPr>
                        <a:t>Appendix</a:t>
                      </a:r>
                    </a:p>
                  </a:txBody>
                  <a:tcPr marL="138724" marR="69362" marT="34290" marB="3429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485900" y="5260086"/>
            <a:ext cx="6172200" cy="3429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675" dirty="0">
              <a:solidFill>
                <a:prstClr val="black">
                  <a:lumMod val="75000"/>
                  <a:lumOff val="25000"/>
                </a:prstClr>
              </a:solidFill>
              <a:latin typeface="Arial"/>
              <a:cs typeface="Arial"/>
            </a:endParaRPr>
          </a:p>
        </p:txBody>
      </p:sp>
      <p:graphicFrame>
        <p:nvGraphicFramePr>
          <p:cNvPr id="3" name="Table 2"/>
          <p:cNvGraphicFramePr>
            <a:graphicFrameLocks noGrp="1"/>
          </p:cNvGraphicFramePr>
          <p:nvPr/>
        </p:nvGraphicFramePr>
        <p:xfrm>
          <a:off x="1485900" y="1955006"/>
          <a:ext cx="5280150" cy="274320"/>
        </p:xfrm>
        <a:graphic>
          <a:graphicData uri="http://schemas.openxmlformats.org/drawingml/2006/table">
            <a:tbl>
              <a:tblPr/>
              <a:tblGrid>
                <a:gridCol w="3030865">
                  <a:extLst>
                    <a:ext uri="{9D8B030D-6E8A-4147-A177-3AD203B41FA5}">
                      <a16:colId xmlns:a16="http://schemas.microsoft.com/office/drawing/2014/main" val="20000"/>
                    </a:ext>
                  </a:extLst>
                </a:gridCol>
                <a:gridCol w="2249285">
                  <a:extLst>
                    <a:ext uri="{9D8B030D-6E8A-4147-A177-3AD203B41FA5}">
                      <a16:colId xmlns:a16="http://schemas.microsoft.com/office/drawing/2014/main" val="20001"/>
                    </a:ext>
                  </a:extLst>
                </a:gridCol>
              </a:tblGrid>
              <a:tr h="274320">
                <a:tc>
                  <a:txBody>
                    <a:bodyPr/>
                    <a:lstStyle/>
                    <a:p>
                      <a:endParaRPr lang="en-US" sz="5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7108530" y="939110"/>
            <a:ext cx="891545" cy="230832"/>
          </a:xfrm>
          <a:prstGeom prst="rect">
            <a:avLst/>
          </a:prstGeom>
          <a:solidFill>
            <a:schemeClr val="bg1"/>
          </a:solidFill>
        </p:spPr>
        <p:txBody>
          <a:bodyPr wrap="square" lIns="0" tIns="0" rIns="0" bIns="0" rtlCol="0">
            <a:spAutoFit/>
          </a:bodyPr>
          <a:lstStyle/>
          <a:p>
            <a:endParaRPr lang="en-US" sz="15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14" name="Footer Placeholder 4">
            <a:extLst>
              <a:ext uri="{FF2B5EF4-FFF2-40B4-BE49-F238E27FC236}">
                <a16:creationId xmlns:a16="http://schemas.microsoft.com/office/drawing/2014/main" id="{1E2AD2BB-35E1-4E2A-BC01-55F310545455}"/>
              </a:ext>
            </a:extLst>
          </p:cNvPr>
          <p:cNvSpPr txBox="1">
            <a:spLocks/>
          </p:cNvSpPr>
          <p:nvPr/>
        </p:nvSpPr>
        <p:spPr>
          <a:xfrm>
            <a:off x="604007" y="6632777"/>
            <a:ext cx="54864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solidFill>
                  <a:schemeClr val="tx1">
                    <a:lumMod val="50000"/>
                    <a:lumOff val="50000"/>
                  </a:schemeClr>
                </a:solidFill>
              </a:rPr>
              <a:t>©2021 CVS Health and/or one of its affiliates: Confidential &amp; Proprietary</a:t>
            </a: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5216" y="457576"/>
            <a:ext cx="8229600" cy="533411"/>
          </a:xfrm>
        </p:spPr>
        <p:txBody>
          <a:bodyPr/>
          <a:lstStyle/>
          <a:p>
            <a:r>
              <a:rPr lang="en-US" dirty="0"/>
              <a:t>Audit Progress – Current Status</a:t>
            </a:r>
            <a:br>
              <a:rPr lang="en-US" dirty="0"/>
            </a:br>
            <a:endParaRPr lang="en-US" sz="1400" b="0" dirty="0">
              <a:solidFill>
                <a:srgbClr val="000000"/>
              </a:solidFill>
              <a:latin typeface="+mn-lt"/>
              <a:ea typeface="+mn-ea"/>
              <a:cs typeface="+mn-cs"/>
            </a:endParaRPr>
          </a:p>
        </p:txBody>
      </p:sp>
      <p:sp>
        <p:nvSpPr>
          <p:cNvPr id="2" name="Footer Placeholder 1"/>
          <p:cNvSpPr>
            <a:spLocks noGrp="1"/>
          </p:cNvSpPr>
          <p:nvPr>
            <p:ph type="ftr" sz="quarter" idx="11"/>
          </p:nvPr>
        </p:nvSpPr>
        <p:spPr>
          <a:xfrm>
            <a:off x="609600" y="6638544"/>
            <a:ext cx="5486400" cy="21945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50000"/>
                    <a:lumOff val="50000"/>
                  </a:prstClr>
                </a:solidFill>
                <a:effectLst/>
                <a:uLnTx/>
                <a:uFillTx/>
                <a:latin typeface="Arial"/>
                <a:ea typeface="+mn-ea"/>
                <a:cs typeface="+mn-cs"/>
              </a:rPr>
              <a:t>©2021 CVS Health and/or one of its affiliates: Confidential &amp; Proprietary</a:t>
            </a:r>
          </a:p>
        </p:txBody>
      </p:sp>
      <p:sp>
        <p:nvSpPr>
          <p:cNvPr id="8" name="Slide Number Placeholder 7"/>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467D88-DCFD-354C-96A5-D863D5E9364D}" type="slidenum">
              <a:rPr kumimoji="0" lang="en-US" sz="1000" b="0" i="0" u="none" strike="noStrike" kern="1200" cap="none" spc="0" normalizeH="0" baseline="0" noProof="0" smtClean="0">
                <a:ln>
                  <a:noFill/>
                </a:ln>
                <a:solidFill>
                  <a:prstClr val="black">
                    <a:lumMod val="75000"/>
                    <a:lumOff val="25000"/>
                  </a:prstClr>
                </a:solidFill>
                <a:effectLst/>
                <a:uLnTx/>
                <a:uFillTx/>
                <a:latin typeface="Arial"/>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6" name="Rectangle 5">
            <a:extLst>
              <a:ext uri="{FF2B5EF4-FFF2-40B4-BE49-F238E27FC236}">
                <a16:creationId xmlns:a16="http://schemas.microsoft.com/office/drawing/2014/main" id="{B1B3CEF2-5C6A-4FAF-B6B0-26787978B07A}"/>
              </a:ext>
            </a:extLst>
          </p:cNvPr>
          <p:cNvSpPr/>
          <p:nvPr/>
        </p:nvSpPr>
        <p:spPr>
          <a:xfrm>
            <a:off x="232114" y="883304"/>
            <a:ext cx="8686800" cy="581337"/>
          </a:xfrm>
          <a:prstGeom prst="rect">
            <a:avLst/>
          </a:prstGeom>
          <a:noFill/>
          <a:ln w="25400" cap="flat" cmpd="sng" algn="ctr">
            <a:noFill/>
            <a:prstDash val="solid"/>
          </a:ln>
          <a:effectLst/>
        </p:spPr>
        <p:txBody>
          <a:bodyPr lIns="91440" tIns="45720" rIns="91440" bIns="45720" rtlCol="0" anchor="ctr"/>
          <a:lstStyle/>
          <a:p>
            <a:pPr algn="ctr" defTabSz="914400">
              <a:defRPr/>
            </a:pPr>
            <a:r>
              <a:rPr kumimoji="0" lang="en-US" sz="1400" b="1" i="0" u="none" strike="noStrike" kern="0" cap="none" spc="0" normalizeH="0" baseline="0" noProof="0" dirty="0">
                <a:ln>
                  <a:noFill/>
                </a:ln>
                <a:solidFill>
                  <a:srgbClr val="000000"/>
                </a:solidFill>
                <a:effectLst/>
                <a:uLnTx/>
                <a:uFillTx/>
                <a:latin typeface="Arial"/>
                <a:ea typeface="+mn-ea"/>
                <a:cs typeface="+mn-cs"/>
              </a:rPr>
              <a:t>The audit is currently in the </a:t>
            </a:r>
            <a:r>
              <a:rPr lang="en-US" sz="1400" b="1" u="sng" kern="0" dirty="0">
                <a:solidFill>
                  <a:srgbClr val="000000"/>
                </a:solidFill>
                <a:latin typeface="Arial"/>
              </a:rPr>
              <a:t>Testing Phase</a:t>
            </a:r>
            <a:r>
              <a:rPr kumimoji="0" lang="en-US" sz="1400" b="1" i="0" u="none" strike="noStrike" kern="0" cap="none" spc="0" normalizeH="0" baseline="0" noProof="0" dirty="0">
                <a:ln>
                  <a:noFill/>
                </a:ln>
                <a:solidFill>
                  <a:srgbClr val="000000"/>
                </a:solidFill>
                <a:effectLst/>
                <a:uLnTx/>
                <a:uFillTx/>
                <a:latin typeface="Arial"/>
                <a:ea typeface="+mn-ea"/>
                <a:cs typeface="+mn-cs"/>
              </a:rPr>
              <a:t>.</a:t>
            </a:r>
          </a:p>
          <a:p>
            <a:pPr algn="ctr" defTabSz="914400">
              <a:defRPr/>
            </a:pPr>
            <a:r>
              <a:rPr kumimoji="0" lang="en-US" sz="1400" b="1" i="0" u="none" strike="noStrike" kern="0" cap="none" spc="0" normalizeH="0" baseline="0" noProof="0" dirty="0">
                <a:ln>
                  <a:noFill/>
                </a:ln>
                <a:solidFill>
                  <a:srgbClr val="000000"/>
                </a:solidFill>
                <a:effectLst/>
                <a:uLnTx/>
                <a:uFillTx/>
                <a:latin typeface="Arial"/>
                <a:ea typeface="+mn-ea"/>
                <a:cs typeface="+mn-cs"/>
              </a:rPr>
              <a:t>Audit is expected to be completed </a:t>
            </a:r>
            <a:r>
              <a:rPr kumimoji="0" lang="en-US" sz="1400" b="1" i="0" u="sng" strike="noStrike" kern="0" cap="none" spc="0" normalizeH="0" baseline="0" noProof="0" dirty="0">
                <a:ln>
                  <a:noFill/>
                </a:ln>
                <a:solidFill>
                  <a:srgbClr val="000000"/>
                </a:solidFill>
                <a:effectLst/>
                <a:uLnTx/>
                <a:uFillTx/>
                <a:latin typeface="Arial"/>
                <a:ea typeface="+mn-ea"/>
                <a:cs typeface="+mn-cs"/>
              </a:rPr>
              <a:t>on time</a:t>
            </a:r>
            <a:r>
              <a:rPr lang="en-US" sz="1400" b="1" kern="0" dirty="0">
                <a:solidFill>
                  <a:srgbClr val="000000"/>
                </a:solidFill>
                <a:latin typeface="Aria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a:t>
            </a:r>
            <a:r>
              <a:rPr lang="en-US" sz="1400" b="1" kern="0" dirty="0">
                <a:solidFill>
                  <a:srgbClr val="000000"/>
                </a:solidFill>
                <a:latin typeface="Arial"/>
                <a:sym typeface="Symbo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a:t>
            </a:r>
            <a:r>
              <a:rPr kumimoji="0" lang="en-US" sz="1400" b="1" i="0" u="sng" strike="noStrike" kern="0" cap="none" spc="0" normalizeH="0" baseline="0" noProof="0" dirty="0">
                <a:ln>
                  <a:noFill/>
                </a:ln>
                <a:solidFill>
                  <a:srgbClr val="000000"/>
                </a:solidFill>
                <a:effectLst/>
                <a:uLnTx/>
                <a:uFillTx/>
                <a:latin typeface="Arial"/>
                <a:ea typeface="+mn-ea"/>
                <a:cs typeface="+mn-cs"/>
                <a:sym typeface="Symbol"/>
              </a:rPr>
              <a:t>There </a:t>
            </a:r>
            <a:r>
              <a:rPr lang="en-US" sz="1400" b="1" u="sng" kern="0" dirty="0">
                <a:solidFill>
                  <a:srgbClr val="000000"/>
                </a:solidFill>
                <a:latin typeface="Arial"/>
                <a:sym typeface="Symbol"/>
              </a:rPr>
              <a:t>are no</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discoveries identified at this time.</a:t>
            </a:r>
          </a:p>
        </p:txBody>
      </p:sp>
      <p:pic>
        <p:nvPicPr>
          <p:cNvPr id="5" name="Picture 4">
            <a:extLst>
              <a:ext uri="{FF2B5EF4-FFF2-40B4-BE49-F238E27FC236}">
                <a16:creationId xmlns:a16="http://schemas.microsoft.com/office/drawing/2014/main" id="{E16756F6-E4B9-4794-9673-92382550632D}"/>
              </a:ext>
            </a:extLst>
          </p:cNvPr>
          <p:cNvPicPr>
            <a:picLocks noChangeAspect="1"/>
          </p:cNvPicPr>
          <p:nvPr/>
        </p:nvPicPr>
        <p:blipFill>
          <a:blip r:embed="rId3"/>
          <a:stretch>
            <a:fillRect/>
          </a:stretch>
        </p:blipFill>
        <p:spPr>
          <a:xfrm>
            <a:off x="256520" y="6196292"/>
            <a:ext cx="3993226" cy="361571"/>
          </a:xfrm>
          <a:prstGeom prst="rect">
            <a:avLst/>
          </a:prstGeom>
        </p:spPr>
      </p:pic>
      <p:graphicFrame>
        <p:nvGraphicFramePr>
          <p:cNvPr id="11" name="Table 10">
            <a:extLst>
              <a:ext uri="{FF2B5EF4-FFF2-40B4-BE49-F238E27FC236}">
                <a16:creationId xmlns:a16="http://schemas.microsoft.com/office/drawing/2014/main" id="{4F51382E-77A3-4F6A-A763-A7ACF456CD30}"/>
              </a:ext>
            </a:extLst>
          </p:cNvPr>
          <p:cNvGraphicFramePr>
            <a:graphicFrameLocks noGrp="1"/>
          </p:cNvGraphicFramePr>
          <p:nvPr>
            <p:extLst>
              <p:ext uri="{D42A27DB-BD31-4B8C-83A1-F6EECF244321}">
                <p14:modId xmlns:p14="http://schemas.microsoft.com/office/powerpoint/2010/main" val="3751985528"/>
              </p:ext>
            </p:extLst>
          </p:nvPr>
        </p:nvGraphicFramePr>
        <p:xfrm>
          <a:off x="225087" y="1477949"/>
          <a:ext cx="8686799" cy="3626074"/>
        </p:xfrm>
        <a:graphic>
          <a:graphicData uri="http://schemas.openxmlformats.org/drawingml/2006/table">
            <a:tbl>
              <a:tblPr firstRow="1" bandRow="1"/>
              <a:tblGrid>
                <a:gridCol w="2699004">
                  <a:extLst>
                    <a:ext uri="{9D8B030D-6E8A-4147-A177-3AD203B41FA5}">
                      <a16:colId xmlns:a16="http://schemas.microsoft.com/office/drawing/2014/main" val="20000"/>
                    </a:ext>
                  </a:extLst>
                </a:gridCol>
                <a:gridCol w="1091599">
                  <a:extLst>
                    <a:ext uri="{9D8B030D-6E8A-4147-A177-3AD203B41FA5}">
                      <a16:colId xmlns:a16="http://schemas.microsoft.com/office/drawing/2014/main" val="3157350520"/>
                    </a:ext>
                  </a:extLst>
                </a:gridCol>
                <a:gridCol w="1009997">
                  <a:extLst>
                    <a:ext uri="{9D8B030D-6E8A-4147-A177-3AD203B41FA5}">
                      <a16:colId xmlns:a16="http://schemas.microsoft.com/office/drawing/2014/main" val="20002"/>
                    </a:ext>
                  </a:extLst>
                </a:gridCol>
                <a:gridCol w="3886199">
                  <a:extLst>
                    <a:ext uri="{9D8B030D-6E8A-4147-A177-3AD203B41FA5}">
                      <a16:colId xmlns:a16="http://schemas.microsoft.com/office/drawing/2014/main" val="3619213708"/>
                    </a:ext>
                  </a:extLst>
                </a:gridCol>
              </a:tblGrid>
              <a:tr h="345420">
                <a:tc>
                  <a:txBody>
                    <a:bodyPr/>
                    <a:lstStyle/>
                    <a:p>
                      <a:pPr algn="ctr"/>
                      <a:r>
                        <a:rPr lang="en-GB" sz="1500" b="1" dirty="0">
                          <a:solidFill>
                            <a:schemeClr val="bg2"/>
                          </a:solidFill>
                          <a:latin typeface="+mn-lt"/>
                          <a:cs typeface="Calibri" pitchFamily="34" charset="0"/>
                        </a:rPr>
                        <a:t>Milestones</a:t>
                      </a:r>
                      <a:endParaRPr lang="en-US" sz="1500" b="1" dirty="0">
                        <a:solidFill>
                          <a:schemeClr val="bg2"/>
                        </a:solidFill>
                        <a:latin typeface="+mn-lt"/>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US" sz="1500" b="1" dirty="0">
                          <a:solidFill>
                            <a:schemeClr val="bg2"/>
                          </a:solidFill>
                          <a:latin typeface="+mn-lt"/>
                          <a:cs typeface="Calibri" pitchFamily="34" charset="0"/>
                        </a:rPr>
                        <a:t>Timing*</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algn="ctr"/>
                      <a:r>
                        <a:rPr lang="en-US" sz="1500" b="1" dirty="0">
                          <a:solidFill>
                            <a:schemeClr val="bg2"/>
                          </a:solidFill>
                          <a:latin typeface="+mn-lt"/>
                          <a:cs typeface="Calibri" pitchFamily="34" charset="0"/>
                        </a:rPr>
                        <a:t>Status</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GB" sz="1500" b="1" dirty="0">
                          <a:solidFill>
                            <a:schemeClr val="bg2"/>
                          </a:solidFill>
                          <a:latin typeface="+mn-lt"/>
                          <a:cs typeface="Calibri" pitchFamily="34" charset="0"/>
                        </a:rPr>
                        <a:t>Comments</a:t>
                      </a:r>
                      <a:endParaRPr lang="en-US" sz="1500" b="1" dirty="0">
                        <a:solidFill>
                          <a:schemeClr val="bg2"/>
                        </a:solidFill>
                        <a:latin typeface="+mn-lt"/>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extLst>
                  <a:ext uri="{0D108BD9-81ED-4DB2-BD59-A6C34878D82A}">
                    <a16:rowId xmlns:a16="http://schemas.microsoft.com/office/drawing/2014/main" val="10000"/>
                  </a:ext>
                </a:extLst>
              </a:tr>
              <a:tr h="469296">
                <a:tc gridSpan="4">
                  <a:txBody>
                    <a:bodyPr/>
                    <a:lstStyle/>
                    <a:p>
                      <a:pPr marL="0" algn="l" defTabSz="1018824" rtl="0" eaLnBrk="1" latinLnBrk="0" hangingPunct="1"/>
                      <a:r>
                        <a:rPr lang="en-US" sz="900" b="1" kern="1200" dirty="0">
                          <a:solidFill>
                            <a:srgbClr val="000000"/>
                          </a:solidFill>
                          <a:latin typeface="+mn-lt"/>
                          <a:ea typeface="+mn-ea"/>
                          <a:cs typeface="Calibri" pitchFamily="34" charset="0"/>
                        </a:rPr>
                        <a:t>Planning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1018824" rtl="0" eaLnBrk="1" fontAlgn="auto" latinLnBrk="0" hangingPunct="1">
                        <a:lnSpc>
                          <a:spcPct val="100000"/>
                        </a:lnSpc>
                        <a:spcBef>
                          <a:spcPts val="0"/>
                        </a:spcBef>
                        <a:spcAft>
                          <a:spcPts val="0"/>
                        </a:spcAft>
                        <a:buClrTx/>
                        <a:buSzTx/>
                        <a:buFontTx/>
                        <a:buNone/>
                        <a:tabLst/>
                        <a:defRPr/>
                      </a:pPr>
                      <a:endParaRPr lang="en-US" sz="1100" b="0" kern="1200" dirty="0">
                        <a:solidFill>
                          <a:srgbClr val="000000"/>
                        </a:solidFill>
                        <a:latin typeface="Calibri" pitchFamily="34" charset="0"/>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68728">
                <a:tc>
                  <a:txBody>
                    <a:bodyPr/>
                    <a:lstStyle/>
                    <a:p>
                      <a:pPr marL="457200" marR="0" lvl="1" indent="0" algn="l" defTabSz="1018824" rtl="0" eaLnBrk="1" fontAlgn="auto" latinLnBrk="0" hangingPunct="1">
                        <a:lnSpc>
                          <a:spcPct val="100000"/>
                        </a:lnSpc>
                        <a:spcBef>
                          <a:spcPts val="0"/>
                        </a:spcBef>
                        <a:spcAft>
                          <a:spcPts val="0"/>
                        </a:spcAft>
                        <a:buClrTx/>
                        <a:buSzTx/>
                        <a:buFontTx/>
                        <a:buNone/>
                        <a:tabLst/>
                        <a:defRPr/>
                      </a:pPr>
                      <a:r>
                        <a:rPr lang="en-US" sz="900" b="0" kern="1200" dirty="0">
                          <a:solidFill>
                            <a:srgbClr val="000000"/>
                          </a:solidFill>
                          <a:latin typeface="+mn-lt"/>
                          <a:ea typeface="+mn-ea"/>
                          <a:cs typeface="Calibri" pitchFamily="34" charset="0"/>
                        </a:rPr>
                        <a:t>Perform Initial Walkthroughs</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Calibri"/>
                          <a:cs typeface="+mn-cs"/>
                        </a:rPr>
                        <a:t>November 2021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chemeClr val="tx1"/>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rgbClr val="00B050"/>
                          </a:solidFill>
                          <a:latin typeface="+mn-lt"/>
                          <a:ea typeface="+mn-ea"/>
                          <a:cs typeface="Calibri"/>
                        </a:rPr>
                        <a:t>Complete</a:t>
                      </a:r>
                      <a:endParaRPr lang="en-US" sz="900" b="1" kern="1200" dirty="0">
                        <a:solidFill>
                          <a:srgbClr val="00B050"/>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indent="0" algn="l" defTabSz="1018824" rtl="0" eaLnBrk="1" latinLnBrk="0" hangingPunct="1">
                        <a:buFont typeface="Arial" panose="020B0604020202020204" pitchFamily="34" charset="0"/>
                        <a:buNone/>
                      </a:pPr>
                      <a:endParaRPr lang="en-US" sz="900" b="0" kern="1200" baseline="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1214">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Validate Risk Control</a:t>
                      </a:r>
                      <a:r>
                        <a:rPr lang="en-US" sz="900" b="0" kern="1200" baseline="0" dirty="0">
                          <a:solidFill>
                            <a:srgbClr val="000000"/>
                          </a:solidFill>
                          <a:latin typeface="+mn-lt"/>
                          <a:ea typeface="+mn-ea"/>
                          <a:cs typeface="Calibri" pitchFamily="34" charset="0"/>
                        </a:rPr>
                        <a:t> Analysis</a:t>
                      </a:r>
                      <a:endParaRPr lang="en-US" sz="900" b="0" kern="1200" dirty="0">
                        <a:solidFill>
                          <a:srgbClr val="000000"/>
                        </a:solidFill>
                        <a:latin typeface="+mn-lt"/>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Calibri"/>
                          <a:cs typeface="Calibri"/>
                        </a:rPr>
                        <a:t>November 2021</a:t>
                      </a:r>
                      <a:endParaRPr kumimoji="0" lang="en-US"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rtl="0" eaLnBrk="1" latinLnBrk="0" hangingPunct="1"/>
                      <a:r>
                        <a:rPr lang="en-US" sz="900" b="1" kern="1200" dirty="0">
                          <a:solidFill>
                            <a:schemeClr val="tx1"/>
                          </a:solidFill>
                          <a:latin typeface="Arial"/>
                          <a:ea typeface=""/>
                          <a:cs typeface="Calibri"/>
                        </a:rPr>
                        <a:t>In Progress</a:t>
                      </a:r>
                      <a:endParaRPr lang="en-US" sz="900" b="1" kern="1200" dirty="0">
                        <a:solidFill>
                          <a:schemeClr val="tx1"/>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indent="0" algn="l" defTabSz="1018824" rtl="0" eaLnBrk="1" latinLnBrk="0" hangingPunct="1">
                        <a:buFont typeface="Arial" panose="020B0604020202020204" pitchFamily="34" charset="0"/>
                        <a:buNone/>
                      </a:pPr>
                      <a:r>
                        <a:rPr lang="en-US" sz="900" b="0" kern="1200" dirty="0">
                          <a:solidFill>
                            <a:schemeClr val="tx1"/>
                          </a:solidFill>
                          <a:latin typeface="+mn-lt"/>
                          <a:ea typeface="+mn-ea"/>
                          <a:cs typeface="Calibri" pitchFamily="34" charset="0"/>
                        </a:rPr>
                        <a:t>Follow up questions on RCA Validation sent out to Wijendran on 11/17/2021</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5669">
                <a:tc gridSpan="4">
                  <a:txBody>
                    <a:bodyPr/>
                    <a:lstStyle/>
                    <a:p>
                      <a:pPr marL="0" algn="l" defTabSz="1018824" rtl="0" eaLnBrk="1" latinLnBrk="0" hangingPunct="1"/>
                      <a:r>
                        <a:rPr lang="en-US" sz="900" b="1" kern="1200" dirty="0">
                          <a:solidFill>
                            <a:srgbClr val="000000"/>
                          </a:solidFill>
                          <a:latin typeface="+mn-lt"/>
                          <a:ea typeface="+mn-ea"/>
                          <a:cs typeface="Calibri" pitchFamily="34" charset="0"/>
                        </a:rPr>
                        <a:t>Testing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Testing Execution</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900" b="0" i="0" u="none" strike="noStrike" kern="1200" cap="none" spc="0" normalizeH="0" baseline="0" noProof="0" dirty="0">
                          <a:ln>
                            <a:noFill/>
                          </a:ln>
                          <a:solidFill>
                            <a:srgbClr val="000000"/>
                          </a:solidFill>
                          <a:effectLst/>
                          <a:uLnTx/>
                          <a:uFillTx/>
                          <a:latin typeface="+mn-lt"/>
                          <a:ea typeface="Calibri"/>
                          <a:cs typeface="Calibri"/>
                        </a:rPr>
                        <a:t>December 2021</a:t>
                      </a:r>
                      <a:endParaRPr kumimoji="0" lang="en-US" sz="900" b="0" i="0" u="none" strike="noStrike" kern="1200" cap="none" spc="0" normalizeH="0" baseline="0" noProof="0" dirty="0">
                        <a:ln>
                          <a:noFill/>
                        </a:ln>
                        <a:solidFill>
                          <a:srgbClr val="FF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rtl="0" eaLnBrk="1" latinLnBrk="0" hangingPunct="1"/>
                      <a:r>
                        <a:rPr lang="en-US" sz="900" b="1" kern="1200" dirty="0">
                          <a:solidFill>
                            <a:schemeClr val="tx1"/>
                          </a:solidFill>
                          <a:latin typeface="Arial"/>
                          <a:ea typeface=""/>
                          <a:cs typeface="Calibri"/>
                        </a:rPr>
                        <a:t>In Progress</a:t>
                      </a:r>
                      <a:endParaRPr lang="en-US" sz="900" b="1" kern="1200" dirty="0">
                        <a:solidFill>
                          <a:schemeClr val="tx1"/>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indent="0" algn="l" rtl="0" eaLnBrk="1" latinLnBrk="0" hangingPunct="1">
                        <a:buFont typeface="Arial" panose="020B0604020202020204" pitchFamily="34" charset="0"/>
                        <a:buNone/>
                      </a:pPr>
                      <a:r>
                        <a:rPr lang="en-US" sz="900" b="0" kern="1200" baseline="0" dirty="0">
                          <a:solidFill>
                            <a:schemeClr val="tx1"/>
                          </a:solidFill>
                          <a:latin typeface="+mn-lt"/>
                          <a:ea typeface="+mn-ea"/>
                          <a:cs typeface="Calibri"/>
                        </a:rPr>
                        <a:t>11 out of 11 tests in progress. </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9147">
                <a:tc gridSpan="4">
                  <a:txBody>
                    <a:bodyPr/>
                    <a:lstStyle/>
                    <a:p>
                      <a:pPr marL="0" algn="l" defTabSz="1018824" rtl="0" eaLnBrk="1" latinLnBrk="0" hangingPunct="1"/>
                      <a:r>
                        <a:rPr lang="en-US" sz="900" b="1" kern="1200" dirty="0">
                          <a:solidFill>
                            <a:schemeClr val="tx1"/>
                          </a:solidFill>
                          <a:latin typeface="+mn-lt"/>
                          <a:ea typeface="+mn-ea"/>
                          <a:cs typeface="Calibri" pitchFamily="34" charset="0"/>
                        </a:rPr>
                        <a:t>Reporting Phase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Validation of Discoveries (if applicable)</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spcAft>
                          <a:spcPts val="0"/>
                        </a:spcAft>
                      </a:pPr>
                      <a:r>
                        <a:rPr lang="en-US" sz="900" dirty="0">
                          <a:effectLst/>
                          <a:latin typeface="+mn-lt"/>
                          <a:ea typeface="Calibri"/>
                          <a:cs typeface="Calibri"/>
                        </a:rPr>
                        <a:t>January 2022</a:t>
                      </a:r>
                      <a:endParaRPr lang="en-US" sz="900" dirty="0">
                        <a:effectLst/>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chemeClr val="tx1"/>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900" b="1" kern="1200" dirty="0">
                          <a:solidFill>
                            <a:schemeClr val="bg1"/>
                          </a:solidFill>
                          <a:latin typeface="Arial"/>
                          <a:ea typeface=""/>
                          <a:cs typeface="Calibri"/>
                        </a:rPr>
                        <a:t>On Track</a:t>
                      </a:r>
                      <a:endParaRPr lang="en-US" sz="900" b="1" kern="1200" dirty="0">
                        <a:solidFill>
                          <a:schemeClr val="bg1"/>
                        </a:solidFill>
                        <a:latin typeface="Arial"/>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171450" marR="0" lvl="0" indent="-171450" algn="l" defTabSz="101882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kern="120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Management</a:t>
                      </a:r>
                      <a:r>
                        <a:rPr lang="en-US" sz="900" b="0" kern="1200" baseline="0" dirty="0">
                          <a:solidFill>
                            <a:srgbClr val="000000"/>
                          </a:solidFill>
                          <a:latin typeface="+mn-lt"/>
                          <a:ea typeface="+mn-ea"/>
                          <a:cs typeface="Calibri" pitchFamily="34" charset="0"/>
                        </a:rPr>
                        <a:t> Action Plan (MAP) (if applicable)</a:t>
                      </a:r>
                      <a:endParaRPr lang="en-US" sz="900" b="0" kern="1200" dirty="0">
                        <a:solidFill>
                          <a:srgbClr val="000000"/>
                        </a:solidFill>
                        <a:latin typeface="+mn-lt"/>
                        <a:ea typeface="+mn-ea"/>
                        <a:cs typeface="Calibri" pitchFamily="34" charset="0"/>
                      </a:endParaRP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0000"/>
                          </a:solidFill>
                          <a:effectLst/>
                          <a:uLnTx/>
                          <a:uFillTx/>
                          <a:latin typeface="+mn-lt"/>
                          <a:ea typeface="Calibri"/>
                          <a:cs typeface="Calibri"/>
                        </a:rPr>
                        <a:t>January 2022</a:t>
                      </a:r>
                      <a:endParaRPr kumimoji="0" lang="en-GB"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chemeClr val="bg1"/>
                          </a:solidFill>
                          <a:latin typeface="+mn-lt"/>
                          <a:ea typeface="+mn-ea"/>
                          <a:cs typeface="Calibri" pitchFamily="34" charset="0"/>
                        </a:rPr>
                        <a:t>On Track</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171450" marR="0" lvl="0" indent="-171450" algn="l" defTabSz="101882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kern="1200" baseline="0" dirty="0">
                        <a:solidFill>
                          <a:schemeClr val="tx1"/>
                        </a:solidFill>
                        <a:latin typeface="+mn-lt"/>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01942">
                <a:tc>
                  <a:txBody>
                    <a:bodyPr/>
                    <a:lstStyle/>
                    <a:p>
                      <a:pPr marL="457200" lvl="1" algn="l" defTabSz="1018824" rtl="0" eaLnBrk="1" latinLnBrk="0" hangingPunct="1"/>
                      <a:r>
                        <a:rPr lang="en-US" sz="900" b="0" kern="1200" dirty="0">
                          <a:solidFill>
                            <a:srgbClr val="000000"/>
                          </a:solidFill>
                          <a:latin typeface="+mn-lt"/>
                          <a:ea typeface="+mn-ea"/>
                          <a:cs typeface="Calibri" pitchFamily="34" charset="0"/>
                        </a:rPr>
                        <a:t>Distribute Audit Report</a:t>
                      </a:r>
                    </a:p>
                  </a:txBody>
                  <a:tcPr marL="75571" marR="75571" marT="40184" marB="40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900" b="0" i="0" u="none" strike="noStrike" kern="1200" cap="none" spc="0" normalizeH="0" baseline="0" noProof="0" dirty="0">
                          <a:ln>
                            <a:noFill/>
                          </a:ln>
                          <a:solidFill>
                            <a:srgbClr val="000000"/>
                          </a:solidFill>
                          <a:effectLst/>
                          <a:uLnTx/>
                          <a:uFillTx/>
                          <a:latin typeface="+mn-lt"/>
                          <a:ea typeface="Calibri"/>
                          <a:cs typeface="Calibri"/>
                        </a:rPr>
                        <a:t>January 2022</a:t>
                      </a:r>
                      <a:endParaRPr kumimoji="0" lang="en-US" sz="900" b="0" i="0" u="none" strike="noStrike" kern="1200" cap="none" spc="0" normalizeH="0" baseline="0" noProof="0" dirty="0">
                        <a:ln>
                          <a:noFill/>
                        </a:ln>
                        <a:solidFill>
                          <a:srgbClr val="000000"/>
                        </a:solidFill>
                        <a:effectLst/>
                        <a:uLnTx/>
                        <a:uFillTx/>
                        <a:latin typeface="+mn-lt"/>
                        <a:ea typeface="Calibri"/>
                        <a:cs typeface="Calibri" panose="020F050202020403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18824" rtl="0" eaLnBrk="1" latinLnBrk="0" hangingPunct="1"/>
                      <a:r>
                        <a:rPr lang="en-US" sz="900" b="1" kern="1200" dirty="0">
                          <a:solidFill>
                            <a:schemeClr val="bg1"/>
                          </a:solidFill>
                          <a:latin typeface="+mn-lt"/>
                          <a:ea typeface="+mn-ea"/>
                          <a:cs typeface="Calibri" pitchFamily="34" charset="0"/>
                        </a:rPr>
                        <a:t>On Track</a:t>
                      </a: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lvl="0" indent="0">
                        <a:spcBef>
                          <a:spcPts val="600"/>
                        </a:spcBef>
                        <a:spcAft>
                          <a:spcPts val="1200"/>
                        </a:spcAft>
                        <a:buClrTx/>
                        <a:buFont typeface="Arial" pitchFamily="34" charset="0"/>
                        <a:buNone/>
                      </a:pPr>
                      <a:endParaRPr lang="en-US" sz="900" b="0" dirty="0">
                        <a:solidFill>
                          <a:srgbClr val="000000"/>
                        </a:solidFill>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2D456E41-03BA-4E35-9D79-CF68B37C7BFE}"/>
              </a:ext>
            </a:extLst>
          </p:cNvPr>
          <p:cNvSpPr txBox="1"/>
          <p:nvPr/>
        </p:nvSpPr>
        <p:spPr>
          <a:xfrm>
            <a:off x="232114" y="5949052"/>
            <a:ext cx="5315634" cy="184666"/>
          </a:xfrm>
          <a:prstGeom prst="rect">
            <a:avLst/>
          </a:prstGeom>
          <a:noFill/>
        </p:spPr>
        <p:txBody>
          <a:bodyPr wrap="square" lIns="0" tIns="0" rIns="0" bIns="0" rtlCol="0">
            <a:spAutoFit/>
          </a:bodyPr>
          <a:lstStyle/>
          <a:p>
            <a:r>
              <a:rPr lang="en-US" sz="1200" dirty="0"/>
              <a:t>*Completion date</a:t>
            </a:r>
          </a:p>
        </p:txBody>
      </p:sp>
    </p:spTree>
    <p:extLst>
      <p:ext uri="{BB962C8B-B14F-4D97-AF65-F5344CB8AC3E}">
        <p14:creationId xmlns:p14="http://schemas.microsoft.com/office/powerpoint/2010/main" val="2933155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8229600" cy="443336"/>
          </a:xfrm>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1710622576"/>
              </p:ext>
            </p:extLst>
          </p:nvPr>
        </p:nvGraphicFramePr>
        <p:xfrm>
          <a:off x="454069" y="1122128"/>
          <a:ext cx="8233806" cy="4625452"/>
        </p:xfrm>
        <a:graphic>
          <a:graphicData uri="http://schemas.openxmlformats.org/drawingml/2006/table">
            <a:tbl>
              <a:tblPr firstRow="1" bandRow="1">
                <a:tableStyleId>{5C22544A-7EE6-4342-B048-85BDC9FD1C3A}</a:tableStyleId>
              </a:tblPr>
              <a:tblGrid>
                <a:gridCol w="232410">
                  <a:extLst>
                    <a:ext uri="{9D8B030D-6E8A-4147-A177-3AD203B41FA5}">
                      <a16:colId xmlns:a16="http://schemas.microsoft.com/office/drawing/2014/main" val="20000"/>
                    </a:ext>
                  </a:extLst>
                </a:gridCol>
                <a:gridCol w="1610119">
                  <a:extLst>
                    <a:ext uri="{9D8B030D-6E8A-4147-A177-3AD203B41FA5}">
                      <a16:colId xmlns:a16="http://schemas.microsoft.com/office/drawing/2014/main" val="4166595149"/>
                    </a:ext>
                  </a:extLst>
                </a:gridCol>
                <a:gridCol w="1373373">
                  <a:extLst>
                    <a:ext uri="{9D8B030D-6E8A-4147-A177-3AD203B41FA5}">
                      <a16:colId xmlns:a16="http://schemas.microsoft.com/office/drawing/2014/main" val="1616265434"/>
                    </a:ext>
                  </a:extLst>
                </a:gridCol>
                <a:gridCol w="720682">
                  <a:extLst>
                    <a:ext uri="{9D8B030D-6E8A-4147-A177-3AD203B41FA5}">
                      <a16:colId xmlns:a16="http://schemas.microsoft.com/office/drawing/2014/main" val="3463983460"/>
                    </a:ext>
                  </a:extLst>
                </a:gridCol>
                <a:gridCol w="691065">
                  <a:extLst>
                    <a:ext uri="{9D8B030D-6E8A-4147-A177-3AD203B41FA5}">
                      <a16:colId xmlns:a16="http://schemas.microsoft.com/office/drawing/2014/main" val="3310489677"/>
                    </a:ext>
                  </a:extLst>
                </a:gridCol>
                <a:gridCol w="712832">
                  <a:extLst>
                    <a:ext uri="{9D8B030D-6E8A-4147-A177-3AD203B41FA5}">
                      <a16:colId xmlns:a16="http://schemas.microsoft.com/office/drawing/2014/main" val="1444686079"/>
                    </a:ext>
                  </a:extLst>
                </a:gridCol>
                <a:gridCol w="675564">
                  <a:extLst>
                    <a:ext uri="{9D8B030D-6E8A-4147-A177-3AD203B41FA5}">
                      <a16:colId xmlns:a16="http://schemas.microsoft.com/office/drawing/2014/main" val="20005"/>
                    </a:ext>
                  </a:extLst>
                </a:gridCol>
                <a:gridCol w="2217761">
                  <a:extLst>
                    <a:ext uri="{9D8B030D-6E8A-4147-A177-3AD203B41FA5}">
                      <a16:colId xmlns:a16="http://schemas.microsoft.com/office/drawing/2014/main" val="20004"/>
                    </a:ext>
                  </a:extLst>
                </a:gridCol>
              </a:tblGrid>
              <a:tr h="290623">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7">
                  <a:txBody>
                    <a:bodyPr/>
                    <a:lstStyle/>
                    <a:p>
                      <a:pPr algn="ctr"/>
                      <a:r>
                        <a:rPr lang="en-US" sz="900" dirty="0">
                          <a:latin typeface="+mj-lt"/>
                          <a:cs typeface="Calibri" panose="020F0502020204030204" pitchFamily="34" charset="0"/>
                        </a:rPr>
                        <a:t>Meeting Schedules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342900">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Meeting Topic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Attendees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Scheduled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a:rPr>
                        <a:t>Follow</a:t>
                      </a:r>
                      <a:r>
                        <a:rPr lang="en-US" sz="900" baseline="0" dirty="0">
                          <a:latin typeface="+mn-lt"/>
                          <a:cs typeface="Calibri"/>
                        </a:rPr>
                        <a:t> up Required</a:t>
                      </a:r>
                      <a:endParaRPr lang="en-US" sz="900" dirty="0">
                        <a:latin typeface="+mn-lt"/>
                        <a:cs typeface="Calibri"/>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Follow up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301801">
                <a:tc>
                  <a:txBody>
                    <a:bodyPr/>
                    <a:lstStyle/>
                    <a:p>
                      <a:pPr algn="ctr"/>
                      <a:r>
                        <a:rPr lang="en-US" sz="9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900" dirty="0">
                          <a:latin typeface="+mn-lt"/>
                        </a:rPr>
                        <a:t>CVS ID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i="0" dirty="0">
                          <a:solidFill>
                            <a:srgbClr val="000000"/>
                          </a:solidFill>
                          <a:effectLst/>
                          <a:latin typeface="+mn-lt"/>
                        </a:rPr>
                        <a:t>Seun Mafi, Nazare Jason, Vazquez Sol, Monika </a:t>
                      </a:r>
                      <a:r>
                        <a:rPr lang="en-US" sz="900" b="0" i="0" dirty="0" err="1">
                          <a:solidFill>
                            <a:srgbClr val="000000"/>
                          </a:solidFill>
                          <a:effectLst/>
                          <a:latin typeface="+mn-lt"/>
                        </a:rPr>
                        <a:t>Godera</a:t>
                      </a:r>
                      <a:r>
                        <a:rPr lang="en-US" sz="900" b="0" i="0" dirty="0">
                          <a:solidFill>
                            <a:srgbClr val="000000"/>
                          </a:solidFill>
                          <a:effectLst/>
                          <a:latin typeface="+mn-lt"/>
                        </a:rPr>
                        <a:t>, Tyrell Jarett, Terri Ann G Quiambao, Joseph Rocha, Wijendran Nadesan, N Nijesh, Ron Ronald J, Carmen Malangone, David Dessommes</a:t>
                      </a:r>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10/25/2021</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a:rPr>
                        <a:t>No</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a:rPr>
                        <a:t>N/A</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endParaRPr lang="en-US" sz="900" dirty="0">
                        <a:latin typeface="+mn-lt"/>
                        <a:cs typeface="Calibri"/>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335333">
                <a:tc>
                  <a:txBody>
                    <a:bodyPr/>
                    <a:lstStyle/>
                    <a:p>
                      <a:pPr algn="ctr"/>
                      <a:r>
                        <a:rPr lang="en-US" sz="9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i="0" u="none" strike="noStrike" noProof="0" dirty="0">
                          <a:latin typeface="+mn-lt"/>
                        </a:rPr>
                        <a:t>Data Integrity Walkthrough</a:t>
                      </a:r>
                      <a:endParaRPr lang="en-US" dirty="0" err="1">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i="0" dirty="0">
                          <a:solidFill>
                            <a:srgbClr val="000000"/>
                          </a:solidFill>
                          <a:effectLst/>
                          <a:latin typeface="+mn-lt"/>
                        </a:rPr>
                        <a:t>Seun Mafi, Jason Nazare, Monika </a:t>
                      </a:r>
                      <a:r>
                        <a:rPr lang="en-US" sz="900" b="0" i="0" dirty="0" err="1">
                          <a:solidFill>
                            <a:srgbClr val="000000"/>
                          </a:solidFill>
                          <a:effectLst/>
                          <a:latin typeface="+mn-lt"/>
                        </a:rPr>
                        <a:t>Godera</a:t>
                      </a:r>
                      <a:r>
                        <a:rPr lang="en-US" sz="900" b="0" i="0" dirty="0">
                          <a:solidFill>
                            <a:srgbClr val="000000"/>
                          </a:solidFill>
                          <a:effectLst/>
                          <a:latin typeface="+mn-lt"/>
                        </a:rPr>
                        <a:t>, Roy Ronald J, Carmen Malangone, David Dessommes, Nadesan Wijendran, N Nijesh, Sol Vazquez, Tyrell Jarrett, Joseph Rocha, Terri Ann G Quiambao, Sourabh </a:t>
                      </a:r>
                      <a:r>
                        <a:rPr lang="en-US" sz="900" b="0" i="0" dirty="0" err="1">
                          <a:solidFill>
                            <a:srgbClr val="000000"/>
                          </a:solidFill>
                          <a:effectLst/>
                          <a:latin typeface="+mn-lt"/>
                        </a:rPr>
                        <a:t>Mayya</a:t>
                      </a:r>
                      <a:endParaRPr lang="en-US" sz="900" dirty="0">
                        <a:latin typeface="+mn-lt"/>
                      </a:endParaRP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10/28/2021</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a:rPr>
                        <a:t>Complete</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a:rPr>
                        <a:t>No</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a:rPr>
                        <a:t>N/A</a:t>
                      </a: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348920">
                <a:tc>
                  <a:txBody>
                    <a:bodyPr/>
                    <a:lstStyle/>
                    <a:p>
                      <a:pPr algn="ctr"/>
                      <a:r>
                        <a:rPr lang="en-US" sz="9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900" dirty="0">
                          <a:latin typeface="+mn-lt"/>
                        </a:rPr>
                        <a:t>Access Management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dirty="0">
                          <a:latin typeface="+mn-lt"/>
                        </a:rPr>
                        <a:t>Seun Mafi, Monika </a:t>
                      </a:r>
                      <a:r>
                        <a:rPr lang="en-US" sz="900" dirty="0" err="1">
                          <a:latin typeface="+mn-lt"/>
                        </a:rPr>
                        <a:t>Godera</a:t>
                      </a:r>
                      <a:r>
                        <a:rPr lang="en-US" sz="900" dirty="0">
                          <a:latin typeface="+mn-lt"/>
                        </a:rPr>
                        <a:t>, Ronald J Roy, Carmen Malangone, David Dessommes, Nadesan Wijendran, N Nijesh, Sol Vazquez, Jason Nazare, Tyrell M Jarrett, Joseph Rocha, Terri Ann G Quiambao</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latin typeface="+mn-lt"/>
                          <a:cs typeface="Calibri" panose="020F0502020204030204" pitchFamily="34" charset="0"/>
                        </a:rPr>
                        <a:t>11/1/2021</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Complete</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No</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latin typeface="+mn-lt"/>
                          <a:cs typeface="Calibri" panose="020F0502020204030204" pitchFamily="34" charset="0"/>
                        </a:rPr>
                        <a:t>N/A</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900" dirty="0">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07852927"/>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4</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16591"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4995527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a:xfrm>
            <a:off x="457200" y="393192"/>
            <a:ext cx="8229600" cy="443336"/>
          </a:xfrm>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86151994"/>
              </p:ext>
            </p:extLst>
          </p:nvPr>
        </p:nvGraphicFramePr>
        <p:xfrm>
          <a:off x="457200" y="1063569"/>
          <a:ext cx="8232733" cy="633523"/>
        </p:xfrm>
        <a:graphic>
          <a:graphicData uri="http://schemas.openxmlformats.org/drawingml/2006/table">
            <a:tbl>
              <a:tblPr firstRow="1" bandRow="1">
                <a:tableStyleId>{5C22544A-7EE6-4342-B048-85BDC9FD1C3A}</a:tableStyleId>
              </a:tblPr>
              <a:tblGrid>
                <a:gridCol w="231337">
                  <a:extLst>
                    <a:ext uri="{9D8B030D-6E8A-4147-A177-3AD203B41FA5}">
                      <a16:colId xmlns:a16="http://schemas.microsoft.com/office/drawing/2014/main" val="20000"/>
                    </a:ext>
                  </a:extLst>
                </a:gridCol>
                <a:gridCol w="1610119">
                  <a:extLst>
                    <a:ext uri="{9D8B030D-6E8A-4147-A177-3AD203B41FA5}">
                      <a16:colId xmlns:a16="http://schemas.microsoft.com/office/drawing/2014/main" val="4166595149"/>
                    </a:ext>
                  </a:extLst>
                </a:gridCol>
                <a:gridCol w="1373373">
                  <a:extLst>
                    <a:ext uri="{9D8B030D-6E8A-4147-A177-3AD203B41FA5}">
                      <a16:colId xmlns:a16="http://schemas.microsoft.com/office/drawing/2014/main" val="1616265434"/>
                    </a:ext>
                  </a:extLst>
                </a:gridCol>
                <a:gridCol w="720682">
                  <a:extLst>
                    <a:ext uri="{9D8B030D-6E8A-4147-A177-3AD203B41FA5}">
                      <a16:colId xmlns:a16="http://schemas.microsoft.com/office/drawing/2014/main" val="3463983460"/>
                    </a:ext>
                  </a:extLst>
                </a:gridCol>
                <a:gridCol w="691065">
                  <a:extLst>
                    <a:ext uri="{9D8B030D-6E8A-4147-A177-3AD203B41FA5}">
                      <a16:colId xmlns:a16="http://schemas.microsoft.com/office/drawing/2014/main" val="3310489677"/>
                    </a:ext>
                  </a:extLst>
                </a:gridCol>
                <a:gridCol w="712832">
                  <a:extLst>
                    <a:ext uri="{9D8B030D-6E8A-4147-A177-3AD203B41FA5}">
                      <a16:colId xmlns:a16="http://schemas.microsoft.com/office/drawing/2014/main" val="1444686079"/>
                    </a:ext>
                  </a:extLst>
                </a:gridCol>
                <a:gridCol w="675564">
                  <a:extLst>
                    <a:ext uri="{9D8B030D-6E8A-4147-A177-3AD203B41FA5}">
                      <a16:colId xmlns:a16="http://schemas.microsoft.com/office/drawing/2014/main" val="20005"/>
                    </a:ext>
                  </a:extLst>
                </a:gridCol>
                <a:gridCol w="2217761">
                  <a:extLst>
                    <a:ext uri="{9D8B030D-6E8A-4147-A177-3AD203B41FA5}">
                      <a16:colId xmlns:a16="http://schemas.microsoft.com/office/drawing/2014/main" val="20004"/>
                    </a:ext>
                  </a:extLst>
                </a:gridCol>
              </a:tblGrid>
              <a:tr h="290623">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7">
                  <a:txBody>
                    <a:bodyPr/>
                    <a:lstStyle/>
                    <a:p>
                      <a:pPr algn="ctr"/>
                      <a:r>
                        <a:rPr lang="en-US" sz="900" dirty="0">
                          <a:latin typeface="+mj-lt"/>
                          <a:cs typeface="Calibri" panose="020F0502020204030204" pitchFamily="34" charset="0"/>
                        </a:rPr>
                        <a:t>Meeting Schedules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342900">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Meeting Topic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Attendees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Scheduled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a:rPr>
                        <a:t>Follow</a:t>
                      </a:r>
                      <a:r>
                        <a:rPr lang="en-US" sz="900" baseline="0" dirty="0">
                          <a:latin typeface="+mn-lt"/>
                          <a:cs typeface="Calibri"/>
                        </a:rPr>
                        <a:t> up Required</a:t>
                      </a:r>
                      <a:endParaRPr lang="en-US" sz="900" dirty="0">
                        <a:latin typeface="+mn-lt"/>
                        <a:cs typeface="Calibri"/>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Follow up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5</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16591" y="6669913"/>
            <a:ext cx="5486400" cy="164592"/>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582CB272-C295-43D6-B17A-4959A2D5BF43}"/>
              </a:ext>
            </a:extLst>
          </p:cNvPr>
          <p:cNvGraphicFramePr>
            <a:graphicFrameLocks noGrp="1"/>
          </p:cNvGraphicFramePr>
          <p:nvPr>
            <p:extLst>
              <p:ext uri="{D42A27DB-BD31-4B8C-83A1-F6EECF244321}">
                <p14:modId xmlns:p14="http://schemas.microsoft.com/office/powerpoint/2010/main" val="1878060649"/>
              </p:ext>
            </p:extLst>
          </p:nvPr>
        </p:nvGraphicFramePr>
        <p:xfrm>
          <a:off x="452994" y="1665535"/>
          <a:ext cx="8233806" cy="4819651"/>
        </p:xfrm>
        <a:graphic>
          <a:graphicData uri="http://schemas.openxmlformats.org/drawingml/2006/table">
            <a:tbl>
              <a:tblPr firstRow="1" bandRow="1">
                <a:tableStyleId>{5C22544A-7EE6-4342-B048-85BDC9FD1C3A}</a:tableStyleId>
              </a:tblPr>
              <a:tblGrid>
                <a:gridCol w="232410">
                  <a:extLst>
                    <a:ext uri="{9D8B030D-6E8A-4147-A177-3AD203B41FA5}">
                      <a16:colId xmlns:a16="http://schemas.microsoft.com/office/drawing/2014/main" val="1540714621"/>
                    </a:ext>
                  </a:extLst>
                </a:gridCol>
                <a:gridCol w="1610119">
                  <a:extLst>
                    <a:ext uri="{9D8B030D-6E8A-4147-A177-3AD203B41FA5}">
                      <a16:colId xmlns:a16="http://schemas.microsoft.com/office/drawing/2014/main" val="669897496"/>
                    </a:ext>
                  </a:extLst>
                </a:gridCol>
                <a:gridCol w="1373373">
                  <a:extLst>
                    <a:ext uri="{9D8B030D-6E8A-4147-A177-3AD203B41FA5}">
                      <a16:colId xmlns:a16="http://schemas.microsoft.com/office/drawing/2014/main" val="3648269347"/>
                    </a:ext>
                  </a:extLst>
                </a:gridCol>
                <a:gridCol w="720682">
                  <a:extLst>
                    <a:ext uri="{9D8B030D-6E8A-4147-A177-3AD203B41FA5}">
                      <a16:colId xmlns:a16="http://schemas.microsoft.com/office/drawing/2014/main" val="1872776872"/>
                    </a:ext>
                  </a:extLst>
                </a:gridCol>
                <a:gridCol w="691065">
                  <a:extLst>
                    <a:ext uri="{9D8B030D-6E8A-4147-A177-3AD203B41FA5}">
                      <a16:colId xmlns:a16="http://schemas.microsoft.com/office/drawing/2014/main" val="1046695270"/>
                    </a:ext>
                  </a:extLst>
                </a:gridCol>
                <a:gridCol w="712832">
                  <a:extLst>
                    <a:ext uri="{9D8B030D-6E8A-4147-A177-3AD203B41FA5}">
                      <a16:colId xmlns:a16="http://schemas.microsoft.com/office/drawing/2014/main" val="601408430"/>
                    </a:ext>
                  </a:extLst>
                </a:gridCol>
                <a:gridCol w="675564">
                  <a:extLst>
                    <a:ext uri="{9D8B030D-6E8A-4147-A177-3AD203B41FA5}">
                      <a16:colId xmlns:a16="http://schemas.microsoft.com/office/drawing/2014/main" val="1020398794"/>
                    </a:ext>
                  </a:extLst>
                </a:gridCol>
                <a:gridCol w="2217761">
                  <a:extLst>
                    <a:ext uri="{9D8B030D-6E8A-4147-A177-3AD203B41FA5}">
                      <a16:colId xmlns:a16="http://schemas.microsoft.com/office/drawing/2014/main" val="410959675"/>
                    </a:ext>
                  </a:extLst>
                </a:gridCol>
              </a:tblGrid>
              <a:tr h="0">
                <a:tc>
                  <a:txBody>
                    <a:bodyPr/>
                    <a:lstStyle/>
                    <a:p>
                      <a:pPr marL="0" lvl="0" algn="ctr" defTabSz="457200" rtl="0" eaLnBrk="1" latinLnBrk="0" hangingPunct="1">
                        <a:buNone/>
                      </a:pPr>
                      <a:endParaRPr lang="en-US" sz="900" kern="1200" dirty="0">
                        <a:solidFill>
                          <a:schemeClr val="dk1"/>
                        </a:solidFill>
                        <a:latin typeface="+mn-lt"/>
                        <a:ea typeface="+mn-ea"/>
                        <a:cs typeface="+mn-cs"/>
                      </a:endParaRPr>
                    </a:p>
                    <a:p>
                      <a:pPr marL="0" lvl="0" algn="ctr" defTabSz="457200" rtl="0" eaLnBrk="1" latinLnBrk="0" hangingPunct="1">
                        <a:buNone/>
                      </a:pPr>
                      <a:endParaRPr lang="en-US" sz="900" kern="1200" dirty="0">
                        <a:solidFill>
                          <a:schemeClr val="dk1"/>
                        </a:solidFill>
                        <a:latin typeface="+mn-lt"/>
                        <a:ea typeface="+mn-ea"/>
                        <a:cs typeface="+mn-cs"/>
                      </a:endParaRPr>
                    </a:p>
                    <a:p>
                      <a:pPr marL="0" lvl="0" algn="ctr" defTabSz="457200" rtl="0" eaLnBrk="1" latinLnBrk="0" hangingPunct="1">
                        <a:buNone/>
                      </a:pPr>
                      <a:endParaRPr lang="en-US" sz="900" kern="1200" dirty="0">
                        <a:solidFill>
                          <a:schemeClr val="dk1"/>
                        </a:solidFill>
                        <a:latin typeface="+mn-lt"/>
                        <a:ea typeface="+mn-ea"/>
                        <a:cs typeface="+mn-cs"/>
                      </a:endParaRPr>
                    </a:p>
                    <a:p>
                      <a:pPr marL="0" lvl="0" algn="ctr" defTabSz="457200" rtl="0" eaLnBrk="1" latinLnBrk="0" hangingPunct="1">
                        <a:buNone/>
                      </a:pPr>
                      <a:r>
                        <a:rPr lang="en-US" sz="900" b="0" kern="1200" dirty="0">
                          <a:solidFill>
                            <a:schemeClr val="dk1"/>
                          </a:solidFill>
                          <a:latin typeface="+mn-lt"/>
                          <a:ea typeface="+mn-ea"/>
                          <a:cs typeface="+mn-cs"/>
                        </a:rPr>
                        <a:t>4</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dirty="0">
                          <a:solidFill>
                            <a:schemeClr val="tx1"/>
                          </a:solidFill>
                          <a:latin typeface="+mn-lt"/>
                        </a:rPr>
                        <a:t>Data Protection Walkthrough</a:t>
                      </a:r>
                    </a:p>
                  </a:txBody>
                  <a:tcPr marL="71437" marR="4762" marT="4762"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l">
                        <a:buNone/>
                      </a:pPr>
                      <a:r>
                        <a:rPr lang="en-US" sz="900" b="0" dirty="0">
                          <a:solidFill>
                            <a:schemeClr val="tx1"/>
                          </a:solidFill>
                          <a:latin typeface="+mn-lt"/>
                        </a:rPr>
                        <a:t>Seun Mafi, Monika </a:t>
                      </a:r>
                      <a:r>
                        <a:rPr lang="en-US" sz="900" b="0" dirty="0" err="1">
                          <a:solidFill>
                            <a:schemeClr val="tx1"/>
                          </a:solidFill>
                          <a:latin typeface="+mn-lt"/>
                        </a:rPr>
                        <a:t>Godera</a:t>
                      </a:r>
                      <a:r>
                        <a:rPr lang="en-US" sz="900" b="0" dirty="0">
                          <a:solidFill>
                            <a:schemeClr val="tx1"/>
                          </a:solidFill>
                          <a:latin typeface="+mn-lt"/>
                        </a:rPr>
                        <a:t>, Nadesan Wijendran, N Nijesh, Sol Vazquez, Jason Nazare, Tyrell Jarett, Joseph Rocha, Terri Ann G Quiambao, Ronald J Roy, Carmen Malangone, David Dessommes</a:t>
                      </a:r>
                    </a:p>
                  </a:txBody>
                  <a:tcPr marL="71437" marR="4762" marT="4762" marB="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ctr">
                        <a:buNone/>
                      </a:pPr>
                      <a:r>
                        <a:rPr lang="en-US" sz="900" b="0" dirty="0">
                          <a:solidFill>
                            <a:schemeClr val="tx1"/>
                          </a:solidFill>
                          <a:latin typeface="+mn-lt"/>
                          <a:cs typeface="Calibri"/>
                        </a:rPr>
                        <a:t>11/2/2021</a:t>
                      </a:r>
                    </a:p>
                  </a:txBody>
                  <a:tcPr marL="0" marR="0" marT="34290" marB="3429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b="0" dirty="0">
                          <a:solidFill>
                            <a:schemeClr val="tx1"/>
                          </a:solidFill>
                          <a:latin typeface="+mn-lt"/>
                          <a:cs typeface="Calibri"/>
                        </a:rPr>
                        <a:t>Complete</a:t>
                      </a:r>
                    </a:p>
                  </a:txBody>
                  <a:tcPr marL="0" marR="0" marT="34290" marB="3429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D9D9D9"/>
                    </a:solidFill>
                  </a:tcPr>
                </a:tc>
                <a:tc>
                  <a:txBody>
                    <a:bodyPr/>
                    <a:lstStyle/>
                    <a:p>
                      <a:pPr marL="0" lvl="0" indent="0" algn="ctr" defTabSz="457200">
                        <a:lnSpc>
                          <a:spcPct val="100000"/>
                        </a:lnSpc>
                        <a:spcBef>
                          <a:spcPts val="0"/>
                        </a:spcBef>
                        <a:spcAft>
                          <a:spcPts val="0"/>
                        </a:spcAft>
                        <a:buNone/>
                        <a:tabLst/>
                        <a:defRPr/>
                      </a:pPr>
                      <a:r>
                        <a:rPr lang="en-US" sz="900" b="0" dirty="0">
                          <a:solidFill>
                            <a:schemeClr val="tx1"/>
                          </a:solidFill>
                          <a:latin typeface="+mn-lt"/>
                          <a:cs typeface="Calibri"/>
                        </a:rPr>
                        <a:t>Yes</a:t>
                      </a:r>
                    </a:p>
                  </a:txBody>
                  <a:tcPr marL="0" marR="0" marT="34290" marB="3429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900" b="0" dirty="0">
                          <a:solidFill>
                            <a:schemeClr val="tx1"/>
                          </a:solidFill>
                          <a:latin typeface="+mn-lt"/>
                          <a:cs typeface="Calibri"/>
                        </a:rPr>
                        <a:t>11/8/2021</a:t>
                      </a:r>
                    </a:p>
                  </a:txBody>
                  <a:tcPr marL="0" marR="0" marT="34290" marB="3429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171450" lvl="0" indent="-171450" algn="l" defTabSz="457200">
                        <a:lnSpc>
                          <a:spcPct val="100000"/>
                        </a:lnSpc>
                        <a:spcBef>
                          <a:spcPts val="0"/>
                        </a:spcBef>
                        <a:spcAft>
                          <a:spcPts val="0"/>
                        </a:spcAft>
                        <a:buChar char="-"/>
                        <a:tabLst/>
                        <a:defRPr/>
                      </a:pPr>
                      <a:endParaRPr lang="en-US" sz="900" dirty="0">
                        <a:latin typeface="+mn-lt"/>
                        <a:cs typeface="Calibri"/>
                      </a:endParaRPr>
                    </a:p>
                  </a:txBody>
                  <a:tcPr marL="0" marR="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5978457"/>
                  </a:ext>
                </a:extLst>
              </a:tr>
              <a:tr h="0">
                <a:tc>
                  <a:txBody>
                    <a:bodyPr/>
                    <a:lstStyle/>
                    <a:p>
                      <a:pPr lvl="0" algn="ctr">
                        <a:buNone/>
                      </a:pPr>
                      <a:endParaRPr lang="en-US" sz="900" b="0" dirty="0">
                        <a:solidFill>
                          <a:schemeClr val="tx1"/>
                        </a:solidFill>
                      </a:endParaRPr>
                    </a:p>
                    <a:p>
                      <a:pPr lvl="0" algn="ctr">
                        <a:buNone/>
                      </a:pPr>
                      <a:endParaRPr lang="en-US" sz="900" b="0" dirty="0">
                        <a:solidFill>
                          <a:schemeClr val="tx1"/>
                        </a:solidFill>
                      </a:endParaRPr>
                    </a:p>
                    <a:p>
                      <a:pPr lvl="0" algn="ctr">
                        <a:buNone/>
                      </a:pPr>
                      <a:endParaRPr lang="en-US" sz="900" b="0" dirty="0">
                        <a:solidFill>
                          <a:schemeClr val="tx1"/>
                        </a:solidFill>
                      </a:endParaRPr>
                    </a:p>
                    <a:p>
                      <a:pPr lvl="0" algn="ctr">
                        <a:buNone/>
                      </a:pPr>
                      <a:r>
                        <a:rPr lang="en-US" sz="900" b="0" dirty="0">
                          <a:solidFill>
                            <a:schemeClr val="tx1"/>
                          </a:solidFill>
                        </a:rPr>
                        <a:t>5</a:t>
                      </a:r>
                    </a:p>
                  </a:txBody>
                  <a:tcPr marL="68580" marR="68580" marT="34290" marB="34290">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dirty="0">
                          <a:solidFill>
                            <a:schemeClr val="tx1"/>
                          </a:solidFill>
                          <a:latin typeface="+mn-lt"/>
                        </a:rPr>
                        <a:t>Scalability and Availability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dirty="0">
                          <a:solidFill>
                            <a:schemeClr val="tx1"/>
                          </a:solidFill>
                          <a:latin typeface="+mn-lt"/>
                        </a:rPr>
                        <a:t>Seun Mafi, Monika </a:t>
                      </a:r>
                      <a:r>
                        <a:rPr lang="en-US" sz="900" b="0" dirty="0" err="1">
                          <a:solidFill>
                            <a:schemeClr val="tx1"/>
                          </a:solidFill>
                          <a:latin typeface="+mn-lt"/>
                        </a:rPr>
                        <a:t>Godera</a:t>
                      </a:r>
                      <a:r>
                        <a:rPr lang="en-US" sz="900" b="0" dirty="0">
                          <a:solidFill>
                            <a:schemeClr val="tx1"/>
                          </a:solidFill>
                          <a:latin typeface="+mn-lt"/>
                        </a:rPr>
                        <a:t>, Wijendran Nadesan, N Nijesh, Sol Vazquez, Jason Nazare, Tyrell M Jarett, Joseph Rocha, Terri Ann G Quiambao, Ronald J Roy, Carmen Malangone, David Dessommes</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a:rPr>
                        <a:t>11/5/2021</a:t>
                      </a:r>
                      <a:endParaRPr lang="en-US" sz="900" b="0" dirty="0">
                        <a:solidFill>
                          <a:schemeClr val="tx1"/>
                        </a:solidFill>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a:rPr>
                        <a:t>Complete</a:t>
                      </a:r>
                      <a:endParaRPr lang="en-US" sz="900" b="0" dirty="0">
                        <a:solidFill>
                          <a:schemeClr val="tx1"/>
                        </a:solidFill>
                        <a:latin typeface="+mn-lt"/>
                        <a:cs typeface="Calibri" panose="020F0502020204030204" pitchFamily="34" charset="0"/>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No</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N/A</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endParaRPr lang="en-US" sz="900" dirty="0">
                        <a:latin typeface="+mn-lt"/>
                        <a:cs typeface="Calibri"/>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5365206"/>
                  </a:ext>
                </a:extLst>
              </a:tr>
              <a:tr h="0">
                <a:tc>
                  <a:txBody>
                    <a:bodyPr/>
                    <a:lstStyle/>
                    <a:p>
                      <a:pPr lvl="0" algn="ctr">
                        <a:buNone/>
                      </a:pPr>
                      <a:endParaRPr lang="en-US" sz="900" b="0">
                        <a:solidFill>
                          <a:schemeClr val="tx1"/>
                        </a:solidFill>
                      </a:endParaRPr>
                    </a:p>
                    <a:p>
                      <a:pPr lvl="0" algn="ctr">
                        <a:buNone/>
                      </a:pPr>
                      <a:r>
                        <a:rPr lang="en-US" sz="900" b="0">
                          <a:solidFill>
                            <a:schemeClr val="tx1"/>
                          </a:solidFill>
                        </a:rPr>
                        <a:t>6</a:t>
                      </a:r>
                      <a:endParaRPr lang="en-US" sz="900" b="0" dirty="0">
                        <a:solidFill>
                          <a:schemeClr val="tx1"/>
                        </a:solidFill>
                      </a:endParaRPr>
                    </a:p>
                  </a:txBody>
                  <a:tcPr marL="68580" marR="68580" marT="34290" marB="34290">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dirty="0">
                          <a:solidFill>
                            <a:schemeClr val="tx1"/>
                          </a:solidFill>
                          <a:latin typeface="+mn-lt"/>
                        </a:rPr>
                        <a:t>Follow up (Data Protection)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dirty="0">
                          <a:solidFill>
                            <a:schemeClr val="tx1"/>
                          </a:solidFill>
                          <a:latin typeface="+mn-lt"/>
                        </a:rPr>
                        <a:t>Monika </a:t>
                      </a:r>
                      <a:r>
                        <a:rPr lang="en-US" sz="900" b="0" dirty="0" err="1">
                          <a:solidFill>
                            <a:schemeClr val="tx1"/>
                          </a:solidFill>
                          <a:latin typeface="+mn-lt"/>
                        </a:rPr>
                        <a:t>Godera</a:t>
                      </a:r>
                      <a:r>
                        <a:rPr lang="en-US" sz="900" b="0" dirty="0">
                          <a:solidFill>
                            <a:schemeClr val="tx1"/>
                          </a:solidFill>
                          <a:latin typeface="+mn-lt"/>
                        </a:rPr>
                        <a:t>, Nadesan Wijendran, N Nijesh, Sol Vazquez, Seun Mafi, Tyrell Jarett, Joseph Rocha, Terri Ann G Quiambao, Ronald J Roy, Carmen Malangone, David Dessommes</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panose="020F0502020204030204" pitchFamily="34" charset="0"/>
                        </a:rPr>
                        <a:t>11/8/2021</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panose="020F0502020204030204" pitchFamily="34" charset="0"/>
                        </a:rPr>
                        <a:t>Complete</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No</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N/A</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endParaRPr lang="en-US" sz="900" dirty="0">
                        <a:latin typeface="+mn-lt"/>
                        <a:cs typeface="Calibri"/>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61547555"/>
                  </a:ext>
                </a:extLst>
              </a:tr>
              <a:tr h="0">
                <a:tc>
                  <a:txBody>
                    <a:bodyPr/>
                    <a:lstStyle/>
                    <a:p>
                      <a:pPr lvl="0" algn="ctr">
                        <a:buNone/>
                      </a:pPr>
                      <a:endParaRPr lang="en-US" sz="900" b="0" dirty="0">
                        <a:solidFill>
                          <a:schemeClr val="tx1"/>
                        </a:solidFill>
                      </a:endParaRPr>
                    </a:p>
                    <a:p>
                      <a:pPr lvl="0" algn="ctr">
                        <a:buNone/>
                      </a:pPr>
                      <a:endParaRPr lang="en-US" sz="900" b="0" dirty="0">
                        <a:solidFill>
                          <a:schemeClr val="tx1"/>
                        </a:solidFill>
                      </a:endParaRPr>
                    </a:p>
                    <a:p>
                      <a:pPr lvl="0" algn="ctr">
                        <a:buNone/>
                      </a:pPr>
                      <a:endParaRPr lang="en-US" sz="900" b="0" dirty="0">
                        <a:solidFill>
                          <a:schemeClr val="tx1"/>
                        </a:solidFill>
                      </a:endParaRPr>
                    </a:p>
                    <a:p>
                      <a:pPr lvl="0" algn="ctr">
                        <a:buNone/>
                      </a:pPr>
                      <a:r>
                        <a:rPr lang="en-US" sz="900" b="0" dirty="0">
                          <a:solidFill>
                            <a:schemeClr val="tx1"/>
                          </a:solidFill>
                        </a:rPr>
                        <a:t>7</a:t>
                      </a:r>
                    </a:p>
                  </a:txBody>
                  <a:tcPr marL="68580" marR="68580" marT="34290" marB="34290">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lvl="0" algn="l">
                        <a:buNone/>
                      </a:pPr>
                      <a:r>
                        <a:rPr lang="en-US" sz="900" b="0" dirty="0">
                          <a:solidFill>
                            <a:schemeClr val="tx1"/>
                          </a:solidFill>
                          <a:latin typeface="+mn-lt"/>
                        </a:rPr>
                        <a:t>Duplicate Management Walkthrough</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900" b="0" dirty="0">
                          <a:solidFill>
                            <a:schemeClr val="tx1"/>
                          </a:solidFill>
                          <a:latin typeface="+mn-lt"/>
                        </a:rPr>
                        <a:t>Tyrell Jarrett, Sol Vazquez, Monika </a:t>
                      </a:r>
                      <a:r>
                        <a:rPr lang="en-US" sz="900" b="0" dirty="0" err="1">
                          <a:solidFill>
                            <a:schemeClr val="tx1"/>
                          </a:solidFill>
                          <a:latin typeface="+mn-lt"/>
                        </a:rPr>
                        <a:t>Godera</a:t>
                      </a:r>
                      <a:r>
                        <a:rPr lang="en-US" sz="900" b="0" dirty="0">
                          <a:solidFill>
                            <a:schemeClr val="tx1"/>
                          </a:solidFill>
                          <a:latin typeface="+mn-lt"/>
                        </a:rPr>
                        <a:t>, Seun Mafi, David Dessommes, Nadesan Wijendran Carmen Malangone</a:t>
                      </a:r>
                    </a:p>
                  </a:txBody>
                  <a:tcPr marL="71438"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panose="020F0502020204030204" pitchFamily="34" charset="0"/>
                        </a:rPr>
                        <a:t>11/18/2021</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0" dirty="0">
                          <a:solidFill>
                            <a:schemeClr val="tx1"/>
                          </a:solidFill>
                          <a:latin typeface="+mn-lt"/>
                          <a:cs typeface="Calibri" panose="020F0502020204030204" pitchFamily="34" charset="0"/>
                        </a:rPr>
                        <a:t>Not Started</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N/A</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cs typeface="Calibri"/>
                        </a:rPr>
                        <a:t>N/A</a:t>
                      </a: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endParaRPr lang="en-US" sz="900" dirty="0">
                        <a:latin typeface="+mn-lt"/>
                        <a:cs typeface="Calibri"/>
                      </a:endParaRPr>
                    </a:p>
                  </a:txBody>
                  <a:tcPr marL="0" marR="0" marT="34290" marB="3429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17839531"/>
                  </a:ext>
                </a:extLst>
              </a:tr>
            </a:tbl>
          </a:graphicData>
        </a:graphic>
      </p:graphicFrame>
    </p:spTree>
    <p:extLst>
      <p:ext uri="{BB962C8B-B14F-4D97-AF65-F5344CB8AC3E}">
        <p14:creationId xmlns:p14="http://schemas.microsoft.com/office/powerpoint/2010/main" val="36564922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7929693" y="857250"/>
            <a:ext cx="1214307" cy="54537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solidFill>
                <a:schemeClr val="bg1"/>
              </a:solidFill>
            </a:endParaRPr>
          </a:p>
        </p:txBody>
      </p:sp>
      <p:sp>
        <p:nvSpPr>
          <p:cNvPr id="7" name="Title 6"/>
          <p:cNvSpPr>
            <a:spLocks noGrp="1"/>
          </p:cNvSpPr>
          <p:nvPr>
            <p:ph type="title"/>
          </p:nvPr>
        </p:nvSpPr>
        <p:spPr/>
        <p:txBody>
          <a:bodyPr/>
          <a:lstStyle/>
          <a:p>
            <a:r>
              <a:rPr lang="en-US" dirty="0"/>
              <a:t>Open Requests – </a:t>
            </a:r>
            <a:r>
              <a:rPr lang="en-US" sz="1500" dirty="0"/>
              <a:t>as of 9:00 AM ET on 11/18</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7796618"/>
              </p:ext>
            </p:extLst>
          </p:nvPr>
        </p:nvGraphicFramePr>
        <p:xfrm>
          <a:off x="347749" y="857251"/>
          <a:ext cx="7765061" cy="5075680"/>
        </p:xfrm>
        <a:graphic>
          <a:graphicData uri="http://schemas.openxmlformats.org/drawingml/2006/table">
            <a:tbl>
              <a:tblPr firstRow="1" bandRow="1">
                <a:tableStyleId>{5C22544A-7EE6-4342-B048-85BDC9FD1C3A}</a:tableStyleId>
              </a:tblPr>
              <a:tblGrid>
                <a:gridCol w="217519">
                  <a:extLst>
                    <a:ext uri="{9D8B030D-6E8A-4147-A177-3AD203B41FA5}">
                      <a16:colId xmlns:a16="http://schemas.microsoft.com/office/drawing/2014/main" val="20000"/>
                    </a:ext>
                  </a:extLst>
                </a:gridCol>
                <a:gridCol w="531592">
                  <a:extLst>
                    <a:ext uri="{9D8B030D-6E8A-4147-A177-3AD203B41FA5}">
                      <a16:colId xmlns:a16="http://schemas.microsoft.com/office/drawing/2014/main" val="4166595149"/>
                    </a:ext>
                  </a:extLst>
                </a:gridCol>
                <a:gridCol w="1570770">
                  <a:extLst>
                    <a:ext uri="{9D8B030D-6E8A-4147-A177-3AD203B41FA5}">
                      <a16:colId xmlns:a16="http://schemas.microsoft.com/office/drawing/2014/main" val="2586754931"/>
                    </a:ext>
                  </a:extLst>
                </a:gridCol>
                <a:gridCol w="642347">
                  <a:extLst>
                    <a:ext uri="{9D8B030D-6E8A-4147-A177-3AD203B41FA5}">
                      <a16:colId xmlns:a16="http://schemas.microsoft.com/office/drawing/2014/main" val="3463983460"/>
                    </a:ext>
                  </a:extLst>
                </a:gridCol>
                <a:gridCol w="944628">
                  <a:extLst>
                    <a:ext uri="{9D8B030D-6E8A-4147-A177-3AD203B41FA5}">
                      <a16:colId xmlns:a16="http://schemas.microsoft.com/office/drawing/2014/main" val="3310489677"/>
                    </a:ext>
                  </a:extLst>
                </a:gridCol>
                <a:gridCol w="710360">
                  <a:extLst>
                    <a:ext uri="{9D8B030D-6E8A-4147-A177-3AD203B41FA5}">
                      <a16:colId xmlns:a16="http://schemas.microsoft.com/office/drawing/2014/main" val="20005"/>
                    </a:ext>
                  </a:extLst>
                </a:gridCol>
                <a:gridCol w="808602">
                  <a:extLst>
                    <a:ext uri="{9D8B030D-6E8A-4147-A177-3AD203B41FA5}">
                      <a16:colId xmlns:a16="http://schemas.microsoft.com/office/drawing/2014/main" val="449745135"/>
                    </a:ext>
                  </a:extLst>
                </a:gridCol>
                <a:gridCol w="1564304">
                  <a:extLst>
                    <a:ext uri="{9D8B030D-6E8A-4147-A177-3AD203B41FA5}">
                      <a16:colId xmlns:a16="http://schemas.microsoft.com/office/drawing/2014/main" val="591395279"/>
                    </a:ext>
                  </a:extLst>
                </a:gridCol>
                <a:gridCol w="774939">
                  <a:extLst>
                    <a:ext uri="{9D8B030D-6E8A-4147-A177-3AD203B41FA5}">
                      <a16:colId xmlns:a16="http://schemas.microsoft.com/office/drawing/2014/main" val="20004"/>
                    </a:ext>
                  </a:extLst>
                </a:gridCol>
              </a:tblGrid>
              <a:tr h="271767">
                <a:tc>
                  <a:txBody>
                    <a:bodyPr/>
                    <a:lstStyle/>
                    <a:p>
                      <a:pPr algn="ctr"/>
                      <a:endParaRPr lang="en-US" sz="9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8">
                  <a:txBody>
                    <a:bodyPr/>
                    <a:lstStyle/>
                    <a:p>
                      <a:pPr algn="ctr"/>
                      <a:r>
                        <a:rPr lang="en-US" sz="900" dirty="0">
                          <a:latin typeface="+mj-lt"/>
                          <a:cs typeface="Calibri" panose="020F0502020204030204" pitchFamily="34" charset="0"/>
                        </a:rPr>
                        <a:t>Data Requests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380497">
                <a:tc>
                  <a:txBody>
                    <a:bodyPr/>
                    <a:lstStyle/>
                    <a:p>
                      <a:pPr algn="ctr"/>
                      <a:r>
                        <a:rPr lang="en-US" sz="900" dirty="0"/>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UID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Title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Request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Due Date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Preparers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Subscribers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latin typeface="+mn-lt"/>
                          <a:cs typeface="Calibri" panose="020F0502020204030204" pitchFamily="34" charset="0"/>
                        </a:rPr>
                        <a:t>Notes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331343">
                <a:tc>
                  <a:txBody>
                    <a:bodyPr/>
                    <a:lstStyle/>
                    <a:p>
                      <a:pPr marL="0" algn="ctr" defTabSz="457200" rtl="0" eaLnBrk="1" latinLnBrk="0" hangingPunct="1"/>
                      <a:r>
                        <a:rPr lang="en-US" sz="900" kern="1200" dirty="0">
                          <a:solidFill>
                            <a:schemeClr val="dk1"/>
                          </a:solidFill>
                          <a:latin typeface="+mj-lt"/>
                          <a:ea typeface="+mn-ea"/>
                          <a:cs typeface="+mn-cs"/>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12884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A.1 - CVS ID Creation Management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fontAlgn="b" latinLnBrk="0" hangingPunct="1"/>
                      <a:r>
                        <a:rPr lang="en-US" sz="900" kern="1200" dirty="0">
                          <a:solidFill>
                            <a:schemeClr val="dk1"/>
                          </a:solidFill>
                          <a:latin typeface="+mj-lt"/>
                          <a:ea typeface="+mn-ea"/>
                          <a:cs typeface="+mn-cs"/>
                        </a:rPr>
                        <a:t>11/17/2021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11/19/2021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rgbClr val="00B050"/>
                          </a:solidFill>
                          <a:latin typeface="+mn-lt"/>
                          <a:ea typeface="+mn-ea"/>
                          <a:cs typeface="+mn-cs"/>
                        </a:rPr>
                        <a:t>Submitted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470856">
                <a:tc>
                  <a:txBody>
                    <a:bodyPr/>
                    <a:lstStyle/>
                    <a:p>
                      <a:pPr marL="0" algn="ctr" defTabSz="457200" rtl="0" eaLnBrk="1" latinLnBrk="0" hangingPunct="1"/>
                      <a:r>
                        <a:rPr lang="en-US" sz="900" kern="1200" dirty="0">
                          <a:solidFill>
                            <a:schemeClr val="dk1"/>
                          </a:solidFill>
                          <a:latin typeface="+mj-lt"/>
                          <a:ea typeface="+mn-ea"/>
                          <a:cs typeface="+mn-cs"/>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kern="1200" dirty="0">
                          <a:solidFill>
                            <a:schemeClr val="dk1"/>
                          </a:solidFill>
                          <a:latin typeface="+mn-lt"/>
                          <a:ea typeface="+mn-ea"/>
                          <a:cs typeface="+mn-cs"/>
                        </a:rPr>
                        <a:t>12886</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ctr">
                        <a:buNone/>
                      </a:pPr>
                      <a:r>
                        <a:rPr lang="en-US" sz="900" kern="1200" dirty="0">
                          <a:solidFill>
                            <a:schemeClr val="tx1"/>
                          </a:solidFill>
                          <a:latin typeface="+mn-lt"/>
                          <a:ea typeface="+mn-ea"/>
                          <a:cs typeface="+mn-cs"/>
                        </a:rPr>
                        <a:t>C.1 - User Access Provisioning</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11/17/2021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Arial"/>
                        </a:rPr>
                        <a:t>11/19/2021</a:t>
                      </a:r>
                      <a:endParaRPr lang="en-US"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a:lnSpc>
                          <a:spcPct val="100000"/>
                        </a:lnSpc>
                        <a:spcBef>
                          <a:spcPts val="0"/>
                        </a:spcBef>
                        <a:spcAft>
                          <a:spcPts val="0"/>
                        </a:spcAft>
                        <a:buNone/>
                        <a:tabLst/>
                        <a:defRPr/>
                      </a:pPr>
                      <a:r>
                        <a:rPr lang="en-US" sz="900" b="0" i="0" u="none" strike="noStrike" kern="1200" noProof="0" dirty="0">
                          <a:solidFill>
                            <a:srgbClr val="00B050"/>
                          </a:solidFill>
                          <a:latin typeface="Arial"/>
                        </a:rPr>
                        <a:t>Closed</a:t>
                      </a:r>
                      <a:endParaRPr lang="en-US" dirty="0">
                        <a:solidFill>
                          <a:srgbClr val="00B050"/>
                        </a:solidFill>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3258078"/>
                  </a:ext>
                </a:extLst>
              </a:tr>
              <a:tr h="470856">
                <a:tc>
                  <a:txBody>
                    <a:bodyPr/>
                    <a:lstStyle/>
                    <a:p>
                      <a:pPr marL="0" algn="ctr" defTabSz="457200" rtl="0" eaLnBrk="1" latinLnBrk="0" hangingPunct="1"/>
                      <a:r>
                        <a:rPr lang="en-US" sz="900" kern="1200" dirty="0">
                          <a:solidFill>
                            <a:schemeClr val="dk1"/>
                          </a:solidFill>
                          <a:latin typeface="+mj-lt"/>
                          <a:ea typeface="+mn-ea"/>
                          <a:cs typeface="+mn-cs"/>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E.1 – System Performance: Alert Thresholds/Configurations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11/17/2021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mn-lt"/>
                        </a:rPr>
                        <a:t>11/19/2021</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a:lnSpc>
                          <a:spcPct val="100000"/>
                        </a:lnSpc>
                        <a:spcBef>
                          <a:spcPts val="0"/>
                        </a:spcBef>
                        <a:spcAft>
                          <a:spcPts val="0"/>
                        </a:spcAft>
                        <a:buNone/>
                        <a:tabLst/>
                        <a:defRPr/>
                      </a:pPr>
                      <a:r>
                        <a:rPr lang="en-US" sz="900" b="0" i="0" u="none" strike="noStrike" kern="1200" noProof="0" dirty="0">
                          <a:solidFill>
                            <a:srgbClr val="00B050"/>
                          </a:solidFill>
                          <a:latin typeface="Arial"/>
                          <a:ea typeface="+mn-ea"/>
                          <a:cs typeface="+mn-cs"/>
                        </a:rPr>
                        <a:t>Open</a:t>
                      </a:r>
                      <a:endParaRPr lang="en-US" sz="900" kern="1200" dirty="0">
                        <a:solidFill>
                          <a:srgbClr val="00B050"/>
                        </a:solidFill>
                        <a:latin typeface="+mn-lt"/>
                        <a:ea typeface="+mn-ea"/>
                        <a:cs typeface="+mn-cs"/>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r>
                        <a:rPr lang="en-US" sz="900" kern="1200" dirty="0">
                          <a:solidFill>
                            <a:schemeClr val="dk1"/>
                          </a:solidFill>
                          <a:latin typeface="+mn-lt"/>
                          <a:ea typeface="+mn-ea"/>
                          <a:cs typeface="+mn-cs"/>
                        </a:rPr>
                        <a:t>, Tyrell Jarrett</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4035068"/>
                  </a:ext>
                </a:extLst>
              </a:tr>
              <a:tr h="470856">
                <a:tc>
                  <a:txBody>
                    <a:bodyPr/>
                    <a:lstStyle/>
                    <a:p>
                      <a:pPr marL="0" algn="ctr" defTabSz="457200" rtl="0" eaLnBrk="1" latinLnBrk="0" hangingPunct="1"/>
                      <a:r>
                        <a:rPr lang="en-US" sz="900" kern="1200" dirty="0">
                          <a:solidFill>
                            <a:schemeClr val="dk1"/>
                          </a:solidFill>
                          <a:latin typeface="+mj-lt"/>
                          <a:ea typeface="+mn-ea"/>
                          <a:cs typeface="+mn-cs"/>
                        </a:rPr>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E.2 Event Monitoring: Quarterly and Monthly Reports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mn-lt"/>
                        </a:rPr>
                        <a:t>11/17/2021</a:t>
                      </a:r>
                      <a:endParaRPr lang="en-US" sz="900"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a:lnSpc>
                          <a:spcPct val="100000"/>
                        </a:lnSpc>
                        <a:spcBef>
                          <a:spcPts val="0"/>
                        </a:spcBef>
                        <a:spcAft>
                          <a:spcPts val="0"/>
                        </a:spcAft>
                        <a:buNone/>
                        <a:tabLst/>
                        <a:defRPr/>
                      </a:pPr>
                      <a:r>
                        <a:rPr lang="en-US" sz="900" b="0" i="0" u="none" strike="noStrike" noProof="0" dirty="0">
                          <a:latin typeface="Arial"/>
                        </a:rPr>
                        <a:t>11/19/2021</a:t>
                      </a:r>
                      <a:endParaRPr lang="en-US"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a:lnSpc>
                          <a:spcPct val="100000"/>
                        </a:lnSpc>
                        <a:spcBef>
                          <a:spcPts val="0"/>
                        </a:spcBef>
                        <a:spcAft>
                          <a:spcPts val="0"/>
                        </a:spcAft>
                        <a:buNone/>
                        <a:tabLst/>
                        <a:defRPr/>
                      </a:pPr>
                      <a:r>
                        <a:rPr lang="en-US" sz="900" b="0" i="0" u="none" strike="noStrike" kern="1200" noProof="0" dirty="0">
                          <a:solidFill>
                            <a:srgbClr val="00B050"/>
                          </a:solidFill>
                          <a:latin typeface="Arial"/>
                        </a:rPr>
                        <a:t>Open</a:t>
                      </a:r>
                      <a:endParaRPr lang="en-US"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r>
                        <a:rPr lang="en-US" sz="900" kern="1200" dirty="0">
                          <a:solidFill>
                            <a:schemeClr val="dk1"/>
                          </a:solidFill>
                          <a:latin typeface="+mn-lt"/>
                          <a:ea typeface="+mn-ea"/>
                          <a:cs typeface="+mn-cs"/>
                        </a:rPr>
                        <a:t>, Tyrell Jarrett</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30297284"/>
                  </a:ext>
                </a:extLst>
              </a:tr>
              <a:tr h="503653">
                <a:tc>
                  <a:txBody>
                    <a:bodyPr/>
                    <a:lstStyle/>
                    <a:p>
                      <a:pPr marL="0" algn="ctr" defTabSz="457200" rtl="0" eaLnBrk="1" latinLnBrk="0" hangingPunct="1"/>
                      <a:r>
                        <a:rPr lang="en-US" sz="900" kern="1200" dirty="0">
                          <a:solidFill>
                            <a:schemeClr val="dk1"/>
                          </a:solidFill>
                          <a:latin typeface="+mj-lt"/>
                          <a:ea typeface="+mn-ea"/>
                          <a:cs typeface="+mn-cs"/>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12897</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B.1 – Completeness Validation Checks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r>
                        <a:rPr lang="en-US" sz="900" b="0" i="0" u="none" strike="noStrike" kern="1200" dirty="0">
                          <a:solidFill>
                            <a:schemeClr val="dk1"/>
                          </a:solidFill>
                          <a:latin typeface="Arial"/>
                          <a:ea typeface="+mn-ea"/>
                          <a:cs typeface="+mn-cs"/>
                        </a:rPr>
                        <a:t>11/17/2021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dirty="0">
                          <a:solidFill>
                            <a:schemeClr val="dk1"/>
                          </a:solidFill>
                          <a:latin typeface="Arial"/>
                          <a:ea typeface="+mn-ea"/>
                          <a:cs typeface="+mn-cs"/>
                        </a:rPr>
                        <a:t>11/192021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dirty="0">
                          <a:solidFill>
                            <a:srgbClr val="00B050"/>
                          </a:solidFill>
                          <a:latin typeface="Arial"/>
                          <a:ea typeface="+mn-ea"/>
                          <a:cs typeface="+mn-cs"/>
                        </a:rPr>
                        <a:t>Inactive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r>
                        <a:rPr lang="en-US" sz="900" kern="1200" dirty="0">
                          <a:solidFill>
                            <a:schemeClr val="dk1"/>
                          </a:solidFill>
                          <a:latin typeface="+mn-lt"/>
                          <a:ea typeface="+mn-ea"/>
                          <a:cs typeface="+mn-cs"/>
                        </a:rPr>
                        <a:t>, Tyrell Jarrett</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endParaRPr lang="en-US" sz="900" b="0" i="0" u="none" strike="noStrike" kern="1200" dirty="0">
                        <a:solidFill>
                          <a:schemeClr val="dk1"/>
                        </a:solidFill>
                        <a:latin typeface="Arial"/>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68599810"/>
                  </a:ext>
                </a:extLst>
              </a:tr>
              <a:tr h="610368">
                <a:tc>
                  <a:txBody>
                    <a:bodyPr/>
                    <a:lstStyle/>
                    <a:p>
                      <a:pPr marL="0" algn="ctr" defTabSz="457200" rtl="0" eaLnBrk="1" latinLnBrk="0" hangingPunct="1"/>
                      <a:r>
                        <a:rPr lang="en-US" sz="900" kern="1200" dirty="0">
                          <a:solidFill>
                            <a:schemeClr val="dk1"/>
                          </a:solidFill>
                          <a:latin typeface="+mj-lt"/>
                          <a:ea typeface="+mn-ea"/>
                          <a:cs typeface="+mn-cs"/>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900" dirty="0"/>
                        <a:t>12898</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a:t>B.2 – Accuracy Validation Checks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900" b="0" i="0" u="none" strike="noStrike" kern="1200" noProof="0" dirty="0">
                          <a:solidFill>
                            <a:schemeClr val="dk1"/>
                          </a:solidFill>
                          <a:latin typeface="Arial"/>
                        </a:rPr>
                        <a:t>11/17/2021</a:t>
                      </a:r>
                      <a:endParaRPr lang="en-US" dirty="0"/>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noProof="0" dirty="0">
                          <a:solidFill>
                            <a:schemeClr val="dk1"/>
                          </a:solidFill>
                          <a:latin typeface="Arial"/>
                          <a:ea typeface="+mn-ea"/>
                          <a:cs typeface="+mn-cs"/>
                        </a:rPr>
                        <a:t>11/19/2021</a:t>
                      </a:r>
                      <a:endParaRPr lang="en-US" sz="900" b="0" i="0" u="none" strike="noStrike" kern="1200" dirty="0">
                        <a:solidFill>
                          <a:schemeClr val="dk1"/>
                        </a:solidFill>
                        <a:latin typeface="Arial"/>
                        <a:ea typeface="+mn-ea"/>
                        <a:cs typeface="+mn-cs"/>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latinLnBrk="0" hangingPunct="1">
                        <a:lnSpc>
                          <a:spcPct val="100000"/>
                        </a:lnSpc>
                        <a:spcBef>
                          <a:spcPts val="0"/>
                        </a:spcBef>
                        <a:spcAft>
                          <a:spcPts val="0"/>
                        </a:spcAft>
                        <a:buNone/>
                        <a:tabLst/>
                        <a:defRPr/>
                      </a:pPr>
                      <a:r>
                        <a:rPr lang="en-US" sz="900" b="0" i="0" u="none" strike="noStrike" kern="1200" noProof="0" dirty="0">
                          <a:solidFill>
                            <a:srgbClr val="00B050"/>
                          </a:solidFill>
                          <a:latin typeface="Arial"/>
                          <a:ea typeface="+mn-ea"/>
                          <a:cs typeface="+mn-cs"/>
                        </a:rPr>
                        <a:t>Inactive</a:t>
                      </a:r>
                      <a:endParaRPr lang="en-US" sz="900" b="0" i="0" u="none" strike="noStrike" kern="1200" dirty="0">
                        <a:solidFill>
                          <a:srgbClr val="00B050"/>
                        </a:solidFill>
                        <a:latin typeface="Arial"/>
                        <a:ea typeface="+mn-ea"/>
                        <a:cs typeface="+mn-cs"/>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Nadesan Wijendran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900" dirty="0"/>
                        <a:t>David Dessommes, Ronald Roy, Monika Godara, Joseph Rocha, Seun Mafi, Terri Ann Quiambao, Sol Vazquez</a:t>
                      </a:r>
                      <a:r>
                        <a:rPr lang="en-US" sz="900" kern="1200" dirty="0">
                          <a:solidFill>
                            <a:schemeClr val="dk1"/>
                          </a:solidFill>
                          <a:latin typeface="+mn-lt"/>
                          <a:ea typeface="+mn-ea"/>
                          <a:cs typeface="+mn-cs"/>
                        </a:rPr>
                        <a:t>, Tyrell Jarrett</a:t>
                      </a:r>
                      <a:endParaRPr lang="en-US" sz="900" dirty="0"/>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457200" rtl="0" eaLnBrk="1" latinLnBrk="0" hangingPunct="1"/>
                      <a:endParaRPr lang="en-US" sz="900" kern="1200" dirty="0">
                        <a:solidFill>
                          <a:schemeClr val="dk1"/>
                        </a:solidFill>
                        <a:latin typeface="+mj-lt"/>
                        <a:ea typeface="+mn-ea"/>
                        <a:cs typeface="+mn-cs"/>
                      </a:endParaRPr>
                    </a:p>
                  </a:txBody>
                  <a:tcPr marL="0" marR="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75409158"/>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6</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24980" y="6669913"/>
            <a:ext cx="5486400" cy="164592"/>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9985147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spcBef>
                <a:spcPts val="0"/>
              </a:spcBef>
              <a:spcAft>
                <a:spcPts val="0"/>
              </a:spcAft>
            </a:pPr>
            <a:r>
              <a:rPr lang="en-US" sz="2400" dirty="0"/>
              <a:t>Discoveries Identified</a:t>
            </a:r>
            <a:br>
              <a:rPr lang="en-US" sz="1800" kern="0" dirty="0">
                <a:solidFill>
                  <a:srgbClr val="000000"/>
                </a:solidFill>
                <a:latin typeface="Calibri"/>
                <a:ea typeface="+mn-ea"/>
                <a:cs typeface="+mn-cs"/>
              </a:rPr>
            </a:br>
            <a:r>
              <a:rPr lang="en-US" sz="1500" dirty="0">
                <a:solidFill>
                  <a:schemeClr val="tx2"/>
                </a:solidFill>
                <a:latin typeface="Calibri"/>
              </a:rPr>
              <a:t>The following discoveries were identified and will be discussed with applicable business owners to ensure alignment.  These are considered draft and subject to change until the final report is issued.</a:t>
            </a:r>
            <a:br>
              <a:rPr lang="en-US" sz="1500" dirty="0">
                <a:solidFill>
                  <a:schemeClr val="tx2"/>
                </a:solidFill>
                <a:latin typeface="Calibri"/>
              </a:rPr>
            </a:br>
            <a:endParaRPr lang="en-US" sz="1500" dirty="0">
              <a:solidFill>
                <a:schemeClr val="tx2"/>
              </a:solidFill>
              <a:latin typeface="Calibri"/>
            </a:endParaRPr>
          </a:p>
        </p:txBody>
      </p:sp>
      <p:sp>
        <p:nvSpPr>
          <p:cNvPr id="4" name="Footer Placeholder 3"/>
          <p:cNvSpPr>
            <a:spLocks noGrp="1"/>
          </p:cNvSpPr>
          <p:nvPr>
            <p:ph type="ftr" sz="quarter" idx="11"/>
          </p:nvPr>
        </p:nvSpPr>
        <p:spPr>
          <a:xfrm>
            <a:off x="624980" y="6638544"/>
            <a:ext cx="5486400" cy="219456"/>
          </a:xfrm>
        </p:spPr>
        <p:txBody>
          <a:bodyPr/>
          <a:lstStyle/>
          <a:p>
            <a:pPr defTabSz="342892"/>
            <a:r>
              <a:rPr lang="en-US" dirty="0">
                <a:solidFill>
                  <a:prstClr val="black">
                    <a:lumMod val="50000"/>
                    <a:lumOff val="50000"/>
                  </a:prstClr>
                </a:solidFill>
                <a:latin typeface="Arial"/>
              </a:rPr>
              <a:t>©2021 CVS Health and/or one of its affiliates: Confidential &amp; Proprietary</a:t>
            </a:r>
          </a:p>
        </p:txBody>
      </p:sp>
      <p:graphicFrame>
        <p:nvGraphicFramePr>
          <p:cNvPr id="8" name="Table 8">
            <a:extLst>
              <a:ext uri="{FF2B5EF4-FFF2-40B4-BE49-F238E27FC236}">
                <a16:creationId xmlns:a16="http://schemas.microsoft.com/office/drawing/2014/main" id="{F78F6CBC-7BA2-4F31-9404-BB7D3098E83D}"/>
              </a:ext>
            </a:extLst>
          </p:cNvPr>
          <p:cNvGraphicFramePr>
            <a:graphicFrameLocks noGrp="1"/>
          </p:cNvGraphicFramePr>
          <p:nvPr>
            <p:extLst>
              <p:ext uri="{D42A27DB-BD31-4B8C-83A1-F6EECF244321}">
                <p14:modId xmlns:p14="http://schemas.microsoft.com/office/powerpoint/2010/main" val="3642564484"/>
              </p:ext>
            </p:extLst>
          </p:nvPr>
        </p:nvGraphicFramePr>
        <p:xfrm>
          <a:off x="457200" y="1165860"/>
          <a:ext cx="8018060" cy="674033"/>
        </p:xfrm>
        <a:graphic>
          <a:graphicData uri="http://schemas.openxmlformats.org/drawingml/2006/table">
            <a:tbl>
              <a:tblPr firstRow="1" bandRow="1">
                <a:tableStyleId>{5C22544A-7EE6-4342-B048-85BDC9FD1C3A}</a:tableStyleId>
              </a:tblPr>
              <a:tblGrid>
                <a:gridCol w="641021">
                  <a:extLst>
                    <a:ext uri="{9D8B030D-6E8A-4147-A177-3AD203B41FA5}">
                      <a16:colId xmlns:a16="http://schemas.microsoft.com/office/drawing/2014/main" val="619088326"/>
                    </a:ext>
                  </a:extLst>
                </a:gridCol>
                <a:gridCol w="7377039">
                  <a:extLst>
                    <a:ext uri="{9D8B030D-6E8A-4147-A177-3AD203B41FA5}">
                      <a16:colId xmlns:a16="http://schemas.microsoft.com/office/drawing/2014/main" val="427043298"/>
                    </a:ext>
                  </a:extLst>
                </a:gridCol>
              </a:tblGrid>
              <a:tr h="247294">
                <a:tc>
                  <a:txBody>
                    <a:bodyPr/>
                    <a:lstStyle/>
                    <a:p>
                      <a:pPr algn="ctr"/>
                      <a:r>
                        <a:rPr lang="en-US" sz="1400" dirty="0">
                          <a:latin typeface="+mj-lt"/>
                          <a:cs typeface="Calibri" panose="020F0502020204030204" pitchFamily="34" charset="0"/>
                        </a:rPr>
                        <a:t>No.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solidFill>
                            <a:schemeClr val="bg1"/>
                          </a:solidFill>
                          <a:latin typeface="+mj-lt"/>
                          <a:cs typeface="Calibri" panose="020F0502020204030204" pitchFamily="34" charset="0"/>
                        </a:rPr>
                        <a:t>Initial Discoveries</a:t>
                      </a:r>
                      <a:endParaRPr lang="en-US" sz="1400" dirty="0">
                        <a:solidFill>
                          <a:schemeClr val="bg1"/>
                        </a:solidFill>
                        <a:latin typeface="+mj-lt"/>
                        <a:cs typeface="Calibri" panose="020F0502020204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353550310"/>
                  </a:ext>
                </a:extLst>
              </a:tr>
              <a:tr h="392093">
                <a:tc>
                  <a:txBody>
                    <a:bodyPr/>
                    <a:lstStyle/>
                    <a:p>
                      <a:pPr algn="ctr"/>
                      <a:r>
                        <a:rPr lang="en-US" sz="1400" dirty="0">
                          <a:latin typeface="Calibri" panose="020F0502020204030204" pitchFamily="34" charset="0"/>
                          <a:cs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dirty="0">
                        <a:ln>
                          <a:noFill/>
                        </a:ln>
                        <a:solidFill>
                          <a:schemeClr val="tx1"/>
                        </a:solidFill>
                        <a:effectLst/>
                        <a:uLnTx/>
                        <a:uFillTx/>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6061592"/>
                  </a:ext>
                </a:extLst>
              </a:tr>
            </a:tbl>
          </a:graphicData>
        </a:graphic>
      </p:graphicFrame>
    </p:spTree>
    <p:extLst>
      <p:ext uri="{BB962C8B-B14F-4D97-AF65-F5344CB8AC3E}">
        <p14:creationId xmlns:p14="http://schemas.microsoft.com/office/powerpoint/2010/main" val="76270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5"/>
          <p:cNvSpPr>
            <a:spLocks noChangeAspect="1" noEditPoints="1"/>
          </p:cNvSpPr>
          <p:nvPr/>
        </p:nvSpPr>
        <p:spPr bwMode="auto">
          <a:xfrm>
            <a:off x="3678033" y="1790114"/>
            <a:ext cx="5296803" cy="4297680"/>
          </a:xfrm>
          <a:custGeom>
            <a:avLst/>
            <a:gdLst>
              <a:gd name="T0" fmla="*/ 103 w 360"/>
              <a:gd name="T1" fmla="*/ 16 h 292"/>
              <a:gd name="T2" fmla="*/ 121 w 360"/>
              <a:gd name="T3" fmla="*/ 24 h 292"/>
              <a:gd name="T4" fmla="*/ 169 w 360"/>
              <a:gd name="T5" fmla="*/ 71 h 292"/>
              <a:gd name="T6" fmla="*/ 180 w 360"/>
              <a:gd name="T7" fmla="*/ 83 h 292"/>
              <a:gd name="T8" fmla="*/ 191 w 360"/>
              <a:gd name="T9" fmla="*/ 71 h 292"/>
              <a:gd name="T10" fmla="*/ 239 w 360"/>
              <a:gd name="T11" fmla="*/ 24 h 292"/>
              <a:gd name="T12" fmla="*/ 257 w 360"/>
              <a:gd name="T13" fmla="*/ 16 h 292"/>
              <a:gd name="T14" fmla="*/ 274 w 360"/>
              <a:gd name="T15" fmla="*/ 24 h 292"/>
              <a:gd name="T16" fmla="*/ 332 w 360"/>
              <a:gd name="T17" fmla="*/ 82 h 292"/>
              <a:gd name="T18" fmla="*/ 340 w 360"/>
              <a:gd name="T19" fmla="*/ 99 h 292"/>
              <a:gd name="T20" fmla="*/ 332 w 360"/>
              <a:gd name="T21" fmla="*/ 117 h 292"/>
              <a:gd name="T22" fmla="*/ 180 w 360"/>
              <a:gd name="T23" fmla="*/ 269 h 292"/>
              <a:gd name="T24" fmla="*/ 28 w 360"/>
              <a:gd name="T25" fmla="*/ 117 h 292"/>
              <a:gd name="T26" fmla="*/ 20 w 360"/>
              <a:gd name="T27" fmla="*/ 99 h 292"/>
              <a:gd name="T28" fmla="*/ 28 w 360"/>
              <a:gd name="T29" fmla="*/ 82 h 292"/>
              <a:gd name="T30" fmla="*/ 86 w 360"/>
              <a:gd name="T31" fmla="*/ 24 h 292"/>
              <a:gd name="T32" fmla="*/ 103 w 360"/>
              <a:gd name="T33" fmla="*/ 16 h 292"/>
              <a:gd name="T34" fmla="*/ 103 w 360"/>
              <a:gd name="T35" fmla="*/ 0 h 292"/>
              <a:gd name="T36" fmla="*/ 74 w 360"/>
              <a:gd name="T37" fmla="*/ 12 h 292"/>
              <a:gd name="T38" fmla="*/ 16 w 360"/>
              <a:gd name="T39" fmla="*/ 70 h 292"/>
              <a:gd name="T40" fmla="*/ 16 w 360"/>
              <a:gd name="T41" fmla="*/ 128 h 292"/>
              <a:gd name="T42" fmla="*/ 180 w 360"/>
              <a:gd name="T43" fmla="*/ 292 h 292"/>
              <a:gd name="T44" fmla="*/ 344 w 360"/>
              <a:gd name="T45" fmla="*/ 128 h 292"/>
              <a:gd name="T46" fmla="*/ 344 w 360"/>
              <a:gd name="T47" fmla="*/ 70 h 292"/>
              <a:gd name="T48" fmla="*/ 286 w 360"/>
              <a:gd name="T49" fmla="*/ 12 h 292"/>
              <a:gd name="T50" fmla="*/ 257 w 360"/>
              <a:gd name="T51" fmla="*/ 0 h 292"/>
              <a:gd name="T52" fmla="*/ 228 w 360"/>
              <a:gd name="T53" fmla="*/ 12 h 292"/>
              <a:gd name="T54" fmla="*/ 180 w 360"/>
              <a:gd name="T55" fmla="*/ 60 h 292"/>
              <a:gd name="T56" fmla="*/ 132 w 360"/>
              <a:gd name="T57" fmla="*/ 12 h 292"/>
              <a:gd name="T58" fmla="*/ 103 w 360"/>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292">
                <a:moveTo>
                  <a:pt x="103" y="16"/>
                </a:moveTo>
                <a:cubicBezTo>
                  <a:pt x="110" y="16"/>
                  <a:pt x="116" y="19"/>
                  <a:pt x="121" y="24"/>
                </a:cubicBezTo>
                <a:cubicBezTo>
                  <a:pt x="169" y="71"/>
                  <a:pt x="169" y="71"/>
                  <a:pt x="169" y="71"/>
                </a:cubicBezTo>
                <a:cubicBezTo>
                  <a:pt x="180" y="83"/>
                  <a:pt x="180" y="83"/>
                  <a:pt x="180" y="83"/>
                </a:cubicBezTo>
                <a:cubicBezTo>
                  <a:pt x="191" y="71"/>
                  <a:pt x="191" y="71"/>
                  <a:pt x="191" y="71"/>
                </a:cubicBezTo>
                <a:cubicBezTo>
                  <a:pt x="239" y="24"/>
                  <a:pt x="239" y="24"/>
                  <a:pt x="239" y="24"/>
                </a:cubicBezTo>
                <a:cubicBezTo>
                  <a:pt x="244" y="19"/>
                  <a:pt x="250" y="16"/>
                  <a:pt x="257" y="16"/>
                </a:cubicBezTo>
                <a:cubicBezTo>
                  <a:pt x="263" y="16"/>
                  <a:pt x="270" y="19"/>
                  <a:pt x="274" y="24"/>
                </a:cubicBezTo>
                <a:cubicBezTo>
                  <a:pt x="332" y="82"/>
                  <a:pt x="332" y="82"/>
                  <a:pt x="332" y="82"/>
                </a:cubicBezTo>
                <a:cubicBezTo>
                  <a:pt x="337" y="86"/>
                  <a:pt x="340" y="93"/>
                  <a:pt x="340" y="99"/>
                </a:cubicBezTo>
                <a:cubicBezTo>
                  <a:pt x="340" y="106"/>
                  <a:pt x="337" y="112"/>
                  <a:pt x="332" y="117"/>
                </a:cubicBezTo>
                <a:cubicBezTo>
                  <a:pt x="180" y="269"/>
                  <a:pt x="180" y="269"/>
                  <a:pt x="180" y="269"/>
                </a:cubicBezTo>
                <a:cubicBezTo>
                  <a:pt x="28" y="117"/>
                  <a:pt x="28" y="117"/>
                  <a:pt x="28" y="117"/>
                </a:cubicBezTo>
                <a:cubicBezTo>
                  <a:pt x="23" y="112"/>
                  <a:pt x="20" y="106"/>
                  <a:pt x="20" y="99"/>
                </a:cubicBezTo>
                <a:cubicBezTo>
                  <a:pt x="20" y="93"/>
                  <a:pt x="23" y="86"/>
                  <a:pt x="28" y="82"/>
                </a:cubicBezTo>
                <a:cubicBezTo>
                  <a:pt x="86" y="24"/>
                  <a:pt x="86" y="24"/>
                  <a:pt x="86" y="24"/>
                </a:cubicBezTo>
                <a:cubicBezTo>
                  <a:pt x="90" y="19"/>
                  <a:pt x="97" y="16"/>
                  <a:pt x="103" y="16"/>
                </a:cubicBezTo>
                <a:moveTo>
                  <a:pt x="103" y="0"/>
                </a:moveTo>
                <a:cubicBezTo>
                  <a:pt x="93" y="0"/>
                  <a:pt x="82" y="4"/>
                  <a:pt x="74" y="12"/>
                </a:cubicBezTo>
                <a:cubicBezTo>
                  <a:pt x="16" y="70"/>
                  <a:pt x="16" y="70"/>
                  <a:pt x="16" y="70"/>
                </a:cubicBezTo>
                <a:cubicBezTo>
                  <a:pt x="0" y="86"/>
                  <a:pt x="0" y="112"/>
                  <a:pt x="16" y="128"/>
                </a:cubicBezTo>
                <a:cubicBezTo>
                  <a:pt x="180" y="292"/>
                  <a:pt x="180" y="292"/>
                  <a:pt x="180" y="292"/>
                </a:cubicBezTo>
                <a:cubicBezTo>
                  <a:pt x="344" y="128"/>
                  <a:pt x="344" y="128"/>
                  <a:pt x="344" y="128"/>
                </a:cubicBezTo>
                <a:cubicBezTo>
                  <a:pt x="360" y="112"/>
                  <a:pt x="360" y="86"/>
                  <a:pt x="344" y="70"/>
                </a:cubicBezTo>
                <a:cubicBezTo>
                  <a:pt x="286" y="12"/>
                  <a:pt x="286" y="12"/>
                  <a:pt x="286" y="12"/>
                </a:cubicBezTo>
                <a:cubicBezTo>
                  <a:pt x="278" y="4"/>
                  <a:pt x="267" y="0"/>
                  <a:pt x="257" y="0"/>
                </a:cubicBezTo>
                <a:cubicBezTo>
                  <a:pt x="246" y="0"/>
                  <a:pt x="236" y="4"/>
                  <a:pt x="228" y="12"/>
                </a:cubicBezTo>
                <a:cubicBezTo>
                  <a:pt x="180" y="60"/>
                  <a:pt x="180" y="60"/>
                  <a:pt x="180" y="60"/>
                </a:cubicBezTo>
                <a:cubicBezTo>
                  <a:pt x="132" y="12"/>
                  <a:pt x="132" y="12"/>
                  <a:pt x="132" y="12"/>
                </a:cubicBezTo>
                <a:cubicBezTo>
                  <a:pt x="124" y="4"/>
                  <a:pt x="114" y="0"/>
                  <a:pt x="103"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itle 5"/>
          <p:cNvSpPr>
            <a:spLocks noGrp="1"/>
          </p:cNvSpPr>
          <p:nvPr>
            <p:ph type="title"/>
          </p:nvPr>
        </p:nvSpPr>
        <p:spPr/>
        <p:txBody>
          <a:bodyPr/>
          <a:lstStyle/>
          <a:p>
            <a:r>
              <a:rPr lang="en-US" dirty="0">
                <a:solidFill>
                  <a:schemeClr val="tx2"/>
                </a:solidFill>
              </a:rPr>
              <a:t>Appendix</a:t>
            </a:r>
          </a:p>
        </p:txBody>
      </p:sp>
      <p:sp>
        <p:nvSpPr>
          <p:cNvPr id="3" name="Footer Placeholder 2"/>
          <p:cNvSpPr>
            <a:spLocks noGrp="1"/>
          </p:cNvSpPr>
          <p:nvPr>
            <p:ph type="ftr" sz="quarter" idx="11"/>
          </p:nvPr>
        </p:nvSpPr>
        <p:spPr>
          <a:xfrm>
            <a:off x="381699" y="6601333"/>
            <a:ext cx="5486400" cy="219456"/>
          </a:xfrm>
        </p:spPr>
        <p:txBody>
          <a:bodyPr/>
          <a:lstStyle/>
          <a:p>
            <a:r>
              <a:rPr lang="en-US" dirty="0"/>
              <a:t>©2021 CVS Health and/or one of its affiliates: Confidential &amp; Proprietary</a:t>
            </a:r>
          </a:p>
        </p:txBody>
      </p:sp>
      <p:sp>
        <p:nvSpPr>
          <p:cNvPr id="10" name="Slide Number Placeholder 9"/>
          <p:cNvSpPr>
            <a:spLocks noGrp="1"/>
          </p:cNvSpPr>
          <p:nvPr>
            <p:ph type="sldNum" sz="quarter" idx="4"/>
          </p:nvPr>
        </p:nvSpPr>
        <p:spPr/>
        <p:txBody>
          <a:bodyPr/>
          <a:lstStyle/>
          <a:p>
            <a:fld id="{4D467D88-DCFD-354C-96A5-D863D5E9364D}" type="slidenum">
              <a:rPr lang="en-US" smtClean="0"/>
              <a:pPr/>
              <a:t>8</a:t>
            </a:fld>
            <a:endParaRPr lang="en-US" dirty="0"/>
          </a:p>
        </p:txBody>
      </p:sp>
    </p:spTree>
    <p:extLst>
      <p:ext uri="{BB962C8B-B14F-4D97-AF65-F5344CB8AC3E}">
        <p14:creationId xmlns:p14="http://schemas.microsoft.com/office/powerpoint/2010/main" val="15583443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2376116"/>
              </p:ext>
            </p:extLst>
          </p:nvPr>
        </p:nvGraphicFramePr>
        <p:xfrm>
          <a:off x="457200" y="1025727"/>
          <a:ext cx="8229600" cy="5475758"/>
        </p:xfrm>
        <a:graphic>
          <a:graphicData uri="http://schemas.openxmlformats.org/drawingml/2006/table">
            <a:tbl>
              <a:tblPr firstRow="1" bandRow="1">
                <a:tableStyleId>{93296810-A885-4BE3-A3E7-6D5BEEA58F35}</a:tableStyleId>
              </a:tblPr>
              <a:tblGrid>
                <a:gridCol w="49574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tblGrid>
              <a:tr h="370840">
                <a:tc>
                  <a:txBody>
                    <a:bodyPr/>
                    <a:lstStyle/>
                    <a:p>
                      <a:pPr algn="ctr"/>
                      <a:r>
                        <a:rPr lang="en-US" dirty="0"/>
                        <a:t>Audit</a:t>
                      </a:r>
                      <a:r>
                        <a:rPr lang="en-US" baseline="0" dirty="0"/>
                        <a:t> </a:t>
                      </a:r>
                      <a:r>
                        <a:rPr lang="en-US" dirty="0"/>
                        <a:t>Milestone</a:t>
                      </a:r>
                    </a:p>
                  </a:txBody>
                  <a:tcPr/>
                </a:tc>
                <a:tc>
                  <a:txBody>
                    <a:bodyPr/>
                    <a:lstStyle/>
                    <a:p>
                      <a:pPr algn="ctr"/>
                      <a:r>
                        <a:rPr lang="en-US" dirty="0"/>
                        <a:t>Estimated Completion Date</a:t>
                      </a:r>
                    </a:p>
                  </a:txBody>
                  <a:tcPr/>
                </a:tc>
                <a:extLst>
                  <a:ext uri="{0D108BD9-81ED-4DB2-BD59-A6C34878D82A}">
                    <a16:rowId xmlns:a16="http://schemas.microsoft.com/office/drawing/2014/main" val="10000"/>
                  </a:ext>
                </a:extLst>
              </a:tr>
              <a:tr h="1084731">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dk1"/>
                          </a:solidFill>
                          <a:latin typeface="+mn-lt"/>
                          <a:ea typeface="+mn-ea"/>
                          <a:cs typeface="+mn-cs"/>
                        </a:rPr>
                        <a:t>Planning &amp; Scoping Phase </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dk1"/>
                          </a:solidFill>
                          <a:effectLst/>
                          <a:latin typeface="+mn-lt"/>
                          <a:ea typeface="+mn-ea"/>
                          <a:cs typeface="+mn-cs"/>
                        </a:rPr>
                        <a:t>Hold planning and scoping meetings with the Business Area(s)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dk1"/>
                          </a:solidFill>
                          <a:effectLst/>
                          <a:latin typeface="+mn-lt"/>
                          <a:ea typeface="+mn-ea"/>
                          <a:cs typeface="+mn-cs"/>
                        </a:rPr>
                        <a:t>Finalize the scope and objectives of the audit</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kern="1200" baseline="0" dirty="0">
                          <a:solidFill>
                            <a:schemeClr val="dk1"/>
                          </a:solidFill>
                          <a:effectLst/>
                          <a:latin typeface="+mn-lt"/>
                          <a:ea typeface="+mn-ea"/>
                          <a:cs typeface="+mn-cs"/>
                        </a:rPr>
                        <a:t>Draft Kick-Off Deck and hold kick-off meeting (if applicable) to discuss audit project and scope </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600" dirty="0"/>
                        <a:t>October 2021</a:t>
                      </a:r>
                    </a:p>
                  </a:txBody>
                  <a:tcPr anchor="ctr"/>
                </a:tc>
                <a:extLst>
                  <a:ext uri="{0D108BD9-81ED-4DB2-BD59-A6C34878D82A}">
                    <a16:rowId xmlns:a16="http://schemas.microsoft.com/office/drawing/2014/main" val="10001"/>
                  </a:ext>
                </a:extLst>
              </a:tr>
              <a:tr h="1565375">
                <a:tc>
                  <a:txBody>
                    <a:bodyPr/>
                    <a:lstStyle/>
                    <a:p>
                      <a:r>
                        <a:rPr lang="en-US" sz="1200" b="1" dirty="0"/>
                        <a:t>Control Analysis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Conduct walkthrough meetings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Document process understanding</a:t>
                      </a:r>
                      <a:endParaRPr lang="en-US" sz="1000" strike="sngStrike" dirty="0">
                        <a:effectLst/>
                      </a:endParaRP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Document risks</a:t>
                      </a:r>
                      <a:r>
                        <a:rPr lang="en-US" sz="1000" baseline="0" dirty="0">
                          <a:effectLst/>
                        </a:rPr>
                        <a:t> and controls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effectLst/>
                        </a:rPr>
                        <a:t>Obtain management alignment with our understanding of the process and controls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effectLst/>
                        </a:rPr>
                        <a:t>Design audit test plan</a:t>
                      </a:r>
                      <a:endParaRPr lang="en-US" sz="1000" dirty="0">
                        <a:effectLst/>
                      </a:endParaRPr>
                    </a:p>
                  </a:txBody>
                  <a:tcPr/>
                </a:tc>
                <a:tc>
                  <a:txBody>
                    <a:bodyPr/>
                    <a:lstStyle/>
                    <a:p>
                      <a:pPr algn="ctr"/>
                      <a:endParaRPr lang="en-US" dirty="0"/>
                    </a:p>
                    <a:p>
                      <a:pPr algn="ctr"/>
                      <a:endParaRPr lang="en-US" dirty="0"/>
                    </a:p>
                    <a:p>
                      <a:pPr lvl="0" algn="ctr">
                        <a:buNone/>
                      </a:pPr>
                      <a:r>
                        <a:rPr lang="en-US" sz="1600" b="0" i="0" u="none" strike="noStrike" noProof="0" dirty="0">
                          <a:latin typeface="Arial"/>
                        </a:rPr>
                        <a:t>November 2021</a:t>
                      </a:r>
                      <a:endParaRPr lang="en-US" dirty="0"/>
                    </a:p>
                  </a:txBody>
                  <a:tcPr/>
                </a:tc>
                <a:extLst>
                  <a:ext uri="{0D108BD9-81ED-4DB2-BD59-A6C34878D82A}">
                    <a16:rowId xmlns:a16="http://schemas.microsoft.com/office/drawing/2014/main" val="10002"/>
                  </a:ext>
                </a:extLst>
              </a:tr>
              <a:tr h="961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Fieldwork &amp; Testing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Execute audit test plan</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Keep</a:t>
                      </a:r>
                      <a:r>
                        <a:rPr lang="en-US" sz="1000" baseline="0" dirty="0">
                          <a:effectLst/>
                        </a:rPr>
                        <a:t> management aware of findings as they are identified</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aseline="0" dirty="0">
                          <a:effectLst/>
                        </a:rPr>
                        <a:t>Validate testing executions with IA management</a:t>
                      </a:r>
                      <a:endParaRPr lang="en-US" sz="1000" dirty="0">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p>
                      <a:pPr lvl="0" algn="ctr">
                        <a:buNone/>
                      </a:pPr>
                      <a:r>
                        <a:rPr lang="en-US" sz="1600" b="0" i="0" u="none" strike="noStrike" noProof="0" dirty="0">
                          <a:latin typeface="Arial"/>
                        </a:rPr>
                        <a:t>December 2021</a:t>
                      </a:r>
                      <a:endParaRPr lang="en-US" dirty="0"/>
                    </a:p>
                  </a:txBody>
                  <a:tcPr/>
                </a:tc>
                <a:extLst>
                  <a:ext uri="{0D108BD9-81ED-4DB2-BD59-A6C34878D82A}">
                    <a16:rowId xmlns:a16="http://schemas.microsoft.com/office/drawing/2014/main" val="10003"/>
                  </a:ext>
                </a:extLst>
              </a:tr>
              <a:tr h="1156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Reporting Phase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Obtain management alignment with audit issues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Obtain management action plans to address audit issues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Draft audit report based</a:t>
                      </a:r>
                      <a:r>
                        <a:rPr lang="en-US" sz="1000" baseline="0" dirty="0">
                          <a:effectLst/>
                        </a:rPr>
                        <a:t> o</a:t>
                      </a:r>
                      <a:r>
                        <a:rPr lang="en-US" sz="1000" dirty="0">
                          <a:effectLst/>
                        </a:rPr>
                        <a:t>n</a:t>
                      </a:r>
                      <a:r>
                        <a:rPr lang="en-US" sz="1000" baseline="0" dirty="0">
                          <a:effectLst/>
                        </a:rPr>
                        <a:t> </a:t>
                      </a:r>
                      <a:r>
                        <a:rPr lang="en-US" sz="1000" dirty="0">
                          <a:effectLst/>
                        </a:rPr>
                        <a:t>testing findings</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Hold close</a:t>
                      </a:r>
                      <a:r>
                        <a:rPr lang="en-US" sz="1000" baseline="0" dirty="0">
                          <a:effectLst/>
                        </a:rPr>
                        <a:t> meeting (if applicable) to d</a:t>
                      </a:r>
                      <a:r>
                        <a:rPr lang="en-US" sz="1000" dirty="0">
                          <a:effectLst/>
                        </a:rPr>
                        <a:t>iscuss draft audit report with</a:t>
                      </a:r>
                      <a:r>
                        <a:rPr lang="en-US" sz="1000" baseline="0" dirty="0">
                          <a:effectLst/>
                        </a:rPr>
                        <a:t> management</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effectLst/>
                        </a:rPr>
                        <a:t>Obtain alignment</a:t>
                      </a:r>
                      <a:r>
                        <a:rPr lang="en-US" sz="1000" baseline="0" dirty="0">
                          <a:effectLst/>
                        </a:rPr>
                        <a:t> with</a:t>
                      </a:r>
                      <a:r>
                        <a:rPr lang="en-US" sz="1000" dirty="0">
                          <a:effectLst/>
                        </a:rPr>
                        <a:t> final</a:t>
                      </a:r>
                      <a:r>
                        <a:rPr lang="en-US" sz="1000" baseline="0" dirty="0">
                          <a:effectLst/>
                        </a:rPr>
                        <a:t> </a:t>
                      </a:r>
                      <a:r>
                        <a:rPr lang="en-US" sz="1000" dirty="0">
                          <a:effectLst/>
                        </a:rPr>
                        <a:t>report before distribution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p>
                      <a:pPr algn="ctr"/>
                      <a:r>
                        <a:rPr lang="en-US" sz="1600" dirty="0"/>
                        <a:t>January 2022</a:t>
                      </a:r>
                    </a:p>
                    <a:p>
                      <a:endParaRPr lang="en-US"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a:xfrm>
            <a:off x="624980" y="6638544"/>
            <a:ext cx="5486400" cy="219456"/>
          </a:xfrm>
        </p:spPr>
        <p:txBody>
          <a:bodyPr/>
          <a:lstStyle/>
          <a:p>
            <a:r>
              <a:rPr lang="en-US" dirty="0"/>
              <a:t>©2021 CVS Health and/or one of its affiliates: Confidential &amp; Proprietary</a:t>
            </a:r>
          </a:p>
        </p:txBody>
      </p:sp>
      <p:sp>
        <p:nvSpPr>
          <p:cNvPr id="5" name="Slide Number Placeholder 4"/>
          <p:cNvSpPr>
            <a:spLocks noGrp="1"/>
          </p:cNvSpPr>
          <p:nvPr>
            <p:ph type="sldNum" sz="quarter" idx="4"/>
          </p:nvPr>
        </p:nvSpPr>
        <p:spPr/>
        <p:txBody>
          <a:bodyPr/>
          <a:lstStyle/>
          <a:p>
            <a:fld id="{4D467D88-DCFD-354C-96A5-D863D5E9364D}" type="slidenum">
              <a:rPr lang="en-US" smtClean="0"/>
              <a:pPr/>
              <a:t>9</a:t>
            </a:fld>
            <a:endParaRPr lang="en-US" dirty="0"/>
          </a:p>
        </p:txBody>
      </p:sp>
    </p:spTree>
    <p:extLst>
      <p:ext uri="{BB962C8B-B14F-4D97-AF65-F5344CB8AC3E}">
        <p14:creationId xmlns:p14="http://schemas.microsoft.com/office/powerpoint/2010/main" val="702240454"/>
      </p:ext>
    </p:extLst>
  </p:cSld>
  <p:clrMapOvr>
    <a:masterClrMapping/>
  </p:clrMapOvr>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Kick Off Deck Template - CVS.potx" id="{7583FB59-7971-4523-8C98-D9AC20834B37}" vid="{3736679D-2DF5-473C-85EB-3440EBC249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3119979BC2FE4F8D266F961CAC3DDF" ma:contentTypeVersion="8" ma:contentTypeDescription="Create a new document." ma:contentTypeScope="" ma:versionID="f4c3bd8bc742ee3942076cfcf05def0b">
  <xsd:schema xmlns:xsd="http://www.w3.org/2001/XMLSchema" xmlns:xs="http://www.w3.org/2001/XMLSchema" xmlns:p="http://schemas.microsoft.com/office/2006/metadata/properties" xmlns:ns2="4356a483-f48c-4014-a976-f71ccdd66f02" targetNamespace="http://schemas.microsoft.com/office/2006/metadata/properties" ma:root="true" ma:fieldsID="53b45525d03de53741679196f7b530b1" ns2:_="">
    <xsd:import namespace="4356a483-f48c-4014-a976-f71ccdd66f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56a483-f48c-4014-a976-f71ccdd66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AB8F3-CBCE-45D9-A84E-403C85DF3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56a483-f48c-4014-a976-f71ccdd66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4452B8-C2D2-4C59-B5EB-A9E728C15DB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356a483-f48c-4014-a976-f71ccdd66f02"/>
    <ds:schemaRef ds:uri="http://www.w3.org/XML/1998/namespace"/>
    <ds:schemaRef ds:uri="http://purl.org/dc/dcmitype/"/>
  </ds:schemaRefs>
</ds:datastoreItem>
</file>

<file path=customXml/itemProps3.xml><?xml version="1.0" encoding="utf-8"?>
<ds:datastoreItem xmlns:ds="http://schemas.openxmlformats.org/officeDocument/2006/customXml" ds:itemID="{611CBCDA-B0A5-466A-8A05-60650ACD7B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Kick Off Deck Template - CVS</Template>
  <TotalTime>0</TotalTime>
  <Words>1497</Words>
  <Application>Microsoft Office PowerPoint</Application>
  <PresentationFormat>On-screen Show (4:3)</PresentationFormat>
  <Paragraphs>274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Lucida Grande</vt:lpstr>
      <vt:lpstr>CVS_Health_PPT_EVERYDAY_Template</vt:lpstr>
      <vt:lpstr>21115 – Enterprise Person Hub (EPH)  Status Update</vt:lpstr>
      <vt:lpstr>AGENDA</vt:lpstr>
      <vt:lpstr>Audit Progress – Current Status </vt:lpstr>
      <vt:lpstr>Walkthroughs &amp; Meetings</vt:lpstr>
      <vt:lpstr>Walkthroughs &amp; Meetings</vt:lpstr>
      <vt:lpstr>Open Requests – as of 9:00 AM ET on 11/18</vt:lpstr>
      <vt:lpstr>Discoveries Identified The following discoveries were identified and will be discussed with applicable business owners to ensure alignment.  These are considered draft and subject to change until the final report is issued. </vt:lpstr>
      <vt:lpstr>Appendix</vt:lpstr>
      <vt:lpstr>Key Milestones</vt:lpstr>
      <vt:lpstr>Audit Scope</vt:lpstr>
      <vt:lpstr>Engagement Details Objectives &amp; Inherent Risks</vt:lpstr>
      <vt:lpstr>Engagement Details Objectives &amp; Inherent Risks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Number)  Business Area Status Update</dc:title>
  <dc:subject/>
  <dc:creator/>
  <cp:keywords/>
  <dc:description/>
  <cp:lastModifiedBy/>
  <cp:revision>198</cp:revision>
  <dcterms:created xsi:type="dcterms:W3CDTF">2019-02-06T13:32:44Z</dcterms:created>
  <dcterms:modified xsi:type="dcterms:W3CDTF">2021-11-18T00:45:00Z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0x010100363119979BC2FE4F8D266F961CAC3DDF</vt:lpwstr>
  </property>
  <property fmtid="{D5CDD505-2E9C-101B-9397-08002B2CF9AE}" pid="3" name="MSIP_Label_67599526-06ca-49cc-9fa9-5307800a949a_Enabled">
    <vt:lpwstr>true</vt:lpwstr>
  </property>
  <property fmtid="{D5CDD505-2E9C-101B-9397-08002B2CF9AE}" pid="4" name="MSIP_Label_67599526-06ca-49cc-9fa9-5307800a949a_SetDate">
    <vt:lpwstr>2021-06-29T19:03:47Z</vt:lpwstr>
  </property>
  <property fmtid="{D5CDD505-2E9C-101B-9397-08002B2CF9AE}" pid="5" name="MSIP_Label_67599526-06ca-49cc-9fa9-5307800a949a_Method">
    <vt:lpwstr>Standard</vt:lpwstr>
  </property>
  <property fmtid="{D5CDD505-2E9C-101B-9397-08002B2CF9AE}" pid="6" name="MSIP_Label_67599526-06ca-49cc-9fa9-5307800a949a_Name">
    <vt:lpwstr>67599526-06ca-49cc-9fa9-5307800a949a</vt:lpwstr>
  </property>
  <property fmtid="{D5CDD505-2E9C-101B-9397-08002B2CF9AE}" pid="7" name="MSIP_Label_67599526-06ca-49cc-9fa9-5307800a949a_SiteId">
    <vt:lpwstr>fabb61b8-3afe-4e75-b934-a47f782b8cd7</vt:lpwstr>
  </property>
  <property fmtid="{D5CDD505-2E9C-101B-9397-08002B2CF9AE}" pid="8" name="MSIP_Label_67599526-06ca-49cc-9fa9-5307800a949a_ActionId">
    <vt:lpwstr/>
  </property>
  <property fmtid="{D5CDD505-2E9C-101B-9397-08002B2CF9AE}" pid="9" name="MSIP_Label_67599526-06ca-49cc-9fa9-5307800a949a_ContentBits">
    <vt:lpwstr>0</vt:lpwstr>
  </property>
</Properties>
</file>