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1694296104" r:id="rId3"/>
    <p:sldId id="1694296050" r:id="rId4"/>
    <p:sldId id="1694296049" r:id="rId5"/>
    <p:sldId id="8744" r:id="rId6"/>
    <p:sldId id="1694296029" r:id="rId7"/>
    <p:sldId id="1694296100" r:id="rId8"/>
    <p:sldId id="1694296079" r:id="rId9"/>
    <p:sldId id="1694296098" r:id="rId10"/>
    <p:sldId id="1694296080" r:id="rId11"/>
    <p:sldId id="1694296093" r:id="rId12"/>
    <p:sldId id="1694296101" r:id="rId13"/>
    <p:sldId id="1694296094" r:id="rId14"/>
    <p:sldId id="1694296089" r:id="rId15"/>
    <p:sldId id="1694296090" r:id="rId16"/>
    <p:sldId id="1694296091" r:id="rId17"/>
    <p:sldId id="1694296092" r:id="rId18"/>
    <p:sldId id="1694296095" r:id="rId19"/>
    <p:sldId id="1694296096" r:id="rId20"/>
    <p:sldId id="1694296097" r:id="rId21"/>
    <p:sldId id="1694296055" r:id="rId22"/>
    <p:sldId id="1694296041" r:id="rId23"/>
    <p:sldId id="1694296040" r:id="rId24"/>
    <p:sldId id="1694296105" r:id="rId25"/>
    <p:sldId id="16942961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>
        <p:scale>
          <a:sx n="130" d="100"/>
          <a:sy n="130" d="100"/>
        </p:scale>
        <p:origin x="282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B0CE8-8CD7-4DB2-B4DB-FF575D76FCD0}" type="doc">
      <dgm:prSet loTypeId="urn:microsoft.com/office/officeart/2005/8/layout/radial6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568907-D082-494C-96BD-6E8A22E9FDC8}">
      <dgm:prSet phldrT="[Text]" custT="1"/>
      <dgm:spPr>
        <a:xfrm>
          <a:off x="2707143" y="1753848"/>
          <a:ext cx="1473216" cy="1522433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5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Priority</a:t>
          </a:r>
        </a:p>
        <a:p>
          <a:pPr>
            <a:buNone/>
          </a:pPr>
          <a:r>
            <a:rPr lang="en-US" sz="15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Use Cases</a:t>
          </a:r>
        </a:p>
      </dgm:t>
    </dgm:pt>
    <dgm:pt modelId="{2496FEC0-B22B-4E78-A3D7-C120376579CF}" type="parTrans" cxnId="{8A6D048C-EA5E-4AB3-9BC1-44F00BECC352}">
      <dgm:prSet/>
      <dgm:spPr/>
      <dgm:t>
        <a:bodyPr/>
        <a:lstStyle/>
        <a:p>
          <a:endParaRPr lang="en-US"/>
        </a:p>
      </dgm:t>
    </dgm:pt>
    <dgm:pt modelId="{78E64E68-7DD9-4436-9511-B0B9121AB616}" type="sibTrans" cxnId="{8A6D048C-EA5E-4AB3-9BC1-44F00BECC352}">
      <dgm:prSet/>
      <dgm:spPr/>
      <dgm:t>
        <a:bodyPr/>
        <a:lstStyle/>
        <a:p>
          <a:endParaRPr lang="en-US"/>
        </a:p>
      </dgm:t>
    </dgm:pt>
    <dgm:pt modelId="{D1479EFC-FC8B-4268-9C59-8515FA838DF3}">
      <dgm:prSet phldrT="[Text]" custT="1"/>
      <dgm:spPr>
        <a:xfrm>
          <a:off x="2946400" y="-33262"/>
          <a:ext cx="940456" cy="924376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FontTx/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CVSH Epic Data</a:t>
          </a:r>
        </a:p>
      </dgm:t>
    </dgm:pt>
    <dgm:pt modelId="{0334F8B7-C4D4-459E-B1B4-B6715331BD21}" type="parTrans" cxnId="{7F15A9A1-D28C-4412-91DB-244BAF5AA80D}">
      <dgm:prSet/>
      <dgm:spPr/>
      <dgm:t>
        <a:bodyPr/>
        <a:lstStyle/>
        <a:p>
          <a:endParaRPr lang="en-US"/>
        </a:p>
      </dgm:t>
    </dgm:pt>
    <dgm:pt modelId="{44A94E9A-7E36-4A91-929C-8B6BE4ED7DDF}" type="sibTrans" cxnId="{7F15A9A1-D28C-4412-91DB-244BAF5AA80D}">
      <dgm:prSet/>
      <dgm:spPr>
        <a:xfrm>
          <a:off x="1264652" y="399253"/>
          <a:ext cx="4303951" cy="4303951"/>
        </a:xfrm>
        <a:prstGeom prst="blockArc">
          <a:avLst>
            <a:gd name="adj1" fmla="val 16200000"/>
            <a:gd name="adj2" fmla="val 18360000"/>
            <a:gd name="adj3" fmla="val 2758"/>
          </a:avLst>
        </a:prstGeom>
        <a:solidFill>
          <a:sysClr val="window" lastClr="FFFFFF">
            <a:lumMod val="75000"/>
          </a:sys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  <a:contourClr>
            <a:srgbClr val="000000">
              <a:lumMod val="50000"/>
              <a:lumOff val="50000"/>
            </a:srgbClr>
          </a:contourClr>
        </a:sp3d>
      </dgm:spPr>
      <dgm:t>
        <a:bodyPr/>
        <a:lstStyle/>
        <a:p>
          <a:endParaRPr lang="en-US"/>
        </a:p>
      </dgm:t>
    </dgm:pt>
    <dgm:pt modelId="{C2C0784A-3294-4C18-9ADB-D7D9423D22CC}">
      <dgm:prSet phldrT="[Text]" custT="1"/>
      <dgm:spPr>
        <a:xfrm>
          <a:off x="2965893" y="4241742"/>
          <a:ext cx="942105" cy="863582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HEDIS /</a:t>
          </a:r>
        </a:p>
        <a:p>
          <a:pPr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Stars</a:t>
          </a:r>
        </a:p>
      </dgm:t>
    </dgm:pt>
    <dgm:pt modelId="{59592054-4CFF-4672-B977-A39FE4610FA7}" type="parTrans" cxnId="{71A57485-1816-4FE8-9FEA-EE9A0BE6C627}">
      <dgm:prSet/>
      <dgm:spPr/>
      <dgm:t>
        <a:bodyPr/>
        <a:lstStyle/>
        <a:p>
          <a:endParaRPr lang="en-US"/>
        </a:p>
      </dgm:t>
    </dgm:pt>
    <dgm:pt modelId="{7FAEFC5C-E47E-4C92-96FF-EF9F4E423E74}" type="sibTrans" cxnId="{71A57485-1816-4FE8-9FEA-EE9A0BE6C627}">
      <dgm:prSet/>
      <dgm:spPr>
        <a:xfrm>
          <a:off x="1264784" y="351833"/>
          <a:ext cx="4303951" cy="4303951"/>
        </a:xfrm>
        <a:prstGeom prst="blockArc">
          <a:avLst>
            <a:gd name="adj1" fmla="val 5367302"/>
            <a:gd name="adj2" fmla="val 7560265"/>
            <a:gd name="adj3" fmla="val 2758"/>
          </a:avLst>
        </a:prstGeom>
        <a:solidFill>
          <a:sysClr val="window" lastClr="FFFFFF">
            <a:lumMod val="75000"/>
          </a:sys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/>
        </a:scene3d>
        <a:sp3d z="-182000" contourW="19050" prstMaterial="metal">
          <a:bevelT w="88900" h="203200"/>
          <a:bevelB w="165100" h="254000"/>
          <a:contourClr>
            <a:srgbClr val="000000">
              <a:lumMod val="50000"/>
              <a:lumOff val="50000"/>
            </a:srgbClr>
          </a:contourClr>
        </a:sp3d>
      </dgm:spPr>
      <dgm:t>
        <a:bodyPr/>
        <a:lstStyle/>
        <a:p>
          <a:endParaRPr lang="en-US"/>
        </a:p>
      </dgm:t>
    </dgm:pt>
    <dgm:pt modelId="{B4A35F36-D20B-4C92-9DA4-9FD73598222C}">
      <dgm:prSet phldrT="[Text]" custT="1"/>
      <dgm:spPr>
        <a:xfrm>
          <a:off x="922749" y="2745281"/>
          <a:ext cx="953248" cy="938948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lIns="0" rIns="0"/>
        <a:lstStyle/>
        <a:p>
          <a:pPr>
            <a:buNone/>
          </a:pPr>
          <a:r>
            <a:rPr lang="en-US" sz="9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Medicare </a:t>
          </a:r>
        </a:p>
        <a:p>
          <a:pPr>
            <a:buNone/>
          </a:pPr>
          <a:r>
            <a:rPr lang="en-US" sz="9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Risk</a:t>
          </a:r>
        </a:p>
        <a:p>
          <a:pPr>
            <a:buNone/>
          </a:pPr>
          <a:r>
            <a:rPr lang="en-US" sz="9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Adjustment</a:t>
          </a:r>
        </a:p>
      </dgm:t>
    </dgm:pt>
    <dgm:pt modelId="{A103FAC0-1E2C-43D7-885A-67A690D0C645}" type="parTrans" cxnId="{380E94A6-3921-41DD-AC24-2312C137B3C0}">
      <dgm:prSet/>
      <dgm:spPr/>
      <dgm:t>
        <a:bodyPr/>
        <a:lstStyle/>
        <a:p>
          <a:endParaRPr lang="en-US"/>
        </a:p>
      </dgm:t>
    </dgm:pt>
    <dgm:pt modelId="{CCBF1ACC-818C-4273-8375-33D5C04F774C}" type="sibTrans" cxnId="{380E94A6-3921-41DD-AC24-2312C137B3C0}">
      <dgm:prSet/>
      <dgm:spPr>
        <a:xfrm>
          <a:off x="1263985" y="401303"/>
          <a:ext cx="4303951" cy="4303951"/>
        </a:xfrm>
        <a:prstGeom prst="blockArc">
          <a:avLst>
            <a:gd name="adj1" fmla="val 9710374"/>
            <a:gd name="adj2" fmla="val 11883491"/>
            <a:gd name="adj3" fmla="val 2758"/>
          </a:avLst>
        </a:prstGeom>
        <a:solidFill>
          <a:sysClr val="window" lastClr="FFFFFF">
            <a:lumMod val="75000"/>
          </a:sys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  <a:contourClr>
            <a:srgbClr val="000000">
              <a:lumMod val="50000"/>
              <a:lumOff val="50000"/>
            </a:srgbClr>
          </a:contourClr>
        </a:sp3d>
      </dgm:spPr>
      <dgm:t>
        <a:bodyPr/>
        <a:lstStyle/>
        <a:p>
          <a:endParaRPr lang="en-US"/>
        </a:p>
      </dgm:t>
    </dgm:pt>
    <dgm:pt modelId="{01688B81-DCEA-44A0-8073-963DBCC00EC8}">
      <dgm:prSet phldrT="[Text]" custT="1"/>
      <dgm:spPr>
        <a:xfrm>
          <a:off x="891695" y="1401971"/>
          <a:ext cx="1013003" cy="986859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Complex</a:t>
          </a:r>
        </a:p>
        <a:p>
          <a:pPr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Chronic</a:t>
          </a:r>
        </a:p>
        <a:p>
          <a:pPr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Conditions</a:t>
          </a:r>
        </a:p>
      </dgm:t>
    </dgm:pt>
    <dgm:pt modelId="{EB3123BD-9FF4-454D-9222-55DA616D1F60}" type="parTrans" cxnId="{5387BEC3-13F7-435B-ADC0-63F86ED33EE3}">
      <dgm:prSet/>
      <dgm:spPr/>
      <dgm:t>
        <a:bodyPr/>
        <a:lstStyle/>
        <a:p>
          <a:endParaRPr lang="en-US"/>
        </a:p>
      </dgm:t>
    </dgm:pt>
    <dgm:pt modelId="{0B4AD8DB-0950-4F85-B9F8-E54FE9C82991}" type="sibTrans" cxnId="{5387BEC3-13F7-435B-ADC0-63F86ED33EE3}">
      <dgm:prSet/>
      <dgm:spPr>
        <a:xfrm>
          <a:off x="1264652" y="399253"/>
          <a:ext cx="4303951" cy="4303951"/>
        </a:xfrm>
        <a:prstGeom prst="blockArc">
          <a:avLst>
            <a:gd name="adj1" fmla="val 11880000"/>
            <a:gd name="adj2" fmla="val 14040000"/>
            <a:gd name="adj3" fmla="val 2758"/>
          </a:avLst>
        </a:prstGeom>
        <a:solidFill>
          <a:sysClr val="window" lastClr="FFFFFF">
            <a:lumMod val="75000"/>
          </a:sys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  <a:contourClr>
            <a:srgbClr val="000000">
              <a:lumMod val="50000"/>
              <a:lumOff val="50000"/>
            </a:srgbClr>
          </a:contourClr>
        </a:sp3d>
      </dgm:spPr>
      <dgm:t>
        <a:bodyPr/>
        <a:lstStyle/>
        <a:p>
          <a:endParaRPr lang="en-US"/>
        </a:p>
      </dgm:t>
    </dgm:pt>
    <dgm:pt modelId="{12B22FF9-588C-4334-8CAA-55D55E85B753}">
      <dgm:prSet phldrT="[Text]"/>
      <dgm:spPr/>
      <dgm:t>
        <a:bodyPr/>
        <a:lstStyle/>
        <a:p>
          <a:endParaRPr lang="en-US" dirty="0"/>
        </a:p>
      </dgm:t>
    </dgm:pt>
    <dgm:pt modelId="{5B77DF47-13DD-4CD2-9E49-B71D1B08CEB3}" type="parTrans" cxnId="{4DC8876B-3346-4E73-B0B2-3B81F350FAF7}">
      <dgm:prSet/>
      <dgm:spPr/>
      <dgm:t>
        <a:bodyPr/>
        <a:lstStyle/>
        <a:p>
          <a:endParaRPr lang="en-US"/>
        </a:p>
      </dgm:t>
    </dgm:pt>
    <dgm:pt modelId="{CF865E58-A541-4813-A1F2-BB2049EED31B}" type="sibTrans" cxnId="{4DC8876B-3346-4E73-B0B2-3B81F350FAF7}">
      <dgm:prSet/>
      <dgm:spPr/>
      <dgm:t>
        <a:bodyPr/>
        <a:lstStyle/>
        <a:p>
          <a:endParaRPr lang="en-US"/>
        </a:p>
      </dgm:t>
    </dgm:pt>
    <dgm:pt modelId="{020694F0-8BA9-4882-A810-FAA5904A290A}">
      <dgm:prSet phldrT="[Text]" custT="1"/>
      <dgm:spPr>
        <a:xfrm>
          <a:off x="4200981" y="3846044"/>
          <a:ext cx="966856" cy="905304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CM / UM /</a:t>
          </a:r>
        </a:p>
        <a:p>
          <a:pPr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QM</a:t>
          </a:r>
        </a:p>
      </dgm:t>
    </dgm:pt>
    <dgm:pt modelId="{3EAAC1F3-9B6F-4C97-9E93-109EC40BBF27}" type="parTrans" cxnId="{8159322E-59ED-4B8D-AC65-5B0576FB7475}">
      <dgm:prSet/>
      <dgm:spPr/>
      <dgm:t>
        <a:bodyPr/>
        <a:lstStyle/>
        <a:p>
          <a:endParaRPr lang="en-US"/>
        </a:p>
      </dgm:t>
    </dgm:pt>
    <dgm:pt modelId="{918A7174-5C63-43B2-A8D2-6930FA3623D2}" type="sibTrans" cxnId="{8159322E-59ED-4B8D-AC65-5B0576FB7475}">
      <dgm:prSet/>
      <dgm:spPr>
        <a:xfrm>
          <a:off x="1327435" y="399678"/>
          <a:ext cx="4303951" cy="4303951"/>
        </a:xfrm>
        <a:prstGeom prst="blockArc">
          <a:avLst>
            <a:gd name="adj1" fmla="val 3324274"/>
            <a:gd name="adj2" fmla="val 5468791"/>
            <a:gd name="adj3" fmla="val 2758"/>
          </a:avLst>
        </a:prstGeom>
        <a:solidFill>
          <a:sysClr val="window" lastClr="FFFFFF">
            <a:lumMod val="75000"/>
          </a:sys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-182000" contourW="19050" prstMaterial="metal">
          <a:bevelB w="165100" h="254000"/>
          <a:contourClr>
            <a:srgbClr val="000000">
              <a:lumMod val="50000"/>
              <a:lumOff val="50000"/>
            </a:srgbClr>
          </a:contourClr>
        </a:sp3d>
      </dgm:spPr>
      <dgm:t>
        <a:bodyPr/>
        <a:lstStyle/>
        <a:p>
          <a:endParaRPr lang="en-US"/>
        </a:p>
      </dgm:t>
    </dgm:pt>
    <dgm:pt modelId="{76C57106-5244-46DB-A2CF-EA1A53A0482C}">
      <dgm:prSet phldrT="[Text]" custT="1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3E3FBE5-E3ED-4C6D-865E-83E9A5643F22}" type="parTrans" cxnId="{AC8CE43E-824A-4236-812D-81ED9AE5E97C}">
      <dgm:prSet/>
      <dgm:spPr/>
      <dgm:t>
        <a:bodyPr/>
        <a:lstStyle/>
        <a:p>
          <a:endParaRPr lang="en-US"/>
        </a:p>
      </dgm:t>
    </dgm:pt>
    <dgm:pt modelId="{CF7A0478-8EC7-4777-B58D-3064601E606D}" type="sibTrans" cxnId="{AC8CE43E-824A-4236-812D-81ED9AE5E97C}">
      <dgm:prSet/>
      <dgm:spPr>
        <a:solidFill>
          <a:schemeClr val="bg1">
            <a:lumMod val="75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  <a:contourClr>
            <a:schemeClr val="tx1">
              <a:lumMod val="50000"/>
              <a:lumOff val="50000"/>
            </a:schemeClr>
          </a:contourClr>
        </a:sp3d>
      </dgm:spPr>
      <dgm:t>
        <a:bodyPr/>
        <a:lstStyle/>
        <a:p>
          <a:endParaRPr lang="en-US"/>
        </a:p>
      </dgm:t>
    </dgm:pt>
    <dgm:pt modelId="{85F8E18C-5D47-409C-A99A-13F5D74A0B72}">
      <dgm:prSet custT="1"/>
      <dgm:spPr>
        <a:xfrm>
          <a:off x="4969129" y="2739730"/>
          <a:ext cx="931860" cy="934654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Inter-</a:t>
          </a:r>
        </a:p>
        <a:p>
          <a:pPr>
            <a:buNone/>
          </a:pPr>
          <a:r>
            <a:rPr lang="en-US" sz="10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operability</a:t>
          </a:r>
        </a:p>
      </dgm:t>
    </dgm:pt>
    <dgm:pt modelId="{7FD7291D-30D8-4434-80CD-0748618B296C}" type="parTrans" cxnId="{B8728263-D674-4C89-8B2E-6A18DF412109}">
      <dgm:prSet/>
      <dgm:spPr/>
      <dgm:t>
        <a:bodyPr/>
        <a:lstStyle/>
        <a:p>
          <a:endParaRPr lang="en-US"/>
        </a:p>
      </dgm:t>
    </dgm:pt>
    <dgm:pt modelId="{1C646750-05C1-4A81-9BE6-FBF5E3AAD6F9}" type="sibTrans" cxnId="{B8728263-D674-4C89-8B2E-6A18DF412109}">
      <dgm:prSet/>
      <dgm:spPr>
        <a:xfrm>
          <a:off x="1246364" y="458466"/>
          <a:ext cx="4303951" cy="4303951"/>
        </a:xfrm>
        <a:prstGeom prst="blockArc">
          <a:avLst>
            <a:gd name="adj1" fmla="val 979612"/>
            <a:gd name="adj2" fmla="val 3162046"/>
            <a:gd name="adj3" fmla="val 2758"/>
          </a:avLst>
        </a:prstGeom>
        <a:solidFill>
          <a:srgbClr val="646464">
            <a:hueOff val="0"/>
            <a:satOff val="0"/>
            <a:lumOff val="4444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20572BCE-FC98-40E0-8229-8B3029426DF8}">
      <dgm:prSet phldrT="[Text]" custT="1"/>
      <dgm:spPr>
        <a:xfrm>
          <a:off x="1696740" y="361708"/>
          <a:ext cx="944857" cy="945080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Kidney</a:t>
          </a:r>
        </a:p>
        <a:p>
          <a:pPr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Care</a:t>
          </a:r>
        </a:p>
      </dgm:t>
    </dgm:pt>
    <dgm:pt modelId="{2A604532-0A73-4D56-AD6D-F909403CDF13}" type="parTrans" cxnId="{13F874AB-B5DD-4F0C-966E-B88BE6E5762B}">
      <dgm:prSet/>
      <dgm:spPr/>
      <dgm:t>
        <a:bodyPr/>
        <a:lstStyle/>
        <a:p>
          <a:endParaRPr lang="en-US"/>
        </a:p>
      </dgm:t>
    </dgm:pt>
    <dgm:pt modelId="{7B4F91AB-A888-4E79-9F7A-537F07C2DACF}" type="sibTrans" cxnId="{13F874AB-B5DD-4F0C-966E-B88BE6E5762B}">
      <dgm:prSet/>
      <dgm:spPr>
        <a:xfrm>
          <a:off x="1264652" y="399253"/>
          <a:ext cx="4303951" cy="4303951"/>
        </a:xfrm>
        <a:prstGeom prst="blockArc">
          <a:avLst>
            <a:gd name="adj1" fmla="val 14040000"/>
            <a:gd name="adj2" fmla="val 16200000"/>
            <a:gd name="adj3" fmla="val 2758"/>
          </a:avLst>
        </a:prstGeom>
        <a:solidFill>
          <a:srgbClr val="646464">
            <a:hueOff val="0"/>
            <a:satOff val="0"/>
            <a:lumOff val="13333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0683DAAD-4D4A-40F8-8774-2E0A897FA90B}">
      <dgm:prSet phldrT="[Text]" custT="1"/>
      <dgm:spPr>
        <a:xfrm>
          <a:off x="4971486" y="1411816"/>
          <a:ext cx="927145" cy="967169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lIns="0" rIns="0"/>
        <a:lstStyle/>
        <a:p>
          <a:pPr>
            <a:buFontTx/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C360 </a:t>
          </a:r>
          <a:r>
            <a:rPr lang="en-US" sz="9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Consumers</a:t>
          </a:r>
        </a:p>
      </dgm:t>
    </dgm:pt>
    <dgm:pt modelId="{623AFB2D-458C-4690-9D1B-95ECBEF43619}" type="parTrans" cxnId="{D2C5DECA-1278-4C0A-BE2B-B1DA84149F7A}">
      <dgm:prSet/>
      <dgm:spPr/>
      <dgm:t>
        <a:bodyPr/>
        <a:lstStyle/>
        <a:p>
          <a:endParaRPr lang="en-US"/>
        </a:p>
      </dgm:t>
    </dgm:pt>
    <dgm:pt modelId="{284189E7-17E4-4A1B-83A3-389445B46216}" type="sibTrans" cxnId="{D2C5DECA-1278-4C0A-BE2B-B1DA84149F7A}">
      <dgm:prSet/>
      <dgm:spPr>
        <a:xfrm>
          <a:off x="1264652" y="399253"/>
          <a:ext cx="4303951" cy="4303951"/>
        </a:xfrm>
        <a:prstGeom prst="blockArc">
          <a:avLst>
            <a:gd name="adj1" fmla="val 20520000"/>
            <a:gd name="adj2" fmla="val 1080000"/>
            <a:gd name="adj3" fmla="val 2758"/>
          </a:avLst>
        </a:prstGeom>
        <a:solidFill>
          <a:srgbClr val="646464">
            <a:hueOff val="0"/>
            <a:satOff val="0"/>
            <a:lumOff val="2963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992C3F09-F248-4189-BFE4-64B4C5456BF2}">
      <dgm:prSet phldrT="[Text]" custT="1"/>
      <dgm:spPr>
        <a:xfrm>
          <a:off x="4209230" y="423186"/>
          <a:ext cx="909713" cy="822124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FontTx/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H4L</a:t>
          </a:r>
        </a:p>
        <a:p>
          <a:pPr>
            <a:buFontTx/>
            <a:buNone/>
          </a:pPr>
          <a:r>
            <a:rPr lang="en-US" sz="9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Health Dashboard</a:t>
          </a:r>
        </a:p>
      </dgm:t>
    </dgm:pt>
    <dgm:pt modelId="{004DF43B-266C-49AF-933D-AA9FCE9DB16C}" type="parTrans" cxnId="{B32DB552-9353-4805-8DE8-65773CC5E5E4}">
      <dgm:prSet/>
      <dgm:spPr/>
      <dgm:t>
        <a:bodyPr/>
        <a:lstStyle/>
        <a:p>
          <a:endParaRPr lang="en-US"/>
        </a:p>
      </dgm:t>
    </dgm:pt>
    <dgm:pt modelId="{7010AF08-9FD5-43C1-AE74-1DED8208EA31}" type="sibTrans" cxnId="{B32DB552-9353-4805-8DE8-65773CC5E5E4}">
      <dgm:prSet/>
      <dgm:spPr>
        <a:xfrm>
          <a:off x="1264652" y="399253"/>
          <a:ext cx="4303951" cy="4303951"/>
        </a:xfrm>
        <a:prstGeom prst="blockArc">
          <a:avLst>
            <a:gd name="adj1" fmla="val 18360000"/>
            <a:gd name="adj2" fmla="val 20520000"/>
            <a:gd name="adj3" fmla="val 2758"/>
          </a:avLst>
        </a:prstGeom>
        <a:solidFill>
          <a:srgbClr val="646464">
            <a:hueOff val="0"/>
            <a:satOff val="0"/>
            <a:lumOff val="1481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DB1DDE02-4B4F-4A73-AE33-FE986C5B150C}">
      <dgm:prSet phldrT="[Text]" custT="1"/>
      <dgm:spPr>
        <a:xfrm>
          <a:off x="1700342" y="3805712"/>
          <a:ext cx="937654" cy="924994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Clinical</a:t>
          </a:r>
        </a:p>
        <a:p>
          <a:pPr>
            <a:buNone/>
          </a:pPr>
          <a:r>
            <a:rPr lang="en-US" sz="1000" b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Trials</a:t>
          </a:r>
        </a:p>
      </dgm:t>
    </dgm:pt>
    <dgm:pt modelId="{3BBFE5EC-F53A-4BAD-8C71-1F33918FF42C}" type="parTrans" cxnId="{E7B0005A-755B-4584-8098-0295ACDDE242}">
      <dgm:prSet/>
      <dgm:spPr/>
      <dgm:t>
        <a:bodyPr/>
        <a:lstStyle/>
        <a:p>
          <a:endParaRPr lang="en-US"/>
        </a:p>
      </dgm:t>
    </dgm:pt>
    <dgm:pt modelId="{1E52DBB4-AAC8-4BFB-B65E-785D44661E4B}" type="sibTrans" cxnId="{E7B0005A-755B-4584-8098-0295ACDDE242}">
      <dgm:prSet/>
      <dgm:spPr>
        <a:xfrm>
          <a:off x="1262890" y="397974"/>
          <a:ext cx="4303951" cy="4303951"/>
        </a:xfrm>
        <a:prstGeom prst="blockArc">
          <a:avLst>
            <a:gd name="adj1" fmla="val 7556474"/>
            <a:gd name="adj2" fmla="val 9704699"/>
            <a:gd name="adj3" fmla="val 2758"/>
          </a:avLst>
        </a:prstGeom>
        <a:solidFill>
          <a:srgbClr val="646464">
            <a:hueOff val="0"/>
            <a:satOff val="0"/>
            <a:lumOff val="8889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F44CE7DF-0345-46F7-A023-F5333DC1F570}" type="pres">
      <dgm:prSet presAssocID="{260B0CE8-8CD7-4DB2-B4DB-FF575D76FCD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ED96D6-F7C6-4D8B-A53D-0384EC2917B0}" type="pres">
      <dgm:prSet presAssocID="{D5568907-D082-494C-96BD-6E8A22E9FDC8}" presName="centerShape" presStyleLbl="node0" presStyleIdx="0" presStyleCnt="1" custScaleX="125120" custScaleY="129300" custLinFactNeighborX="639" custLinFactNeighborY="-852"/>
      <dgm:spPr/>
    </dgm:pt>
    <dgm:pt modelId="{45AD4E49-5F99-4316-92A7-C80F4DC3060F}" type="pres">
      <dgm:prSet presAssocID="{D1479EFC-FC8B-4268-9C59-8515FA838DF3}" presName="node" presStyleLbl="node1" presStyleIdx="0" presStyleCnt="10" custScaleX="114104" custScaleY="112153">
        <dgm:presLayoutVars>
          <dgm:bulletEnabled val="1"/>
        </dgm:presLayoutVars>
      </dgm:prSet>
      <dgm:spPr/>
    </dgm:pt>
    <dgm:pt modelId="{26700A7F-B2B6-4874-A645-0A31FC23C7CB}" type="pres">
      <dgm:prSet presAssocID="{D1479EFC-FC8B-4268-9C59-8515FA838DF3}" presName="dummy" presStyleCnt="0"/>
      <dgm:spPr/>
    </dgm:pt>
    <dgm:pt modelId="{4F137ABD-250E-46EC-8DC1-F9B57AC00D4F}" type="pres">
      <dgm:prSet presAssocID="{44A94E9A-7E36-4A91-929C-8B6BE4ED7DDF}" presName="sibTrans" presStyleLbl="sibTrans2D1" presStyleIdx="0" presStyleCnt="10"/>
      <dgm:spPr/>
    </dgm:pt>
    <dgm:pt modelId="{09915A5F-5AF4-47F0-AD47-66DF2068F94D}" type="pres">
      <dgm:prSet presAssocID="{992C3F09-F248-4189-BFE4-64B4C5456BF2}" presName="node" presStyleLbl="node1" presStyleIdx="1" presStyleCnt="10" custScaleX="112679" custScaleY="112679">
        <dgm:presLayoutVars>
          <dgm:bulletEnabled val="1"/>
        </dgm:presLayoutVars>
      </dgm:prSet>
      <dgm:spPr/>
    </dgm:pt>
    <dgm:pt modelId="{7360EE62-EA70-4512-B6E1-BA02B796E0E2}" type="pres">
      <dgm:prSet presAssocID="{992C3F09-F248-4189-BFE4-64B4C5456BF2}" presName="dummy" presStyleCnt="0"/>
      <dgm:spPr/>
    </dgm:pt>
    <dgm:pt modelId="{097AA021-E4A3-416D-A5C3-E8E68E1E576C}" type="pres">
      <dgm:prSet presAssocID="{7010AF08-9FD5-43C1-AE74-1DED8208EA31}" presName="sibTrans" presStyleLbl="sibTrans2D1" presStyleIdx="1" presStyleCnt="10"/>
      <dgm:spPr/>
    </dgm:pt>
    <dgm:pt modelId="{9F52623D-C49E-4555-8BA6-31CDBF23A780}" type="pres">
      <dgm:prSet presAssocID="{0683DAAD-4D4A-40F8-8774-2E0A897FA90B}" presName="node" presStyleLbl="node1" presStyleIdx="2" presStyleCnt="10" custScaleX="112489" custScaleY="117345">
        <dgm:presLayoutVars>
          <dgm:bulletEnabled val="1"/>
        </dgm:presLayoutVars>
      </dgm:prSet>
      <dgm:spPr/>
    </dgm:pt>
    <dgm:pt modelId="{B42EC631-D63B-4E5F-8B41-B827FF56A37E}" type="pres">
      <dgm:prSet presAssocID="{0683DAAD-4D4A-40F8-8774-2E0A897FA90B}" presName="dummy" presStyleCnt="0"/>
      <dgm:spPr/>
    </dgm:pt>
    <dgm:pt modelId="{4E9116B8-718D-4B7F-9C0E-B53E670C4AEB}" type="pres">
      <dgm:prSet presAssocID="{284189E7-17E4-4A1B-83A3-389445B46216}" presName="sibTrans" presStyleLbl="sibTrans2D1" presStyleIdx="2" presStyleCnt="10"/>
      <dgm:spPr/>
    </dgm:pt>
    <dgm:pt modelId="{C71D3199-05E8-4355-AC79-E98629629547}" type="pres">
      <dgm:prSet presAssocID="{85F8E18C-5D47-409C-A99A-13F5D74A0B72}" presName="node" presStyleLbl="node1" presStyleIdx="3" presStyleCnt="10" custScaleX="113061" custScaleY="113400">
        <dgm:presLayoutVars>
          <dgm:bulletEnabled val="1"/>
        </dgm:presLayoutVars>
      </dgm:prSet>
      <dgm:spPr/>
    </dgm:pt>
    <dgm:pt modelId="{2E21EAAB-2166-4A14-9D40-877799471835}" type="pres">
      <dgm:prSet presAssocID="{85F8E18C-5D47-409C-A99A-13F5D74A0B72}" presName="dummy" presStyleCnt="0"/>
      <dgm:spPr/>
    </dgm:pt>
    <dgm:pt modelId="{22F2EE34-4E94-46D3-BAA3-6E076148DBCC}" type="pres">
      <dgm:prSet presAssocID="{1C646750-05C1-4A81-9BE6-FBF5E3AAD6F9}" presName="sibTrans" presStyleLbl="sibTrans2D1" presStyleIdx="3" presStyleCnt="10"/>
      <dgm:spPr/>
    </dgm:pt>
    <dgm:pt modelId="{47CC6094-60E7-4CCB-AC4A-4C3836AA4EF3}" type="pres">
      <dgm:prSet presAssocID="{020694F0-8BA9-4882-A810-FAA5904A290A}" presName="node" presStyleLbl="node1" presStyleIdx="4" presStyleCnt="10" custScaleX="117307" custScaleY="109839" custRadScaleRad="101725" custRadScaleInc="327">
        <dgm:presLayoutVars>
          <dgm:bulletEnabled val="1"/>
        </dgm:presLayoutVars>
      </dgm:prSet>
      <dgm:spPr/>
    </dgm:pt>
    <dgm:pt modelId="{D90B005B-C53A-48EA-8922-4B45C5BD129C}" type="pres">
      <dgm:prSet presAssocID="{020694F0-8BA9-4882-A810-FAA5904A290A}" presName="dummy" presStyleCnt="0"/>
      <dgm:spPr/>
    </dgm:pt>
    <dgm:pt modelId="{45441B6E-F175-426D-BC17-080845889974}" type="pres">
      <dgm:prSet presAssocID="{918A7174-5C63-43B2-A8D2-6930FA3623D2}" presName="sibTrans" presStyleLbl="sibTrans2D1" presStyleIdx="4" presStyleCnt="10"/>
      <dgm:spPr/>
    </dgm:pt>
    <dgm:pt modelId="{6F8B527E-4344-477F-A168-48507658D455}" type="pres">
      <dgm:prSet presAssocID="{C2C0784A-3294-4C18-9ADB-D7D9423D22CC}" presName="node" presStyleLbl="node1" presStyleIdx="5" presStyleCnt="10" custScaleX="114304" custScaleY="104777" custRadScaleRad="102398" custRadScaleInc="-4464">
        <dgm:presLayoutVars>
          <dgm:bulletEnabled val="1"/>
        </dgm:presLayoutVars>
      </dgm:prSet>
      <dgm:spPr/>
    </dgm:pt>
    <dgm:pt modelId="{573D28BF-1E39-4180-A6A7-18F89EAB54E8}" type="pres">
      <dgm:prSet presAssocID="{C2C0784A-3294-4C18-9ADB-D7D9423D22CC}" presName="dummy" presStyleCnt="0"/>
      <dgm:spPr/>
    </dgm:pt>
    <dgm:pt modelId="{C7A8C20A-E5DF-4FDC-B364-9FDD826DA9F2}" type="pres">
      <dgm:prSet presAssocID="{7FAEFC5C-E47E-4C92-96FF-EF9F4E423E74}" presName="sibTrans" presStyleLbl="sibTrans2D1" presStyleIdx="5" presStyleCnt="10" custLinFactNeighborY="-1104"/>
      <dgm:spPr/>
    </dgm:pt>
    <dgm:pt modelId="{38600124-5B01-41C8-BD95-E6FCC38FE18E}" type="pres">
      <dgm:prSet presAssocID="{DB1DDE02-4B4F-4A73-AE33-FE986C5B150C}" presName="node" presStyleLbl="node1" presStyleIdx="6" presStyleCnt="10" custScaleX="112679" custScaleY="112679" custRadScaleRad="98887" custRadScaleInc="-7480">
        <dgm:presLayoutVars>
          <dgm:bulletEnabled val="1"/>
        </dgm:presLayoutVars>
      </dgm:prSet>
      <dgm:spPr/>
    </dgm:pt>
    <dgm:pt modelId="{50739A16-FEE1-4439-A534-2562E5F0DCBC}" type="pres">
      <dgm:prSet presAssocID="{DB1DDE02-4B4F-4A73-AE33-FE986C5B150C}" presName="dummy" presStyleCnt="0"/>
      <dgm:spPr/>
    </dgm:pt>
    <dgm:pt modelId="{6297C625-4638-4AFB-9134-F6CCE2D86E35}" type="pres">
      <dgm:prSet presAssocID="{1E52DBB4-AAC8-4BFB-B65E-785D44661E4B}" presName="sibTrans" presStyleLbl="sibTrans2D1" presStyleIdx="6" presStyleCnt="10"/>
      <dgm:spPr/>
    </dgm:pt>
    <dgm:pt modelId="{5EB54241-896B-46C1-9B03-65F81DB1A1A8}" type="pres">
      <dgm:prSet presAssocID="{B4A35F36-D20B-4C92-9DA4-9FD73598222C}" presName="node" presStyleLbl="node1" presStyleIdx="7" presStyleCnt="10" custScaleX="115656" custScaleY="113921" custRadScaleRad="100060" custRadScaleInc="-1728">
        <dgm:presLayoutVars>
          <dgm:bulletEnabled val="1"/>
        </dgm:presLayoutVars>
      </dgm:prSet>
      <dgm:spPr/>
    </dgm:pt>
    <dgm:pt modelId="{69E86902-7761-4992-AC9A-14C178651EE7}" type="pres">
      <dgm:prSet presAssocID="{B4A35F36-D20B-4C92-9DA4-9FD73598222C}" presName="dummy" presStyleCnt="0"/>
      <dgm:spPr/>
    </dgm:pt>
    <dgm:pt modelId="{589ED936-DEDF-4B17-8614-EE3C891BE899}" type="pres">
      <dgm:prSet presAssocID="{CCBF1ACC-818C-4273-8375-33D5C04F774C}" presName="sibTrans" presStyleLbl="sibTrans2D1" presStyleIdx="7" presStyleCnt="10"/>
      <dgm:spPr/>
    </dgm:pt>
    <dgm:pt modelId="{E76A0531-F3DA-4A5D-BA05-27E865ABBAF0}" type="pres">
      <dgm:prSet presAssocID="{01688B81-DCEA-44A0-8073-963DBCC00EC8}" presName="node" presStyleLbl="node1" presStyleIdx="8" presStyleCnt="10" custScaleX="122906" custScaleY="119734">
        <dgm:presLayoutVars>
          <dgm:bulletEnabled val="1"/>
        </dgm:presLayoutVars>
      </dgm:prSet>
      <dgm:spPr/>
    </dgm:pt>
    <dgm:pt modelId="{0F686549-49DD-41DE-83DA-61ACC7E73397}" type="pres">
      <dgm:prSet presAssocID="{01688B81-DCEA-44A0-8073-963DBCC00EC8}" presName="dummy" presStyleCnt="0"/>
      <dgm:spPr/>
    </dgm:pt>
    <dgm:pt modelId="{A6A4D3D3-50CD-4909-B1F5-238D3B9220A7}" type="pres">
      <dgm:prSet presAssocID="{0B4AD8DB-0950-4F85-B9F8-E54FE9C82991}" presName="sibTrans" presStyleLbl="sibTrans2D1" presStyleIdx="8" presStyleCnt="10"/>
      <dgm:spPr/>
    </dgm:pt>
    <dgm:pt modelId="{7E6D8E12-9420-4700-8344-2E1158A531D1}" type="pres">
      <dgm:prSet presAssocID="{20572BCE-FC98-40E0-8229-8B3029426DF8}" presName="node" presStyleLbl="node1" presStyleIdx="9" presStyleCnt="10" custScaleX="114638" custScaleY="114665">
        <dgm:presLayoutVars>
          <dgm:bulletEnabled val="1"/>
        </dgm:presLayoutVars>
      </dgm:prSet>
      <dgm:spPr/>
    </dgm:pt>
    <dgm:pt modelId="{FD536C10-CF5C-4E09-A2F7-6B7FA305A87B}" type="pres">
      <dgm:prSet presAssocID="{20572BCE-FC98-40E0-8229-8B3029426DF8}" presName="dummy" presStyleCnt="0"/>
      <dgm:spPr/>
    </dgm:pt>
    <dgm:pt modelId="{B83B8723-6161-420B-9914-CE26367C13F6}" type="pres">
      <dgm:prSet presAssocID="{7B4F91AB-A888-4E79-9F7A-537F07C2DACF}" presName="sibTrans" presStyleLbl="sibTrans2D1" presStyleIdx="9" presStyleCnt="10"/>
      <dgm:spPr/>
    </dgm:pt>
  </dgm:ptLst>
  <dgm:cxnLst>
    <dgm:cxn modelId="{BE5B5A04-9A3C-45F0-A277-6326DB9E50C8}" type="presOf" srcId="{020694F0-8BA9-4882-A810-FAA5904A290A}" destId="{47CC6094-60E7-4CCB-AC4A-4C3836AA4EF3}" srcOrd="0" destOrd="0" presId="urn:microsoft.com/office/officeart/2005/8/layout/radial6"/>
    <dgm:cxn modelId="{FC2F471D-685F-4A5B-920E-C0FE09E72F02}" type="presOf" srcId="{01688B81-DCEA-44A0-8073-963DBCC00EC8}" destId="{E76A0531-F3DA-4A5D-BA05-27E865ABBAF0}" srcOrd="0" destOrd="0" presId="urn:microsoft.com/office/officeart/2005/8/layout/radial6"/>
    <dgm:cxn modelId="{8159322E-59ED-4B8D-AC65-5B0576FB7475}" srcId="{D5568907-D082-494C-96BD-6E8A22E9FDC8}" destId="{020694F0-8BA9-4882-A810-FAA5904A290A}" srcOrd="4" destOrd="0" parTransId="{3EAAC1F3-9B6F-4C97-9E93-109EC40BBF27}" sibTransId="{918A7174-5C63-43B2-A8D2-6930FA3623D2}"/>
    <dgm:cxn modelId="{2D175036-8BD7-4DA7-BE02-25E094F476E3}" type="presOf" srcId="{1E52DBB4-AAC8-4BFB-B65E-785D44661E4B}" destId="{6297C625-4638-4AFB-9134-F6CCE2D86E35}" srcOrd="0" destOrd="0" presId="urn:microsoft.com/office/officeart/2005/8/layout/radial6"/>
    <dgm:cxn modelId="{D4F8673C-7A02-4AA6-A2AB-F1EBA319457D}" type="presOf" srcId="{992C3F09-F248-4189-BFE4-64B4C5456BF2}" destId="{09915A5F-5AF4-47F0-AD47-66DF2068F94D}" srcOrd="0" destOrd="0" presId="urn:microsoft.com/office/officeart/2005/8/layout/radial6"/>
    <dgm:cxn modelId="{AC8CE43E-824A-4236-812D-81ED9AE5E97C}" srcId="{260B0CE8-8CD7-4DB2-B4DB-FF575D76FCD0}" destId="{76C57106-5244-46DB-A2CF-EA1A53A0482C}" srcOrd="1" destOrd="0" parTransId="{13E3FBE5-E3ED-4C6D-865E-83E9A5643F22}" sibTransId="{CF7A0478-8EC7-4777-B58D-3064601E606D}"/>
    <dgm:cxn modelId="{B8728263-D674-4C89-8B2E-6A18DF412109}" srcId="{D5568907-D082-494C-96BD-6E8A22E9FDC8}" destId="{85F8E18C-5D47-409C-A99A-13F5D74A0B72}" srcOrd="3" destOrd="0" parTransId="{7FD7291D-30D8-4434-80CD-0748618B296C}" sibTransId="{1C646750-05C1-4A81-9BE6-FBF5E3AAD6F9}"/>
    <dgm:cxn modelId="{4DC8876B-3346-4E73-B0B2-3B81F350FAF7}" srcId="{260B0CE8-8CD7-4DB2-B4DB-FF575D76FCD0}" destId="{12B22FF9-588C-4334-8CAA-55D55E85B753}" srcOrd="2" destOrd="0" parTransId="{5B77DF47-13DD-4CD2-9E49-B71D1B08CEB3}" sibTransId="{CF865E58-A541-4813-A1F2-BB2049EED31B}"/>
    <dgm:cxn modelId="{610B6471-4ED1-4684-91EE-9702B390E375}" type="presOf" srcId="{20572BCE-FC98-40E0-8229-8B3029426DF8}" destId="{7E6D8E12-9420-4700-8344-2E1158A531D1}" srcOrd="0" destOrd="0" presId="urn:microsoft.com/office/officeart/2005/8/layout/radial6"/>
    <dgm:cxn modelId="{B32DB552-9353-4805-8DE8-65773CC5E5E4}" srcId="{D5568907-D082-494C-96BD-6E8A22E9FDC8}" destId="{992C3F09-F248-4189-BFE4-64B4C5456BF2}" srcOrd="1" destOrd="0" parTransId="{004DF43B-266C-49AF-933D-AA9FCE9DB16C}" sibTransId="{7010AF08-9FD5-43C1-AE74-1DED8208EA31}"/>
    <dgm:cxn modelId="{B1E1A178-EDB8-4554-97CD-09AF9A05AA68}" type="presOf" srcId="{7010AF08-9FD5-43C1-AE74-1DED8208EA31}" destId="{097AA021-E4A3-416D-A5C3-E8E68E1E576C}" srcOrd="0" destOrd="0" presId="urn:microsoft.com/office/officeart/2005/8/layout/radial6"/>
    <dgm:cxn modelId="{E7B0005A-755B-4584-8098-0295ACDDE242}" srcId="{D5568907-D082-494C-96BD-6E8A22E9FDC8}" destId="{DB1DDE02-4B4F-4A73-AE33-FE986C5B150C}" srcOrd="6" destOrd="0" parTransId="{3BBFE5EC-F53A-4BAD-8C71-1F33918FF42C}" sibTransId="{1E52DBB4-AAC8-4BFB-B65E-785D44661E4B}"/>
    <dgm:cxn modelId="{CA6EBB7A-2BFC-40A0-A3AD-DFF46F7803D7}" type="presOf" srcId="{C2C0784A-3294-4C18-9ADB-D7D9423D22CC}" destId="{6F8B527E-4344-477F-A168-48507658D455}" srcOrd="0" destOrd="0" presId="urn:microsoft.com/office/officeart/2005/8/layout/radial6"/>
    <dgm:cxn modelId="{4F86207B-C0D1-4EDB-A1E3-D37B94E1DCD5}" type="presOf" srcId="{DB1DDE02-4B4F-4A73-AE33-FE986C5B150C}" destId="{38600124-5B01-41C8-BD95-E6FCC38FE18E}" srcOrd="0" destOrd="0" presId="urn:microsoft.com/office/officeart/2005/8/layout/radial6"/>
    <dgm:cxn modelId="{71A57485-1816-4FE8-9FEA-EE9A0BE6C627}" srcId="{D5568907-D082-494C-96BD-6E8A22E9FDC8}" destId="{C2C0784A-3294-4C18-9ADB-D7D9423D22CC}" srcOrd="5" destOrd="0" parTransId="{59592054-4CFF-4672-B977-A39FE4610FA7}" sibTransId="{7FAEFC5C-E47E-4C92-96FF-EF9F4E423E74}"/>
    <dgm:cxn modelId="{DC60BF89-36B1-4C96-BD13-4E4B516BE302}" type="presOf" srcId="{44A94E9A-7E36-4A91-929C-8B6BE4ED7DDF}" destId="{4F137ABD-250E-46EC-8DC1-F9B57AC00D4F}" srcOrd="0" destOrd="0" presId="urn:microsoft.com/office/officeart/2005/8/layout/radial6"/>
    <dgm:cxn modelId="{8A6D048C-EA5E-4AB3-9BC1-44F00BECC352}" srcId="{260B0CE8-8CD7-4DB2-B4DB-FF575D76FCD0}" destId="{D5568907-D082-494C-96BD-6E8A22E9FDC8}" srcOrd="0" destOrd="0" parTransId="{2496FEC0-B22B-4E78-A3D7-C120376579CF}" sibTransId="{78E64E68-7DD9-4436-9511-B0B9121AB616}"/>
    <dgm:cxn modelId="{1BD6DD90-709A-498C-A926-C75E1607A4AF}" type="presOf" srcId="{7B4F91AB-A888-4E79-9F7A-537F07C2DACF}" destId="{B83B8723-6161-420B-9914-CE26367C13F6}" srcOrd="0" destOrd="0" presId="urn:microsoft.com/office/officeart/2005/8/layout/radial6"/>
    <dgm:cxn modelId="{4F3BE890-FA92-4756-BB56-2E8251F48A37}" type="presOf" srcId="{85F8E18C-5D47-409C-A99A-13F5D74A0B72}" destId="{C71D3199-05E8-4355-AC79-E98629629547}" srcOrd="0" destOrd="0" presId="urn:microsoft.com/office/officeart/2005/8/layout/radial6"/>
    <dgm:cxn modelId="{7F15A9A1-D28C-4412-91DB-244BAF5AA80D}" srcId="{D5568907-D082-494C-96BD-6E8A22E9FDC8}" destId="{D1479EFC-FC8B-4268-9C59-8515FA838DF3}" srcOrd="0" destOrd="0" parTransId="{0334F8B7-C4D4-459E-B1B4-B6715331BD21}" sibTransId="{44A94E9A-7E36-4A91-929C-8B6BE4ED7DDF}"/>
    <dgm:cxn modelId="{380E94A6-3921-41DD-AC24-2312C137B3C0}" srcId="{D5568907-D082-494C-96BD-6E8A22E9FDC8}" destId="{B4A35F36-D20B-4C92-9DA4-9FD73598222C}" srcOrd="7" destOrd="0" parTransId="{A103FAC0-1E2C-43D7-885A-67A690D0C645}" sibTransId="{CCBF1ACC-818C-4273-8375-33D5C04F774C}"/>
    <dgm:cxn modelId="{13F874AB-B5DD-4F0C-966E-B88BE6E5762B}" srcId="{D5568907-D082-494C-96BD-6E8A22E9FDC8}" destId="{20572BCE-FC98-40E0-8229-8B3029426DF8}" srcOrd="9" destOrd="0" parTransId="{2A604532-0A73-4D56-AD6D-F909403CDF13}" sibTransId="{7B4F91AB-A888-4E79-9F7A-537F07C2DACF}"/>
    <dgm:cxn modelId="{DF5B39AE-61A5-4E65-A084-E05A9D7FEE15}" type="presOf" srcId="{D5568907-D082-494C-96BD-6E8A22E9FDC8}" destId="{3FED96D6-F7C6-4D8B-A53D-0384EC2917B0}" srcOrd="0" destOrd="0" presId="urn:microsoft.com/office/officeart/2005/8/layout/radial6"/>
    <dgm:cxn modelId="{F7F00BBB-4091-4410-B529-8A7AB90779CA}" type="presOf" srcId="{B4A35F36-D20B-4C92-9DA4-9FD73598222C}" destId="{5EB54241-896B-46C1-9B03-65F81DB1A1A8}" srcOrd="0" destOrd="0" presId="urn:microsoft.com/office/officeart/2005/8/layout/radial6"/>
    <dgm:cxn modelId="{5387BEC3-13F7-435B-ADC0-63F86ED33EE3}" srcId="{D5568907-D082-494C-96BD-6E8A22E9FDC8}" destId="{01688B81-DCEA-44A0-8073-963DBCC00EC8}" srcOrd="8" destOrd="0" parTransId="{EB3123BD-9FF4-454D-9222-55DA616D1F60}" sibTransId="{0B4AD8DB-0950-4F85-B9F8-E54FE9C82991}"/>
    <dgm:cxn modelId="{D2C5DECA-1278-4C0A-BE2B-B1DA84149F7A}" srcId="{D5568907-D082-494C-96BD-6E8A22E9FDC8}" destId="{0683DAAD-4D4A-40F8-8774-2E0A897FA90B}" srcOrd="2" destOrd="0" parTransId="{623AFB2D-458C-4690-9D1B-95ECBEF43619}" sibTransId="{284189E7-17E4-4A1B-83A3-389445B46216}"/>
    <dgm:cxn modelId="{1541D7D7-0983-4666-92FF-7AF3FDCE9057}" type="presOf" srcId="{0683DAAD-4D4A-40F8-8774-2E0A897FA90B}" destId="{9F52623D-C49E-4555-8BA6-31CDBF23A780}" srcOrd="0" destOrd="0" presId="urn:microsoft.com/office/officeart/2005/8/layout/radial6"/>
    <dgm:cxn modelId="{9B97D2DA-46AD-46F6-BF0E-6DB0EC832692}" type="presOf" srcId="{D1479EFC-FC8B-4268-9C59-8515FA838DF3}" destId="{45AD4E49-5F99-4316-92A7-C80F4DC3060F}" srcOrd="0" destOrd="0" presId="urn:microsoft.com/office/officeart/2005/8/layout/radial6"/>
    <dgm:cxn modelId="{7FEC39DF-055D-4DF1-9958-3A755174C1E2}" type="presOf" srcId="{7FAEFC5C-E47E-4C92-96FF-EF9F4E423E74}" destId="{C7A8C20A-E5DF-4FDC-B364-9FDD826DA9F2}" srcOrd="0" destOrd="0" presId="urn:microsoft.com/office/officeart/2005/8/layout/radial6"/>
    <dgm:cxn modelId="{835F5FE0-9A93-4643-A8A2-E94EDEB6523C}" type="presOf" srcId="{284189E7-17E4-4A1B-83A3-389445B46216}" destId="{4E9116B8-718D-4B7F-9C0E-B53E670C4AEB}" srcOrd="0" destOrd="0" presId="urn:microsoft.com/office/officeart/2005/8/layout/radial6"/>
    <dgm:cxn modelId="{47271BE5-3377-45AB-BBF0-54E99F87553E}" type="presOf" srcId="{0B4AD8DB-0950-4F85-B9F8-E54FE9C82991}" destId="{A6A4D3D3-50CD-4909-B1F5-238D3B9220A7}" srcOrd="0" destOrd="0" presId="urn:microsoft.com/office/officeart/2005/8/layout/radial6"/>
    <dgm:cxn modelId="{2C8301E9-5041-4EB0-A11A-8023DA027B37}" type="presOf" srcId="{260B0CE8-8CD7-4DB2-B4DB-FF575D76FCD0}" destId="{F44CE7DF-0345-46F7-A023-F5333DC1F570}" srcOrd="0" destOrd="0" presId="urn:microsoft.com/office/officeart/2005/8/layout/radial6"/>
    <dgm:cxn modelId="{CA546FEB-2342-48E3-A41B-AA4F2B29857A}" type="presOf" srcId="{918A7174-5C63-43B2-A8D2-6930FA3623D2}" destId="{45441B6E-F175-426D-BC17-080845889974}" srcOrd="0" destOrd="0" presId="urn:microsoft.com/office/officeart/2005/8/layout/radial6"/>
    <dgm:cxn modelId="{AD5685F7-6389-46B2-84AB-E17CEFEA613B}" type="presOf" srcId="{1C646750-05C1-4A81-9BE6-FBF5E3AAD6F9}" destId="{22F2EE34-4E94-46D3-BAA3-6E076148DBCC}" srcOrd="0" destOrd="0" presId="urn:microsoft.com/office/officeart/2005/8/layout/radial6"/>
    <dgm:cxn modelId="{C331B6F8-23E4-4456-898F-6DA53A293DB0}" type="presOf" srcId="{CCBF1ACC-818C-4273-8375-33D5C04F774C}" destId="{589ED936-DEDF-4B17-8614-EE3C891BE899}" srcOrd="0" destOrd="0" presId="urn:microsoft.com/office/officeart/2005/8/layout/radial6"/>
    <dgm:cxn modelId="{1F5ACC4C-5FB6-4234-B9EB-394416708BE7}" type="presParOf" srcId="{F44CE7DF-0345-46F7-A023-F5333DC1F570}" destId="{3FED96D6-F7C6-4D8B-A53D-0384EC2917B0}" srcOrd="0" destOrd="0" presId="urn:microsoft.com/office/officeart/2005/8/layout/radial6"/>
    <dgm:cxn modelId="{10CFB925-037D-493A-AFD0-11BA633532DD}" type="presParOf" srcId="{F44CE7DF-0345-46F7-A023-F5333DC1F570}" destId="{45AD4E49-5F99-4316-92A7-C80F4DC3060F}" srcOrd="1" destOrd="0" presId="urn:microsoft.com/office/officeart/2005/8/layout/radial6"/>
    <dgm:cxn modelId="{B42216BA-5786-45F4-8324-256B24B773FF}" type="presParOf" srcId="{F44CE7DF-0345-46F7-A023-F5333DC1F570}" destId="{26700A7F-B2B6-4874-A645-0A31FC23C7CB}" srcOrd="2" destOrd="0" presId="urn:microsoft.com/office/officeart/2005/8/layout/radial6"/>
    <dgm:cxn modelId="{8BEC3035-3AB2-417B-9C4F-88BC6787DA50}" type="presParOf" srcId="{F44CE7DF-0345-46F7-A023-F5333DC1F570}" destId="{4F137ABD-250E-46EC-8DC1-F9B57AC00D4F}" srcOrd="3" destOrd="0" presId="urn:microsoft.com/office/officeart/2005/8/layout/radial6"/>
    <dgm:cxn modelId="{8711DE40-E7ED-41CA-95FC-2FE68C4B38C5}" type="presParOf" srcId="{F44CE7DF-0345-46F7-A023-F5333DC1F570}" destId="{09915A5F-5AF4-47F0-AD47-66DF2068F94D}" srcOrd="4" destOrd="0" presId="urn:microsoft.com/office/officeart/2005/8/layout/radial6"/>
    <dgm:cxn modelId="{3883FC6A-6799-44BA-99B9-DC77394B3A72}" type="presParOf" srcId="{F44CE7DF-0345-46F7-A023-F5333DC1F570}" destId="{7360EE62-EA70-4512-B6E1-BA02B796E0E2}" srcOrd="5" destOrd="0" presId="urn:microsoft.com/office/officeart/2005/8/layout/radial6"/>
    <dgm:cxn modelId="{D382E53E-A477-4C19-AF8D-29EE22DA6940}" type="presParOf" srcId="{F44CE7DF-0345-46F7-A023-F5333DC1F570}" destId="{097AA021-E4A3-416D-A5C3-E8E68E1E576C}" srcOrd="6" destOrd="0" presId="urn:microsoft.com/office/officeart/2005/8/layout/radial6"/>
    <dgm:cxn modelId="{303CC89A-094D-456C-9FAD-27E510402746}" type="presParOf" srcId="{F44CE7DF-0345-46F7-A023-F5333DC1F570}" destId="{9F52623D-C49E-4555-8BA6-31CDBF23A780}" srcOrd="7" destOrd="0" presId="urn:microsoft.com/office/officeart/2005/8/layout/radial6"/>
    <dgm:cxn modelId="{09675F17-6E5B-44CC-A389-48E144A7504A}" type="presParOf" srcId="{F44CE7DF-0345-46F7-A023-F5333DC1F570}" destId="{B42EC631-D63B-4E5F-8B41-B827FF56A37E}" srcOrd="8" destOrd="0" presId="urn:microsoft.com/office/officeart/2005/8/layout/radial6"/>
    <dgm:cxn modelId="{69E7BB23-5E2B-439D-967C-9696FE3E1E81}" type="presParOf" srcId="{F44CE7DF-0345-46F7-A023-F5333DC1F570}" destId="{4E9116B8-718D-4B7F-9C0E-B53E670C4AEB}" srcOrd="9" destOrd="0" presId="urn:microsoft.com/office/officeart/2005/8/layout/radial6"/>
    <dgm:cxn modelId="{4E4798F2-6BB6-4A9B-A0A7-70A801B95682}" type="presParOf" srcId="{F44CE7DF-0345-46F7-A023-F5333DC1F570}" destId="{C71D3199-05E8-4355-AC79-E98629629547}" srcOrd="10" destOrd="0" presId="urn:microsoft.com/office/officeart/2005/8/layout/radial6"/>
    <dgm:cxn modelId="{411C8817-9053-4F27-8552-E74089522D99}" type="presParOf" srcId="{F44CE7DF-0345-46F7-A023-F5333DC1F570}" destId="{2E21EAAB-2166-4A14-9D40-877799471835}" srcOrd="11" destOrd="0" presId="urn:microsoft.com/office/officeart/2005/8/layout/radial6"/>
    <dgm:cxn modelId="{54FADC18-0123-4A31-BEA5-9D7EBF40B63B}" type="presParOf" srcId="{F44CE7DF-0345-46F7-A023-F5333DC1F570}" destId="{22F2EE34-4E94-46D3-BAA3-6E076148DBCC}" srcOrd="12" destOrd="0" presId="urn:microsoft.com/office/officeart/2005/8/layout/radial6"/>
    <dgm:cxn modelId="{102FFDB2-42EF-47C2-AC20-2261C08C4B33}" type="presParOf" srcId="{F44CE7DF-0345-46F7-A023-F5333DC1F570}" destId="{47CC6094-60E7-4CCB-AC4A-4C3836AA4EF3}" srcOrd="13" destOrd="0" presId="urn:microsoft.com/office/officeart/2005/8/layout/radial6"/>
    <dgm:cxn modelId="{0B3B045C-27EE-4BAB-88E8-75306E477622}" type="presParOf" srcId="{F44CE7DF-0345-46F7-A023-F5333DC1F570}" destId="{D90B005B-C53A-48EA-8922-4B45C5BD129C}" srcOrd="14" destOrd="0" presId="urn:microsoft.com/office/officeart/2005/8/layout/radial6"/>
    <dgm:cxn modelId="{1D74E2BE-694C-4781-B502-4809CB56D1BA}" type="presParOf" srcId="{F44CE7DF-0345-46F7-A023-F5333DC1F570}" destId="{45441B6E-F175-426D-BC17-080845889974}" srcOrd="15" destOrd="0" presId="urn:microsoft.com/office/officeart/2005/8/layout/radial6"/>
    <dgm:cxn modelId="{4E576F0E-EE25-44AA-BF44-3F40CCF58985}" type="presParOf" srcId="{F44CE7DF-0345-46F7-A023-F5333DC1F570}" destId="{6F8B527E-4344-477F-A168-48507658D455}" srcOrd="16" destOrd="0" presId="urn:microsoft.com/office/officeart/2005/8/layout/radial6"/>
    <dgm:cxn modelId="{C13D591E-53D7-44C2-9B8E-9CC1E8E1DAFC}" type="presParOf" srcId="{F44CE7DF-0345-46F7-A023-F5333DC1F570}" destId="{573D28BF-1E39-4180-A6A7-18F89EAB54E8}" srcOrd="17" destOrd="0" presId="urn:microsoft.com/office/officeart/2005/8/layout/radial6"/>
    <dgm:cxn modelId="{FE6AA047-2D1D-4A5A-9934-4F5D5C55CC5D}" type="presParOf" srcId="{F44CE7DF-0345-46F7-A023-F5333DC1F570}" destId="{C7A8C20A-E5DF-4FDC-B364-9FDD826DA9F2}" srcOrd="18" destOrd="0" presId="urn:microsoft.com/office/officeart/2005/8/layout/radial6"/>
    <dgm:cxn modelId="{F09FF76B-AE93-4C04-8BAB-3AE8B0479DF3}" type="presParOf" srcId="{F44CE7DF-0345-46F7-A023-F5333DC1F570}" destId="{38600124-5B01-41C8-BD95-E6FCC38FE18E}" srcOrd="19" destOrd="0" presId="urn:microsoft.com/office/officeart/2005/8/layout/radial6"/>
    <dgm:cxn modelId="{5EC21942-DDC1-4A2C-8AAC-EBD4971A60F8}" type="presParOf" srcId="{F44CE7DF-0345-46F7-A023-F5333DC1F570}" destId="{50739A16-FEE1-4439-A534-2562E5F0DCBC}" srcOrd="20" destOrd="0" presId="urn:microsoft.com/office/officeart/2005/8/layout/radial6"/>
    <dgm:cxn modelId="{FFA1AD4D-2E73-4FDA-8D18-7AA3AC5B6199}" type="presParOf" srcId="{F44CE7DF-0345-46F7-A023-F5333DC1F570}" destId="{6297C625-4638-4AFB-9134-F6CCE2D86E35}" srcOrd="21" destOrd="0" presId="urn:microsoft.com/office/officeart/2005/8/layout/radial6"/>
    <dgm:cxn modelId="{C213E417-0BD5-4F67-9E5B-380E2511A6C7}" type="presParOf" srcId="{F44CE7DF-0345-46F7-A023-F5333DC1F570}" destId="{5EB54241-896B-46C1-9B03-65F81DB1A1A8}" srcOrd="22" destOrd="0" presId="urn:microsoft.com/office/officeart/2005/8/layout/radial6"/>
    <dgm:cxn modelId="{6DA049B8-3B24-4402-9583-645DFA2A7A88}" type="presParOf" srcId="{F44CE7DF-0345-46F7-A023-F5333DC1F570}" destId="{69E86902-7761-4992-AC9A-14C178651EE7}" srcOrd="23" destOrd="0" presId="urn:microsoft.com/office/officeart/2005/8/layout/radial6"/>
    <dgm:cxn modelId="{F9E48639-36E2-4524-8BFC-3F9D9A49C747}" type="presParOf" srcId="{F44CE7DF-0345-46F7-A023-F5333DC1F570}" destId="{589ED936-DEDF-4B17-8614-EE3C891BE899}" srcOrd="24" destOrd="0" presId="urn:microsoft.com/office/officeart/2005/8/layout/radial6"/>
    <dgm:cxn modelId="{A6C56D57-0909-4577-A031-53F8A36DB778}" type="presParOf" srcId="{F44CE7DF-0345-46F7-A023-F5333DC1F570}" destId="{E76A0531-F3DA-4A5D-BA05-27E865ABBAF0}" srcOrd="25" destOrd="0" presId="urn:microsoft.com/office/officeart/2005/8/layout/radial6"/>
    <dgm:cxn modelId="{977C0B76-D036-4E4A-AF05-8A0941C99873}" type="presParOf" srcId="{F44CE7DF-0345-46F7-A023-F5333DC1F570}" destId="{0F686549-49DD-41DE-83DA-61ACC7E73397}" srcOrd="26" destOrd="0" presId="urn:microsoft.com/office/officeart/2005/8/layout/radial6"/>
    <dgm:cxn modelId="{437774E0-EADE-4F8F-950A-C44FE3CD9EAF}" type="presParOf" srcId="{F44CE7DF-0345-46F7-A023-F5333DC1F570}" destId="{A6A4D3D3-50CD-4909-B1F5-238D3B9220A7}" srcOrd="27" destOrd="0" presId="urn:microsoft.com/office/officeart/2005/8/layout/radial6"/>
    <dgm:cxn modelId="{3CC9680D-A358-4745-8571-9C7AA3C4080A}" type="presParOf" srcId="{F44CE7DF-0345-46F7-A023-F5333DC1F570}" destId="{7E6D8E12-9420-4700-8344-2E1158A531D1}" srcOrd="28" destOrd="0" presId="urn:microsoft.com/office/officeart/2005/8/layout/radial6"/>
    <dgm:cxn modelId="{B6EE56E4-1B90-4231-9FA6-A0B84D471D1F}" type="presParOf" srcId="{F44CE7DF-0345-46F7-A023-F5333DC1F570}" destId="{FD536C10-CF5C-4E09-A2F7-6B7FA305A87B}" srcOrd="29" destOrd="0" presId="urn:microsoft.com/office/officeart/2005/8/layout/radial6"/>
    <dgm:cxn modelId="{D60E046F-64A0-4B92-8E0C-F1ED77AD2820}" type="presParOf" srcId="{F44CE7DF-0345-46F7-A023-F5333DC1F570}" destId="{B83B8723-6161-420B-9914-CE26367C13F6}" srcOrd="3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1DBFF-50FF-4115-BFC5-AC44A97314E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B35F7-E4E1-45B1-A667-5A29C2481FB7}">
      <dgm:prSet phldrT="[Text]" custT="1"/>
      <dgm:spPr/>
      <dgm:t>
        <a:bodyPr/>
        <a:lstStyle/>
        <a:p>
          <a:r>
            <a:rPr lang="en-US" sz="1200" dirty="0"/>
            <a:t>CVSH Epic Data</a:t>
          </a:r>
        </a:p>
      </dgm:t>
    </dgm:pt>
    <dgm:pt modelId="{F8137B0D-077F-4A3C-BC4E-31E1D6584D68}" type="parTrans" cxnId="{5956E9CD-C1B2-4EB9-B855-C5B34F76225F}">
      <dgm:prSet/>
      <dgm:spPr/>
      <dgm:t>
        <a:bodyPr/>
        <a:lstStyle/>
        <a:p>
          <a:endParaRPr lang="en-US" sz="1200"/>
        </a:p>
      </dgm:t>
    </dgm:pt>
    <dgm:pt modelId="{078E24C1-E278-4587-A02C-E17DE4DB97F4}" type="sibTrans" cxnId="{5956E9CD-C1B2-4EB9-B855-C5B34F76225F}">
      <dgm:prSet/>
      <dgm:spPr/>
      <dgm:t>
        <a:bodyPr/>
        <a:lstStyle/>
        <a:p>
          <a:endParaRPr lang="en-US" sz="1200"/>
        </a:p>
      </dgm:t>
    </dgm:pt>
    <dgm:pt modelId="{C6A1D24E-CD06-4896-AC98-602C10A519F5}">
      <dgm:prSet phldrT="[Text]" custT="1"/>
      <dgm:spPr>
        <a:solidFill>
          <a:srgbClr val="9E0000"/>
        </a:solidFill>
      </dgm:spPr>
      <dgm:t>
        <a:bodyPr/>
        <a:lstStyle/>
        <a:p>
          <a:r>
            <a:rPr lang="en-US" sz="1200" dirty="0"/>
            <a:t>Expose near real-time encounter data to clinicians and consumers across the enterprise (i.e. Immunizations and </a:t>
          </a:r>
          <a:r>
            <a:rPr lang="en-US" sz="1100" dirty="0"/>
            <a:t>Medication</a:t>
          </a:r>
          <a:r>
            <a:rPr lang="en-US" sz="1200" dirty="0"/>
            <a:t> history)</a:t>
          </a:r>
        </a:p>
      </dgm:t>
    </dgm:pt>
    <dgm:pt modelId="{1008BC9D-B39E-4074-9AE7-735011DFF95C}" type="parTrans" cxnId="{AA69E026-1DA2-49C6-A69C-809D1EF82444}">
      <dgm:prSet/>
      <dgm:spPr/>
      <dgm:t>
        <a:bodyPr/>
        <a:lstStyle/>
        <a:p>
          <a:endParaRPr lang="en-US" sz="1200"/>
        </a:p>
      </dgm:t>
    </dgm:pt>
    <dgm:pt modelId="{5585F759-EC65-439A-A636-9C804746928D}" type="sibTrans" cxnId="{AA69E026-1DA2-49C6-A69C-809D1EF82444}">
      <dgm:prSet/>
      <dgm:spPr/>
      <dgm:t>
        <a:bodyPr/>
        <a:lstStyle/>
        <a:p>
          <a:endParaRPr lang="en-US" sz="1200"/>
        </a:p>
      </dgm:t>
    </dgm:pt>
    <dgm:pt modelId="{D311FA58-1683-4E71-9660-988C10E569EA}">
      <dgm:prSet phldrT="[Text]" custT="1"/>
      <dgm:spPr>
        <a:solidFill>
          <a:srgbClr val="9E0000"/>
        </a:solidFill>
      </dgm:spPr>
      <dgm:t>
        <a:bodyPr/>
        <a:lstStyle/>
        <a:p>
          <a:pPr marL="106363" indent="-106363"/>
          <a:r>
            <a:rPr lang="en-US" sz="1100" dirty="0"/>
            <a:t>Consolidate internal and external immunizations (COVID and Flu) and COVID lab results into a single consumer profile </a:t>
          </a:r>
        </a:p>
      </dgm:t>
    </dgm:pt>
    <dgm:pt modelId="{99DA16DD-C423-4BCA-B471-DCFC2ACF7F2C}" type="parTrans" cxnId="{76AAD20F-44AD-4ABD-9399-71ED57C8F480}">
      <dgm:prSet/>
      <dgm:spPr/>
      <dgm:t>
        <a:bodyPr/>
        <a:lstStyle/>
        <a:p>
          <a:endParaRPr lang="en-US" sz="1200"/>
        </a:p>
      </dgm:t>
    </dgm:pt>
    <dgm:pt modelId="{12E5A77A-C145-4F2D-AE8B-F896C40BDFD2}" type="sibTrans" cxnId="{76AAD20F-44AD-4ABD-9399-71ED57C8F480}">
      <dgm:prSet/>
      <dgm:spPr/>
      <dgm:t>
        <a:bodyPr/>
        <a:lstStyle/>
        <a:p>
          <a:endParaRPr lang="en-US" sz="1200"/>
        </a:p>
      </dgm:t>
    </dgm:pt>
    <dgm:pt modelId="{BE673BE9-9160-46D4-9DDC-86E4E11C2620}">
      <dgm:prSet phldrT="[Text]" custT="1"/>
      <dgm:spPr/>
      <dgm:t>
        <a:bodyPr/>
        <a:lstStyle/>
        <a:p>
          <a:r>
            <a:rPr lang="en-US" sz="1200" dirty="0"/>
            <a:t>C360 Consumers</a:t>
          </a:r>
        </a:p>
      </dgm:t>
    </dgm:pt>
    <dgm:pt modelId="{1FC1B3A0-8A60-492D-9037-DB5DC8682797}" type="parTrans" cxnId="{073D1F73-8E17-4CFC-A5B5-0BF917E09DDF}">
      <dgm:prSet/>
      <dgm:spPr/>
      <dgm:t>
        <a:bodyPr/>
        <a:lstStyle/>
        <a:p>
          <a:endParaRPr lang="en-US" sz="1200"/>
        </a:p>
      </dgm:t>
    </dgm:pt>
    <dgm:pt modelId="{46A4C541-2CB7-4EF6-A463-E6A95A52244B}" type="sibTrans" cxnId="{073D1F73-8E17-4CFC-A5B5-0BF917E09DDF}">
      <dgm:prSet/>
      <dgm:spPr/>
      <dgm:t>
        <a:bodyPr/>
        <a:lstStyle/>
        <a:p>
          <a:endParaRPr lang="en-US" sz="1200"/>
        </a:p>
      </dgm:t>
    </dgm:pt>
    <dgm:pt modelId="{3F40B439-DD2B-41AF-9582-0266D1417F0B}">
      <dgm:prSet phldrT="[Text]" custT="1"/>
      <dgm:spPr>
        <a:solidFill>
          <a:srgbClr val="9E0000"/>
        </a:solidFill>
      </dgm:spPr>
      <dgm:t>
        <a:bodyPr/>
        <a:lstStyle/>
        <a:p>
          <a:pPr marL="106363" indent="-106363"/>
          <a:r>
            <a:rPr lang="en-US" sz="1100" dirty="0"/>
            <a:t>Combine internal and external sources of filled medications and administered immunizations into a uniform clinical view</a:t>
          </a:r>
        </a:p>
      </dgm:t>
    </dgm:pt>
    <dgm:pt modelId="{FF753B99-21B0-472D-AFBC-6C612A467771}" type="parTrans" cxnId="{CDDFD122-BB0A-4AF9-A367-95DB38812353}">
      <dgm:prSet/>
      <dgm:spPr/>
      <dgm:t>
        <a:bodyPr/>
        <a:lstStyle/>
        <a:p>
          <a:endParaRPr lang="en-US" sz="1200"/>
        </a:p>
      </dgm:t>
    </dgm:pt>
    <dgm:pt modelId="{6B8F4A86-E120-4E8E-A695-848A7A0C080B}" type="sibTrans" cxnId="{CDDFD122-BB0A-4AF9-A367-95DB38812353}">
      <dgm:prSet/>
      <dgm:spPr/>
      <dgm:t>
        <a:bodyPr/>
        <a:lstStyle/>
        <a:p>
          <a:endParaRPr lang="en-US" sz="1200"/>
        </a:p>
      </dgm:t>
    </dgm:pt>
    <dgm:pt modelId="{1D5EB953-AB8B-4D13-A006-583EAD60A736}">
      <dgm:prSet phldrT="[Text]" custT="1"/>
      <dgm:spPr>
        <a:solidFill>
          <a:srgbClr val="9E0000"/>
        </a:solidFill>
      </dgm:spPr>
      <dgm:t>
        <a:bodyPr/>
        <a:lstStyle/>
        <a:p>
          <a:pPr marL="92075" indent="-92075" algn="l"/>
          <a:r>
            <a:rPr lang="en-US" sz="1100" dirty="0"/>
            <a:t>Aggregate multiple internal data sources for stratification and identification of clinical trial participants</a:t>
          </a:r>
        </a:p>
      </dgm:t>
    </dgm:pt>
    <dgm:pt modelId="{1E13650D-FA8B-401A-A08B-EAC3A41DF34E}" type="parTrans" cxnId="{A2E7DB6D-978E-4E0C-AF65-FA21418BE357}">
      <dgm:prSet/>
      <dgm:spPr/>
      <dgm:t>
        <a:bodyPr/>
        <a:lstStyle/>
        <a:p>
          <a:endParaRPr lang="en-US" sz="1200"/>
        </a:p>
      </dgm:t>
    </dgm:pt>
    <dgm:pt modelId="{985F3C71-2025-44F8-94DA-E7F735E12670}" type="sibTrans" cxnId="{A2E7DB6D-978E-4E0C-AF65-FA21418BE357}">
      <dgm:prSet/>
      <dgm:spPr/>
      <dgm:t>
        <a:bodyPr/>
        <a:lstStyle/>
        <a:p>
          <a:endParaRPr lang="en-US" sz="1200"/>
        </a:p>
      </dgm:t>
    </dgm:pt>
    <dgm:pt modelId="{296D2289-4BE0-4634-88C7-4ABD41251608}">
      <dgm:prSet custT="1"/>
      <dgm:spPr>
        <a:solidFill>
          <a:srgbClr val="9E0000"/>
        </a:solidFill>
      </dgm:spPr>
      <dgm:t>
        <a:bodyPr/>
        <a:lstStyle/>
        <a:p>
          <a:pPr marL="92075" indent="-92075"/>
          <a:r>
            <a:rPr lang="en-US" sz="1100" dirty="0"/>
            <a:t>Electronic chart retrieval for encounter data</a:t>
          </a:r>
        </a:p>
      </dgm:t>
    </dgm:pt>
    <dgm:pt modelId="{1315B77E-B760-49A3-BC4F-999C07E3D37A}" type="parTrans" cxnId="{03DFC8E3-A1F2-43E2-8B7E-7CEC5FE83F66}">
      <dgm:prSet/>
      <dgm:spPr/>
      <dgm:t>
        <a:bodyPr/>
        <a:lstStyle/>
        <a:p>
          <a:endParaRPr lang="en-US"/>
        </a:p>
      </dgm:t>
    </dgm:pt>
    <dgm:pt modelId="{C752D230-2C6C-4839-9031-B1BF692F374E}" type="sibTrans" cxnId="{03DFC8E3-A1F2-43E2-8B7E-7CEC5FE83F66}">
      <dgm:prSet/>
      <dgm:spPr/>
      <dgm:t>
        <a:bodyPr/>
        <a:lstStyle/>
        <a:p>
          <a:endParaRPr lang="en-US"/>
        </a:p>
      </dgm:t>
    </dgm:pt>
    <dgm:pt modelId="{E8EBB6A7-9B4D-4F0D-AF83-91E272B944F2}">
      <dgm:prSet custT="1"/>
      <dgm:spPr>
        <a:noFill/>
      </dgm:spPr>
      <dgm:t>
        <a:bodyPr/>
        <a:lstStyle/>
        <a:p>
          <a:r>
            <a:rPr lang="en-US" sz="1200" dirty="0"/>
            <a:t>Medicare Risk Adjustment</a:t>
          </a:r>
        </a:p>
      </dgm:t>
    </dgm:pt>
    <dgm:pt modelId="{42827C8E-A66C-4A57-A596-A791D7482E91}" type="parTrans" cxnId="{E0C385B9-0384-4F9A-A6E5-C104E2949C77}">
      <dgm:prSet/>
      <dgm:spPr/>
      <dgm:t>
        <a:bodyPr/>
        <a:lstStyle/>
        <a:p>
          <a:endParaRPr lang="en-US"/>
        </a:p>
      </dgm:t>
    </dgm:pt>
    <dgm:pt modelId="{3B964A1A-AC02-4FAD-A2C2-3281A3CBA424}" type="sibTrans" cxnId="{E0C385B9-0384-4F9A-A6E5-C104E2949C77}">
      <dgm:prSet/>
      <dgm:spPr/>
      <dgm:t>
        <a:bodyPr/>
        <a:lstStyle/>
        <a:p>
          <a:endParaRPr lang="en-US"/>
        </a:p>
      </dgm:t>
    </dgm:pt>
    <dgm:pt modelId="{85780E75-84E3-4CAC-9531-66B742898CAF}">
      <dgm:prSet phldrT="[Text]" custT="1"/>
      <dgm:spPr/>
      <dgm:t>
        <a:bodyPr/>
        <a:lstStyle/>
        <a:p>
          <a:r>
            <a:rPr lang="en-US" sz="1200" dirty="0"/>
            <a:t>H4L Health Dashboard</a:t>
          </a:r>
        </a:p>
      </dgm:t>
    </dgm:pt>
    <dgm:pt modelId="{171381F5-9285-4A0D-AFB1-A34763062534}" type="sibTrans" cxnId="{04E15CAD-9A62-4FDA-8FA0-F31C7DF4481B}">
      <dgm:prSet/>
      <dgm:spPr/>
      <dgm:t>
        <a:bodyPr/>
        <a:lstStyle/>
        <a:p>
          <a:endParaRPr lang="en-US" sz="1200"/>
        </a:p>
      </dgm:t>
    </dgm:pt>
    <dgm:pt modelId="{C6957D08-9204-4650-941E-81DC5E562E3E}" type="parTrans" cxnId="{04E15CAD-9A62-4FDA-8FA0-F31C7DF4481B}">
      <dgm:prSet/>
      <dgm:spPr/>
      <dgm:t>
        <a:bodyPr/>
        <a:lstStyle/>
        <a:p>
          <a:endParaRPr lang="en-US" sz="1200"/>
        </a:p>
      </dgm:t>
    </dgm:pt>
    <dgm:pt modelId="{D09AD12F-721B-45D7-8129-9F9B270F2F14}">
      <dgm:prSet custT="1"/>
      <dgm:spPr/>
      <dgm:t>
        <a:bodyPr/>
        <a:lstStyle/>
        <a:p>
          <a:r>
            <a:rPr lang="en-US" sz="1200" dirty="0"/>
            <a:t>Interoperability</a:t>
          </a:r>
        </a:p>
      </dgm:t>
    </dgm:pt>
    <dgm:pt modelId="{DFE343FD-12EA-49FE-8169-9B65EFD20E96}" type="parTrans" cxnId="{9DE8B603-FFAE-4B7A-89A1-5BA8D49E4C62}">
      <dgm:prSet/>
      <dgm:spPr/>
      <dgm:t>
        <a:bodyPr/>
        <a:lstStyle/>
        <a:p>
          <a:endParaRPr lang="en-US"/>
        </a:p>
      </dgm:t>
    </dgm:pt>
    <dgm:pt modelId="{1CA9AB62-9D60-4185-AF78-B27EF9DEA75C}" type="sibTrans" cxnId="{9DE8B603-FFAE-4B7A-89A1-5BA8D49E4C62}">
      <dgm:prSet/>
      <dgm:spPr/>
      <dgm:t>
        <a:bodyPr/>
        <a:lstStyle/>
        <a:p>
          <a:endParaRPr lang="en-US"/>
        </a:p>
      </dgm:t>
    </dgm:pt>
    <dgm:pt modelId="{E3AFFB13-7D0C-431E-878E-2D8D7751489F}">
      <dgm:prSet custT="1"/>
      <dgm:spPr>
        <a:solidFill>
          <a:srgbClr val="9E0000"/>
        </a:solidFill>
      </dgm:spPr>
      <dgm:t>
        <a:bodyPr/>
        <a:lstStyle/>
        <a:p>
          <a:r>
            <a:rPr lang="en-US" sz="1100" dirty="0"/>
            <a:t> Expose near real-time encounter data from external EHRs</a:t>
          </a:r>
        </a:p>
      </dgm:t>
    </dgm:pt>
    <dgm:pt modelId="{599D85D3-C6D8-4769-8AF6-D406395EC3E2}" type="parTrans" cxnId="{65F81656-168B-403F-82EE-04B852428631}">
      <dgm:prSet/>
      <dgm:spPr/>
      <dgm:t>
        <a:bodyPr/>
        <a:lstStyle/>
        <a:p>
          <a:endParaRPr lang="en-US"/>
        </a:p>
      </dgm:t>
    </dgm:pt>
    <dgm:pt modelId="{B94CF475-A15D-4D72-9448-55C9565253EA}" type="sibTrans" cxnId="{65F81656-168B-403F-82EE-04B852428631}">
      <dgm:prSet/>
      <dgm:spPr/>
      <dgm:t>
        <a:bodyPr/>
        <a:lstStyle/>
        <a:p>
          <a:endParaRPr lang="en-US"/>
        </a:p>
      </dgm:t>
    </dgm:pt>
    <dgm:pt modelId="{3A03BAED-F090-44E3-8262-14A3B6BE773C}">
      <dgm:prSet phldrT="[Text]" custT="1"/>
      <dgm:spPr/>
      <dgm:t>
        <a:bodyPr/>
        <a:lstStyle/>
        <a:p>
          <a:r>
            <a:rPr lang="en-US" sz="1200" dirty="0"/>
            <a:t>CM UM QM &amp; HEDIS/Stars</a:t>
          </a:r>
        </a:p>
      </dgm:t>
    </dgm:pt>
    <dgm:pt modelId="{9C50ED01-5D8B-4D24-AB06-17C7EAEAE350}" type="parTrans" cxnId="{4EDAE118-CC9A-4817-BB7B-072B11C0B763}">
      <dgm:prSet/>
      <dgm:spPr/>
      <dgm:t>
        <a:bodyPr/>
        <a:lstStyle/>
        <a:p>
          <a:endParaRPr lang="en-US"/>
        </a:p>
      </dgm:t>
    </dgm:pt>
    <dgm:pt modelId="{D943FB41-9C36-4027-81D9-68408DA9223F}" type="sibTrans" cxnId="{4EDAE118-CC9A-4817-BB7B-072B11C0B763}">
      <dgm:prSet/>
      <dgm:spPr/>
      <dgm:t>
        <a:bodyPr/>
        <a:lstStyle/>
        <a:p>
          <a:endParaRPr lang="en-US"/>
        </a:p>
      </dgm:t>
    </dgm:pt>
    <dgm:pt modelId="{CD043C17-E84F-4074-AE78-CDD0E6200AC2}">
      <dgm:prSet phldrT="[Text]" custT="1"/>
      <dgm:spPr>
        <a:solidFill>
          <a:srgbClr val="9E0000"/>
        </a:solidFill>
      </dgm:spPr>
      <dgm:t>
        <a:bodyPr/>
        <a:lstStyle/>
        <a:p>
          <a:pPr marL="92075" indent="-92075"/>
          <a:r>
            <a:rPr lang="en-US" sz="1100" dirty="0"/>
            <a:t>Near real time integration of ADT data to support member transition events</a:t>
          </a:r>
        </a:p>
      </dgm:t>
    </dgm:pt>
    <dgm:pt modelId="{84F17876-D486-4266-9E07-6AD89BC49F4C}" type="parTrans" cxnId="{F4733C32-BC7D-4656-9B6E-B7D4589882F1}">
      <dgm:prSet/>
      <dgm:spPr/>
      <dgm:t>
        <a:bodyPr/>
        <a:lstStyle/>
        <a:p>
          <a:endParaRPr lang="en-US"/>
        </a:p>
      </dgm:t>
    </dgm:pt>
    <dgm:pt modelId="{105BE1B2-359B-4C99-BC32-44B6D04470A9}" type="sibTrans" cxnId="{F4733C32-BC7D-4656-9B6E-B7D4589882F1}">
      <dgm:prSet/>
      <dgm:spPr/>
      <dgm:t>
        <a:bodyPr/>
        <a:lstStyle/>
        <a:p>
          <a:endParaRPr lang="en-US"/>
        </a:p>
      </dgm:t>
    </dgm:pt>
    <dgm:pt modelId="{4DBBE8E6-FDBB-4BA2-8A68-4202914725C9}">
      <dgm:prSet phldrT="[Text]" custT="1"/>
      <dgm:spPr>
        <a:solidFill>
          <a:srgbClr val="9E0000"/>
        </a:solidFill>
      </dgm:spPr>
      <dgm:t>
        <a:bodyPr/>
        <a:lstStyle/>
        <a:p>
          <a:pPr marL="92075" indent="-92075"/>
          <a:r>
            <a:rPr lang="en-US" sz="1100" dirty="0"/>
            <a:t>Real-time encounter data to support clinical data review and automated triggers</a:t>
          </a:r>
        </a:p>
      </dgm:t>
    </dgm:pt>
    <dgm:pt modelId="{AA33D3A8-663B-4557-9FC3-D8599F62A2C5}" type="parTrans" cxnId="{601AD943-1C55-48CF-808B-D93919B040D5}">
      <dgm:prSet/>
      <dgm:spPr/>
      <dgm:t>
        <a:bodyPr/>
        <a:lstStyle/>
        <a:p>
          <a:endParaRPr lang="en-US"/>
        </a:p>
      </dgm:t>
    </dgm:pt>
    <dgm:pt modelId="{245A9391-2B1E-45EC-8094-9EE48EC61EF4}" type="sibTrans" cxnId="{601AD943-1C55-48CF-808B-D93919B040D5}">
      <dgm:prSet/>
      <dgm:spPr/>
      <dgm:t>
        <a:bodyPr/>
        <a:lstStyle/>
        <a:p>
          <a:endParaRPr lang="en-US"/>
        </a:p>
      </dgm:t>
    </dgm:pt>
    <dgm:pt modelId="{B7A16747-8A12-46F7-8AA2-3D697950A48D}">
      <dgm:prSet phldrT="[Text]" custT="1"/>
      <dgm:spPr/>
      <dgm:t>
        <a:bodyPr/>
        <a:lstStyle/>
        <a:p>
          <a:r>
            <a:rPr lang="en-US" sz="1200" dirty="0"/>
            <a:t>Clinical Trials</a:t>
          </a:r>
        </a:p>
      </dgm:t>
    </dgm:pt>
    <dgm:pt modelId="{01E3453F-5883-4ADF-8961-FF48ED341776}" type="sibTrans" cxnId="{A219DCEC-DCCA-4C10-AB5F-B5936B6AE08A}">
      <dgm:prSet/>
      <dgm:spPr/>
      <dgm:t>
        <a:bodyPr/>
        <a:lstStyle/>
        <a:p>
          <a:endParaRPr lang="en-US" sz="1200"/>
        </a:p>
      </dgm:t>
    </dgm:pt>
    <dgm:pt modelId="{40C77833-CAB2-4785-A05C-C7206D9C54AD}" type="parTrans" cxnId="{A219DCEC-DCCA-4C10-AB5F-B5936B6AE08A}">
      <dgm:prSet/>
      <dgm:spPr/>
      <dgm:t>
        <a:bodyPr/>
        <a:lstStyle/>
        <a:p>
          <a:endParaRPr lang="en-US" sz="1200"/>
        </a:p>
      </dgm:t>
    </dgm:pt>
    <dgm:pt modelId="{E32DC1AE-4D86-49BA-9A32-19B082D9D674}">
      <dgm:prSet custT="1" custLinFactNeighborY="1645"/>
      <dgm:spPr>
        <a:solidFill>
          <a:srgbClr val="9E0000"/>
        </a:solidFill>
      </dgm:spPr>
      <dgm:t>
        <a:bodyPr/>
        <a:lstStyle/>
        <a:p>
          <a:pPr marL="92075" indent="-92075"/>
          <a:r>
            <a:rPr lang="en-US" sz="1100" dirty="0"/>
            <a:t>NCQA data elements from health provider organizations</a:t>
          </a:r>
        </a:p>
      </dgm:t>
    </dgm:pt>
    <dgm:pt modelId="{20C622AF-C437-4FAD-9624-5E39862D87D8}" type="parTrans" cxnId="{A9B7E661-CF92-43CF-AC26-806ACE2C794E}">
      <dgm:prSet/>
      <dgm:spPr/>
      <dgm:t>
        <a:bodyPr/>
        <a:lstStyle/>
        <a:p>
          <a:endParaRPr lang="en-US"/>
        </a:p>
      </dgm:t>
    </dgm:pt>
    <dgm:pt modelId="{A56A9EDC-6F00-426F-9F2D-36022092A635}" type="sibTrans" cxnId="{A9B7E661-CF92-43CF-AC26-806ACE2C794E}">
      <dgm:prSet/>
      <dgm:spPr/>
      <dgm:t>
        <a:bodyPr/>
        <a:lstStyle/>
        <a:p>
          <a:endParaRPr lang="en-US"/>
        </a:p>
      </dgm:t>
    </dgm:pt>
    <dgm:pt modelId="{7B2A531E-D888-4221-8095-F83865EF4DC0}">
      <dgm:prSet custT="1"/>
      <dgm:spPr>
        <a:noFill/>
      </dgm:spPr>
      <dgm:t>
        <a:bodyPr/>
        <a:lstStyle/>
        <a:p>
          <a:r>
            <a:rPr lang="en-US" sz="1200" dirty="0"/>
            <a:t>Complex Chronic Conditions                &amp; Kidney Care</a:t>
          </a:r>
        </a:p>
      </dgm:t>
    </dgm:pt>
    <dgm:pt modelId="{EADE8C86-3937-44AA-A07F-F4E9BB3F572D}" type="parTrans" cxnId="{7C7D99B2-2B0B-4EBD-8F3B-5F896B8E00FF}">
      <dgm:prSet/>
      <dgm:spPr/>
      <dgm:t>
        <a:bodyPr/>
        <a:lstStyle/>
        <a:p>
          <a:endParaRPr lang="en-US"/>
        </a:p>
      </dgm:t>
    </dgm:pt>
    <dgm:pt modelId="{94316E7A-07D7-456C-8A96-74D514961655}" type="sibTrans" cxnId="{7C7D99B2-2B0B-4EBD-8F3B-5F896B8E00FF}">
      <dgm:prSet/>
      <dgm:spPr/>
      <dgm:t>
        <a:bodyPr/>
        <a:lstStyle/>
        <a:p>
          <a:endParaRPr lang="en-US"/>
        </a:p>
      </dgm:t>
    </dgm:pt>
    <dgm:pt modelId="{9AA21051-C736-4B51-B681-03905C8E0B0E}">
      <dgm:prSet phldrT="[Text]" custT="1"/>
      <dgm:spPr>
        <a:solidFill>
          <a:srgbClr val="9E0000"/>
        </a:solidFill>
      </dgm:spPr>
      <dgm:t>
        <a:bodyPr/>
        <a:lstStyle/>
        <a:p>
          <a:pPr marL="76200" indent="-76200"/>
          <a:r>
            <a:rPr lang="en-US" sz="1100" dirty="0"/>
            <a:t>Incorporate internal and external encounter and medication data for consumer review </a:t>
          </a:r>
        </a:p>
      </dgm:t>
    </dgm:pt>
    <dgm:pt modelId="{F879FCF0-6173-4DD7-A4CB-160400952F60}" type="parTrans" cxnId="{223F9F31-7A1A-41BE-80CA-D29DD74E35A0}">
      <dgm:prSet/>
      <dgm:spPr/>
      <dgm:t>
        <a:bodyPr/>
        <a:lstStyle/>
        <a:p>
          <a:endParaRPr lang="en-US"/>
        </a:p>
      </dgm:t>
    </dgm:pt>
    <dgm:pt modelId="{E5C7AB6A-63D0-4C13-8621-1B36C2390ECE}" type="sibTrans" cxnId="{223F9F31-7A1A-41BE-80CA-D29DD74E35A0}">
      <dgm:prSet/>
      <dgm:spPr/>
      <dgm:t>
        <a:bodyPr/>
        <a:lstStyle/>
        <a:p>
          <a:endParaRPr lang="en-US"/>
        </a:p>
      </dgm:t>
    </dgm:pt>
    <dgm:pt modelId="{C9FFAB0D-8642-48B8-9B3C-72516BB10256}">
      <dgm:prSet phldrT="[Text]" custT="1"/>
      <dgm:spPr>
        <a:solidFill>
          <a:srgbClr val="9E0000"/>
        </a:solidFill>
      </dgm:spPr>
      <dgm:t>
        <a:bodyPr/>
        <a:lstStyle/>
        <a:p>
          <a:pPr marL="76200" indent="-76200"/>
          <a:r>
            <a:rPr lang="en-US" sz="1100" dirty="0"/>
            <a:t>Monitor streaming glucose lab results from connected devices</a:t>
          </a:r>
        </a:p>
      </dgm:t>
    </dgm:pt>
    <dgm:pt modelId="{DA133993-47AA-4A81-B8B6-6285A05EC1B6}" type="parTrans" cxnId="{2321C421-D036-4311-8390-BE73E3B5E5DD}">
      <dgm:prSet/>
      <dgm:spPr/>
      <dgm:t>
        <a:bodyPr/>
        <a:lstStyle/>
        <a:p>
          <a:endParaRPr lang="en-US"/>
        </a:p>
      </dgm:t>
    </dgm:pt>
    <dgm:pt modelId="{24E9B3FB-B912-4679-8052-14AC8FED8CA3}" type="sibTrans" cxnId="{2321C421-D036-4311-8390-BE73E3B5E5DD}">
      <dgm:prSet/>
      <dgm:spPr/>
      <dgm:t>
        <a:bodyPr/>
        <a:lstStyle/>
        <a:p>
          <a:endParaRPr lang="en-US"/>
        </a:p>
      </dgm:t>
    </dgm:pt>
    <dgm:pt modelId="{E2AF6321-0061-4D33-96D6-5A7AA26BF995}">
      <dgm:prSet phldrT="[Text]" custT="1" custLinFactNeighborY="5611"/>
      <dgm:spPr>
        <a:solidFill>
          <a:srgbClr val="9E0000"/>
        </a:solidFill>
      </dgm:spPr>
      <dgm:t>
        <a:bodyPr/>
        <a:lstStyle/>
        <a:p>
          <a:pPr marL="76200" indent="-76200"/>
          <a:r>
            <a:rPr lang="en-US" sz="1100" dirty="0"/>
            <a:t>Process internal and external EHR and Claims data for payer and provider analytics</a:t>
          </a:r>
        </a:p>
      </dgm:t>
    </dgm:pt>
    <dgm:pt modelId="{B9964290-C609-4FA8-8CC0-275185044B1D}" type="parTrans" cxnId="{A7B2EFAB-5E97-424C-83F9-439CAEA5F677}">
      <dgm:prSet/>
      <dgm:spPr/>
      <dgm:t>
        <a:bodyPr/>
        <a:lstStyle/>
        <a:p>
          <a:endParaRPr lang="en-US"/>
        </a:p>
      </dgm:t>
    </dgm:pt>
    <dgm:pt modelId="{718BD492-7184-49CF-851A-8740AFF6039F}" type="sibTrans" cxnId="{A7B2EFAB-5E97-424C-83F9-439CAEA5F677}">
      <dgm:prSet/>
      <dgm:spPr/>
      <dgm:t>
        <a:bodyPr/>
        <a:lstStyle/>
        <a:p>
          <a:endParaRPr lang="en-US"/>
        </a:p>
      </dgm:t>
    </dgm:pt>
    <dgm:pt modelId="{C4561044-1F98-4BC9-A557-26236F009B4F}" type="pres">
      <dgm:prSet presAssocID="{1D31DBFF-50FF-4115-BFC5-AC44A97314E4}" presName="Name0" presStyleCnt="0">
        <dgm:presLayoutVars>
          <dgm:dir/>
          <dgm:animLvl val="lvl"/>
          <dgm:resizeHandles val="exact"/>
        </dgm:presLayoutVars>
      </dgm:prSet>
      <dgm:spPr/>
    </dgm:pt>
    <dgm:pt modelId="{C29F5C80-3264-44B1-BD60-85D29DCC6696}" type="pres">
      <dgm:prSet presAssocID="{AE0B35F7-E4E1-45B1-A667-5A29C2481FB7}" presName="linNode" presStyleCnt="0"/>
      <dgm:spPr/>
    </dgm:pt>
    <dgm:pt modelId="{7099C9E9-7F5B-494C-88CF-6F82345E2AAA}" type="pres">
      <dgm:prSet presAssocID="{AE0B35F7-E4E1-45B1-A667-5A29C2481FB7}" presName="parTx" presStyleLbl="revTx" presStyleIdx="0" presStyleCnt="8">
        <dgm:presLayoutVars>
          <dgm:chMax val="1"/>
          <dgm:bulletEnabled val="1"/>
        </dgm:presLayoutVars>
      </dgm:prSet>
      <dgm:spPr/>
    </dgm:pt>
    <dgm:pt modelId="{135C70B5-4309-40F9-AB45-7A36ABE5CD77}" type="pres">
      <dgm:prSet presAssocID="{AE0B35F7-E4E1-45B1-A667-5A29C2481FB7}" presName="bracket" presStyleLbl="parChTrans1D1" presStyleIdx="0" presStyleCnt="8"/>
      <dgm:spPr>
        <a:ln>
          <a:solidFill>
            <a:srgbClr val="9E0000"/>
          </a:solidFill>
        </a:ln>
      </dgm:spPr>
    </dgm:pt>
    <dgm:pt modelId="{C8CF8BC1-35D5-4909-94F9-A633E2BA7A76}" type="pres">
      <dgm:prSet presAssocID="{AE0B35F7-E4E1-45B1-A667-5A29C2481FB7}" presName="spH" presStyleCnt="0"/>
      <dgm:spPr/>
    </dgm:pt>
    <dgm:pt modelId="{5231FAE9-FB96-45F5-92AD-4CA7B6E5A756}" type="pres">
      <dgm:prSet presAssocID="{AE0B35F7-E4E1-45B1-A667-5A29C2481FB7}" presName="desTx" presStyleLbl="node1" presStyleIdx="0" presStyleCnt="8" custScaleY="136941" custLinFactNeighborY="5605">
        <dgm:presLayoutVars>
          <dgm:bulletEnabled val="1"/>
        </dgm:presLayoutVars>
      </dgm:prSet>
      <dgm:spPr/>
    </dgm:pt>
    <dgm:pt modelId="{A2C19C50-B4FD-4553-B2F1-63431219B990}" type="pres">
      <dgm:prSet presAssocID="{078E24C1-E278-4587-A02C-E17DE4DB97F4}" presName="spV" presStyleCnt="0"/>
      <dgm:spPr/>
    </dgm:pt>
    <dgm:pt modelId="{D6072C6E-560A-4C6D-BFB4-A55075928DAD}" type="pres">
      <dgm:prSet presAssocID="{85780E75-84E3-4CAC-9531-66B742898CAF}" presName="linNode" presStyleCnt="0"/>
      <dgm:spPr/>
    </dgm:pt>
    <dgm:pt modelId="{AED19F99-E55B-4424-8B68-6A7819D8B118}" type="pres">
      <dgm:prSet presAssocID="{85780E75-84E3-4CAC-9531-66B742898CAF}" presName="parTx" presStyleLbl="revTx" presStyleIdx="1" presStyleCnt="8">
        <dgm:presLayoutVars>
          <dgm:chMax val="1"/>
          <dgm:bulletEnabled val="1"/>
        </dgm:presLayoutVars>
      </dgm:prSet>
      <dgm:spPr/>
    </dgm:pt>
    <dgm:pt modelId="{04BB8F7D-6481-4616-9816-576AC4C71423}" type="pres">
      <dgm:prSet presAssocID="{85780E75-84E3-4CAC-9531-66B742898CAF}" presName="bracket" presStyleLbl="parChTrans1D1" presStyleIdx="1" presStyleCnt="8"/>
      <dgm:spPr>
        <a:ln>
          <a:solidFill>
            <a:srgbClr val="9E0000"/>
          </a:solidFill>
        </a:ln>
      </dgm:spPr>
    </dgm:pt>
    <dgm:pt modelId="{A1BDE46D-DD0D-44F7-A384-C62CEEEF343F}" type="pres">
      <dgm:prSet presAssocID="{85780E75-84E3-4CAC-9531-66B742898CAF}" presName="spH" presStyleCnt="0"/>
      <dgm:spPr/>
    </dgm:pt>
    <dgm:pt modelId="{86031125-E58D-4F1E-BC78-D3FC45A6E625}" type="pres">
      <dgm:prSet presAssocID="{85780E75-84E3-4CAC-9531-66B742898CAF}" presName="desTx" presStyleLbl="node1" presStyleIdx="1" presStyleCnt="8" custScaleY="120153" custLinFactNeighborY="5932">
        <dgm:presLayoutVars>
          <dgm:bulletEnabled val="1"/>
        </dgm:presLayoutVars>
      </dgm:prSet>
      <dgm:spPr/>
    </dgm:pt>
    <dgm:pt modelId="{DC4239A1-2CCA-4C6E-9E40-9DACA6F65C4A}" type="pres">
      <dgm:prSet presAssocID="{171381F5-9285-4A0D-AFB1-A34763062534}" presName="spV" presStyleCnt="0"/>
      <dgm:spPr/>
    </dgm:pt>
    <dgm:pt modelId="{93D950C4-0C2E-4150-BB04-8C3ED669CA6B}" type="pres">
      <dgm:prSet presAssocID="{BE673BE9-9160-46D4-9DDC-86E4E11C2620}" presName="linNode" presStyleCnt="0"/>
      <dgm:spPr/>
    </dgm:pt>
    <dgm:pt modelId="{4D0CA750-53B3-4208-9E94-9A0B55528DAB}" type="pres">
      <dgm:prSet presAssocID="{BE673BE9-9160-46D4-9DDC-86E4E11C2620}" presName="parTx" presStyleLbl="revTx" presStyleIdx="2" presStyleCnt="8">
        <dgm:presLayoutVars>
          <dgm:chMax val="1"/>
          <dgm:bulletEnabled val="1"/>
        </dgm:presLayoutVars>
      </dgm:prSet>
      <dgm:spPr/>
    </dgm:pt>
    <dgm:pt modelId="{65EE4B2F-CEC7-463A-AC01-0C746C7BAE09}" type="pres">
      <dgm:prSet presAssocID="{BE673BE9-9160-46D4-9DDC-86E4E11C2620}" presName="bracket" presStyleLbl="parChTrans1D1" presStyleIdx="2" presStyleCnt="8"/>
      <dgm:spPr>
        <a:ln>
          <a:solidFill>
            <a:srgbClr val="9E0000"/>
          </a:solidFill>
        </a:ln>
      </dgm:spPr>
    </dgm:pt>
    <dgm:pt modelId="{9259D6F8-06C2-411F-BDBA-94DD2C1DED33}" type="pres">
      <dgm:prSet presAssocID="{BE673BE9-9160-46D4-9DDC-86E4E11C2620}" presName="spH" presStyleCnt="0"/>
      <dgm:spPr/>
    </dgm:pt>
    <dgm:pt modelId="{0C904753-6F05-4D6F-95B1-EEB2A944F690}" type="pres">
      <dgm:prSet presAssocID="{BE673BE9-9160-46D4-9DDC-86E4E11C2620}" presName="desTx" presStyleLbl="node1" presStyleIdx="2" presStyleCnt="8" custScaleY="106390" custLinFactNeighborY="6488">
        <dgm:presLayoutVars>
          <dgm:bulletEnabled val="1"/>
        </dgm:presLayoutVars>
      </dgm:prSet>
      <dgm:spPr/>
    </dgm:pt>
    <dgm:pt modelId="{E5C9CC6B-E244-484E-8274-C64A0B536CE0}" type="pres">
      <dgm:prSet presAssocID="{46A4C541-2CB7-4EF6-A463-E6A95A52244B}" presName="spV" presStyleCnt="0"/>
      <dgm:spPr/>
    </dgm:pt>
    <dgm:pt modelId="{B2A0AE2E-4A81-45B1-91C8-0ADDC136B226}" type="pres">
      <dgm:prSet presAssocID="{D09AD12F-721B-45D7-8129-9F9B270F2F14}" presName="linNode" presStyleCnt="0"/>
      <dgm:spPr/>
    </dgm:pt>
    <dgm:pt modelId="{45935F0A-0735-4E9A-AB2C-0025E3BFCE79}" type="pres">
      <dgm:prSet presAssocID="{D09AD12F-721B-45D7-8129-9F9B270F2F14}" presName="parTx" presStyleLbl="revTx" presStyleIdx="3" presStyleCnt="8">
        <dgm:presLayoutVars>
          <dgm:chMax val="1"/>
          <dgm:bulletEnabled val="1"/>
        </dgm:presLayoutVars>
      </dgm:prSet>
      <dgm:spPr/>
    </dgm:pt>
    <dgm:pt modelId="{F3C1F797-5955-4A18-BB04-8BB6DC87AE8E}" type="pres">
      <dgm:prSet presAssocID="{D09AD12F-721B-45D7-8129-9F9B270F2F14}" presName="bracket" presStyleLbl="parChTrans1D1" presStyleIdx="3" presStyleCnt="8"/>
      <dgm:spPr>
        <a:ln>
          <a:solidFill>
            <a:srgbClr val="9E0000"/>
          </a:solidFill>
        </a:ln>
      </dgm:spPr>
    </dgm:pt>
    <dgm:pt modelId="{4F358B2D-D463-4D62-A129-034006784237}" type="pres">
      <dgm:prSet presAssocID="{D09AD12F-721B-45D7-8129-9F9B270F2F14}" presName="spH" presStyleCnt="0"/>
      <dgm:spPr/>
    </dgm:pt>
    <dgm:pt modelId="{D6E5DAA9-6792-478D-983C-6E63939D46B0}" type="pres">
      <dgm:prSet presAssocID="{D09AD12F-721B-45D7-8129-9F9B270F2F14}" presName="desTx" presStyleLbl="node1" presStyleIdx="3" presStyleCnt="8" custScaleY="151119" custLinFactNeighborY="5611">
        <dgm:presLayoutVars>
          <dgm:bulletEnabled val="1"/>
        </dgm:presLayoutVars>
      </dgm:prSet>
      <dgm:spPr/>
    </dgm:pt>
    <dgm:pt modelId="{ADBDB00D-7539-46E7-B84D-A2FC279012E7}" type="pres">
      <dgm:prSet presAssocID="{1CA9AB62-9D60-4185-AF78-B27EF9DEA75C}" presName="spV" presStyleCnt="0"/>
      <dgm:spPr/>
    </dgm:pt>
    <dgm:pt modelId="{93B9A72F-C10B-470B-BEB1-030F48450C3C}" type="pres">
      <dgm:prSet presAssocID="{3A03BAED-F090-44E3-8262-14A3B6BE773C}" presName="linNode" presStyleCnt="0"/>
      <dgm:spPr/>
    </dgm:pt>
    <dgm:pt modelId="{BC1367A5-DBFE-4332-BCE5-0B921851C54B}" type="pres">
      <dgm:prSet presAssocID="{3A03BAED-F090-44E3-8262-14A3B6BE773C}" presName="parTx" presStyleLbl="revTx" presStyleIdx="4" presStyleCnt="8">
        <dgm:presLayoutVars>
          <dgm:chMax val="1"/>
          <dgm:bulletEnabled val="1"/>
        </dgm:presLayoutVars>
      </dgm:prSet>
      <dgm:spPr/>
    </dgm:pt>
    <dgm:pt modelId="{2F8426F9-862A-4E96-AD86-43D671C24189}" type="pres">
      <dgm:prSet presAssocID="{3A03BAED-F090-44E3-8262-14A3B6BE773C}" presName="bracket" presStyleLbl="parChTrans1D1" presStyleIdx="4" presStyleCnt="8"/>
      <dgm:spPr>
        <a:ln>
          <a:solidFill>
            <a:srgbClr val="9E0000"/>
          </a:solidFill>
        </a:ln>
      </dgm:spPr>
    </dgm:pt>
    <dgm:pt modelId="{2DF5A70F-1927-454F-B793-25B7C1DB1F4B}" type="pres">
      <dgm:prSet presAssocID="{3A03BAED-F090-44E3-8262-14A3B6BE773C}" presName="spH" presStyleCnt="0"/>
      <dgm:spPr/>
    </dgm:pt>
    <dgm:pt modelId="{F6522690-E680-4FAA-B239-7F774817D821}" type="pres">
      <dgm:prSet presAssocID="{3A03BAED-F090-44E3-8262-14A3B6BE773C}" presName="desTx" presStyleLbl="node1" presStyleIdx="4" presStyleCnt="8" custScaleY="101918">
        <dgm:presLayoutVars>
          <dgm:bulletEnabled val="1"/>
        </dgm:presLayoutVars>
      </dgm:prSet>
      <dgm:spPr/>
    </dgm:pt>
    <dgm:pt modelId="{D6D3F942-E6E6-450A-9C98-D95221DC2F3F}" type="pres">
      <dgm:prSet presAssocID="{D943FB41-9C36-4027-81D9-68408DA9223F}" presName="spV" presStyleCnt="0"/>
      <dgm:spPr/>
    </dgm:pt>
    <dgm:pt modelId="{DC0B883A-25EA-41D3-9437-E67A704E4E26}" type="pres">
      <dgm:prSet presAssocID="{B7A16747-8A12-46F7-8AA2-3D697950A48D}" presName="linNode" presStyleCnt="0"/>
      <dgm:spPr/>
    </dgm:pt>
    <dgm:pt modelId="{1526DD4A-40ED-4534-9FE6-3BE27E152B4E}" type="pres">
      <dgm:prSet presAssocID="{B7A16747-8A12-46F7-8AA2-3D697950A48D}" presName="parTx" presStyleLbl="revTx" presStyleIdx="5" presStyleCnt="8">
        <dgm:presLayoutVars>
          <dgm:chMax val="1"/>
          <dgm:bulletEnabled val="1"/>
        </dgm:presLayoutVars>
      </dgm:prSet>
      <dgm:spPr/>
    </dgm:pt>
    <dgm:pt modelId="{057FAE59-AD67-48C7-88D7-EC394C0C2266}" type="pres">
      <dgm:prSet presAssocID="{B7A16747-8A12-46F7-8AA2-3D697950A48D}" presName="bracket" presStyleLbl="parChTrans1D1" presStyleIdx="5" presStyleCnt="8"/>
      <dgm:spPr>
        <a:ln>
          <a:solidFill>
            <a:srgbClr val="9E0000"/>
          </a:solidFill>
        </a:ln>
      </dgm:spPr>
    </dgm:pt>
    <dgm:pt modelId="{B95D81A0-9EA1-4F88-A5FA-BCA13139B63A}" type="pres">
      <dgm:prSet presAssocID="{B7A16747-8A12-46F7-8AA2-3D697950A48D}" presName="spH" presStyleCnt="0"/>
      <dgm:spPr/>
    </dgm:pt>
    <dgm:pt modelId="{84423058-82FF-4003-9339-28D136C8F427}" type="pres">
      <dgm:prSet presAssocID="{B7A16747-8A12-46F7-8AA2-3D697950A48D}" presName="desTx" presStyleLbl="node1" presStyleIdx="5" presStyleCnt="8" custScaleY="134091">
        <dgm:presLayoutVars>
          <dgm:bulletEnabled val="1"/>
        </dgm:presLayoutVars>
      </dgm:prSet>
      <dgm:spPr/>
    </dgm:pt>
    <dgm:pt modelId="{997E7FEB-F1E6-47D6-A8F9-8EC3224F46C0}" type="pres">
      <dgm:prSet presAssocID="{01E3453F-5883-4ADF-8961-FF48ED341776}" presName="spV" presStyleCnt="0"/>
      <dgm:spPr/>
    </dgm:pt>
    <dgm:pt modelId="{F1A41E5E-0183-493B-8A17-47AB99EE66B1}" type="pres">
      <dgm:prSet presAssocID="{E8EBB6A7-9B4D-4F0D-AF83-91E272B944F2}" presName="linNode" presStyleCnt="0"/>
      <dgm:spPr/>
    </dgm:pt>
    <dgm:pt modelId="{43B15734-3A12-4915-9DD4-4EDBECFC3268}" type="pres">
      <dgm:prSet presAssocID="{E8EBB6A7-9B4D-4F0D-AF83-91E272B944F2}" presName="parTx" presStyleLbl="revTx" presStyleIdx="6" presStyleCnt="8">
        <dgm:presLayoutVars>
          <dgm:chMax val="1"/>
          <dgm:bulletEnabled val="1"/>
        </dgm:presLayoutVars>
      </dgm:prSet>
      <dgm:spPr/>
    </dgm:pt>
    <dgm:pt modelId="{D015C527-36EC-49F9-AC1A-BE196EA102FD}" type="pres">
      <dgm:prSet presAssocID="{E8EBB6A7-9B4D-4F0D-AF83-91E272B944F2}" presName="bracket" presStyleLbl="parChTrans1D1" presStyleIdx="6" presStyleCnt="8"/>
      <dgm:spPr>
        <a:ln>
          <a:solidFill>
            <a:srgbClr val="9E0000"/>
          </a:solidFill>
        </a:ln>
      </dgm:spPr>
    </dgm:pt>
    <dgm:pt modelId="{0CC3C997-C9E1-4B19-B2E0-ACC497429C78}" type="pres">
      <dgm:prSet presAssocID="{E8EBB6A7-9B4D-4F0D-AF83-91E272B944F2}" presName="spH" presStyleCnt="0"/>
      <dgm:spPr/>
    </dgm:pt>
    <dgm:pt modelId="{93A1738F-C172-4800-8D81-454859FD34F3}" type="pres">
      <dgm:prSet presAssocID="{E8EBB6A7-9B4D-4F0D-AF83-91E272B944F2}" presName="desTx" presStyleLbl="node1" presStyleIdx="6" presStyleCnt="8" custScaleY="114942">
        <dgm:presLayoutVars>
          <dgm:bulletEnabled val="1"/>
        </dgm:presLayoutVars>
      </dgm:prSet>
      <dgm:spPr/>
    </dgm:pt>
    <dgm:pt modelId="{02702481-B36B-4C16-BECE-B638A051FDFE}" type="pres">
      <dgm:prSet presAssocID="{3B964A1A-AC02-4FAD-A2C2-3281A3CBA424}" presName="spV" presStyleCnt="0"/>
      <dgm:spPr/>
    </dgm:pt>
    <dgm:pt modelId="{22B2A033-F0B4-421E-ACE8-D0C08A3C323A}" type="pres">
      <dgm:prSet presAssocID="{7B2A531E-D888-4221-8095-F83865EF4DC0}" presName="linNode" presStyleCnt="0"/>
      <dgm:spPr/>
    </dgm:pt>
    <dgm:pt modelId="{6ABFE37A-D577-4432-86CC-620D97397EBF}" type="pres">
      <dgm:prSet presAssocID="{7B2A531E-D888-4221-8095-F83865EF4DC0}" presName="parTx" presStyleLbl="revTx" presStyleIdx="7" presStyleCnt="8">
        <dgm:presLayoutVars>
          <dgm:chMax val="1"/>
          <dgm:bulletEnabled val="1"/>
        </dgm:presLayoutVars>
      </dgm:prSet>
      <dgm:spPr/>
    </dgm:pt>
    <dgm:pt modelId="{1572CF91-5264-49F3-97F7-B359AD52205A}" type="pres">
      <dgm:prSet presAssocID="{7B2A531E-D888-4221-8095-F83865EF4DC0}" presName="bracket" presStyleLbl="parChTrans1D1" presStyleIdx="7" presStyleCnt="8"/>
      <dgm:spPr>
        <a:ln>
          <a:solidFill>
            <a:srgbClr val="9E0000"/>
          </a:solidFill>
        </a:ln>
      </dgm:spPr>
    </dgm:pt>
    <dgm:pt modelId="{9DE72331-C2C7-46A9-B2D2-A29DF6ACC4EC}" type="pres">
      <dgm:prSet presAssocID="{7B2A531E-D888-4221-8095-F83865EF4DC0}" presName="spH" presStyleCnt="0"/>
      <dgm:spPr/>
    </dgm:pt>
    <dgm:pt modelId="{FE7ACC46-6676-408B-9F50-07A8035B5DB7}" type="pres">
      <dgm:prSet presAssocID="{7B2A531E-D888-4221-8095-F83865EF4DC0}" presName="desTx" presStyleLbl="node1" presStyleIdx="7" presStyleCnt="8" custLinFactNeighborY="-496">
        <dgm:presLayoutVars>
          <dgm:bulletEnabled val="1"/>
        </dgm:presLayoutVars>
      </dgm:prSet>
      <dgm:spPr/>
    </dgm:pt>
  </dgm:ptLst>
  <dgm:cxnLst>
    <dgm:cxn modelId="{9DE8B603-FFAE-4B7A-89A1-5BA8D49E4C62}" srcId="{1D31DBFF-50FF-4115-BFC5-AC44A97314E4}" destId="{D09AD12F-721B-45D7-8129-9F9B270F2F14}" srcOrd="3" destOrd="0" parTransId="{DFE343FD-12EA-49FE-8169-9B65EFD20E96}" sibTransId="{1CA9AB62-9D60-4185-AF78-B27EF9DEA75C}"/>
    <dgm:cxn modelId="{76AAD20F-44AD-4ABD-9399-71ED57C8F480}" srcId="{85780E75-84E3-4CAC-9531-66B742898CAF}" destId="{D311FA58-1683-4E71-9660-988C10E569EA}" srcOrd="0" destOrd="0" parTransId="{99DA16DD-C423-4BCA-B471-DCFC2ACF7F2C}" sibTransId="{12E5A77A-C145-4F2D-AE8B-F896C40BDFD2}"/>
    <dgm:cxn modelId="{4EDAE118-CC9A-4817-BB7B-072B11C0B763}" srcId="{1D31DBFF-50FF-4115-BFC5-AC44A97314E4}" destId="{3A03BAED-F090-44E3-8262-14A3B6BE773C}" srcOrd="4" destOrd="0" parTransId="{9C50ED01-5D8B-4D24-AB06-17C7EAEAE350}" sibTransId="{D943FB41-9C36-4027-81D9-68408DA9223F}"/>
    <dgm:cxn modelId="{2321C421-D036-4311-8390-BE73E3B5E5DD}" srcId="{7B2A531E-D888-4221-8095-F83865EF4DC0}" destId="{C9FFAB0D-8642-48B8-9B3C-72516BB10256}" srcOrd="1" destOrd="0" parTransId="{DA133993-47AA-4A81-B8B6-6285A05EC1B6}" sibTransId="{24E9B3FB-B912-4679-8052-14AC8FED8CA3}"/>
    <dgm:cxn modelId="{CDDFD122-BB0A-4AF9-A367-95DB38812353}" srcId="{BE673BE9-9160-46D4-9DDC-86E4E11C2620}" destId="{3F40B439-DD2B-41AF-9582-0266D1417F0B}" srcOrd="0" destOrd="0" parTransId="{FF753B99-21B0-472D-AFBC-6C612A467771}" sibTransId="{6B8F4A86-E120-4E8E-A695-848A7A0C080B}"/>
    <dgm:cxn modelId="{AA69E026-1DA2-49C6-A69C-809D1EF82444}" srcId="{AE0B35F7-E4E1-45B1-A667-5A29C2481FB7}" destId="{C6A1D24E-CD06-4896-AC98-602C10A519F5}" srcOrd="0" destOrd="0" parTransId="{1008BC9D-B39E-4074-9AE7-735011DFF95C}" sibTransId="{5585F759-EC65-439A-A636-9C804746928D}"/>
    <dgm:cxn modelId="{A2CB8029-3273-4BC6-945E-191C3AD0C200}" type="presOf" srcId="{E2AF6321-0061-4D33-96D6-5A7AA26BF995}" destId="{FE7ACC46-6676-408B-9F50-07A8035B5DB7}" srcOrd="0" destOrd="2" presId="urn:diagrams.loki3.com/BracketList"/>
    <dgm:cxn modelId="{BE7AC029-DA5D-4505-A952-385AAAE72BB8}" type="presOf" srcId="{D311FA58-1683-4E71-9660-988C10E569EA}" destId="{86031125-E58D-4F1E-BC78-D3FC45A6E625}" srcOrd="0" destOrd="0" presId="urn:diagrams.loki3.com/BracketList"/>
    <dgm:cxn modelId="{223F9F31-7A1A-41BE-80CA-D29DD74E35A0}" srcId="{7B2A531E-D888-4221-8095-F83865EF4DC0}" destId="{9AA21051-C736-4B51-B681-03905C8E0B0E}" srcOrd="0" destOrd="0" parTransId="{F879FCF0-6173-4DD7-A4CB-160400952F60}" sibTransId="{E5C7AB6A-63D0-4C13-8621-1B36C2390ECE}"/>
    <dgm:cxn modelId="{F4733C32-BC7D-4656-9B6E-B7D4589882F1}" srcId="{3A03BAED-F090-44E3-8262-14A3B6BE773C}" destId="{CD043C17-E84F-4074-AE78-CDD0E6200AC2}" srcOrd="0" destOrd="0" parTransId="{84F17876-D486-4266-9E07-6AD89BC49F4C}" sibTransId="{105BE1B2-359B-4C99-BC32-44B6D04470A9}"/>
    <dgm:cxn modelId="{4C123334-C93D-4CB5-B71B-88AE94B7B936}" type="presOf" srcId="{B7A16747-8A12-46F7-8AA2-3D697950A48D}" destId="{1526DD4A-40ED-4534-9FE6-3BE27E152B4E}" srcOrd="0" destOrd="0" presId="urn:diagrams.loki3.com/BracketList"/>
    <dgm:cxn modelId="{D994083C-DDCD-496B-B87A-E2CD22548124}" type="presOf" srcId="{9AA21051-C736-4B51-B681-03905C8E0B0E}" destId="{FE7ACC46-6676-408B-9F50-07A8035B5DB7}" srcOrd="0" destOrd="0" presId="urn:diagrams.loki3.com/BracketList"/>
    <dgm:cxn modelId="{C188855D-451C-486F-8C36-1B0261C21F16}" type="presOf" srcId="{3A03BAED-F090-44E3-8262-14A3B6BE773C}" destId="{BC1367A5-DBFE-4332-BCE5-0B921851C54B}" srcOrd="0" destOrd="0" presId="urn:diagrams.loki3.com/BracketList"/>
    <dgm:cxn modelId="{A9B7E661-CF92-43CF-AC26-806ACE2C794E}" srcId="{3A03BAED-F090-44E3-8262-14A3B6BE773C}" destId="{E32DC1AE-4D86-49BA-9A32-19B082D9D674}" srcOrd="2" destOrd="0" parTransId="{20C622AF-C437-4FAD-9624-5E39862D87D8}" sibTransId="{A56A9EDC-6F00-426F-9F2D-36022092A635}"/>
    <dgm:cxn modelId="{601AD943-1C55-48CF-808B-D93919B040D5}" srcId="{3A03BAED-F090-44E3-8262-14A3B6BE773C}" destId="{4DBBE8E6-FDBB-4BA2-8A68-4202914725C9}" srcOrd="1" destOrd="0" parTransId="{AA33D3A8-663B-4557-9FC3-D8599F62A2C5}" sibTransId="{245A9391-2B1E-45EC-8094-9EE48EC61EF4}"/>
    <dgm:cxn modelId="{4384A568-1B15-4B77-A020-C21BD289A92B}" type="presOf" srcId="{3F40B439-DD2B-41AF-9582-0266D1417F0B}" destId="{0C904753-6F05-4D6F-95B1-EEB2A944F690}" srcOrd="0" destOrd="0" presId="urn:diagrams.loki3.com/BracketList"/>
    <dgm:cxn modelId="{B3A5864D-558A-4BF0-BCD7-66C9F7D6B1C6}" type="presOf" srcId="{C9FFAB0D-8642-48B8-9B3C-72516BB10256}" destId="{FE7ACC46-6676-408B-9F50-07A8035B5DB7}" srcOrd="0" destOrd="1" presId="urn:diagrams.loki3.com/BracketList"/>
    <dgm:cxn modelId="{A2E7DB6D-978E-4E0C-AF65-FA21418BE357}" srcId="{B7A16747-8A12-46F7-8AA2-3D697950A48D}" destId="{1D5EB953-AB8B-4D13-A006-583EAD60A736}" srcOrd="0" destOrd="0" parTransId="{1E13650D-FA8B-401A-A08B-EAC3A41DF34E}" sibTransId="{985F3C71-2025-44F8-94DA-E7F735E12670}"/>
    <dgm:cxn modelId="{073D1F73-8E17-4CFC-A5B5-0BF917E09DDF}" srcId="{1D31DBFF-50FF-4115-BFC5-AC44A97314E4}" destId="{BE673BE9-9160-46D4-9DDC-86E4E11C2620}" srcOrd="2" destOrd="0" parTransId="{1FC1B3A0-8A60-492D-9037-DB5DC8682797}" sibTransId="{46A4C541-2CB7-4EF6-A463-E6A95A52244B}"/>
    <dgm:cxn modelId="{65F81656-168B-403F-82EE-04B852428631}" srcId="{D09AD12F-721B-45D7-8129-9F9B270F2F14}" destId="{E3AFFB13-7D0C-431E-878E-2D8D7751489F}" srcOrd="0" destOrd="0" parTransId="{599D85D3-C6D8-4769-8AF6-D406395EC3E2}" sibTransId="{B94CF475-A15D-4D72-9448-55C9565253EA}"/>
    <dgm:cxn modelId="{4FE7AC58-B9D9-4D09-95BF-605DAA2BD6BA}" type="presOf" srcId="{C6A1D24E-CD06-4896-AC98-602C10A519F5}" destId="{5231FAE9-FB96-45F5-92AD-4CA7B6E5A756}" srcOrd="0" destOrd="0" presId="urn:diagrams.loki3.com/BracketList"/>
    <dgm:cxn modelId="{FA055C85-AE0D-4DA2-B020-6911651982E2}" type="presOf" srcId="{4DBBE8E6-FDBB-4BA2-8A68-4202914725C9}" destId="{F6522690-E680-4FAA-B239-7F774817D821}" srcOrd="0" destOrd="1" presId="urn:diagrams.loki3.com/BracketList"/>
    <dgm:cxn modelId="{FBC2728A-5A79-4151-AD23-45EE4C4A4FA4}" type="presOf" srcId="{AE0B35F7-E4E1-45B1-A667-5A29C2481FB7}" destId="{7099C9E9-7F5B-494C-88CF-6F82345E2AAA}" srcOrd="0" destOrd="0" presId="urn:diagrams.loki3.com/BracketList"/>
    <dgm:cxn modelId="{208D9F8A-2D46-4CF5-8BFA-D0C4ACB2FA59}" type="presOf" srcId="{CD043C17-E84F-4074-AE78-CDD0E6200AC2}" destId="{F6522690-E680-4FAA-B239-7F774817D821}" srcOrd="0" destOrd="0" presId="urn:diagrams.loki3.com/BracketList"/>
    <dgm:cxn modelId="{84D40B8D-772A-4981-8432-5B316B3AA1F6}" type="presOf" srcId="{E3AFFB13-7D0C-431E-878E-2D8D7751489F}" destId="{D6E5DAA9-6792-478D-983C-6E63939D46B0}" srcOrd="0" destOrd="0" presId="urn:diagrams.loki3.com/BracketList"/>
    <dgm:cxn modelId="{115D2194-4964-4C88-9627-E47E19E1E0DA}" type="presOf" srcId="{E32DC1AE-4D86-49BA-9A32-19B082D9D674}" destId="{F6522690-E680-4FAA-B239-7F774817D821}" srcOrd="0" destOrd="2" presId="urn:diagrams.loki3.com/BracketList"/>
    <dgm:cxn modelId="{C0BB8298-0829-4B0A-BCC1-3EC86799004F}" type="presOf" srcId="{BE673BE9-9160-46D4-9DDC-86E4E11C2620}" destId="{4D0CA750-53B3-4208-9E94-9A0B55528DAB}" srcOrd="0" destOrd="0" presId="urn:diagrams.loki3.com/BracketList"/>
    <dgm:cxn modelId="{ABD9C7A8-4DE4-4961-BFAB-F930F344164F}" type="presOf" srcId="{1D31DBFF-50FF-4115-BFC5-AC44A97314E4}" destId="{C4561044-1F98-4BC9-A557-26236F009B4F}" srcOrd="0" destOrd="0" presId="urn:diagrams.loki3.com/BracketList"/>
    <dgm:cxn modelId="{A7B2EFAB-5E97-424C-83F9-439CAEA5F677}" srcId="{7B2A531E-D888-4221-8095-F83865EF4DC0}" destId="{E2AF6321-0061-4D33-96D6-5A7AA26BF995}" srcOrd="2" destOrd="0" parTransId="{B9964290-C609-4FA8-8CC0-275185044B1D}" sibTransId="{718BD492-7184-49CF-851A-8740AFF6039F}"/>
    <dgm:cxn modelId="{04E15CAD-9A62-4FDA-8FA0-F31C7DF4481B}" srcId="{1D31DBFF-50FF-4115-BFC5-AC44A97314E4}" destId="{85780E75-84E3-4CAC-9531-66B742898CAF}" srcOrd="1" destOrd="0" parTransId="{C6957D08-9204-4650-941E-81DC5E562E3E}" sibTransId="{171381F5-9285-4A0D-AFB1-A34763062534}"/>
    <dgm:cxn modelId="{99A27BB2-415D-4F0F-ABA9-BB5021D53780}" type="presOf" srcId="{296D2289-4BE0-4634-88C7-4ABD41251608}" destId="{93A1738F-C172-4800-8D81-454859FD34F3}" srcOrd="0" destOrd="0" presId="urn:diagrams.loki3.com/BracketList"/>
    <dgm:cxn modelId="{7C7D99B2-2B0B-4EBD-8F3B-5F896B8E00FF}" srcId="{1D31DBFF-50FF-4115-BFC5-AC44A97314E4}" destId="{7B2A531E-D888-4221-8095-F83865EF4DC0}" srcOrd="7" destOrd="0" parTransId="{EADE8C86-3937-44AA-A07F-F4E9BB3F572D}" sibTransId="{94316E7A-07D7-456C-8A96-74D514961655}"/>
    <dgm:cxn modelId="{E0C385B9-0384-4F9A-A6E5-C104E2949C77}" srcId="{1D31DBFF-50FF-4115-BFC5-AC44A97314E4}" destId="{E8EBB6A7-9B4D-4F0D-AF83-91E272B944F2}" srcOrd="6" destOrd="0" parTransId="{42827C8E-A66C-4A57-A596-A791D7482E91}" sibTransId="{3B964A1A-AC02-4FAD-A2C2-3281A3CBA424}"/>
    <dgm:cxn modelId="{203438C2-6C4D-40F2-A751-FD839054518A}" type="presOf" srcId="{E8EBB6A7-9B4D-4F0D-AF83-91E272B944F2}" destId="{43B15734-3A12-4915-9DD4-4EDBECFC3268}" srcOrd="0" destOrd="0" presId="urn:diagrams.loki3.com/BracketList"/>
    <dgm:cxn modelId="{D59D93C4-F530-4EB3-84A2-C231C12D4E76}" type="presOf" srcId="{85780E75-84E3-4CAC-9531-66B742898CAF}" destId="{AED19F99-E55B-4424-8B68-6A7819D8B118}" srcOrd="0" destOrd="0" presId="urn:diagrams.loki3.com/BracketList"/>
    <dgm:cxn modelId="{5956E9CD-C1B2-4EB9-B855-C5B34F76225F}" srcId="{1D31DBFF-50FF-4115-BFC5-AC44A97314E4}" destId="{AE0B35F7-E4E1-45B1-A667-5A29C2481FB7}" srcOrd="0" destOrd="0" parTransId="{F8137B0D-077F-4A3C-BC4E-31E1D6584D68}" sibTransId="{078E24C1-E278-4587-A02C-E17DE4DB97F4}"/>
    <dgm:cxn modelId="{F66AF9D5-F44B-44C8-91F1-20E14865C53B}" type="presOf" srcId="{7B2A531E-D888-4221-8095-F83865EF4DC0}" destId="{6ABFE37A-D577-4432-86CC-620D97397EBF}" srcOrd="0" destOrd="0" presId="urn:diagrams.loki3.com/BracketList"/>
    <dgm:cxn modelId="{BF59D3D7-1333-49EB-B451-378EA104331C}" type="presOf" srcId="{D09AD12F-721B-45D7-8129-9F9B270F2F14}" destId="{45935F0A-0735-4E9A-AB2C-0025E3BFCE79}" srcOrd="0" destOrd="0" presId="urn:diagrams.loki3.com/BracketList"/>
    <dgm:cxn modelId="{03DFC8E3-A1F2-43E2-8B7E-7CEC5FE83F66}" srcId="{E8EBB6A7-9B4D-4F0D-AF83-91E272B944F2}" destId="{296D2289-4BE0-4634-88C7-4ABD41251608}" srcOrd="0" destOrd="0" parTransId="{1315B77E-B760-49A3-BC4F-999C07E3D37A}" sibTransId="{C752D230-2C6C-4839-9031-B1BF692F374E}"/>
    <dgm:cxn modelId="{A219DCEC-DCCA-4C10-AB5F-B5936B6AE08A}" srcId="{1D31DBFF-50FF-4115-BFC5-AC44A97314E4}" destId="{B7A16747-8A12-46F7-8AA2-3D697950A48D}" srcOrd="5" destOrd="0" parTransId="{40C77833-CAB2-4785-A05C-C7206D9C54AD}" sibTransId="{01E3453F-5883-4ADF-8961-FF48ED341776}"/>
    <dgm:cxn modelId="{DAF3C0F8-6F33-4CAE-B0D6-AB3378483820}" type="presOf" srcId="{1D5EB953-AB8B-4D13-A006-583EAD60A736}" destId="{84423058-82FF-4003-9339-28D136C8F427}" srcOrd="0" destOrd="0" presId="urn:diagrams.loki3.com/BracketList"/>
    <dgm:cxn modelId="{12C9276C-FC00-472D-A66E-3FFC2588E443}" type="presParOf" srcId="{C4561044-1F98-4BC9-A557-26236F009B4F}" destId="{C29F5C80-3264-44B1-BD60-85D29DCC6696}" srcOrd="0" destOrd="0" presId="urn:diagrams.loki3.com/BracketList"/>
    <dgm:cxn modelId="{E31E25F3-1E1A-4A01-B43C-B294AA862D4C}" type="presParOf" srcId="{C29F5C80-3264-44B1-BD60-85D29DCC6696}" destId="{7099C9E9-7F5B-494C-88CF-6F82345E2AAA}" srcOrd="0" destOrd="0" presId="urn:diagrams.loki3.com/BracketList"/>
    <dgm:cxn modelId="{2C5BFC32-A115-4A62-A7F3-6BB62F9970D6}" type="presParOf" srcId="{C29F5C80-3264-44B1-BD60-85D29DCC6696}" destId="{135C70B5-4309-40F9-AB45-7A36ABE5CD77}" srcOrd="1" destOrd="0" presId="urn:diagrams.loki3.com/BracketList"/>
    <dgm:cxn modelId="{DFCD43B8-E984-48DB-B15F-FF1E0F074594}" type="presParOf" srcId="{C29F5C80-3264-44B1-BD60-85D29DCC6696}" destId="{C8CF8BC1-35D5-4909-94F9-A633E2BA7A76}" srcOrd="2" destOrd="0" presId="urn:diagrams.loki3.com/BracketList"/>
    <dgm:cxn modelId="{4827E42E-F7F1-4649-B147-134182594A5B}" type="presParOf" srcId="{C29F5C80-3264-44B1-BD60-85D29DCC6696}" destId="{5231FAE9-FB96-45F5-92AD-4CA7B6E5A756}" srcOrd="3" destOrd="0" presId="urn:diagrams.loki3.com/BracketList"/>
    <dgm:cxn modelId="{B8FE92C3-CBA5-4388-8567-03B8B0DF2EF3}" type="presParOf" srcId="{C4561044-1F98-4BC9-A557-26236F009B4F}" destId="{A2C19C50-B4FD-4553-B2F1-63431219B990}" srcOrd="1" destOrd="0" presId="urn:diagrams.loki3.com/BracketList"/>
    <dgm:cxn modelId="{4B5EF2EF-43BE-4CCA-ACC8-88F44A726B54}" type="presParOf" srcId="{C4561044-1F98-4BC9-A557-26236F009B4F}" destId="{D6072C6E-560A-4C6D-BFB4-A55075928DAD}" srcOrd="2" destOrd="0" presId="urn:diagrams.loki3.com/BracketList"/>
    <dgm:cxn modelId="{CA4CAE87-DB10-4494-B107-F3EACECCED85}" type="presParOf" srcId="{D6072C6E-560A-4C6D-BFB4-A55075928DAD}" destId="{AED19F99-E55B-4424-8B68-6A7819D8B118}" srcOrd="0" destOrd="0" presId="urn:diagrams.loki3.com/BracketList"/>
    <dgm:cxn modelId="{324C5A17-4767-4D2C-ACB4-0BA2520B0799}" type="presParOf" srcId="{D6072C6E-560A-4C6D-BFB4-A55075928DAD}" destId="{04BB8F7D-6481-4616-9816-576AC4C71423}" srcOrd="1" destOrd="0" presId="urn:diagrams.loki3.com/BracketList"/>
    <dgm:cxn modelId="{9A3B4ABA-2080-4039-B899-9C17032A6E26}" type="presParOf" srcId="{D6072C6E-560A-4C6D-BFB4-A55075928DAD}" destId="{A1BDE46D-DD0D-44F7-A384-C62CEEEF343F}" srcOrd="2" destOrd="0" presId="urn:diagrams.loki3.com/BracketList"/>
    <dgm:cxn modelId="{D720B24B-CCCB-4832-8402-BBD31BDC5181}" type="presParOf" srcId="{D6072C6E-560A-4C6D-BFB4-A55075928DAD}" destId="{86031125-E58D-4F1E-BC78-D3FC45A6E625}" srcOrd="3" destOrd="0" presId="urn:diagrams.loki3.com/BracketList"/>
    <dgm:cxn modelId="{30BE85F2-BA2D-40E1-984A-2C25EC90A856}" type="presParOf" srcId="{C4561044-1F98-4BC9-A557-26236F009B4F}" destId="{DC4239A1-2CCA-4C6E-9E40-9DACA6F65C4A}" srcOrd="3" destOrd="0" presId="urn:diagrams.loki3.com/BracketList"/>
    <dgm:cxn modelId="{0F6F7F73-C9E4-4BFF-B1EA-BC8CB55343EF}" type="presParOf" srcId="{C4561044-1F98-4BC9-A557-26236F009B4F}" destId="{93D950C4-0C2E-4150-BB04-8C3ED669CA6B}" srcOrd="4" destOrd="0" presId="urn:diagrams.loki3.com/BracketList"/>
    <dgm:cxn modelId="{679CEE77-BBE7-486C-98C9-C2FB7C0ADB0A}" type="presParOf" srcId="{93D950C4-0C2E-4150-BB04-8C3ED669CA6B}" destId="{4D0CA750-53B3-4208-9E94-9A0B55528DAB}" srcOrd="0" destOrd="0" presId="urn:diagrams.loki3.com/BracketList"/>
    <dgm:cxn modelId="{46FDEF29-19FF-410C-B1B8-73547DBF82AD}" type="presParOf" srcId="{93D950C4-0C2E-4150-BB04-8C3ED669CA6B}" destId="{65EE4B2F-CEC7-463A-AC01-0C746C7BAE09}" srcOrd="1" destOrd="0" presId="urn:diagrams.loki3.com/BracketList"/>
    <dgm:cxn modelId="{97AF6241-91A4-4477-852E-0F7384347E2E}" type="presParOf" srcId="{93D950C4-0C2E-4150-BB04-8C3ED669CA6B}" destId="{9259D6F8-06C2-411F-BDBA-94DD2C1DED33}" srcOrd="2" destOrd="0" presId="urn:diagrams.loki3.com/BracketList"/>
    <dgm:cxn modelId="{3D4E23BC-441F-44FE-B819-68946EB17010}" type="presParOf" srcId="{93D950C4-0C2E-4150-BB04-8C3ED669CA6B}" destId="{0C904753-6F05-4D6F-95B1-EEB2A944F690}" srcOrd="3" destOrd="0" presId="urn:diagrams.loki3.com/BracketList"/>
    <dgm:cxn modelId="{78D15B6C-1323-461A-9E7E-943A6E60A639}" type="presParOf" srcId="{C4561044-1F98-4BC9-A557-26236F009B4F}" destId="{E5C9CC6B-E244-484E-8274-C64A0B536CE0}" srcOrd="5" destOrd="0" presId="urn:diagrams.loki3.com/BracketList"/>
    <dgm:cxn modelId="{0C18AABF-66FC-4723-BF66-463F565008B2}" type="presParOf" srcId="{C4561044-1F98-4BC9-A557-26236F009B4F}" destId="{B2A0AE2E-4A81-45B1-91C8-0ADDC136B226}" srcOrd="6" destOrd="0" presId="urn:diagrams.loki3.com/BracketList"/>
    <dgm:cxn modelId="{275C0ABE-A81D-4FBC-805A-623FD4B21D3D}" type="presParOf" srcId="{B2A0AE2E-4A81-45B1-91C8-0ADDC136B226}" destId="{45935F0A-0735-4E9A-AB2C-0025E3BFCE79}" srcOrd="0" destOrd="0" presId="urn:diagrams.loki3.com/BracketList"/>
    <dgm:cxn modelId="{9178BB18-DBCC-487B-BD8B-B11287C080D2}" type="presParOf" srcId="{B2A0AE2E-4A81-45B1-91C8-0ADDC136B226}" destId="{F3C1F797-5955-4A18-BB04-8BB6DC87AE8E}" srcOrd="1" destOrd="0" presId="urn:diagrams.loki3.com/BracketList"/>
    <dgm:cxn modelId="{43E42F1F-0991-42AC-85D5-37B9DDB6D7F3}" type="presParOf" srcId="{B2A0AE2E-4A81-45B1-91C8-0ADDC136B226}" destId="{4F358B2D-D463-4D62-A129-034006784237}" srcOrd="2" destOrd="0" presId="urn:diagrams.loki3.com/BracketList"/>
    <dgm:cxn modelId="{F14241D0-2CD0-486F-84EB-6A6ED4A968C2}" type="presParOf" srcId="{B2A0AE2E-4A81-45B1-91C8-0ADDC136B226}" destId="{D6E5DAA9-6792-478D-983C-6E63939D46B0}" srcOrd="3" destOrd="0" presId="urn:diagrams.loki3.com/BracketList"/>
    <dgm:cxn modelId="{14CE1FEF-3A52-4517-A81C-B4DB0F15CAC5}" type="presParOf" srcId="{C4561044-1F98-4BC9-A557-26236F009B4F}" destId="{ADBDB00D-7539-46E7-B84D-A2FC279012E7}" srcOrd="7" destOrd="0" presId="urn:diagrams.loki3.com/BracketList"/>
    <dgm:cxn modelId="{5D817219-3306-4070-8B85-8BC16B8A1C01}" type="presParOf" srcId="{C4561044-1F98-4BC9-A557-26236F009B4F}" destId="{93B9A72F-C10B-470B-BEB1-030F48450C3C}" srcOrd="8" destOrd="0" presId="urn:diagrams.loki3.com/BracketList"/>
    <dgm:cxn modelId="{B104A279-CEA8-4C88-BEFA-38F450F31E48}" type="presParOf" srcId="{93B9A72F-C10B-470B-BEB1-030F48450C3C}" destId="{BC1367A5-DBFE-4332-BCE5-0B921851C54B}" srcOrd="0" destOrd="0" presId="urn:diagrams.loki3.com/BracketList"/>
    <dgm:cxn modelId="{04415A88-A5D6-4290-877F-9E369FF86496}" type="presParOf" srcId="{93B9A72F-C10B-470B-BEB1-030F48450C3C}" destId="{2F8426F9-862A-4E96-AD86-43D671C24189}" srcOrd="1" destOrd="0" presId="urn:diagrams.loki3.com/BracketList"/>
    <dgm:cxn modelId="{9E754AA5-37DD-47B4-B499-372A27F5C3F3}" type="presParOf" srcId="{93B9A72F-C10B-470B-BEB1-030F48450C3C}" destId="{2DF5A70F-1927-454F-B793-25B7C1DB1F4B}" srcOrd="2" destOrd="0" presId="urn:diagrams.loki3.com/BracketList"/>
    <dgm:cxn modelId="{DA030CCC-913F-4B73-92A2-DB23666A3E28}" type="presParOf" srcId="{93B9A72F-C10B-470B-BEB1-030F48450C3C}" destId="{F6522690-E680-4FAA-B239-7F774817D821}" srcOrd="3" destOrd="0" presId="urn:diagrams.loki3.com/BracketList"/>
    <dgm:cxn modelId="{953994C6-0D22-4230-8DCF-4082E32CAA96}" type="presParOf" srcId="{C4561044-1F98-4BC9-A557-26236F009B4F}" destId="{D6D3F942-E6E6-450A-9C98-D95221DC2F3F}" srcOrd="9" destOrd="0" presId="urn:diagrams.loki3.com/BracketList"/>
    <dgm:cxn modelId="{A25E4EE2-3F10-431F-8A1E-D700F1F61DC2}" type="presParOf" srcId="{C4561044-1F98-4BC9-A557-26236F009B4F}" destId="{DC0B883A-25EA-41D3-9437-E67A704E4E26}" srcOrd="10" destOrd="0" presId="urn:diagrams.loki3.com/BracketList"/>
    <dgm:cxn modelId="{55B61E98-15A1-42AB-A5AC-92985C5E055F}" type="presParOf" srcId="{DC0B883A-25EA-41D3-9437-E67A704E4E26}" destId="{1526DD4A-40ED-4534-9FE6-3BE27E152B4E}" srcOrd="0" destOrd="0" presId="urn:diagrams.loki3.com/BracketList"/>
    <dgm:cxn modelId="{E0545135-6D92-488D-AC01-A74B3CDEF4F7}" type="presParOf" srcId="{DC0B883A-25EA-41D3-9437-E67A704E4E26}" destId="{057FAE59-AD67-48C7-88D7-EC394C0C2266}" srcOrd="1" destOrd="0" presId="urn:diagrams.loki3.com/BracketList"/>
    <dgm:cxn modelId="{A5F9726C-013D-4496-A789-4DF6741206C7}" type="presParOf" srcId="{DC0B883A-25EA-41D3-9437-E67A704E4E26}" destId="{B95D81A0-9EA1-4F88-A5FA-BCA13139B63A}" srcOrd="2" destOrd="0" presId="urn:diagrams.loki3.com/BracketList"/>
    <dgm:cxn modelId="{FE8D5430-8CA5-4F73-937A-576FFF44A193}" type="presParOf" srcId="{DC0B883A-25EA-41D3-9437-E67A704E4E26}" destId="{84423058-82FF-4003-9339-28D136C8F427}" srcOrd="3" destOrd="0" presId="urn:diagrams.loki3.com/BracketList"/>
    <dgm:cxn modelId="{57E28CF9-7F25-4C3B-B9F6-FDB6D4EAB66B}" type="presParOf" srcId="{C4561044-1F98-4BC9-A557-26236F009B4F}" destId="{997E7FEB-F1E6-47D6-A8F9-8EC3224F46C0}" srcOrd="11" destOrd="0" presId="urn:diagrams.loki3.com/BracketList"/>
    <dgm:cxn modelId="{96ED8851-9197-4DD9-8453-5696B31BCF16}" type="presParOf" srcId="{C4561044-1F98-4BC9-A557-26236F009B4F}" destId="{F1A41E5E-0183-493B-8A17-47AB99EE66B1}" srcOrd="12" destOrd="0" presId="urn:diagrams.loki3.com/BracketList"/>
    <dgm:cxn modelId="{7A21DAD3-79EF-4977-99B4-931A6BB0ED28}" type="presParOf" srcId="{F1A41E5E-0183-493B-8A17-47AB99EE66B1}" destId="{43B15734-3A12-4915-9DD4-4EDBECFC3268}" srcOrd="0" destOrd="0" presId="urn:diagrams.loki3.com/BracketList"/>
    <dgm:cxn modelId="{6D9A5005-5924-4B92-8C18-0EF01B1A8F80}" type="presParOf" srcId="{F1A41E5E-0183-493B-8A17-47AB99EE66B1}" destId="{D015C527-36EC-49F9-AC1A-BE196EA102FD}" srcOrd="1" destOrd="0" presId="urn:diagrams.loki3.com/BracketList"/>
    <dgm:cxn modelId="{D2148D4D-4FA6-4139-9A09-1E9C46E2615F}" type="presParOf" srcId="{F1A41E5E-0183-493B-8A17-47AB99EE66B1}" destId="{0CC3C997-C9E1-4B19-B2E0-ACC497429C78}" srcOrd="2" destOrd="0" presId="urn:diagrams.loki3.com/BracketList"/>
    <dgm:cxn modelId="{596CA53D-BDE8-4C61-A256-B36467CFC6CB}" type="presParOf" srcId="{F1A41E5E-0183-493B-8A17-47AB99EE66B1}" destId="{93A1738F-C172-4800-8D81-454859FD34F3}" srcOrd="3" destOrd="0" presId="urn:diagrams.loki3.com/BracketList"/>
    <dgm:cxn modelId="{495FA780-8DD7-4979-8BE7-79AD4601C154}" type="presParOf" srcId="{C4561044-1F98-4BC9-A557-26236F009B4F}" destId="{02702481-B36B-4C16-BECE-B638A051FDFE}" srcOrd="13" destOrd="0" presId="urn:diagrams.loki3.com/BracketList"/>
    <dgm:cxn modelId="{CD0673D7-1D8C-47F0-91AD-65A50896B3D1}" type="presParOf" srcId="{C4561044-1F98-4BC9-A557-26236F009B4F}" destId="{22B2A033-F0B4-421E-ACE8-D0C08A3C323A}" srcOrd="14" destOrd="0" presId="urn:diagrams.loki3.com/BracketList"/>
    <dgm:cxn modelId="{875D7159-5DBD-4093-8F1C-CE301AEE8C23}" type="presParOf" srcId="{22B2A033-F0B4-421E-ACE8-D0C08A3C323A}" destId="{6ABFE37A-D577-4432-86CC-620D97397EBF}" srcOrd="0" destOrd="0" presId="urn:diagrams.loki3.com/BracketList"/>
    <dgm:cxn modelId="{31719A35-4CB2-47C1-A5BC-30D4B6AA3494}" type="presParOf" srcId="{22B2A033-F0B4-421E-ACE8-D0C08A3C323A}" destId="{1572CF91-5264-49F3-97F7-B359AD52205A}" srcOrd="1" destOrd="0" presId="urn:diagrams.loki3.com/BracketList"/>
    <dgm:cxn modelId="{F8F825DA-11C5-49A4-AFEE-028C2544F4F8}" type="presParOf" srcId="{22B2A033-F0B4-421E-ACE8-D0C08A3C323A}" destId="{9DE72331-C2C7-46A9-B2D2-A29DF6ACC4EC}" srcOrd="2" destOrd="0" presId="urn:diagrams.loki3.com/BracketList"/>
    <dgm:cxn modelId="{89FF9623-CCF4-4DC0-9242-CA25DF64BF20}" type="presParOf" srcId="{22B2A033-F0B4-421E-ACE8-D0C08A3C323A}" destId="{FE7ACC46-6676-408B-9F50-07A8035B5DB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B8723-6161-420B-9914-CE26367C13F6}">
      <dsp:nvSpPr>
        <dsp:cNvPr id="0" name=""/>
        <dsp:cNvSpPr/>
      </dsp:nvSpPr>
      <dsp:spPr>
        <a:xfrm>
          <a:off x="1220259" y="385238"/>
          <a:ext cx="4152870" cy="4152870"/>
        </a:xfrm>
        <a:prstGeom prst="blockArc">
          <a:avLst>
            <a:gd name="adj1" fmla="val 14040000"/>
            <a:gd name="adj2" fmla="val 16200000"/>
            <a:gd name="adj3" fmla="val 2758"/>
          </a:avLst>
        </a:prstGeom>
        <a:solidFill>
          <a:srgbClr val="646464">
            <a:hueOff val="0"/>
            <a:satOff val="0"/>
            <a:lumOff val="13333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4D3D3-50CD-4909-B1F5-238D3B9220A7}">
      <dsp:nvSpPr>
        <dsp:cNvPr id="0" name=""/>
        <dsp:cNvSpPr/>
      </dsp:nvSpPr>
      <dsp:spPr>
        <a:xfrm>
          <a:off x="1220259" y="385238"/>
          <a:ext cx="4152870" cy="4152870"/>
        </a:xfrm>
        <a:prstGeom prst="blockArc">
          <a:avLst>
            <a:gd name="adj1" fmla="val 11880000"/>
            <a:gd name="adj2" fmla="val 14040000"/>
            <a:gd name="adj3" fmla="val 2758"/>
          </a:avLst>
        </a:prstGeom>
        <a:solidFill>
          <a:sysClr val="window" lastClr="FFFFFF">
            <a:lumMod val="75000"/>
          </a:sys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  <a:contourClr>
            <a:srgbClr val="000000">
              <a:lumMod val="50000"/>
              <a:lumOff val="50000"/>
            </a:srgb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ED936-DEDF-4B17-8614-EE3C891BE899}">
      <dsp:nvSpPr>
        <dsp:cNvPr id="0" name=""/>
        <dsp:cNvSpPr/>
      </dsp:nvSpPr>
      <dsp:spPr>
        <a:xfrm>
          <a:off x="1219615" y="387216"/>
          <a:ext cx="4152870" cy="4152870"/>
        </a:xfrm>
        <a:prstGeom prst="blockArc">
          <a:avLst>
            <a:gd name="adj1" fmla="val 9710374"/>
            <a:gd name="adj2" fmla="val 11883491"/>
            <a:gd name="adj3" fmla="val 2758"/>
          </a:avLst>
        </a:prstGeom>
        <a:solidFill>
          <a:sysClr val="window" lastClr="FFFFFF">
            <a:lumMod val="75000"/>
          </a:sys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  <a:contourClr>
            <a:srgbClr val="000000">
              <a:lumMod val="50000"/>
              <a:lumOff val="50000"/>
            </a:srgb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7C625-4638-4AFB-9134-F6CCE2D86E35}">
      <dsp:nvSpPr>
        <dsp:cNvPr id="0" name=""/>
        <dsp:cNvSpPr/>
      </dsp:nvSpPr>
      <dsp:spPr>
        <a:xfrm>
          <a:off x="1206264" y="347867"/>
          <a:ext cx="4152870" cy="4152870"/>
        </a:xfrm>
        <a:prstGeom prst="blockArc">
          <a:avLst>
            <a:gd name="adj1" fmla="val 7556474"/>
            <a:gd name="adj2" fmla="val 9704699"/>
            <a:gd name="adj3" fmla="val 2758"/>
          </a:avLst>
        </a:prstGeom>
        <a:solidFill>
          <a:srgbClr val="646464">
            <a:hueOff val="0"/>
            <a:satOff val="0"/>
            <a:lumOff val="8889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8C20A-E5DF-4FDC-B364-9FDD826DA9F2}">
      <dsp:nvSpPr>
        <dsp:cNvPr id="0" name=""/>
        <dsp:cNvSpPr/>
      </dsp:nvSpPr>
      <dsp:spPr>
        <a:xfrm>
          <a:off x="1259589" y="339485"/>
          <a:ext cx="4152870" cy="4152870"/>
        </a:xfrm>
        <a:prstGeom prst="blockArc">
          <a:avLst>
            <a:gd name="adj1" fmla="val 5367302"/>
            <a:gd name="adj2" fmla="val 7560265"/>
            <a:gd name="adj3" fmla="val 2758"/>
          </a:avLst>
        </a:prstGeom>
        <a:solidFill>
          <a:sysClr val="window" lastClr="FFFFFF">
            <a:lumMod val="75000"/>
          </a:sys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/>
        </a:scene3d>
        <a:sp3d z="-182000" contourW="19050" prstMaterial="metal">
          <a:bevelT w="88900" h="203200"/>
          <a:bevelB w="165100" h="254000"/>
          <a:contourClr>
            <a:srgbClr val="000000">
              <a:lumMod val="50000"/>
              <a:lumOff val="50000"/>
            </a:srgb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41B6E-F175-426D-BC17-080845889974}">
      <dsp:nvSpPr>
        <dsp:cNvPr id="0" name=""/>
        <dsp:cNvSpPr/>
      </dsp:nvSpPr>
      <dsp:spPr>
        <a:xfrm>
          <a:off x="1280839" y="385648"/>
          <a:ext cx="4152870" cy="4152870"/>
        </a:xfrm>
        <a:prstGeom prst="blockArc">
          <a:avLst>
            <a:gd name="adj1" fmla="val 3324274"/>
            <a:gd name="adj2" fmla="val 5468791"/>
            <a:gd name="adj3" fmla="val 2758"/>
          </a:avLst>
        </a:prstGeom>
        <a:solidFill>
          <a:sysClr val="window" lastClr="FFFFFF">
            <a:lumMod val="75000"/>
          </a:sys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-182000" contourW="19050" prstMaterial="metal">
          <a:bevelB w="165100" h="254000"/>
          <a:contourClr>
            <a:srgbClr val="000000">
              <a:lumMod val="50000"/>
              <a:lumOff val="50000"/>
            </a:srgb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2EE34-4E94-46D3-BAA3-6E076148DBCC}">
      <dsp:nvSpPr>
        <dsp:cNvPr id="0" name=""/>
        <dsp:cNvSpPr/>
      </dsp:nvSpPr>
      <dsp:spPr>
        <a:xfrm>
          <a:off x="1202613" y="442373"/>
          <a:ext cx="4152870" cy="4152870"/>
        </a:xfrm>
        <a:prstGeom prst="blockArc">
          <a:avLst>
            <a:gd name="adj1" fmla="val 979612"/>
            <a:gd name="adj2" fmla="val 3162046"/>
            <a:gd name="adj3" fmla="val 2758"/>
          </a:avLst>
        </a:prstGeom>
        <a:solidFill>
          <a:srgbClr val="646464">
            <a:hueOff val="0"/>
            <a:satOff val="0"/>
            <a:lumOff val="4444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116B8-718D-4B7F-9C0E-B53E670C4AEB}">
      <dsp:nvSpPr>
        <dsp:cNvPr id="0" name=""/>
        <dsp:cNvSpPr/>
      </dsp:nvSpPr>
      <dsp:spPr>
        <a:xfrm>
          <a:off x="1220259" y="385238"/>
          <a:ext cx="4152870" cy="4152870"/>
        </a:xfrm>
        <a:prstGeom prst="blockArc">
          <a:avLst>
            <a:gd name="adj1" fmla="val 20520000"/>
            <a:gd name="adj2" fmla="val 1080000"/>
            <a:gd name="adj3" fmla="val 2758"/>
          </a:avLst>
        </a:prstGeom>
        <a:solidFill>
          <a:srgbClr val="646464">
            <a:hueOff val="0"/>
            <a:satOff val="0"/>
            <a:lumOff val="2963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AA021-E4A3-416D-A5C3-E8E68E1E576C}">
      <dsp:nvSpPr>
        <dsp:cNvPr id="0" name=""/>
        <dsp:cNvSpPr/>
      </dsp:nvSpPr>
      <dsp:spPr>
        <a:xfrm>
          <a:off x="1220259" y="385238"/>
          <a:ext cx="4152870" cy="4152870"/>
        </a:xfrm>
        <a:prstGeom prst="blockArc">
          <a:avLst>
            <a:gd name="adj1" fmla="val 18360000"/>
            <a:gd name="adj2" fmla="val 20520000"/>
            <a:gd name="adj3" fmla="val 2758"/>
          </a:avLst>
        </a:prstGeom>
        <a:solidFill>
          <a:srgbClr val="646464">
            <a:hueOff val="0"/>
            <a:satOff val="0"/>
            <a:lumOff val="1481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37ABD-250E-46EC-8DC1-F9B57AC00D4F}">
      <dsp:nvSpPr>
        <dsp:cNvPr id="0" name=""/>
        <dsp:cNvSpPr/>
      </dsp:nvSpPr>
      <dsp:spPr>
        <a:xfrm>
          <a:off x="1220259" y="385238"/>
          <a:ext cx="4152870" cy="4152870"/>
        </a:xfrm>
        <a:prstGeom prst="blockArc">
          <a:avLst>
            <a:gd name="adj1" fmla="val 16200000"/>
            <a:gd name="adj2" fmla="val 18360000"/>
            <a:gd name="adj3" fmla="val 2758"/>
          </a:avLst>
        </a:prstGeom>
        <a:solidFill>
          <a:sysClr val="window" lastClr="FFFFFF">
            <a:lumMod val="75000"/>
          </a:sys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  <a:contourClr>
            <a:srgbClr val="000000">
              <a:lumMod val="50000"/>
              <a:lumOff val="50000"/>
            </a:srgb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D96D6-F7C6-4D8B-A53D-0384EC2917B0}">
      <dsp:nvSpPr>
        <dsp:cNvPr id="0" name=""/>
        <dsp:cNvSpPr/>
      </dsp:nvSpPr>
      <dsp:spPr>
        <a:xfrm>
          <a:off x="2612114" y="1692283"/>
          <a:ext cx="1421502" cy="1468991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Priority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Use Cases</a:t>
          </a:r>
        </a:p>
      </dsp:txBody>
      <dsp:txXfrm>
        <a:off x="2820288" y="1907412"/>
        <a:ext cx="1005154" cy="1038733"/>
      </dsp:txXfrm>
    </dsp:sp>
    <dsp:sp modelId="{45AD4E49-5F99-4316-92A7-C80F4DC3060F}">
      <dsp:nvSpPr>
        <dsp:cNvPr id="0" name=""/>
        <dsp:cNvSpPr/>
      </dsp:nvSpPr>
      <dsp:spPr>
        <a:xfrm>
          <a:off x="2842972" y="-32095"/>
          <a:ext cx="907443" cy="891928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CVSH Epic Data</a:t>
          </a:r>
        </a:p>
      </dsp:txBody>
      <dsp:txXfrm>
        <a:off x="2975864" y="98525"/>
        <a:ext cx="641659" cy="630688"/>
      </dsp:txXfrm>
    </dsp:sp>
    <dsp:sp modelId="{09915A5F-5AF4-47F0-AD47-66DF2068F94D}">
      <dsp:nvSpPr>
        <dsp:cNvPr id="0" name=""/>
        <dsp:cNvSpPr/>
      </dsp:nvSpPr>
      <dsp:spPr>
        <a:xfrm>
          <a:off x="4052308" y="356909"/>
          <a:ext cx="896111" cy="896111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H4L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9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Health Dashboard</a:t>
          </a:r>
        </a:p>
      </dsp:txBody>
      <dsp:txXfrm>
        <a:off x="4183540" y="488141"/>
        <a:ext cx="633647" cy="633647"/>
      </dsp:txXfrm>
    </dsp:sp>
    <dsp:sp modelId="{9F52623D-C49E-4555-8BA6-31CDBF23A780}">
      <dsp:nvSpPr>
        <dsp:cNvPr id="0" name=""/>
        <dsp:cNvSpPr/>
      </dsp:nvSpPr>
      <dsp:spPr>
        <a:xfrm>
          <a:off x="4796973" y="1362257"/>
          <a:ext cx="894600" cy="933218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C360 </a:t>
          </a:r>
          <a:r>
            <a:rPr lang="en-US" sz="9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Consumers</a:t>
          </a:r>
        </a:p>
      </dsp:txBody>
      <dsp:txXfrm>
        <a:off x="4927984" y="1498924"/>
        <a:ext cx="632578" cy="659884"/>
      </dsp:txXfrm>
    </dsp:sp>
    <dsp:sp modelId="{C71D3199-05E8-4355-AC79-E98629629547}">
      <dsp:nvSpPr>
        <dsp:cNvPr id="0" name=""/>
        <dsp:cNvSpPr/>
      </dsp:nvSpPr>
      <dsp:spPr>
        <a:xfrm>
          <a:off x="4794698" y="2643557"/>
          <a:ext cx="899149" cy="901845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Inter-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operability</a:t>
          </a:r>
        </a:p>
      </dsp:txBody>
      <dsp:txXfrm>
        <a:off x="4926375" y="2775629"/>
        <a:ext cx="635795" cy="637701"/>
      </dsp:txXfrm>
    </dsp:sp>
    <dsp:sp modelId="{47CC6094-60E7-4CCB-AC4A-4C3836AA4EF3}">
      <dsp:nvSpPr>
        <dsp:cNvPr id="0" name=""/>
        <dsp:cNvSpPr/>
      </dsp:nvSpPr>
      <dsp:spPr>
        <a:xfrm>
          <a:off x="4053515" y="3711036"/>
          <a:ext cx="932916" cy="873525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CM / UM /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QM</a:t>
          </a:r>
        </a:p>
      </dsp:txBody>
      <dsp:txXfrm>
        <a:off x="4190137" y="3838961"/>
        <a:ext cx="659672" cy="617675"/>
      </dsp:txXfrm>
    </dsp:sp>
    <dsp:sp modelId="{6F8B527E-4344-477F-A168-48507658D455}">
      <dsp:nvSpPr>
        <dsp:cNvPr id="0" name=""/>
        <dsp:cNvSpPr/>
      </dsp:nvSpPr>
      <dsp:spPr>
        <a:xfrm>
          <a:off x="2861782" y="4092845"/>
          <a:ext cx="909034" cy="833268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HEDIS /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Stars</a:t>
          </a:r>
        </a:p>
      </dsp:txBody>
      <dsp:txXfrm>
        <a:off x="2994907" y="4214874"/>
        <a:ext cx="642784" cy="589210"/>
      </dsp:txXfrm>
    </dsp:sp>
    <dsp:sp modelId="{38600124-5B01-41C8-BD95-E6FCC38FE18E}">
      <dsp:nvSpPr>
        <dsp:cNvPr id="0" name=""/>
        <dsp:cNvSpPr/>
      </dsp:nvSpPr>
      <dsp:spPr>
        <a:xfrm>
          <a:off x="1684176" y="3670333"/>
          <a:ext cx="896111" cy="896111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Clinical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Trials</a:t>
          </a:r>
        </a:p>
      </dsp:txBody>
      <dsp:txXfrm>
        <a:off x="1815408" y="3801565"/>
        <a:ext cx="633647" cy="633647"/>
      </dsp:txXfrm>
    </dsp:sp>
    <dsp:sp modelId="{5EB54241-896B-46C1-9B03-65F81DB1A1A8}">
      <dsp:nvSpPr>
        <dsp:cNvPr id="0" name=""/>
        <dsp:cNvSpPr/>
      </dsp:nvSpPr>
      <dsp:spPr>
        <a:xfrm>
          <a:off x="890358" y="2648914"/>
          <a:ext cx="919786" cy="905988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Medicare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Risk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Adjustment</a:t>
          </a:r>
        </a:p>
      </dsp:txBody>
      <dsp:txXfrm>
        <a:off x="1025058" y="2781593"/>
        <a:ext cx="650386" cy="640630"/>
      </dsp:txXfrm>
    </dsp:sp>
    <dsp:sp modelId="{E76A0531-F3DA-4A5D-BA05-27E865ABBAF0}">
      <dsp:nvSpPr>
        <dsp:cNvPr id="0" name=""/>
        <dsp:cNvSpPr/>
      </dsp:nvSpPr>
      <dsp:spPr>
        <a:xfrm>
          <a:off x="860394" y="1352758"/>
          <a:ext cx="977444" cy="952218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Complex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Chronic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Conditions</a:t>
          </a:r>
        </a:p>
      </dsp:txBody>
      <dsp:txXfrm>
        <a:off x="1003537" y="1492207"/>
        <a:ext cx="691158" cy="673320"/>
      </dsp:txXfrm>
    </dsp:sp>
    <dsp:sp modelId="{7E6D8E12-9420-4700-8344-2E1158A531D1}">
      <dsp:nvSpPr>
        <dsp:cNvPr id="0" name=""/>
        <dsp:cNvSpPr/>
      </dsp:nvSpPr>
      <dsp:spPr>
        <a:xfrm>
          <a:off x="1637179" y="349011"/>
          <a:ext cx="911690" cy="911905"/>
        </a:xfrm>
        <a:prstGeom prst="ellipse">
          <a:avLst/>
        </a:prstGeom>
        <a:solidFill>
          <a:srgbClr val="86868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Kidney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Care</a:t>
          </a:r>
        </a:p>
      </dsp:txBody>
      <dsp:txXfrm>
        <a:off x="1770693" y="482556"/>
        <a:ext cx="644662" cy="644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9C9E9-7F5B-494C-88CF-6F82345E2AAA}">
      <dsp:nvSpPr>
        <dsp:cNvPr id="0" name=""/>
        <dsp:cNvSpPr/>
      </dsp:nvSpPr>
      <dsp:spPr>
        <a:xfrm>
          <a:off x="0" y="299918"/>
          <a:ext cx="1459893" cy="224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CVSH Epic Data</a:t>
          </a:r>
        </a:p>
      </dsp:txBody>
      <dsp:txXfrm>
        <a:off x="0" y="299918"/>
        <a:ext cx="1459893" cy="224606"/>
      </dsp:txXfrm>
    </dsp:sp>
    <dsp:sp modelId="{135C70B5-4309-40F9-AB45-7A36ABE5CD77}">
      <dsp:nvSpPr>
        <dsp:cNvPr id="0" name=""/>
        <dsp:cNvSpPr/>
      </dsp:nvSpPr>
      <dsp:spPr>
        <a:xfrm>
          <a:off x="1459893" y="124444"/>
          <a:ext cx="291978" cy="57555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rgbClr val="9E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1FAE9-FB96-45F5-92AD-4CA7B6E5A756}">
      <dsp:nvSpPr>
        <dsp:cNvPr id="0" name=""/>
        <dsp:cNvSpPr/>
      </dsp:nvSpPr>
      <dsp:spPr>
        <a:xfrm>
          <a:off x="1868663" y="50397"/>
          <a:ext cx="3970910" cy="788168"/>
        </a:xfrm>
        <a:prstGeom prst="rect">
          <a:avLst/>
        </a:prstGeom>
        <a:solidFill>
          <a:srgbClr val="9E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Expose near real-time encounter data to clinicians and consumers across the enterprise (i.e. Immunizations and </a:t>
          </a:r>
          <a:r>
            <a:rPr lang="en-US" sz="1100" kern="1200" dirty="0"/>
            <a:t>Medication</a:t>
          </a:r>
          <a:r>
            <a:rPr lang="en-US" sz="1200" kern="1200" dirty="0"/>
            <a:t> history)</a:t>
          </a:r>
        </a:p>
      </dsp:txBody>
      <dsp:txXfrm>
        <a:off x="1868663" y="50397"/>
        <a:ext cx="3970910" cy="788168"/>
      </dsp:txXfrm>
    </dsp:sp>
    <dsp:sp modelId="{AED19F99-E55B-4424-8B68-6A7819D8B118}">
      <dsp:nvSpPr>
        <dsp:cNvPr id="0" name=""/>
        <dsp:cNvSpPr/>
      </dsp:nvSpPr>
      <dsp:spPr>
        <a:xfrm>
          <a:off x="0" y="884312"/>
          <a:ext cx="1459893" cy="381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H4L Health Dashboard</a:t>
          </a:r>
        </a:p>
      </dsp:txBody>
      <dsp:txXfrm>
        <a:off x="0" y="884312"/>
        <a:ext cx="1459893" cy="381150"/>
      </dsp:txXfrm>
    </dsp:sp>
    <dsp:sp modelId="{04BB8F7D-6481-4616-9816-576AC4C71423}">
      <dsp:nvSpPr>
        <dsp:cNvPr id="0" name=""/>
        <dsp:cNvSpPr/>
      </dsp:nvSpPr>
      <dsp:spPr>
        <a:xfrm>
          <a:off x="1459893" y="884312"/>
          <a:ext cx="291978" cy="3811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rgbClr val="9E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31125-E58D-4F1E-BC78-D3FC45A6E625}">
      <dsp:nvSpPr>
        <dsp:cNvPr id="0" name=""/>
        <dsp:cNvSpPr/>
      </dsp:nvSpPr>
      <dsp:spPr>
        <a:xfrm>
          <a:off x="1868663" y="868515"/>
          <a:ext cx="3970910" cy="457963"/>
        </a:xfrm>
        <a:prstGeom prst="rect">
          <a:avLst/>
        </a:prstGeom>
        <a:solidFill>
          <a:srgbClr val="9E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106363" lvl="1" indent="-106363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Consolidate internal and external immunizations (COVID and Flu) and COVID lab results into a single consumer profile </a:t>
          </a:r>
        </a:p>
      </dsp:txBody>
      <dsp:txXfrm>
        <a:off x="1868663" y="868515"/>
        <a:ext cx="3970910" cy="457963"/>
      </dsp:txXfrm>
    </dsp:sp>
    <dsp:sp modelId="{4D0CA750-53B3-4208-9E94-9A0B55528DAB}">
      <dsp:nvSpPr>
        <dsp:cNvPr id="0" name=""/>
        <dsp:cNvSpPr/>
      </dsp:nvSpPr>
      <dsp:spPr>
        <a:xfrm>
          <a:off x="0" y="1432787"/>
          <a:ext cx="1459893" cy="224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C360 Consumers</a:t>
          </a:r>
        </a:p>
      </dsp:txBody>
      <dsp:txXfrm>
        <a:off x="0" y="1432787"/>
        <a:ext cx="1459893" cy="224606"/>
      </dsp:txXfrm>
    </dsp:sp>
    <dsp:sp modelId="{65EE4B2F-CEC7-463A-AC01-0C746C7BAE09}">
      <dsp:nvSpPr>
        <dsp:cNvPr id="0" name=""/>
        <dsp:cNvSpPr/>
      </dsp:nvSpPr>
      <dsp:spPr>
        <a:xfrm>
          <a:off x="1459893" y="1355579"/>
          <a:ext cx="291978" cy="37902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rgbClr val="9E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04753-6F05-4D6F-95B1-EEB2A944F690}">
      <dsp:nvSpPr>
        <dsp:cNvPr id="0" name=""/>
        <dsp:cNvSpPr/>
      </dsp:nvSpPr>
      <dsp:spPr>
        <a:xfrm>
          <a:off x="1868663" y="1368060"/>
          <a:ext cx="3970910" cy="403242"/>
        </a:xfrm>
        <a:prstGeom prst="rect">
          <a:avLst/>
        </a:prstGeom>
        <a:solidFill>
          <a:srgbClr val="9E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106363" lvl="1" indent="-106363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Combine internal and external sources of filled medications and administered immunizations into a uniform clinical view</a:t>
          </a:r>
        </a:p>
      </dsp:txBody>
      <dsp:txXfrm>
        <a:off x="1868663" y="1368060"/>
        <a:ext cx="3970910" cy="403242"/>
      </dsp:txXfrm>
    </dsp:sp>
    <dsp:sp modelId="{45935F0A-0735-4E9A-AB2C-0025E3BFCE79}">
      <dsp:nvSpPr>
        <dsp:cNvPr id="0" name=""/>
        <dsp:cNvSpPr/>
      </dsp:nvSpPr>
      <dsp:spPr>
        <a:xfrm>
          <a:off x="0" y="1849023"/>
          <a:ext cx="1459893" cy="224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Interoperability</a:t>
          </a:r>
        </a:p>
      </dsp:txBody>
      <dsp:txXfrm>
        <a:off x="0" y="1849023"/>
        <a:ext cx="1459893" cy="224606"/>
      </dsp:txXfrm>
    </dsp:sp>
    <dsp:sp modelId="{F3C1F797-5955-4A18-BB04-8BB6DC87AE8E}">
      <dsp:nvSpPr>
        <dsp:cNvPr id="0" name=""/>
        <dsp:cNvSpPr/>
      </dsp:nvSpPr>
      <dsp:spPr>
        <a:xfrm>
          <a:off x="1459893" y="1845514"/>
          <a:ext cx="291978" cy="2316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rgbClr val="9E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5DAA9-6792-478D-983C-6E63939D46B0}">
      <dsp:nvSpPr>
        <dsp:cNvPr id="0" name=""/>
        <dsp:cNvSpPr/>
      </dsp:nvSpPr>
      <dsp:spPr>
        <a:xfrm>
          <a:off x="1868663" y="1799308"/>
          <a:ext cx="3970910" cy="350029"/>
        </a:xfrm>
        <a:prstGeom prst="rect">
          <a:avLst/>
        </a:prstGeom>
        <a:solidFill>
          <a:srgbClr val="9E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Expose near real-time encounter data from external EHRs</a:t>
          </a:r>
        </a:p>
      </dsp:txBody>
      <dsp:txXfrm>
        <a:off x="1868663" y="1799308"/>
        <a:ext cx="3970910" cy="350029"/>
      </dsp:txXfrm>
    </dsp:sp>
    <dsp:sp modelId="{BC1367A5-DBFE-4332-BCE5-0B921851C54B}">
      <dsp:nvSpPr>
        <dsp:cNvPr id="0" name=""/>
        <dsp:cNvSpPr/>
      </dsp:nvSpPr>
      <dsp:spPr>
        <a:xfrm>
          <a:off x="0" y="2422384"/>
          <a:ext cx="1459893" cy="381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CM UM QM &amp; HEDIS/Stars</a:t>
          </a:r>
        </a:p>
      </dsp:txBody>
      <dsp:txXfrm>
        <a:off x="0" y="2422384"/>
        <a:ext cx="1459893" cy="381150"/>
      </dsp:txXfrm>
    </dsp:sp>
    <dsp:sp modelId="{2F8426F9-862A-4E96-AD86-43D671C24189}">
      <dsp:nvSpPr>
        <dsp:cNvPr id="0" name=""/>
        <dsp:cNvSpPr/>
      </dsp:nvSpPr>
      <dsp:spPr>
        <a:xfrm>
          <a:off x="1459893" y="2184165"/>
          <a:ext cx="291978" cy="8575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rgbClr val="9E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22690-E680-4FAA-B239-7F774817D821}">
      <dsp:nvSpPr>
        <dsp:cNvPr id="0" name=""/>
        <dsp:cNvSpPr/>
      </dsp:nvSpPr>
      <dsp:spPr>
        <a:xfrm>
          <a:off x="1868663" y="2175941"/>
          <a:ext cx="3970910" cy="874036"/>
        </a:xfrm>
        <a:prstGeom prst="rect">
          <a:avLst/>
        </a:prstGeom>
        <a:solidFill>
          <a:srgbClr val="9E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92075" lvl="1" indent="-9207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Near real time integration of ADT data to support member transition events</a:t>
          </a:r>
        </a:p>
        <a:p>
          <a:pPr marL="92075" lvl="1" indent="-9207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Real-time encounter data to support clinical data review and automated triggers</a:t>
          </a:r>
        </a:p>
        <a:p>
          <a:pPr marL="92075" lvl="1" indent="-9207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NCQA data elements from health provider organizations</a:t>
          </a:r>
        </a:p>
      </dsp:txBody>
      <dsp:txXfrm>
        <a:off x="1868663" y="2175941"/>
        <a:ext cx="3970910" cy="874036"/>
      </dsp:txXfrm>
    </dsp:sp>
    <dsp:sp modelId="{1526DD4A-40ED-4534-9FE6-3BE27E152B4E}">
      <dsp:nvSpPr>
        <dsp:cNvPr id="0" name=""/>
        <dsp:cNvSpPr/>
      </dsp:nvSpPr>
      <dsp:spPr>
        <a:xfrm>
          <a:off x="0" y="3231392"/>
          <a:ext cx="1459893" cy="224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Clinical Trials</a:t>
          </a:r>
        </a:p>
      </dsp:txBody>
      <dsp:txXfrm>
        <a:off x="0" y="3231392"/>
        <a:ext cx="1459893" cy="224606"/>
      </dsp:txXfrm>
    </dsp:sp>
    <dsp:sp modelId="{057FAE59-AD67-48C7-88D7-EC394C0C2266}">
      <dsp:nvSpPr>
        <dsp:cNvPr id="0" name=""/>
        <dsp:cNvSpPr/>
      </dsp:nvSpPr>
      <dsp:spPr>
        <a:xfrm>
          <a:off x="1459893" y="3154183"/>
          <a:ext cx="291978" cy="37902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rgbClr val="9E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23058-82FF-4003-9339-28D136C8F427}">
      <dsp:nvSpPr>
        <dsp:cNvPr id="0" name=""/>
        <dsp:cNvSpPr/>
      </dsp:nvSpPr>
      <dsp:spPr>
        <a:xfrm>
          <a:off x="1868663" y="3089577"/>
          <a:ext cx="3970910" cy="508235"/>
        </a:xfrm>
        <a:prstGeom prst="rect">
          <a:avLst/>
        </a:prstGeom>
        <a:solidFill>
          <a:srgbClr val="9E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92075" lvl="1" indent="-9207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Aggregate multiple internal data sources for stratification and identification of clinical trial participants</a:t>
          </a:r>
        </a:p>
      </dsp:txBody>
      <dsp:txXfrm>
        <a:off x="1868663" y="3089577"/>
        <a:ext cx="3970910" cy="508235"/>
      </dsp:txXfrm>
    </dsp:sp>
    <dsp:sp modelId="{43B15734-3A12-4915-9DD4-4EDBECFC3268}">
      <dsp:nvSpPr>
        <dsp:cNvPr id="0" name=""/>
        <dsp:cNvSpPr/>
      </dsp:nvSpPr>
      <dsp:spPr>
        <a:xfrm>
          <a:off x="0" y="3665889"/>
          <a:ext cx="1459893" cy="381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Medicare Risk Adjustment</a:t>
          </a:r>
        </a:p>
      </dsp:txBody>
      <dsp:txXfrm>
        <a:off x="0" y="3665889"/>
        <a:ext cx="1459893" cy="381150"/>
      </dsp:txXfrm>
    </dsp:sp>
    <dsp:sp modelId="{D015C527-36EC-49F9-AC1A-BE196EA102FD}">
      <dsp:nvSpPr>
        <dsp:cNvPr id="0" name=""/>
        <dsp:cNvSpPr/>
      </dsp:nvSpPr>
      <dsp:spPr>
        <a:xfrm>
          <a:off x="1459893" y="3665889"/>
          <a:ext cx="291978" cy="3811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rgbClr val="9E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1738F-C172-4800-8D81-454859FD34F3}">
      <dsp:nvSpPr>
        <dsp:cNvPr id="0" name=""/>
        <dsp:cNvSpPr/>
      </dsp:nvSpPr>
      <dsp:spPr>
        <a:xfrm>
          <a:off x="1868663" y="3637413"/>
          <a:ext cx="3970910" cy="438101"/>
        </a:xfrm>
        <a:prstGeom prst="rect">
          <a:avLst/>
        </a:prstGeom>
        <a:solidFill>
          <a:srgbClr val="9E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92075" lvl="1" indent="-92075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Electronic chart retrieval for encounter data</a:t>
          </a:r>
        </a:p>
      </dsp:txBody>
      <dsp:txXfrm>
        <a:off x="1868663" y="3637413"/>
        <a:ext cx="3970910" cy="438101"/>
      </dsp:txXfrm>
    </dsp:sp>
    <dsp:sp modelId="{6ABFE37A-D577-4432-86CC-620D97397EBF}">
      <dsp:nvSpPr>
        <dsp:cNvPr id="0" name=""/>
        <dsp:cNvSpPr/>
      </dsp:nvSpPr>
      <dsp:spPr>
        <a:xfrm>
          <a:off x="0" y="4344825"/>
          <a:ext cx="1459893" cy="5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Complex Chronic Conditions                &amp; Kidney Care</a:t>
          </a:r>
        </a:p>
      </dsp:txBody>
      <dsp:txXfrm>
        <a:off x="0" y="4344825"/>
        <a:ext cx="1459893" cy="544500"/>
      </dsp:txXfrm>
    </dsp:sp>
    <dsp:sp modelId="{1572CF91-5264-49F3-97F7-B359AD52205A}">
      <dsp:nvSpPr>
        <dsp:cNvPr id="0" name=""/>
        <dsp:cNvSpPr/>
      </dsp:nvSpPr>
      <dsp:spPr>
        <a:xfrm>
          <a:off x="1459893" y="4115114"/>
          <a:ext cx="291978" cy="100392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rgbClr val="9E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ACC46-6676-408B-9F50-07A8035B5DB7}">
      <dsp:nvSpPr>
        <dsp:cNvPr id="0" name=""/>
        <dsp:cNvSpPr/>
      </dsp:nvSpPr>
      <dsp:spPr>
        <a:xfrm>
          <a:off x="1868663" y="4110135"/>
          <a:ext cx="3970910" cy="1003921"/>
        </a:xfrm>
        <a:prstGeom prst="rect">
          <a:avLst/>
        </a:prstGeom>
        <a:solidFill>
          <a:srgbClr val="9E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76200" lvl="1" indent="-762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Incorporate internal and external encounter and medication data for consumer review </a:t>
          </a:r>
        </a:p>
        <a:p>
          <a:pPr marL="76200" lvl="1" indent="-762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Monitor streaming glucose lab results from connected devices</a:t>
          </a:r>
        </a:p>
        <a:p>
          <a:pPr marL="76200" lvl="1" indent="-762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Process internal and external EHR and Claims data for payer and provider analytics</a:t>
          </a:r>
        </a:p>
      </dsp:txBody>
      <dsp:txXfrm>
        <a:off x="1868663" y="4110135"/>
        <a:ext cx="3970910" cy="1003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D2186-DEBB-4ABD-B02F-BCABA2D68AB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6477-BBBC-4DBC-B8C9-DCC8350C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047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40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521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452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5455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670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54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3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062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46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86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What CRD and EMR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78933-7A5C-4A84-A4C6-D03D63D785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1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11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46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78933-7A5C-4A84-A4C6-D03D63D7857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8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69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82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1a1e2216f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g71a1e2216f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42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4ABB-9377-4633-A000-A7167C022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7425-A788-4EB2-910F-B5E8ABD8E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82B1-D3A0-48F5-BF2A-C53CD745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ACCB-B16F-42AA-8AF6-66A55E5D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F443-1A5E-4E68-87D0-7E94BFFC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996C-3323-441B-A36E-D0A1C192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6B67D-4BC2-4192-AC1C-9543A20E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BC76-5BBC-43B0-9509-9503A5D0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7C51-01E5-493D-9012-6A59A873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443A-9C27-4EAA-8E66-7971DB77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D96CA-33C6-4F27-A4AD-ED5104E26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AB4A0-575D-4003-9605-8AFE5D90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7A1B-9A45-4C37-BD43-A049D63C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F4C0-F995-429D-B7F8-430EFEFC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57EE-BDD5-4BD1-92B1-8D0EAF01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 THIS">
  <p:cSld name="USE THI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557935" y="649224"/>
            <a:ext cx="9667918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557935" y="1776585"/>
            <a:ext cx="8588537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cap="none">
                <a:solidFill>
                  <a:schemeClr val="dk2"/>
                </a:solidFill>
              </a:defRPr>
            </a:lvl1pPr>
            <a:lvl2pPr marL="91440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6pPr>
            <a:lvl7pPr marL="320040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5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2015-F508-40BC-873C-BDC72376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81CF9-4E4A-40BC-A12A-B7B37C79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90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587" y="0"/>
            <a:ext cx="12195175" cy="6858000"/>
          </a:xfrm>
          <a:solidFill>
            <a:schemeClr val="bg1">
              <a:lumMod val="75000"/>
            </a:schemeClr>
          </a:solidFill>
        </p:spPr>
        <p:txBody>
          <a:bodyPr rIns="457200"/>
          <a:lstStyle>
            <a:lvl1pPr algn="r">
              <a:defRPr sz="2000" b="1" baseline="0">
                <a:solidFill>
                  <a:schemeClr val="bg1"/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Click icon to add picture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68818" y="850392"/>
            <a:ext cx="4179897" cy="5157216"/>
          </a:xfrm>
          <a:solidFill>
            <a:srgbClr val="CC0000">
              <a:alpha val="74902"/>
            </a:srgbClr>
          </a:solidFill>
        </p:spPr>
        <p:txBody>
          <a:bodyPr lIns="402336" tIns="457200" rIns="365760" bIns="18288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1016991" y="5235158"/>
            <a:ext cx="2273125" cy="279165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91965" y="3063240"/>
            <a:ext cx="3283551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16991" y="2679062"/>
            <a:ext cx="393699" cy="0"/>
          </a:xfrm>
          <a:prstGeom prst="line">
            <a:avLst/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2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587" y="0"/>
            <a:ext cx="12195175" cy="6858000"/>
          </a:xfrm>
          <a:solidFill>
            <a:schemeClr val="bg1">
              <a:lumMod val="75000"/>
            </a:schemeClr>
          </a:solidFill>
        </p:spPr>
        <p:txBody>
          <a:bodyPr rIns="457200"/>
          <a:lstStyle>
            <a:lvl1pPr algn="r">
              <a:defRPr sz="2000" b="1" baseline="0">
                <a:solidFill>
                  <a:schemeClr val="bg1"/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Click icon to add picture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68818" y="850392"/>
            <a:ext cx="4179897" cy="5157216"/>
          </a:xfrm>
          <a:solidFill>
            <a:srgbClr val="FFFFFF">
              <a:alpha val="89804"/>
            </a:srgbClr>
          </a:solidFill>
        </p:spPr>
        <p:txBody>
          <a:bodyPr lIns="402336" tIns="457200" rIns="365760" bIns="182880" anchor="t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89552" y="3063240"/>
            <a:ext cx="3283551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1017754" y="5239513"/>
            <a:ext cx="2273125" cy="279165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A45137-D954-4F74-A043-F7DE2DC22D97}"/>
              </a:ext>
            </a:extLst>
          </p:cNvPr>
          <p:cNvCxnSpPr/>
          <p:nvPr userDrawn="1"/>
        </p:nvCxnSpPr>
        <p:spPr>
          <a:xfrm>
            <a:off x="1016991" y="2679062"/>
            <a:ext cx="393699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43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717805" y="389319"/>
            <a:ext cx="9101035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84048" y="1024128"/>
            <a:ext cx="5806440" cy="4443984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223762" y="1167898"/>
            <a:ext cx="3685665" cy="890028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23761" y="2825587"/>
            <a:ext cx="3682432" cy="2407316"/>
          </a:xfrm>
        </p:spPr>
        <p:txBody>
          <a:bodyPr>
            <a:noAutofit/>
          </a:bodyPr>
          <a:lstStyle>
            <a:lvl1pPr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Text here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1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127" cy="6108192"/>
          </a:xfrm>
          <a:solidFill>
            <a:srgbClr val="CC0000">
              <a:alpha val="69804"/>
            </a:srgb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839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127" cy="6108192"/>
          </a:xfrm>
          <a:solidFill>
            <a:schemeClr val="accent6">
              <a:alpha val="69804"/>
            </a:scheme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235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127" cy="6108192"/>
          </a:xfrm>
          <a:solidFill>
            <a:srgbClr val="267AC0">
              <a:alpha val="69804"/>
            </a:srgb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26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BBB1-25D2-49EA-A41A-EF0FCBB3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E228-8E7A-4E29-B96F-509C4442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13B4-20AC-4F1C-BF53-2EBFF813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994C-2B6D-4CD0-97B4-1CB66E95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888C-D09E-4789-8643-B80F6A92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7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B6C09C-1569-4654-BB41-00C9680D2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10130575" cy="767080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add title for three column with text and pictograms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76397E4-B71C-46AA-956F-3D980F86C3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114332" y="3474720"/>
            <a:ext cx="2926080" cy="2278380"/>
          </a:xfrm>
        </p:spPr>
        <p:txBody>
          <a:bodyPr/>
          <a:lstStyle>
            <a:lvl1pPr algn="ctr">
              <a:spcBef>
                <a:spcPts val="1200"/>
              </a:spcBef>
              <a:defRPr sz="2000" b="1"/>
            </a:lvl1pPr>
            <a:lvl2pPr marL="0" indent="0" algn="ctr">
              <a:spcBef>
                <a:spcPts val="1200"/>
              </a:spcBef>
              <a:buFontTx/>
              <a:buNone/>
              <a:defRPr sz="1600" baseline="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9553113-2B4B-401B-B370-4B3C744FACE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9476" y="3474720"/>
            <a:ext cx="2926080" cy="2278380"/>
          </a:xfrm>
        </p:spPr>
        <p:txBody>
          <a:bodyPr/>
          <a:lstStyle>
            <a:lvl1pPr algn="ctr">
              <a:spcBef>
                <a:spcPts val="1200"/>
              </a:spcBef>
              <a:defRPr sz="2000" b="1"/>
            </a:lvl1pPr>
            <a:lvl2pPr marL="0" indent="0" algn="ctr">
              <a:spcBef>
                <a:spcPts val="1200"/>
              </a:spcBef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7CE74-CA0B-4C5C-9F24-0A4DDE0192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44620" y="3474720"/>
            <a:ext cx="2926080" cy="2278380"/>
          </a:xfrm>
        </p:spPr>
        <p:txBody>
          <a:bodyPr/>
          <a:lstStyle>
            <a:lvl1pPr algn="ctr">
              <a:spcBef>
                <a:spcPts val="1200"/>
              </a:spcBef>
              <a:defRPr sz="2000" b="1"/>
            </a:lvl1pPr>
            <a:lvl2pPr marL="0" indent="0" algn="ctr">
              <a:spcBef>
                <a:spcPts val="1200"/>
              </a:spcBef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</p:spTree>
    <p:extLst>
      <p:ext uri="{BB962C8B-B14F-4D97-AF65-F5344CB8AC3E}">
        <p14:creationId xmlns:p14="http://schemas.microsoft.com/office/powerpoint/2010/main" val="279911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with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36CF014F-B23E-4DD0-8A88-40A65BDAD14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1001" y="384048"/>
            <a:ext cx="11430000" cy="5723065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009B7-5F33-4D7E-A4F7-6CA681DDE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417" y="645677"/>
            <a:ext cx="9273156" cy="45391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for five column journey layout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C11469D-9EC8-4519-836A-687F660815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002" y="3794760"/>
            <a:ext cx="11442124" cy="2312352"/>
          </a:xfrm>
          <a:solidFill>
            <a:srgbClr val="FFFFFF">
              <a:alpha val="89804"/>
            </a:srgbClr>
          </a:solidFill>
        </p:spPr>
        <p:txBody>
          <a:bodyPr lIns="731520" tIns="292608" rIns="9144000" bIns="365760"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75E45-8148-442F-822D-E9C73BA8CB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81494" y="4087368"/>
            <a:ext cx="1554480" cy="1647866"/>
          </a:xfr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5F229D-5445-4481-B37A-7C803D7A4E2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92104" y="4087368"/>
            <a:ext cx="1554480" cy="1647866"/>
          </a:xfr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3FBD4EE-F77B-494E-85B2-4353717063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10332" y="4087368"/>
            <a:ext cx="1552597" cy="1647866"/>
          </a:xfr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BAA180E-9385-446C-8FE0-5A75D6AC5FA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522127" y="4087368"/>
            <a:ext cx="1600200" cy="1647866"/>
          </a:xfr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956EEDF9-B18F-4AFB-9E04-CA990EBDD6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3418" y="1147235"/>
            <a:ext cx="4502150" cy="663575"/>
          </a:xfrm>
        </p:spPr>
        <p:txBody>
          <a:bodyPr>
            <a:noAutofit/>
          </a:bodyPr>
          <a:lstStyle>
            <a:lvl1pPr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26422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eft re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D01347EA-A5E7-49A1-A514-68318CFEBC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148" y="384048"/>
            <a:ext cx="11432977" cy="5724144"/>
          </a:xfrm>
          <a:solidFill>
            <a:schemeClr val="bg1">
              <a:lumMod val="75000"/>
            </a:schemeClr>
          </a:solidFill>
        </p:spPr>
        <p:txBody>
          <a:bodyPr rIns="228600"/>
          <a:lstStyle>
            <a:lvl1pPr algn="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2D166E-0ECA-42FC-92B4-4E1210F30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442" y="0"/>
            <a:ext cx="5318557" cy="5724144"/>
          </a:xfrm>
          <a:solidFill>
            <a:srgbClr val="CC0000">
              <a:alpha val="74902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844AFB-2CD7-4A47-A791-8BD9C1F3A6E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344518" y="2103120"/>
            <a:ext cx="4115872" cy="3154680"/>
          </a:xfr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501057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right re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A4D12A02-A360-46A7-8D87-07E27C95D1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148" y="384048"/>
            <a:ext cx="11432977" cy="5724144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231775" indent="0" algn="l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5028E0-B9C4-4F1E-B493-C01E099850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0"/>
            <a:ext cx="5323194" cy="5724144"/>
          </a:xfrm>
          <a:solidFill>
            <a:srgbClr val="CC0000">
              <a:alpha val="74902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B2D2B8-9FB8-4A09-A965-EDE29B294B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667712" y="2103120"/>
            <a:ext cx="4115872" cy="3154680"/>
          </a:xfr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221665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eft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3D055086-58AC-42CE-888E-C815208128D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148" y="384048"/>
            <a:ext cx="11432977" cy="5724144"/>
          </a:xfrm>
          <a:solidFill>
            <a:schemeClr val="bg1">
              <a:lumMod val="75000"/>
            </a:schemeClr>
          </a:solidFill>
        </p:spPr>
        <p:txBody>
          <a:bodyPr rIns="228600"/>
          <a:lstStyle>
            <a:lvl1pPr algn="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E6573A-5FD6-4334-99D2-D89E563A3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442" y="0"/>
            <a:ext cx="5318557" cy="5724144"/>
          </a:xfrm>
          <a:solidFill>
            <a:srgbClr val="FFFFFF">
              <a:alpha val="89804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96A496-EE5B-40C6-8F1E-8D08A089A294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344518" y="2103120"/>
            <a:ext cx="4115872" cy="3154680"/>
          </a:xfrm>
        </p:spPr>
        <p:txBody>
          <a:bodyPr/>
          <a:lstStyle>
            <a:lvl1pPr>
              <a:defRPr sz="1600" cap="none" baseline="0">
                <a:solidFill>
                  <a:schemeClr val="tx2"/>
                </a:solidFill>
              </a:defRPr>
            </a:lvl1pPr>
            <a:lvl2pPr marL="171450" indent="-171450">
              <a:defRPr sz="1600">
                <a:solidFill>
                  <a:schemeClr val="tx2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tx2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tx2"/>
                </a:solidFill>
              </a:defRPr>
            </a:lvl5pPr>
            <a:lvl6pPr marL="857250" indent="-174625">
              <a:defRPr>
                <a:solidFill>
                  <a:schemeClr val="tx2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431423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right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54CB2024-EDB7-4027-B7B3-F640F2EC12E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148" y="384048"/>
            <a:ext cx="11432977" cy="5724144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231775" indent="0" algn="l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66DF86-B4A3-42B6-8919-C55C8B157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0"/>
            <a:ext cx="5323194" cy="5724144"/>
          </a:xfrm>
          <a:solidFill>
            <a:srgbClr val="FFFFFF">
              <a:alpha val="89804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0552F6-0A47-41DD-9EA5-4D6D279BD2A6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667712" y="2103120"/>
            <a:ext cx="4115872" cy="3154680"/>
          </a:xfrm>
        </p:spPr>
        <p:txBody>
          <a:bodyPr/>
          <a:lstStyle>
            <a:lvl1pPr>
              <a:defRPr sz="1600" cap="none" baseline="0">
                <a:solidFill>
                  <a:schemeClr val="tx2"/>
                </a:solidFill>
              </a:defRPr>
            </a:lvl1pPr>
            <a:lvl2pPr marL="171450" indent="-171450">
              <a:defRPr sz="1600">
                <a:solidFill>
                  <a:schemeClr val="tx2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tx2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tx2"/>
                </a:solidFill>
              </a:defRPr>
            </a:lvl5pPr>
            <a:lvl6pPr marL="857250" indent="-174625">
              <a:defRPr>
                <a:solidFill>
                  <a:schemeClr val="tx2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5603308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eft bl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84148" y="384048"/>
            <a:ext cx="11432977" cy="5724144"/>
          </a:xfrm>
          <a:solidFill>
            <a:schemeClr val="bg1">
              <a:lumMod val="75000"/>
            </a:schemeClr>
          </a:solidFill>
        </p:spPr>
        <p:txBody>
          <a:bodyPr rIns="228600"/>
          <a:lstStyle>
            <a:lvl1pPr algn="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B3AA7B-BFA1-4F3B-8433-5B996FE11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442" y="0"/>
            <a:ext cx="5318557" cy="5724144"/>
          </a:xfrm>
          <a:solidFill>
            <a:srgbClr val="267AC0">
              <a:alpha val="85098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64B-4462-4B16-A8C6-1DC8862069AA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344518" y="2103120"/>
            <a:ext cx="4115872" cy="3154680"/>
          </a:xfr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64819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right bl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84148" y="384048"/>
            <a:ext cx="11432977" cy="5724144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231775" indent="0" algn="l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8CBB-91E1-498A-B884-AECB778C0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0"/>
            <a:ext cx="5323194" cy="5724144"/>
          </a:xfrm>
          <a:solidFill>
            <a:srgbClr val="267AC0">
              <a:alpha val="85098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62E717-3D00-4196-812F-72CF9487567D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667712" y="2103120"/>
            <a:ext cx="4115872" cy="3154680"/>
          </a:xfr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06379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white box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18986E69-701C-42B3-B14B-5B9A1444F1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1001" y="384048"/>
            <a:ext cx="11430000" cy="5724144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BE8D4-0273-4958-B950-4410BF4CC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346" y="3081528"/>
            <a:ext cx="4774411" cy="2551176"/>
          </a:xfrm>
          <a:solidFill>
            <a:srgbClr val="FFFFFF"/>
          </a:solidFill>
        </p:spPr>
        <p:txBody>
          <a:bodyPr lIns="182880" tIns="457200" rIns="182880" anchor="t">
            <a:no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Main key point here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B6FFC798-0A25-41EF-9946-E74888704E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82294" y="4332244"/>
            <a:ext cx="4200808" cy="663575"/>
          </a:xfrm>
        </p:spPr>
        <p:txBody>
          <a:bodyPr>
            <a:noAutofit/>
          </a:bodyPr>
          <a:lstStyle>
            <a:lvl1pPr algn="ctr"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Descriptor text</a:t>
            </a:r>
          </a:p>
        </p:txBody>
      </p:sp>
    </p:spTree>
    <p:extLst>
      <p:ext uri="{BB962C8B-B14F-4D97-AF65-F5344CB8AC3E}">
        <p14:creationId xmlns:p14="http://schemas.microsoft.com/office/powerpoint/2010/main" val="993754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A63108-01D5-41AB-9EF7-B33704800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952" y="2500845"/>
            <a:ext cx="4187136" cy="1208557"/>
          </a:xfrm>
        </p:spPr>
        <p:txBody>
          <a:bodyPr anchor="ctr">
            <a:noAutofit/>
          </a:bodyPr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Data slide title</a:t>
            </a:r>
          </a:p>
        </p:txBody>
      </p:sp>
    </p:spTree>
    <p:extLst>
      <p:ext uri="{BB962C8B-B14F-4D97-AF65-F5344CB8AC3E}">
        <p14:creationId xmlns:p14="http://schemas.microsoft.com/office/powerpoint/2010/main" val="233707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C773-2EA0-4818-A8DD-A40FEA7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5732-FF96-4A7B-B177-F60C7317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F593-9A01-4FCA-A8FD-3C5C2596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BD72-3330-4609-8521-9B884D06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34DBD-DE6B-4117-80B4-E5211F53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lef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E1E31FCE-7759-4235-8803-6826C9DCEC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5293" y="384048"/>
            <a:ext cx="7545765" cy="5724144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96B7D-96F7-4EF1-83A2-1101BEEF3887}"/>
              </a:ext>
            </a:extLst>
          </p:cNvPr>
          <p:cNvSpPr/>
          <p:nvPr userDrawn="1"/>
        </p:nvSpPr>
        <p:spPr>
          <a:xfrm>
            <a:off x="393294" y="384048"/>
            <a:ext cx="3639312" cy="5724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D789A8DB-C395-4DD3-9704-1CF9D25833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4272" y="2367176"/>
            <a:ext cx="3005570" cy="1665288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Main key</a:t>
            </a:r>
            <a:br>
              <a:rPr lang="en-US"/>
            </a:br>
            <a:r>
              <a:rPr lang="en-US"/>
              <a:t>point here</a:t>
            </a:r>
          </a:p>
        </p:txBody>
      </p:sp>
    </p:spTree>
    <p:extLst>
      <p:ext uri="{BB962C8B-B14F-4D97-AF65-F5344CB8AC3E}">
        <p14:creationId xmlns:p14="http://schemas.microsoft.com/office/powerpoint/2010/main" val="24518059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6F1E52-8E2E-4152-9F15-10C9CCB20146}"/>
              </a:ext>
            </a:extLst>
          </p:cNvPr>
          <p:cNvSpPr/>
          <p:nvPr userDrawn="1"/>
        </p:nvSpPr>
        <p:spPr>
          <a:xfrm>
            <a:off x="4265293" y="384048"/>
            <a:ext cx="7545707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5D67C-2BF7-49B0-848A-B3B00A9D33BF}"/>
              </a:ext>
            </a:extLst>
          </p:cNvPr>
          <p:cNvSpPr/>
          <p:nvPr userDrawn="1"/>
        </p:nvSpPr>
        <p:spPr>
          <a:xfrm>
            <a:off x="393294" y="384048"/>
            <a:ext cx="3639312" cy="5724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A2BE637-A1E3-40D2-A4F8-074D894882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4272" y="2367176"/>
            <a:ext cx="3005570" cy="1665288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Main key</a:t>
            </a:r>
            <a:br>
              <a:rPr lang="en-US"/>
            </a:br>
            <a:r>
              <a:rPr lang="en-US"/>
              <a:t>point here</a:t>
            </a:r>
          </a:p>
        </p:txBody>
      </p:sp>
    </p:spTree>
    <p:extLst>
      <p:ext uri="{BB962C8B-B14F-4D97-AF65-F5344CB8AC3E}">
        <p14:creationId xmlns:p14="http://schemas.microsoft.com/office/powerpoint/2010/main" val="400873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righ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393294" y="384048"/>
            <a:ext cx="7545765" cy="5724144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167719" y="384048"/>
            <a:ext cx="3639312" cy="5724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8487393" y="2355601"/>
            <a:ext cx="3005570" cy="1665288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Main key</a:t>
            </a:r>
            <a:br>
              <a:rPr lang="en-US"/>
            </a:br>
            <a:r>
              <a:rPr lang="en-US"/>
              <a:t>point here</a:t>
            </a:r>
          </a:p>
        </p:txBody>
      </p:sp>
    </p:spTree>
    <p:extLst>
      <p:ext uri="{BB962C8B-B14F-4D97-AF65-F5344CB8AC3E}">
        <p14:creationId xmlns:p14="http://schemas.microsoft.com/office/powerpoint/2010/main" val="241769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A90D6A-6A50-4593-8B6E-4ED03D36A1ED}"/>
              </a:ext>
            </a:extLst>
          </p:cNvPr>
          <p:cNvSpPr/>
          <p:nvPr userDrawn="1"/>
        </p:nvSpPr>
        <p:spPr>
          <a:xfrm>
            <a:off x="395726" y="384048"/>
            <a:ext cx="7545707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A8204-C754-4229-95F2-FEC283A55893}"/>
              </a:ext>
            </a:extLst>
          </p:cNvPr>
          <p:cNvSpPr/>
          <p:nvPr userDrawn="1"/>
        </p:nvSpPr>
        <p:spPr>
          <a:xfrm>
            <a:off x="8167719" y="384048"/>
            <a:ext cx="3639312" cy="5724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1BD088A-CA38-4271-93F2-477470191D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89915" y="2355601"/>
            <a:ext cx="3005570" cy="1665288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Main key</a:t>
            </a:r>
            <a:br>
              <a:rPr lang="en-US"/>
            </a:br>
            <a:r>
              <a:rPr lang="en-US"/>
              <a:t>point here</a:t>
            </a:r>
          </a:p>
        </p:txBody>
      </p:sp>
    </p:spTree>
    <p:extLst>
      <p:ext uri="{BB962C8B-B14F-4D97-AF65-F5344CB8AC3E}">
        <p14:creationId xmlns:p14="http://schemas.microsoft.com/office/powerpoint/2010/main" val="16590744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6585"/>
            <a:ext cx="8588453" cy="3977640"/>
          </a:xfrm>
        </p:spPr>
        <p:txBody>
          <a:bodyPr/>
          <a:lstStyle>
            <a:lvl1pPr>
              <a:defRPr sz="1600" cap="none" baseline="0">
                <a:solidFill>
                  <a:schemeClr val="tx2"/>
                </a:solidFill>
              </a:defRPr>
            </a:lvl1pPr>
            <a:lvl2pPr marL="171450" indent="-171450">
              <a:defRPr sz="1600">
                <a:solidFill>
                  <a:schemeClr val="tx2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tx2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tx2"/>
                </a:solidFill>
              </a:defRPr>
            </a:lvl5pPr>
            <a:lvl6pPr marL="857250" indent="-174625">
              <a:defRPr/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795406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4880"/>
            <a:ext cx="8588453" cy="3987745"/>
          </a:xfrm>
        </p:spPr>
        <p:txBody>
          <a:bodyPr/>
          <a:lstStyle>
            <a:lvl1pPr>
              <a:defRPr sz="2000" b="1" cap="none" baseline="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347663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509588" indent="-1619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682625" indent="-173038">
              <a:buFont typeface="Arial" panose="020B0604020202020204" pitchFamily="34" charset="0"/>
              <a:buChar char="–"/>
              <a:defRPr baseline="0"/>
            </a:lvl6pPr>
            <a:lvl7pPr marL="857250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7pPr>
            <a:lvl8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8pPr>
            <a:lvl9pPr marL="1203325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183241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/>
          <a:p>
            <a:r>
              <a:rPr lang="en-US"/>
              <a:t>Click to add title for two column layout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 bwMode="gray">
          <a:xfrm>
            <a:off x="557929" y="1773937"/>
            <a:ext cx="5030510" cy="3984133"/>
          </a:xfrm>
        </p:spPr>
        <p:txBody>
          <a:bodyPr/>
          <a:lstStyle>
            <a:lvl1pPr>
              <a:defRPr sz="2000" b="1" cap="none" baseline="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347663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509588" indent="-1619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682625" indent="-173038">
              <a:buFont typeface="Arial" panose="020B0604020202020204" pitchFamily="34" charset="0"/>
              <a:buChar char="–"/>
              <a:defRPr baseline="0"/>
            </a:lvl6pPr>
            <a:lvl7pPr marL="857250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7pPr>
            <a:lvl8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8pPr>
            <a:lvl9pPr marL="1203325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 bwMode="gray">
          <a:xfrm>
            <a:off x="6393321" y="1773937"/>
            <a:ext cx="5030510" cy="3984133"/>
          </a:xfrm>
        </p:spPr>
        <p:txBody>
          <a:bodyPr/>
          <a:lstStyle>
            <a:lvl1pPr>
              <a:defRPr sz="2000" b="1" cap="none" baseline="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347663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509588" indent="-1619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682625" indent="-173038">
              <a:buFont typeface="Arial" panose="020B0604020202020204" pitchFamily="34" charset="0"/>
              <a:buChar char="–"/>
              <a:defRPr baseline="0"/>
            </a:lvl6pPr>
            <a:lvl7pPr marL="857250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7pPr>
            <a:lvl8pPr marL="857250" indent="0">
              <a:spcBef>
                <a:spcPts val="6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8pPr>
            <a:lvl9pPr marL="1203325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26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three column layout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 hasCustomPrompt="1"/>
          </p:nvPr>
        </p:nvSpPr>
        <p:spPr bwMode="gray">
          <a:xfrm>
            <a:off x="570062" y="1773936"/>
            <a:ext cx="3461080" cy="3975080"/>
          </a:xfrm>
        </p:spPr>
        <p:txBody>
          <a:bodyPr/>
          <a:lstStyle>
            <a:lvl1pPr>
              <a:defRPr sz="2000" b="1" cap="none" baseline="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347663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509588" indent="-1619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682625" indent="-173038">
              <a:buFont typeface="Arial" panose="020B0604020202020204" pitchFamily="34" charset="0"/>
              <a:buChar char="–"/>
              <a:defRPr/>
            </a:lvl6pPr>
            <a:lvl7pPr marL="857250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7pPr>
            <a:lvl8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8pPr>
            <a:lvl9pPr marL="1203325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 bwMode="gray">
          <a:xfrm>
            <a:off x="4362277" y="1773936"/>
            <a:ext cx="3461080" cy="3975080"/>
          </a:xfrm>
        </p:spPr>
        <p:txBody>
          <a:bodyPr/>
          <a:lstStyle>
            <a:lvl1pPr>
              <a:defRPr sz="2000" b="1" cap="none" baseline="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347663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509588" indent="-1619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682625" indent="-173038">
              <a:buFont typeface="Arial" panose="020B0604020202020204" pitchFamily="34" charset="0"/>
              <a:buChar char="–"/>
              <a:defRPr baseline="0"/>
            </a:lvl6pPr>
            <a:lvl7pPr marL="857250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7pPr>
            <a:lvl8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8pPr>
            <a:lvl9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 bwMode="gray">
          <a:xfrm>
            <a:off x="8154491" y="1773936"/>
            <a:ext cx="3461080" cy="3975080"/>
          </a:xfrm>
        </p:spPr>
        <p:txBody>
          <a:bodyPr/>
          <a:lstStyle>
            <a:lvl1pPr>
              <a:defRPr sz="2000" b="1" cap="none" baseline="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347663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509588" indent="-1619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682625" indent="-173038">
              <a:buFont typeface="Arial" panose="020B0604020202020204" pitchFamily="34" charset="0"/>
              <a:buChar char="–"/>
              <a:defRPr/>
            </a:lvl6pPr>
            <a:lvl7pPr marL="682625" indent="0">
              <a:spcBef>
                <a:spcPts val="6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7pPr>
            <a:lvl8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8pPr>
            <a:lvl9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419859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four column layout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73845"/>
            <a:ext cx="2506109" cy="3988781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20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6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6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3406743" y="1773845"/>
            <a:ext cx="2506109" cy="3988781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20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6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600" baseline="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6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6255557" y="1773845"/>
            <a:ext cx="2506109" cy="3988781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2000" b="1" cap="none" baseline="0" dirty="0" smtClean="0">
                <a:solidFill>
                  <a:schemeClr val="tx2"/>
                </a:solidFill>
              </a:defRPr>
            </a:lvl1pPr>
            <a:lvl2pPr marL="0" indent="0" algn="l">
              <a:buClr>
                <a:schemeClr val="tx1"/>
              </a:buClr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600" dirty="0" smtClean="0">
                <a:solidFill>
                  <a:schemeClr val="tx2"/>
                </a:solidFill>
              </a:defRPr>
            </a:lvl4pPr>
            <a:lvl5pPr marL="511175" indent="-165100">
              <a:buClr>
                <a:schemeClr val="tx1"/>
              </a:buClr>
              <a:buFont typeface="Arial" panose="020B0604020202020204" pitchFamily="34" charset="0"/>
              <a:buChar char="•"/>
              <a:defRPr lang="en-US" sz="16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6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3" hasCustomPrompt="1"/>
          </p:nvPr>
        </p:nvSpPr>
        <p:spPr bwMode="gray">
          <a:xfrm>
            <a:off x="9104371" y="1773845"/>
            <a:ext cx="2506109" cy="3988781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2000" b="1" cap="none" baseline="0" dirty="0" smtClean="0">
                <a:solidFill>
                  <a:schemeClr val="tx2"/>
                </a:solidFill>
              </a:defRPr>
            </a:lvl1pPr>
            <a:lvl2pPr marL="0" indent="0" algn="l">
              <a:buClr>
                <a:schemeClr val="tx1"/>
              </a:buClr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600" dirty="0" smtClean="0">
                <a:solidFill>
                  <a:schemeClr val="tx2"/>
                </a:solidFill>
              </a:defRPr>
            </a:lvl4pPr>
            <a:lvl5pPr marL="511175" indent="-165100">
              <a:buClr>
                <a:schemeClr val="tx1"/>
              </a:buClr>
              <a:buFont typeface="Arial" panose="020B0604020202020204" pitchFamily="34" charset="0"/>
              <a:buChar char="•"/>
              <a:defRPr lang="en-US" sz="16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6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1116532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9997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762D-F501-4F0C-9713-35B6EF5C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22CD-C047-4D8E-B6BA-EFDA7C9A1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6C108-7FDF-4C75-97BC-8A48A6237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E985-F7D8-462F-86CA-817C6186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EE7FE-F7E0-44EB-AA6D-E045DB7D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66F8-B70D-4297-8ACE-B8DBB694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85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1" y="384048"/>
            <a:ext cx="11430000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418" y="649224"/>
            <a:ext cx="9667726" cy="7132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95310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054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E165B92E-6E75-4AE3-9A66-2BE7D7974F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1999" cy="68580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83F15B-6875-4795-A8F5-FC92953B66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9335" y="1207606"/>
            <a:ext cx="3395987" cy="3538233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Closing text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B70862-2D8E-44CB-A100-0DBD4A356E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61A0F84D-415F-4117-80B9-E3F6EC74EC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6EB4A07C-32E4-4699-84C2-C43BA79E3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CFDB521A-AA08-4E52-BD85-FC13CC6AE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82665733-51C9-4C2D-87DC-C096CD826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14264DE8-D7CF-481F-9A52-01478F52B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E92348D-D297-4F74-8ADF-3200A36C87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0018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6318" y="3027447"/>
            <a:ext cx="6539366" cy="803106"/>
            <a:chOff x="1011652" y="1504398"/>
            <a:chExt cx="10028238" cy="1231900"/>
          </a:xfrm>
          <a:solidFill>
            <a:srgbClr val="000000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1" y="5779008"/>
            <a:ext cx="12192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811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6318" y="3027447"/>
            <a:ext cx="6539366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5630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98F3D0C-D7B0-724B-9FE7-283BB25A8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2"/>
          </a:solidFill>
        </p:spPr>
        <p:txBody>
          <a:bodyPr lIns="457200" tIns="457200" rIns="0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Click icon to add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A63108-01D5-41AB-9EF7-B33704800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6656" y="2500845"/>
            <a:ext cx="4243835" cy="1756363"/>
          </a:xfrm>
        </p:spPr>
        <p:txBody>
          <a:bodyPr anchor="t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Statement slide</a:t>
            </a:r>
            <a:br>
              <a:rPr lang="en-US"/>
            </a:br>
            <a:r>
              <a:rPr lang="en-US"/>
              <a:t>headline one or two lines</a:t>
            </a:r>
          </a:p>
        </p:txBody>
      </p:sp>
    </p:spTree>
    <p:extLst>
      <p:ext uri="{BB962C8B-B14F-4D97-AF65-F5344CB8AC3E}">
        <p14:creationId xmlns:p14="http://schemas.microsoft.com/office/powerpoint/2010/main" val="9903139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1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50581" y="429543"/>
            <a:ext cx="3829051" cy="352779"/>
            <a:chOff x="557784" y="429541"/>
            <a:chExt cx="2871788" cy="352779"/>
          </a:xfrm>
          <a:solidFill>
            <a:schemeClr val="bg1"/>
          </a:solidFill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8130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 THIS">
  <p:cSld name="USE THI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557935" y="649224"/>
            <a:ext cx="9667918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557935" y="1776585"/>
            <a:ext cx="8588537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cap="none">
                <a:solidFill>
                  <a:schemeClr val="dk2"/>
                </a:solidFill>
              </a:defRPr>
            </a:lvl1pPr>
            <a:lvl2pPr marL="91440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6pPr>
            <a:lvl7pPr marL="320040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49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505E-CE75-4222-9D56-F6DC36A7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D37D6-B6E0-4B9F-9F6A-70A4D658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53BB-F206-41A9-80AA-3AFD15886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73AD-3601-49B1-A207-6763368DA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9979-689F-409E-B632-D60604EB7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32A83-5062-4C65-A880-059A5029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B3242-CC78-41AF-BEFE-5D79E3F6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5852B-CF32-46AE-B661-AFA01B50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EB4A-DD55-48BB-A7F9-A290AD2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67045-DE8A-46DB-8DBF-3ED11828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DA0DC-A956-4CAB-AF10-58D3E311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2E8FB-C86F-4DAE-9260-A880D61F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3485F-5FAE-4943-A5EF-927AD0F8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076E5-42DB-4948-B829-BB683827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454EE-1CD1-4605-8E11-B6DDCE64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F197-8645-4655-9D87-35417FAD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29A-AB48-4731-B9F1-5627E4BD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A99F8-E7FF-4AEE-A83C-C5206601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F5AFA-7315-4CB8-8944-D20DA861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F1EC7-C196-45B4-8295-6D1215C1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8EF62-18F4-45FE-B20F-929E9836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E225-81CF-4A34-908D-20026811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7E111-BAD0-43DF-8ACE-A2F91987C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D6BF8-0A9C-4354-9795-35AA88C7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E2EF6-5B31-4376-A0A8-F2022E93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BF5A-D99B-4AE4-B9F1-419E26B0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B851-66D8-40B1-B4CE-389AD31F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42F5F-53E7-4427-B655-97716599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F528E-D82E-4628-87B3-8EBCE303A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C728-EFA7-44A1-92C7-F7C9B7090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59F6-5F24-4400-BE35-09C9D9CE12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2986-DAEB-41CC-A38C-7BC7DDE91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6EBA-795C-41A9-BE64-9A68D7ECC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D202-48D2-44B6-8CDE-9B0AD5D5D4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3EF1802B-9680-4A7D-9CF0-24CBCB72FA06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5314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2B9F1AC-7982-48A5-A9F4-F49F09D2E693}"/>
              </a:ext>
            </a:extLst>
          </p:cNvPr>
          <p:cNvSpPr txBox="1"/>
          <p:nvPr userDrawn="1"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649224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73936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First-level bullet</a:t>
            </a:r>
          </a:p>
          <a:p>
            <a:pPr marL="342900" marR="0" lvl="2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/>
            </a:pPr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 userDrawn="1"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05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71450" marR="0" indent="0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None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82625" indent="-168275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4625" algn="l" defTabSz="4572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030288" indent="-173038" algn="l" defTabSz="4572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203325" indent="-173038" algn="l" defTabSz="457200" rtl="0" eaLnBrk="1" latinLnBrk="0" hangingPunct="1">
        <a:spcBef>
          <a:spcPts val="600"/>
        </a:spcBef>
        <a:buFont typeface="Arial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377950" indent="-174625" algn="l" defTabSz="4572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9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orient="horz" pos="4112">
          <p15:clr>
            <a:srgbClr val="F26B43"/>
          </p15:clr>
        </p15:guide>
        <p15:guide id="5" orient="horz" pos="1116">
          <p15:clr>
            <a:srgbClr val="F26B43"/>
          </p15:clr>
        </p15:guide>
        <p15:guide id="6" orient="horz" pos="3624">
          <p15:clr>
            <a:srgbClr val="F26B43"/>
          </p15:clr>
        </p15:guide>
        <p15:guide id="7" orient="horz" pos="38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svg"/><Relationship Id="rId12" Type="http://schemas.openxmlformats.org/officeDocument/2006/relationships/hyperlink" Target="https://aetnacca.webex.com/aetnacca/ldr.php?RCID=bdfcede87061478cb21ca1e11f9efa1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sirenetwork.ucsf.edu/sites/sirenetwork.ucsf.edu/files/wysiwyg/Community-Resource-Referral-Platforms-Guide.pd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3E5B06C-0A2B-4D64-9C8A-2E6F3A84E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53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E5C9414-B8B4-458D-A442-CF95FEB15A64}"/>
              </a:ext>
            </a:extLst>
          </p:cNvPr>
          <p:cNvGrpSpPr/>
          <p:nvPr/>
        </p:nvGrpSpPr>
        <p:grpSpPr>
          <a:xfrm>
            <a:off x="-20831" y="-4037"/>
            <a:ext cx="12233505" cy="918437"/>
            <a:chOff x="-20831" y="-4037"/>
            <a:chExt cx="12233505" cy="918437"/>
          </a:xfrm>
        </p:grpSpPr>
        <p:pic>
          <p:nvPicPr>
            <p:cNvPr id="6" name="Picture 28" descr="https://mm.gettyimages.com/api/1.0/owners/249873912/assets/523091607/thumbnails/master/vn?signature=a4a77e76d184bd8aa96b92ec8cc052e6">
              <a:extLst>
                <a:ext uri="{FF2B5EF4-FFF2-40B4-BE49-F238E27FC236}">
                  <a16:creationId xmlns:a16="http://schemas.microsoft.com/office/drawing/2014/main" id="{E1223261-E098-465A-A060-001DA7D6C243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15" b="40411"/>
            <a:stretch/>
          </p:blipFill>
          <p:spPr bwMode="auto">
            <a:xfrm>
              <a:off x="-20831" y="16336"/>
              <a:ext cx="12211244" cy="897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C5783F-9FAD-4E7B-9F37-F3780F0D73FF}"/>
                </a:ext>
              </a:extLst>
            </p:cNvPr>
            <p:cNvSpPr>
              <a:spLocks/>
            </p:cNvSpPr>
            <p:nvPr/>
          </p:nvSpPr>
          <p:spPr>
            <a:xfrm>
              <a:off x="-20831" y="-4037"/>
              <a:ext cx="12233505" cy="918437"/>
            </a:xfrm>
            <a:prstGeom prst="rect">
              <a:avLst/>
            </a:prstGeom>
            <a:solidFill>
              <a:srgbClr val="C00000">
                <a:alpha val="70000"/>
              </a:srgbClr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dirty="0">
                <a:solidFill>
                  <a:schemeClr val="accent2"/>
                </a:solidFill>
                <a:highlight>
                  <a:srgbClr val="FF0000"/>
                </a:highlight>
                <a:latin typeface="Arial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BC9184-A916-477B-B657-9D0DB4BBFF4C}"/>
                </a:ext>
              </a:extLst>
            </p:cNvPr>
            <p:cNvGrpSpPr/>
            <p:nvPr/>
          </p:nvGrpSpPr>
          <p:grpSpPr>
            <a:xfrm flipH="1">
              <a:off x="190467" y="113040"/>
              <a:ext cx="898465" cy="640441"/>
              <a:chOff x="1386706" y="1348740"/>
              <a:chExt cx="663076" cy="746760"/>
            </a:xfrm>
          </p:grpSpPr>
          <p:sp>
            <p:nvSpPr>
              <p:cNvPr id="12" name="Freeform: Shape 49">
                <a:extLst>
                  <a:ext uri="{FF2B5EF4-FFF2-40B4-BE49-F238E27FC236}">
                    <a16:creationId xmlns:a16="http://schemas.microsoft.com/office/drawing/2014/main" id="{62DC184C-DB94-4A41-8F00-5DACB88EACAA}"/>
                  </a:ext>
                </a:extLst>
              </p:cNvPr>
              <p:cNvSpPr/>
              <p:nvPr/>
            </p:nvSpPr>
            <p:spPr>
              <a:xfrm>
                <a:off x="1424942" y="13487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" name="Freeform: Shape 50">
                <a:extLst>
                  <a:ext uri="{FF2B5EF4-FFF2-40B4-BE49-F238E27FC236}">
                    <a16:creationId xmlns:a16="http://schemas.microsoft.com/office/drawing/2014/main" id="{6448D513-E583-4FE5-8BCB-DAAC07B87216}"/>
                  </a:ext>
                </a:extLst>
              </p:cNvPr>
              <p:cNvSpPr/>
              <p:nvPr/>
            </p:nvSpPr>
            <p:spPr>
              <a:xfrm>
                <a:off x="1386706" y="13868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40F43D-3DCA-489A-8F56-D7CB0F9C0AB4}"/>
                </a:ext>
              </a:extLst>
            </p:cNvPr>
            <p:cNvGrpSpPr/>
            <p:nvPr/>
          </p:nvGrpSpPr>
          <p:grpSpPr>
            <a:xfrm>
              <a:off x="11035408" y="109729"/>
              <a:ext cx="898463" cy="640441"/>
              <a:chOff x="1386706" y="1348740"/>
              <a:chExt cx="663074" cy="746760"/>
            </a:xfrm>
          </p:grpSpPr>
          <p:sp>
            <p:nvSpPr>
              <p:cNvPr id="10" name="Freeform: Shape 53">
                <a:extLst>
                  <a:ext uri="{FF2B5EF4-FFF2-40B4-BE49-F238E27FC236}">
                    <a16:creationId xmlns:a16="http://schemas.microsoft.com/office/drawing/2014/main" id="{35AABDD4-7BEC-42C6-8B00-B459CD0D4484}"/>
                  </a:ext>
                </a:extLst>
              </p:cNvPr>
              <p:cNvSpPr/>
              <p:nvPr/>
            </p:nvSpPr>
            <p:spPr>
              <a:xfrm>
                <a:off x="1424940" y="13487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9163D2-7BC2-4890-8900-E27A2119F8B8}"/>
                  </a:ext>
                </a:extLst>
              </p:cNvPr>
              <p:cNvSpPr/>
              <p:nvPr/>
            </p:nvSpPr>
            <p:spPr>
              <a:xfrm>
                <a:off x="1386706" y="13868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29764CC-5840-44A6-8347-A6076F198E45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defTabSz="457189">
              <a:defRPr/>
            </a:pPr>
            <a:r>
              <a:rPr lang="en-US" sz="30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</a:t>
            </a:r>
          </a:p>
          <a:p>
            <a:pPr lvl="0" algn="ctr" defTabSz="457189">
              <a:defRPr/>
            </a:pPr>
            <a:r>
              <a:rPr lang="en-US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Update:  Next Steps for Social Determinants of Health (SDoH) / Community Resource Directory (CRD)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8CCC23D-A365-4FFC-A8C8-FFA44B2952EC}"/>
              </a:ext>
            </a:extLst>
          </p:cNvPr>
          <p:cNvSpPr txBox="1">
            <a:spLocks/>
          </p:cNvSpPr>
          <p:nvPr/>
        </p:nvSpPr>
        <p:spPr>
          <a:xfrm>
            <a:off x="354181" y="2816985"/>
            <a:ext cx="2191838" cy="16486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36D310-1EAC-437E-9E67-9C91531981D2}"/>
              </a:ext>
            </a:extLst>
          </p:cNvPr>
          <p:cNvGrpSpPr/>
          <p:nvPr/>
        </p:nvGrpSpPr>
        <p:grpSpPr>
          <a:xfrm>
            <a:off x="2768819" y="2105989"/>
            <a:ext cx="448040" cy="2976456"/>
            <a:chOff x="7472646" y="1279257"/>
            <a:chExt cx="200549" cy="475488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618D7A-5D08-4685-A647-5BFD3F89DCEB}"/>
                </a:ext>
              </a:extLst>
            </p:cNvPr>
            <p:cNvCxnSpPr/>
            <p:nvPr/>
          </p:nvCxnSpPr>
          <p:spPr bwMode="gray">
            <a:xfrm>
              <a:off x="7472646" y="1279257"/>
              <a:ext cx="0" cy="47548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4CE4BD5-590A-44FB-9C98-085CFD75B13F}"/>
                </a:ext>
              </a:extLst>
            </p:cNvPr>
            <p:cNvSpPr/>
            <p:nvPr/>
          </p:nvSpPr>
          <p:spPr bwMode="gray">
            <a:xfrm rot="5400000">
              <a:off x="7296603" y="3556423"/>
              <a:ext cx="552635" cy="2005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/>
                <a:ea typeface="+mn-ea"/>
                <a:cs typeface="+mn-cs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2AAE5A1-BECE-4797-A775-3DC8814619AB}"/>
              </a:ext>
            </a:extLst>
          </p:cNvPr>
          <p:cNvSpPr/>
          <p:nvPr/>
        </p:nvSpPr>
        <p:spPr>
          <a:xfrm>
            <a:off x="4227878" y="2105988"/>
            <a:ext cx="2796109" cy="14219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marR="0" lvl="1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How we support Community Resources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64BD7A-BE8A-4BF5-BE51-8C4E6C18E90B}"/>
              </a:ext>
            </a:extLst>
          </p:cNvPr>
          <p:cNvSpPr/>
          <p:nvPr/>
        </p:nvSpPr>
        <p:spPr>
          <a:xfrm>
            <a:off x="7377663" y="2070330"/>
            <a:ext cx="4347583" cy="1426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How are the Unite Us Pilots going</a:t>
            </a:r>
          </a:p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learned</a:t>
            </a:r>
          </a:p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Pros / Cons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D0BB10-90A6-43DB-8233-5C8092E7AE7A}"/>
              </a:ext>
            </a:extLst>
          </p:cNvPr>
          <p:cNvSpPr/>
          <p:nvPr/>
        </p:nvSpPr>
        <p:spPr>
          <a:xfrm>
            <a:off x="3720982" y="2429767"/>
            <a:ext cx="731520" cy="73152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Open Sans Bold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ECE769-A3EB-43C5-AE6A-C0E59A886172}"/>
              </a:ext>
            </a:extLst>
          </p:cNvPr>
          <p:cNvCxnSpPr>
            <a:cxnSpLocks/>
          </p:cNvCxnSpPr>
          <p:nvPr/>
        </p:nvCxnSpPr>
        <p:spPr>
          <a:xfrm>
            <a:off x="7246787" y="2092192"/>
            <a:ext cx="0" cy="144958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20BC2-27F6-4F86-9FEB-F6B4C753652F}"/>
              </a:ext>
            </a:extLst>
          </p:cNvPr>
          <p:cNvSpPr/>
          <p:nvPr/>
        </p:nvSpPr>
        <p:spPr>
          <a:xfrm>
            <a:off x="4227878" y="3646655"/>
            <a:ext cx="2796109" cy="14219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1" algn="ctr">
              <a:lnSpc>
                <a:spcPct val="110000"/>
              </a:lnSpc>
              <a:defRPr/>
            </a:pPr>
            <a:r>
              <a:rPr lang="en-US" sz="1400" b="1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Cost compare Unite Us vs CVSH Community Resource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374BEA-C9FF-44A1-B329-965DF0947F8E}"/>
              </a:ext>
            </a:extLst>
          </p:cNvPr>
          <p:cNvSpPr/>
          <p:nvPr/>
        </p:nvSpPr>
        <p:spPr>
          <a:xfrm>
            <a:off x="7377662" y="3707627"/>
            <a:ext cx="4396025" cy="122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 costs</a:t>
            </a:r>
          </a:p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costs</a:t>
            </a:r>
          </a:p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run costs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6238EA-6C4D-4220-B8B3-08F26B2FB336}"/>
              </a:ext>
            </a:extLst>
          </p:cNvPr>
          <p:cNvSpPr/>
          <p:nvPr/>
        </p:nvSpPr>
        <p:spPr>
          <a:xfrm>
            <a:off x="3720982" y="3991891"/>
            <a:ext cx="731520" cy="73152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Open Sans Bold"/>
              </a:rPr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0D4FDD-80C7-4363-94DA-83BD65B8FB3C}"/>
              </a:ext>
            </a:extLst>
          </p:cNvPr>
          <p:cNvCxnSpPr>
            <a:cxnSpLocks/>
          </p:cNvCxnSpPr>
          <p:nvPr/>
        </p:nvCxnSpPr>
        <p:spPr>
          <a:xfrm>
            <a:off x="7246787" y="3632859"/>
            <a:ext cx="0" cy="144958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644AB409-36D1-448D-B5A2-F27B244B20E6}"/>
              </a:ext>
            </a:extLst>
          </p:cNvPr>
          <p:cNvSpPr txBox="1">
            <a:spLocks/>
          </p:cNvSpPr>
          <p:nvPr/>
        </p:nvSpPr>
        <p:spPr>
          <a:xfrm>
            <a:off x="569913" y="1059225"/>
            <a:ext cx="9339375" cy="386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44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2000" b="1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SDoH / CRD Next Steps</a:t>
            </a:r>
          </a:p>
        </p:txBody>
      </p:sp>
    </p:spTree>
    <p:extLst>
      <p:ext uri="{BB962C8B-B14F-4D97-AF65-F5344CB8AC3E}">
        <p14:creationId xmlns:p14="http://schemas.microsoft.com/office/powerpoint/2010/main" val="6110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>
              <a:defRPr/>
            </a:pPr>
            <a:endParaRPr lang="en-US" dirty="0">
              <a:solidFill>
                <a:schemeClr val="accent2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0621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457189">
              <a:defRPr/>
            </a:pPr>
            <a:r>
              <a:rPr lang="en-US" sz="3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algn="ctr" defTabSz="457189">
              <a:defRPr/>
            </a:pP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EC4853-6849-4FEB-96E6-11CD9D8FA542}"/>
              </a:ext>
            </a:extLst>
          </p:cNvPr>
          <p:cNvSpPr txBox="1">
            <a:spLocks/>
          </p:cNvSpPr>
          <p:nvPr/>
        </p:nvSpPr>
        <p:spPr>
          <a:xfrm>
            <a:off x="836497" y="2661868"/>
            <a:ext cx="10515600" cy="15342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None/>
              <a:defRPr sz="1600" kern="1200" cap="none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914400" lvl="1" indent="-330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1371600" lvl="2" indent="-3302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1828800" lvl="3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2286000" lvl="4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2743200" lvl="5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3657600" lvl="7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4114800" lvl="8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3600" b="1" dirty="0">
                <a:solidFill>
                  <a:srgbClr val="404040"/>
                </a:solidFill>
              </a:rPr>
              <a:t>Clinical Data Repository (CDR) </a:t>
            </a:r>
          </a:p>
          <a:p>
            <a:pPr marL="0" indent="0" algn="ctr"/>
            <a:r>
              <a:rPr lang="en-US" sz="3600" b="1" dirty="0">
                <a:solidFill>
                  <a:srgbClr val="404040"/>
                </a:solidFill>
              </a:rPr>
              <a:t>Integrated Clinical Data &amp; Care Management</a:t>
            </a:r>
          </a:p>
        </p:txBody>
      </p:sp>
    </p:spTree>
    <p:extLst>
      <p:ext uri="{BB962C8B-B14F-4D97-AF65-F5344CB8AC3E}">
        <p14:creationId xmlns:p14="http://schemas.microsoft.com/office/powerpoint/2010/main" val="237283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Dive: Clinical Data Repository (CDR) / Integrated Clinical Data &amp; Care Management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21122B25-CDF7-4C92-B208-58A2BBB6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8" y="1128451"/>
            <a:ext cx="11443601" cy="713232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win in the future healthcare landscape, we must be as strategic in our technology enablement as we are in healthcare</a:t>
            </a:r>
            <a:br>
              <a:rPr lang="en-US" sz="2400" b="1" dirty="0">
                <a:solidFill>
                  <a:srgbClr val="404040"/>
                </a:solidFill>
              </a:rPr>
            </a:br>
            <a:endParaRPr lang="en-US" sz="2400" b="1" dirty="0">
              <a:solidFill>
                <a:srgbClr val="404040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8E60070-88BB-4A11-9763-9D2334B54E75}"/>
              </a:ext>
            </a:extLst>
          </p:cNvPr>
          <p:cNvSpPr txBox="1">
            <a:spLocks/>
          </p:cNvSpPr>
          <p:nvPr/>
        </p:nvSpPr>
        <p:spPr>
          <a:xfrm>
            <a:off x="354181" y="3081393"/>
            <a:ext cx="2191838" cy="16486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Enhancing our technological capabilities 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Case 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 Change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4617E4-7459-4162-B1BC-93B6205F7952}"/>
              </a:ext>
            </a:extLst>
          </p:cNvPr>
          <p:cNvGrpSpPr/>
          <p:nvPr/>
        </p:nvGrpSpPr>
        <p:grpSpPr>
          <a:xfrm>
            <a:off x="2768819" y="1528272"/>
            <a:ext cx="200549" cy="4754880"/>
            <a:chOff x="7472646" y="1279257"/>
            <a:chExt cx="200549" cy="4754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EAB18B-9762-45DC-A695-4195591F54AB}"/>
                </a:ext>
              </a:extLst>
            </p:cNvPr>
            <p:cNvCxnSpPr/>
            <p:nvPr/>
          </p:nvCxnSpPr>
          <p:spPr bwMode="gray">
            <a:xfrm>
              <a:off x="7472646" y="1279257"/>
              <a:ext cx="0" cy="47548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7B4918B-2C95-4994-8157-A8D73665A95D}"/>
                </a:ext>
              </a:extLst>
            </p:cNvPr>
            <p:cNvSpPr/>
            <p:nvPr/>
          </p:nvSpPr>
          <p:spPr bwMode="gray">
            <a:xfrm rot="5400000">
              <a:off x="7296603" y="3556423"/>
              <a:ext cx="552635" cy="2005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VS Health Sans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7359A42-9C09-432F-9081-0082A16221AC}"/>
              </a:ext>
            </a:extLst>
          </p:cNvPr>
          <p:cNvSpPr/>
          <p:nvPr/>
        </p:nvSpPr>
        <p:spPr>
          <a:xfrm>
            <a:off x="4159718" y="1618235"/>
            <a:ext cx="2796109" cy="14219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marR="0" lvl="1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Our consumer centric strategy is dependent on 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26268-C5A5-404D-9CFB-61FA585F0285}"/>
              </a:ext>
            </a:extLst>
          </p:cNvPr>
          <p:cNvSpPr/>
          <p:nvPr/>
        </p:nvSpPr>
        <p:spPr>
          <a:xfrm>
            <a:off x="7309503" y="1582577"/>
            <a:ext cx="4347583" cy="1426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Consumers will increasingly demand a connected, simple health care experience, comparable to other aspects of their daily lives</a:t>
            </a:r>
          </a:p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Disparate and uncoordinated CVSH systems do not allow for delivery of a seamless connected experience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BE212A-6DEE-4B6A-B5F4-069D4B1FEE7A}"/>
              </a:ext>
            </a:extLst>
          </p:cNvPr>
          <p:cNvSpPr/>
          <p:nvPr/>
        </p:nvSpPr>
        <p:spPr>
          <a:xfrm>
            <a:off x="3652822" y="1942014"/>
            <a:ext cx="731520" cy="73152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Open Sans Bold"/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06E10C-BF20-4FBD-9204-77567DF134E3}"/>
              </a:ext>
            </a:extLst>
          </p:cNvPr>
          <p:cNvCxnSpPr>
            <a:cxnSpLocks/>
          </p:cNvCxnSpPr>
          <p:nvPr/>
        </p:nvCxnSpPr>
        <p:spPr>
          <a:xfrm>
            <a:off x="7178627" y="1604439"/>
            <a:ext cx="0" cy="144958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4085EC-7FCD-4CF1-8524-A08B6F9CCF37}"/>
              </a:ext>
            </a:extLst>
          </p:cNvPr>
          <p:cNvSpPr/>
          <p:nvPr/>
        </p:nvSpPr>
        <p:spPr>
          <a:xfrm>
            <a:off x="4159718" y="3158902"/>
            <a:ext cx="2796109" cy="14219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marR="0" lvl="1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Technology will be a </a:t>
            </a:r>
          </a:p>
          <a:p>
            <a:pPr marL="114300" marR="0" lvl="1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critical driver of future differentiation &amp; growth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AB82F0-70A8-45F8-899C-FB4E64E536C8}"/>
              </a:ext>
            </a:extLst>
          </p:cNvPr>
          <p:cNvSpPr/>
          <p:nvPr/>
        </p:nvSpPr>
        <p:spPr>
          <a:xfrm>
            <a:off x="7309502" y="3219874"/>
            <a:ext cx="4396025" cy="122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Competitive advantage in the future of healthcare will be driven by ability to generate and extract insights from data</a:t>
            </a:r>
            <a:endParaRPr kumimoji="0" lang="en-US" sz="12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Companies that have successfully gone through end-to-end digitalization have had a comprehensive platform strategy at the heart of their transformation</a:t>
            </a:r>
            <a:endParaRPr kumimoji="0" lang="en-US" sz="12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0E866C-A633-416A-82E0-F7C48E7558F8}"/>
              </a:ext>
            </a:extLst>
          </p:cNvPr>
          <p:cNvSpPr/>
          <p:nvPr/>
        </p:nvSpPr>
        <p:spPr>
          <a:xfrm>
            <a:off x="3652822" y="3504138"/>
            <a:ext cx="731520" cy="73152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Open Sans Bold"/>
              </a:rPr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BF112E-0D86-45D7-A2FA-351DF24404BC}"/>
              </a:ext>
            </a:extLst>
          </p:cNvPr>
          <p:cNvCxnSpPr>
            <a:cxnSpLocks/>
          </p:cNvCxnSpPr>
          <p:nvPr/>
        </p:nvCxnSpPr>
        <p:spPr>
          <a:xfrm>
            <a:off x="7178627" y="3145106"/>
            <a:ext cx="0" cy="144958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11CEB03-268E-4A84-A878-45687FB3B7F7}"/>
              </a:ext>
            </a:extLst>
          </p:cNvPr>
          <p:cNvSpPr/>
          <p:nvPr/>
        </p:nvSpPr>
        <p:spPr>
          <a:xfrm>
            <a:off x="4159718" y="4750604"/>
            <a:ext cx="2796109" cy="14219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marR="0" lvl="1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New and emerging competitors are investing heavily in technology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807E3-C633-4D66-A611-1988DECBFF37}"/>
              </a:ext>
            </a:extLst>
          </p:cNvPr>
          <p:cNvSpPr/>
          <p:nvPr/>
        </p:nvSpPr>
        <p:spPr>
          <a:xfrm>
            <a:off x="7309502" y="4748516"/>
            <a:ext cx="3947912" cy="1426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 cannot outspend the competition; we must instead apply our investments smarter, leveraging cross-enterprise synergies to amplify the effect </a:t>
            </a:r>
          </a:p>
          <a:p>
            <a:pPr marL="119027" marR="0" lvl="0" indent="-119027" algn="l" defTabSz="45662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enterprise modernization is key to streamlining our systems and processes and freeing up capital to fuel change</a:t>
            </a:r>
            <a:endParaRPr kumimoji="0" lang="en-US" sz="12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2C862CC-4E1C-4AB3-8500-2F39013A0EF2}"/>
              </a:ext>
            </a:extLst>
          </p:cNvPr>
          <p:cNvSpPr/>
          <p:nvPr/>
        </p:nvSpPr>
        <p:spPr>
          <a:xfrm>
            <a:off x="3652822" y="5095840"/>
            <a:ext cx="731520" cy="73152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Open Sans Bold"/>
              </a:rPr>
              <a:t>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0287F8-6593-4F3D-8EC3-6E0BED69B61D}"/>
              </a:ext>
            </a:extLst>
          </p:cNvPr>
          <p:cNvCxnSpPr>
            <a:cxnSpLocks/>
          </p:cNvCxnSpPr>
          <p:nvPr/>
        </p:nvCxnSpPr>
        <p:spPr>
          <a:xfrm>
            <a:off x="7178627" y="4736808"/>
            <a:ext cx="0" cy="144958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7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Dive: Clinical Data Repository (CDR) / Integrated Clinical Data &amp; Care Management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5" name="Rounded Rectangle 47">
            <a:extLst>
              <a:ext uri="{FF2B5EF4-FFF2-40B4-BE49-F238E27FC236}">
                <a16:creationId xmlns:a16="http://schemas.microsoft.com/office/drawing/2014/main" id="{B7E45908-024E-42C2-93F9-C0CE6DB2ACE4}"/>
              </a:ext>
            </a:extLst>
          </p:cNvPr>
          <p:cNvSpPr/>
          <p:nvPr/>
        </p:nvSpPr>
        <p:spPr>
          <a:xfrm>
            <a:off x="569913" y="1024691"/>
            <a:ext cx="11049000" cy="1669406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272" tIns="45643" rIns="91272" bIns="45643" rtlCol="0" anchor="ctr">
            <a:noAutofit/>
          </a:bodyPr>
          <a:lstStyle/>
          <a:p>
            <a:pPr defTabSz="912732">
              <a:defRPr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Data Repository (CDR): </a:t>
            </a:r>
            <a:r>
              <a:rPr lang="en-US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enterprise capability that aggregates a patient’s clinical data in a central location. CDR is payer, provider and pharmacy agnostic – providing real-time access to clinical professionals or the patient themselves. Types of data stored can include demographics, lab results, radiology images, prescriptions, and diagnosis codes.</a:t>
            </a:r>
          </a:p>
        </p:txBody>
      </p:sp>
      <p:sp>
        <p:nvSpPr>
          <p:cNvPr id="38" name="Rounded Rectangle 47">
            <a:extLst>
              <a:ext uri="{FF2B5EF4-FFF2-40B4-BE49-F238E27FC236}">
                <a16:creationId xmlns:a16="http://schemas.microsoft.com/office/drawing/2014/main" id="{E2650F0E-53B0-46E8-B170-20398EC9C805}"/>
              </a:ext>
            </a:extLst>
          </p:cNvPr>
          <p:cNvSpPr/>
          <p:nvPr/>
        </p:nvSpPr>
        <p:spPr>
          <a:xfrm>
            <a:off x="569913" y="2858327"/>
            <a:ext cx="5306231" cy="3296411"/>
          </a:xfrm>
          <a:prstGeom prst="round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</p:spPr>
        <p:txBody>
          <a:bodyPr lIns="91272" tIns="45643" rIns="91272" bIns="45643" rtlCol="0" anchor="t">
            <a:noAutofit/>
          </a:bodyPr>
          <a:lstStyle/>
          <a:p>
            <a:pPr marL="171450" lvl="1" indent="-171450"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404040"/>
                </a:solidFill>
              </a:rPr>
              <a:t>Benefits </a:t>
            </a:r>
            <a:r>
              <a:rPr lang="en-US" sz="1400" b="1" dirty="0">
                <a:solidFill>
                  <a:srgbClr val="404040"/>
                </a:solidFill>
              </a:rPr>
              <a:t> 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1" indent="-2000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Consolidates clinical data obtained across the CVS Health enterprise to create 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single source of truth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1" indent="-2000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Ensures clinical professionals within the enterprise have access to the same information;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protecting patient welfare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avoiding errors that increase malpractice risks </a:t>
            </a:r>
          </a:p>
          <a:p>
            <a:pPr marL="257175" marR="0" lvl="1" indent="-2000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longitudinal view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 the patients clinical data </a:t>
            </a:r>
          </a:p>
          <a:p>
            <a:pPr marL="257175" marR="0" lvl="1" indent="-2000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enabler for a successful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Local Care Model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marR="0" lvl="1" indent="-2000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Supports compliance with the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21st Centuries Cures Act</a:t>
            </a:r>
          </a:p>
          <a:p>
            <a:pPr marL="257175" marR="0" lvl="1" indent="-2000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Eliminates expensive point-to-point/business unit specific integration solutions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for access to medical records</a:t>
            </a:r>
          </a:p>
        </p:txBody>
      </p:sp>
      <p:sp>
        <p:nvSpPr>
          <p:cNvPr id="18" name="Rounded Rectangle 47">
            <a:extLst>
              <a:ext uri="{FF2B5EF4-FFF2-40B4-BE49-F238E27FC236}">
                <a16:creationId xmlns:a16="http://schemas.microsoft.com/office/drawing/2014/main" id="{9B770F11-3A47-4A08-8D5F-A3939A11A6DA}"/>
              </a:ext>
            </a:extLst>
          </p:cNvPr>
          <p:cNvSpPr/>
          <p:nvPr/>
        </p:nvSpPr>
        <p:spPr>
          <a:xfrm>
            <a:off x="6425585" y="2858327"/>
            <a:ext cx="5193328" cy="3296411"/>
          </a:xfrm>
          <a:prstGeom prst="roundRect">
            <a:avLst/>
          </a:prstGeom>
          <a:solidFill>
            <a:srgbClr val="D9D9D9"/>
          </a:solidFill>
          <a:ln w="25400" cap="flat" cmpd="sng" algn="ctr">
            <a:noFill/>
            <a:prstDash val="solid"/>
          </a:ln>
          <a:effectLst/>
        </p:spPr>
        <p:txBody>
          <a:bodyPr lIns="91272" tIns="45643" rIns="91272" bIns="45643" rtlCol="0" anchor="t">
            <a:noAutofit/>
          </a:bodyPr>
          <a:lstStyle/>
          <a:p>
            <a:pPr marL="171450" lvl="1" indent="-171450"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404040"/>
                </a:solidFill>
              </a:rPr>
              <a:t>Objectives     </a:t>
            </a:r>
          </a:p>
          <a:p>
            <a:pPr marL="225425" lvl="1" indent="-22542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Normalize/Codify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data to support a common data model and increase data quality </a:t>
            </a:r>
          </a:p>
          <a:p>
            <a:pPr marL="225425" lvl="1" indent="-22542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sharing of clinical data within the enterprise and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interoperability </a:t>
            </a:r>
            <a:r>
              <a:rPr lang="en-US" sz="1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external health organizations is seamless and adheres to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standards</a:t>
            </a:r>
          </a:p>
          <a:p>
            <a:pPr marL="225425" lvl="1" indent="-22542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near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access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clinical data </a:t>
            </a:r>
          </a:p>
          <a:p>
            <a:pPr marL="225425" lvl="1" indent="-22542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Adhere to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security, privacy, and legal protocols </a:t>
            </a:r>
            <a:r>
              <a:rPr lang="en-US" sz="1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retention and access to clinical data </a:t>
            </a:r>
          </a:p>
          <a:p>
            <a:pPr marL="225425" lvl="1" indent="-22542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governance</a:t>
            </a:r>
            <a:r>
              <a:rPr lang="en-US" sz="1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policies and procedures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4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600D25D5-0810-4476-A0DD-DA7939DD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999" y="3937372"/>
            <a:ext cx="1292484" cy="874485"/>
          </a:xfrm>
          <a:prstGeom prst="rect">
            <a:avLst/>
          </a:prstGeom>
        </p:spPr>
      </p:pic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Dive: Clinical Data Repository (CDR) / Integrated Clinical Data &amp; Care Management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BF13-A12E-46C3-A4A5-E4C652FD2643}"/>
              </a:ext>
            </a:extLst>
          </p:cNvPr>
          <p:cNvSpPr/>
          <p:nvPr/>
        </p:nvSpPr>
        <p:spPr>
          <a:xfrm>
            <a:off x="1953145" y="4606910"/>
            <a:ext cx="2153087" cy="342722"/>
          </a:xfrm>
          <a:prstGeom prst="rect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340" marR="0" lvl="0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Open Sans" charset="0"/>
                <a:cs typeface="Open Sans" charset="0"/>
              </a:rPr>
              <a:t>Other Clinical Platforms – SPRx, ROCM, Omnicare</a:t>
            </a:r>
          </a:p>
        </p:txBody>
      </p:sp>
      <p:sp>
        <p:nvSpPr>
          <p:cNvPr id="16" name="ee4pHeader1">
            <a:extLst>
              <a:ext uri="{FF2B5EF4-FFF2-40B4-BE49-F238E27FC236}">
                <a16:creationId xmlns:a16="http://schemas.microsoft.com/office/drawing/2014/main" id="{C956911D-57A1-49EC-B897-9F3A3339E30D}"/>
              </a:ext>
            </a:extLst>
          </p:cNvPr>
          <p:cNvSpPr txBox="1"/>
          <p:nvPr/>
        </p:nvSpPr>
        <p:spPr>
          <a:xfrm>
            <a:off x="972418" y="1685689"/>
            <a:ext cx="3436136" cy="183107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>
            <a:noAutofit/>
          </a:bodyPr>
          <a:lstStyle/>
          <a:p>
            <a:pPr marL="0" marR="0" lvl="3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Connected Clinical Platform </a:t>
            </a:r>
          </a:p>
          <a:p>
            <a:pPr marL="0" marR="0" lvl="3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Interoperability &amp; Data Sources</a:t>
            </a:r>
            <a:endParaRPr kumimoji="0" lang="en-US" sz="1497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5990BC-180E-4746-B1C9-5295499ED2F3}"/>
              </a:ext>
            </a:extLst>
          </p:cNvPr>
          <p:cNvSpPr/>
          <p:nvPr/>
        </p:nvSpPr>
        <p:spPr>
          <a:xfrm>
            <a:off x="1953145" y="4149071"/>
            <a:ext cx="2153087" cy="342722"/>
          </a:xfrm>
          <a:prstGeom prst="rect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340" marR="0" lvl="0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Open Sans" charset="0"/>
                <a:cs typeface="Open Sans" charset="0"/>
              </a:rPr>
              <a:t>PGHD / Wearables, Patient Portal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ACA8FC-60D8-484E-93AF-D51E7E2DF2BC}"/>
              </a:ext>
            </a:extLst>
          </p:cNvPr>
          <p:cNvSpPr/>
          <p:nvPr/>
        </p:nvSpPr>
        <p:spPr>
          <a:xfrm>
            <a:off x="1953145" y="3691234"/>
            <a:ext cx="2176666" cy="342722"/>
          </a:xfrm>
          <a:prstGeom prst="rect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340" marR="0" lvl="1" indent="0" algn="l" defTabSz="68536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Open Sans" charset="0"/>
                <a:cs typeface="Open Sans" charset="0"/>
              </a:rPr>
              <a:t>External Data – MedHx, DataLink, HIEs, Carequality, other integrations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ADF6F-F494-475B-B9DD-4BCAF3B9F3AC}"/>
              </a:ext>
            </a:extLst>
          </p:cNvPr>
          <p:cNvSpPr/>
          <p:nvPr/>
        </p:nvSpPr>
        <p:spPr>
          <a:xfrm>
            <a:off x="1953145" y="2260905"/>
            <a:ext cx="2153087" cy="399538"/>
          </a:xfrm>
          <a:prstGeom prst="rect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340" marR="0" lvl="0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Open Sans" charset="0"/>
                <a:cs typeface="Open Sans" charset="0"/>
              </a:rPr>
              <a:t>Epic – MinuteClinic, Coram, Accordant, Kidney Care, Optical, Retail Pharmacists, Active Health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D5D632-DBF2-457A-9040-55E65843B968}"/>
              </a:ext>
            </a:extLst>
          </p:cNvPr>
          <p:cNvSpPr/>
          <p:nvPr/>
        </p:nvSpPr>
        <p:spPr>
          <a:xfrm>
            <a:off x="1953145" y="2775559"/>
            <a:ext cx="2153087" cy="342722"/>
          </a:xfrm>
          <a:prstGeom prst="rect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340" marR="0" lvl="0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Pharmacy – RxConnect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443051-5397-4A91-BC58-C449F4FF362E}"/>
              </a:ext>
            </a:extLst>
          </p:cNvPr>
          <p:cNvSpPr/>
          <p:nvPr/>
        </p:nvSpPr>
        <p:spPr>
          <a:xfrm>
            <a:off x="1953145" y="3233396"/>
            <a:ext cx="2153087" cy="342722"/>
          </a:xfrm>
          <a:prstGeom prst="rect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340" marR="0" lvl="0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Aetna – MedCompass, ATV, other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A7825DC-8C7F-47DB-8FEE-7641901E3B45}"/>
              </a:ext>
            </a:extLst>
          </p:cNvPr>
          <p:cNvSpPr/>
          <p:nvPr/>
        </p:nvSpPr>
        <p:spPr bwMode="gray">
          <a:xfrm rot="5400000">
            <a:off x="4295125" y="3542396"/>
            <a:ext cx="200239" cy="126709"/>
          </a:xfrm>
          <a:prstGeom prst="triangle">
            <a:avLst/>
          </a:prstGeom>
          <a:solidFill>
            <a:srgbClr val="C0C0C0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1C9A01-84E1-4FA0-9765-126AEAAA257D}"/>
              </a:ext>
            </a:extLst>
          </p:cNvPr>
          <p:cNvCxnSpPr>
            <a:cxnSpLocks/>
          </p:cNvCxnSpPr>
          <p:nvPr/>
        </p:nvCxnSpPr>
        <p:spPr>
          <a:xfrm>
            <a:off x="4274635" y="2262814"/>
            <a:ext cx="0" cy="2674010"/>
          </a:xfrm>
          <a:prstGeom prst="line">
            <a:avLst/>
          </a:prstGeom>
          <a:noFill/>
          <a:ln w="12700" cap="flat" cmpd="sng" algn="ctr">
            <a:solidFill>
              <a:srgbClr val="868686"/>
            </a:solidFill>
            <a:prstDash val="solid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65D6F9B-44E1-4678-B926-31E15C9D99F3}"/>
              </a:ext>
            </a:extLst>
          </p:cNvPr>
          <p:cNvSpPr/>
          <p:nvPr/>
        </p:nvSpPr>
        <p:spPr bwMode="gray">
          <a:xfrm>
            <a:off x="1683403" y="2300586"/>
            <a:ext cx="376993" cy="376993"/>
          </a:xfrm>
          <a:prstGeom prst="ellipse">
            <a:avLst/>
          </a:prstGeom>
          <a:solidFill>
            <a:srgbClr val="CC00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402719-4862-4D28-BDE2-1C2EDEF308BC}"/>
              </a:ext>
            </a:extLst>
          </p:cNvPr>
          <p:cNvSpPr/>
          <p:nvPr/>
        </p:nvSpPr>
        <p:spPr bwMode="gray">
          <a:xfrm>
            <a:off x="1683403" y="2758423"/>
            <a:ext cx="376993" cy="376993"/>
          </a:xfrm>
          <a:prstGeom prst="ellipse">
            <a:avLst/>
          </a:prstGeom>
          <a:solidFill>
            <a:srgbClr val="CC00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78BBEC-952B-446F-AB20-AC153597225D}"/>
              </a:ext>
            </a:extLst>
          </p:cNvPr>
          <p:cNvSpPr/>
          <p:nvPr/>
        </p:nvSpPr>
        <p:spPr bwMode="gray">
          <a:xfrm>
            <a:off x="1683403" y="3216261"/>
            <a:ext cx="376993" cy="376993"/>
          </a:xfrm>
          <a:prstGeom prst="ellipse">
            <a:avLst/>
          </a:prstGeom>
          <a:solidFill>
            <a:srgbClr val="CC00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B534DCA-5211-4A23-9ACE-85B138F2C32D}"/>
              </a:ext>
            </a:extLst>
          </p:cNvPr>
          <p:cNvSpPr/>
          <p:nvPr/>
        </p:nvSpPr>
        <p:spPr bwMode="gray">
          <a:xfrm>
            <a:off x="1683403" y="3674098"/>
            <a:ext cx="376993" cy="376993"/>
          </a:xfrm>
          <a:prstGeom prst="ellipse">
            <a:avLst/>
          </a:prstGeom>
          <a:solidFill>
            <a:srgbClr val="CC00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1879C0-344D-4B76-9D4B-7BEFDCCD4602}"/>
              </a:ext>
            </a:extLst>
          </p:cNvPr>
          <p:cNvSpPr/>
          <p:nvPr/>
        </p:nvSpPr>
        <p:spPr bwMode="gray">
          <a:xfrm>
            <a:off x="1683403" y="4131936"/>
            <a:ext cx="376993" cy="376993"/>
          </a:xfrm>
          <a:prstGeom prst="ellipse">
            <a:avLst/>
          </a:prstGeom>
          <a:solidFill>
            <a:srgbClr val="CC00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4FF189-0815-4786-911C-595312E3A68E}"/>
              </a:ext>
            </a:extLst>
          </p:cNvPr>
          <p:cNvSpPr/>
          <p:nvPr/>
        </p:nvSpPr>
        <p:spPr bwMode="gray">
          <a:xfrm>
            <a:off x="1683403" y="4589775"/>
            <a:ext cx="376993" cy="376993"/>
          </a:xfrm>
          <a:prstGeom prst="ellipse">
            <a:avLst/>
          </a:prstGeom>
          <a:solidFill>
            <a:srgbClr val="CC00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Freeform 32">
            <a:extLst>
              <a:ext uri="{FF2B5EF4-FFF2-40B4-BE49-F238E27FC236}">
                <a16:creationId xmlns:a16="http://schemas.microsoft.com/office/drawing/2014/main" id="{8630B0C6-D360-4059-AF92-EFAED7416D69}"/>
              </a:ext>
            </a:extLst>
          </p:cNvPr>
          <p:cNvSpPr>
            <a:spLocks noEditPoints="1"/>
          </p:cNvSpPr>
          <p:nvPr/>
        </p:nvSpPr>
        <p:spPr bwMode="auto">
          <a:xfrm>
            <a:off x="1723083" y="4629455"/>
            <a:ext cx="297632" cy="297632"/>
          </a:xfrm>
          <a:custGeom>
            <a:avLst/>
            <a:gdLst>
              <a:gd name="T0" fmla="*/ 2625 w 6576"/>
              <a:gd name="T1" fmla="*/ 65 h 6576"/>
              <a:gd name="T2" fmla="*/ 1728 w 6576"/>
              <a:gd name="T3" fmla="*/ 392 h 6576"/>
              <a:gd name="T4" fmla="*/ 962 w 6576"/>
              <a:gd name="T5" fmla="*/ 962 h 6576"/>
              <a:gd name="T6" fmla="*/ 402 w 6576"/>
              <a:gd name="T7" fmla="*/ 1719 h 6576"/>
              <a:gd name="T8" fmla="*/ 75 w 6576"/>
              <a:gd name="T9" fmla="*/ 2625 h 6576"/>
              <a:gd name="T10" fmla="*/ 10 w 6576"/>
              <a:gd name="T11" fmla="*/ 3456 h 6576"/>
              <a:gd name="T12" fmla="*/ 206 w 6576"/>
              <a:gd name="T13" fmla="*/ 4418 h 6576"/>
              <a:gd name="T14" fmla="*/ 654 w 6576"/>
              <a:gd name="T15" fmla="*/ 5250 h 6576"/>
              <a:gd name="T16" fmla="*/ 1327 w 6576"/>
              <a:gd name="T17" fmla="*/ 5922 h 6576"/>
              <a:gd name="T18" fmla="*/ 2158 w 6576"/>
              <a:gd name="T19" fmla="*/ 6371 h 6576"/>
              <a:gd name="T20" fmla="*/ 3120 w 6576"/>
              <a:gd name="T21" fmla="*/ 6567 h 6576"/>
              <a:gd name="T22" fmla="*/ 3951 w 6576"/>
              <a:gd name="T23" fmla="*/ 6501 h 6576"/>
              <a:gd name="T24" fmla="*/ 4857 w 6576"/>
              <a:gd name="T25" fmla="*/ 6174 h 6576"/>
              <a:gd name="T26" fmla="*/ 5614 w 6576"/>
              <a:gd name="T27" fmla="*/ 5605 h 6576"/>
              <a:gd name="T28" fmla="*/ 6184 w 6576"/>
              <a:gd name="T29" fmla="*/ 4848 h 6576"/>
              <a:gd name="T30" fmla="*/ 6511 w 6576"/>
              <a:gd name="T31" fmla="*/ 3942 h 6576"/>
              <a:gd name="T32" fmla="*/ 6576 w 6576"/>
              <a:gd name="T33" fmla="*/ 3111 h 6576"/>
              <a:gd name="T34" fmla="*/ 6380 w 6576"/>
              <a:gd name="T35" fmla="*/ 2148 h 6576"/>
              <a:gd name="T36" fmla="*/ 5922 w 6576"/>
              <a:gd name="T37" fmla="*/ 1317 h 6576"/>
              <a:gd name="T38" fmla="*/ 5259 w 6576"/>
              <a:gd name="T39" fmla="*/ 645 h 6576"/>
              <a:gd name="T40" fmla="*/ 4418 w 6576"/>
              <a:gd name="T41" fmla="*/ 196 h 6576"/>
              <a:gd name="T42" fmla="*/ 3456 w 6576"/>
              <a:gd name="T43" fmla="*/ 0 h 6576"/>
              <a:gd name="T44" fmla="*/ 3522 w 6576"/>
              <a:gd name="T45" fmla="*/ 1336 h 6576"/>
              <a:gd name="T46" fmla="*/ 4157 w 6576"/>
              <a:gd name="T47" fmla="*/ 1541 h 6576"/>
              <a:gd name="T48" fmla="*/ 4680 w 6576"/>
              <a:gd name="T49" fmla="*/ 1962 h 6576"/>
              <a:gd name="T50" fmla="*/ 4829 w 6576"/>
              <a:gd name="T51" fmla="*/ 1476 h 6576"/>
              <a:gd name="T52" fmla="*/ 4997 w 6576"/>
              <a:gd name="T53" fmla="*/ 1383 h 6576"/>
              <a:gd name="T54" fmla="*/ 5119 w 6576"/>
              <a:gd name="T55" fmla="*/ 2419 h 6576"/>
              <a:gd name="T56" fmla="*/ 4997 w 6576"/>
              <a:gd name="T57" fmla="*/ 2559 h 6576"/>
              <a:gd name="T58" fmla="*/ 3961 w 6576"/>
              <a:gd name="T59" fmla="*/ 2522 h 6576"/>
              <a:gd name="T60" fmla="*/ 3933 w 6576"/>
              <a:gd name="T61" fmla="*/ 2354 h 6576"/>
              <a:gd name="T62" fmla="*/ 4540 w 6576"/>
              <a:gd name="T63" fmla="*/ 2270 h 6576"/>
              <a:gd name="T64" fmla="*/ 3652 w 6576"/>
              <a:gd name="T65" fmla="*/ 1663 h 6576"/>
              <a:gd name="T66" fmla="*/ 2980 w 6576"/>
              <a:gd name="T67" fmla="*/ 1653 h 6576"/>
              <a:gd name="T68" fmla="*/ 2195 w 6576"/>
              <a:gd name="T69" fmla="*/ 2074 h 6576"/>
              <a:gd name="T70" fmla="*/ 1775 w 6576"/>
              <a:gd name="T71" fmla="*/ 2858 h 6576"/>
              <a:gd name="T72" fmla="*/ 1700 w 6576"/>
              <a:gd name="T73" fmla="*/ 3269 h 6576"/>
              <a:gd name="T74" fmla="*/ 1542 w 6576"/>
              <a:gd name="T75" fmla="*/ 3307 h 6576"/>
              <a:gd name="T76" fmla="*/ 1457 w 6576"/>
              <a:gd name="T77" fmla="*/ 2980 h 6576"/>
              <a:gd name="T78" fmla="*/ 1868 w 6576"/>
              <a:gd name="T79" fmla="*/ 1990 h 6576"/>
              <a:gd name="T80" fmla="*/ 2746 w 6576"/>
              <a:gd name="T81" fmla="*/ 1411 h 6576"/>
              <a:gd name="T82" fmla="*/ 3298 w 6576"/>
              <a:gd name="T83" fmla="*/ 5240 h 6576"/>
              <a:gd name="T84" fmla="*/ 2644 w 6576"/>
              <a:gd name="T85" fmla="*/ 5128 h 6576"/>
              <a:gd name="T86" fmla="*/ 2083 w 6576"/>
              <a:gd name="T87" fmla="*/ 4792 h 6576"/>
              <a:gd name="T88" fmla="*/ 1784 w 6576"/>
              <a:gd name="T89" fmla="*/ 5025 h 6576"/>
              <a:gd name="T90" fmla="*/ 1635 w 6576"/>
              <a:gd name="T91" fmla="*/ 5175 h 6576"/>
              <a:gd name="T92" fmla="*/ 1485 w 6576"/>
              <a:gd name="T93" fmla="*/ 5053 h 6576"/>
              <a:gd name="T94" fmla="*/ 1532 w 6576"/>
              <a:gd name="T95" fmla="*/ 4045 h 6576"/>
              <a:gd name="T96" fmla="*/ 2569 w 6576"/>
              <a:gd name="T97" fmla="*/ 4007 h 6576"/>
              <a:gd name="T98" fmla="*/ 2690 w 6576"/>
              <a:gd name="T99" fmla="*/ 4147 h 6576"/>
              <a:gd name="T100" fmla="*/ 2541 w 6576"/>
              <a:gd name="T101" fmla="*/ 4297 h 6576"/>
              <a:gd name="T102" fmla="*/ 2588 w 6576"/>
              <a:gd name="T103" fmla="*/ 4773 h 6576"/>
              <a:gd name="T104" fmla="*/ 3298 w 6576"/>
              <a:gd name="T105" fmla="*/ 4941 h 6576"/>
              <a:gd name="T106" fmla="*/ 4157 w 6576"/>
              <a:gd name="T107" fmla="*/ 4680 h 6576"/>
              <a:gd name="T108" fmla="*/ 4717 w 6576"/>
              <a:gd name="T109" fmla="*/ 3998 h 6576"/>
              <a:gd name="T110" fmla="*/ 4839 w 6576"/>
              <a:gd name="T111" fmla="*/ 3372 h 6576"/>
              <a:gd name="T112" fmla="*/ 4988 w 6576"/>
              <a:gd name="T113" fmla="*/ 3251 h 6576"/>
              <a:gd name="T114" fmla="*/ 5138 w 6576"/>
              <a:gd name="T115" fmla="*/ 3400 h 6576"/>
              <a:gd name="T116" fmla="*/ 4913 w 6576"/>
              <a:gd name="T117" fmla="*/ 4278 h 6576"/>
              <a:gd name="T118" fmla="*/ 4176 w 6576"/>
              <a:gd name="T119" fmla="*/ 5025 h 6576"/>
              <a:gd name="T120" fmla="*/ 3298 w 6576"/>
              <a:gd name="T121" fmla="*/ 5240 h 6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576" h="6576">
                <a:moveTo>
                  <a:pt x="3288" y="0"/>
                </a:moveTo>
                <a:lnTo>
                  <a:pt x="3288" y="0"/>
                </a:lnTo>
                <a:lnTo>
                  <a:pt x="3120" y="0"/>
                </a:lnTo>
                <a:lnTo>
                  <a:pt x="2952" y="9"/>
                </a:lnTo>
                <a:lnTo>
                  <a:pt x="2793" y="37"/>
                </a:lnTo>
                <a:lnTo>
                  <a:pt x="2625" y="65"/>
                </a:lnTo>
                <a:lnTo>
                  <a:pt x="2466" y="103"/>
                </a:lnTo>
                <a:lnTo>
                  <a:pt x="2317" y="140"/>
                </a:lnTo>
                <a:lnTo>
                  <a:pt x="2158" y="196"/>
                </a:lnTo>
                <a:lnTo>
                  <a:pt x="2009" y="252"/>
                </a:lnTo>
                <a:lnTo>
                  <a:pt x="1868" y="318"/>
                </a:lnTo>
                <a:lnTo>
                  <a:pt x="1728" y="392"/>
                </a:lnTo>
                <a:lnTo>
                  <a:pt x="1588" y="467"/>
                </a:lnTo>
                <a:lnTo>
                  <a:pt x="1457" y="561"/>
                </a:lnTo>
                <a:lnTo>
                  <a:pt x="1327" y="645"/>
                </a:lnTo>
                <a:lnTo>
                  <a:pt x="1196" y="747"/>
                </a:lnTo>
                <a:lnTo>
                  <a:pt x="1084" y="850"/>
                </a:lnTo>
                <a:lnTo>
                  <a:pt x="962" y="962"/>
                </a:lnTo>
                <a:lnTo>
                  <a:pt x="860" y="1074"/>
                </a:lnTo>
                <a:lnTo>
                  <a:pt x="757" y="1196"/>
                </a:lnTo>
                <a:lnTo>
                  <a:pt x="654" y="1317"/>
                </a:lnTo>
                <a:lnTo>
                  <a:pt x="561" y="1448"/>
                </a:lnTo>
                <a:lnTo>
                  <a:pt x="477" y="1579"/>
                </a:lnTo>
                <a:lnTo>
                  <a:pt x="402" y="1719"/>
                </a:lnTo>
                <a:lnTo>
                  <a:pt x="327" y="1859"/>
                </a:lnTo>
                <a:lnTo>
                  <a:pt x="262" y="2008"/>
                </a:lnTo>
                <a:lnTo>
                  <a:pt x="206" y="2148"/>
                </a:lnTo>
                <a:lnTo>
                  <a:pt x="150" y="2307"/>
                </a:lnTo>
                <a:lnTo>
                  <a:pt x="103" y="2466"/>
                </a:lnTo>
                <a:lnTo>
                  <a:pt x="75" y="2625"/>
                </a:lnTo>
                <a:lnTo>
                  <a:pt x="38" y="2784"/>
                </a:lnTo>
                <a:lnTo>
                  <a:pt x="19" y="2952"/>
                </a:lnTo>
                <a:lnTo>
                  <a:pt x="10" y="3111"/>
                </a:lnTo>
                <a:lnTo>
                  <a:pt x="0" y="3288"/>
                </a:lnTo>
                <a:lnTo>
                  <a:pt x="0" y="3288"/>
                </a:lnTo>
                <a:lnTo>
                  <a:pt x="10" y="3456"/>
                </a:lnTo>
                <a:lnTo>
                  <a:pt x="19" y="3624"/>
                </a:lnTo>
                <a:lnTo>
                  <a:pt x="38" y="3783"/>
                </a:lnTo>
                <a:lnTo>
                  <a:pt x="75" y="3942"/>
                </a:lnTo>
                <a:lnTo>
                  <a:pt x="103" y="4101"/>
                </a:lnTo>
                <a:lnTo>
                  <a:pt x="150" y="4259"/>
                </a:lnTo>
                <a:lnTo>
                  <a:pt x="206" y="4418"/>
                </a:lnTo>
                <a:lnTo>
                  <a:pt x="262" y="4568"/>
                </a:lnTo>
                <a:lnTo>
                  <a:pt x="327" y="4708"/>
                </a:lnTo>
                <a:lnTo>
                  <a:pt x="402" y="4848"/>
                </a:lnTo>
                <a:lnTo>
                  <a:pt x="477" y="4988"/>
                </a:lnTo>
                <a:lnTo>
                  <a:pt x="561" y="5119"/>
                </a:lnTo>
                <a:lnTo>
                  <a:pt x="654" y="5250"/>
                </a:lnTo>
                <a:lnTo>
                  <a:pt x="757" y="5371"/>
                </a:lnTo>
                <a:lnTo>
                  <a:pt x="860" y="5492"/>
                </a:lnTo>
                <a:lnTo>
                  <a:pt x="962" y="5605"/>
                </a:lnTo>
                <a:lnTo>
                  <a:pt x="1084" y="5717"/>
                </a:lnTo>
                <a:lnTo>
                  <a:pt x="1196" y="5819"/>
                </a:lnTo>
                <a:lnTo>
                  <a:pt x="1327" y="5922"/>
                </a:lnTo>
                <a:lnTo>
                  <a:pt x="1457" y="6006"/>
                </a:lnTo>
                <a:lnTo>
                  <a:pt x="1588" y="6100"/>
                </a:lnTo>
                <a:lnTo>
                  <a:pt x="1728" y="6174"/>
                </a:lnTo>
                <a:lnTo>
                  <a:pt x="1868" y="6249"/>
                </a:lnTo>
                <a:lnTo>
                  <a:pt x="2009" y="6314"/>
                </a:lnTo>
                <a:lnTo>
                  <a:pt x="2158" y="6371"/>
                </a:lnTo>
                <a:lnTo>
                  <a:pt x="2317" y="6427"/>
                </a:lnTo>
                <a:lnTo>
                  <a:pt x="2466" y="6464"/>
                </a:lnTo>
                <a:lnTo>
                  <a:pt x="2625" y="6501"/>
                </a:lnTo>
                <a:lnTo>
                  <a:pt x="2793" y="6529"/>
                </a:lnTo>
                <a:lnTo>
                  <a:pt x="2952" y="6557"/>
                </a:lnTo>
                <a:lnTo>
                  <a:pt x="3120" y="6567"/>
                </a:lnTo>
                <a:lnTo>
                  <a:pt x="3288" y="6576"/>
                </a:lnTo>
                <a:lnTo>
                  <a:pt x="3288" y="6576"/>
                </a:lnTo>
                <a:lnTo>
                  <a:pt x="3456" y="6567"/>
                </a:lnTo>
                <a:lnTo>
                  <a:pt x="3624" y="6557"/>
                </a:lnTo>
                <a:lnTo>
                  <a:pt x="3793" y="6529"/>
                </a:lnTo>
                <a:lnTo>
                  <a:pt x="3951" y="6501"/>
                </a:lnTo>
                <a:lnTo>
                  <a:pt x="4110" y="6464"/>
                </a:lnTo>
                <a:lnTo>
                  <a:pt x="4269" y="6427"/>
                </a:lnTo>
                <a:lnTo>
                  <a:pt x="4418" y="6371"/>
                </a:lnTo>
                <a:lnTo>
                  <a:pt x="4568" y="6314"/>
                </a:lnTo>
                <a:lnTo>
                  <a:pt x="4717" y="6249"/>
                </a:lnTo>
                <a:lnTo>
                  <a:pt x="4857" y="6174"/>
                </a:lnTo>
                <a:lnTo>
                  <a:pt x="4997" y="6100"/>
                </a:lnTo>
                <a:lnTo>
                  <a:pt x="5128" y="6006"/>
                </a:lnTo>
                <a:lnTo>
                  <a:pt x="5259" y="5922"/>
                </a:lnTo>
                <a:lnTo>
                  <a:pt x="5380" y="5819"/>
                </a:lnTo>
                <a:lnTo>
                  <a:pt x="5502" y="5717"/>
                </a:lnTo>
                <a:lnTo>
                  <a:pt x="5614" y="5605"/>
                </a:lnTo>
                <a:lnTo>
                  <a:pt x="5726" y="5492"/>
                </a:lnTo>
                <a:lnTo>
                  <a:pt x="5829" y="5371"/>
                </a:lnTo>
                <a:lnTo>
                  <a:pt x="5922" y="5250"/>
                </a:lnTo>
                <a:lnTo>
                  <a:pt x="6016" y="5119"/>
                </a:lnTo>
                <a:lnTo>
                  <a:pt x="6100" y="4988"/>
                </a:lnTo>
                <a:lnTo>
                  <a:pt x="6184" y="4848"/>
                </a:lnTo>
                <a:lnTo>
                  <a:pt x="6258" y="4708"/>
                </a:lnTo>
                <a:lnTo>
                  <a:pt x="6324" y="4568"/>
                </a:lnTo>
                <a:lnTo>
                  <a:pt x="6380" y="4418"/>
                </a:lnTo>
                <a:lnTo>
                  <a:pt x="6436" y="4259"/>
                </a:lnTo>
                <a:lnTo>
                  <a:pt x="6473" y="4101"/>
                </a:lnTo>
                <a:lnTo>
                  <a:pt x="6511" y="3942"/>
                </a:lnTo>
                <a:lnTo>
                  <a:pt x="6539" y="3783"/>
                </a:lnTo>
                <a:lnTo>
                  <a:pt x="6567" y="3624"/>
                </a:lnTo>
                <a:lnTo>
                  <a:pt x="6576" y="3456"/>
                </a:lnTo>
                <a:lnTo>
                  <a:pt x="6576" y="3288"/>
                </a:lnTo>
                <a:lnTo>
                  <a:pt x="6576" y="3288"/>
                </a:lnTo>
                <a:lnTo>
                  <a:pt x="6576" y="3111"/>
                </a:lnTo>
                <a:lnTo>
                  <a:pt x="6567" y="2952"/>
                </a:lnTo>
                <a:lnTo>
                  <a:pt x="6539" y="2784"/>
                </a:lnTo>
                <a:lnTo>
                  <a:pt x="6511" y="2625"/>
                </a:lnTo>
                <a:lnTo>
                  <a:pt x="6473" y="2466"/>
                </a:lnTo>
                <a:lnTo>
                  <a:pt x="6436" y="2307"/>
                </a:lnTo>
                <a:lnTo>
                  <a:pt x="6380" y="2148"/>
                </a:lnTo>
                <a:lnTo>
                  <a:pt x="6324" y="2008"/>
                </a:lnTo>
                <a:lnTo>
                  <a:pt x="6258" y="1859"/>
                </a:lnTo>
                <a:lnTo>
                  <a:pt x="6184" y="1719"/>
                </a:lnTo>
                <a:lnTo>
                  <a:pt x="6100" y="1579"/>
                </a:lnTo>
                <a:lnTo>
                  <a:pt x="6016" y="1448"/>
                </a:lnTo>
                <a:lnTo>
                  <a:pt x="5922" y="1317"/>
                </a:lnTo>
                <a:lnTo>
                  <a:pt x="5829" y="1196"/>
                </a:lnTo>
                <a:lnTo>
                  <a:pt x="5726" y="1074"/>
                </a:lnTo>
                <a:lnTo>
                  <a:pt x="5614" y="962"/>
                </a:lnTo>
                <a:lnTo>
                  <a:pt x="5502" y="850"/>
                </a:lnTo>
                <a:lnTo>
                  <a:pt x="5380" y="747"/>
                </a:lnTo>
                <a:lnTo>
                  <a:pt x="5259" y="645"/>
                </a:lnTo>
                <a:lnTo>
                  <a:pt x="5128" y="561"/>
                </a:lnTo>
                <a:lnTo>
                  <a:pt x="4997" y="467"/>
                </a:lnTo>
                <a:lnTo>
                  <a:pt x="4857" y="392"/>
                </a:lnTo>
                <a:lnTo>
                  <a:pt x="4717" y="318"/>
                </a:lnTo>
                <a:lnTo>
                  <a:pt x="4568" y="252"/>
                </a:lnTo>
                <a:lnTo>
                  <a:pt x="4418" y="196"/>
                </a:lnTo>
                <a:lnTo>
                  <a:pt x="4269" y="140"/>
                </a:lnTo>
                <a:lnTo>
                  <a:pt x="4110" y="103"/>
                </a:lnTo>
                <a:lnTo>
                  <a:pt x="3951" y="65"/>
                </a:lnTo>
                <a:lnTo>
                  <a:pt x="3793" y="37"/>
                </a:lnTo>
                <a:lnTo>
                  <a:pt x="3624" y="9"/>
                </a:lnTo>
                <a:lnTo>
                  <a:pt x="3456" y="0"/>
                </a:lnTo>
                <a:lnTo>
                  <a:pt x="3288" y="0"/>
                </a:lnTo>
                <a:lnTo>
                  <a:pt x="3288" y="0"/>
                </a:lnTo>
                <a:close/>
                <a:moveTo>
                  <a:pt x="3288" y="1326"/>
                </a:moveTo>
                <a:lnTo>
                  <a:pt x="3288" y="1326"/>
                </a:lnTo>
                <a:lnTo>
                  <a:pt x="3400" y="1326"/>
                </a:lnTo>
                <a:lnTo>
                  <a:pt x="3522" y="1336"/>
                </a:lnTo>
                <a:lnTo>
                  <a:pt x="3634" y="1354"/>
                </a:lnTo>
                <a:lnTo>
                  <a:pt x="3737" y="1383"/>
                </a:lnTo>
                <a:lnTo>
                  <a:pt x="3849" y="1411"/>
                </a:lnTo>
                <a:lnTo>
                  <a:pt x="3951" y="1448"/>
                </a:lnTo>
                <a:lnTo>
                  <a:pt x="4054" y="1495"/>
                </a:lnTo>
                <a:lnTo>
                  <a:pt x="4157" y="1541"/>
                </a:lnTo>
                <a:lnTo>
                  <a:pt x="4250" y="1597"/>
                </a:lnTo>
                <a:lnTo>
                  <a:pt x="4344" y="1653"/>
                </a:lnTo>
                <a:lnTo>
                  <a:pt x="4437" y="1728"/>
                </a:lnTo>
                <a:lnTo>
                  <a:pt x="4521" y="1794"/>
                </a:lnTo>
                <a:lnTo>
                  <a:pt x="4605" y="1878"/>
                </a:lnTo>
                <a:lnTo>
                  <a:pt x="4680" y="1962"/>
                </a:lnTo>
                <a:lnTo>
                  <a:pt x="4755" y="2046"/>
                </a:lnTo>
                <a:lnTo>
                  <a:pt x="4820" y="2139"/>
                </a:lnTo>
                <a:lnTo>
                  <a:pt x="4820" y="1532"/>
                </a:lnTo>
                <a:lnTo>
                  <a:pt x="4820" y="1532"/>
                </a:lnTo>
                <a:lnTo>
                  <a:pt x="4820" y="1504"/>
                </a:lnTo>
                <a:lnTo>
                  <a:pt x="4829" y="1476"/>
                </a:lnTo>
                <a:lnTo>
                  <a:pt x="4857" y="1420"/>
                </a:lnTo>
                <a:lnTo>
                  <a:pt x="4913" y="1392"/>
                </a:lnTo>
                <a:lnTo>
                  <a:pt x="4941" y="1383"/>
                </a:lnTo>
                <a:lnTo>
                  <a:pt x="4969" y="1383"/>
                </a:lnTo>
                <a:lnTo>
                  <a:pt x="4969" y="1383"/>
                </a:lnTo>
                <a:lnTo>
                  <a:pt x="4997" y="1383"/>
                </a:lnTo>
                <a:lnTo>
                  <a:pt x="5025" y="1392"/>
                </a:lnTo>
                <a:lnTo>
                  <a:pt x="5072" y="1420"/>
                </a:lnTo>
                <a:lnTo>
                  <a:pt x="5110" y="1476"/>
                </a:lnTo>
                <a:lnTo>
                  <a:pt x="5110" y="1504"/>
                </a:lnTo>
                <a:lnTo>
                  <a:pt x="5119" y="1532"/>
                </a:lnTo>
                <a:lnTo>
                  <a:pt x="5119" y="2419"/>
                </a:lnTo>
                <a:lnTo>
                  <a:pt x="5119" y="2419"/>
                </a:lnTo>
                <a:lnTo>
                  <a:pt x="5110" y="2447"/>
                </a:lnTo>
                <a:lnTo>
                  <a:pt x="5110" y="2475"/>
                </a:lnTo>
                <a:lnTo>
                  <a:pt x="5072" y="2522"/>
                </a:lnTo>
                <a:lnTo>
                  <a:pt x="5025" y="2550"/>
                </a:lnTo>
                <a:lnTo>
                  <a:pt x="4997" y="2559"/>
                </a:lnTo>
                <a:lnTo>
                  <a:pt x="4969" y="2569"/>
                </a:lnTo>
                <a:lnTo>
                  <a:pt x="4063" y="2569"/>
                </a:lnTo>
                <a:lnTo>
                  <a:pt x="4063" y="2569"/>
                </a:lnTo>
                <a:lnTo>
                  <a:pt x="4035" y="2559"/>
                </a:lnTo>
                <a:lnTo>
                  <a:pt x="4007" y="2550"/>
                </a:lnTo>
                <a:lnTo>
                  <a:pt x="3961" y="2522"/>
                </a:lnTo>
                <a:lnTo>
                  <a:pt x="3933" y="2475"/>
                </a:lnTo>
                <a:lnTo>
                  <a:pt x="3923" y="2447"/>
                </a:lnTo>
                <a:lnTo>
                  <a:pt x="3914" y="2419"/>
                </a:lnTo>
                <a:lnTo>
                  <a:pt x="3914" y="2419"/>
                </a:lnTo>
                <a:lnTo>
                  <a:pt x="3923" y="2382"/>
                </a:lnTo>
                <a:lnTo>
                  <a:pt x="3933" y="2354"/>
                </a:lnTo>
                <a:lnTo>
                  <a:pt x="3961" y="2307"/>
                </a:lnTo>
                <a:lnTo>
                  <a:pt x="4007" y="2279"/>
                </a:lnTo>
                <a:lnTo>
                  <a:pt x="4035" y="2270"/>
                </a:lnTo>
                <a:lnTo>
                  <a:pt x="4063" y="2270"/>
                </a:lnTo>
                <a:lnTo>
                  <a:pt x="4540" y="2270"/>
                </a:lnTo>
                <a:lnTo>
                  <a:pt x="4540" y="2270"/>
                </a:lnTo>
                <a:lnTo>
                  <a:pt x="4428" y="2120"/>
                </a:lnTo>
                <a:lnTo>
                  <a:pt x="4297" y="1999"/>
                </a:lnTo>
                <a:lnTo>
                  <a:pt x="4147" y="1887"/>
                </a:lnTo>
                <a:lnTo>
                  <a:pt x="3998" y="1794"/>
                </a:lnTo>
                <a:lnTo>
                  <a:pt x="3830" y="1719"/>
                </a:lnTo>
                <a:lnTo>
                  <a:pt x="3652" y="1663"/>
                </a:lnTo>
                <a:lnTo>
                  <a:pt x="3475" y="1635"/>
                </a:lnTo>
                <a:lnTo>
                  <a:pt x="3382" y="1625"/>
                </a:lnTo>
                <a:lnTo>
                  <a:pt x="3288" y="1625"/>
                </a:lnTo>
                <a:lnTo>
                  <a:pt x="3288" y="1625"/>
                </a:lnTo>
                <a:lnTo>
                  <a:pt x="3129" y="1635"/>
                </a:lnTo>
                <a:lnTo>
                  <a:pt x="2980" y="1653"/>
                </a:lnTo>
                <a:lnTo>
                  <a:pt x="2830" y="1691"/>
                </a:lnTo>
                <a:lnTo>
                  <a:pt x="2690" y="1747"/>
                </a:lnTo>
                <a:lnTo>
                  <a:pt x="2550" y="1812"/>
                </a:lnTo>
                <a:lnTo>
                  <a:pt x="2429" y="1887"/>
                </a:lnTo>
                <a:lnTo>
                  <a:pt x="2307" y="1971"/>
                </a:lnTo>
                <a:lnTo>
                  <a:pt x="2195" y="2074"/>
                </a:lnTo>
                <a:lnTo>
                  <a:pt x="2102" y="2186"/>
                </a:lnTo>
                <a:lnTo>
                  <a:pt x="2009" y="2307"/>
                </a:lnTo>
                <a:lnTo>
                  <a:pt x="1934" y="2429"/>
                </a:lnTo>
                <a:lnTo>
                  <a:pt x="1868" y="2569"/>
                </a:lnTo>
                <a:lnTo>
                  <a:pt x="1812" y="2709"/>
                </a:lnTo>
                <a:lnTo>
                  <a:pt x="1775" y="2858"/>
                </a:lnTo>
                <a:lnTo>
                  <a:pt x="1756" y="3008"/>
                </a:lnTo>
                <a:lnTo>
                  <a:pt x="1747" y="3167"/>
                </a:lnTo>
                <a:lnTo>
                  <a:pt x="1747" y="3167"/>
                </a:lnTo>
                <a:lnTo>
                  <a:pt x="1747" y="3195"/>
                </a:lnTo>
                <a:lnTo>
                  <a:pt x="1738" y="3223"/>
                </a:lnTo>
                <a:lnTo>
                  <a:pt x="1700" y="3269"/>
                </a:lnTo>
                <a:lnTo>
                  <a:pt x="1654" y="3307"/>
                </a:lnTo>
                <a:lnTo>
                  <a:pt x="1626" y="3307"/>
                </a:lnTo>
                <a:lnTo>
                  <a:pt x="1598" y="3316"/>
                </a:lnTo>
                <a:lnTo>
                  <a:pt x="1598" y="3316"/>
                </a:lnTo>
                <a:lnTo>
                  <a:pt x="1570" y="3307"/>
                </a:lnTo>
                <a:lnTo>
                  <a:pt x="1542" y="3307"/>
                </a:lnTo>
                <a:lnTo>
                  <a:pt x="1495" y="3269"/>
                </a:lnTo>
                <a:lnTo>
                  <a:pt x="1457" y="3223"/>
                </a:lnTo>
                <a:lnTo>
                  <a:pt x="1448" y="3195"/>
                </a:lnTo>
                <a:lnTo>
                  <a:pt x="1448" y="3167"/>
                </a:lnTo>
                <a:lnTo>
                  <a:pt x="1448" y="3167"/>
                </a:lnTo>
                <a:lnTo>
                  <a:pt x="1457" y="2980"/>
                </a:lnTo>
                <a:lnTo>
                  <a:pt x="1485" y="2793"/>
                </a:lnTo>
                <a:lnTo>
                  <a:pt x="1532" y="2616"/>
                </a:lnTo>
                <a:lnTo>
                  <a:pt x="1588" y="2447"/>
                </a:lnTo>
                <a:lnTo>
                  <a:pt x="1672" y="2289"/>
                </a:lnTo>
                <a:lnTo>
                  <a:pt x="1766" y="2139"/>
                </a:lnTo>
                <a:lnTo>
                  <a:pt x="1868" y="1990"/>
                </a:lnTo>
                <a:lnTo>
                  <a:pt x="1990" y="1859"/>
                </a:lnTo>
                <a:lnTo>
                  <a:pt x="2121" y="1747"/>
                </a:lnTo>
                <a:lnTo>
                  <a:pt x="2261" y="1635"/>
                </a:lnTo>
                <a:lnTo>
                  <a:pt x="2410" y="1541"/>
                </a:lnTo>
                <a:lnTo>
                  <a:pt x="2569" y="1467"/>
                </a:lnTo>
                <a:lnTo>
                  <a:pt x="2746" y="1411"/>
                </a:lnTo>
                <a:lnTo>
                  <a:pt x="2915" y="1364"/>
                </a:lnTo>
                <a:lnTo>
                  <a:pt x="3101" y="1336"/>
                </a:lnTo>
                <a:lnTo>
                  <a:pt x="3288" y="1326"/>
                </a:lnTo>
                <a:lnTo>
                  <a:pt x="3288" y="1326"/>
                </a:lnTo>
                <a:close/>
                <a:moveTo>
                  <a:pt x="3298" y="5240"/>
                </a:moveTo>
                <a:lnTo>
                  <a:pt x="3298" y="5240"/>
                </a:lnTo>
                <a:lnTo>
                  <a:pt x="3185" y="5240"/>
                </a:lnTo>
                <a:lnTo>
                  <a:pt x="3073" y="5231"/>
                </a:lnTo>
                <a:lnTo>
                  <a:pt x="2961" y="5212"/>
                </a:lnTo>
                <a:lnTo>
                  <a:pt x="2849" y="5194"/>
                </a:lnTo>
                <a:lnTo>
                  <a:pt x="2746" y="5156"/>
                </a:lnTo>
                <a:lnTo>
                  <a:pt x="2644" y="5128"/>
                </a:lnTo>
                <a:lnTo>
                  <a:pt x="2541" y="5081"/>
                </a:lnTo>
                <a:lnTo>
                  <a:pt x="2438" y="5035"/>
                </a:lnTo>
                <a:lnTo>
                  <a:pt x="2345" y="4979"/>
                </a:lnTo>
                <a:lnTo>
                  <a:pt x="2251" y="4923"/>
                </a:lnTo>
                <a:lnTo>
                  <a:pt x="2167" y="4857"/>
                </a:lnTo>
                <a:lnTo>
                  <a:pt x="2083" y="4792"/>
                </a:lnTo>
                <a:lnTo>
                  <a:pt x="1999" y="4717"/>
                </a:lnTo>
                <a:lnTo>
                  <a:pt x="1924" y="4633"/>
                </a:lnTo>
                <a:lnTo>
                  <a:pt x="1850" y="4549"/>
                </a:lnTo>
                <a:lnTo>
                  <a:pt x="1784" y="4456"/>
                </a:lnTo>
                <a:lnTo>
                  <a:pt x="1784" y="5025"/>
                </a:lnTo>
                <a:lnTo>
                  <a:pt x="1784" y="5025"/>
                </a:lnTo>
                <a:lnTo>
                  <a:pt x="1784" y="5053"/>
                </a:lnTo>
                <a:lnTo>
                  <a:pt x="1775" y="5081"/>
                </a:lnTo>
                <a:lnTo>
                  <a:pt x="1738" y="5128"/>
                </a:lnTo>
                <a:lnTo>
                  <a:pt x="1691" y="5156"/>
                </a:lnTo>
                <a:lnTo>
                  <a:pt x="1663" y="5166"/>
                </a:lnTo>
                <a:lnTo>
                  <a:pt x="1635" y="5175"/>
                </a:lnTo>
                <a:lnTo>
                  <a:pt x="1635" y="5175"/>
                </a:lnTo>
                <a:lnTo>
                  <a:pt x="1607" y="5166"/>
                </a:lnTo>
                <a:lnTo>
                  <a:pt x="1579" y="5156"/>
                </a:lnTo>
                <a:lnTo>
                  <a:pt x="1532" y="5128"/>
                </a:lnTo>
                <a:lnTo>
                  <a:pt x="1495" y="5081"/>
                </a:lnTo>
                <a:lnTo>
                  <a:pt x="1485" y="5053"/>
                </a:lnTo>
                <a:lnTo>
                  <a:pt x="1485" y="5025"/>
                </a:lnTo>
                <a:lnTo>
                  <a:pt x="1485" y="4147"/>
                </a:lnTo>
                <a:lnTo>
                  <a:pt x="1485" y="4147"/>
                </a:lnTo>
                <a:lnTo>
                  <a:pt x="1485" y="4119"/>
                </a:lnTo>
                <a:lnTo>
                  <a:pt x="1495" y="4091"/>
                </a:lnTo>
                <a:lnTo>
                  <a:pt x="1532" y="4045"/>
                </a:lnTo>
                <a:lnTo>
                  <a:pt x="1579" y="4017"/>
                </a:lnTo>
                <a:lnTo>
                  <a:pt x="1607" y="4007"/>
                </a:lnTo>
                <a:lnTo>
                  <a:pt x="1635" y="3998"/>
                </a:lnTo>
                <a:lnTo>
                  <a:pt x="2541" y="3998"/>
                </a:lnTo>
                <a:lnTo>
                  <a:pt x="2541" y="3998"/>
                </a:lnTo>
                <a:lnTo>
                  <a:pt x="2569" y="4007"/>
                </a:lnTo>
                <a:lnTo>
                  <a:pt x="2597" y="4017"/>
                </a:lnTo>
                <a:lnTo>
                  <a:pt x="2644" y="4045"/>
                </a:lnTo>
                <a:lnTo>
                  <a:pt x="2672" y="4091"/>
                </a:lnTo>
                <a:lnTo>
                  <a:pt x="2681" y="4119"/>
                </a:lnTo>
                <a:lnTo>
                  <a:pt x="2690" y="4147"/>
                </a:lnTo>
                <a:lnTo>
                  <a:pt x="2690" y="4147"/>
                </a:lnTo>
                <a:lnTo>
                  <a:pt x="2681" y="4185"/>
                </a:lnTo>
                <a:lnTo>
                  <a:pt x="2672" y="4213"/>
                </a:lnTo>
                <a:lnTo>
                  <a:pt x="2644" y="4259"/>
                </a:lnTo>
                <a:lnTo>
                  <a:pt x="2597" y="4288"/>
                </a:lnTo>
                <a:lnTo>
                  <a:pt x="2569" y="4297"/>
                </a:lnTo>
                <a:lnTo>
                  <a:pt x="2541" y="4297"/>
                </a:lnTo>
                <a:lnTo>
                  <a:pt x="2037" y="4297"/>
                </a:lnTo>
                <a:lnTo>
                  <a:pt x="2037" y="4297"/>
                </a:lnTo>
                <a:lnTo>
                  <a:pt x="2158" y="4446"/>
                </a:lnTo>
                <a:lnTo>
                  <a:pt x="2289" y="4568"/>
                </a:lnTo>
                <a:lnTo>
                  <a:pt x="2429" y="4680"/>
                </a:lnTo>
                <a:lnTo>
                  <a:pt x="2588" y="4773"/>
                </a:lnTo>
                <a:lnTo>
                  <a:pt x="2756" y="4848"/>
                </a:lnTo>
                <a:lnTo>
                  <a:pt x="2924" y="4904"/>
                </a:lnTo>
                <a:lnTo>
                  <a:pt x="3111" y="4932"/>
                </a:lnTo>
                <a:lnTo>
                  <a:pt x="3204" y="4941"/>
                </a:lnTo>
                <a:lnTo>
                  <a:pt x="3298" y="4941"/>
                </a:lnTo>
                <a:lnTo>
                  <a:pt x="3298" y="4941"/>
                </a:lnTo>
                <a:lnTo>
                  <a:pt x="3456" y="4941"/>
                </a:lnTo>
                <a:lnTo>
                  <a:pt x="3606" y="4913"/>
                </a:lnTo>
                <a:lnTo>
                  <a:pt x="3755" y="4876"/>
                </a:lnTo>
                <a:lnTo>
                  <a:pt x="3895" y="4820"/>
                </a:lnTo>
                <a:lnTo>
                  <a:pt x="4026" y="4755"/>
                </a:lnTo>
                <a:lnTo>
                  <a:pt x="4157" y="4680"/>
                </a:lnTo>
                <a:lnTo>
                  <a:pt x="4278" y="4596"/>
                </a:lnTo>
                <a:lnTo>
                  <a:pt x="4381" y="4493"/>
                </a:lnTo>
                <a:lnTo>
                  <a:pt x="4484" y="4381"/>
                </a:lnTo>
                <a:lnTo>
                  <a:pt x="4577" y="4269"/>
                </a:lnTo>
                <a:lnTo>
                  <a:pt x="4652" y="4138"/>
                </a:lnTo>
                <a:lnTo>
                  <a:pt x="4717" y="3998"/>
                </a:lnTo>
                <a:lnTo>
                  <a:pt x="4764" y="3858"/>
                </a:lnTo>
                <a:lnTo>
                  <a:pt x="4801" y="3708"/>
                </a:lnTo>
                <a:lnTo>
                  <a:pt x="4829" y="3559"/>
                </a:lnTo>
                <a:lnTo>
                  <a:pt x="4839" y="3400"/>
                </a:lnTo>
                <a:lnTo>
                  <a:pt x="4839" y="3400"/>
                </a:lnTo>
                <a:lnTo>
                  <a:pt x="4839" y="3372"/>
                </a:lnTo>
                <a:lnTo>
                  <a:pt x="4848" y="3344"/>
                </a:lnTo>
                <a:lnTo>
                  <a:pt x="4876" y="3297"/>
                </a:lnTo>
                <a:lnTo>
                  <a:pt x="4932" y="3269"/>
                </a:lnTo>
                <a:lnTo>
                  <a:pt x="4960" y="3260"/>
                </a:lnTo>
                <a:lnTo>
                  <a:pt x="4988" y="3251"/>
                </a:lnTo>
                <a:lnTo>
                  <a:pt x="4988" y="3251"/>
                </a:lnTo>
                <a:lnTo>
                  <a:pt x="5016" y="3260"/>
                </a:lnTo>
                <a:lnTo>
                  <a:pt x="5044" y="3269"/>
                </a:lnTo>
                <a:lnTo>
                  <a:pt x="5091" y="3297"/>
                </a:lnTo>
                <a:lnTo>
                  <a:pt x="5128" y="3344"/>
                </a:lnTo>
                <a:lnTo>
                  <a:pt x="5128" y="3372"/>
                </a:lnTo>
                <a:lnTo>
                  <a:pt x="5138" y="3400"/>
                </a:lnTo>
                <a:lnTo>
                  <a:pt x="5138" y="3400"/>
                </a:lnTo>
                <a:lnTo>
                  <a:pt x="5128" y="3587"/>
                </a:lnTo>
                <a:lnTo>
                  <a:pt x="5100" y="3774"/>
                </a:lnTo>
                <a:lnTo>
                  <a:pt x="5054" y="3951"/>
                </a:lnTo>
                <a:lnTo>
                  <a:pt x="4988" y="4119"/>
                </a:lnTo>
                <a:lnTo>
                  <a:pt x="4913" y="4278"/>
                </a:lnTo>
                <a:lnTo>
                  <a:pt x="4820" y="4428"/>
                </a:lnTo>
                <a:lnTo>
                  <a:pt x="4717" y="4577"/>
                </a:lnTo>
                <a:lnTo>
                  <a:pt x="4596" y="4708"/>
                </a:lnTo>
                <a:lnTo>
                  <a:pt x="4465" y="4820"/>
                </a:lnTo>
                <a:lnTo>
                  <a:pt x="4325" y="4932"/>
                </a:lnTo>
                <a:lnTo>
                  <a:pt x="4176" y="5025"/>
                </a:lnTo>
                <a:lnTo>
                  <a:pt x="4007" y="5100"/>
                </a:lnTo>
                <a:lnTo>
                  <a:pt x="3839" y="5166"/>
                </a:lnTo>
                <a:lnTo>
                  <a:pt x="3662" y="5203"/>
                </a:lnTo>
                <a:lnTo>
                  <a:pt x="3484" y="5231"/>
                </a:lnTo>
                <a:lnTo>
                  <a:pt x="3298" y="5240"/>
                </a:lnTo>
                <a:lnTo>
                  <a:pt x="3298" y="5240"/>
                </a:lnTo>
                <a:close/>
              </a:path>
            </a:pathLst>
          </a:custGeom>
          <a:solidFill>
            <a:srgbClr val="CC0000"/>
          </a:solidFill>
          <a:ln w="3175">
            <a:solidFill>
              <a:srgbClr val="CC0000"/>
            </a:solidFill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Freeform 105">
            <a:extLst>
              <a:ext uri="{FF2B5EF4-FFF2-40B4-BE49-F238E27FC236}">
                <a16:creationId xmlns:a16="http://schemas.microsoft.com/office/drawing/2014/main" id="{C4615A96-EB70-45E1-9645-DECB64A628A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0639" y="4220869"/>
            <a:ext cx="148700" cy="185789"/>
          </a:xfrm>
          <a:custGeom>
            <a:avLst/>
            <a:gdLst>
              <a:gd name="T0" fmla="*/ 3919 w 4151"/>
              <a:gd name="T1" fmla="*/ 5188 h 5188"/>
              <a:gd name="T2" fmla="*/ 3276 w 4151"/>
              <a:gd name="T3" fmla="*/ 2722 h 5188"/>
              <a:gd name="T4" fmla="*/ 232 w 4151"/>
              <a:gd name="T5" fmla="*/ 3366 h 5188"/>
              <a:gd name="T6" fmla="*/ 0 w 4151"/>
              <a:gd name="T7" fmla="*/ 5188 h 5188"/>
              <a:gd name="T8" fmla="*/ 876 w 4151"/>
              <a:gd name="T9" fmla="*/ 2490 h 5188"/>
              <a:gd name="T10" fmla="*/ 4151 w 4151"/>
              <a:gd name="T11" fmla="*/ 3366 h 5188"/>
              <a:gd name="T12" fmla="*/ 3402 w 4151"/>
              <a:gd name="T13" fmla="*/ 5188 h 5188"/>
              <a:gd name="T14" fmla="*/ 3170 w 4151"/>
              <a:gd name="T15" fmla="*/ 3799 h 5188"/>
              <a:gd name="T16" fmla="*/ 3402 w 4151"/>
              <a:gd name="T17" fmla="*/ 5188 h 5188"/>
              <a:gd name="T18" fmla="*/ 749 w 4151"/>
              <a:gd name="T19" fmla="*/ 5188 h 5188"/>
              <a:gd name="T20" fmla="*/ 981 w 4151"/>
              <a:gd name="T21" fmla="*/ 3800 h 5188"/>
              <a:gd name="T22" fmla="*/ 2076 w 4151"/>
              <a:gd name="T23" fmla="*/ 4458 h 5188"/>
              <a:gd name="T24" fmla="*/ 1389 w 4151"/>
              <a:gd name="T25" fmla="*/ 3667 h 5188"/>
              <a:gd name="T26" fmla="*/ 1647 w 4151"/>
              <a:gd name="T27" fmla="*/ 3304 h 5188"/>
              <a:gd name="T28" fmla="*/ 2003 w 4151"/>
              <a:gd name="T29" fmla="*/ 3304 h 5188"/>
              <a:gd name="T30" fmla="*/ 2148 w 4151"/>
              <a:gd name="T31" fmla="*/ 3304 h 5188"/>
              <a:gd name="T32" fmla="*/ 2504 w 4151"/>
              <a:gd name="T33" fmla="*/ 3304 h 5188"/>
              <a:gd name="T34" fmla="*/ 2762 w 4151"/>
              <a:gd name="T35" fmla="*/ 3667 h 5188"/>
              <a:gd name="T36" fmla="*/ 2076 w 4151"/>
              <a:gd name="T37" fmla="*/ 4458 h 5188"/>
              <a:gd name="T38" fmla="*/ 1811 w 4151"/>
              <a:gd name="T39" fmla="*/ 3468 h 5188"/>
              <a:gd name="T40" fmla="*/ 1621 w 4151"/>
              <a:gd name="T41" fmla="*/ 3667 h 5188"/>
              <a:gd name="T42" fmla="*/ 2076 w 4151"/>
              <a:gd name="T43" fmla="*/ 4130 h 5188"/>
              <a:gd name="T44" fmla="*/ 2530 w 4151"/>
              <a:gd name="T45" fmla="*/ 3667 h 5188"/>
              <a:gd name="T46" fmla="*/ 2340 w 4151"/>
              <a:gd name="T47" fmla="*/ 3468 h 5188"/>
              <a:gd name="T48" fmla="*/ 2312 w 4151"/>
              <a:gd name="T49" fmla="*/ 3468 h 5188"/>
              <a:gd name="T50" fmla="*/ 1839 w 4151"/>
              <a:gd name="T51" fmla="*/ 3468 h 5188"/>
              <a:gd name="T52" fmla="*/ 2076 w 4151"/>
              <a:gd name="T53" fmla="*/ 2341 h 5188"/>
              <a:gd name="T54" fmla="*/ 905 w 4151"/>
              <a:gd name="T55" fmla="*/ 1170 h 5188"/>
              <a:gd name="T56" fmla="*/ 2076 w 4151"/>
              <a:gd name="T57" fmla="*/ 0 h 5188"/>
              <a:gd name="T58" fmla="*/ 3246 w 4151"/>
              <a:gd name="T59" fmla="*/ 1170 h 5188"/>
              <a:gd name="T60" fmla="*/ 2076 w 4151"/>
              <a:gd name="T61" fmla="*/ 2341 h 5188"/>
              <a:gd name="T62" fmla="*/ 1137 w 4151"/>
              <a:gd name="T63" fmla="*/ 1170 h 5188"/>
              <a:gd name="T64" fmla="*/ 3014 w 4151"/>
              <a:gd name="T65" fmla="*/ 1170 h 5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51" h="5188">
                <a:moveTo>
                  <a:pt x="4151" y="5188"/>
                </a:moveTo>
                <a:cubicBezTo>
                  <a:pt x="3919" y="5188"/>
                  <a:pt x="3919" y="5188"/>
                  <a:pt x="3919" y="5188"/>
                </a:cubicBezTo>
                <a:cubicBezTo>
                  <a:pt x="3919" y="3366"/>
                  <a:pt x="3919" y="3366"/>
                  <a:pt x="3919" y="3366"/>
                </a:cubicBezTo>
                <a:cubicBezTo>
                  <a:pt x="3919" y="3011"/>
                  <a:pt x="3630" y="2722"/>
                  <a:pt x="3276" y="2722"/>
                </a:cubicBezTo>
                <a:cubicBezTo>
                  <a:pt x="876" y="2722"/>
                  <a:pt x="876" y="2722"/>
                  <a:pt x="876" y="2722"/>
                </a:cubicBezTo>
                <a:cubicBezTo>
                  <a:pt x="521" y="2722"/>
                  <a:pt x="232" y="3011"/>
                  <a:pt x="232" y="3366"/>
                </a:cubicBezTo>
                <a:cubicBezTo>
                  <a:pt x="232" y="5188"/>
                  <a:pt x="232" y="5188"/>
                  <a:pt x="232" y="5188"/>
                </a:cubicBezTo>
                <a:cubicBezTo>
                  <a:pt x="0" y="5188"/>
                  <a:pt x="0" y="5188"/>
                  <a:pt x="0" y="5188"/>
                </a:cubicBezTo>
                <a:cubicBezTo>
                  <a:pt x="0" y="3366"/>
                  <a:pt x="0" y="3366"/>
                  <a:pt x="0" y="3366"/>
                </a:cubicBezTo>
                <a:cubicBezTo>
                  <a:pt x="0" y="2883"/>
                  <a:pt x="393" y="2490"/>
                  <a:pt x="876" y="2490"/>
                </a:cubicBezTo>
                <a:cubicBezTo>
                  <a:pt x="3276" y="2490"/>
                  <a:pt x="3276" y="2490"/>
                  <a:pt x="3276" y="2490"/>
                </a:cubicBezTo>
                <a:cubicBezTo>
                  <a:pt x="3758" y="2490"/>
                  <a:pt x="4151" y="2883"/>
                  <a:pt x="4151" y="3366"/>
                </a:cubicBezTo>
                <a:cubicBezTo>
                  <a:pt x="4151" y="5188"/>
                  <a:pt x="4151" y="5188"/>
                  <a:pt x="4151" y="5188"/>
                </a:cubicBezTo>
                <a:close/>
                <a:moveTo>
                  <a:pt x="3402" y="5188"/>
                </a:moveTo>
                <a:cubicBezTo>
                  <a:pt x="3170" y="5188"/>
                  <a:pt x="3170" y="5188"/>
                  <a:pt x="3170" y="5188"/>
                </a:cubicBezTo>
                <a:cubicBezTo>
                  <a:pt x="3170" y="3799"/>
                  <a:pt x="3170" y="3799"/>
                  <a:pt x="3170" y="3799"/>
                </a:cubicBezTo>
                <a:cubicBezTo>
                  <a:pt x="3402" y="3799"/>
                  <a:pt x="3402" y="3799"/>
                  <a:pt x="3402" y="3799"/>
                </a:cubicBezTo>
                <a:cubicBezTo>
                  <a:pt x="3402" y="5188"/>
                  <a:pt x="3402" y="5188"/>
                  <a:pt x="3402" y="5188"/>
                </a:cubicBezTo>
                <a:close/>
                <a:moveTo>
                  <a:pt x="981" y="5188"/>
                </a:moveTo>
                <a:cubicBezTo>
                  <a:pt x="749" y="5188"/>
                  <a:pt x="749" y="5188"/>
                  <a:pt x="749" y="5188"/>
                </a:cubicBezTo>
                <a:cubicBezTo>
                  <a:pt x="749" y="3800"/>
                  <a:pt x="749" y="3800"/>
                  <a:pt x="749" y="3800"/>
                </a:cubicBezTo>
                <a:cubicBezTo>
                  <a:pt x="981" y="3800"/>
                  <a:pt x="981" y="3800"/>
                  <a:pt x="981" y="3800"/>
                </a:cubicBezTo>
                <a:cubicBezTo>
                  <a:pt x="981" y="5188"/>
                  <a:pt x="981" y="5188"/>
                  <a:pt x="981" y="5188"/>
                </a:cubicBezTo>
                <a:close/>
                <a:moveTo>
                  <a:pt x="2076" y="4458"/>
                </a:moveTo>
                <a:cubicBezTo>
                  <a:pt x="1462" y="3845"/>
                  <a:pt x="1462" y="3845"/>
                  <a:pt x="1462" y="3845"/>
                </a:cubicBezTo>
                <a:cubicBezTo>
                  <a:pt x="1415" y="3799"/>
                  <a:pt x="1389" y="3735"/>
                  <a:pt x="1389" y="3667"/>
                </a:cubicBezTo>
                <a:cubicBezTo>
                  <a:pt x="1389" y="3599"/>
                  <a:pt x="1415" y="3536"/>
                  <a:pt x="1461" y="3489"/>
                </a:cubicBezTo>
                <a:cubicBezTo>
                  <a:pt x="1647" y="3304"/>
                  <a:pt x="1647" y="3304"/>
                  <a:pt x="1647" y="3304"/>
                </a:cubicBezTo>
                <a:cubicBezTo>
                  <a:pt x="1694" y="3257"/>
                  <a:pt x="1757" y="3231"/>
                  <a:pt x="1825" y="3231"/>
                </a:cubicBezTo>
                <a:cubicBezTo>
                  <a:pt x="1893" y="3231"/>
                  <a:pt x="1956" y="3257"/>
                  <a:pt x="2003" y="3304"/>
                </a:cubicBezTo>
                <a:cubicBezTo>
                  <a:pt x="2076" y="3376"/>
                  <a:pt x="2076" y="3376"/>
                  <a:pt x="2076" y="3376"/>
                </a:cubicBezTo>
                <a:cubicBezTo>
                  <a:pt x="2148" y="3304"/>
                  <a:pt x="2148" y="3304"/>
                  <a:pt x="2148" y="3304"/>
                </a:cubicBezTo>
                <a:cubicBezTo>
                  <a:pt x="2195" y="3257"/>
                  <a:pt x="2258" y="3231"/>
                  <a:pt x="2326" y="3231"/>
                </a:cubicBezTo>
                <a:cubicBezTo>
                  <a:pt x="2394" y="3231"/>
                  <a:pt x="2458" y="3257"/>
                  <a:pt x="2504" y="3304"/>
                </a:cubicBezTo>
                <a:cubicBezTo>
                  <a:pt x="2690" y="3489"/>
                  <a:pt x="2690" y="3489"/>
                  <a:pt x="2690" y="3489"/>
                </a:cubicBezTo>
                <a:cubicBezTo>
                  <a:pt x="2737" y="3537"/>
                  <a:pt x="2762" y="3598"/>
                  <a:pt x="2762" y="3667"/>
                </a:cubicBezTo>
                <a:cubicBezTo>
                  <a:pt x="2762" y="3736"/>
                  <a:pt x="2736" y="3799"/>
                  <a:pt x="2690" y="3845"/>
                </a:cubicBezTo>
                <a:cubicBezTo>
                  <a:pt x="2076" y="4458"/>
                  <a:pt x="2076" y="4458"/>
                  <a:pt x="2076" y="4458"/>
                </a:cubicBezTo>
                <a:close/>
                <a:moveTo>
                  <a:pt x="1825" y="3463"/>
                </a:moveTo>
                <a:cubicBezTo>
                  <a:pt x="1815" y="3463"/>
                  <a:pt x="1813" y="3466"/>
                  <a:pt x="1811" y="3468"/>
                </a:cubicBezTo>
                <a:cubicBezTo>
                  <a:pt x="1626" y="3654"/>
                  <a:pt x="1626" y="3654"/>
                  <a:pt x="1626" y="3654"/>
                </a:cubicBezTo>
                <a:cubicBezTo>
                  <a:pt x="1624" y="3655"/>
                  <a:pt x="1621" y="3658"/>
                  <a:pt x="1621" y="3667"/>
                </a:cubicBezTo>
                <a:cubicBezTo>
                  <a:pt x="1621" y="3677"/>
                  <a:pt x="1624" y="3680"/>
                  <a:pt x="1626" y="3681"/>
                </a:cubicBezTo>
                <a:cubicBezTo>
                  <a:pt x="2076" y="4130"/>
                  <a:pt x="2076" y="4130"/>
                  <a:pt x="2076" y="4130"/>
                </a:cubicBezTo>
                <a:cubicBezTo>
                  <a:pt x="2526" y="3681"/>
                  <a:pt x="2526" y="3681"/>
                  <a:pt x="2526" y="3681"/>
                </a:cubicBezTo>
                <a:cubicBezTo>
                  <a:pt x="2527" y="3680"/>
                  <a:pt x="2530" y="3677"/>
                  <a:pt x="2530" y="3667"/>
                </a:cubicBezTo>
                <a:cubicBezTo>
                  <a:pt x="2530" y="3658"/>
                  <a:pt x="2527" y="3655"/>
                  <a:pt x="2526" y="3654"/>
                </a:cubicBezTo>
                <a:cubicBezTo>
                  <a:pt x="2340" y="3468"/>
                  <a:pt x="2340" y="3468"/>
                  <a:pt x="2340" y="3468"/>
                </a:cubicBezTo>
                <a:cubicBezTo>
                  <a:pt x="2338" y="3466"/>
                  <a:pt x="2336" y="3463"/>
                  <a:pt x="2326" y="3463"/>
                </a:cubicBezTo>
                <a:cubicBezTo>
                  <a:pt x="2316" y="3463"/>
                  <a:pt x="2314" y="3466"/>
                  <a:pt x="2312" y="3468"/>
                </a:cubicBezTo>
                <a:cubicBezTo>
                  <a:pt x="2075" y="3704"/>
                  <a:pt x="2075" y="3704"/>
                  <a:pt x="2075" y="3704"/>
                </a:cubicBezTo>
                <a:cubicBezTo>
                  <a:pt x="1839" y="3468"/>
                  <a:pt x="1839" y="3468"/>
                  <a:pt x="1839" y="3468"/>
                </a:cubicBezTo>
                <a:cubicBezTo>
                  <a:pt x="1837" y="3466"/>
                  <a:pt x="1834" y="3463"/>
                  <a:pt x="1825" y="3463"/>
                </a:cubicBezTo>
                <a:close/>
                <a:moveTo>
                  <a:pt x="2076" y="2341"/>
                </a:moveTo>
                <a:cubicBezTo>
                  <a:pt x="1763" y="2341"/>
                  <a:pt x="1469" y="2219"/>
                  <a:pt x="1248" y="1998"/>
                </a:cubicBezTo>
                <a:cubicBezTo>
                  <a:pt x="1027" y="1777"/>
                  <a:pt x="905" y="1483"/>
                  <a:pt x="905" y="1170"/>
                </a:cubicBezTo>
                <a:cubicBezTo>
                  <a:pt x="905" y="858"/>
                  <a:pt x="1027" y="564"/>
                  <a:pt x="1248" y="343"/>
                </a:cubicBezTo>
                <a:cubicBezTo>
                  <a:pt x="1469" y="121"/>
                  <a:pt x="1763" y="0"/>
                  <a:pt x="2076" y="0"/>
                </a:cubicBezTo>
                <a:cubicBezTo>
                  <a:pt x="2388" y="0"/>
                  <a:pt x="2682" y="121"/>
                  <a:pt x="2903" y="343"/>
                </a:cubicBezTo>
                <a:cubicBezTo>
                  <a:pt x="3124" y="564"/>
                  <a:pt x="3246" y="858"/>
                  <a:pt x="3246" y="1170"/>
                </a:cubicBezTo>
                <a:cubicBezTo>
                  <a:pt x="3246" y="1483"/>
                  <a:pt x="3124" y="1777"/>
                  <a:pt x="2903" y="1998"/>
                </a:cubicBezTo>
                <a:cubicBezTo>
                  <a:pt x="2682" y="2219"/>
                  <a:pt x="2388" y="2341"/>
                  <a:pt x="2076" y="2341"/>
                </a:cubicBezTo>
                <a:close/>
                <a:moveTo>
                  <a:pt x="2076" y="232"/>
                </a:moveTo>
                <a:cubicBezTo>
                  <a:pt x="1558" y="232"/>
                  <a:pt x="1137" y="653"/>
                  <a:pt x="1137" y="1170"/>
                </a:cubicBezTo>
                <a:cubicBezTo>
                  <a:pt x="1137" y="1688"/>
                  <a:pt x="1558" y="2109"/>
                  <a:pt x="2076" y="2109"/>
                </a:cubicBezTo>
                <a:cubicBezTo>
                  <a:pt x="2593" y="2109"/>
                  <a:pt x="3014" y="1688"/>
                  <a:pt x="3014" y="1170"/>
                </a:cubicBezTo>
                <a:cubicBezTo>
                  <a:pt x="3014" y="653"/>
                  <a:pt x="2593" y="232"/>
                  <a:pt x="2076" y="23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DD69871A-4F29-4961-9E1F-D5DBE48977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78190" y="2870802"/>
            <a:ext cx="187418" cy="156176"/>
          </a:xfrm>
          <a:custGeom>
            <a:avLst/>
            <a:gdLst>
              <a:gd name="T0" fmla="*/ 0 w 5180"/>
              <a:gd name="T1" fmla="*/ 4316 h 4316"/>
              <a:gd name="T2" fmla="*/ 5180 w 5180"/>
              <a:gd name="T3" fmla="*/ 4123 h 4316"/>
              <a:gd name="T4" fmla="*/ 5180 w 5180"/>
              <a:gd name="T5" fmla="*/ 3799 h 4316"/>
              <a:gd name="T6" fmla="*/ 0 w 5180"/>
              <a:gd name="T7" fmla="*/ 3607 h 4316"/>
              <a:gd name="T8" fmla="*/ 5180 w 5180"/>
              <a:gd name="T9" fmla="*/ 3799 h 4316"/>
              <a:gd name="T10" fmla="*/ 0 w 5180"/>
              <a:gd name="T11" fmla="*/ 3283 h 4316"/>
              <a:gd name="T12" fmla="*/ 5180 w 5180"/>
              <a:gd name="T13" fmla="*/ 0 h 4316"/>
              <a:gd name="T14" fmla="*/ 4684 w 5180"/>
              <a:gd name="T15" fmla="*/ 3090 h 4316"/>
              <a:gd name="T16" fmla="*/ 4987 w 5180"/>
              <a:gd name="T17" fmla="*/ 2798 h 4316"/>
              <a:gd name="T18" fmla="*/ 4684 w 5180"/>
              <a:gd name="T19" fmla="*/ 3090 h 4316"/>
              <a:gd name="T20" fmla="*/ 4487 w 5180"/>
              <a:gd name="T21" fmla="*/ 3090 h 4316"/>
              <a:gd name="T22" fmla="*/ 4987 w 5180"/>
              <a:gd name="T23" fmla="*/ 2602 h 4316"/>
              <a:gd name="T24" fmla="*/ 4987 w 5180"/>
              <a:gd name="T25" fmla="*/ 696 h 4316"/>
              <a:gd name="T26" fmla="*/ 679 w 5180"/>
              <a:gd name="T27" fmla="*/ 193 h 4316"/>
              <a:gd name="T28" fmla="*/ 193 w 5180"/>
              <a:gd name="T29" fmla="*/ 679 h 4316"/>
              <a:gd name="T30" fmla="*/ 519 w 5180"/>
              <a:gd name="T31" fmla="*/ 2760 h 4316"/>
              <a:gd name="T32" fmla="*/ 681 w 5180"/>
              <a:gd name="T33" fmla="*/ 3090 h 4316"/>
              <a:gd name="T34" fmla="*/ 485 w 5180"/>
              <a:gd name="T35" fmla="*/ 3090 h 4316"/>
              <a:gd name="T36" fmla="*/ 193 w 5180"/>
              <a:gd name="T37" fmla="*/ 2786 h 4316"/>
              <a:gd name="T38" fmla="*/ 4680 w 5180"/>
              <a:gd name="T39" fmla="*/ 193 h 4316"/>
              <a:gd name="T40" fmla="*/ 4987 w 5180"/>
              <a:gd name="T41" fmla="*/ 193 h 4316"/>
              <a:gd name="T42" fmla="*/ 193 w 5180"/>
              <a:gd name="T43" fmla="*/ 193 h 4316"/>
              <a:gd name="T44" fmla="*/ 377 w 5180"/>
              <a:gd name="T45" fmla="*/ 377 h 4316"/>
              <a:gd name="T46" fmla="*/ 193 w 5180"/>
              <a:gd name="T47" fmla="*/ 193 h 4316"/>
              <a:gd name="T48" fmla="*/ 1770 w 5180"/>
              <a:gd name="T49" fmla="*/ 2462 h 4316"/>
              <a:gd name="T50" fmla="*/ 1770 w 5180"/>
              <a:gd name="T51" fmla="*/ 821 h 4316"/>
              <a:gd name="T52" fmla="*/ 3410 w 5180"/>
              <a:gd name="T53" fmla="*/ 822 h 4316"/>
              <a:gd name="T54" fmla="*/ 3410 w 5180"/>
              <a:gd name="T55" fmla="*/ 2462 h 4316"/>
              <a:gd name="T56" fmla="*/ 2590 w 5180"/>
              <a:gd name="T57" fmla="*/ 675 h 4316"/>
              <a:gd name="T58" fmla="*/ 1623 w 5180"/>
              <a:gd name="T59" fmla="*/ 1642 h 4316"/>
              <a:gd name="T60" fmla="*/ 2590 w 5180"/>
              <a:gd name="T61" fmla="*/ 2609 h 4316"/>
              <a:gd name="T62" fmla="*/ 3557 w 5180"/>
              <a:gd name="T63" fmla="*/ 1642 h 4316"/>
              <a:gd name="T64" fmla="*/ 2590 w 5180"/>
              <a:gd name="T65" fmla="*/ 675 h 4316"/>
              <a:gd name="T66" fmla="*/ 2494 w 5180"/>
              <a:gd name="T67" fmla="*/ 2432 h 4316"/>
              <a:gd name="T68" fmla="*/ 2235 w 5180"/>
              <a:gd name="T69" fmla="*/ 2221 h 4316"/>
              <a:gd name="T70" fmla="*/ 2313 w 5180"/>
              <a:gd name="T71" fmla="*/ 1941 h 4316"/>
              <a:gd name="T72" fmla="*/ 2494 w 5180"/>
              <a:gd name="T73" fmla="*/ 2146 h 4316"/>
              <a:gd name="T74" fmla="*/ 2244 w 5180"/>
              <a:gd name="T75" fmla="*/ 1609 h 4316"/>
              <a:gd name="T76" fmla="*/ 2244 w 5180"/>
              <a:gd name="T77" fmla="*/ 1056 h 4316"/>
              <a:gd name="T78" fmla="*/ 2494 w 5180"/>
              <a:gd name="T79" fmla="*/ 851 h 4316"/>
              <a:gd name="T80" fmla="*/ 2687 w 5180"/>
              <a:gd name="T81" fmla="*/ 944 h 4316"/>
              <a:gd name="T82" fmla="*/ 2867 w 5180"/>
              <a:gd name="T83" fmla="*/ 1342 h 4316"/>
              <a:gd name="T84" fmla="*/ 2687 w 5180"/>
              <a:gd name="T85" fmla="*/ 1559 h 4316"/>
              <a:gd name="T86" fmla="*/ 3052 w 5180"/>
              <a:gd name="T87" fmla="*/ 1946 h 4316"/>
              <a:gd name="T88" fmla="*/ 2687 w 5180"/>
              <a:gd name="T89" fmla="*/ 2340 h 4316"/>
              <a:gd name="T90" fmla="*/ 2687 w 5180"/>
              <a:gd name="T91" fmla="*/ 1757 h 4316"/>
              <a:gd name="T92" fmla="*/ 2798 w 5180"/>
              <a:gd name="T93" fmla="*/ 2089 h 4316"/>
              <a:gd name="T94" fmla="*/ 2687 w 5180"/>
              <a:gd name="T95" fmla="*/ 1757 h 4316"/>
              <a:gd name="T96" fmla="*/ 2379 w 5180"/>
              <a:gd name="T97" fmla="*/ 1194 h 4316"/>
              <a:gd name="T98" fmla="*/ 2494 w 5180"/>
              <a:gd name="T99" fmla="*/ 1527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80" h="4316">
                <a:moveTo>
                  <a:pt x="5180" y="4316"/>
                </a:moveTo>
                <a:cubicBezTo>
                  <a:pt x="0" y="4316"/>
                  <a:pt x="0" y="4316"/>
                  <a:pt x="0" y="4316"/>
                </a:cubicBezTo>
                <a:cubicBezTo>
                  <a:pt x="0" y="4123"/>
                  <a:pt x="0" y="4123"/>
                  <a:pt x="0" y="4123"/>
                </a:cubicBezTo>
                <a:cubicBezTo>
                  <a:pt x="5180" y="4123"/>
                  <a:pt x="5180" y="4123"/>
                  <a:pt x="5180" y="4123"/>
                </a:cubicBezTo>
                <a:cubicBezTo>
                  <a:pt x="5180" y="4316"/>
                  <a:pt x="5180" y="4316"/>
                  <a:pt x="5180" y="4316"/>
                </a:cubicBezTo>
                <a:close/>
                <a:moveTo>
                  <a:pt x="5180" y="3799"/>
                </a:moveTo>
                <a:cubicBezTo>
                  <a:pt x="0" y="3799"/>
                  <a:pt x="0" y="3799"/>
                  <a:pt x="0" y="3799"/>
                </a:cubicBezTo>
                <a:cubicBezTo>
                  <a:pt x="0" y="3607"/>
                  <a:pt x="0" y="3607"/>
                  <a:pt x="0" y="3607"/>
                </a:cubicBezTo>
                <a:cubicBezTo>
                  <a:pt x="5180" y="3607"/>
                  <a:pt x="5180" y="3607"/>
                  <a:pt x="5180" y="3607"/>
                </a:cubicBezTo>
                <a:cubicBezTo>
                  <a:pt x="5180" y="3799"/>
                  <a:pt x="5180" y="3799"/>
                  <a:pt x="5180" y="3799"/>
                </a:cubicBezTo>
                <a:close/>
                <a:moveTo>
                  <a:pt x="5180" y="3283"/>
                </a:moveTo>
                <a:cubicBezTo>
                  <a:pt x="0" y="3283"/>
                  <a:pt x="0" y="3283"/>
                  <a:pt x="0" y="3283"/>
                </a:cubicBezTo>
                <a:cubicBezTo>
                  <a:pt x="0" y="0"/>
                  <a:pt x="0" y="0"/>
                  <a:pt x="0" y="0"/>
                </a:cubicBezTo>
                <a:cubicBezTo>
                  <a:pt x="5180" y="0"/>
                  <a:pt x="5180" y="0"/>
                  <a:pt x="5180" y="0"/>
                </a:cubicBezTo>
                <a:cubicBezTo>
                  <a:pt x="5180" y="3283"/>
                  <a:pt x="5180" y="3283"/>
                  <a:pt x="5180" y="3283"/>
                </a:cubicBezTo>
                <a:close/>
                <a:moveTo>
                  <a:pt x="4684" y="3090"/>
                </a:moveTo>
                <a:cubicBezTo>
                  <a:pt x="4987" y="3090"/>
                  <a:pt x="4987" y="3090"/>
                  <a:pt x="4987" y="3090"/>
                </a:cubicBezTo>
                <a:cubicBezTo>
                  <a:pt x="4987" y="2798"/>
                  <a:pt x="4987" y="2798"/>
                  <a:pt x="4987" y="2798"/>
                </a:cubicBezTo>
                <a:cubicBezTo>
                  <a:pt x="4913" y="2813"/>
                  <a:pt x="4846" y="2849"/>
                  <a:pt x="4792" y="2902"/>
                </a:cubicBezTo>
                <a:cubicBezTo>
                  <a:pt x="4738" y="2954"/>
                  <a:pt x="4701" y="3019"/>
                  <a:pt x="4684" y="3090"/>
                </a:cubicBezTo>
                <a:close/>
                <a:moveTo>
                  <a:pt x="681" y="3090"/>
                </a:moveTo>
                <a:cubicBezTo>
                  <a:pt x="4487" y="3090"/>
                  <a:pt x="4487" y="3090"/>
                  <a:pt x="4487" y="3090"/>
                </a:cubicBezTo>
                <a:cubicBezTo>
                  <a:pt x="4507" y="2966"/>
                  <a:pt x="4566" y="2853"/>
                  <a:pt x="4657" y="2764"/>
                </a:cubicBezTo>
                <a:cubicBezTo>
                  <a:pt x="4748" y="2675"/>
                  <a:pt x="4862" y="2619"/>
                  <a:pt x="4987" y="2602"/>
                </a:cubicBezTo>
                <a:cubicBezTo>
                  <a:pt x="4987" y="2602"/>
                  <a:pt x="4987" y="2602"/>
                  <a:pt x="4987" y="2602"/>
                </a:cubicBezTo>
                <a:cubicBezTo>
                  <a:pt x="4987" y="696"/>
                  <a:pt x="4987" y="696"/>
                  <a:pt x="4987" y="696"/>
                </a:cubicBezTo>
                <a:cubicBezTo>
                  <a:pt x="4727" y="660"/>
                  <a:pt x="4520" y="453"/>
                  <a:pt x="4484" y="193"/>
                </a:cubicBezTo>
                <a:cubicBezTo>
                  <a:pt x="679" y="193"/>
                  <a:pt x="679" y="193"/>
                  <a:pt x="679" y="193"/>
                </a:cubicBezTo>
                <a:cubicBezTo>
                  <a:pt x="659" y="315"/>
                  <a:pt x="602" y="426"/>
                  <a:pt x="514" y="514"/>
                </a:cubicBezTo>
                <a:cubicBezTo>
                  <a:pt x="426" y="602"/>
                  <a:pt x="315" y="659"/>
                  <a:pt x="193" y="679"/>
                </a:cubicBezTo>
                <a:cubicBezTo>
                  <a:pt x="193" y="2590"/>
                  <a:pt x="193" y="2590"/>
                  <a:pt x="193" y="2590"/>
                </a:cubicBezTo>
                <a:cubicBezTo>
                  <a:pt x="318" y="2610"/>
                  <a:pt x="430" y="2669"/>
                  <a:pt x="519" y="2760"/>
                </a:cubicBezTo>
                <a:cubicBezTo>
                  <a:pt x="608" y="2851"/>
                  <a:pt x="664" y="2965"/>
                  <a:pt x="681" y="3090"/>
                </a:cubicBezTo>
                <a:cubicBezTo>
                  <a:pt x="681" y="3090"/>
                  <a:pt x="681" y="3090"/>
                  <a:pt x="681" y="3090"/>
                </a:cubicBezTo>
                <a:close/>
                <a:moveTo>
                  <a:pt x="193" y="3090"/>
                </a:moveTo>
                <a:cubicBezTo>
                  <a:pt x="485" y="3090"/>
                  <a:pt x="485" y="3090"/>
                  <a:pt x="485" y="3090"/>
                </a:cubicBezTo>
                <a:cubicBezTo>
                  <a:pt x="470" y="3016"/>
                  <a:pt x="434" y="2949"/>
                  <a:pt x="381" y="2895"/>
                </a:cubicBezTo>
                <a:cubicBezTo>
                  <a:pt x="329" y="2841"/>
                  <a:pt x="264" y="2804"/>
                  <a:pt x="193" y="2786"/>
                </a:cubicBezTo>
                <a:cubicBezTo>
                  <a:pt x="193" y="3090"/>
                  <a:pt x="193" y="3090"/>
                  <a:pt x="193" y="3090"/>
                </a:cubicBezTo>
                <a:close/>
                <a:moveTo>
                  <a:pt x="4680" y="193"/>
                </a:moveTo>
                <a:cubicBezTo>
                  <a:pt x="4712" y="346"/>
                  <a:pt x="4833" y="468"/>
                  <a:pt x="4987" y="500"/>
                </a:cubicBezTo>
                <a:cubicBezTo>
                  <a:pt x="4987" y="193"/>
                  <a:pt x="4987" y="193"/>
                  <a:pt x="4987" y="193"/>
                </a:cubicBezTo>
                <a:cubicBezTo>
                  <a:pt x="4680" y="193"/>
                  <a:pt x="4680" y="193"/>
                  <a:pt x="4680" y="193"/>
                </a:cubicBezTo>
                <a:close/>
                <a:moveTo>
                  <a:pt x="193" y="193"/>
                </a:moveTo>
                <a:cubicBezTo>
                  <a:pt x="193" y="482"/>
                  <a:pt x="193" y="482"/>
                  <a:pt x="193" y="482"/>
                </a:cubicBezTo>
                <a:cubicBezTo>
                  <a:pt x="263" y="465"/>
                  <a:pt x="326" y="429"/>
                  <a:pt x="377" y="377"/>
                </a:cubicBezTo>
                <a:cubicBezTo>
                  <a:pt x="429" y="326"/>
                  <a:pt x="465" y="263"/>
                  <a:pt x="482" y="193"/>
                </a:cubicBezTo>
                <a:cubicBezTo>
                  <a:pt x="193" y="193"/>
                  <a:pt x="193" y="193"/>
                  <a:pt x="193" y="193"/>
                </a:cubicBezTo>
                <a:close/>
                <a:moveTo>
                  <a:pt x="2590" y="2802"/>
                </a:moveTo>
                <a:cubicBezTo>
                  <a:pt x="2280" y="2802"/>
                  <a:pt x="1989" y="2681"/>
                  <a:pt x="1770" y="2462"/>
                </a:cubicBezTo>
                <a:cubicBezTo>
                  <a:pt x="1551" y="2243"/>
                  <a:pt x="1430" y="1952"/>
                  <a:pt x="1430" y="1642"/>
                </a:cubicBezTo>
                <a:cubicBezTo>
                  <a:pt x="1430" y="1332"/>
                  <a:pt x="1551" y="1040"/>
                  <a:pt x="1770" y="821"/>
                </a:cubicBezTo>
                <a:cubicBezTo>
                  <a:pt x="1989" y="602"/>
                  <a:pt x="2280" y="482"/>
                  <a:pt x="2590" y="482"/>
                </a:cubicBezTo>
                <a:cubicBezTo>
                  <a:pt x="2900" y="482"/>
                  <a:pt x="3191" y="602"/>
                  <a:pt x="3410" y="822"/>
                </a:cubicBezTo>
                <a:cubicBezTo>
                  <a:pt x="3629" y="1041"/>
                  <a:pt x="3750" y="1332"/>
                  <a:pt x="3750" y="1642"/>
                </a:cubicBezTo>
                <a:cubicBezTo>
                  <a:pt x="3750" y="1952"/>
                  <a:pt x="3629" y="2243"/>
                  <a:pt x="3410" y="2462"/>
                </a:cubicBezTo>
                <a:cubicBezTo>
                  <a:pt x="3191" y="2681"/>
                  <a:pt x="2900" y="2802"/>
                  <a:pt x="2590" y="2802"/>
                </a:cubicBezTo>
                <a:close/>
                <a:moveTo>
                  <a:pt x="2590" y="675"/>
                </a:moveTo>
                <a:cubicBezTo>
                  <a:pt x="2332" y="675"/>
                  <a:pt x="2089" y="775"/>
                  <a:pt x="1906" y="958"/>
                </a:cubicBezTo>
                <a:cubicBezTo>
                  <a:pt x="1724" y="1141"/>
                  <a:pt x="1623" y="1383"/>
                  <a:pt x="1623" y="1642"/>
                </a:cubicBezTo>
                <a:cubicBezTo>
                  <a:pt x="1623" y="1900"/>
                  <a:pt x="1724" y="2143"/>
                  <a:pt x="1906" y="2326"/>
                </a:cubicBezTo>
                <a:cubicBezTo>
                  <a:pt x="2089" y="2508"/>
                  <a:pt x="2332" y="2609"/>
                  <a:pt x="2590" y="2609"/>
                </a:cubicBezTo>
                <a:cubicBezTo>
                  <a:pt x="2848" y="2609"/>
                  <a:pt x="3091" y="2508"/>
                  <a:pt x="3274" y="2326"/>
                </a:cubicBezTo>
                <a:cubicBezTo>
                  <a:pt x="3456" y="2143"/>
                  <a:pt x="3557" y="1900"/>
                  <a:pt x="3557" y="1642"/>
                </a:cubicBezTo>
                <a:cubicBezTo>
                  <a:pt x="3557" y="1384"/>
                  <a:pt x="3456" y="1141"/>
                  <a:pt x="3274" y="958"/>
                </a:cubicBezTo>
                <a:cubicBezTo>
                  <a:pt x="3091" y="775"/>
                  <a:pt x="2848" y="675"/>
                  <a:pt x="2590" y="675"/>
                </a:cubicBezTo>
                <a:close/>
                <a:moveTo>
                  <a:pt x="2687" y="2432"/>
                </a:moveTo>
                <a:cubicBezTo>
                  <a:pt x="2494" y="2432"/>
                  <a:pt x="2494" y="2432"/>
                  <a:pt x="2494" y="2432"/>
                </a:cubicBezTo>
                <a:cubicBezTo>
                  <a:pt x="2494" y="2339"/>
                  <a:pt x="2494" y="2339"/>
                  <a:pt x="2494" y="2339"/>
                </a:cubicBezTo>
                <a:cubicBezTo>
                  <a:pt x="2395" y="2333"/>
                  <a:pt x="2304" y="2292"/>
                  <a:pt x="2235" y="2221"/>
                </a:cubicBezTo>
                <a:cubicBezTo>
                  <a:pt x="2160" y="2146"/>
                  <a:pt x="2119" y="2045"/>
                  <a:pt x="2120" y="1939"/>
                </a:cubicBezTo>
                <a:cubicBezTo>
                  <a:pt x="2313" y="1941"/>
                  <a:pt x="2313" y="1941"/>
                  <a:pt x="2313" y="1941"/>
                </a:cubicBezTo>
                <a:cubicBezTo>
                  <a:pt x="2313" y="1995"/>
                  <a:pt x="2334" y="2047"/>
                  <a:pt x="2372" y="2086"/>
                </a:cubicBezTo>
                <a:cubicBezTo>
                  <a:pt x="2405" y="2120"/>
                  <a:pt x="2448" y="2140"/>
                  <a:pt x="2494" y="2146"/>
                </a:cubicBezTo>
                <a:cubicBezTo>
                  <a:pt x="2494" y="1724"/>
                  <a:pt x="2494" y="1724"/>
                  <a:pt x="2494" y="1724"/>
                </a:cubicBezTo>
                <a:cubicBezTo>
                  <a:pt x="2395" y="1707"/>
                  <a:pt x="2309" y="1667"/>
                  <a:pt x="2244" y="1609"/>
                </a:cubicBezTo>
                <a:cubicBezTo>
                  <a:pt x="2165" y="1537"/>
                  <a:pt x="2124" y="1443"/>
                  <a:pt x="2125" y="1337"/>
                </a:cubicBezTo>
                <a:cubicBezTo>
                  <a:pt x="2126" y="1230"/>
                  <a:pt x="2168" y="1131"/>
                  <a:pt x="2244" y="1056"/>
                </a:cubicBezTo>
                <a:cubicBezTo>
                  <a:pt x="2312" y="989"/>
                  <a:pt x="2399" y="950"/>
                  <a:pt x="2494" y="943"/>
                </a:cubicBezTo>
                <a:cubicBezTo>
                  <a:pt x="2494" y="851"/>
                  <a:pt x="2494" y="851"/>
                  <a:pt x="2494" y="851"/>
                </a:cubicBezTo>
                <a:cubicBezTo>
                  <a:pt x="2687" y="851"/>
                  <a:pt x="2687" y="851"/>
                  <a:pt x="2687" y="851"/>
                </a:cubicBezTo>
                <a:cubicBezTo>
                  <a:pt x="2687" y="944"/>
                  <a:pt x="2687" y="944"/>
                  <a:pt x="2687" y="944"/>
                </a:cubicBezTo>
                <a:cubicBezTo>
                  <a:pt x="2896" y="956"/>
                  <a:pt x="3062" y="1132"/>
                  <a:pt x="3060" y="1344"/>
                </a:cubicBezTo>
                <a:cubicBezTo>
                  <a:pt x="2867" y="1342"/>
                  <a:pt x="2867" y="1342"/>
                  <a:pt x="2867" y="1342"/>
                </a:cubicBezTo>
                <a:cubicBezTo>
                  <a:pt x="2868" y="1237"/>
                  <a:pt x="2789" y="1150"/>
                  <a:pt x="2687" y="1137"/>
                </a:cubicBezTo>
                <a:cubicBezTo>
                  <a:pt x="2687" y="1559"/>
                  <a:pt x="2687" y="1559"/>
                  <a:pt x="2687" y="1559"/>
                </a:cubicBezTo>
                <a:cubicBezTo>
                  <a:pt x="2784" y="1577"/>
                  <a:pt x="2869" y="1617"/>
                  <a:pt x="2933" y="1674"/>
                </a:cubicBezTo>
                <a:cubicBezTo>
                  <a:pt x="3011" y="1746"/>
                  <a:pt x="3053" y="1840"/>
                  <a:pt x="3052" y="1946"/>
                </a:cubicBezTo>
                <a:cubicBezTo>
                  <a:pt x="3051" y="2053"/>
                  <a:pt x="3009" y="2152"/>
                  <a:pt x="2933" y="2227"/>
                </a:cubicBezTo>
                <a:cubicBezTo>
                  <a:pt x="2866" y="2293"/>
                  <a:pt x="2780" y="2333"/>
                  <a:pt x="2687" y="2340"/>
                </a:cubicBezTo>
                <a:cubicBezTo>
                  <a:pt x="2687" y="2432"/>
                  <a:pt x="2687" y="2432"/>
                  <a:pt x="2687" y="2432"/>
                </a:cubicBezTo>
                <a:close/>
                <a:moveTo>
                  <a:pt x="2687" y="1757"/>
                </a:moveTo>
                <a:cubicBezTo>
                  <a:pt x="2687" y="2146"/>
                  <a:pt x="2687" y="2146"/>
                  <a:pt x="2687" y="2146"/>
                </a:cubicBezTo>
                <a:cubicBezTo>
                  <a:pt x="2728" y="2139"/>
                  <a:pt x="2767" y="2120"/>
                  <a:pt x="2798" y="2089"/>
                </a:cubicBezTo>
                <a:cubicBezTo>
                  <a:pt x="2837" y="2051"/>
                  <a:pt x="2859" y="2000"/>
                  <a:pt x="2859" y="1945"/>
                </a:cubicBezTo>
                <a:cubicBezTo>
                  <a:pt x="2860" y="1841"/>
                  <a:pt x="2777" y="1782"/>
                  <a:pt x="2687" y="1757"/>
                </a:cubicBezTo>
                <a:close/>
                <a:moveTo>
                  <a:pt x="2494" y="1137"/>
                </a:moveTo>
                <a:cubicBezTo>
                  <a:pt x="2450" y="1143"/>
                  <a:pt x="2411" y="1163"/>
                  <a:pt x="2379" y="1194"/>
                </a:cubicBezTo>
                <a:cubicBezTo>
                  <a:pt x="2340" y="1232"/>
                  <a:pt x="2318" y="1283"/>
                  <a:pt x="2318" y="1338"/>
                </a:cubicBezTo>
                <a:cubicBezTo>
                  <a:pt x="2317" y="1443"/>
                  <a:pt x="2402" y="1502"/>
                  <a:pt x="2494" y="1527"/>
                </a:cubicBezTo>
                <a:cubicBezTo>
                  <a:pt x="2494" y="1137"/>
                  <a:pt x="2494" y="1137"/>
                  <a:pt x="2494" y="113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BACBB4-07A7-4F52-A537-FB0F03B1C467}"/>
              </a:ext>
            </a:extLst>
          </p:cNvPr>
          <p:cNvGrpSpPr/>
          <p:nvPr/>
        </p:nvGrpSpPr>
        <p:grpSpPr>
          <a:xfrm>
            <a:off x="1783921" y="3326474"/>
            <a:ext cx="175956" cy="542795"/>
            <a:chOff x="396875" y="-2816278"/>
            <a:chExt cx="1273176" cy="3927529"/>
          </a:xfrm>
          <a:solidFill>
            <a:sysClr val="window" lastClr="FFFFFF"/>
          </a:solidFill>
        </p:grpSpPr>
        <p:sp>
          <p:nvSpPr>
            <p:cNvPr id="34" name="Line 40">
              <a:extLst>
                <a:ext uri="{FF2B5EF4-FFF2-40B4-BE49-F238E27FC236}">
                  <a16:creationId xmlns:a16="http://schemas.microsoft.com/office/drawing/2014/main" id="{C38936F7-11F3-4FA7-ABE0-076C93324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89217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3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4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EC08C49E-7D7F-484A-B909-DED5427AC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89217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3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4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Line 42">
              <a:extLst>
                <a:ext uri="{FF2B5EF4-FFF2-40B4-BE49-F238E27FC236}">
                  <a16:creationId xmlns:a16="http://schemas.microsoft.com/office/drawing/2014/main" id="{C30BBEA5-8667-476C-AD22-09DC23FD1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5900" y="1111251"/>
              <a:ext cx="0" cy="0"/>
            </a:xfrm>
            <a:prstGeom prst="line">
              <a:avLst/>
            </a:prstGeom>
            <a:grpFill/>
            <a:ln w="53975" cap="flat">
              <a:solidFill>
                <a:srgbClr val="7D3F9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3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4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D6F09770-0E78-4CE0-9753-1BB52AE835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-2484490"/>
              <a:ext cx="542921" cy="928687"/>
            </a:xfrm>
            <a:custGeom>
              <a:avLst/>
              <a:gdLst>
                <a:gd name="T0" fmla="*/ 715 w 721"/>
                <a:gd name="T1" fmla="*/ 1214 h 1214"/>
                <a:gd name="T2" fmla="*/ 358 w 721"/>
                <a:gd name="T3" fmla="*/ 1214 h 1214"/>
                <a:gd name="T4" fmla="*/ 358 w 721"/>
                <a:gd name="T5" fmla="*/ 1022 h 1214"/>
                <a:gd name="T6" fmla="*/ 347 w 721"/>
                <a:gd name="T7" fmla="*/ 994 h 1214"/>
                <a:gd name="T8" fmla="*/ 57 w 721"/>
                <a:gd name="T9" fmla="*/ 680 h 1214"/>
                <a:gd name="T10" fmla="*/ 0 w 721"/>
                <a:gd name="T11" fmla="*/ 538 h 1214"/>
                <a:gd name="T12" fmla="*/ 0 w 721"/>
                <a:gd name="T13" fmla="*/ 124 h 1214"/>
                <a:gd name="T14" fmla="*/ 36 w 721"/>
                <a:gd name="T15" fmla="*/ 36 h 1214"/>
                <a:gd name="T16" fmla="*/ 124 w 721"/>
                <a:gd name="T17" fmla="*/ 0 h 1214"/>
                <a:gd name="T18" fmla="*/ 246 w 721"/>
                <a:gd name="T19" fmla="*/ 125 h 1214"/>
                <a:gd name="T20" fmla="*/ 246 w 721"/>
                <a:gd name="T21" fmla="*/ 367 h 1214"/>
                <a:gd name="T22" fmla="*/ 301 w 721"/>
                <a:gd name="T23" fmla="*/ 355 h 1214"/>
                <a:gd name="T24" fmla="*/ 392 w 721"/>
                <a:gd name="T25" fmla="*/ 395 h 1214"/>
                <a:gd name="T26" fmla="*/ 458 w 721"/>
                <a:gd name="T27" fmla="*/ 463 h 1214"/>
                <a:gd name="T28" fmla="*/ 532 w 721"/>
                <a:gd name="T29" fmla="*/ 509 h 1214"/>
                <a:gd name="T30" fmla="*/ 567 w 721"/>
                <a:gd name="T31" fmla="*/ 519 h 1214"/>
                <a:gd name="T32" fmla="*/ 680 w 721"/>
                <a:gd name="T33" fmla="*/ 599 h 1214"/>
                <a:gd name="T34" fmla="*/ 719 w 721"/>
                <a:gd name="T35" fmla="*/ 732 h 1214"/>
                <a:gd name="T36" fmla="*/ 715 w 721"/>
                <a:gd name="T37" fmla="*/ 816 h 1214"/>
                <a:gd name="T38" fmla="*/ 715 w 721"/>
                <a:gd name="T39" fmla="*/ 1214 h 1214"/>
                <a:gd name="T40" fmla="*/ 432 w 721"/>
                <a:gd name="T41" fmla="*/ 1141 h 1214"/>
                <a:gd name="T42" fmla="*/ 642 w 721"/>
                <a:gd name="T43" fmla="*/ 1141 h 1214"/>
                <a:gd name="T44" fmla="*/ 642 w 721"/>
                <a:gd name="T45" fmla="*/ 814 h 1214"/>
                <a:gd name="T46" fmla="*/ 646 w 721"/>
                <a:gd name="T47" fmla="*/ 729 h 1214"/>
                <a:gd name="T48" fmla="*/ 546 w 721"/>
                <a:gd name="T49" fmla="*/ 589 h 1214"/>
                <a:gd name="T50" fmla="*/ 512 w 721"/>
                <a:gd name="T51" fmla="*/ 579 h 1214"/>
                <a:gd name="T52" fmla="*/ 405 w 721"/>
                <a:gd name="T53" fmla="*/ 513 h 1214"/>
                <a:gd name="T54" fmla="*/ 339 w 721"/>
                <a:gd name="T55" fmla="*/ 445 h 1214"/>
                <a:gd name="T56" fmla="*/ 301 w 721"/>
                <a:gd name="T57" fmla="*/ 429 h 1214"/>
                <a:gd name="T58" fmla="*/ 261 w 721"/>
                <a:gd name="T59" fmla="*/ 445 h 1214"/>
                <a:gd name="T60" fmla="*/ 246 w 721"/>
                <a:gd name="T61" fmla="*/ 474 h 1214"/>
                <a:gd name="T62" fmla="*/ 246 w 721"/>
                <a:gd name="T63" fmla="*/ 492 h 1214"/>
                <a:gd name="T64" fmla="*/ 261 w 721"/>
                <a:gd name="T65" fmla="*/ 521 h 1214"/>
                <a:gd name="T66" fmla="*/ 424 w 721"/>
                <a:gd name="T67" fmla="*/ 688 h 1214"/>
                <a:gd name="T68" fmla="*/ 371 w 721"/>
                <a:gd name="T69" fmla="*/ 739 h 1214"/>
                <a:gd name="T70" fmla="*/ 209 w 721"/>
                <a:gd name="T71" fmla="*/ 573 h 1214"/>
                <a:gd name="T72" fmla="*/ 174 w 721"/>
                <a:gd name="T73" fmla="*/ 503 h 1214"/>
                <a:gd name="T74" fmla="*/ 173 w 721"/>
                <a:gd name="T75" fmla="*/ 503 h 1214"/>
                <a:gd name="T76" fmla="*/ 173 w 721"/>
                <a:gd name="T77" fmla="*/ 498 h 1214"/>
                <a:gd name="T78" fmla="*/ 172 w 721"/>
                <a:gd name="T79" fmla="*/ 482 h 1214"/>
                <a:gd name="T80" fmla="*/ 173 w 721"/>
                <a:gd name="T81" fmla="*/ 469 h 1214"/>
                <a:gd name="T82" fmla="*/ 173 w 721"/>
                <a:gd name="T83" fmla="*/ 125 h 1214"/>
                <a:gd name="T84" fmla="*/ 123 w 721"/>
                <a:gd name="T85" fmla="*/ 74 h 1214"/>
                <a:gd name="T86" fmla="*/ 88 w 721"/>
                <a:gd name="T87" fmla="*/ 88 h 1214"/>
                <a:gd name="T88" fmla="*/ 73 w 721"/>
                <a:gd name="T89" fmla="*/ 124 h 1214"/>
                <a:gd name="T90" fmla="*/ 74 w 721"/>
                <a:gd name="T91" fmla="*/ 537 h 1214"/>
                <a:gd name="T92" fmla="*/ 110 w 721"/>
                <a:gd name="T93" fmla="*/ 631 h 1214"/>
                <a:gd name="T94" fmla="*/ 401 w 721"/>
                <a:gd name="T95" fmla="*/ 944 h 1214"/>
                <a:gd name="T96" fmla="*/ 432 w 721"/>
                <a:gd name="T97" fmla="*/ 1022 h 1214"/>
                <a:gd name="T98" fmla="*/ 432 w 721"/>
                <a:gd name="T99" fmla="*/ 1141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1" h="1214">
                  <a:moveTo>
                    <a:pt x="715" y="1214"/>
                  </a:moveTo>
                  <a:cubicBezTo>
                    <a:pt x="358" y="1214"/>
                    <a:pt x="358" y="1214"/>
                    <a:pt x="358" y="1214"/>
                  </a:cubicBezTo>
                  <a:cubicBezTo>
                    <a:pt x="358" y="1022"/>
                    <a:pt x="358" y="1022"/>
                    <a:pt x="358" y="1022"/>
                  </a:cubicBezTo>
                  <a:cubicBezTo>
                    <a:pt x="358" y="1011"/>
                    <a:pt x="354" y="1002"/>
                    <a:pt x="347" y="994"/>
                  </a:cubicBezTo>
                  <a:cubicBezTo>
                    <a:pt x="57" y="680"/>
                    <a:pt x="57" y="680"/>
                    <a:pt x="57" y="680"/>
                  </a:cubicBezTo>
                  <a:cubicBezTo>
                    <a:pt x="20" y="641"/>
                    <a:pt x="1" y="591"/>
                    <a:pt x="0" y="53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91"/>
                    <a:pt x="13" y="59"/>
                    <a:pt x="36" y="36"/>
                  </a:cubicBezTo>
                  <a:cubicBezTo>
                    <a:pt x="60" y="13"/>
                    <a:pt x="91" y="0"/>
                    <a:pt x="124" y="0"/>
                  </a:cubicBezTo>
                  <a:cubicBezTo>
                    <a:pt x="191" y="1"/>
                    <a:pt x="246" y="57"/>
                    <a:pt x="246" y="125"/>
                  </a:cubicBezTo>
                  <a:cubicBezTo>
                    <a:pt x="246" y="367"/>
                    <a:pt x="246" y="367"/>
                    <a:pt x="246" y="367"/>
                  </a:cubicBezTo>
                  <a:cubicBezTo>
                    <a:pt x="263" y="359"/>
                    <a:pt x="282" y="355"/>
                    <a:pt x="301" y="355"/>
                  </a:cubicBezTo>
                  <a:cubicBezTo>
                    <a:pt x="336" y="356"/>
                    <a:pt x="368" y="370"/>
                    <a:pt x="392" y="395"/>
                  </a:cubicBezTo>
                  <a:cubicBezTo>
                    <a:pt x="458" y="463"/>
                    <a:pt x="458" y="463"/>
                    <a:pt x="458" y="463"/>
                  </a:cubicBezTo>
                  <a:cubicBezTo>
                    <a:pt x="478" y="485"/>
                    <a:pt x="504" y="501"/>
                    <a:pt x="532" y="509"/>
                  </a:cubicBezTo>
                  <a:cubicBezTo>
                    <a:pt x="567" y="519"/>
                    <a:pt x="567" y="519"/>
                    <a:pt x="567" y="519"/>
                  </a:cubicBezTo>
                  <a:cubicBezTo>
                    <a:pt x="612" y="532"/>
                    <a:pt x="652" y="561"/>
                    <a:pt x="680" y="599"/>
                  </a:cubicBezTo>
                  <a:cubicBezTo>
                    <a:pt x="707" y="638"/>
                    <a:pt x="721" y="685"/>
                    <a:pt x="719" y="732"/>
                  </a:cubicBezTo>
                  <a:cubicBezTo>
                    <a:pt x="715" y="816"/>
                    <a:pt x="715" y="816"/>
                    <a:pt x="715" y="816"/>
                  </a:cubicBezTo>
                  <a:lnTo>
                    <a:pt x="715" y="1214"/>
                  </a:lnTo>
                  <a:close/>
                  <a:moveTo>
                    <a:pt x="432" y="1141"/>
                  </a:moveTo>
                  <a:cubicBezTo>
                    <a:pt x="642" y="1141"/>
                    <a:pt x="642" y="1141"/>
                    <a:pt x="642" y="1141"/>
                  </a:cubicBezTo>
                  <a:cubicBezTo>
                    <a:pt x="642" y="814"/>
                    <a:pt x="642" y="814"/>
                    <a:pt x="642" y="814"/>
                  </a:cubicBezTo>
                  <a:cubicBezTo>
                    <a:pt x="646" y="729"/>
                    <a:pt x="646" y="729"/>
                    <a:pt x="646" y="729"/>
                  </a:cubicBezTo>
                  <a:cubicBezTo>
                    <a:pt x="649" y="665"/>
                    <a:pt x="608" y="607"/>
                    <a:pt x="546" y="589"/>
                  </a:cubicBezTo>
                  <a:cubicBezTo>
                    <a:pt x="512" y="579"/>
                    <a:pt x="512" y="579"/>
                    <a:pt x="512" y="579"/>
                  </a:cubicBezTo>
                  <a:cubicBezTo>
                    <a:pt x="471" y="567"/>
                    <a:pt x="434" y="544"/>
                    <a:pt x="405" y="513"/>
                  </a:cubicBezTo>
                  <a:cubicBezTo>
                    <a:pt x="339" y="445"/>
                    <a:pt x="339" y="445"/>
                    <a:pt x="339" y="445"/>
                  </a:cubicBezTo>
                  <a:cubicBezTo>
                    <a:pt x="329" y="435"/>
                    <a:pt x="315" y="429"/>
                    <a:pt x="301" y="429"/>
                  </a:cubicBezTo>
                  <a:cubicBezTo>
                    <a:pt x="286" y="429"/>
                    <a:pt x="272" y="434"/>
                    <a:pt x="261" y="445"/>
                  </a:cubicBezTo>
                  <a:cubicBezTo>
                    <a:pt x="253" y="453"/>
                    <a:pt x="248" y="463"/>
                    <a:pt x="246" y="474"/>
                  </a:cubicBezTo>
                  <a:cubicBezTo>
                    <a:pt x="246" y="492"/>
                    <a:pt x="246" y="492"/>
                    <a:pt x="246" y="492"/>
                  </a:cubicBezTo>
                  <a:cubicBezTo>
                    <a:pt x="248" y="503"/>
                    <a:pt x="253" y="513"/>
                    <a:pt x="261" y="521"/>
                  </a:cubicBezTo>
                  <a:cubicBezTo>
                    <a:pt x="424" y="688"/>
                    <a:pt x="424" y="688"/>
                    <a:pt x="424" y="688"/>
                  </a:cubicBezTo>
                  <a:cubicBezTo>
                    <a:pt x="371" y="739"/>
                    <a:pt x="371" y="739"/>
                    <a:pt x="371" y="739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190" y="553"/>
                    <a:pt x="178" y="529"/>
                    <a:pt x="174" y="503"/>
                  </a:cubicBezTo>
                  <a:cubicBezTo>
                    <a:pt x="173" y="503"/>
                    <a:pt x="173" y="503"/>
                    <a:pt x="173" y="503"/>
                  </a:cubicBezTo>
                  <a:cubicBezTo>
                    <a:pt x="173" y="498"/>
                    <a:pt x="173" y="498"/>
                    <a:pt x="173" y="498"/>
                  </a:cubicBezTo>
                  <a:cubicBezTo>
                    <a:pt x="172" y="493"/>
                    <a:pt x="172" y="488"/>
                    <a:pt x="172" y="482"/>
                  </a:cubicBezTo>
                  <a:cubicBezTo>
                    <a:pt x="172" y="478"/>
                    <a:pt x="172" y="473"/>
                    <a:pt x="173" y="469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3" y="97"/>
                    <a:pt x="151" y="74"/>
                    <a:pt x="123" y="74"/>
                  </a:cubicBezTo>
                  <a:cubicBezTo>
                    <a:pt x="110" y="74"/>
                    <a:pt x="97" y="79"/>
                    <a:pt x="88" y="88"/>
                  </a:cubicBezTo>
                  <a:cubicBezTo>
                    <a:pt x="78" y="98"/>
                    <a:pt x="73" y="110"/>
                    <a:pt x="73" y="124"/>
                  </a:cubicBezTo>
                  <a:cubicBezTo>
                    <a:pt x="74" y="537"/>
                    <a:pt x="74" y="537"/>
                    <a:pt x="74" y="537"/>
                  </a:cubicBezTo>
                  <a:cubicBezTo>
                    <a:pt x="74" y="572"/>
                    <a:pt x="87" y="605"/>
                    <a:pt x="110" y="631"/>
                  </a:cubicBezTo>
                  <a:cubicBezTo>
                    <a:pt x="401" y="944"/>
                    <a:pt x="401" y="944"/>
                    <a:pt x="401" y="944"/>
                  </a:cubicBezTo>
                  <a:cubicBezTo>
                    <a:pt x="421" y="965"/>
                    <a:pt x="432" y="993"/>
                    <a:pt x="432" y="1022"/>
                  </a:cubicBezTo>
                  <a:lnTo>
                    <a:pt x="432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3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4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2939FF5D-8AF5-4FF1-968D-EA9C18AAA2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5538" y="-2484490"/>
              <a:ext cx="544513" cy="928687"/>
            </a:xfrm>
            <a:custGeom>
              <a:avLst/>
              <a:gdLst>
                <a:gd name="T0" fmla="*/ 363 w 722"/>
                <a:gd name="T1" fmla="*/ 1214 h 1214"/>
                <a:gd name="T2" fmla="*/ 6 w 722"/>
                <a:gd name="T3" fmla="*/ 1214 h 1214"/>
                <a:gd name="T4" fmla="*/ 6 w 722"/>
                <a:gd name="T5" fmla="*/ 816 h 1214"/>
                <a:gd name="T6" fmla="*/ 2 w 722"/>
                <a:gd name="T7" fmla="*/ 732 h 1214"/>
                <a:gd name="T8" fmla="*/ 42 w 722"/>
                <a:gd name="T9" fmla="*/ 599 h 1214"/>
                <a:gd name="T10" fmla="*/ 155 w 722"/>
                <a:gd name="T11" fmla="*/ 519 h 1214"/>
                <a:gd name="T12" fmla="*/ 189 w 722"/>
                <a:gd name="T13" fmla="*/ 509 h 1214"/>
                <a:gd name="T14" fmla="*/ 263 w 722"/>
                <a:gd name="T15" fmla="*/ 463 h 1214"/>
                <a:gd name="T16" fmla="*/ 264 w 722"/>
                <a:gd name="T17" fmla="*/ 463 h 1214"/>
                <a:gd name="T18" fmla="*/ 329 w 722"/>
                <a:gd name="T19" fmla="*/ 395 h 1214"/>
                <a:gd name="T20" fmla="*/ 420 w 722"/>
                <a:gd name="T21" fmla="*/ 355 h 1214"/>
                <a:gd name="T22" fmla="*/ 475 w 722"/>
                <a:gd name="T23" fmla="*/ 367 h 1214"/>
                <a:gd name="T24" fmla="*/ 475 w 722"/>
                <a:gd name="T25" fmla="*/ 125 h 1214"/>
                <a:gd name="T26" fmla="*/ 597 w 722"/>
                <a:gd name="T27" fmla="*/ 0 h 1214"/>
                <a:gd name="T28" fmla="*/ 685 w 722"/>
                <a:gd name="T29" fmla="*/ 36 h 1214"/>
                <a:gd name="T30" fmla="*/ 722 w 722"/>
                <a:gd name="T31" fmla="*/ 124 h 1214"/>
                <a:gd name="T32" fmla="*/ 721 w 722"/>
                <a:gd name="T33" fmla="*/ 538 h 1214"/>
                <a:gd name="T34" fmla="*/ 665 w 722"/>
                <a:gd name="T35" fmla="*/ 680 h 1214"/>
                <a:gd name="T36" fmla="*/ 374 w 722"/>
                <a:gd name="T37" fmla="*/ 994 h 1214"/>
                <a:gd name="T38" fmla="*/ 363 w 722"/>
                <a:gd name="T39" fmla="*/ 1022 h 1214"/>
                <a:gd name="T40" fmla="*/ 363 w 722"/>
                <a:gd name="T41" fmla="*/ 1214 h 1214"/>
                <a:gd name="T42" fmla="*/ 79 w 722"/>
                <a:gd name="T43" fmla="*/ 1141 h 1214"/>
                <a:gd name="T44" fmla="*/ 290 w 722"/>
                <a:gd name="T45" fmla="*/ 1141 h 1214"/>
                <a:gd name="T46" fmla="*/ 290 w 722"/>
                <a:gd name="T47" fmla="*/ 1022 h 1214"/>
                <a:gd name="T48" fmla="*/ 320 w 722"/>
                <a:gd name="T49" fmla="*/ 944 h 1214"/>
                <a:gd name="T50" fmla="*/ 611 w 722"/>
                <a:gd name="T51" fmla="*/ 631 h 1214"/>
                <a:gd name="T52" fmla="*/ 648 w 722"/>
                <a:gd name="T53" fmla="*/ 537 h 1214"/>
                <a:gd name="T54" fmla="*/ 648 w 722"/>
                <a:gd name="T55" fmla="*/ 124 h 1214"/>
                <a:gd name="T56" fmla="*/ 633 w 722"/>
                <a:gd name="T57" fmla="*/ 88 h 1214"/>
                <a:gd name="T58" fmla="*/ 598 w 722"/>
                <a:gd name="T59" fmla="*/ 74 h 1214"/>
                <a:gd name="T60" fmla="*/ 548 w 722"/>
                <a:gd name="T61" fmla="*/ 125 h 1214"/>
                <a:gd name="T62" fmla="*/ 548 w 722"/>
                <a:gd name="T63" fmla="*/ 469 h 1214"/>
                <a:gd name="T64" fmla="*/ 549 w 722"/>
                <a:gd name="T65" fmla="*/ 482 h 1214"/>
                <a:gd name="T66" fmla="*/ 548 w 722"/>
                <a:gd name="T67" fmla="*/ 498 h 1214"/>
                <a:gd name="T68" fmla="*/ 548 w 722"/>
                <a:gd name="T69" fmla="*/ 503 h 1214"/>
                <a:gd name="T70" fmla="*/ 548 w 722"/>
                <a:gd name="T71" fmla="*/ 503 h 1214"/>
                <a:gd name="T72" fmla="*/ 513 w 722"/>
                <a:gd name="T73" fmla="*/ 573 h 1214"/>
                <a:gd name="T74" fmla="*/ 350 w 722"/>
                <a:gd name="T75" fmla="*/ 739 h 1214"/>
                <a:gd name="T76" fmla="*/ 298 w 722"/>
                <a:gd name="T77" fmla="*/ 688 h 1214"/>
                <a:gd name="T78" fmla="*/ 460 w 722"/>
                <a:gd name="T79" fmla="*/ 521 h 1214"/>
                <a:gd name="T80" fmla="*/ 475 w 722"/>
                <a:gd name="T81" fmla="*/ 492 h 1214"/>
                <a:gd name="T82" fmla="*/ 475 w 722"/>
                <a:gd name="T83" fmla="*/ 474 h 1214"/>
                <a:gd name="T84" fmla="*/ 460 w 722"/>
                <a:gd name="T85" fmla="*/ 445 h 1214"/>
                <a:gd name="T86" fmla="*/ 421 w 722"/>
                <a:gd name="T87" fmla="*/ 429 h 1214"/>
                <a:gd name="T88" fmla="*/ 421 w 722"/>
                <a:gd name="T89" fmla="*/ 429 h 1214"/>
                <a:gd name="T90" fmla="*/ 382 w 722"/>
                <a:gd name="T91" fmla="*/ 445 h 1214"/>
                <a:gd name="T92" fmla="*/ 317 w 722"/>
                <a:gd name="T93" fmla="*/ 513 h 1214"/>
                <a:gd name="T94" fmla="*/ 210 w 722"/>
                <a:gd name="T95" fmla="*/ 579 h 1214"/>
                <a:gd name="T96" fmla="*/ 175 w 722"/>
                <a:gd name="T97" fmla="*/ 589 h 1214"/>
                <a:gd name="T98" fmla="*/ 75 w 722"/>
                <a:gd name="T99" fmla="*/ 729 h 1214"/>
                <a:gd name="T100" fmla="*/ 79 w 722"/>
                <a:gd name="T101" fmla="*/ 814 h 1214"/>
                <a:gd name="T102" fmla="*/ 79 w 722"/>
                <a:gd name="T103" fmla="*/ 1141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2" h="1214">
                  <a:moveTo>
                    <a:pt x="363" y="1214"/>
                  </a:moveTo>
                  <a:cubicBezTo>
                    <a:pt x="6" y="1214"/>
                    <a:pt x="6" y="1214"/>
                    <a:pt x="6" y="1214"/>
                  </a:cubicBezTo>
                  <a:cubicBezTo>
                    <a:pt x="6" y="816"/>
                    <a:pt x="6" y="816"/>
                    <a:pt x="6" y="816"/>
                  </a:cubicBezTo>
                  <a:cubicBezTo>
                    <a:pt x="2" y="732"/>
                    <a:pt x="2" y="732"/>
                    <a:pt x="2" y="732"/>
                  </a:cubicBezTo>
                  <a:cubicBezTo>
                    <a:pt x="0" y="685"/>
                    <a:pt x="14" y="638"/>
                    <a:pt x="42" y="599"/>
                  </a:cubicBezTo>
                  <a:cubicBezTo>
                    <a:pt x="69" y="561"/>
                    <a:pt x="109" y="532"/>
                    <a:pt x="155" y="519"/>
                  </a:cubicBezTo>
                  <a:cubicBezTo>
                    <a:pt x="189" y="509"/>
                    <a:pt x="189" y="509"/>
                    <a:pt x="189" y="509"/>
                  </a:cubicBezTo>
                  <a:cubicBezTo>
                    <a:pt x="217" y="501"/>
                    <a:pt x="243" y="485"/>
                    <a:pt x="263" y="463"/>
                  </a:cubicBezTo>
                  <a:cubicBezTo>
                    <a:pt x="264" y="463"/>
                    <a:pt x="264" y="463"/>
                    <a:pt x="264" y="463"/>
                  </a:cubicBezTo>
                  <a:cubicBezTo>
                    <a:pt x="329" y="395"/>
                    <a:pt x="329" y="395"/>
                    <a:pt x="329" y="395"/>
                  </a:cubicBezTo>
                  <a:cubicBezTo>
                    <a:pt x="353" y="370"/>
                    <a:pt x="385" y="356"/>
                    <a:pt x="420" y="355"/>
                  </a:cubicBezTo>
                  <a:cubicBezTo>
                    <a:pt x="439" y="355"/>
                    <a:pt x="458" y="359"/>
                    <a:pt x="475" y="367"/>
                  </a:cubicBezTo>
                  <a:cubicBezTo>
                    <a:pt x="475" y="125"/>
                    <a:pt x="475" y="125"/>
                    <a:pt x="475" y="125"/>
                  </a:cubicBezTo>
                  <a:cubicBezTo>
                    <a:pt x="475" y="57"/>
                    <a:pt x="530" y="1"/>
                    <a:pt x="597" y="0"/>
                  </a:cubicBezTo>
                  <a:cubicBezTo>
                    <a:pt x="630" y="0"/>
                    <a:pt x="662" y="13"/>
                    <a:pt x="685" y="36"/>
                  </a:cubicBezTo>
                  <a:cubicBezTo>
                    <a:pt x="709" y="59"/>
                    <a:pt x="722" y="91"/>
                    <a:pt x="722" y="124"/>
                  </a:cubicBezTo>
                  <a:cubicBezTo>
                    <a:pt x="721" y="538"/>
                    <a:pt x="721" y="538"/>
                    <a:pt x="721" y="538"/>
                  </a:cubicBezTo>
                  <a:cubicBezTo>
                    <a:pt x="721" y="591"/>
                    <a:pt x="701" y="641"/>
                    <a:pt x="665" y="680"/>
                  </a:cubicBezTo>
                  <a:cubicBezTo>
                    <a:pt x="374" y="994"/>
                    <a:pt x="374" y="994"/>
                    <a:pt x="374" y="994"/>
                  </a:cubicBezTo>
                  <a:cubicBezTo>
                    <a:pt x="367" y="1002"/>
                    <a:pt x="363" y="1011"/>
                    <a:pt x="363" y="1022"/>
                  </a:cubicBezTo>
                  <a:lnTo>
                    <a:pt x="363" y="1214"/>
                  </a:lnTo>
                  <a:close/>
                  <a:moveTo>
                    <a:pt x="79" y="1141"/>
                  </a:moveTo>
                  <a:cubicBezTo>
                    <a:pt x="290" y="1141"/>
                    <a:pt x="290" y="1141"/>
                    <a:pt x="290" y="1141"/>
                  </a:cubicBezTo>
                  <a:cubicBezTo>
                    <a:pt x="290" y="1022"/>
                    <a:pt x="290" y="1022"/>
                    <a:pt x="290" y="1022"/>
                  </a:cubicBezTo>
                  <a:cubicBezTo>
                    <a:pt x="290" y="993"/>
                    <a:pt x="301" y="965"/>
                    <a:pt x="320" y="944"/>
                  </a:cubicBezTo>
                  <a:cubicBezTo>
                    <a:pt x="611" y="631"/>
                    <a:pt x="611" y="631"/>
                    <a:pt x="611" y="631"/>
                  </a:cubicBezTo>
                  <a:cubicBezTo>
                    <a:pt x="635" y="605"/>
                    <a:pt x="648" y="572"/>
                    <a:pt x="648" y="537"/>
                  </a:cubicBezTo>
                  <a:cubicBezTo>
                    <a:pt x="648" y="124"/>
                    <a:pt x="648" y="124"/>
                    <a:pt x="648" y="124"/>
                  </a:cubicBezTo>
                  <a:cubicBezTo>
                    <a:pt x="648" y="110"/>
                    <a:pt x="643" y="98"/>
                    <a:pt x="633" y="88"/>
                  </a:cubicBezTo>
                  <a:cubicBezTo>
                    <a:pt x="624" y="79"/>
                    <a:pt x="611" y="74"/>
                    <a:pt x="598" y="74"/>
                  </a:cubicBezTo>
                  <a:cubicBezTo>
                    <a:pt x="571" y="74"/>
                    <a:pt x="548" y="97"/>
                    <a:pt x="548" y="125"/>
                  </a:cubicBezTo>
                  <a:cubicBezTo>
                    <a:pt x="548" y="469"/>
                    <a:pt x="548" y="469"/>
                    <a:pt x="548" y="469"/>
                  </a:cubicBezTo>
                  <a:cubicBezTo>
                    <a:pt x="549" y="473"/>
                    <a:pt x="549" y="478"/>
                    <a:pt x="549" y="482"/>
                  </a:cubicBezTo>
                  <a:cubicBezTo>
                    <a:pt x="549" y="488"/>
                    <a:pt x="549" y="493"/>
                    <a:pt x="548" y="498"/>
                  </a:cubicBezTo>
                  <a:cubicBezTo>
                    <a:pt x="548" y="503"/>
                    <a:pt x="548" y="503"/>
                    <a:pt x="548" y="503"/>
                  </a:cubicBezTo>
                  <a:cubicBezTo>
                    <a:pt x="548" y="503"/>
                    <a:pt x="548" y="503"/>
                    <a:pt x="548" y="503"/>
                  </a:cubicBezTo>
                  <a:cubicBezTo>
                    <a:pt x="544" y="529"/>
                    <a:pt x="532" y="553"/>
                    <a:pt x="513" y="573"/>
                  </a:cubicBezTo>
                  <a:cubicBezTo>
                    <a:pt x="350" y="739"/>
                    <a:pt x="350" y="739"/>
                    <a:pt x="350" y="739"/>
                  </a:cubicBezTo>
                  <a:cubicBezTo>
                    <a:pt x="298" y="688"/>
                    <a:pt x="298" y="688"/>
                    <a:pt x="298" y="688"/>
                  </a:cubicBezTo>
                  <a:cubicBezTo>
                    <a:pt x="460" y="521"/>
                    <a:pt x="460" y="521"/>
                    <a:pt x="460" y="521"/>
                  </a:cubicBezTo>
                  <a:cubicBezTo>
                    <a:pt x="468" y="513"/>
                    <a:pt x="473" y="503"/>
                    <a:pt x="475" y="492"/>
                  </a:cubicBezTo>
                  <a:cubicBezTo>
                    <a:pt x="475" y="474"/>
                    <a:pt x="475" y="474"/>
                    <a:pt x="475" y="474"/>
                  </a:cubicBezTo>
                  <a:cubicBezTo>
                    <a:pt x="473" y="463"/>
                    <a:pt x="468" y="453"/>
                    <a:pt x="460" y="445"/>
                  </a:cubicBezTo>
                  <a:cubicBezTo>
                    <a:pt x="450" y="434"/>
                    <a:pt x="436" y="429"/>
                    <a:pt x="421" y="429"/>
                  </a:cubicBezTo>
                  <a:cubicBezTo>
                    <a:pt x="421" y="429"/>
                    <a:pt x="421" y="429"/>
                    <a:pt x="421" y="429"/>
                  </a:cubicBezTo>
                  <a:cubicBezTo>
                    <a:pt x="406" y="429"/>
                    <a:pt x="392" y="435"/>
                    <a:pt x="382" y="445"/>
                  </a:cubicBezTo>
                  <a:cubicBezTo>
                    <a:pt x="317" y="513"/>
                    <a:pt x="317" y="513"/>
                    <a:pt x="317" y="513"/>
                  </a:cubicBezTo>
                  <a:cubicBezTo>
                    <a:pt x="288" y="544"/>
                    <a:pt x="251" y="567"/>
                    <a:pt x="210" y="579"/>
                  </a:cubicBezTo>
                  <a:cubicBezTo>
                    <a:pt x="175" y="589"/>
                    <a:pt x="175" y="589"/>
                    <a:pt x="175" y="589"/>
                  </a:cubicBezTo>
                  <a:cubicBezTo>
                    <a:pt x="114" y="607"/>
                    <a:pt x="72" y="665"/>
                    <a:pt x="75" y="729"/>
                  </a:cubicBezTo>
                  <a:cubicBezTo>
                    <a:pt x="79" y="814"/>
                    <a:pt x="79" y="814"/>
                    <a:pt x="79" y="814"/>
                  </a:cubicBezTo>
                  <a:lnTo>
                    <a:pt x="79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3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4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AF097191-136D-4B69-B125-029B84CCD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83" y="-2816278"/>
              <a:ext cx="760414" cy="661992"/>
            </a:xfrm>
            <a:custGeom>
              <a:avLst/>
              <a:gdLst>
                <a:gd name="T0" fmla="*/ 504 w 1009"/>
                <a:gd name="T1" fmla="*/ 865 h 865"/>
                <a:gd name="T2" fmla="*/ 43 w 1009"/>
                <a:gd name="T3" fmla="*/ 403 h 865"/>
                <a:gd name="T4" fmla="*/ 0 w 1009"/>
                <a:gd name="T5" fmla="*/ 300 h 865"/>
                <a:gd name="T6" fmla="*/ 43 w 1009"/>
                <a:gd name="T7" fmla="*/ 197 h 865"/>
                <a:gd name="T8" fmla="*/ 197 w 1009"/>
                <a:gd name="T9" fmla="*/ 43 h 865"/>
                <a:gd name="T10" fmla="*/ 300 w 1009"/>
                <a:gd name="T11" fmla="*/ 0 h 865"/>
                <a:gd name="T12" fmla="*/ 403 w 1009"/>
                <a:gd name="T13" fmla="*/ 43 h 865"/>
                <a:gd name="T14" fmla="*/ 504 w 1009"/>
                <a:gd name="T15" fmla="*/ 144 h 865"/>
                <a:gd name="T16" fmla="*/ 605 w 1009"/>
                <a:gd name="T17" fmla="*/ 43 h 865"/>
                <a:gd name="T18" fmla="*/ 708 w 1009"/>
                <a:gd name="T19" fmla="*/ 0 h 865"/>
                <a:gd name="T20" fmla="*/ 812 w 1009"/>
                <a:gd name="T21" fmla="*/ 43 h 865"/>
                <a:gd name="T22" fmla="*/ 966 w 1009"/>
                <a:gd name="T23" fmla="*/ 197 h 865"/>
                <a:gd name="T24" fmla="*/ 1009 w 1009"/>
                <a:gd name="T25" fmla="*/ 300 h 865"/>
                <a:gd name="T26" fmla="*/ 966 w 1009"/>
                <a:gd name="T27" fmla="*/ 403 h 865"/>
                <a:gd name="T28" fmla="*/ 504 w 1009"/>
                <a:gd name="T29" fmla="*/ 865 h 865"/>
                <a:gd name="T30" fmla="*/ 300 w 1009"/>
                <a:gd name="T31" fmla="*/ 73 h 865"/>
                <a:gd name="T32" fmla="*/ 249 w 1009"/>
                <a:gd name="T33" fmla="*/ 94 h 865"/>
                <a:gd name="T34" fmla="*/ 95 w 1009"/>
                <a:gd name="T35" fmla="*/ 249 h 865"/>
                <a:gd name="T36" fmla="*/ 73 w 1009"/>
                <a:gd name="T37" fmla="*/ 300 h 865"/>
                <a:gd name="T38" fmla="*/ 94 w 1009"/>
                <a:gd name="T39" fmla="*/ 351 h 865"/>
                <a:gd name="T40" fmla="*/ 504 w 1009"/>
                <a:gd name="T41" fmla="*/ 761 h 865"/>
                <a:gd name="T42" fmla="*/ 914 w 1009"/>
                <a:gd name="T43" fmla="*/ 351 h 865"/>
                <a:gd name="T44" fmla="*/ 935 w 1009"/>
                <a:gd name="T45" fmla="*/ 300 h 865"/>
                <a:gd name="T46" fmla="*/ 914 w 1009"/>
                <a:gd name="T47" fmla="*/ 249 h 865"/>
                <a:gd name="T48" fmla="*/ 760 w 1009"/>
                <a:gd name="T49" fmla="*/ 94 h 865"/>
                <a:gd name="T50" fmla="*/ 708 w 1009"/>
                <a:gd name="T51" fmla="*/ 73 h 865"/>
                <a:gd name="T52" fmla="*/ 657 w 1009"/>
                <a:gd name="T53" fmla="*/ 94 h 865"/>
                <a:gd name="T54" fmla="*/ 504 w 1009"/>
                <a:gd name="T55" fmla="*/ 247 h 865"/>
                <a:gd name="T56" fmla="*/ 351 w 1009"/>
                <a:gd name="T57" fmla="*/ 95 h 865"/>
                <a:gd name="T58" fmla="*/ 300 w 1009"/>
                <a:gd name="T59" fmla="*/ 73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9" h="865">
                  <a:moveTo>
                    <a:pt x="504" y="865"/>
                  </a:moveTo>
                  <a:cubicBezTo>
                    <a:pt x="43" y="403"/>
                    <a:pt x="43" y="403"/>
                    <a:pt x="43" y="403"/>
                  </a:cubicBezTo>
                  <a:cubicBezTo>
                    <a:pt x="15" y="376"/>
                    <a:pt x="0" y="339"/>
                    <a:pt x="0" y="300"/>
                  </a:cubicBezTo>
                  <a:cubicBezTo>
                    <a:pt x="0" y="261"/>
                    <a:pt x="15" y="224"/>
                    <a:pt x="43" y="197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224" y="15"/>
                    <a:pt x="261" y="0"/>
                    <a:pt x="300" y="0"/>
                  </a:cubicBezTo>
                  <a:cubicBezTo>
                    <a:pt x="339" y="0"/>
                    <a:pt x="376" y="15"/>
                    <a:pt x="403" y="43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605" y="43"/>
                    <a:pt x="605" y="43"/>
                    <a:pt x="605" y="43"/>
                  </a:cubicBezTo>
                  <a:cubicBezTo>
                    <a:pt x="633" y="15"/>
                    <a:pt x="669" y="0"/>
                    <a:pt x="708" y="0"/>
                  </a:cubicBezTo>
                  <a:cubicBezTo>
                    <a:pt x="747" y="0"/>
                    <a:pt x="784" y="15"/>
                    <a:pt x="812" y="43"/>
                  </a:cubicBezTo>
                  <a:cubicBezTo>
                    <a:pt x="966" y="197"/>
                    <a:pt x="966" y="197"/>
                    <a:pt x="966" y="197"/>
                  </a:cubicBezTo>
                  <a:cubicBezTo>
                    <a:pt x="993" y="224"/>
                    <a:pt x="1009" y="261"/>
                    <a:pt x="1009" y="300"/>
                  </a:cubicBezTo>
                  <a:cubicBezTo>
                    <a:pt x="1008" y="339"/>
                    <a:pt x="993" y="376"/>
                    <a:pt x="966" y="403"/>
                  </a:cubicBezTo>
                  <a:lnTo>
                    <a:pt x="504" y="865"/>
                  </a:lnTo>
                  <a:close/>
                  <a:moveTo>
                    <a:pt x="300" y="73"/>
                  </a:moveTo>
                  <a:cubicBezTo>
                    <a:pt x="281" y="73"/>
                    <a:pt x="263" y="81"/>
                    <a:pt x="249" y="94"/>
                  </a:cubicBezTo>
                  <a:cubicBezTo>
                    <a:pt x="95" y="249"/>
                    <a:pt x="95" y="249"/>
                    <a:pt x="95" y="249"/>
                  </a:cubicBezTo>
                  <a:cubicBezTo>
                    <a:pt x="81" y="262"/>
                    <a:pt x="73" y="281"/>
                    <a:pt x="73" y="300"/>
                  </a:cubicBezTo>
                  <a:cubicBezTo>
                    <a:pt x="73" y="319"/>
                    <a:pt x="81" y="338"/>
                    <a:pt x="94" y="351"/>
                  </a:cubicBezTo>
                  <a:cubicBezTo>
                    <a:pt x="504" y="761"/>
                    <a:pt x="504" y="761"/>
                    <a:pt x="504" y="761"/>
                  </a:cubicBezTo>
                  <a:cubicBezTo>
                    <a:pt x="914" y="351"/>
                    <a:pt x="914" y="351"/>
                    <a:pt x="914" y="351"/>
                  </a:cubicBezTo>
                  <a:cubicBezTo>
                    <a:pt x="928" y="338"/>
                    <a:pt x="935" y="319"/>
                    <a:pt x="935" y="300"/>
                  </a:cubicBezTo>
                  <a:cubicBezTo>
                    <a:pt x="935" y="281"/>
                    <a:pt x="928" y="262"/>
                    <a:pt x="914" y="249"/>
                  </a:cubicBezTo>
                  <a:cubicBezTo>
                    <a:pt x="760" y="94"/>
                    <a:pt x="760" y="94"/>
                    <a:pt x="760" y="94"/>
                  </a:cubicBezTo>
                  <a:cubicBezTo>
                    <a:pt x="746" y="81"/>
                    <a:pt x="728" y="73"/>
                    <a:pt x="708" y="73"/>
                  </a:cubicBezTo>
                  <a:cubicBezTo>
                    <a:pt x="689" y="73"/>
                    <a:pt x="671" y="81"/>
                    <a:pt x="657" y="94"/>
                  </a:cubicBezTo>
                  <a:cubicBezTo>
                    <a:pt x="504" y="247"/>
                    <a:pt x="504" y="247"/>
                    <a:pt x="504" y="247"/>
                  </a:cubicBezTo>
                  <a:cubicBezTo>
                    <a:pt x="351" y="95"/>
                    <a:pt x="351" y="95"/>
                    <a:pt x="351" y="95"/>
                  </a:cubicBezTo>
                  <a:cubicBezTo>
                    <a:pt x="338" y="81"/>
                    <a:pt x="319" y="73"/>
                    <a:pt x="300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3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4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3" name="Freeform 61">
            <a:extLst>
              <a:ext uri="{FF2B5EF4-FFF2-40B4-BE49-F238E27FC236}">
                <a16:creationId xmlns:a16="http://schemas.microsoft.com/office/drawing/2014/main" id="{11BD4B93-AA1E-497D-9D9F-9F15124DF8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2342" y="2411565"/>
            <a:ext cx="207184" cy="148052"/>
          </a:xfrm>
          <a:custGeom>
            <a:avLst/>
            <a:gdLst>
              <a:gd name="T0" fmla="*/ 349 w 5199"/>
              <a:gd name="T1" fmla="*/ 3714 h 3714"/>
              <a:gd name="T2" fmla="*/ 0 w 5199"/>
              <a:gd name="T3" fmla="*/ 3203 h 3714"/>
              <a:gd name="T4" fmla="*/ 376 w 5199"/>
              <a:gd name="T5" fmla="*/ 349 h 3714"/>
              <a:gd name="T6" fmla="*/ 4474 w 5199"/>
              <a:gd name="T7" fmla="*/ 0 h 3714"/>
              <a:gd name="T8" fmla="*/ 4823 w 5199"/>
              <a:gd name="T9" fmla="*/ 3203 h 3714"/>
              <a:gd name="T10" fmla="*/ 5199 w 5199"/>
              <a:gd name="T11" fmla="*/ 3365 h 3714"/>
              <a:gd name="T12" fmla="*/ 166 w 5199"/>
              <a:gd name="T13" fmla="*/ 3369 h 3714"/>
              <a:gd name="T14" fmla="*/ 4850 w 5199"/>
              <a:gd name="T15" fmla="*/ 3548 h 3714"/>
              <a:gd name="T16" fmla="*/ 166 w 5199"/>
              <a:gd name="T17" fmla="*/ 3369 h 3714"/>
              <a:gd name="T18" fmla="*/ 4656 w 5199"/>
              <a:gd name="T19" fmla="*/ 3203 h 3714"/>
              <a:gd name="T20" fmla="*/ 4474 w 5199"/>
              <a:gd name="T21" fmla="*/ 166 h 3714"/>
              <a:gd name="T22" fmla="*/ 542 w 5199"/>
              <a:gd name="T23" fmla="*/ 349 h 3714"/>
              <a:gd name="T24" fmla="*/ 4497 w 5199"/>
              <a:gd name="T25" fmla="*/ 3020 h 3714"/>
              <a:gd name="T26" fmla="*/ 702 w 5199"/>
              <a:gd name="T27" fmla="*/ 326 h 3714"/>
              <a:gd name="T28" fmla="*/ 4497 w 5199"/>
              <a:gd name="T29" fmla="*/ 3020 h 3714"/>
              <a:gd name="T30" fmla="*/ 4330 w 5199"/>
              <a:gd name="T31" fmla="*/ 2853 h 3714"/>
              <a:gd name="T32" fmla="*/ 868 w 5199"/>
              <a:gd name="T33" fmla="*/ 492 h 3714"/>
              <a:gd name="T34" fmla="*/ 2583 w 5199"/>
              <a:gd name="T35" fmla="*/ 2469 h 3714"/>
              <a:gd name="T36" fmla="*/ 1339 w 5199"/>
              <a:gd name="T37" fmla="*/ 1225 h 3714"/>
              <a:gd name="T38" fmla="*/ 2796 w 5199"/>
              <a:gd name="T39" fmla="*/ 735 h 3714"/>
              <a:gd name="T40" fmla="*/ 2583 w 5199"/>
              <a:gd name="T41" fmla="*/ 1303 h 3714"/>
              <a:gd name="T42" fmla="*/ 1505 w 5199"/>
              <a:gd name="T43" fmla="*/ 2303 h 3714"/>
              <a:gd name="T44" fmla="*/ 2417 w 5199"/>
              <a:gd name="T45" fmla="*/ 1528 h 3714"/>
              <a:gd name="T46" fmla="*/ 1583 w 5199"/>
              <a:gd name="T47" fmla="*/ 1601 h 3714"/>
              <a:gd name="T48" fmla="*/ 1945 w 5199"/>
              <a:gd name="T49" fmla="*/ 1887 h 3714"/>
              <a:gd name="T50" fmla="*/ 1505 w 5199"/>
              <a:gd name="T51" fmla="*/ 1391 h 3714"/>
              <a:gd name="T52" fmla="*/ 3363 w 5199"/>
              <a:gd name="T53" fmla="*/ 2071 h 3714"/>
              <a:gd name="T54" fmla="*/ 2815 w 5199"/>
              <a:gd name="T55" fmla="*/ 1905 h 3714"/>
              <a:gd name="T56" fmla="*/ 3363 w 5199"/>
              <a:gd name="T57" fmla="*/ 2071 h 3714"/>
              <a:gd name="T58" fmla="*/ 2815 w 5199"/>
              <a:gd name="T59" fmla="*/ 1731 h 3714"/>
              <a:gd name="T60" fmla="*/ 3870 w 5199"/>
              <a:gd name="T61" fmla="*/ 1565 h 3714"/>
              <a:gd name="T62" fmla="*/ 3870 w 5199"/>
              <a:gd name="T63" fmla="*/ 1391 h 3714"/>
              <a:gd name="T64" fmla="*/ 2815 w 5199"/>
              <a:gd name="T65" fmla="*/ 1225 h 3714"/>
              <a:gd name="T66" fmla="*/ 3870 w 5199"/>
              <a:gd name="T67" fmla="*/ 1391 h 3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99" h="3714">
                <a:moveTo>
                  <a:pt x="4850" y="3714"/>
                </a:moveTo>
                <a:cubicBezTo>
                  <a:pt x="349" y="3714"/>
                  <a:pt x="349" y="3714"/>
                  <a:pt x="349" y="3714"/>
                </a:cubicBezTo>
                <a:cubicBezTo>
                  <a:pt x="156" y="3714"/>
                  <a:pt x="0" y="3557"/>
                  <a:pt x="0" y="3365"/>
                </a:cubicBezTo>
                <a:cubicBezTo>
                  <a:pt x="0" y="3203"/>
                  <a:pt x="0" y="3203"/>
                  <a:pt x="0" y="3203"/>
                </a:cubicBezTo>
                <a:cubicBezTo>
                  <a:pt x="376" y="3203"/>
                  <a:pt x="376" y="3203"/>
                  <a:pt x="376" y="3203"/>
                </a:cubicBezTo>
                <a:cubicBezTo>
                  <a:pt x="376" y="349"/>
                  <a:pt x="376" y="349"/>
                  <a:pt x="376" y="349"/>
                </a:cubicBezTo>
                <a:cubicBezTo>
                  <a:pt x="376" y="157"/>
                  <a:pt x="532" y="0"/>
                  <a:pt x="725" y="0"/>
                </a:cubicBezTo>
                <a:cubicBezTo>
                  <a:pt x="4474" y="0"/>
                  <a:pt x="4474" y="0"/>
                  <a:pt x="4474" y="0"/>
                </a:cubicBezTo>
                <a:cubicBezTo>
                  <a:pt x="4666" y="0"/>
                  <a:pt x="4823" y="157"/>
                  <a:pt x="4823" y="349"/>
                </a:cubicBezTo>
                <a:cubicBezTo>
                  <a:pt x="4823" y="3203"/>
                  <a:pt x="4823" y="3203"/>
                  <a:pt x="4823" y="3203"/>
                </a:cubicBezTo>
                <a:cubicBezTo>
                  <a:pt x="5199" y="3203"/>
                  <a:pt x="5199" y="3203"/>
                  <a:pt x="5199" y="3203"/>
                </a:cubicBezTo>
                <a:cubicBezTo>
                  <a:pt x="5199" y="3365"/>
                  <a:pt x="5199" y="3365"/>
                  <a:pt x="5199" y="3365"/>
                </a:cubicBezTo>
                <a:cubicBezTo>
                  <a:pt x="5199" y="3557"/>
                  <a:pt x="5042" y="3714"/>
                  <a:pt x="4850" y="3714"/>
                </a:cubicBezTo>
                <a:close/>
                <a:moveTo>
                  <a:pt x="166" y="3369"/>
                </a:moveTo>
                <a:cubicBezTo>
                  <a:pt x="168" y="3468"/>
                  <a:pt x="249" y="3548"/>
                  <a:pt x="349" y="3548"/>
                </a:cubicBezTo>
                <a:cubicBezTo>
                  <a:pt x="4850" y="3548"/>
                  <a:pt x="4850" y="3548"/>
                  <a:pt x="4850" y="3548"/>
                </a:cubicBezTo>
                <a:cubicBezTo>
                  <a:pt x="4950" y="3548"/>
                  <a:pt x="5031" y="3468"/>
                  <a:pt x="5033" y="3369"/>
                </a:cubicBezTo>
                <a:cubicBezTo>
                  <a:pt x="166" y="3369"/>
                  <a:pt x="166" y="3369"/>
                  <a:pt x="166" y="3369"/>
                </a:cubicBezTo>
                <a:close/>
                <a:moveTo>
                  <a:pt x="542" y="3203"/>
                </a:moveTo>
                <a:cubicBezTo>
                  <a:pt x="4656" y="3203"/>
                  <a:pt x="4656" y="3203"/>
                  <a:pt x="4656" y="3203"/>
                </a:cubicBezTo>
                <a:cubicBezTo>
                  <a:pt x="4656" y="349"/>
                  <a:pt x="4656" y="349"/>
                  <a:pt x="4656" y="349"/>
                </a:cubicBezTo>
                <a:cubicBezTo>
                  <a:pt x="4656" y="248"/>
                  <a:pt x="4575" y="166"/>
                  <a:pt x="4474" y="166"/>
                </a:cubicBezTo>
                <a:cubicBezTo>
                  <a:pt x="725" y="166"/>
                  <a:pt x="725" y="166"/>
                  <a:pt x="725" y="166"/>
                </a:cubicBezTo>
                <a:cubicBezTo>
                  <a:pt x="624" y="166"/>
                  <a:pt x="542" y="248"/>
                  <a:pt x="542" y="349"/>
                </a:cubicBezTo>
                <a:cubicBezTo>
                  <a:pt x="542" y="3203"/>
                  <a:pt x="542" y="3203"/>
                  <a:pt x="542" y="3203"/>
                </a:cubicBezTo>
                <a:close/>
                <a:moveTo>
                  <a:pt x="4497" y="3020"/>
                </a:moveTo>
                <a:cubicBezTo>
                  <a:pt x="702" y="3020"/>
                  <a:pt x="702" y="3020"/>
                  <a:pt x="702" y="3020"/>
                </a:cubicBezTo>
                <a:cubicBezTo>
                  <a:pt x="702" y="326"/>
                  <a:pt x="702" y="326"/>
                  <a:pt x="702" y="326"/>
                </a:cubicBezTo>
                <a:cubicBezTo>
                  <a:pt x="4497" y="326"/>
                  <a:pt x="4497" y="326"/>
                  <a:pt x="4497" y="326"/>
                </a:cubicBezTo>
                <a:cubicBezTo>
                  <a:pt x="4497" y="3020"/>
                  <a:pt x="4497" y="3020"/>
                  <a:pt x="4497" y="3020"/>
                </a:cubicBezTo>
                <a:close/>
                <a:moveTo>
                  <a:pt x="868" y="2853"/>
                </a:moveTo>
                <a:cubicBezTo>
                  <a:pt x="4330" y="2853"/>
                  <a:pt x="4330" y="2853"/>
                  <a:pt x="4330" y="2853"/>
                </a:cubicBezTo>
                <a:cubicBezTo>
                  <a:pt x="4330" y="492"/>
                  <a:pt x="4330" y="492"/>
                  <a:pt x="4330" y="492"/>
                </a:cubicBezTo>
                <a:cubicBezTo>
                  <a:pt x="868" y="492"/>
                  <a:pt x="868" y="492"/>
                  <a:pt x="868" y="492"/>
                </a:cubicBezTo>
                <a:cubicBezTo>
                  <a:pt x="868" y="2853"/>
                  <a:pt x="868" y="2853"/>
                  <a:pt x="868" y="2853"/>
                </a:cubicBezTo>
                <a:close/>
                <a:moveTo>
                  <a:pt x="2583" y="2469"/>
                </a:moveTo>
                <a:cubicBezTo>
                  <a:pt x="1339" y="2469"/>
                  <a:pt x="1339" y="2469"/>
                  <a:pt x="1339" y="2469"/>
                </a:cubicBezTo>
                <a:cubicBezTo>
                  <a:pt x="1339" y="1225"/>
                  <a:pt x="1339" y="1225"/>
                  <a:pt x="1339" y="1225"/>
                </a:cubicBezTo>
                <a:cubicBezTo>
                  <a:pt x="2434" y="1225"/>
                  <a:pt x="2434" y="1225"/>
                  <a:pt x="2434" y="1225"/>
                </a:cubicBezTo>
                <a:cubicBezTo>
                  <a:pt x="2796" y="735"/>
                  <a:pt x="2796" y="735"/>
                  <a:pt x="2796" y="735"/>
                </a:cubicBezTo>
                <a:cubicBezTo>
                  <a:pt x="2930" y="834"/>
                  <a:pt x="2930" y="834"/>
                  <a:pt x="2930" y="834"/>
                </a:cubicBezTo>
                <a:cubicBezTo>
                  <a:pt x="2583" y="1303"/>
                  <a:pt x="2583" y="1303"/>
                  <a:pt x="2583" y="1303"/>
                </a:cubicBezTo>
                <a:cubicBezTo>
                  <a:pt x="2583" y="2469"/>
                  <a:pt x="2583" y="2469"/>
                  <a:pt x="2583" y="2469"/>
                </a:cubicBezTo>
                <a:close/>
                <a:moveTo>
                  <a:pt x="1505" y="2303"/>
                </a:moveTo>
                <a:cubicBezTo>
                  <a:pt x="2417" y="2303"/>
                  <a:pt x="2417" y="2303"/>
                  <a:pt x="2417" y="2303"/>
                </a:cubicBezTo>
                <a:cubicBezTo>
                  <a:pt x="2417" y="1528"/>
                  <a:pt x="2417" y="1528"/>
                  <a:pt x="2417" y="1528"/>
                </a:cubicBezTo>
                <a:cubicBezTo>
                  <a:pt x="1929" y="2187"/>
                  <a:pt x="1929" y="2187"/>
                  <a:pt x="1929" y="2187"/>
                </a:cubicBezTo>
                <a:cubicBezTo>
                  <a:pt x="1583" y="1601"/>
                  <a:pt x="1583" y="1601"/>
                  <a:pt x="1583" y="1601"/>
                </a:cubicBezTo>
                <a:cubicBezTo>
                  <a:pt x="1726" y="1517"/>
                  <a:pt x="1726" y="1517"/>
                  <a:pt x="1726" y="1517"/>
                </a:cubicBezTo>
                <a:cubicBezTo>
                  <a:pt x="1945" y="1887"/>
                  <a:pt x="1945" y="1887"/>
                  <a:pt x="1945" y="1887"/>
                </a:cubicBezTo>
                <a:cubicBezTo>
                  <a:pt x="2311" y="1391"/>
                  <a:pt x="2311" y="1391"/>
                  <a:pt x="2311" y="1391"/>
                </a:cubicBezTo>
                <a:cubicBezTo>
                  <a:pt x="1505" y="1391"/>
                  <a:pt x="1505" y="1391"/>
                  <a:pt x="1505" y="1391"/>
                </a:cubicBezTo>
                <a:cubicBezTo>
                  <a:pt x="1505" y="2303"/>
                  <a:pt x="1505" y="2303"/>
                  <a:pt x="1505" y="2303"/>
                </a:cubicBezTo>
                <a:close/>
                <a:moveTo>
                  <a:pt x="3363" y="2071"/>
                </a:moveTo>
                <a:cubicBezTo>
                  <a:pt x="2815" y="2071"/>
                  <a:pt x="2815" y="2071"/>
                  <a:pt x="2815" y="2071"/>
                </a:cubicBezTo>
                <a:cubicBezTo>
                  <a:pt x="2815" y="1905"/>
                  <a:pt x="2815" y="1905"/>
                  <a:pt x="2815" y="1905"/>
                </a:cubicBezTo>
                <a:cubicBezTo>
                  <a:pt x="3363" y="1905"/>
                  <a:pt x="3363" y="1905"/>
                  <a:pt x="3363" y="1905"/>
                </a:cubicBezTo>
                <a:cubicBezTo>
                  <a:pt x="3363" y="2071"/>
                  <a:pt x="3363" y="2071"/>
                  <a:pt x="3363" y="2071"/>
                </a:cubicBezTo>
                <a:close/>
                <a:moveTo>
                  <a:pt x="3870" y="1731"/>
                </a:moveTo>
                <a:cubicBezTo>
                  <a:pt x="2815" y="1731"/>
                  <a:pt x="2815" y="1731"/>
                  <a:pt x="2815" y="1731"/>
                </a:cubicBezTo>
                <a:cubicBezTo>
                  <a:pt x="2815" y="1565"/>
                  <a:pt x="2815" y="1565"/>
                  <a:pt x="2815" y="1565"/>
                </a:cubicBezTo>
                <a:cubicBezTo>
                  <a:pt x="3870" y="1565"/>
                  <a:pt x="3870" y="1565"/>
                  <a:pt x="3870" y="1565"/>
                </a:cubicBezTo>
                <a:cubicBezTo>
                  <a:pt x="3870" y="1731"/>
                  <a:pt x="3870" y="1731"/>
                  <a:pt x="3870" y="1731"/>
                </a:cubicBezTo>
                <a:close/>
                <a:moveTo>
                  <a:pt x="3870" y="1391"/>
                </a:moveTo>
                <a:cubicBezTo>
                  <a:pt x="2815" y="1391"/>
                  <a:pt x="2815" y="1391"/>
                  <a:pt x="2815" y="1391"/>
                </a:cubicBezTo>
                <a:cubicBezTo>
                  <a:pt x="2815" y="1225"/>
                  <a:pt x="2815" y="1225"/>
                  <a:pt x="2815" y="1225"/>
                </a:cubicBezTo>
                <a:cubicBezTo>
                  <a:pt x="3870" y="1225"/>
                  <a:pt x="3870" y="1225"/>
                  <a:pt x="3870" y="1225"/>
                </a:cubicBezTo>
                <a:cubicBezTo>
                  <a:pt x="3870" y="1391"/>
                  <a:pt x="3870" y="1391"/>
                  <a:pt x="3870" y="13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12547-BD9D-488D-AE23-7E89765FA6B6}"/>
              </a:ext>
            </a:extLst>
          </p:cNvPr>
          <p:cNvGrpSpPr/>
          <p:nvPr/>
        </p:nvGrpSpPr>
        <p:grpSpPr>
          <a:xfrm>
            <a:off x="1762935" y="3765455"/>
            <a:ext cx="198880" cy="198880"/>
            <a:chOff x="1812658" y="-796063"/>
            <a:chExt cx="464530" cy="464530"/>
          </a:xfrm>
          <a:solidFill>
            <a:srgbClr val="3F3F3F"/>
          </a:solidFill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CD66610-1726-4A5D-A1FF-2BB88826B484}"/>
                </a:ext>
              </a:extLst>
            </p:cNvPr>
            <p:cNvCxnSpPr/>
            <p:nvPr/>
          </p:nvCxnSpPr>
          <p:spPr bwMode="gray">
            <a:xfrm>
              <a:off x="1812658" y="-586048"/>
              <a:ext cx="464530" cy="0"/>
            </a:xfrm>
            <a:prstGeom prst="straightConnector1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miter lim="800000"/>
              <a:headEnd type="triangle" w="med" len="sm"/>
              <a:tailEnd type="triangle" w="med" len="sm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EC11EB9-410F-48C5-8473-720C8EBF5BB0}"/>
                </a:ext>
              </a:extLst>
            </p:cNvPr>
            <p:cNvCxnSpPr/>
            <p:nvPr/>
          </p:nvCxnSpPr>
          <p:spPr bwMode="gray">
            <a:xfrm rot="16200000">
              <a:off x="1826915" y="-563798"/>
              <a:ext cx="464530" cy="0"/>
            </a:xfrm>
            <a:prstGeom prst="straightConnector1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miter lim="800000"/>
              <a:headEnd type="triangle" w="med" len="sm"/>
              <a:tailEnd type="triangle" w="med" len="sm"/>
            </a:ln>
            <a:effectLst/>
          </p:spPr>
        </p:cxnSp>
      </p:grpSp>
      <p:sp>
        <p:nvSpPr>
          <p:cNvPr id="47" name="Freeform 61">
            <a:extLst>
              <a:ext uri="{FF2B5EF4-FFF2-40B4-BE49-F238E27FC236}">
                <a16:creationId xmlns:a16="http://schemas.microsoft.com/office/drawing/2014/main" id="{D9BE4C0F-C8D4-4A62-B621-08AD406D19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2342" y="4698270"/>
            <a:ext cx="207184" cy="148052"/>
          </a:xfrm>
          <a:custGeom>
            <a:avLst/>
            <a:gdLst>
              <a:gd name="T0" fmla="*/ 349 w 5199"/>
              <a:gd name="T1" fmla="*/ 3714 h 3714"/>
              <a:gd name="T2" fmla="*/ 0 w 5199"/>
              <a:gd name="T3" fmla="*/ 3203 h 3714"/>
              <a:gd name="T4" fmla="*/ 376 w 5199"/>
              <a:gd name="T5" fmla="*/ 349 h 3714"/>
              <a:gd name="T6" fmla="*/ 4474 w 5199"/>
              <a:gd name="T7" fmla="*/ 0 h 3714"/>
              <a:gd name="T8" fmla="*/ 4823 w 5199"/>
              <a:gd name="T9" fmla="*/ 3203 h 3714"/>
              <a:gd name="T10" fmla="*/ 5199 w 5199"/>
              <a:gd name="T11" fmla="*/ 3365 h 3714"/>
              <a:gd name="T12" fmla="*/ 166 w 5199"/>
              <a:gd name="T13" fmla="*/ 3369 h 3714"/>
              <a:gd name="T14" fmla="*/ 4850 w 5199"/>
              <a:gd name="T15" fmla="*/ 3548 h 3714"/>
              <a:gd name="T16" fmla="*/ 166 w 5199"/>
              <a:gd name="T17" fmla="*/ 3369 h 3714"/>
              <a:gd name="T18" fmla="*/ 4656 w 5199"/>
              <a:gd name="T19" fmla="*/ 3203 h 3714"/>
              <a:gd name="T20" fmla="*/ 4474 w 5199"/>
              <a:gd name="T21" fmla="*/ 166 h 3714"/>
              <a:gd name="T22" fmla="*/ 542 w 5199"/>
              <a:gd name="T23" fmla="*/ 349 h 3714"/>
              <a:gd name="T24" fmla="*/ 4497 w 5199"/>
              <a:gd name="T25" fmla="*/ 3020 h 3714"/>
              <a:gd name="T26" fmla="*/ 702 w 5199"/>
              <a:gd name="T27" fmla="*/ 326 h 3714"/>
              <a:gd name="T28" fmla="*/ 4497 w 5199"/>
              <a:gd name="T29" fmla="*/ 3020 h 3714"/>
              <a:gd name="T30" fmla="*/ 4330 w 5199"/>
              <a:gd name="T31" fmla="*/ 2853 h 3714"/>
              <a:gd name="T32" fmla="*/ 868 w 5199"/>
              <a:gd name="T33" fmla="*/ 492 h 3714"/>
              <a:gd name="T34" fmla="*/ 2583 w 5199"/>
              <a:gd name="T35" fmla="*/ 2469 h 3714"/>
              <a:gd name="T36" fmla="*/ 1339 w 5199"/>
              <a:gd name="T37" fmla="*/ 1225 h 3714"/>
              <a:gd name="T38" fmla="*/ 2796 w 5199"/>
              <a:gd name="T39" fmla="*/ 735 h 3714"/>
              <a:gd name="T40" fmla="*/ 2583 w 5199"/>
              <a:gd name="T41" fmla="*/ 1303 h 3714"/>
              <a:gd name="T42" fmla="*/ 1505 w 5199"/>
              <a:gd name="T43" fmla="*/ 2303 h 3714"/>
              <a:gd name="T44" fmla="*/ 2417 w 5199"/>
              <a:gd name="T45" fmla="*/ 1528 h 3714"/>
              <a:gd name="T46" fmla="*/ 1583 w 5199"/>
              <a:gd name="T47" fmla="*/ 1601 h 3714"/>
              <a:gd name="T48" fmla="*/ 1945 w 5199"/>
              <a:gd name="T49" fmla="*/ 1887 h 3714"/>
              <a:gd name="T50" fmla="*/ 1505 w 5199"/>
              <a:gd name="T51" fmla="*/ 1391 h 3714"/>
              <a:gd name="T52" fmla="*/ 3363 w 5199"/>
              <a:gd name="T53" fmla="*/ 2071 h 3714"/>
              <a:gd name="T54" fmla="*/ 2815 w 5199"/>
              <a:gd name="T55" fmla="*/ 1905 h 3714"/>
              <a:gd name="T56" fmla="*/ 3363 w 5199"/>
              <a:gd name="T57" fmla="*/ 2071 h 3714"/>
              <a:gd name="T58" fmla="*/ 2815 w 5199"/>
              <a:gd name="T59" fmla="*/ 1731 h 3714"/>
              <a:gd name="T60" fmla="*/ 3870 w 5199"/>
              <a:gd name="T61" fmla="*/ 1565 h 3714"/>
              <a:gd name="T62" fmla="*/ 3870 w 5199"/>
              <a:gd name="T63" fmla="*/ 1391 h 3714"/>
              <a:gd name="T64" fmla="*/ 2815 w 5199"/>
              <a:gd name="T65" fmla="*/ 1225 h 3714"/>
              <a:gd name="T66" fmla="*/ 3870 w 5199"/>
              <a:gd name="T67" fmla="*/ 1391 h 3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99" h="3714">
                <a:moveTo>
                  <a:pt x="4850" y="3714"/>
                </a:moveTo>
                <a:cubicBezTo>
                  <a:pt x="349" y="3714"/>
                  <a:pt x="349" y="3714"/>
                  <a:pt x="349" y="3714"/>
                </a:cubicBezTo>
                <a:cubicBezTo>
                  <a:pt x="156" y="3714"/>
                  <a:pt x="0" y="3557"/>
                  <a:pt x="0" y="3365"/>
                </a:cubicBezTo>
                <a:cubicBezTo>
                  <a:pt x="0" y="3203"/>
                  <a:pt x="0" y="3203"/>
                  <a:pt x="0" y="3203"/>
                </a:cubicBezTo>
                <a:cubicBezTo>
                  <a:pt x="376" y="3203"/>
                  <a:pt x="376" y="3203"/>
                  <a:pt x="376" y="3203"/>
                </a:cubicBezTo>
                <a:cubicBezTo>
                  <a:pt x="376" y="349"/>
                  <a:pt x="376" y="349"/>
                  <a:pt x="376" y="349"/>
                </a:cubicBezTo>
                <a:cubicBezTo>
                  <a:pt x="376" y="157"/>
                  <a:pt x="532" y="0"/>
                  <a:pt x="725" y="0"/>
                </a:cubicBezTo>
                <a:cubicBezTo>
                  <a:pt x="4474" y="0"/>
                  <a:pt x="4474" y="0"/>
                  <a:pt x="4474" y="0"/>
                </a:cubicBezTo>
                <a:cubicBezTo>
                  <a:pt x="4666" y="0"/>
                  <a:pt x="4823" y="157"/>
                  <a:pt x="4823" y="349"/>
                </a:cubicBezTo>
                <a:cubicBezTo>
                  <a:pt x="4823" y="3203"/>
                  <a:pt x="4823" y="3203"/>
                  <a:pt x="4823" y="3203"/>
                </a:cubicBezTo>
                <a:cubicBezTo>
                  <a:pt x="5199" y="3203"/>
                  <a:pt x="5199" y="3203"/>
                  <a:pt x="5199" y="3203"/>
                </a:cubicBezTo>
                <a:cubicBezTo>
                  <a:pt x="5199" y="3365"/>
                  <a:pt x="5199" y="3365"/>
                  <a:pt x="5199" y="3365"/>
                </a:cubicBezTo>
                <a:cubicBezTo>
                  <a:pt x="5199" y="3557"/>
                  <a:pt x="5042" y="3714"/>
                  <a:pt x="4850" y="3714"/>
                </a:cubicBezTo>
                <a:close/>
                <a:moveTo>
                  <a:pt x="166" y="3369"/>
                </a:moveTo>
                <a:cubicBezTo>
                  <a:pt x="168" y="3468"/>
                  <a:pt x="249" y="3548"/>
                  <a:pt x="349" y="3548"/>
                </a:cubicBezTo>
                <a:cubicBezTo>
                  <a:pt x="4850" y="3548"/>
                  <a:pt x="4850" y="3548"/>
                  <a:pt x="4850" y="3548"/>
                </a:cubicBezTo>
                <a:cubicBezTo>
                  <a:pt x="4950" y="3548"/>
                  <a:pt x="5031" y="3468"/>
                  <a:pt x="5033" y="3369"/>
                </a:cubicBezTo>
                <a:cubicBezTo>
                  <a:pt x="166" y="3369"/>
                  <a:pt x="166" y="3369"/>
                  <a:pt x="166" y="3369"/>
                </a:cubicBezTo>
                <a:close/>
                <a:moveTo>
                  <a:pt x="542" y="3203"/>
                </a:moveTo>
                <a:cubicBezTo>
                  <a:pt x="4656" y="3203"/>
                  <a:pt x="4656" y="3203"/>
                  <a:pt x="4656" y="3203"/>
                </a:cubicBezTo>
                <a:cubicBezTo>
                  <a:pt x="4656" y="349"/>
                  <a:pt x="4656" y="349"/>
                  <a:pt x="4656" y="349"/>
                </a:cubicBezTo>
                <a:cubicBezTo>
                  <a:pt x="4656" y="248"/>
                  <a:pt x="4575" y="166"/>
                  <a:pt x="4474" y="166"/>
                </a:cubicBezTo>
                <a:cubicBezTo>
                  <a:pt x="725" y="166"/>
                  <a:pt x="725" y="166"/>
                  <a:pt x="725" y="166"/>
                </a:cubicBezTo>
                <a:cubicBezTo>
                  <a:pt x="624" y="166"/>
                  <a:pt x="542" y="248"/>
                  <a:pt x="542" y="349"/>
                </a:cubicBezTo>
                <a:cubicBezTo>
                  <a:pt x="542" y="3203"/>
                  <a:pt x="542" y="3203"/>
                  <a:pt x="542" y="3203"/>
                </a:cubicBezTo>
                <a:close/>
                <a:moveTo>
                  <a:pt x="4497" y="3020"/>
                </a:moveTo>
                <a:cubicBezTo>
                  <a:pt x="702" y="3020"/>
                  <a:pt x="702" y="3020"/>
                  <a:pt x="702" y="3020"/>
                </a:cubicBezTo>
                <a:cubicBezTo>
                  <a:pt x="702" y="326"/>
                  <a:pt x="702" y="326"/>
                  <a:pt x="702" y="326"/>
                </a:cubicBezTo>
                <a:cubicBezTo>
                  <a:pt x="4497" y="326"/>
                  <a:pt x="4497" y="326"/>
                  <a:pt x="4497" y="326"/>
                </a:cubicBezTo>
                <a:cubicBezTo>
                  <a:pt x="4497" y="3020"/>
                  <a:pt x="4497" y="3020"/>
                  <a:pt x="4497" y="3020"/>
                </a:cubicBezTo>
                <a:close/>
                <a:moveTo>
                  <a:pt x="868" y="2853"/>
                </a:moveTo>
                <a:cubicBezTo>
                  <a:pt x="4330" y="2853"/>
                  <a:pt x="4330" y="2853"/>
                  <a:pt x="4330" y="2853"/>
                </a:cubicBezTo>
                <a:cubicBezTo>
                  <a:pt x="4330" y="492"/>
                  <a:pt x="4330" y="492"/>
                  <a:pt x="4330" y="492"/>
                </a:cubicBezTo>
                <a:cubicBezTo>
                  <a:pt x="868" y="492"/>
                  <a:pt x="868" y="492"/>
                  <a:pt x="868" y="492"/>
                </a:cubicBezTo>
                <a:cubicBezTo>
                  <a:pt x="868" y="2853"/>
                  <a:pt x="868" y="2853"/>
                  <a:pt x="868" y="2853"/>
                </a:cubicBezTo>
                <a:close/>
                <a:moveTo>
                  <a:pt x="2583" y="2469"/>
                </a:moveTo>
                <a:cubicBezTo>
                  <a:pt x="1339" y="2469"/>
                  <a:pt x="1339" y="2469"/>
                  <a:pt x="1339" y="2469"/>
                </a:cubicBezTo>
                <a:cubicBezTo>
                  <a:pt x="1339" y="1225"/>
                  <a:pt x="1339" y="1225"/>
                  <a:pt x="1339" y="1225"/>
                </a:cubicBezTo>
                <a:cubicBezTo>
                  <a:pt x="2434" y="1225"/>
                  <a:pt x="2434" y="1225"/>
                  <a:pt x="2434" y="1225"/>
                </a:cubicBezTo>
                <a:cubicBezTo>
                  <a:pt x="2796" y="735"/>
                  <a:pt x="2796" y="735"/>
                  <a:pt x="2796" y="735"/>
                </a:cubicBezTo>
                <a:cubicBezTo>
                  <a:pt x="2930" y="834"/>
                  <a:pt x="2930" y="834"/>
                  <a:pt x="2930" y="834"/>
                </a:cubicBezTo>
                <a:cubicBezTo>
                  <a:pt x="2583" y="1303"/>
                  <a:pt x="2583" y="1303"/>
                  <a:pt x="2583" y="1303"/>
                </a:cubicBezTo>
                <a:cubicBezTo>
                  <a:pt x="2583" y="2469"/>
                  <a:pt x="2583" y="2469"/>
                  <a:pt x="2583" y="2469"/>
                </a:cubicBezTo>
                <a:close/>
                <a:moveTo>
                  <a:pt x="1505" y="2303"/>
                </a:moveTo>
                <a:cubicBezTo>
                  <a:pt x="2417" y="2303"/>
                  <a:pt x="2417" y="2303"/>
                  <a:pt x="2417" y="2303"/>
                </a:cubicBezTo>
                <a:cubicBezTo>
                  <a:pt x="2417" y="1528"/>
                  <a:pt x="2417" y="1528"/>
                  <a:pt x="2417" y="1528"/>
                </a:cubicBezTo>
                <a:cubicBezTo>
                  <a:pt x="1929" y="2187"/>
                  <a:pt x="1929" y="2187"/>
                  <a:pt x="1929" y="2187"/>
                </a:cubicBezTo>
                <a:cubicBezTo>
                  <a:pt x="1583" y="1601"/>
                  <a:pt x="1583" y="1601"/>
                  <a:pt x="1583" y="1601"/>
                </a:cubicBezTo>
                <a:cubicBezTo>
                  <a:pt x="1726" y="1517"/>
                  <a:pt x="1726" y="1517"/>
                  <a:pt x="1726" y="1517"/>
                </a:cubicBezTo>
                <a:cubicBezTo>
                  <a:pt x="1945" y="1887"/>
                  <a:pt x="1945" y="1887"/>
                  <a:pt x="1945" y="1887"/>
                </a:cubicBezTo>
                <a:cubicBezTo>
                  <a:pt x="2311" y="1391"/>
                  <a:pt x="2311" y="1391"/>
                  <a:pt x="2311" y="1391"/>
                </a:cubicBezTo>
                <a:cubicBezTo>
                  <a:pt x="1505" y="1391"/>
                  <a:pt x="1505" y="1391"/>
                  <a:pt x="1505" y="1391"/>
                </a:cubicBezTo>
                <a:cubicBezTo>
                  <a:pt x="1505" y="2303"/>
                  <a:pt x="1505" y="2303"/>
                  <a:pt x="1505" y="2303"/>
                </a:cubicBezTo>
                <a:close/>
                <a:moveTo>
                  <a:pt x="3363" y="2071"/>
                </a:moveTo>
                <a:cubicBezTo>
                  <a:pt x="2815" y="2071"/>
                  <a:pt x="2815" y="2071"/>
                  <a:pt x="2815" y="2071"/>
                </a:cubicBezTo>
                <a:cubicBezTo>
                  <a:pt x="2815" y="1905"/>
                  <a:pt x="2815" y="1905"/>
                  <a:pt x="2815" y="1905"/>
                </a:cubicBezTo>
                <a:cubicBezTo>
                  <a:pt x="3363" y="1905"/>
                  <a:pt x="3363" y="1905"/>
                  <a:pt x="3363" y="1905"/>
                </a:cubicBezTo>
                <a:cubicBezTo>
                  <a:pt x="3363" y="2071"/>
                  <a:pt x="3363" y="2071"/>
                  <a:pt x="3363" y="2071"/>
                </a:cubicBezTo>
                <a:close/>
                <a:moveTo>
                  <a:pt x="3870" y="1731"/>
                </a:moveTo>
                <a:cubicBezTo>
                  <a:pt x="2815" y="1731"/>
                  <a:pt x="2815" y="1731"/>
                  <a:pt x="2815" y="1731"/>
                </a:cubicBezTo>
                <a:cubicBezTo>
                  <a:pt x="2815" y="1565"/>
                  <a:pt x="2815" y="1565"/>
                  <a:pt x="2815" y="1565"/>
                </a:cubicBezTo>
                <a:cubicBezTo>
                  <a:pt x="3870" y="1565"/>
                  <a:pt x="3870" y="1565"/>
                  <a:pt x="3870" y="1565"/>
                </a:cubicBezTo>
                <a:cubicBezTo>
                  <a:pt x="3870" y="1731"/>
                  <a:pt x="3870" y="1731"/>
                  <a:pt x="3870" y="1731"/>
                </a:cubicBezTo>
                <a:close/>
                <a:moveTo>
                  <a:pt x="3870" y="1391"/>
                </a:moveTo>
                <a:cubicBezTo>
                  <a:pt x="2815" y="1391"/>
                  <a:pt x="2815" y="1391"/>
                  <a:pt x="2815" y="1391"/>
                </a:cubicBezTo>
                <a:cubicBezTo>
                  <a:pt x="2815" y="1225"/>
                  <a:pt x="2815" y="1225"/>
                  <a:pt x="2815" y="1225"/>
                </a:cubicBezTo>
                <a:cubicBezTo>
                  <a:pt x="3870" y="1225"/>
                  <a:pt x="3870" y="1225"/>
                  <a:pt x="3870" y="1225"/>
                </a:cubicBezTo>
                <a:cubicBezTo>
                  <a:pt x="3870" y="1391"/>
                  <a:pt x="3870" y="1391"/>
                  <a:pt x="3870" y="13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4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EB00F9-E9BD-4AD2-B983-8C0215AA89FB}"/>
              </a:ext>
            </a:extLst>
          </p:cNvPr>
          <p:cNvSpPr/>
          <p:nvPr/>
        </p:nvSpPr>
        <p:spPr>
          <a:xfrm>
            <a:off x="2505776" y="5042541"/>
            <a:ext cx="7811395" cy="1232566"/>
          </a:xfrm>
          <a:prstGeom prst="rect">
            <a:avLst/>
          </a:prstGeom>
          <a:solidFill>
            <a:srgbClr val="464646">
              <a:lumMod val="20000"/>
              <a:lumOff val="80000"/>
            </a:srgbClr>
          </a:solidFill>
          <a:ln w="25400" cap="flat" cmpd="sng" algn="ctr">
            <a:noFill/>
            <a:prstDash val="sysDash"/>
          </a:ln>
          <a:effectLst/>
        </p:spPr>
        <p:txBody>
          <a:bodyPr lIns="0" rIns="0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Open Sans Bold"/>
              <a:sym typeface="Open Sans"/>
            </a:endParaRPr>
          </a:p>
        </p:txBody>
      </p:sp>
      <p:sp>
        <p:nvSpPr>
          <p:cNvPr id="49" name="Pentagon 128">
            <a:extLst>
              <a:ext uri="{FF2B5EF4-FFF2-40B4-BE49-F238E27FC236}">
                <a16:creationId xmlns:a16="http://schemas.microsoft.com/office/drawing/2014/main" id="{3ECF5EEE-15A0-44D8-9FAD-367B6F956FA7}"/>
              </a:ext>
            </a:extLst>
          </p:cNvPr>
          <p:cNvSpPr>
            <a:spLocks/>
          </p:cNvSpPr>
          <p:nvPr/>
        </p:nvSpPr>
        <p:spPr>
          <a:xfrm>
            <a:off x="2692974" y="5332893"/>
            <a:ext cx="764165" cy="351713"/>
          </a:xfrm>
          <a:prstGeom prst="homePlate">
            <a:avLst>
              <a:gd name="adj" fmla="val 0"/>
            </a:avLst>
          </a:prstGeom>
          <a:solidFill>
            <a:srgbClr val="8C8C8C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Global ID</a:t>
            </a:r>
          </a:p>
        </p:txBody>
      </p:sp>
      <p:sp>
        <p:nvSpPr>
          <p:cNvPr id="50" name="Pentagon 128">
            <a:extLst>
              <a:ext uri="{FF2B5EF4-FFF2-40B4-BE49-F238E27FC236}">
                <a16:creationId xmlns:a16="http://schemas.microsoft.com/office/drawing/2014/main" id="{C6F9C3F3-4A92-476C-BE88-E3969B47E49C}"/>
              </a:ext>
            </a:extLst>
          </p:cNvPr>
          <p:cNvSpPr>
            <a:spLocks/>
          </p:cNvSpPr>
          <p:nvPr/>
        </p:nvSpPr>
        <p:spPr>
          <a:xfrm>
            <a:off x="3571858" y="5344362"/>
            <a:ext cx="1405902" cy="351713"/>
          </a:xfrm>
          <a:prstGeom prst="homePlate">
            <a:avLst>
              <a:gd name="adj" fmla="val 0"/>
            </a:avLst>
          </a:prstGeom>
          <a:solidFill>
            <a:srgbClr val="8C8C8C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Security, Access, Control</a:t>
            </a:r>
          </a:p>
        </p:txBody>
      </p:sp>
      <p:sp>
        <p:nvSpPr>
          <p:cNvPr id="51" name="Pentagon 128">
            <a:extLst>
              <a:ext uri="{FF2B5EF4-FFF2-40B4-BE49-F238E27FC236}">
                <a16:creationId xmlns:a16="http://schemas.microsoft.com/office/drawing/2014/main" id="{7C80CFE1-EC6D-46EC-90F6-660BC45363D7}"/>
              </a:ext>
            </a:extLst>
          </p:cNvPr>
          <p:cNvSpPr>
            <a:spLocks/>
          </p:cNvSpPr>
          <p:nvPr/>
        </p:nvSpPr>
        <p:spPr>
          <a:xfrm>
            <a:off x="6077647" y="5356007"/>
            <a:ext cx="1119798" cy="351713"/>
          </a:xfrm>
          <a:prstGeom prst="homePlate">
            <a:avLst>
              <a:gd name="adj" fmla="val 0"/>
            </a:avLst>
          </a:prstGeom>
          <a:solidFill>
            <a:srgbClr val="8C8C8C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Standards – ONC, SNOMED, USCDI</a:t>
            </a:r>
          </a:p>
        </p:txBody>
      </p:sp>
      <p:sp>
        <p:nvSpPr>
          <p:cNvPr id="52" name="Pentagon 128">
            <a:extLst>
              <a:ext uri="{FF2B5EF4-FFF2-40B4-BE49-F238E27FC236}">
                <a16:creationId xmlns:a16="http://schemas.microsoft.com/office/drawing/2014/main" id="{4DB2B5A2-0E39-4A2B-9154-7E4862AA33AD}"/>
              </a:ext>
            </a:extLst>
          </p:cNvPr>
          <p:cNvSpPr>
            <a:spLocks/>
          </p:cNvSpPr>
          <p:nvPr/>
        </p:nvSpPr>
        <p:spPr>
          <a:xfrm>
            <a:off x="5121830" y="5356007"/>
            <a:ext cx="811747" cy="351713"/>
          </a:xfrm>
          <a:prstGeom prst="homePlate">
            <a:avLst>
              <a:gd name="adj" fmla="val 0"/>
            </a:avLst>
          </a:prstGeom>
          <a:solidFill>
            <a:srgbClr val="8C8C8C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Preferences</a:t>
            </a:r>
          </a:p>
        </p:txBody>
      </p:sp>
      <p:sp>
        <p:nvSpPr>
          <p:cNvPr id="53" name="Pentagon 128">
            <a:extLst>
              <a:ext uri="{FF2B5EF4-FFF2-40B4-BE49-F238E27FC236}">
                <a16:creationId xmlns:a16="http://schemas.microsoft.com/office/drawing/2014/main" id="{DA7E4326-F308-4718-B9FC-98CDF877F8EE}"/>
              </a:ext>
            </a:extLst>
          </p:cNvPr>
          <p:cNvSpPr>
            <a:spLocks/>
          </p:cNvSpPr>
          <p:nvPr/>
        </p:nvSpPr>
        <p:spPr>
          <a:xfrm>
            <a:off x="8324302" y="5351509"/>
            <a:ext cx="812997" cy="351713"/>
          </a:xfrm>
          <a:prstGeom prst="homePlate">
            <a:avLst>
              <a:gd name="adj" fmla="val 0"/>
            </a:avLst>
          </a:prstGeom>
          <a:solidFill>
            <a:srgbClr val="8C8C8C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De-duplication</a:t>
            </a:r>
          </a:p>
        </p:txBody>
      </p:sp>
      <p:sp>
        <p:nvSpPr>
          <p:cNvPr id="54" name="Pentagon 128">
            <a:extLst>
              <a:ext uri="{FF2B5EF4-FFF2-40B4-BE49-F238E27FC236}">
                <a16:creationId xmlns:a16="http://schemas.microsoft.com/office/drawing/2014/main" id="{4F797DEA-0680-4AC9-97C3-327420BB4841}"/>
              </a:ext>
            </a:extLst>
          </p:cNvPr>
          <p:cNvSpPr>
            <a:spLocks/>
          </p:cNvSpPr>
          <p:nvPr/>
        </p:nvSpPr>
        <p:spPr>
          <a:xfrm>
            <a:off x="9286215" y="5356006"/>
            <a:ext cx="781956" cy="351713"/>
          </a:xfrm>
          <a:prstGeom prst="homePlate">
            <a:avLst>
              <a:gd name="adj" fmla="val 0"/>
            </a:avLst>
          </a:prstGeom>
          <a:solidFill>
            <a:srgbClr val="8C8C8C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Other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B64C7906-7EE1-4B8D-9789-46896AC5686A}"/>
              </a:ext>
            </a:extLst>
          </p:cNvPr>
          <p:cNvSpPr txBox="1">
            <a:spLocks/>
          </p:cNvSpPr>
          <p:nvPr/>
        </p:nvSpPr>
        <p:spPr>
          <a:xfrm>
            <a:off x="5383548" y="5074918"/>
            <a:ext cx="2055852" cy="229319"/>
          </a:xfrm>
          <a:prstGeom prst="rect">
            <a:avLst/>
          </a:prstGeom>
        </p:spPr>
        <p:txBody>
          <a:bodyPr anchor="ctr"/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342683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Foundational Elements</a:t>
            </a:r>
          </a:p>
        </p:txBody>
      </p:sp>
      <p:sp>
        <p:nvSpPr>
          <p:cNvPr id="56" name="Pentagon 128">
            <a:extLst>
              <a:ext uri="{FF2B5EF4-FFF2-40B4-BE49-F238E27FC236}">
                <a16:creationId xmlns:a16="http://schemas.microsoft.com/office/drawing/2014/main" id="{1F0A02EC-39B0-42C4-83A8-782CAD632C27}"/>
              </a:ext>
            </a:extLst>
          </p:cNvPr>
          <p:cNvSpPr>
            <a:spLocks/>
          </p:cNvSpPr>
          <p:nvPr/>
        </p:nvSpPr>
        <p:spPr>
          <a:xfrm>
            <a:off x="7355000" y="5341343"/>
            <a:ext cx="811747" cy="351713"/>
          </a:xfrm>
          <a:prstGeom prst="homePlate">
            <a:avLst>
              <a:gd name="adj" fmla="val 0"/>
            </a:avLst>
          </a:prstGeom>
          <a:solidFill>
            <a:srgbClr val="8C8C8C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Compliance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EF9563-885D-425D-ADB7-753DB5174D0A}"/>
              </a:ext>
            </a:extLst>
          </p:cNvPr>
          <p:cNvSpPr/>
          <p:nvPr/>
        </p:nvSpPr>
        <p:spPr>
          <a:xfrm rot="5400000">
            <a:off x="5126747" y="3383704"/>
            <a:ext cx="2702613" cy="419100"/>
          </a:xfrm>
          <a:prstGeom prst="rect">
            <a:avLst/>
          </a:prstGeom>
          <a:solidFill>
            <a:srgbClr val="464646">
              <a:lumMod val="20000"/>
              <a:lumOff val="80000"/>
            </a:srgbClr>
          </a:solidFill>
          <a:ln w="25400" cap="flat" cmpd="sng" algn="ctr">
            <a:noFill/>
            <a:prstDash val="sysDash"/>
          </a:ln>
          <a:effectLst/>
        </p:spPr>
        <p:txBody>
          <a:bodyPr lIns="0" rIns="0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Open Sans Bold"/>
              <a:sym typeface="Open Sans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D1F41F7E-D276-4479-B00C-9794F92EDC8F}"/>
              </a:ext>
            </a:extLst>
          </p:cNvPr>
          <p:cNvSpPr txBox="1">
            <a:spLocks/>
          </p:cNvSpPr>
          <p:nvPr/>
        </p:nvSpPr>
        <p:spPr>
          <a:xfrm rot="16200000">
            <a:off x="5470256" y="3291610"/>
            <a:ext cx="2014698" cy="237029"/>
          </a:xfrm>
          <a:prstGeom prst="rect">
            <a:avLst/>
          </a:prstGeom>
        </p:spPr>
        <p:txBody>
          <a:bodyPr anchor="ctr"/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342683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Service   Layer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BAEE4C0-693F-4BBD-80EE-B3E07CFB7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333" y="3041416"/>
            <a:ext cx="985633" cy="52298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39517BE-D16B-4CCE-A9C3-B01A3FCE368F}"/>
              </a:ext>
            </a:extLst>
          </p:cNvPr>
          <p:cNvSpPr/>
          <p:nvPr/>
        </p:nvSpPr>
        <p:spPr>
          <a:xfrm>
            <a:off x="10795927" y="3855369"/>
            <a:ext cx="1396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  <a:p>
            <a:pPr marL="132195" marR="0" lvl="0" indent="-8813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FDTH</a:t>
            </a:r>
          </a:p>
          <a:p>
            <a:pPr marL="132195" marR="0" lvl="0" indent="-8813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H4L</a:t>
            </a:r>
          </a:p>
          <a:p>
            <a:pPr marL="132195" marR="0" lvl="0" indent="-8813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Connected apps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AEB99B-94A5-4F56-A1AD-1782383EF9F3}"/>
              </a:ext>
            </a:extLst>
          </p:cNvPr>
          <p:cNvSpPr/>
          <p:nvPr/>
        </p:nvSpPr>
        <p:spPr>
          <a:xfrm>
            <a:off x="6963178" y="3605750"/>
            <a:ext cx="577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Century Gothic" charset="0"/>
                <a:cs typeface="Century Gothic" charset="0"/>
              </a:rPr>
              <a:t>  APIs</a:t>
            </a:r>
          </a:p>
        </p:txBody>
      </p:sp>
      <p:sp>
        <p:nvSpPr>
          <p:cNvPr id="64" name="Pentagon 128">
            <a:extLst>
              <a:ext uri="{FF2B5EF4-FFF2-40B4-BE49-F238E27FC236}">
                <a16:creationId xmlns:a16="http://schemas.microsoft.com/office/drawing/2014/main" id="{5F154254-AEA7-4D1C-A19A-1D687C0CBA52}"/>
              </a:ext>
            </a:extLst>
          </p:cNvPr>
          <p:cNvSpPr>
            <a:spLocks/>
          </p:cNvSpPr>
          <p:nvPr/>
        </p:nvSpPr>
        <p:spPr>
          <a:xfrm>
            <a:off x="8050085" y="3386433"/>
            <a:ext cx="1349393" cy="476513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lIns="52507" rIns="52507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Clinical 360 </a:t>
            </a:r>
          </a:p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Consumers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B58CA59-4C63-4AE4-9361-426505BE9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149" y="3497894"/>
            <a:ext cx="1950480" cy="216095"/>
          </a:xfrm>
          <a:prstGeom prst="rect">
            <a:avLst/>
          </a:prstGeom>
        </p:spPr>
      </p:pic>
      <p:sp>
        <p:nvSpPr>
          <p:cNvPr id="66" name="Pentagon 128">
            <a:extLst>
              <a:ext uri="{FF2B5EF4-FFF2-40B4-BE49-F238E27FC236}">
                <a16:creationId xmlns:a16="http://schemas.microsoft.com/office/drawing/2014/main" id="{040C787C-31B8-4351-B10F-6E9DA19F862D}"/>
              </a:ext>
            </a:extLst>
          </p:cNvPr>
          <p:cNvSpPr>
            <a:spLocks/>
          </p:cNvSpPr>
          <p:nvPr/>
        </p:nvSpPr>
        <p:spPr>
          <a:xfrm>
            <a:off x="8067273" y="4026707"/>
            <a:ext cx="1349393" cy="476513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lIns="52507" rIns="52507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Analytics / Reporting</a:t>
            </a:r>
          </a:p>
        </p:txBody>
      </p:sp>
      <p:sp>
        <p:nvSpPr>
          <p:cNvPr id="67" name="Pentagon 128">
            <a:extLst>
              <a:ext uri="{FF2B5EF4-FFF2-40B4-BE49-F238E27FC236}">
                <a16:creationId xmlns:a16="http://schemas.microsoft.com/office/drawing/2014/main" id="{88F56057-B512-4D38-82E7-F4B79D2CEFAA}"/>
              </a:ext>
            </a:extLst>
          </p:cNvPr>
          <p:cNvSpPr>
            <a:spLocks/>
          </p:cNvSpPr>
          <p:nvPr/>
        </p:nvSpPr>
        <p:spPr>
          <a:xfrm>
            <a:off x="8044291" y="2821353"/>
            <a:ext cx="1349393" cy="476513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lIns="52507" rIns="52507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Specialty ClinicalConnect </a:t>
            </a:r>
          </a:p>
        </p:txBody>
      </p:sp>
      <p:sp>
        <p:nvSpPr>
          <p:cNvPr id="68" name="Pentagon 128">
            <a:extLst>
              <a:ext uri="{FF2B5EF4-FFF2-40B4-BE49-F238E27FC236}">
                <a16:creationId xmlns:a16="http://schemas.microsoft.com/office/drawing/2014/main" id="{4ACB6A14-62E1-4750-BFF5-AFB2244EB3A9}"/>
              </a:ext>
            </a:extLst>
          </p:cNvPr>
          <p:cNvSpPr>
            <a:spLocks/>
          </p:cNvSpPr>
          <p:nvPr/>
        </p:nvSpPr>
        <p:spPr>
          <a:xfrm>
            <a:off x="8040263" y="2253122"/>
            <a:ext cx="1349393" cy="476513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lIns="52507" rIns="52507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APIs to support </a:t>
            </a:r>
          </a:p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CMS / ONC </a:t>
            </a:r>
          </a:p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Regulations</a:t>
            </a:r>
          </a:p>
        </p:txBody>
      </p:sp>
      <p:sp>
        <p:nvSpPr>
          <p:cNvPr id="69" name="Pentagon 128">
            <a:extLst>
              <a:ext uri="{FF2B5EF4-FFF2-40B4-BE49-F238E27FC236}">
                <a16:creationId xmlns:a16="http://schemas.microsoft.com/office/drawing/2014/main" id="{DD637301-AE1D-4DC7-A037-8C7A239BE114}"/>
              </a:ext>
            </a:extLst>
          </p:cNvPr>
          <p:cNvSpPr>
            <a:spLocks/>
          </p:cNvSpPr>
          <p:nvPr/>
        </p:nvSpPr>
        <p:spPr>
          <a:xfrm>
            <a:off x="2702235" y="5822523"/>
            <a:ext cx="7365936" cy="351713"/>
          </a:xfrm>
          <a:prstGeom prst="homePlate">
            <a:avLst>
              <a:gd name="adj" fmla="val 0"/>
            </a:avLst>
          </a:prstGeom>
          <a:solidFill>
            <a:srgbClr val="8C8C8C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Unified Data Fabric / Unified Data Platform</a:t>
            </a:r>
          </a:p>
        </p:txBody>
      </p:sp>
      <p:sp>
        <p:nvSpPr>
          <p:cNvPr id="70" name="Pentagon 128">
            <a:extLst>
              <a:ext uri="{FF2B5EF4-FFF2-40B4-BE49-F238E27FC236}">
                <a16:creationId xmlns:a16="http://schemas.microsoft.com/office/drawing/2014/main" id="{2F3135F4-2B6E-48FB-ADA9-7D9D7CB9E451}"/>
              </a:ext>
            </a:extLst>
          </p:cNvPr>
          <p:cNvSpPr>
            <a:spLocks/>
          </p:cNvSpPr>
          <p:nvPr/>
        </p:nvSpPr>
        <p:spPr>
          <a:xfrm>
            <a:off x="9591811" y="2265782"/>
            <a:ext cx="1349393" cy="476513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lIns="52507" rIns="52507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HEDIS/Stars</a:t>
            </a:r>
          </a:p>
        </p:txBody>
      </p:sp>
      <p:sp>
        <p:nvSpPr>
          <p:cNvPr id="71" name="ee4pHeader1">
            <a:extLst>
              <a:ext uri="{FF2B5EF4-FFF2-40B4-BE49-F238E27FC236}">
                <a16:creationId xmlns:a16="http://schemas.microsoft.com/office/drawing/2014/main" id="{465F64CE-2478-4CE5-A2CA-4881C3454DE4}"/>
              </a:ext>
            </a:extLst>
          </p:cNvPr>
          <p:cNvSpPr txBox="1"/>
          <p:nvPr/>
        </p:nvSpPr>
        <p:spPr>
          <a:xfrm>
            <a:off x="7842802" y="1570629"/>
            <a:ext cx="3498015" cy="279203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>
            <a:noAutofit/>
          </a:bodyPr>
          <a:lstStyle/>
          <a:p>
            <a:pPr marL="0" marR="0" lvl="3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</a:t>
            </a:r>
          </a:p>
          <a:p>
            <a:pPr marL="0" marR="0" lvl="3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Connected Clinical Platform</a:t>
            </a:r>
          </a:p>
          <a:p>
            <a:pPr marL="0" marR="0" lvl="3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Consumers of Data </a:t>
            </a:r>
          </a:p>
        </p:txBody>
      </p:sp>
      <p:sp>
        <p:nvSpPr>
          <p:cNvPr id="72" name="Can 65">
            <a:extLst>
              <a:ext uri="{FF2B5EF4-FFF2-40B4-BE49-F238E27FC236}">
                <a16:creationId xmlns:a16="http://schemas.microsoft.com/office/drawing/2014/main" id="{11F19A9D-013C-4A74-85B0-5062BE3B964C}"/>
              </a:ext>
            </a:extLst>
          </p:cNvPr>
          <p:cNvSpPr/>
          <p:nvPr/>
        </p:nvSpPr>
        <p:spPr>
          <a:xfrm>
            <a:off x="4497753" y="2730597"/>
            <a:ext cx="1357063" cy="1803441"/>
          </a:xfrm>
          <a:prstGeom prst="can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Enterprise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CDR</a:t>
            </a:r>
          </a:p>
        </p:txBody>
      </p:sp>
      <p:sp>
        <p:nvSpPr>
          <p:cNvPr id="73" name="Pentagon 128">
            <a:extLst>
              <a:ext uri="{FF2B5EF4-FFF2-40B4-BE49-F238E27FC236}">
                <a16:creationId xmlns:a16="http://schemas.microsoft.com/office/drawing/2014/main" id="{13CC51AB-B13F-45D8-9E3A-5E6219936437}"/>
              </a:ext>
            </a:extLst>
          </p:cNvPr>
          <p:cNvSpPr>
            <a:spLocks/>
          </p:cNvSpPr>
          <p:nvPr/>
        </p:nvSpPr>
        <p:spPr>
          <a:xfrm>
            <a:off x="9591810" y="2818551"/>
            <a:ext cx="1349393" cy="476513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lIns="52507" rIns="52507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Specialty Expedite</a:t>
            </a:r>
          </a:p>
        </p:txBody>
      </p:sp>
      <p:sp>
        <p:nvSpPr>
          <p:cNvPr id="74" name="Pentagon 128">
            <a:extLst>
              <a:ext uri="{FF2B5EF4-FFF2-40B4-BE49-F238E27FC236}">
                <a16:creationId xmlns:a16="http://schemas.microsoft.com/office/drawing/2014/main" id="{885CCD59-4095-413E-97ED-D620BB1140C5}"/>
              </a:ext>
            </a:extLst>
          </p:cNvPr>
          <p:cNvSpPr>
            <a:spLocks/>
          </p:cNvSpPr>
          <p:nvPr/>
        </p:nvSpPr>
        <p:spPr>
          <a:xfrm>
            <a:off x="9591810" y="3382077"/>
            <a:ext cx="1349393" cy="476513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lIns="52507" rIns="52507" rtlCol="0" anchor="ctr"/>
          <a:lstStyle/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Other CVS Health</a:t>
            </a:r>
          </a:p>
          <a:p>
            <a:pPr marL="0" marR="0" lvl="0" indent="0" algn="ctr" defTabSz="3860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entury Gothic" charset="0"/>
                <a:cs typeface="Century Gothic" charset="0"/>
                <a:sym typeface="Open Sans"/>
              </a:rPr>
              <a:t>Business Use Cases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10201D-A869-4E9B-94FE-742C3F0022CE}"/>
              </a:ext>
            </a:extLst>
          </p:cNvPr>
          <p:cNvSpPr txBox="1"/>
          <p:nvPr/>
        </p:nvSpPr>
        <p:spPr>
          <a:xfrm>
            <a:off x="483693" y="1005446"/>
            <a:ext cx="1159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Connected Clinical Platform, CDR, &amp; Interoperability are all required components to meet the needs of the consumer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EB298586-ECA6-4B6E-829E-AB19B0D3B639}"/>
              </a:ext>
            </a:extLst>
          </p:cNvPr>
          <p:cNvSpPr/>
          <p:nvPr/>
        </p:nvSpPr>
        <p:spPr bwMode="gray">
          <a:xfrm rot="16200000">
            <a:off x="2846258" y="826168"/>
            <a:ext cx="283119" cy="2498212"/>
          </a:xfrm>
          <a:prstGeom prst="leftBrace">
            <a:avLst/>
          </a:prstGeom>
          <a:noFill/>
          <a:ln w="12700" cap="flat" cmpd="sng" algn="ctr">
            <a:solidFill>
              <a:srgbClr val="868686"/>
            </a:solidFill>
            <a:prstDash val="solid"/>
            <a:miter lim="800000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BBDC0C-ECB2-4BF8-B91F-C6BA1C1FA7E7}"/>
              </a:ext>
            </a:extLst>
          </p:cNvPr>
          <p:cNvCxnSpPr>
            <a:cxnSpLocks/>
          </p:cNvCxnSpPr>
          <p:nvPr/>
        </p:nvCxnSpPr>
        <p:spPr>
          <a:xfrm>
            <a:off x="7872107" y="2262814"/>
            <a:ext cx="0" cy="2674010"/>
          </a:xfrm>
          <a:prstGeom prst="line">
            <a:avLst/>
          </a:prstGeom>
          <a:noFill/>
          <a:ln w="12700" cap="flat" cmpd="sng" algn="ctr">
            <a:solidFill>
              <a:srgbClr val="868686"/>
            </a:solidFill>
            <a:prstDash val="solid"/>
          </a:ln>
          <a:effectLst/>
        </p:spPr>
      </p:cxnSp>
      <p:sp>
        <p:nvSpPr>
          <p:cNvPr id="80" name="Left Brace 79">
            <a:extLst>
              <a:ext uri="{FF2B5EF4-FFF2-40B4-BE49-F238E27FC236}">
                <a16:creationId xmlns:a16="http://schemas.microsoft.com/office/drawing/2014/main" id="{E1EEE1E4-88A5-44E0-955A-FDAA11AF0D47}"/>
              </a:ext>
            </a:extLst>
          </p:cNvPr>
          <p:cNvSpPr/>
          <p:nvPr/>
        </p:nvSpPr>
        <p:spPr bwMode="gray">
          <a:xfrm rot="16200000">
            <a:off x="9289427" y="493085"/>
            <a:ext cx="274320" cy="3108960"/>
          </a:xfrm>
          <a:prstGeom prst="leftBrace">
            <a:avLst/>
          </a:prstGeom>
          <a:noFill/>
          <a:ln w="12700" cap="flat" cmpd="sng" algn="ctr">
            <a:solidFill>
              <a:srgbClr val="868686"/>
            </a:solidFill>
            <a:prstDash val="solid"/>
            <a:miter lim="800000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5FDE5C54-BFAE-4259-9FDB-DAD4145236F9}"/>
              </a:ext>
            </a:extLst>
          </p:cNvPr>
          <p:cNvSpPr/>
          <p:nvPr/>
        </p:nvSpPr>
        <p:spPr bwMode="gray">
          <a:xfrm rot="16200000">
            <a:off x="5050705" y="1214887"/>
            <a:ext cx="318144" cy="1735744"/>
          </a:xfrm>
          <a:prstGeom prst="leftBrace">
            <a:avLst/>
          </a:prstGeom>
          <a:noFill/>
          <a:ln w="12700" cap="flat" cmpd="sng" algn="ctr">
            <a:solidFill>
              <a:srgbClr val="868686"/>
            </a:solidFill>
            <a:prstDash val="solid"/>
            <a:miter lim="800000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ee4pHeader1">
            <a:extLst>
              <a:ext uri="{FF2B5EF4-FFF2-40B4-BE49-F238E27FC236}">
                <a16:creationId xmlns:a16="http://schemas.microsoft.com/office/drawing/2014/main" id="{2D88F087-3934-4A0A-901C-847941FF7EC7}"/>
              </a:ext>
            </a:extLst>
          </p:cNvPr>
          <p:cNvSpPr txBox="1"/>
          <p:nvPr/>
        </p:nvSpPr>
        <p:spPr>
          <a:xfrm>
            <a:off x="3815609" y="1927119"/>
            <a:ext cx="3436136" cy="183107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>
            <a:noAutofit/>
          </a:bodyPr>
          <a:lstStyle/>
          <a:p>
            <a:pPr marL="0" marR="0" lvl="3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Connected Data Platform</a:t>
            </a:r>
          </a:p>
          <a:p>
            <a:pPr marL="0" marR="0" lvl="3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Repository</a:t>
            </a:r>
          </a:p>
          <a:p>
            <a:pPr marL="0" marR="0" lvl="3" indent="0" algn="l" defTabSz="685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7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60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Dive: Clinical Data Repository (CDR) / Integrated Clinical Data &amp; Care Management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6ABF00-7596-45D4-9E2B-397EAFA1CDF4}"/>
              </a:ext>
            </a:extLst>
          </p:cNvPr>
          <p:cNvSpPr txBox="1"/>
          <p:nvPr/>
        </p:nvSpPr>
        <p:spPr>
          <a:xfrm>
            <a:off x="3736923" y="3965495"/>
            <a:ext cx="89319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Q4 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257C31-3F69-4D9D-A53C-7A7FA26942B1}"/>
              </a:ext>
            </a:extLst>
          </p:cNvPr>
          <p:cNvSpPr txBox="1"/>
          <p:nvPr/>
        </p:nvSpPr>
        <p:spPr>
          <a:xfrm>
            <a:off x="6371064" y="3574668"/>
            <a:ext cx="78899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Q1 221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07246-4CED-4A5D-BE77-AE0DDA0658C7}"/>
              </a:ext>
            </a:extLst>
          </p:cNvPr>
          <p:cNvSpPr txBox="1"/>
          <p:nvPr/>
        </p:nvSpPr>
        <p:spPr>
          <a:xfrm>
            <a:off x="8821562" y="3543670"/>
            <a:ext cx="120097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Q2-Q4 2021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BFACE-1F3E-4FF3-8D49-093402CC4BB0}"/>
              </a:ext>
            </a:extLst>
          </p:cNvPr>
          <p:cNvSpPr txBox="1"/>
          <p:nvPr/>
        </p:nvSpPr>
        <p:spPr>
          <a:xfrm>
            <a:off x="10497364" y="3035467"/>
            <a:ext cx="883181" cy="3196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Q4 2021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DC3FFE4-2A19-44D5-8400-109208C63744}"/>
              </a:ext>
            </a:extLst>
          </p:cNvPr>
          <p:cNvSpPr txBox="1">
            <a:spLocks/>
          </p:cNvSpPr>
          <p:nvPr/>
        </p:nvSpPr>
        <p:spPr>
          <a:xfrm>
            <a:off x="578750" y="1143117"/>
            <a:ext cx="11421635" cy="4689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CDR Use Cases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ED6F2B22-9776-42C6-979D-E2F8BFAB5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998186"/>
              </p:ext>
            </p:extLst>
          </p:nvPr>
        </p:nvGraphicFramePr>
        <p:xfrm>
          <a:off x="273275" y="1277257"/>
          <a:ext cx="6554242" cy="4894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05D95B82-7275-4FE3-B57A-C9D155425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188343"/>
              </p:ext>
            </p:extLst>
          </p:nvPr>
        </p:nvGraphicFramePr>
        <p:xfrm>
          <a:off x="5901775" y="1115943"/>
          <a:ext cx="5839574" cy="513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45128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Dive: Clinical Data Repository (CDR) / Integrated Clinical Data &amp; Care Management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" name="Chevron 10">
            <a:extLst>
              <a:ext uri="{FF2B5EF4-FFF2-40B4-BE49-F238E27FC236}">
                <a16:creationId xmlns:a16="http://schemas.microsoft.com/office/drawing/2014/main" id="{5B93B478-AE68-48AB-B7F1-11621F6B131A}"/>
              </a:ext>
            </a:extLst>
          </p:cNvPr>
          <p:cNvSpPr/>
          <p:nvPr/>
        </p:nvSpPr>
        <p:spPr>
          <a:xfrm>
            <a:off x="605509" y="1647934"/>
            <a:ext cx="5734113" cy="2097356"/>
          </a:xfrm>
          <a:prstGeom prst="chevron">
            <a:avLst>
              <a:gd name="adj" fmla="val 34067"/>
            </a:avLst>
          </a:prstGeom>
          <a:gradFill flip="none" rotWithShape="1">
            <a:gsLst>
              <a:gs pos="0">
                <a:srgbClr val="868686">
                  <a:tint val="66000"/>
                  <a:satMod val="160000"/>
                </a:srgbClr>
              </a:gs>
              <a:gs pos="50000">
                <a:srgbClr val="868686">
                  <a:tint val="44500"/>
                  <a:satMod val="160000"/>
                </a:srgbClr>
              </a:gs>
              <a:gs pos="100000">
                <a:srgbClr val="868686">
                  <a:tint val="23500"/>
                  <a:satMod val="160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 pitchFamily="2" charset="77"/>
              <a:ea typeface="+mn-ea"/>
              <a:cs typeface="+mn-cs"/>
            </a:endParaRPr>
          </a:p>
        </p:txBody>
      </p:sp>
      <p:sp>
        <p:nvSpPr>
          <p:cNvPr id="12" name="Chevron 10">
            <a:extLst>
              <a:ext uri="{FF2B5EF4-FFF2-40B4-BE49-F238E27FC236}">
                <a16:creationId xmlns:a16="http://schemas.microsoft.com/office/drawing/2014/main" id="{828AC65D-72E7-4989-8396-98C6FF06A5D1}"/>
              </a:ext>
            </a:extLst>
          </p:cNvPr>
          <p:cNvSpPr/>
          <p:nvPr/>
        </p:nvSpPr>
        <p:spPr>
          <a:xfrm>
            <a:off x="5194113" y="4057382"/>
            <a:ext cx="6754041" cy="2097356"/>
          </a:xfrm>
          <a:prstGeom prst="chevron">
            <a:avLst>
              <a:gd name="adj" fmla="val 34067"/>
            </a:avLst>
          </a:prstGeom>
          <a:gradFill flip="none" rotWithShape="1">
            <a:gsLst>
              <a:gs pos="37000">
                <a:schemeClr val="bg1">
                  <a:lumMod val="75000"/>
                </a:schemeClr>
              </a:gs>
              <a:gs pos="1000">
                <a:schemeClr val="bg1">
                  <a:lumMod val="6500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 pitchFamily="2" charset="77"/>
              <a:ea typeface="+mn-ea"/>
              <a:cs typeface="+mn-cs"/>
            </a:endParaRPr>
          </a:p>
        </p:txBody>
      </p:sp>
      <p:sp>
        <p:nvSpPr>
          <p:cNvPr id="13" name="Shape 3525">
            <a:extLst>
              <a:ext uri="{FF2B5EF4-FFF2-40B4-BE49-F238E27FC236}">
                <a16:creationId xmlns:a16="http://schemas.microsoft.com/office/drawing/2014/main" id="{23022959-6654-4BD1-9058-02AF9A4C98D3}"/>
              </a:ext>
            </a:extLst>
          </p:cNvPr>
          <p:cNvSpPr/>
          <p:nvPr/>
        </p:nvSpPr>
        <p:spPr>
          <a:xfrm flipH="1" flipV="1">
            <a:off x="2713005" y="2670247"/>
            <a:ext cx="1" cy="1274928"/>
          </a:xfrm>
          <a:prstGeom prst="line">
            <a:avLst/>
          </a:prstGeom>
          <a:noFill/>
          <a:ln w="28575" cap="flat" cmpd="sng" algn="ctr">
            <a:solidFill>
              <a:srgbClr val="9E0000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56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"/>
            </a:endParaRPr>
          </a:p>
        </p:txBody>
      </p:sp>
      <p:sp>
        <p:nvSpPr>
          <p:cNvPr id="14" name="Shape 3526">
            <a:extLst>
              <a:ext uri="{FF2B5EF4-FFF2-40B4-BE49-F238E27FC236}">
                <a16:creationId xmlns:a16="http://schemas.microsoft.com/office/drawing/2014/main" id="{BA426DEC-F662-49E6-B19D-12321D96BC1F}"/>
              </a:ext>
            </a:extLst>
          </p:cNvPr>
          <p:cNvSpPr/>
          <p:nvPr/>
        </p:nvSpPr>
        <p:spPr>
          <a:xfrm flipH="1" flipV="1">
            <a:off x="5270476" y="2659522"/>
            <a:ext cx="2028" cy="1206406"/>
          </a:xfrm>
          <a:prstGeom prst="line">
            <a:avLst/>
          </a:prstGeom>
          <a:noFill/>
          <a:ln w="28575" cap="flat" cmpd="sng" algn="ctr">
            <a:solidFill>
              <a:srgbClr val="9E0000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56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"/>
            </a:endParaRPr>
          </a:p>
        </p:txBody>
      </p:sp>
      <p:sp>
        <p:nvSpPr>
          <p:cNvPr id="17" name="Shape 3531">
            <a:extLst>
              <a:ext uri="{FF2B5EF4-FFF2-40B4-BE49-F238E27FC236}">
                <a16:creationId xmlns:a16="http://schemas.microsoft.com/office/drawing/2014/main" id="{84D63F72-D694-435A-A7C5-9CBB86A47DD0}"/>
              </a:ext>
            </a:extLst>
          </p:cNvPr>
          <p:cNvSpPr/>
          <p:nvPr/>
        </p:nvSpPr>
        <p:spPr>
          <a:xfrm>
            <a:off x="6068450" y="3865928"/>
            <a:ext cx="1559635" cy="556877"/>
          </a:xfrm>
          <a:prstGeom prst="rect">
            <a:avLst/>
          </a:prstGeom>
          <a:solidFill>
            <a:srgbClr val="9E00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algn="ctr" defTabSz="914400">
              <a:defRPr/>
            </a:pPr>
            <a:r>
              <a:rPr lang="en-US" sz="1800" b="1" cap="none">
                <a:latin typeface="Poppins" pitchFamily="2" charset="77"/>
                <a:ea typeface="League Spartan" charset="0"/>
                <a:cs typeface="Poppins" pitchFamily="2" charset="77"/>
              </a:rPr>
              <a:t>Q1 2021</a:t>
            </a:r>
            <a:endParaRPr lang="en-US" sz="1800" b="1" cap="none" dirty="0"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8" name="Shape 3532">
            <a:extLst>
              <a:ext uri="{FF2B5EF4-FFF2-40B4-BE49-F238E27FC236}">
                <a16:creationId xmlns:a16="http://schemas.microsoft.com/office/drawing/2014/main" id="{5D03BB5E-DC10-4101-926A-805603480898}"/>
              </a:ext>
            </a:extLst>
          </p:cNvPr>
          <p:cNvSpPr/>
          <p:nvPr/>
        </p:nvSpPr>
        <p:spPr>
          <a:xfrm>
            <a:off x="8642231" y="3865928"/>
            <a:ext cx="1559635" cy="556877"/>
          </a:xfrm>
          <a:prstGeom prst="rect">
            <a:avLst/>
          </a:prstGeom>
          <a:solidFill>
            <a:srgbClr val="9E00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algn="ctr" defTabSz="914400">
              <a:defRPr/>
            </a:pPr>
            <a:r>
              <a:rPr lang="en-US" sz="1800" b="1" cap="none">
                <a:latin typeface="Poppins" pitchFamily="2" charset="77"/>
                <a:ea typeface="League Spartan" charset="0"/>
                <a:cs typeface="Poppins" pitchFamily="2" charset="77"/>
              </a:rPr>
              <a:t>Q2-Q4 2021</a:t>
            </a:r>
            <a:endParaRPr lang="en-US" sz="1800" b="1" cap="none" dirty="0"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1" name="Shape 3536">
            <a:extLst>
              <a:ext uri="{FF2B5EF4-FFF2-40B4-BE49-F238E27FC236}">
                <a16:creationId xmlns:a16="http://schemas.microsoft.com/office/drawing/2014/main" id="{A77407AB-38CF-4089-BA83-5DB3218C26C2}"/>
              </a:ext>
            </a:extLst>
          </p:cNvPr>
          <p:cNvSpPr/>
          <p:nvPr/>
        </p:nvSpPr>
        <p:spPr>
          <a:xfrm>
            <a:off x="3749309" y="3865928"/>
            <a:ext cx="1559634" cy="556877"/>
          </a:xfrm>
          <a:prstGeom prst="rect">
            <a:avLst/>
          </a:prstGeom>
          <a:solidFill>
            <a:srgbClr val="9E00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algn="ctr" defTabSz="914400">
              <a:defRPr/>
            </a:pPr>
            <a:r>
              <a:rPr lang="en-US" sz="1800" b="1" cap="none">
                <a:latin typeface="Poppins" pitchFamily="2" charset="77"/>
                <a:ea typeface="League Spartan" charset="0"/>
                <a:cs typeface="Poppins" pitchFamily="2" charset="77"/>
              </a:rPr>
              <a:t>Q4 2020</a:t>
            </a:r>
            <a:endParaRPr lang="en-US" sz="1800" b="1" cap="none" dirty="0"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BFACE-1F3E-4FF3-8D49-093402CC4BB0}"/>
              </a:ext>
            </a:extLst>
          </p:cNvPr>
          <p:cNvSpPr txBox="1"/>
          <p:nvPr/>
        </p:nvSpPr>
        <p:spPr>
          <a:xfrm>
            <a:off x="10497364" y="3405974"/>
            <a:ext cx="883181" cy="3196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Q4 2021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D347AB9B-6F60-4D2B-BF7C-89F82287291E}"/>
              </a:ext>
            </a:extLst>
          </p:cNvPr>
          <p:cNvSpPr txBox="1">
            <a:spLocks/>
          </p:cNvSpPr>
          <p:nvPr/>
        </p:nvSpPr>
        <p:spPr>
          <a:xfrm>
            <a:off x="1298413" y="2191109"/>
            <a:ext cx="2001390" cy="132517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Use Cases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Business Value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Resource Planning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Stakeholders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Funding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06ECBF1-D01F-4BCF-A45A-0151CB5676F0}"/>
              </a:ext>
            </a:extLst>
          </p:cNvPr>
          <p:cNvSpPr txBox="1">
            <a:spLocks/>
          </p:cNvSpPr>
          <p:nvPr/>
        </p:nvSpPr>
        <p:spPr>
          <a:xfrm>
            <a:off x="3743055" y="1623667"/>
            <a:ext cx="2001390" cy="212846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Data Strategy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Architecture / Technology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Vendor Evaluations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Use Case Prioritization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Requirements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Resource Teams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Project Roadmap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Foundation build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9B66196-4BD3-4CB9-9F08-BEFB7C2252D5}"/>
              </a:ext>
            </a:extLst>
          </p:cNvPr>
          <p:cNvSpPr txBox="1">
            <a:spLocks/>
          </p:cNvSpPr>
          <p:nvPr/>
        </p:nvSpPr>
        <p:spPr>
          <a:xfrm>
            <a:off x="8780003" y="4478851"/>
            <a:ext cx="2158951" cy="1057405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Interoperability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Additional Use Cases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Continued data ingestion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Carequality Connectivity 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C672A4E-8BF5-414E-ADF1-243AF99CCB07}"/>
              </a:ext>
            </a:extLst>
          </p:cNvPr>
          <p:cNvSpPr txBox="1">
            <a:spLocks/>
          </p:cNvSpPr>
          <p:nvPr/>
        </p:nvSpPr>
        <p:spPr>
          <a:xfrm>
            <a:off x="6339622" y="4478851"/>
            <a:ext cx="2384717" cy="1611403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Foundation build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Ingestion capabilities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FHIR service layer 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Initial Use Cases</a:t>
            </a: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0" marR="0" lvl="0" indent="0" algn="l" defTabSz="1087636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* Proposed 2021 Roadmap</a:t>
            </a:r>
          </a:p>
        </p:txBody>
      </p:sp>
      <p:sp>
        <p:nvSpPr>
          <p:cNvPr id="46" name="Shape 3536">
            <a:extLst>
              <a:ext uri="{FF2B5EF4-FFF2-40B4-BE49-F238E27FC236}">
                <a16:creationId xmlns:a16="http://schemas.microsoft.com/office/drawing/2014/main" id="{CCE08F8F-FA9C-4395-9E6F-4F3E9AD5D883}"/>
              </a:ext>
            </a:extLst>
          </p:cNvPr>
          <p:cNvSpPr/>
          <p:nvPr/>
        </p:nvSpPr>
        <p:spPr>
          <a:xfrm>
            <a:off x="1197096" y="3905726"/>
            <a:ext cx="1559634" cy="556877"/>
          </a:xfrm>
          <a:prstGeom prst="rect">
            <a:avLst/>
          </a:prstGeom>
          <a:solidFill>
            <a:srgbClr val="9E00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algn="ctr" defTabSz="914400">
              <a:defRPr/>
            </a:pPr>
            <a:r>
              <a:rPr lang="en-US" sz="1800" b="1" cap="none">
                <a:latin typeface="Poppins" pitchFamily="2" charset="77"/>
                <a:ea typeface="League Spartan" charset="0"/>
                <a:cs typeface="Poppins" pitchFamily="2" charset="77"/>
              </a:rPr>
              <a:t>Q3 2020</a:t>
            </a:r>
            <a:endParaRPr lang="en-US" sz="1800" b="1" cap="none" dirty="0"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8" name="Shape 3525">
            <a:extLst>
              <a:ext uri="{FF2B5EF4-FFF2-40B4-BE49-F238E27FC236}">
                <a16:creationId xmlns:a16="http://schemas.microsoft.com/office/drawing/2014/main" id="{E2DAC6F2-43C9-4A26-B9EB-92414ABCC967}"/>
              </a:ext>
            </a:extLst>
          </p:cNvPr>
          <p:cNvSpPr/>
          <p:nvPr/>
        </p:nvSpPr>
        <p:spPr>
          <a:xfrm flipV="1">
            <a:off x="6239967" y="4313643"/>
            <a:ext cx="0" cy="1206406"/>
          </a:xfrm>
          <a:prstGeom prst="line">
            <a:avLst/>
          </a:prstGeom>
          <a:noFill/>
          <a:ln w="28575" cap="flat" cmpd="sng" algn="ctr">
            <a:solidFill>
              <a:srgbClr val="9E0000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56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"/>
            </a:endParaRPr>
          </a:p>
        </p:txBody>
      </p:sp>
      <p:sp>
        <p:nvSpPr>
          <p:cNvPr id="49" name="Shape 3525">
            <a:extLst>
              <a:ext uri="{FF2B5EF4-FFF2-40B4-BE49-F238E27FC236}">
                <a16:creationId xmlns:a16="http://schemas.microsoft.com/office/drawing/2014/main" id="{53ED9609-B0C1-40EF-9E78-9B3CFB1C3E8A}"/>
              </a:ext>
            </a:extLst>
          </p:cNvPr>
          <p:cNvSpPr/>
          <p:nvPr/>
        </p:nvSpPr>
        <p:spPr>
          <a:xfrm flipV="1">
            <a:off x="8668675" y="4313643"/>
            <a:ext cx="0" cy="1206406"/>
          </a:xfrm>
          <a:prstGeom prst="line">
            <a:avLst/>
          </a:prstGeom>
          <a:noFill/>
          <a:ln w="28575" cap="flat" cmpd="sng" algn="ctr">
            <a:solidFill>
              <a:srgbClr val="9E0000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56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DC3FFE4-2A19-44D5-8400-109208C63744}"/>
              </a:ext>
            </a:extLst>
          </p:cNvPr>
          <p:cNvSpPr txBox="1">
            <a:spLocks/>
          </p:cNvSpPr>
          <p:nvPr/>
        </p:nvSpPr>
        <p:spPr>
          <a:xfrm>
            <a:off x="569913" y="1172143"/>
            <a:ext cx="11421635" cy="4689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CDR Roadmap</a:t>
            </a:r>
          </a:p>
        </p:txBody>
      </p:sp>
    </p:spTree>
    <p:extLst>
      <p:ext uri="{BB962C8B-B14F-4D97-AF65-F5344CB8AC3E}">
        <p14:creationId xmlns:p14="http://schemas.microsoft.com/office/powerpoint/2010/main" val="348291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Dive: Clinical Data Repository (CDR) / Integrated Clinical Data &amp; Care Management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CC47000C-BC18-40FE-B206-472A1BF1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9" y="979407"/>
            <a:ext cx="9667726" cy="713232"/>
          </a:xfrm>
        </p:spPr>
        <p:txBody>
          <a:bodyPr/>
          <a:lstStyle/>
          <a:p>
            <a:r>
              <a:rPr lang="en-US" sz="2000" b="1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CDR Business Value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3B42DD-F6F0-482E-9D0A-76AF6A2A76EC}"/>
              </a:ext>
            </a:extLst>
          </p:cNvPr>
          <p:cNvSpPr/>
          <p:nvPr/>
        </p:nvSpPr>
        <p:spPr>
          <a:xfrm>
            <a:off x="467504" y="1209881"/>
            <a:ext cx="8150132" cy="136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+mn-cs"/>
              </a:rPr>
              <a:t>Estimated Revenue Impacts/Potential Savings: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+mn-cs"/>
              </a:rPr>
              <a:t>Digital Interoperability: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+mn-cs"/>
              </a:rPr>
              <a:t>$1.1M annually in SureScripts transaction savings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+mn-cs"/>
              </a:rPr>
              <a:t>Revenue Integrity: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+mn-cs"/>
              </a:rPr>
              <a:t>$2.8M+ annually by increasing electronic chart capture rate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+mn-cs"/>
              </a:rPr>
              <a:t>Digital Connected apps &amp; H4L: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+mn-cs"/>
              </a:rPr>
              <a:t>Enabling $30M in EBIT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+mn-cs"/>
              </a:rPr>
              <a:t>HEDIS/Stars: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CVS Health Sans" panose="020B0504020202020204" pitchFamily="34" charset="0"/>
                <a:ea typeface="+mn-ea"/>
                <a:cs typeface="+mn-cs"/>
              </a:rPr>
              <a:t>Enables $6M+ in annual savings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F50D77-93E2-45F1-9E04-5A389AED95F2}"/>
              </a:ext>
            </a:extLst>
          </p:cNvPr>
          <p:cNvGrpSpPr/>
          <p:nvPr/>
        </p:nvGrpSpPr>
        <p:grpSpPr>
          <a:xfrm>
            <a:off x="580648" y="2547527"/>
            <a:ext cx="8154010" cy="2395131"/>
            <a:chOff x="124701" y="2256507"/>
            <a:chExt cx="8154010" cy="27824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A4834F0-CB2D-4ACA-A661-21489758C695}"/>
                </a:ext>
              </a:extLst>
            </p:cNvPr>
            <p:cNvSpPr/>
            <p:nvPr/>
          </p:nvSpPr>
          <p:spPr>
            <a:xfrm>
              <a:off x="132500" y="2256507"/>
              <a:ext cx="6096000" cy="3634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VS Health Sans" panose="020B0504020202020204" pitchFamily="34" charset="0"/>
                  <a:ea typeface="+mn-ea"/>
                  <a:cs typeface="+mn-cs"/>
                </a:rPr>
                <a:t>Value:</a:t>
              </a:r>
            </a:p>
          </p:txBody>
        </p:sp>
        <p:sp>
          <p:nvSpPr>
            <p:cNvPr id="61" name="Text Placeholder 7">
              <a:extLst>
                <a:ext uri="{FF2B5EF4-FFF2-40B4-BE49-F238E27FC236}">
                  <a16:creationId xmlns:a16="http://schemas.microsoft.com/office/drawing/2014/main" id="{76E72A02-A89F-47C1-82E3-C15EBC12ADF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84601" y="2681922"/>
              <a:ext cx="2994110" cy="602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182880" tIns="0" rIns="91440" bIns="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ts val="600"/>
                </a:spcBef>
                <a:buFont typeface="Arial"/>
                <a:buNone/>
                <a:defRPr sz="14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457200" rtl="0" eaLnBrk="1" latinLnBrk="0" hangingPunct="1">
                <a:spcBef>
                  <a:spcPts val="600"/>
                </a:spcBef>
                <a:buFont typeface="Lucida Grande"/>
                <a:buChar char="–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34440" indent="-182880" algn="l" defTabSz="457200" rtl="0" eaLnBrk="1" latinLnBrk="0" hangingPunct="1">
                <a:spcBef>
                  <a:spcPts val="600"/>
                </a:spcBef>
                <a:buFont typeface="Arial"/>
                <a:buChar char="»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Business as usual with varying levels of integration across the enterprise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3542AC-A082-4362-A015-080BA47C02D5}"/>
                </a:ext>
              </a:extLst>
            </p:cNvPr>
            <p:cNvSpPr/>
            <p:nvPr/>
          </p:nvSpPr>
          <p:spPr>
            <a:xfrm>
              <a:off x="2335513" y="2316088"/>
              <a:ext cx="2876914" cy="3039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CDR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26E70D6-8F29-467D-9F82-8FD78D94FFFE}"/>
                </a:ext>
              </a:extLst>
            </p:cNvPr>
            <p:cNvGrpSpPr/>
            <p:nvPr/>
          </p:nvGrpSpPr>
          <p:grpSpPr>
            <a:xfrm>
              <a:off x="131513" y="2681921"/>
              <a:ext cx="5080914" cy="624216"/>
              <a:chOff x="457200" y="2028645"/>
              <a:chExt cx="5120640" cy="853211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Text Placeholder 6">
                <a:extLst>
                  <a:ext uri="{FF2B5EF4-FFF2-40B4-BE49-F238E27FC236}">
                    <a16:creationId xmlns:a16="http://schemas.microsoft.com/office/drawing/2014/main" id="{8F8C4354-3ED1-4F07-BBD3-3AC33519B37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57200" y="2028648"/>
                <a:ext cx="5120640" cy="822960"/>
              </a:xfrm>
              <a:prstGeom prst="rect">
                <a:avLst/>
              </a:prstGeom>
              <a:grpFill/>
            </p:spPr>
            <p:txBody>
              <a:bodyPr vert="horz" lIns="2194560" tIns="0" rIns="91440" bIns="0" rtlCol="0" anchor="ctr" anchorCtr="0">
                <a:noAutofit/>
              </a:bodyPr>
              <a:lstStyle>
                <a:lvl1pPr marL="0" indent="0" algn="l" defTabSz="457200" rtl="0" eaLnBrk="1" latinLnBrk="0" hangingPunct="1">
                  <a:spcBef>
                    <a:spcPts val="600"/>
                  </a:spcBef>
                  <a:buFont typeface="Arial"/>
                  <a:buNone/>
                  <a:defRPr sz="1400" b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457200" rtl="0" eaLnBrk="1" latinLnBrk="0" hangingPunct="1">
                  <a:spcBef>
                    <a:spcPts val="600"/>
                  </a:spcBef>
                  <a:buFont typeface="Arial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228600" algn="l" defTabSz="457200" rtl="0" eaLnBrk="1" latinLnBrk="0" hangingPunct="1">
                  <a:spcBef>
                    <a:spcPts val="600"/>
                  </a:spcBef>
                  <a:buFont typeface="Lucida Grande"/>
                  <a:buChar char="–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457200" rtl="0" eaLnBrk="1" latinLnBrk="0" hangingPunct="1">
                  <a:spcBef>
                    <a:spcPts val="600"/>
                  </a:spcBef>
                  <a:buFont typeface="Arial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182880" algn="l" defTabSz="457200" rtl="0" eaLnBrk="1" latinLnBrk="0" hangingPunct="1">
                  <a:spcBef>
                    <a:spcPts val="600"/>
                  </a:spcBef>
                  <a:buFont typeface="Arial"/>
                  <a:buChar char="»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CDR will serve as the fundamental first program that will leverage our investments into </a:t>
                </a: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CVSH Connected Platform strategy</a:t>
                </a:r>
              </a:p>
            </p:txBody>
          </p:sp>
          <p:sp>
            <p:nvSpPr>
              <p:cNvPr id="75" name="Pentagon 15">
                <a:extLst>
                  <a:ext uri="{FF2B5EF4-FFF2-40B4-BE49-F238E27FC236}">
                    <a16:creationId xmlns:a16="http://schemas.microsoft.com/office/drawing/2014/main" id="{F4B5F1DE-D310-4A8F-B75E-C4A823EE7C21}"/>
                  </a:ext>
                </a:extLst>
              </p:cNvPr>
              <p:cNvSpPr/>
              <p:nvPr/>
            </p:nvSpPr>
            <p:spPr>
              <a:xfrm>
                <a:off x="457200" y="2028645"/>
                <a:ext cx="1920240" cy="853211"/>
              </a:xfrm>
              <a:prstGeom prst="homePlate">
                <a:avLst>
                  <a:gd name="adj" fmla="val 44047"/>
                </a:avLst>
              </a:pr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Enterprise Scale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43EA06-247D-4A82-AECA-328A9CCAFA6F}"/>
                </a:ext>
              </a:extLst>
            </p:cNvPr>
            <p:cNvSpPr/>
            <p:nvPr/>
          </p:nvSpPr>
          <p:spPr>
            <a:xfrm>
              <a:off x="5283014" y="2316088"/>
              <a:ext cx="2994110" cy="3294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Without CDR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634B0CD-5E50-412E-86B7-AD4731DA8604}"/>
                </a:ext>
              </a:extLst>
            </p:cNvPr>
            <p:cNvSpPr/>
            <p:nvPr/>
          </p:nvSpPr>
          <p:spPr>
            <a:xfrm>
              <a:off x="5939547" y="324433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66" name="Text Placeholder 7">
              <a:extLst>
                <a:ext uri="{FF2B5EF4-FFF2-40B4-BE49-F238E27FC236}">
                  <a16:creationId xmlns:a16="http://schemas.microsoft.com/office/drawing/2014/main" id="{6557053D-E932-4C44-8A38-5079AC6BF0B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71795" y="4060344"/>
              <a:ext cx="2994110" cy="940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182880" tIns="0" rIns="91440" bIns="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ts val="600"/>
                </a:spcBef>
                <a:buFont typeface="Arial"/>
                <a:buNone/>
                <a:defRPr sz="14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457200" rtl="0" eaLnBrk="1" latinLnBrk="0" hangingPunct="1">
                <a:spcBef>
                  <a:spcPts val="600"/>
                </a:spcBef>
                <a:buFont typeface="Lucida Grande"/>
                <a:buChar char="–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34440" indent="-182880" algn="l" defTabSz="457200" rtl="0" eaLnBrk="1" latinLnBrk="0" hangingPunct="1">
                <a:spcBef>
                  <a:spcPts val="600"/>
                </a:spcBef>
                <a:buFont typeface="Arial"/>
                <a:buChar char="»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Compliance risk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 growing numbers of providers are unable to keep up with the volume of charts requested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required for annual RAD-V audits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CD4D5F3-61CC-459F-9A19-48BD72850D07}"/>
                </a:ext>
              </a:extLst>
            </p:cNvPr>
            <p:cNvGrpSpPr/>
            <p:nvPr/>
          </p:nvGrpSpPr>
          <p:grpSpPr>
            <a:xfrm>
              <a:off x="124701" y="4060339"/>
              <a:ext cx="5087726" cy="978578"/>
              <a:chOff x="465226" y="4752327"/>
              <a:chExt cx="5127505" cy="1243996"/>
            </a:xfrm>
            <a:solidFill>
              <a:schemeClr val="bg1">
                <a:lumMod val="85000"/>
              </a:schemeClr>
            </a:solidFill>
          </p:grpSpPr>
          <p:sp>
            <p:nvSpPr>
              <p:cNvPr id="72" name="Text Placeholder 6">
                <a:extLst>
                  <a:ext uri="{FF2B5EF4-FFF2-40B4-BE49-F238E27FC236}">
                    <a16:creationId xmlns:a16="http://schemas.microsoft.com/office/drawing/2014/main" id="{C2FFC32C-A454-488A-AAD8-E6E55F7C1CC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65226" y="4752327"/>
                <a:ext cx="5127505" cy="1229656"/>
              </a:xfrm>
              <a:prstGeom prst="rect">
                <a:avLst/>
              </a:prstGeom>
              <a:grpFill/>
            </p:spPr>
            <p:txBody>
              <a:bodyPr vert="horz" lIns="2194560" tIns="0" rIns="91440" bIns="0" rtlCol="0" anchor="ctr" anchorCtr="0">
                <a:noAutofit/>
              </a:bodyPr>
              <a:lstStyle>
                <a:lvl1pPr marL="0" indent="0" algn="l" defTabSz="457200" rtl="0" eaLnBrk="1" latinLnBrk="0" hangingPunct="1">
                  <a:spcBef>
                    <a:spcPts val="600"/>
                  </a:spcBef>
                  <a:buFont typeface="Arial"/>
                  <a:buNone/>
                  <a:defRPr sz="1400" b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457200" rtl="0" eaLnBrk="1" latinLnBrk="0" hangingPunct="1">
                  <a:spcBef>
                    <a:spcPts val="600"/>
                  </a:spcBef>
                  <a:buFont typeface="Arial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228600" algn="l" defTabSz="457200" rtl="0" eaLnBrk="1" latinLnBrk="0" hangingPunct="1">
                  <a:spcBef>
                    <a:spcPts val="600"/>
                  </a:spcBef>
                  <a:buFont typeface="Lucida Grande"/>
                  <a:buChar char="–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457200" rtl="0" eaLnBrk="1" latinLnBrk="0" hangingPunct="1">
                  <a:spcBef>
                    <a:spcPts val="600"/>
                  </a:spcBef>
                  <a:buFont typeface="Arial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182880" algn="l" defTabSz="457200" rtl="0" eaLnBrk="1" latinLnBrk="0" hangingPunct="1">
                  <a:spcBef>
                    <a:spcPts val="600"/>
                  </a:spcBef>
                  <a:buFont typeface="Arial"/>
                  <a:buChar char="»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Enterprise Scale: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Reduce provider abrasion and collection of duplicate records with charts being manually retrieved – </a:t>
                </a: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anticipate the need to collect 3M charts in 2020 </a:t>
                </a:r>
              </a:p>
            </p:txBody>
          </p:sp>
          <p:sp>
            <p:nvSpPr>
              <p:cNvPr id="73" name="Pentagon 30">
                <a:extLst>
                  <a:ext uri="{FF2B5EF4-FFF2-40B4-BE49-F238E27FC236}">
                    <a16:creationId xmlns:a16="http://schemas.microsoft.com/office/drawing/2014/main" id="{0A1854BC-0171-4018-B1D2-276C963A0F15}"/>
                  </a:ext>
                </a:extLst>
              </p:cNvPr>
              <p:cNvSpPr/>
              <p:nvPr/>
            </p:nvSpPr>
            <p:spPr>
              <a:xfrm>
                <a:off x="472090" y="4766667"/>
                <a:ext cx="1920240" cy="1229656"/>
              </a:xfrm>
              <a:prstGeom prst="homePlate">
                <a:avLst>
                  <a:gd name="adj" fmla="val 44047"/>
                </a:avLst>
              </a:pr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Medicare Risk Adjustment</a:t>
                </a:r>
              </a:p>
            </p:txBody>
          </p:sp>
        </p:grpSp>
        <p:sp>
          <p:nvSpPr>
            <p:cNvPr id="68" name="Text Placeholder 7">
              <a:extLst>
                <a:ext uri="{FF2B5EF4-FFF2-40B4-BE49-F238E27FC236}">
                  <a16:creationId xmlns:a16="http://schemas.microsoft.com/office/drawing/2014/main" id="{56D17898-5594-42E6-9A20-2503C51D12E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77789" y="3343155"/>
              <a:ext cx="2994110" cy="6816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182880" tIns="0" rIns="91440" bIns="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ts val="600"/>
                </a:spcBef>
                <a:buFont typeface="Arial"/>
                <a:buNone/>
                <a:defRPr sz="14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457200" rtl="0" eaLnBrk="1" latinLnBrk="0" hangingPunct="1">
                <a:spcBef>
                  <a:spcPts val="600"/>
                </a:spcBef>
                <a:buFont typeface="Lucida Grande"/>
                <a:buChar char="–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34440" indent="-182880" algn="l" defTabSz="457200" rtl="0" eaLnBrk="1" latinLnBrk="0" hangingPunct="1">
                <a:spcBef>
                  <a:spcPts val="600"/>
                </a:spcBef>
                <a:buFont typeface="Arial"/>
                <a:buChar char="»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Integrations to multiple data sources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 create a comprehensive clinical view of the member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5E23D1A-34E7-4268-BE51-B6C978AE021F}"/>
                </a:ext>
              </a:extLst>
            </p:cNvPr>
            <p:cNvGrpSpPr/>
            <p:nvPr/>
          </p:nvGrpSpPr>
          <p:grpSpPr>
            <a:xfrm>
              <a:off x="124701" y="3334577"/>
              <a:ext cx="5087726" cy="690205"/>
              <a:chOff x="463329" y="-703141"/>
              <a:chExt cx="5127505" cy="865164"/>
            </a:xfrm>
            <a:solidFill>
              <a:schemeClr val="bg1">
                <a:lumMod val="85000"/>
              </a:schemeClr>
            </a:solidFill>
          </p:grpSpPr>
          <p:sp>
            <p:nvSpPr>
              <p:cNvPr id="70" name="Text Placeholder 6">
                <a:extLst>
                  <a:ext uri="{FF2B5EF4-FFF2-40B4-BE49-F238E27FC236}">
                    <a16:creationId xmlns:a16="http://schemas.microsoft.com/office/drawing/2014/main" id="{8CFA171E-992D-4BCE-9C1D-7088CAD68DF4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63329" y="-703141"/>
                <a:ext cx="5127505" cy="865164"/>
              </a:xfrm>
              <a:prstGeom prst="rect">
                <a:avLst/>
              </a:prstGeom>
              <a:grpFill/>
            </p:spPr>
            <p:txBody>
              <a:bodyPr vert="horz" lIns="2194560" tIns="0" rIns="91440" bIns="0" rtlCol="0" anchor="ctr" anchorCtr="0">
                <a:noAutofit/>
              </a:bodyPr>
              <a:lstStyle>
                <a:lvl1pPr marL="0" indent="0" algn="l" defTabSz="457200" rtl="0" eaLnBrk="1" latinLnBrk="0" hangingPunct="1">
                  <a:spcBef>
                    <a:spcPts val="600"/>
                  </a:spcBef>
                  <a:buFont typeface="Arial"/>
                  <a:buNone/>
                  <a:defRPr sz="1400" b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457200" rtl="0" eaLnBrk="1" latinLnBrk="0" hangingPunct="1">
                  <a:spcBef>
                    <a:spcPts val="600"/>
                  </a:spcBef>
                  <a:buFont typeface="Arial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228600" algn="l" defTabSz="457200" rtl="0" eaLnBrk="1" latinLnBrk="0" hangingPunct="1">
                  <a:spcBef>
                    <a:spcPts val="600"/>
                  </a:spcBef>
                  <a:buFont typeface="Lucida Grande"/>
                  <a:buChar char="–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457200" rtl="0" eaLnBrk="1" latinLnBrk="0" hangingPunct="1">
                  <a:spcBef>
                    <a:spcPts val="600"/>
                  </a:spcBef>
                  <a:buFont typeface="Arial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182880" algn="l" defTabSz="457200" rtl="0" eaLnBrk="1" latinLnBrk="0" hangingPunct="1">
                  <a:spcBef>
                    <a:spcPts val="600"/>
                  </a:spcBef>
                  <a:buFont typeface="Arial"/>
                  <a:buChar char="»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One single source - All clinical sources first route through </a:t>
                </a: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EDP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&amp; are normalized and codified in CDR</a:t>
                </a:r>
              </a:p>
            </p:txBody>
          </p:sp>
          <p:sp>
            <p:nvSpPr>
              <p:cNvPr id="71" name="Pentagon 16">
                <a:extLst>
                  <a:ext uri="{FF2B5EF4-FFF2-40B4-BE49-F238E27FC236}">
                    <a16:creationId xmlns:a16="http://schemas.microsoft.com/office/drawing/2014/main" id="{0BF098B7-8B62-4330-AECE-40395E37B54D}"/>
                  </a:ext>
                </a:extLst>
              </p:cNvPr>
              <p:cNvSpPr/>
              <p:nvPr/>
            </p:nvSpPr>
            <p:spPr>
              <a:xfrm>
                <a:off x="470193" y="-682040"/>
                <a:ext cx="1920240" cy="822959"/>
              </a:xfrm>
              <a:prstGeom prst="homePlate">
                <a:avLst>
                  <a:gd name="adj" fmla="val 44047"/>
                </a:avLst>
              </a:pr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C360 / CEC Snapshot</a:t>
                </a:r>
              </a:p>
            </p:txBody>
          </p:sp>
        </p:grpSp>
      </p:grp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A447F866-4A59-4D3F-9CEB-ED3713455445}"/>
              </a:ext>
            </a:extLst>
          </p:cNvPr>
          <p:cNvSpPr txBox="1">
            <a:spLocks/>
          </p:cNvSpPr>
          <p:nvPr/>
        </p:nvSpPr>
        <p:spPr bwMode="gray">
          <a:xfrm>
            <a:off x="5728889" y="4974902"/>
            <a:ext cx="2980197" cy="665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8288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Observe little to no change in chart retrieval improvement (2019 improvement was 1.5%)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6E402413-C083-4BB7-88CA-0C3B7FCF609B}"/>
              </a:ext>
            </a:extLst>
          </p:cNvPr>
          <p:cNvSpPr txBox="1">
            <a:spLocks/>
          </p:cNvSpPr>
          <p:nvPr/>
        </p:nvSpPr>
        <p:spPr bwMode="gray">
          <a:xfrm>
            <a:off x="2700194" y="4974902"/>
            <a:ext cx="2980197" cy="665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Increase Revenue: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Currently,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3%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charts are collected, electronically,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every 1% improvement is worth $400k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this group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(Goal 10%)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82792844-6D6C-4E90-93EE-5F39A64E6AA9}"/>
              </a:ext>
            </a:extLst>
          </p:cNvPr>
          <p:cNvSpPr txBox="1">
            <a:spLocks/>
          </p:cNvSpPr>
          <p:nvPr/>
        </p:nvSpPr>
        <p:spPr bwMode="gray">
          <a:xfrm>
            <a:off x="5728890" y="5686953"/>
            <a:ext cx="2980196" cy="6296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8288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Focus efforts on data retrieval, data cleanup, data aggregation</a:t>
            </a: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A36D29A3-0B18-479F-A0A2-3F740335F294}"/>
              </a:ext>
            </a:extLst>
          </p:cNvPr>
          <p:cNvSpPr txBox="1">
            <a:spLocks/>
          </p:cNvSpPr>
          <p:nvPr/>
        </p:nvSpPr>
        <p:spPr bwMode="gray">
          <a:xfrm>
            <a:off x="2700194" y="5681961"/>
            <a:ext cx="2980198" cy="6296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Staff Efficiencies: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Focus efforts on analyzing and submitting reports to CMS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78CE4DAB-0D3B-4D95-86F5-33A49ADB62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48" t="5751"/>
          <a:stretch/>
        </p:blipFill>
        <p:spPr>
          <a:xfrm>
            <a:off x="9182171" y="940909"/>
            <a:ext cx="3009829" cy="516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2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Dive: Clinical Data Repository (CDR) / Integrated Clinical Data &amp; Care Management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AA87E681-940A-4453-AF5B-71E8857D0E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313" r="4328"/>
          <a:stretch/>
        </p:blipFill>
        <p:spPr>
          <a:xfrm>
            <a:off x="8969328" y="911881"/>
            <a:ext cx="3242414" cy="524285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A3C68-29D2-4B0A-AA0D-73CF9C272CE2}"/>
              </a:ext>
            </a:extLst>
          </p:cNvPr>
          <p:cNvGrpSpPr/>
          <p:nvPr/>
        </p:nvGrpSpPr>
        <p:grpSpPr>
          <a:xfrm>
            <a:off x="488120" y="1568306"/>
            <a:ext cx="8152844" cy="2067423"/>
            <a:chOff x="79657" y="2256507"/>
            <a:chExt cx="8152844" cy="24017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CF440D-C4E4-4E1B-A1B4-4F051240ADF2}"/>
                </a:ext>
              </a:extLst>
            </p:cNvPr>
            <p:cNvSpPr/>
            <p:nvPr/>
          </p:nvSpPr>
          <p:spPr>
            <a:xfrm>
              <a:off x="132500" y="2256507"/>
              <a:ext cx="6096000" cy="3634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VS Health Sans" panose="020B0504020202020204" pitchFamily="34" charset="0"/>
                  <a:ea typeface="+mn-ea"/>
                  <a:cs typeface="+mn-cs"/>
                </a:rPr>
                <a:t>Value: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B82B8F-4453-4C52-889E-95B10A8A78CE}"/>
                </a:ext>
              </a:extLst>
            </p:cNvPr>
            <p:cNvSpPr/>
            <p:nvPr/>
          </p:nvSpPr>
          <p:spPr>
            <a:xfrm>
              <a:off x="5225713" y="2270293"/>
              <a:ext cx="2994110" cy="3294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Without CDR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21080A-5690-4A9D-8B6B-02FD59BF5494}"/>
                </a:ext>
              </a:extLst>
            </p:cNvPr>
            <p:cNvSpPr/>
            <p:nvPr/>
          </p:nvSpPr>
          <p:spPr>
            <a:xfrm>
              <a:off x="5939547" y="3244334"/>
              <a:ext cx="184731" cy="429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Text Placeholder 7">
              <a:extLst>
                <a:ext uri="{FF2B5EF4-FFF2-40B4-BE49-F238E27FC236}">
                  <a16:creationId xmlns:a16="http://schemas.microsoft.com/office/drawing/2014/main" id="{20A8A64D-149F-49E7-B5AE-6F5BB110DC7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31475" y="2678316"/>
              <a:ext cx="2997568" cy="841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182880" tIns="0" rIns="91440" bIns="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ts val="600"/>
                </a:spcBef>
                <a:buFont typeface="Arial"/>
                <a:buNone/>
                <a:defRPr sz="14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457200" rtl="0" eaLnBrk="1" latinLnBrk="0" hangingPunct="1">
                <a:spcBef>
                  <a:spcPts val="600"/>
                </a:spcBef>
                <a:buFont typeface="Lucida Grande"/>
                <a:buChar char="–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34440" indent="-182880" algn="l" defTabSz="457200" rtl="0" eaLnBrk="1" latinLnBrk="0" hangingPunct="1">
                <a:spcBef>
                  <a:spcPts val="600"/>
                </a:spcBef>
                <a:buFont typeface="Arial"/>
                <a:buChar char="»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Outside vendor partnerships will be required to support expansion 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 $70M spent annually on Specialty expedite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1F8984-1C12-49C9-81D7-44157C818CA2}"/>
                </a:ext>
              </a:extLst>
            </p:cNvPr>
            <p:cNvGrpSpPr/>
            <p:nvPr/>
          </p:nvGrpSpPr>
          <p:grpSpPr>
            <a:xfrm>
              <a:off x="79657" y="2635719"/>
              <a:ext cx="5083102" cy="876322"/>
              <a:chOff x="410113" y="2396369"/>
              <a:chExt cx="5122845" cy="992311"/>
            </a:xfrm>
            <a:solidFill>
              <a:schemeClr val="bg1">
                <a:lumMod val="85000"/>
              </a:schemeClr>
            </a:solidFill>
          </p:grpSpPr>
          <p:sp>
            <p:nvSpPr>
              <p:cNvPr id="21" name="Text Placeholder 6">
                <a:extLst>
                  <a:ext uri="{FF2B5EF4-FFF2-40B4-BE49-F238E27FC236}">
                    <a16:creationId xmlns:a16="http://schemas.microsoft.com/office/drawing/2014/main" id="{DED22EE5-A96E-41DA-ACF1-A81A60953040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10113" y="2434342"/>
                <a:ext cx="5122845" cy="952357"/>
              </a:xfrm>
              <a:prstGeom prst="rect">
                <a:avLst/>
              </a:prstGeom>
              <a:grpFill/>
            </p:spPr>
            <p:txBody>
              <a:bodyPr vert="horz" lIns="2176272" tIns="0" rIns="91440" bIns="0" rtlCol="0" anchor="ctr" anchorCtr="0">
                <a:noAutofit/>
              </a:bodyPr>
              <a:lstStyle>
                <a:lvl1pPr marL="0" indent="0" algn="l" defTabSz="457200" rtl="0" eaLnBrk="1" latinLnBrk="0" hangingPunct="1">
                  <a:spcBef>
                    <a:spcPts val="600"/>
                  </a:spcBef>
                  <a:buFont typeface="Arial"/>
                  <a:buNone/>
                  <a:defRPr sz="1400" b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457200" rtl="0" eaLnBrk="1" latinLnBrk="0" hangingPunct="1">
                  <a:spcBef>
                    <a:spcPts val="600"/>
                  </a:spcBef>
                  <a:buFont typeface="Arial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228600" algn="l" defTabSz="457200" rtl="0" eaLnBrk="1" latinLnBrk="0" hangingPunct="1">
                  <a:spcBef>
                    <a:spcPts val="600"/>
                  </a:spcBef>
                  <a:buFont typeface="Lucida Grande"/>
                  <a:buChar char="–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457200" rtl="0" eaLnBrk="1" latinLnBrk="0" hangingPunct="1">
                  <a:spcBef>
                    <a:spcPts val="600"/>
                  </a:spcBef>
                  <a:buFont typeface="Arial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182880" algn="l" defTabSz="457200" rtl="0" eaLnBrk="1" latinLnBrk="0" hangingPunct="1">
                  <a:spcBef>
                    <a:spcPts val="600"/>
                  </a:spcBef>
                  <a:buFont typeface="Arial"/>
                  <a:buChar char="»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Enterprise Scale: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Implementation with third party sources would be scalable, repeatable events handled one time </a:t>
                </a:r>
              </a:p>
            </p:txBody>
          </p:sp>
          <p:sp>
            <p:nvSpPr>
              <p:cNvPr id="22" name="Pentagon 28">
                <a:extLst>
                  <a:ext uri="{FF2B5EF4-FFF2-40B4-BE49-F238E27FC236}">
                    <a16:creationId xmlns:a16="http://schemas.microsoft.com/office/drawing/2014/main" id="{616B0DCA-1954-4583-9175-A9A29BF306D8}"/>
                  </a:ext>
                </a:extLst>
              </p:cNvPr>
              <p:cNvSpPr/>
              <p:nvPr/>
            </p:nvSpPr>
            <p:spPr>
              <a:xfrm>
                <a:off x="492546" y="2396369"/>
                <a:ext cx="1834564" cy="992311"/>
              </a:xfrm>
              <a:prstGeom prst="homePlate">
                <a:avLst>
                  <a:gd name="adj" fmla="val 44047"/>
                </a:avLst>
              </a:prstGeom>
              <a:solidFill>
                <a:srgbClr val="CC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Interoperability / Specialty Pharmacy</a:t>
                </a:r>
              </a:p>
            </p:txBody>
          </p:sp>
        </p:grpSp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696D480D-1603-4AC0-942D-E82F21DEAEB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34933" y="3564334"/>
              <a:ext cx="2997568" cy="1092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182880" tIns="0" rIns="91440" bIns="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ts val="600"/>
                </a:spcBef>
                <a:buFont typeface="Arial"/>
                <a:buNone/>
                <a:defRPr sz="14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457200" rtl="0" eaLnBrk="1" latinLnBrk="0" hangingPunct="1">
                <a:spcBef>
                  <a:spcPts val="600"/>
                </a:spcBef>
                <a:buFont typeface="Lucida Grande"/>
                <a:buChar char="–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34440" indent="-182880" algn="l" defTabSz="457200" rtl="0" eaLnBrk="1" latinLnBrk="0" hangingPunct="1">
                <a:spcBef>
                  <a:spcPts val="600"/>
                </a:spcBef>
                <a:buFont typeface="Arial"/>
                <a:buChar char="»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55k IT hours budgeted in 2021 to access medical records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– not inclusive of overlapping goals with other Digital initiatives</a:t>
              </a:r>
            </a:p>
          </p:txBody>
        </p:sp>
        <p:sp>
          <p:nvSpPr>
            <p:cNvPr id="20" name="Text Placeholder 6">
              <a:extLst>
                <a:ext uri="{FF2B5EF4-FFF2-40B4-BE49-F238E27FC236}">
                  <a16:creationId xmlns:a16="http://schemas.microsoft.com/office/drawing/2014/main" id="{BBA09E88-B78E-4E78-9F5E-736F5488CEA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168647" y="3564334"/>
              <a:ext cx="2994111" cy="10938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0" rIns="91440" bIns="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ts val="600"/>
                </a:spcBef>
                <a:buFont typeface="Arial"/>
                <a:buNone/>
                <a:defRPr sz="14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457200" rtl="0" eaLnBrk="1" latinLnBrk="0" hangingPunct="1">
                <a:spcBef>
                  <a:spcPts val="600"/>
                </a:spcBef>
                <a:buFont typeface="Lucida Grande"/>
                <a:buChar char="–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34440" indent="-182880" algn="l" defTabSz="457200" rtl="0" eaLnBrk="1" latinLnBrk="0" hangingPunct="1">
                <a:spcBef>
                  <a:spcPts val="600"/>
                </a:spcBef>
                <a:buFont typeface="Arial"/>
                <a:buChar char="»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Enterprise Scale: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Efforts to access medical records are consolidated and individual business units no longer bare the brunt of the work or financial justification for the build alone</a:t>
              </a:r>
            </a:p>
          </p:txBody>
        </p:sp>
      </p:grp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074324F-9C2E-4C29-9716-5E61D857F7B7}"/>
              </a:ext>
            </a:extLst>
          </p:cNvPr>
          <p:cNvSpPr txBox="1">
            <a:spLocks/>
          </p:cNvSpPr>
          <p:nvPr/>
        </p:nvSpPr>
        <p:spPr bwMode="gray">
          <a:xfrm>
            <a:off x="5648281" y="4494872"/>
            <a:ext cx="2980006" cy="7878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8288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Continued piloting and expansion with providers.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Annual expenses: Athena ($850k) &amp; eCW ($1.5M)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5A02F8-AB4C-4395-BD8B-28158551E7AA}"/>
              </a:ext>
            </a:extLst>
          </p:cNvPr>
          <p:cNvGrpSpPr/>
          <p:nvPr/>
        </p:nvGrpSpPr>
        <p:grpSpPr>
          <a:xfrm>
            <a:off x="533454" y="4494332"/>
            <a:ext cx="5037767" cy="793846"/>
            <a:chOff x="455613" y="4854650"/>
            <a:chExt cx="5077155" cy="822960"/>
          </a:xfrm>
          <a:solidFill>
            <a:schemeClr val="bg1">
              <a:lumMod val="85000"/>
            </a:schemeClr>
          </a:solidFill>
        </p:grpSpPr>
        <p:sp>
          <p:nvSpPr>
            <p:cNvPr id="25" name="Text Placeholder 6">
              <a:extLst>
                <a:ext uri="{FF2B5EF4-FFF2-40B4-BE49-F238E27FC236}">
                  <a16:creationId xmlns:a16="http://schemas.microsoft.com/office/drawing/2014/main" id="{982D9464-34E7-49E1-B060-F3FEBECEE85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55613" y="4854650"/>
              <a:ext cx="5077155" cy="822960"/>
            </a:xfrm>
            <a:prstGeom prst="rect">
              <a:avLst/>
            </a:prstGeom>
            <a:grpFill/>
          </p:spPr>
          <p:txBody>
            <a:bodyPr vert="horz" lIns="2121408" tIns="0" rIns="91440" bIns="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ts val="600"/>
                </a:spcBef>
                <a:buFont typeface="Arial"/>
                <a:buNone/>
                <a:defRPr sz="14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457200" rtl="0" eaLnBrk="1" latinLnBrk="0" hangingPunct="1">
                <a:spcBef>
                  <a:spcPts val="600"/>
                </a:spcBef>
                <a:buFont typeface="Lucida Grande"/>
                <a:buChar char="–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34440" indent="-182880" algn="l" defTabSz="457200" rtl="0" eaLnBrk="1" latinLnBrk="0" hangingPunct="1">
                <a:spcBef>
                  <a:spcPts val="600"/>
                </a:spcBef>
                <a:buFont typeface="Arial"/>
                <a:buChar char="»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Enterprise Savings: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 sources and costs can be shared instead of the individual business unit bearing the brunt alone</a:t>
              </a:r>
            </a:p>
          </p:txBody>
        </p:sp>
        <p:sp>
          <p:nvSpPr>
            <p:cNvPr id="26" name="Pentagon 30">
              <a:extLst>
                <a:ext uri="{FF2B5EF4-FFF2-40B4-BE49-F238E27FC236}">
                  <a16:creationId xmlns:a16="http://schemas.microsoft.com/office/drawing/2014/main" id="{F2BF2B10-8A35-4181-9725-3197AA0BAE16}"/>
                </a:ext>
              </a:extLst>
            </p:cNvPr>
            <p:cNvSpPr/>
            <p:nvPr/>
          </p:nvSpPr>
          <p:spPr>
            <a:xfrm>
              <a:off x="463181" y="4854650"/>
              <a:ext cx="1912672" cy="822960"/>
            </a:xfrm>
            <a:prstGeom prst="homePlate">
              <a:avLst>
                <a:gd name="adj" fmla="val 44047"/>
              </a:avLst>
            </a:prstGeom>
            <a:solidFill>
              <a:srgbClr val="CC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HEDIS/STARS</a:t>
              </a:r>
            </a:p>
          </p:txBody>
        </p:sp>
      </p:grp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06E3D38-3BFB-4DE1-968C-ADA76B642BF8}"/>
              </a:ext>
            </a:extLst>
          </p:cNvPr>
          <p:cNvSpPr txBox="1">
            <a:spLocks/>
          </p:cNvSpPr>
          <p:nvPr/>
        </p:nvSpPr>
        <p:spPr bwMode="gray">
          <a:xfrm>
            <a:off x="5639939" y="5351621"/>
            <a:ext cx="2997568" cy="8262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8288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 members would still maintain manual processes -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54 step process with a 5 day turn around time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BBBAC76-A140-4F4A-841C-E1C369FD94F4}"/>
              </a:ext>
            </a:extLst>
          </p:cNvPr>
          <p:cNvSpPr txBox="1">
            <a:spLocks/>
          </p:cNvSpPr>
          <p:nvPr/>
        </p:nvSpPr>
        <p:spPr bwMode="gray">
          <a:xfrm>
            <a:off x="2577110" y="5336644"/>
            <a:ext cx="2994110" cy="8262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Staff Efficiencies: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CDR would allow staff to get out of monitoring data &amp; intake and move to analyzing and reporting 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73B475D-B4F9-46D1-B3D5-34ECE2B36B8E}"/>
              </a:ext>
            </a:extLst>
          </p:cNvPr>
          <p:cNvSpPr txBox="1">
            <a:spLocks/>
          </p:cNvSpPr>
          <p:nvPr/>
        </p:nvSpPr>
        <p:spPr bwMode="gray">
          <a:xfrm>
            <a:off x="5648280" y="3684150"/>
            <a:ext cx="2980006" cy="774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8288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Maintain current staffing model with $1.1M in annual FTE expenses to solely support data scrubbing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ABC4AF56-3710-457C-B911-6B614BC1335B}"/>
              </a:ext>
            </a:extLst>
          </p:cNvPr>
          <p:cNvSpPr txBox="1">
            <a:spLocks/>
          </p:cNvSpPr>
          <p:nvPr/>
        </p:nvSpPr>
        <p:spPr bwMode="gray">
          <a:xfrm>
            <a:off x="2577110" y="3668108"/>
            <a:ext cx="2996656" cy="7938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Staff Efficiencies: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~30% of staff can be realigned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processing data to tackling use cases, such as UM and workflow automation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686C29-7BD8-402E-881D-B69A67B24CF9}"/>
              </a:ext>
            </a:extLst>
          </p:cNvPr>
          <p:cNvSpPr/>
          <p:nvPr/>
        </p:nvSpPr>
        <p:spPr>
          <a:xfrm>
            <a:off x="2618230" y="1585440"/>
            <a:ext cx="2968180" cy="2896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 CDR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BD3B994-4D97-4E75-86C2-91FF960F8DD2}"/>
              </a:ext>
            </a:extLst>
          </p:cNvPr>
          <p:cNvSpPr txBox="1">
            <a:spLocks/>
          </p:cNvSpPr>
          <p:nvPr/>
        </p:nvSpPr>
        <p:spPr>
          <a:xfrm>
            <a:off x="540963" y="1059225"/>
            <a:ext cx="9339375" cy="386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44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2000" b="1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CDR Business Value</a:t>
            </a:r>
          </a:p>
        </p:txBody>
      </p:sp>
    </p:spTree>
    <p:extLst>
      <p:ext uri="{BB962C8B-B14F-4D97-AF65-F5344CB8AC3E}">
        <p14:creationId xmlns:p14="http://schemas.microsoft.com/office/powerpoint/2010/main" val="360207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5591"/>
            <a:ext cx="12187238" cy="11695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Clinical Data Repository (CDR) </a:t>
            </a:r>
            <a:r>
              <a:rPr lang="en-US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Workstreams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6ABF00-7596-45D4-9E2B-397EAFA1CDF4}"/>
              </a:ext>
            </a:extLst>
          </p:cNvPr>
          <p:cNvSpPr txBox="1"/>
          <p:nvPr/>
        </p:nvSpPr>
        <p:spPr>
          <a:xfrm>
            <a:off x="3736923" y="3965495"/>
            <a:ext cx="89319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Q4 2020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07246-4CED-4A5D-BE77-AE0DDA0658C7}"/>
              </a:ext>
            </a:extLst>
          </p:cNvPr>
          <p:cNvSpPr txBox="1"/>
          <p:nvPr/>
        </p:nvSpPr>
        <p:spPr>
          <a:xfrm>
            <a:off x="8873660" y="3914177"/>
            <a:ext cx="109677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Q2-Q 2021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BFACE-1F3E-4FF3-8D49-093402CC4BB0}"/>
              </a:ext>
            </a:extLst>
          </p:cNvPr>
          <p:cNvSpPr txBox="1"/>
          <p:nvPr/>
        </p:nvSpPr>
        <p:spPr>
          <a:xfrm>
            <a:off x="10497364" y="3405974"/>
            <a:ext cx="883181" cy="3196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Q4 2021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BC4998-1584-4E2D-BF4D-CD33BF1454D9}"/>
              </a:ext>
            </a:extLst>
          </p:cNvPr>
          <p:cNvSpPr txBox="1"/>
          <p:nvPr/>
        </p:nvSpPr>
        <p:spPr>
          <a:xfrm>
            <a:off x="1123654" y="3975089"/>
            <a:ext cx="89319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Q3 2020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DC3FFE4-2A19-44D5-8400-109208C63744}"/>
              </a:ext>
            </a:extLst>
          </p:cNvPr>
          <p:cNvSpPr txBox="1">
            <a:spLocks/>
          </p:cNvSpPr>
          <p:nvPr/>
        </p:nvSpPr>
        <p:spPr>
          <a:xfrm>
            <a:off x="569913" y="1172143"/>
            <a:ext cx="11421635" cy="486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CDR and Interoperability Architecture</a:t>
            </a:r>
          </a:p>
          <a:p>
            <a:pPr marL="800100" lvl="1" indent="-342900" defTabSz="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‒"/>
              <a:defRPr/>
            </a:pPr>
            <a:r>
              <a:rPr lang="en-US" sz="2000" b="0" dirty="0">
                <a:solidFill>
                  <a:srgbClr val="3F3F3F"/>
                </a:solidFill>
                <a:latin typeface="Arial"/>
              </a:rPr>
              <a:t>Final Architecture reviews underway week of Dec 6</a:t>
            </a:r>
          </a:p>
          <a:p>
            <a:pPr marL="800100" lvl="1" indent="-342900" defTabSz="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‒"/>
              <a:defRPr/>
            </a:pPr>
            <a:r>
              <a:rPr lang="en-US" sz="2000" b="0" dirty="0">
                <a:solidFill>
                  <a:srgbClr val="3F3F3F"/>
                </a:solidFill>
                <a:latin typeface="Arial"/>
              </a:rPr>
              <a:t>Vendor evaluation against high priority use cases due Dec 9</a:t>
            </a:r>
          </a:p>
          <a:p>
            <a:pPr marL="800100" lvl="1" indent="-342900" defTabSz="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‒"/>
              <a:defRPr/>
            </a:pPr>
            <a:r>
              <a:rPr lang="en-US" sz="2000" b="0" dirty="0">
                <a:solidFill>
                  <a:srgbClr val="3F3F3F"/>
                </a:solidFill>
                <a:latin typeface="Arial"/>
              </a:rPr>
              <a:t>Review of in flight projects to incorporate and prioritize into CDR roadmap</a:t>
            </a:r>
            <a:endParaRPr lang="en-US" sz="2000" dirty="0">
              <a:solidFill>
                <a:srgbClr val="3F3F3F"/>
              </a:solidFill>
              <a:latin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3F3F3F"/>
              </a:solid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External Interoperability </a:t>
            </a:r>
          </a:p>
          <a:p>
            <a:pPr marL="800100" marR="0" lvl="1" indent="-342900" defTabSz="4572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Care quality Implementation underway with tentative go live Q2 2021</a:t>
            </a:r>
          </a:p>
          <a:p>
            <a:pPr marL="800100" marR="0" lvl="1" indent="-342900" defTabSz="4572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Epic Payer Platform estimates due Dec 11</a:t>
            </a:r>
          </a:p>
          <a:p>
            <a:pPr marL="800100" marR="0" lvl="1" indent="-342900" defTabSz="4572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eHealth Exchange </a:t>
            </a:r>
            <a:r>
              <a:rPr lang="en-US" sz="2000" b="0" dirty="0">
                <a:solidFill>
                  <a:srgbClr val="3F3F3F"/>
                </a:solidFill>
                <a:latin typeface="Arial"/>
              </a:rPr>
              <a:t>and Immunization access under review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3F3F3F"/>
              </a:solidFill>
              <a:latin typeface="Arial"/>
            </a:endParaRPr>
          </a:p>
          <a:p>
            <a:pPr marL="342900" marR="0" lvl="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Use Case Mapping and Roadmap Development</a:t>
            </a:r>
          </a:p>
          <a:p>
            <a:pPr marL="800100" lvl="1" indent="-342900" defTabSz="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‒"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High priority use cases (~8 of 80) are being assembled to roadmap of data availability </a:t>
            </a:r>
            <a:br>
              <a:rPr lang="en-US" sz="2000" dirty="0">
                <a:solidFill>
                  <a:srgbClr val="3F3F3F"/>
                </a:solidFill>
                <a:latin typeface="Arial"/>
              </a:rPr>
            </a:br>
            <a:r>
              <a:rPr lang="en-US" sz="2000" dirty="0">
                <a:solidFill>
                  <a:srgbClr val="3F3F3F"/>
                </a:solidFill>
                <a:latin typeface="Arial"/>
              </a:rPr>
              <a:t>(Q1 2021) targeting Dec 13</a:t>
            </a:r>
          </a:p>
          <a:p>
            <a:pPr marL="800100" lvl="1" indent="-342900" defTabSz="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‒"/>
              <a:defRPr/>
            </a:pPr>
            <a:endParaRPr lang="en-US" sz="2000" dirty="0">
              <a:solidFill>
                <a:srgbClr val="3F3F3F"/>
              </a:solid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CMS Blue Button integration</a:t>
            </a:r>
          </a:p>
          <a:p>
            <a:pPr marL="800100" marR="0" lvl="1" indent="-342900" defTabSz="4572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Bulk Data access (CMK population) investigation with </a:t>
            </a:r>
            <a:r>
              <a:rPr lang="en-US" sz="2000" dirty="0" err="1">
                <a:solidFill>
                  <a:srgbClr val="3F3F3F"/>
                </a:solidFill>
                <a:latin typeface="Arial"/>
              </a:rPr>
              <a:t>CareJourney</a:t>
            </a:r>
            <a:endParaRPr lang="en-US" sz="2000" dirty="0">
              <a:solidFill>
                <a:srgbClr val="3F3F3F"/>
              </a:solidFill>
              <a:latin typeface="Arial"/>
            </a:endParaRPr>
          </a:p>
          <a:p>
            <a:pPr marL="800100" marR="0" lvl="1" indent="-342900" defTabSz="4572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Individual Patient access coordination with Digital in discovery</a:t>
            </a:r>
          </a:p>
          <a:p>
            <a:pPr marL="800100" marR="0" lvl="1" indent="-342900" defTabSz="4572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2000" dirty="0">
                <a:solidFill>
                  <a:srgbClr val="3F3F3F"/>
                </a:solidFill>
                <a:latin typeface="Arial"/>
              </a:rPr>
              <a:t>Care Managemen</a:t>
            </a:r>
            <a:r>
              <a:rPr lang="en-US" sz="2000" b="0" dirty="0">
                <a:solidFill>
                  <a:srgbClr val="3F3F3F"/>
                </a:solidFill>
                <a:latin typeface="Arial"/>
              </a:rPr>
              <a:t>t integration (AHM/Epic) in discovery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802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D5236-245A-460A-87A7-2F4664052000}"/>
              </a:ext>
            </a:extLst>
          </p:cNvPr>
          <p:cNvSpPr/>
          <p:nvPr/>
        </p:nvSpPr>
        <p:spPr>
          <a:xfrm>
            <a:off x="3861786" y="1233995"/>
            <a:ext cx="7746014" cy="495164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C03EDC-4460-4EA3-B5DD-AA40E6510DD8}"/>
              </a:ext>
            </a:extLst>
          </p:cNvPr>
          <p:cNvGrpSpPr/>
          <p:nvPr/>
        </p:nvGrpSpPr>
        <p:grpSpPr>
          <a:xfrm>
            <a:off x="-20831" y="-4037"/>
            <a:ext cx="12233505" cy="918437"/>
            <a:chOff x="-20831" y="-4037"/>
            <a:chExt cx="12233505" cy="918437"/>
          </a:xfrm>
        </p:grpSpPr>
        <p:pic>
          <p:nvPicPr>
            <p:cNvPr id="122" name="Picture 28" descr="https://mm.gettyimages.com/api/1.0/owners/249873912/assets/523091607/thumbnails/master/vn?signature=a4a77e76d184bd8aa96b92ec8cc052e6">
              <a:extLst>
                <a:ext uri="{FF2B5EF4-FFF2-40B4-BE49-F238E27FC236}">
                  <a16:creationId xmlns:a16="http://schemas.microsoft.com/office/drawing/2014/main" id="{C9B6F4A8-BF08-4CF0-84BE-3B2748F36C72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15" b="40411"/>
            <a:stretch/>
          </p:blipFill>
          <p:spPr bwMode="auto">
            <a:xfrm>
              <a:off x="-20831" y="16336"/>
              <a:ext cx="12211244" cy="897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4AC0B24-4E71-4C96-9BFD-5DE28E69E69C}"/>
                </a:ext>
              </a:extLst>
            </p:cNvPr>
            <p:cNvSpPr>
              <a:spLocks/>
            </p:cNvSpPr>
            <p:nvPr/>
          </p:nvSpPr>
          <p:spPr>
            <a:xfrm>
              <a:off x="-20831" y="-4037"/>
              <a:ext cx="12233505" cy="918437"/>
            </a:xfrm>
            <a:prstGeom prst="rect">
              <a:avLst/>
            </a:prstGeom>
            <a:solidFill>
              <a:srgbClr val="C00000">
                <a:alpha val="70000"/>
              </a:srgbClr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>
                <a:solidFill>
                  <a:schemeClr val="accent2"/>
                </a:solidFill>
                <a:highlight>
                  <a:srgbClr val="FF0000"/>
                </a:highlight>
                <a:latin typeface="Arial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31F358E-0468-4C7B-9D3B-9528293C6BD8}"/>
                </a:ext>
              </a:extLst>
            </p:cNvPr>
            <p:cNvGrpSpPr/>
            <p:nvPr/>
          </p:nvGrpSpPr>
          <p:grpSpPr>
            <a:xfrm flipH="1">
              <a:off x="190467" y="113040"/>
              <a:ext cx="898465" cy="640441"/>
              <a:chOff x="1386706" y="1348740"/>
              <a:chExt cx="663076" cy="746760"/>
            </a:xfrm>
          </p:grpSpPr>
          <p:sp>
            <p:nvSpPr>
              <p:cNvPr id="131" name="Freeform: Shape 49">
                <a:extLst>
                  <a:ext uri="{FF2B5EF4-FFF2-40B4-BE49-F238E27FC236}">
                    <a16:creationId xmlns:a16="http://schemas.microsoft.com/office/drawing/2014/main" id="{68E756BE-7A90-407D-B970-6E9027B77182}"/>
                  </a:ext>
                </a:extLst>
              </p:cNvPr>
              <p:cNvSpPr/>
              <p:nvPr/>
            </p:nvSpPr>
            <p:spPr>
              <a:xfrm>
                <a:off x="1424942" y="13487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2" name="Freeform: Shape 50">
                <a:extLst>
                  <a:ext uri="{FF2B5EF4-FFF2-40B4-BE49-F238E27FC236}">
                    <a16:creationId xmlns:a16="http://schemas.microsoft.com/office/drawing/2014/main" id="{39F30F53-99C9-4206-A1B1-29E884F9DCE1}"/>
                  </a:ext>
                </a:extLst>
              </p:cNvPr>
              <p:cNvSpPr/>
              <p:nvPr/>
            </p:nvSpPr>
            <p:spPr>
              <a:xfrm>
                <a:off x="1386706" y="13868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848243A-BF99-4AEB-AE4B-5B88EEBC599B}"/>
                </a:ext>
              </a:extLst>
            </p:cNvPr>
            <p:cNvGrpSpPr/>
            <p:nvPr/>
          </p:nvGrpSpPr>
          <p:grpSpPr>
            <a:xfrm>
              <a:off x="11035408" y="109729"/>
              <a:ext cx="898463" cy="640441"/>
              <a:chOff x="1386706" y="1348740"/>
              <a:chExt cx="663074" cy="746760"/>
            </a:xfrm>
          </p:grpSpPr>
          <p:sp>
            <p:nvSpPr>
              <p:cNvPr id="129" name="Freeform: Shape 53">
                <a:extLst>
                  <a:ext uri="{FF2B5EF4-FFF2-40B4-BE49-F238E27FC236}">
                    <a16:creationId xmlns:a16="http://schemas.microsoft.com/office/drawing/2014/main" id="{C76C55B3-95B7-4C4F-AFE2-22E3433F2B31}"/>
                  </a:ext>
                </a:extLst>
              </p:cNvPr>
              <p:cNvSpPr/>
              <p:nvPr/>
            </p:nvSpPr>
            <p:spPr>
              <a:xfrm>
                <a:off x="1424940" y="13487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0ED60E1-7543-433F-A0D9-87DD647B6E8A}"/>
                  </a:ext>
                </a:extLst>
              </p:cNvPr>
              <p:cNvSpPr/>
              <p:nvPr/>
            </p:nvSpPr>
            <p:spPr>
              <a:xfrm>
                <a:off x="1386706" y="13868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1319"/>
            <a:ext cx="12187238" cy="55399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defTabSz="457189">
              <a:defRPr/>
            </a:pPr>
            <a:r>
              <a:rPr lang="en-US" sz="3000" b="1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</a:t>
            </a:r>
            <a:endParaRPr lang="en-US" sz="2000" b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CC43925-6FCC-4D94-A5DF-1716F0751F75}"/>
              </a:ext>
            </a:extLst>
          </p:cNvPr>
          <p:cNvSpPr txBox="1">
            <a:spLocks/>
          </p:cNvSpPr>
          <p:nvPr/>
        </p:nvSpPr>
        <p:spPr>
          <a:xfrm>
            <a:off x="6190488" y="2344755"/>
            <a:ext cx="5159586" cy="38408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22" name="Picture Placeholder 8">
            <a:extLst>
              <a:ext uri="{FF2B5EF4-FFF2-40B4-BE49-F238E27FC236}">
                <a16:creationId xmlns:a16="http://schemas.microsoft.com/office/drawing/2014/main" id="{DF4ED237-71BD-4653-829B-55AB73DBDC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49" r="6449"/>
          <a:stretch>
            <a:fillRect/>
          </a:stretch>
        </p:blipFill>
        <p:spPr>
          <a:xfrm>
            <a:off x="384048" y="1433516"/>
            <a:ext cx="5617465" cy="4443984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DCA7A8C-1802-4639-920C-5EAA0FB6F957}"/>
              </a:ext>
            </a:extLst>
          </p:cNvPr>
          <p:cNvSpPr txBox="1">
            <a:spLocks/>
          </p:cNvSpPr>
          <p:nvPr/>
        </p:nvSpPr>
        <p:spPr>
          <a:xfrm>
            <a:off x="6342888" y="2497155"/>
            <a:ext cx="5159586" cy="38408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Background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Social Determinants of Health (</a:t>
            </a:r>
            <a:r>
              <a:rPr lang="en-US" sz="2000" dirty="0" err="1">
                <a:ea typeface="+mn-lt"/>
                <a:cs typeface="+mn-lt"/>
              </a:rPr>
              <a:t>SDoH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 </a:t>
            </a:r>
            <a:r>
              <a:rPr lang="en-US" sz="2000" i="1" dirty="0">
                <a:ea typeface="+mn-lt"/>
                <a:cs typeface="+mn-lt"/>
              </a:rPr>
              <a:t>Community Resource Directory (CRD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r>
              <a:rPr lang="en-US" sz="2000" dirty="0">
                <a:ea typeface="+mn-lt"/>
                <a:cs typeface="+mn-lt"/>
              </a:rPr>
              <a:t>Integrated Clinical Data &amp; Care Mgmt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 </a:t>
            </a:r>
            <a:r>
              <a:rPr lang="en-US" sz="2000" i="1" dirty="0">
                <a:ea typeface="+mn-lt"/>
                <a:cs typeface="+mn-lt"/>
              </a:rPr>
              <a:t>Clinical Data Repository (CDR)  </a:t>
            </a:r>
          </a:p>
          <a:p>
            <a:r>
              <a:rPr lang="en-US" sz="2000" dirty="0">
                <a:ea typeface="+mn-lt"/>
                <a:cs typeface="+mn-lt"/>
              </a:rPr>
              <a:t>Dialog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F4698FF0-7AD6-4A3B-9A18-0632499F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079" y="1413788"/>
            <a:ext cx="3685665" cy="890028"/>
          </a:xfrm>
        </p:spPr>
        <p:txBody>
          <a:bodyPr/>
          <a:lstStyle/>
          <a:p>
            <a:r>
              <a:rPr lang="en-US" b="1" dirty="0">
                <a:solidFill>
                  <a:srgbClr val="404040"/>
                </a:solidFill>
              </a:rPr>
              <a:t>Agenda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D9D6E4-2FED-4717-8331-448AE0534FD2}"/>
              </a:ext>
            </a:extLst>
          </p:cNvPr>
          <p:cNvCxnSpPr>
            <a:cxnSpLocks/>
          </p:cNvCxnSpPr>
          <p:nvPr/>
        </p:nvCxnSpPr>
        <p:spPr>
          <a:xfrm>
            <a:off x="6268910" y="2116896"/>
            <a:ext cx="4535214" cy="0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2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>
              <a:defRPr/>
            </a:pPr>
            <a:endParaRPr lang="en-US" dirty="0">
              <a:solidFill>
                <a:schemeClr val="accent2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457189">
              <a:defRPr/>
            </a:pPr>
            <a:r>
              <a:rPr lang="en-US" sz="3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algn="ctr" defTabSz="457189">
              <a:defRPr/>
            </a:pP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EC4853-6849-4FEB-96E6-11CD9D8FA542}"/>
              </a:ext>
            </a:extLst>
          </p:cNvPr>
          <p:cNvSpPr txBox="1">
            <a:spLocks/>
          </p:cNvSpPr>
          <p:nvPr/>
        </p:nvSpPr>
        <p:spPr>
          <a:xfrm>
            <a:off x="836497" y="2661868"/>
            <a:ext cx="10515600" cy="15342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None/>
              <a:defRPr sz="1600" kern="1200" cap="none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914400" lvl="1" indent="-330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1371600" lvl="2" indent="-3302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1828800" lvl="3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2286000" lvl="4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2743200" lvl="5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3657600" lvl="7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4114800" lvl="8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6000" b="1" dirty="0">
                <a:solidFill>
                  <a:srgbClr val="404040"/>
                </a:solidFill>
              </a:rPr>
              <a:t>Appendix</a:t>
            </a:r>
            <a:endParaRPr lang="en-US" sz="6000" b="1" i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5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>
              <a:defRPr/>
            </a:pPr>
            <a:endParaRPr lang="en-US" dirty="0">
              <a:solidFill>
                <a:schemeClr val="accent2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457189">
              <a:defRPr/>
            </a:pPr>
            <a:r>
              <a:rPr lang="en-US" sz="3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algn="ctr" defTabSz="457189">
              <a:defRPr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Dive: Social Determinants of Health (SDoH) / Community Resource Directory (CRD)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8B9B7B-B7C8-4E83-8BE5-8BB8D7CF9D32}"/>
              </a:ext>
            </a:extLst>
          </p:cNvPr>
          <p:cNvSpPr txBox="1">
            <a:spLocks/>
          </p:cNvSpPr>
          <p:nvPr/>
        </p:nvSpPr>
        <p:spPr>
          <a:xfrm>
            <a:off x="1453416" y="2049107"/>
            <a:ext cx="10734500" cy="42907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 fontScale="92500" lnSpcReduction="10000"/>
          </a:bodyPr>
          <a:lstStyle>
            <a:lvl1pPr marL="457200" lvl="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None/>
              <a:defRPr sz="1600" kern="1200" cap="none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914400" lvl="1" indent="-330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1371600" lvl="2" indent="-3302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1828800" lvl="3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2286000" lvl="4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2743200" lvl="5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3657600" lvl="7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4114800" lvl="8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404040"/>
                </a:solidFill>
              </a:rPr>
              <a:t>CVS Health Owned Repository of SDoH/Community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404040"/>
                </a:solidFill>
              </a:rPr>
              <a:t>650K+ resources across 148 number of categories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404040"/>
                </a:solidFill>
              </a:rPr>
              <a:t>Recent addition of 3,300+ Covid Specific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404040"/>
                </a:solidFill>
              </a:rPr>
              <a:t>Completed August 2020 RFL integration allowing for the load of an additional 500K community resources</a:t>
            </a:r>
          </a:p>
          <a:p>
            <a:pPr>
              <a:spcBef>
                <a:spcPts val="0"/>
              </a:spcBef>
            </a:pPr>
            <a:endParaRPr lang="en-US" b="1" dirty="0">
              <a:solidFill>
                <a:srgbClr val="404040"/>
              </a:solidFill>
            </a:endParaRPr>
          </a:p>
          <a:p>
            <a:pPr>
              <a:spcBef>
                <a:spcPts val="0"/>
              </a:spcBef>
            </a:pPr>
            <a:endParaRPr lang="en-US" b="1" dirty="0">
              <a:solidFill>
                <a:srgbClr val="40404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404040"/>
                </a:solidFill>
              </a:rPr>
              <a:t>Dedicated CRD team for administration and maintenance of directory</a:t>
            </a:r>
          </a:p>
          <a:p>
            <a:pPr>
              <a:spcBef>
                <a:spcPts val="0"/>
              </a:spcBef>
            </a:pPr>
            <a:endParaRPr lang="en-US" b="1" dirty="0">
              <a:solidFill>
                <a:srgbClr val="404040"/>
              </a:solidFill>
            </a:endParaRPr>
          </a:p>
          <a:p>
            <a:pPr>
              <a:spcBef>
                <a:spcPts val="0"/>
              </a:spcBef>
            </a:pPr>
            <a:endParaRPr lang="en-US" b="1" dirty="0">
              <a:solidFill>
                <a:srgbClr val="40404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404040"/>
                </a:solidFill>
              </a:rPr>
              <a:t>Full feature SDoH/CRD UI within MedCompass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404040"/>
                </a:solidFill>
              </a:rPr>
              <a:t>Multiple search criteria (geography, distance, populations served, fee structure, languages supported, etc.)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404040"/>
                </a:solidFill>
              </a:rPr>
              <a:t>User ability to update, add, delete resource (approved by CRD before committed to repository)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404040"/>
                </a:solidFill>
              </a:rPr>
              <a:t>Admin console for CRD record maintenance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404040"/>
                </a:solidFill>
              </a:rPr>
              <a:t>Ability to track resource referral to members.  Lacks feedback loop to track referral success and user rating experience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404040"/>
                </a:solidFill>
              </a:rPr>
              <a:t>Reporting capabilities to track summary information on the rate and types of referrals being made by Case Managers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404040"/>
                </a:solidFill>
              </a:rPr>
              <a:t>Dedicated CRD UI for non-MedCompass Users (limited functionality)</a:t>
            </a:r>
          </a:p>
          <a:p>
            <a:pPr>
              <a:spcBef>
                <a:spcPts val="0"/>
              </a:spcBef>
            </a:pPr>
            <a:endParaRPr lang="en-US" b="1" dirty="0">
              <a:solidFill>
                <a:srgbClr val="404040"/>
              </a:solidFill>
            </a:endParaRPr>
          </a:p>
          <a:p>
            <a:pPr>
              <a:spcBef>
                <a:spcPts val="0"/>
              </a:spcBef>
            </a:pPr>
            <a:endParaRPr lang="en-US" b="1" dirty="0">
              <a:solidFill>
                <a:srgbClr val="40404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404040"/>
                </a:solidFill>
              </a:rPr>
              <a:t>Enterprise Enabled APIs for integration with existing CVS Health applications</a:t>
            </a: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240848C9-D8F5-4149-8F7B-7336A037C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12" y="1780952"/>
            <a:ext cx="787812" cy="787812"/>
          </a:xfrm>
          <a:prstGeom prst="rect">
            <a:avLst/>
          </a:prstGeom>
        </p:spPr>
      </p:pic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0331F5D4-5E1E-4F82-8F2A-B085B2355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718" y="2865665"/>
            <a:ext cx="914400" cy="914400"/>
          </a:xfrm>
          <a:prstGeom prst="rect">
            <a:avLst/>
          </a:prstGeom>
        </p:spPr>
      </p:pic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6BC62C30-4518-440D-8DA5-41A0D3771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311" y="3612086"/>
            <a:ext cx="914400" cy="914400"/>
          </a:xfrm>
          <a:prstGeom prst="rect">
            <a:avLst/>
          </a:prstGeom>
        </p:spPr>
      </p:pic>
      <p:pic>
        <p:nvPicPr>
          <p:cNvPr id="9" name="Graphic 8" descr="Connected">
            <a:extLst>
              <a:ext uri="{FF2B5EF4-FFF2-40B4-BE49-F238E27FC236}">
                <a16:creationId xmlns:a16="http://schemas.microsoft.com/office/drawing/2014/main" id="{6F695793-74DF-4970-B898-E8A0C03659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604" y="542544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CFF24A-86FF-4EA3-97FF-FA4384414237}"/>
              </a:ext>
            </a:extLst>
          </p:cNvPr>
          <p:cNvSpPr txBox="1"/>
          <p:nvPr/>
        </p:nvSpPr>
        <p:spPr>
          <a:xfrm>
            <a:off x="1971040" y="1155032"/>
            <a:ext cx="8107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404040"/>
                </a:solidFill>
              </a:rPr>
              <a:t>Internal SDoH/CRD Recorded Demo</a:t>
            </a:r>
            <a:r>
              <a:rPr lang="en-US" sz="2800" i="1" dirty="0">
                <a:solidFill>
                  <a:srgbClr val="404040"/>
                </a:solidFill>
              </a:rPr>
              <a:t>: </a:t>
            </a:r>
            <a:r>
              <a:rPr lang="en-US" sz="2800" i="1" dirty="0">
                <a:hlinkClick r:id="rId12"/>
              </a:rPr>
              <a:t>View</a:t>
            </a:r>
            <a:endParaRPr lang="en-US" sz="2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0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>
              <a:defRPr/>
            </a:pPr>
            <a:endParaRPr lang="en-US" dirty="0">
              <a:solidFill>
                <a:schemeClr val="accent2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457189">
              <a:defRPr/>
            </a:pPr>
            <a:r>
              <a:rPr lang="en-US" sz="3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algn="ctr" defTabSz="457189">
              <a:defRPr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 Resource Directory - Market Study from UC San Francisco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2E9F18A-5C85-4799-B755-1A9DDDB6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9" y="946908"/>
            <a:ext cx="9667726" cy="71323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404040"/>
                </a:solidFill>
              </a:rPr>
              <a:t>2019 Community Resource Referral Platforms: A Guide for Health Care Organizations – UC San Francisco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07D192-A74B-47A9-A536-60F904DE11F6}"/>
              </a:ext>
            </a:extLst>
          </p:cNvPr>
          <p:cNvSpPr txBox="1">
            <a:spLocks/>
          </p:cNvSpPr>
          <p:nvPr/>
        </p:nvSpPr>
        <p:spPr>
          <a:xfrm>
            <a:off x="359084" y="1525671"/>
            <a:ext cx="11828832" cy="7641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None/>
              <a:defRPr sz="1600" kern="1200" cap="none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914400" lvl="1" indent="-330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1371600" lvl="2" indent="-3302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1828800" lvl="3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2286000" lvl="4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2743200" lvl="5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3657600" lvl="7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4114800" lvl="8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4"/>
              </a:rPr>
              <a:t>https://sirenetwork.ucsf.edu/sites/sirenetwork.ucsf.edu/files/wysiwyg/Community-Resource-Referral-Platforms-Guide.pdf</a:t>
            </a:r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D500ED3-0EC1-488E-9217-A7C56BA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68295"/>
              </p:ext>
            </p:extLst>
          </p:nvPr>
        </p:nvGraphicFramePr>
        <p:xfrm>
          <a:off x="569913" y="2106588"/>
          <a:ext cx="11263005" cy="429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335">
                  <a:extLst>
                    <a:ext uri="{9D8B030D-6E8A-4147-A177-3AD203B41FA5}">
                      <a16:colId xmlns:a16="http://schemas.microsoft.com/office/drawing/2014/main" val="2197182540"/>
                    </a:ext>
                  </a:extLst>
                </a:gridCol>
                <a:gridCol w="3754335">
                  <a:extLst>
                    <a:ext uri="{9D8B030D-6E8A-4147-A177-3AD203B41FA5}">
                      <a16:colId xmlns:a16="http://schemas.microsoft.com/office/drawing/2014/main" val="4179221940"/>
                    </a:ext>
                  </a:extLst>
                </a:gridCol>
                <a:gridCol w="3754335">
                  <a:extLst>
                    <a:ext uri="{9D8B030D-6E8A-4147-A177-3AD203B41FA5}">
                      <a16:colId xmlns:a16="http://schemas.microsoft.com/office/drawing/2014/main" val="1970312029"/>
                    </a:ext>
                  </a:extLst>
                </a:gridCol>
              </a:tblGrid>
              <a:tr h="49133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Executive Summary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9548"/>
                  </a:ext>
                </a:extLst>
              </a:tr>
              <a:tr h="4208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Scope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Functionality Assessed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Key Findings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94670"/>
                  </a:ext>
                </a:extLst>
              </a:tr>
              <a:tr h="28618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Input from 39 health care organizations currently using or implementing CRD Platforms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depth functional assessment of 9 leading platform vendors: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Aunt Bertha, CharityTracker, CrossTx, Healthify, NowPow, One Degree, Pieces Iris, TAVHealth, Unite 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Resource Directory and 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UI/UX Search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Referral Mgmt. &amp; Outcome Tracking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Privacy Protection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System Integration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Care Coordination/Case Mgmt.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Reporting &amp; Analytics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Auto-suggested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 &amp; Vendor responsiveness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Platforms Categorized by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Targeted to Individuals vs. HealthCare Organizations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Focused vs. Compressive Directories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Implementations take longer than expected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Closed-loop referral tracking/feedback was the most challenging part of implementation; very few success stories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0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73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BCE1CD76-50C1-48A2-BBF5-D8ADC1E7449D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BBE063-2957-461C-8CCA-EBC1745788B1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0AEB8-0725-4645-8555-8148040FF974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SDoH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/CRD – Work Group Members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5B61A7-C261-419C-9C09-D1098171FBB6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0" name="Freeform: Shape 49">
              <a:extLst>
                <a:ext uri="{FF2B5EF4-FFF2-40B4-BE49-F238E27FC236}">
                  <a16:creationId xmlns:a16="http://schemas.microsoft.com/office/drawing/2014/main" id="{184905EC-8C20-4EAA-99D8-0172A8D806E1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: Shape 50">
              <a:extLst>
                <a:ext uri="{FF2B5EF4-FFF2-40B4-BE49-F238E27FC236}">
                  <a16:creationId xmlns:a16="http://schemas.microsoft.com/office/drawing/2014/main" id="{04F5FB20-AA83-4E5F-B8AC-D9E9A4B84D0E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C5E1F7-6AC1-443E-A2F4-2955F55E2688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3" name="Freeform: Shape 53">
              <a:extLst>
                <a:ext uri="{FF2B5EF4-FFF2-40B4-BE49-F238E27FC236}">
                  <a16:creationId xmlns:a16="http://schemas.microsoft.com/office/drawing/2014/main" id="{B794ED90-133F-4B08-B0FE-BD489D177B9C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B1D225-CCF3-4A81-9EC7-A321AA54995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E7B8861-C8E0-47FA-B7D8-9FB323008A79}"/>
              </a:ext>
            </a:extLst>
          </p:cNvPr>
          <p:cNvSpPr/>
          <p:nvPr/>
        </p:nvSpPr>
        <p:spPr bwMode="gray">
          <a:xfrm>
            <a:off x="809469" y="6355830"/>
            <a:ext cx="4586990" cy="40098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C9CBB2-3A18-4B7D-B1AE-B1113A7FC06D}"/>
              </a:ext>
            </a:extLst>
          </p:cNvPr>
          <p:cNvSpPr txBox="1">
            <a:spLocks/>
          </p:cNvSpPr>
          <p:nvPr/>
        </p:nvSpPr>
        <p:spPr>
          <a:xfrm>
            <a:off x="522516" y="1039207"/>
            <a:ext cx="5773353" cy="471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SDoH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/CRD Work Group: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HealthHubs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(Gaurav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Shivare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Ryan Keohane)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Rx Panel (Travis Board)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ActiveHealth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(Miriam Ferreira)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Rx Retail (Lindsey Aubin)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(Daphne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Psacharopoulos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Cathy Chiang)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Minute Clinic (Steve Furtado)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PBM Specialty (Tricia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Lacavich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HCB (Joe Swisher, RJ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Briscione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Chief Medical Office (Garth Graham)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Technology Strategy (Dave Fitzgerald, Kathy Filkins)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Enterprise Product (Mary Buckley, Eric Sullivan)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Transformation (Scott Moule)</a:t>
            </a:r>
          </a:p>
        </p:txBody>
      </p:sp>
    </p:spTree>
    <p:extLst>
      <p:ext uri="{BB962C8B-B14F-4D97-AF65-F5344CB8AC3E}">
        <p14:creationId xmlns:p14="http://schemas.microsoft.com/office/powerpoint/2010/main" val="419702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9ED3DC-A089-477A-862F-1A88567A5D37}"/>
              </a:ext>
            </a:extLst>
          </p:cNvPr>
          <p:cNvSpPr txBox="1">
            <a:spLocks/>
          </p:cNvSpPr>
          <p:nvPr/>
        </p:nvSpPr>
        <p:spPr>
          <a:xfrm>
            <a:off x="6084791" y="1039037"/>
            <a:ext cx="5905181" cy="5581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PBM Specialty Product / Innovation (Christine 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Sawicki, Katie Johnson)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PBM EMR Specialty / Specialty Operations (Olga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Korsunsky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Danielle Blackman)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Accordant / Digital (Melissa Klein / Danielle 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Gaither)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PBM Quality HEDIS/ STARS (Jack Kiley)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PBM – IT (Nora Ellis,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Roselin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Daniel, Chris Kerr, 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Ankit Shah,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Munish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Vij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HCB (Susan Brayton,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Ketti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Leff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Amy Neves, Alka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Arcari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Get list from Alka &amp;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Ketti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Novologix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(Tracy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Grunsfeld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Jeff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Lannigan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Retail (Rosemary Weldon)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EPIC COE (Paul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Szelag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Vanteya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Pandit)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Complex Disease – Transformation (Travis Board)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Technology Strategy (Kathy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Filkins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David Fitzgerald, Harikrishnan Viswanathan, Andre Dubreuil, Jonathan Singer)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Enterprise Products Delivery (Mary Buckley , Suresh Kasthuri, Carolyn Scholvinck, Lisa Larsen,  Sonal Jain, Sharlyn D'Occhio)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BCE1CD76-50C1-48A2-BBF5-D8ADC1E7449D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BBE063-2957-461C-8CCA-EBC1745788B1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0AEB8-0725-4645-8555-8148040FF974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of Clinical Data and Care Management – Work Group Members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5B61A7-C261-419C-9C09-D1098171FBB6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0" name="Freeform: Shape 49">
              <a:extLst>
                <a:ext uri="{FF2B5EF4-FFF2-40B4-BE49-F238E27FC236}">
                  <a16:creationId xmlns:a16="http://schemas.microsoft.com/office/drawing/2014/main" id="{184905EC-8C20-4EAA-99D8-0172A8D806E1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: Shape 50">
              <a:extLst>
                <a:ext uri="{FF2B5EF4-FFF2-40B4-BE49-F238E27FC236}">
                  <a16:creationId xmlns:a16="http://schemas.microsoft.com/office/drawing/2014/main" id="{04F5FB20-AA83-4E5F-B8AC-D9E9A4B84D0E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C5E1F7-6AC1-443E-A2F4-2955F55E2688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3" name="Freeform: Shape 53">
              <a:extLst>
                <a:ext uri="{FF2B5EF4-FFF2-40B4-BE49-F238E27FC236}">
                  <a16:creationId xmlns:a16="http://schemas.microsoft.com/office/drawing/2014/main" id="{B794ED90-133F-4B08-B0FE-BD489D177B9C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B1D225-CCF3-4A81-9EC7-A321AA54995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E7B8861-C8E0-47FA-B7D8-9FB323008A79}"/>
              </a:ext>
            </a:extLst>
          </p:cNvPr>
          <p:cNvSpPr/>
          <p:nvPr/>
        </p:nvSpPr>
        <p:spPr bwMode="gray">
          <a:xfrm>
            <a:off x="809469" y="6355830"/>
            <a:ext cx="4586990" cy="40098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C9CBB2-3A18-4B7D-B1AE-B1113A7FC06D}"/>
              </a:ext>
            </a:extLst>
          </p:cNvPr>
          <p:cNvSpPr txBox="1">
            <a:spLocks/>
          </p:cNvSpPr>
          <p:nvPr/>
        </p:nvSpPr>
        <p:spPr>
          <a:xfrm>
            <a:off x="522516" y="1039205"/>
            <a:ext cx="5773353" cy="581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 Group: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HealthHubs</a:t>
            </a: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(Kate </a:t>
            </a:r>
            <a:r>
              <a:rPr kumimoji="0" lang="en-US" sz="1700" b="0" i="0" u="none" strike="noStrike" kern="1200" cap="none" spc="0" normalizeH="0" baseline="0" noProof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Murray,Ravi</a:t>
            </a: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Vangala, Gaurav Shivhare)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Transformation (Scott S Moule, Tom Petersen)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UM Data Analytics (Chris Burnett, Josh Fredell, Olga Matlin)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AHM (Miriam Ferreira)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Retail Pharmacy (Ryan Keohane, Lindsey Aubin)  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- FDTH (Daphne Psacharopoulos)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Analytics and Engagement (Allyson Aube, Doris Arnold, Jim Murray, Amy Sheide)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- PBM  (Justin Reid, Brian Hopkins, </a:t>
            </a:r>
            <a:b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Bryan Tate)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- Health Cloud (Cathy Chiang) 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Minute Clinic (Nicholas Zaccardi)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PBM Specialty - Coram (Bill Bolgar, Denis W)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PBM UM  (Judith Heller, John Stone, Tammy Pickering)</a:t>
            </a:r>
          </a:p>
          <a:p>
            <a:pPr marL="466725" marR="0" lvl="1" indent="-2428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PBM UM - PA Operations (Julie Sheer, </a:t>
            </a:r>
            <a:b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Nathalie </a:t>
            </a:r>
            <a:r>
              <a:rPr kumimoji="0" lang="en-US" sz="1700" b="0" i="0" u="none" strike="noStrike" kern="1200" cap="none" spc="0" normalizeH="0" baseline="0" noProof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Krier</a:t>
            </a: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942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C20A84-F9A7-4F4B-9646-426C058575A1}"/>
              </a:ext>
            </a:extLst>
          </p:cNvPr>
          <p:cNvGrpSpPr/>
          <p:nvPr/>
        </p:nvGrpSpPr>
        <p:grpSpPr>
          <a:xfrm>
            <a:off x="-20831" y="-4037"/>
            <a:ext cx="12233505" cy="918437"/>
            <a:chOff x="-20831" y="-4037"/>
            <a:chExt cx="12233505" cy="918437"/>
          </a:xfrm>
        </p:grpSpPr>
        <p:pic>
          <p:nvPicPr>
            <p:cNvPr id="122" name="Picture 28" descr="https://mm.gettyimages.com/api/1.0/owners/249873912/assets/523091607/thumbnails/master/vn?signature=a4a77e76d184bd8aa96b92ec8cc052e6">
              <a:extLst>
                <a:ext uri="{FF2B5EF4-FFF2-40B4-BE49-F238E27FC236}">
                  <a16:creationId xmlns:a16="http://schemas.microsoft.com/office/drawing/2014/main" id="{C9B6F4A8-BF08-4CF0-84BE-3B2748F36C72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15" b="40411"/>
            <a:stretch/>
          </p:blipFill>
          <p:spPr bwMode="auto">
            <a:xfrm>
              <a:off x="-20831" y="16336"/>
              <a:ext cx="12211244" cy="897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4AC0B24-4E71-4C96-9BFD-5DE28E69E69C}"/>
                </a:ext>
              </a:extLst>
            </p:cNvPr>
            <p:cNvSpPr>
              <a:spLocks/>
            </p:cNvSpPr>
            <p:nvPr/>
          </p:nvSpPr>
          <p:spPr>
            <a:xfrm>
              <a:off x="-20831" y="-4037"/>
              <a:ext cx="12233505" cy="918437"/>
            </a:xfrm>
            <a:prstGeom prst="rect">
              <a:avLst/>
            </a:prstGeom>
            <a:solidFill>
              <a:srgbClr val="C00000">
                <a:alpha val="70000"/>
              </a:srgbClr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dirty="0">
                <a:solidFill>
                  <a:schemeClr val="accent2"/>
                </a:solidFill>
                <a:highlight>
                  <a:srgbClr val="FF0000"/>
                </a:highlight>
                <a:latin typeface="Arial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31F358E-0468-4C7B-9D3B-9528293C6BD8}"/>
                </a:ext>
              </a:extLst>
            </p:cNvPr>
            <p:cNvGrpSpPr/>
            <p:nvPr/>
          </p:nvGrpSpPr>
          <p:grpSpPr>
            <a:xfrm flipH="1">
              <a:off x="190467" y="113040"/>
              <a:ext cx="898465" cy="640441"/>
              <a:chOff x="1386706" y="1348740"/>
              <a:chExt cx="663076" cy="746760"/>
            </a:xfrm>
          </p:grpSpPr>
          <p:sp>
            <p:nvSpPr>
              <p:cNvPr id="131" name="Freeform: Shape 49">
                <a:extLst>
                  <a:ext uri="{FF2B5EF4-FFF2-40B4-BE49-F238E27FC236}">
                    <a16:creationId xmlns:a16="http://schemas.microsoft.com/office/drawing/2014/main" id="{68E756BE-7A90-407D-B970-6E9027B77182}"/>
                  </a:ext>
                </a:extLst>
              </p:cNvPr>
              <p:cNvSpPr/>
              <p:nvPr/>
            </p:nvSpPr>
            <p:spPr>
              <a:xfrm>
                <a:off x="1424942" y="13487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2" name="Freeform: Shape 50">
                <a:extLst>
                  <a:ext uri="{FF2B5EF4-FFF2-40B4-BE49-F238E27FC236}">
                    <a16:creationId xmlns:a16="http://schemas.microsoft.com/office/drawing/2014/main" id="{39F30F53-99C9-4206-A1B1-29E884F9DCE1}"/>
                  </a:ext>
                </a:extLst>
              </p:cNvPr>
              <p:cNvSpPr/>
              <p:nvPr/>
            </p:nvSpPr>
            <p:spPr>
              <a:xfrm>
                <a:off x="1386706" y="13868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848243A-BF99-4AEB-AE4B-5B88EEBC599B}"/>
                </a:ext>
              </a:extLst>
            </p:cNvPr>
            <p:cNvGrpSpPr/>
            <p:nvPr/>
          </p:nvGrpSpPr>
          <p:grpSpPr>
            <a:xfrm>
              <a:off x="11035408" y="109729"/>
              <a:ext cx="898463" cy="640441"/>
              <a:chOff x="1386706" y="1348740"/>
              <a:chExt cx="663074" cy="746760"/>
            </a:xfrm>
          </p:grpSpPr>
          <p:sp>
            <p:nvSpPr>
              <p:cNvPr id="129" name="Freeform: Shape 53">
                <a:extLst>
                  <a:ext uri="{FF2B5EF4-FFF2-40B4-BE49-F238E27FC236}">
                    <a16:creationId xmlns:a16="http://schemas.microsoft.com/office/drawing/2014/main" id="{C76C55B3-95B7-4C4F-AFE2-22E3433F2B31}"/>
                  </a:ext>
                </a:extLst>
              </p:cNvPr>
              <p:cNvSpPr/>
              <p:nvPr/>
            </p:nvSpPr>
            <p:spPr>
              <a:xfrm>
                <a:off x="1424940" y="13487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0ED60E1-7543-433F-A0D9-87DD647B6E8A}"/>
                  </a:ext>
                </a:extLst>
              </p:cNvPr>
              <p:cNvSpPr/>
              <p:nvPr/>
            </p:nvSpPr>
            <p:spPr>
              <a:xfrm>
                <a:off x="1386706" y="13868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55931"/>
            <a:ext cx="12187238" cy="5847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defTabSz="457189">
              <a:defRPr/>
            </a:pPr>
            <a:r>
              <a:rPr lang="en-US" sz="32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Connected Platforms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9F9D3-656C-46AE-864C-C02E623EEC9C}"/>
              </a:ext>
            </a:extLst>
          </p:cNvPr>
          <p:cNvSpPr txBox="1"/>
          <p:nvPr/>
        </p:nvSpPr>
        <p:spPr>
          <a:xfrm>
            <a:off x="388014" y="3296354"/>
            <a:ext cx="2398215" cy="11195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55730" fontAlgn="base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197" b="1" dirty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rPr>
              <a:t>Enterprise</a:t>
            </a:r>
          </a:p>
          <a:p>
            <a:pPr algn="ctr" defTabSz="455730" fontAlgn="base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197" b="1" dirty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rPr>
              <a:t>Capabilities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A4F6D-E059-4850-8427-C13AF15EEF91}"/>
              </a:ext>
            </a:extLst>
          </p:cNvPr>
          <p:cNvSpPr/>
          <p:nvPr/>
        </p:nvSpPr>
        <p:spPr>
          <a:xfrm>
            <a:off x="466088" y="4304836"/>
            <a:ext cx="2242069" cy="9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5730" fontAlgn="base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Open Sans Light"/>
                <a:ea typeface="Open Sans Light" panose="020B0306030504020204" pitchFamily="34" charset="0"/>
                <a:cs typeface="Open Sans Light" panose="020B0306030504020204" pitchFamily="34" charset="0"/>
              </a:rPr>
              <a:t>that will enable our future consumer-centric healthcare ecosystem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B7505-0304-4872-83E4-A15734D1F08B}"/>
              </a:ext>
            </a:extLst>
          </p:cNvPr>
          <p:cNvSpPr/>
          <p:nvPr/>
        </p:nvSpPr>
        <p:spPr>
          <a:xfrm>
            <a:off x="569912" y="1122802"/>
            <a:ext cx="3135679" cy="5031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1AE4-75D2-48FB-AA4C-A56F90E2BD4F}"/>
              </a:ext>
            </a:extLst>
          </p:cNvPr>
          <p:cNvSpPr/>
          <p:nvPr/>
        </p:nvSpPr>
        <p:spPr>
          <a:xfrm>
            <a:off x="3776948" y="1122802"/>
            <a:ext cx="7841965" cy="503193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B16D9-C3FA-490C-8966-4D29E4AB8DCC}"/>
              </a:ext>
            </a:extLst>
          </p:cNvPr>
          <p:cNvSpPr txBox="1"/>
          <p:nvPr/>
        </p:nvSpPr>
        <p:spPr>
          <a:xfrm>
            <a:off x="921010" y="1919297"/>
            <a:ext cx="2242069" cy="394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lnSpc>
                <a:spcPct val="90000"/>
              </a:lnSpc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Platforms</a:t>
            </a:r>
          </a:p>
          <a:p>
            <a:pPr lvl="0" algn="ctr" defTabSz="457200">
              <a:lnSpc>
                <a:spcPct val="90000"/>
              </a:lnSpc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457200">
              <a:lnSpc>
                <a:spcPct val="90000"/>
              </a:lnSpc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457200">
              <a:lnSpc>
                <a:spcPct val="90000"/>
              </a:lnSpc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to Identify Synergistic Funding &amp; Collaborate to Deliver on Cross-Enterprise Initiatives</a:t>
            </a:r>
          </a:p>
          <a:p>
            <a:pPr lvl="0" algn="ctr" defTabSz="457200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6A927B-D9D0-4B59-A685-8D72CD5F479D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0915" y="2830025"/>
            <a:ext cx="1927952" cy="1"/>
          </a:xfrm>
          <a:prstGeom prst="line">
            <a:avLst/>
          </a:prstGeom>
          <a:ln w="12700" cmpd="sng">
            <a:solidFill>
              <a:schemeClr val="bg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ACFEC-2FD4-4930-8815-9716D565869B}"/>
              </a:ext>
            </a:extLst>
          </p:cNvPr>
          <p:cNvSpPr/>
          <p:nvPr/>
        </p:nvSpPr>
        <p:spPr>
          <a:xfrm>
            <a:off x="4248104" y="1320071"/>
            <a:ext cx="69494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lvl="1" indent="-225425" defTabSz="914135" fontAlgn="ctr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1371202" algn="l"/>
              </a:tabLst>
            </a:pP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 b="1" i="1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Platform</a:t>
            </a:r>
            <a:r>
              <a:rPr lang="en-US" sz="2400" i="1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 accelerate and improve insights </a:t>
            </a:r>
          </a:p>
          <a:p>
            <a:pPr marL="225425" lvl="1" indent="-225425" defTabSz="914135" fontAlgn="ctr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1371202" algn="l"/>
              </a:tabLst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Clinical Platform</a:t>
            </a:r>
            <a:r>
              <a:rPr lang="en-US" sz="2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 provide clinical data seamlessly across all Business Units </a:t>
            </a:r>
          </a:p>
          <a:p>
            <a:pPr marL="225425" lvl="1" indent="-225425" defTabSz="914135" fontAlgn="ctr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1371202" algn="l"/>
              </a:tabLst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 Platform</a:t>
            </a:r>
            <a:r>
              <a:rPr lang="en-US" sz="2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 provide a seamless customer service experience</a:t>
            </a:r>
          </a:p>
          <a:p>
            <a:pPr marL="225425" lvl="1" indent="-225425" defTabSz="914135" fontAlgn="ctr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1371202" algn="l"/>
              </a:tabLst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Ecosystem Platfo</a:t>
            </a:r>
            <a:r>
              <a:rPr 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rm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provide the foundation for a coordinated consumer experience </a:t>
            </a:r>
          </a:p>
          <a:p>
            <a:pPr marL="225425" lvl="1" indent="-225425" defTabSz="914135" fontAlgn="ctr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1371202" algn="l"/>
              </a:tabLst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Intelligence Platform</a:t>
            </a:r>
            <a:r>
              <a:rPr lang="en-US" sz="2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 apply proven Artificial Intelligence 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4356D-121C-46C7-A230-C3F093C4D6E3}"/>
              </a:ext>
            </a:extLst>
          </p:cNvPr>
          <p:cNvSpPr/>
          <p:nvPr/>
        </p:nvSpPr>
        <p:spPr>
          <a:xfrm>
            <a:off x="4248104" y="2151449"/>
            <a:ext cx="6770520" cy="92541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6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A9F18D-1155-4F37-A00F-4BFB28DC6E05}"/>
              </a:ext>
            </a:extLst>
          </p:cNvPr>
          <p:cNvSpPr/>
          <p:nvPr/>
        </p:nvSpPr>
        <p:spPr bwMode="gray">
          <a:xfrm>
            <a:off x="6039024" y="1574659"/>
            <a:ext cx="188217" cy="4781692"/>
          </a:xfrm>
          <a:prstGeom prst="rect">
            <a:avLst/>
          </a:prstGeom>
          <a:solidFill>
            <a:srgbClr val="C2214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DD4179-9EF3-447C-B7DB-220BB1F18364}"/>
              </a:ext>
            </a:extLst>
          </p:cNvPr>
          <p:cNvSpPr txBox="1"/>
          <p:nvPr/>
        </p:nvSpPr>
        <p:spPr>
          <a:xfrm>
            <a:off x="569913" y="1525376"/>
            <a:ext cx="4915414" cy="692497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 u="sng" dirty="0">
                <a:solidFill>
                  <a:srgbClr val="404040"/>
                </a:solidFill>
              </a:rPr>
              <a:t>February 2020</a:t>
            </a:r>
          </a:p>
          <a:p>
            <a:pPr marL="296863" lvl="1" indent="-1905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i="1" dirty="0">
                <a:solidFill>
                  <a:srgbClr val="404040"/>
                </a:solidFill>
                <a:cs typeface="Times New Roman" panose="02020603050405020304" pitchFamily="18" charset="0"/>
              </a:rPr>
              <a:t>Reviewed Connected Platform strategy, synergistic funding and operating model</a:t>
            </a:r>
            <a:endParaRPr lang="en-US" sz="1500" dirty="0">
              <a:solidFill>
                <a:srgbClr val="40404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FF3F6B-7331-4EDB-8E4D-A8D0133E8120}"/>
              </a:ext>
            </a:extLst>
          </p:cNvPr>
          <p:cNvSpPr txBox="1"/>
          <p:nvPr/>
        </p:nvSpPr>
        <p:spPr>
          <a:xfrm>
            <a:off x="6625596" y="1848179"/>
            <a:ext cx="4993317" cy="1243414"/>
          </a:xfrm>
          <a:prstGeom prst="rect">
            <a:avLst/>
          </a:prstGeom>
          <a:solidFill>
            <a:srgbClr val="D9D9D9"/>
          </a:solidFill>
          <a:effectLst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u="sng" dirty="0">
                <a:solidFill>
                  <a:srgbClr val="404040"/>
                </a:solidFill>
              </a:rPr>
              <a:t>April 2020</a:t>
            </a:r>
          </a:p>
          <a:p>
            <a:pPr marL="342900" lvl="1" indent="-206375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b="1" i="1" dirty="0">
                <a:solidFill>
                  <a:srgbClr val="404040"/>
                </a:solidFill>
                <a:cs typeface="Times New Roman" panose="02020603050405020304" pitchFamily="18" charset="0"/>
              </a:rPr>
              <a:t>Troy Brennan </a:t>
            </a:r>
            <a:r>
              <a:rPr lang="en-US" sz="1500" i="1" dirty="0">
                <a:solidFill>
                  <a:srgbClr val="404040"/>
                </a:solidFill>
                <a:cs typeface="Times New Roman" panose="02020603050405020304" pitchFamily="18" charset="0"/>
              </a:rPr>
              <a:t>was named as the Executive Sponsor</a:t>
            </a:r>
          </a:p>
          <a:p>
            <a:pPr marL="342900" lvl="1" indent="-206375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b="1" i="1" dirty="0">
                <a:solidFill>
                  <a:srgbClr val="404040"/>
                </a:solidFill>
                <a:cs typeface="Times New Roman" panose="02020603050405020304" pitchFamily="18" charset="0"/>
              </a:rPr>
              <a:t>Sheryl Burke </a:t>
            </a:r>
            <a:r>
              <a:rPr lang="en-US" sz="1500" i="1" dirty="0">
                <a:solidFill>
                  <a:srgbClr val="404040"/>
                </a:solidFill>
                <a:cs typeface="Times New Roman" panose="02020603050405020304" pitchFamily="18" charset="0"/>
              </a:rPr>
              <a:t>the Platform Leader for Clinical Connected Platform</a:t>
            </a:r>
          </a:p>
          <a:p>
            <a:pPr marL="342900" lvl="1" indent="-206375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b="1" i="1" dirty="0">
                <a:solidFill>
                  <a:srgbClr val="404040"/>
                </a:solidFill>
                <a:cs typeface="Times New Roman" panose="02020603050405020304" pitchFamily="18" charset="0"/>
              </a:rPr>
              <a:t>Round 1 investments requests submitted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80D78-FC33-41F6-AEB1-AF0251320C3F}"/>
              </a:ext>
            </a:extLst>
          </p:cNvPr>
          <p:cNvSpPr txBox="1"/>
          <p:nvPr/>
        </p:nvSpPr>
        <p:spPr>
          <a:xfrm>
            <a:off x="569913" y="2338293"/>
            <a:ext cx="4917996" cy="2677656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u="sng" dirty="0">
                <a:solidFill>
                  <a:srgbClr val="404040"/>
                </a:solidFill>
              </a:rPr>
              <a:t>May – June 2020</a:t>
            </a:r>
          </a:p>
          <a:p>
            <a:pPr marL="296863" lvl="1" indent="-1524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i="1" dirty="0">
                <a:solidFill>
                  <a:srgbClr val="404040"/>
                </a:solidFill>
                <a:cs typeface="Times New Roman" panose="02020603050405020304" pitchFamily="18" charset="0"/>
              </a:rPr>
              <a:t>The </a:t>
            </a:r>
            <a:r>
              <a:rPr lang="en-US" sz="1500" b="1" i="1" dirty="0">
                <a:solidFill>
                  <a:srgbClr val="404040"/>
                </a:solidFill>
                <a:cs typeface="Times New Roman" panose="02020603050405020304" pitchFamily="18" charset="0"/>
              </a:rPr>
              <a:t>Clinical Connected Platform Product </a:t>
            </a:r>
            <a:br>
              <a:rPr lang="en-US" sz="1500" b="1" i="1" dirty="0">
                <a:solidFill>
                  <a:srgbClr val="404040"/>
                </a:solidFill>
                <a:cs typeface="Times New Roman" panose="02020603050405020304" pitchFamily="18" charset="0"/>
              </a:rPr>
            </a:br>
            <a:r>
              <a:rPr lang="en-US" sz="1500" b="1" i="1" dirty="0">
                <a:solidFill>
                  <a:srgbClr val="404040"/>
                </a:solidFill>
                <a:cs typeface="Times New Roman" panose="02020603050405020304" pitchFamily="18" charset="0"/>
              </a:rPr>
              <a:t>Council formed </a:t>
            </a:r>
            <a:r>
              <a:rPr lang="en-US" sz="1400" i="1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met to review the Clinical Platform Product Roadmap </a:t>
            </a:r>
          </a:p>
          <a:p>
            <a:pPr marL="296863" lvl="1" indent="-1524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i="1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Iterated and </a:t>
            </a:r>
            <a:r>
              <a:rPr lang="en-US" sz="1500" b="1" i="1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adjusted for Round 2 submissions </a:t>
            </a:r>
            <a:br>
              <a:rPr lang="en-US" sz="1500" i="1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based on council feedback; current </a:t>
            </a:r>
            <a:r>
              <a:rPr lang="en-US" sz="1400" b="1" i="1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focus is on 2 initiatives</a:t>
            </a:r>
            <a:r>
              <a:rPr lang="en-US" sz="1400" i="1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i="1" dirty="0">
              <a:solidFill>
                <a:srgbClr val="404040"/>
              </a:solidFill>
              <a:cs typeface="Times New Roman" panose="02020603050405020304" pitchFamily="18" charset="0"/>
            </a:endParaRPr>
          </a:p>
          <a:p>
            <a:pPr marL="579438" lvl="2" indent="-236538">
              <a:buFont typeface="Arial" panose="020B0604020202020204" pitchFamily="34" charset="0"/>
              <a:buChar char="‒"/>
              <a:tabLst>
                <a:tab pos="1371600" algn="l"/>
              </a:tabLst>
            </a:pPr>
            <a:r>
              <a:rPr lang="en-US" sz="1400" b="1" i="1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Social Determinant of Health (SDoH) / Community Resource Directory (CRD)</a:t>
            </a:r>
            <a:endParaRPr lang="en-US" sz="1400" b="1" i="1" dirty="0">
              <a:solidFill>
                <a:srgbClr val="40404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9438" lvl="2" indent="-236538">
              <a:buFont typeface="Arial" panose="020B0604020202020204" pitchFamily="34" charset="0"/>
              <a:buChar char="‒"/>
              <a:tabLst>
                <a:tab pos="1371600" algn="l"/>
              </a:tabLst>
            </a:pPr>
            <a:r>
              <a:rPr lang="en-US" sz="1400" b="1" i="1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Integration of Clinical Data and Care Management</a:t>
            </a:r>
          </a:p>
          <a:p>
            <a:pPr marL="342900" lvl="1" indent="-206375"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500" i="1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Decision made to form work groups </a:t>
            </a:r>
            <a:r>
              <a:rPr lang="en-US" sz="1400" i="1" dirty="0">
                <a:solidFill>
                  <a:srgbClr val="4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 further refine investment requests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D3B8BF-B593-4B36-94E0-45D3412FE7A4}"/>
              </a:ext>
            </a:extLst>
          </p:cNvPr>
          <p:cNvSpPr/>
          <p:nvPr/>
        </p:nvSpPr>
        <p:spPr bwMode="gray">
          <a:xfrm>
            <a:off x="6048785" y="1790355"/>
            <a:ext cx="164592" cy="160421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D9D9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5887A1-D21A-41D3-AF16-AD924705B6B9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 flipV="1">
            <a:off x="5485327" y="1870566"/>
            <a:ext cx="563458" cy="1059"/>
          </a:xfrm>
          <a:prstGeom prst="line">
            <a:avLst/>
          </a:prstGeom>
          <a:ln w="25400" cmpd="sng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74478-F38A-4E14-8182-6ED188B8A477}"/>
              </a:ext>
            </a:extLst>
          </p:cNvPr>
          <p:cNvSpPr/>
          <p:nvPr/>
        </p:nvSpPr>
        <p:spPr>
          <a:xfrm>
            <a:off x="569913" y="930486"/>
            <a:ext cx="1104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Clinical Connected Platform will build enterprise assets that can be leveraged across business units to help CVS Health outcomes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D0A7A6-1E96-4650-B1D4-79AFFE78733B}"/>
              </a:ext>
            </a:extLst>
          </p:cNvPr>
          <p:cNvSpPr txBox="1"/>
          <p:nvPr/>
        </p:nvSpPr>
        <p:spPr>
          <a:xfrm>
            <a:off x="6625589" y="3683985"/>
            <a:ext cx="4993325" cy="1910462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u="sng" dirty="0">
                <a:solidFill>
                  <a:srgbClr val="404040"/>
                </a:solidFill>
              </a:rPr>
              <a:t>June – September 2020</a:t>
            </a:r>
          </a:p>
          <a:p>
            <a:pPr marL="342900" lvl="1" indent="-206375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b="1" i="1" dirty="0">
                <a:solidFill>
                  <a:srgbClr val="404040"/>
                </a:solidFill>
                <a:cs typeface="Times New Roman" panose="02020603050405020304" pitchFamily="18" charset="0"/>
              </a:rPr>
              <a:t>Work groups created </a:t>
            </a:r>
            <a:r>
              <a:rPr lang="en-US" sz="1500" i="1" dirty="0">
                <a:solidFill>
                  <a:srgbClr val="404040"/>
                </a:solidFill>
                <a:cs typeface="Times New Roman" panose="02020603050405020304" pitchFamily="18" charset="0"/>
              </a:rPr>
              <a:t>and focused on:</a:t>
            </a:r>
          </a:p>
          <a:p>
            <a:pPr marL="609600" lvl="2" indent="-206375">
              <a:buFont typeface="Arial" panose="020B0604020202020204" pitchFamily="34" charset="0"/>
              <a:buChar char="‒"/>
              <a:tabLst>
                <a:tab pos="1371600" algn="l"/>
              </a:tabLst>
            </a:pPr>
            <a:r>
              <a:rPr lang="en-US" sz="1400" b="1" i="1" dirty="0">
                <a:solidFill>
                  <a:srgbClr val="404040"/>
                </a:solidFill>
                <a:cs typeface="Times New Roman" panose="02020603050405020304" pitchFamily="18" charset="0"/>
              </a:rPr>
              <a:t>Identifying</a:t>
            </a:r>
            <a:r>
              <a:rPr lang="en-US" sz="1400" i="1" dirty="0">
                <a:solidFill>
                  <a:srgbClr val="404040"/>
                </a:solidFill>
                <a:cs typeface="Times New Roman" panose="02020603050405020304" pitchFamily="18" charset="0"/>
              </a:rPr>
              <a:t>  and demonstrating </a:t>
            </a:r>
            <a:r>
              <a:rPr lang="en-US" sz="1400" b="1" i="1" dirty="0">
                <a:solidFill>
                  <a:srgbClr val="404040"/>
                </a:solidFill>
                <a:cs typeface="Times New Roman" panose="02020603050405020304" pitchFamily="18" charset="0"/>
              </a:rPr>
              <a:t>existing functionality across investment areas</a:t>
            </a:r>
            <a:r>
              <a:rPr lang="en-US" sz="1400" i="1" dirty="0">
                <a:solidFill>
                  <a:srgbClr val="404040"/>
                </a:solidFill>
                <a:cs typeface="Times New Roman" panose="02020603050405020304" pitchFamily="18" charset="0"/>
              </a:rPr>
              <a:t>; confirmed work in progress development and/or vendor integrations.</a:t>
            </a:r>
          </a:p>
          <a:p>
            <a:pPr marL="609600" lvl="2" indent="-206375">
              <a:buFont typeface="Arial" panose="020B0604020202020204" pitchFamily="34" charset="0"/>
              <a:buChar char="‒"/>
              <a:tabLst>
                <a:tab pos="1371600" algn="l"/>
              </a:tabLst>
            </a:pPr>
            <a:r>
              <a:rPr lang="en-US" sz="1400" b="1" i="1" dirty="0">
                <a:solidFill>
                  <a:srgbClr val="404040"/>
                </a:solidFill>
                <a:cs typeface="Times New Roman" panose="02020603050405020304" pitchFamily="18" charset="0"/>
              </a:rPr>
              <a:t>Confirming 2021 investment asks </a:t>
            </a:r>
            <a:r>
              <a:rPr lang="en-US" sz="1400" i="1" dirty="0">
                <a:solidFill>
                  <a:srgbClr val="404040"/>
                </a:solidFill>
                <a:cs typeface="Times New Roman" panose="02020603050405020304" pitchFamily="18" charset="0"/>
              </a:rPr>
              <a:t>and similar roadmap functionality across CVSH business units</a:t>
            </a:r>
          </a:p>
          <a:p>
            <a:pPr marL="609600" lvl="2" indent="-206375">
              <a:buFont typeface="Arial" panose="020B0604020202020204" pitchFamily="34" charset="0"/>
              <a:buChar char="‒"/>
              <a:tabLst>
                <a:tab pos="1371600" algn="l"/>
              </a:tabLst>
            </a:pPr>
            <a:r>
              <a:rPr lang="en-US" sz="1400" b="1" i="1" dirty="0">
                <a:solidFill>
                  <a:srgbClr val="404040"/>
                </a:solidFill>
                <a:cs typeface="Times New Roman" panose="02020603050405020304" pitchFamily="18" charset="0"/>
              </a:rPr>
              <a:t>Identifying potential future interests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CDAE49-A0A3-4C4E-A604-0298C71EF2D7}"/>
              </a:ext>
            </a:extLst>
          </p:cNvPr>
          <p:cNvCxnSpPr>
            <a:cxnSpLocks/>
            <a:stCxn id="43" idx="6"/>
            <a:endCxn id="25" idx="1"/>
          </p:cNvCxnSpPr>
          <p:nvPr/>
        </p:nvCxnSpPr>
        <p:spPr>
          <a:xfrm>
            <a:off x="6213377" y="2465375"/>
            <a:ext cx="412219" cy="4511"/>
          </a:xfrm>
          <a:prstGeom prst="line">
            <a:avLst/>
          </a:prstGeom>
          <a:ln w="25400" cmpd="sng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973FCA-D39F-46F0-ADE0-AA2098BE99D0}"/>
              </a:ext>
            </a:extLst>
          </p:cNvPr>
          <p:cNvCxnSpPr>
            <a:cxnSpLocks/>
          </p:cNvCxnSpPr>
          <p:nvPr/>
        </p:nvCxnSpPr>
        <p:spPr>
          <a:xfrm flipV="1">
            <a:off x="5475254" y="3354462"/>
            <a:ext cx="599220" cy="0"/>
          </a:xfrm>
          <a:prstGeom prst="line">
            <a:avLst/>
          </a:prstGeom>
          <a:ln w="25400" cmpd="sng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E2F3B52-EF85-47FA-A265-8386B49F6456}"/>
              </a:ext>
            </a:extLst>
          </p:cNvPr>
          <p:cNvSpPr/>
          <p:nvPr/>
        </p:nvSpPr>
        <p:spPr bwMode="gray">
          <a:xfrm>
            <a:off x="6048785" y="4831584"/>
            <a:ext cx="164592" cy="160421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D9D9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4CFA85-10D4-41BB-B0D8-0D7819930444}"/>
              </a:ext>
            </a:extLst>
          </p:cNvPr>
          <p:cNvCxnSpPr>
            <a:cxnSpLocks/>
          </p:cNvCxnSpPr>
          <p:nvPr/>
        </p:nvCxnSpPr>
        <p:spPr>
          <a:xfrm flipV="1">
            <a:off x="6226774" y="4905051"/>
            <a:ext cx="654228" cy="1"/>
          </a:xfrm>
          <a:prstGeom prst="line">
            <a:avLst/>
          </a:prstGeom>
          <a:ln w="25400" cmpd="sng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D2AA8B8-45C8-4F92-BF68-63EF86065814}"/>
              </a:ext>
            </a:extLst>
          </p:cNvPr>
          <p:cNvSpPr/>
          <p:nvPr/>
        </p:nvSpPr>
        <p:spPr bwMode="gray">
          <a:xfrm>
            <a:off x="6048785" y="5606351"/>
            <a:ext cx="164592" cy="160421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D9D9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4C9712-79BB-493E-AAC3-1FF6C6EE299B}"/>
              </a:ext>
            </a:extLst>
          </p:cNvPr>
          <p:cNvCxnSpPr>
            <a:cxnSpLocks/>
            <a:stCxn id="39" idx="3"/>
            <a:endCxn id="19" idx="2"/>
          </p:cNvCxnSpPr>
          <p:nvPr/>
        </p:nvCxnSpPr>
        <p:spPr>
          <a:xfrm flipV="1">
            <a:off x="5482961" y="5686562"/>
            <a:ext cx="565824" cy="1"/>
          </a:xfrm>
          <a:prstGeom prst="line">
            <a:avLst/>
          </a:prstGeom>
          <a:ln w="25400" cmpd="sng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4B5BB60B-179B-4813-81C7-C1658B8D0088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186E734-1B75-45FC-B185-0CF6E52033ED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>
              <a:defRPr/>
            </a:pPr>
            <a:endParaRPr lang="en-US" dirty="0">
              <a:solidFill>
                <a:schemeClr val="accent2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55DEB5-6715-42F9-A4FA-DCFD5DBA649F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defTabSz="457189">
              <a:defRPr/>
            </a:pPr>
            <a:r>
              <a:rPr lang="en-US" sz="30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lvl="0" algn="ctr" defTabSz="457189">
              <a:defRPr/>
            </a:pPr>
            <a:r>
              <a:rPr lang="en-US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 Timeline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5B1A5F-B4BC-4B98-BF69-51A96448AE69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34" name="Freeform: Shape 49">
              <a:extLst>
                <a:ext uri="{FF2B5EF4-FFF2-40B4-BE49-F238E27FC236}">
                  <a16:creationId xmlns:a16="http://schemas.microsoft.com/office/drawing/2014/main" id="{75C12A3F-9CFB-4597-AAEF-C341807757A5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5" name="Freeform: Shape 50">
              <a:extLst>
                <a:ext uri="{FF2B5EF4-FFF2-40B4-BE49-F238E27FC236}">
                  <a16:creationId xmlns:a16="http://schemas.microsoft.com/office/drawing/2014/main" id="{FE5C15C4-1510-4E15-AACA-FC81977363CB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9A90E6-258E-474D-BDFC-0D2514204FA0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37" name="Freeform: Shape 53">
              <a:extLst>
                <a:ext uri="{FF2B5EF4-FFF2-40B4-BE49-F238E27FC236}">
                  <a16:creationId xmlns:a16="http://schemas.microsoft.com/office/drawing/2014/main" id="{92FA2C19-8F10-422F-82A5-537A21D6C638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4BBD0AA-C906-4663-AE39-F150018AD307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0C993FF9-F718-4261-A05A-5AD12B1B2274}"/>
              </a:ext>
            </a:extLst>
          </p:cNvPr>
          <p:cNvSpPr/>
          <p:nvPr/>
        </p:nvSpPr>
        <p:spPr bwMode="gray">
          <a:xfrm>
            <a:off x="6048785" y="3266326"/>
            <a:ext cx="164592" cy="160421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D9D9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1D85A77-AA43-4807-AA29-C74844B0E339}"/>
              </a:ext>
            </a:extLst>
          </p:cNvPr>
          <p:cNvSpPr/>
          <p:nvPr/>
        </p:nvSpPr>
        <p:spPr bwMode="gray">
          <a:xfrm>
            <a:off x="6048785" y="2385164"/>
            <a:ext cx="164592" cy="160421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D9D9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C62C2B-9FE8-4307-B166-211C29AA6726}"/>
              </a:ext>
            </a:extLst>
          </p:cNvPr>
          <p:cNvSpPr txBox="1"/>
          <p:nvPr/>
        </p:nvSpPr>
        <p:spPr>
          <a:xfrm>
            <a:off x="569912" y="5079774"/>
            <a:ext cx="4913049" cy="1213577"/>
          </a:xfrm>
          <a:prstGeom prst="rect">
            <a:avLst/>
          </a:prstGeom>
          <a:solidFill>
            <a:srgbClr val="D9D9D9"/>
          </a:solidFill>
          <a:ln w="76200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u="sng" dirty="0">
                <a:solidFill>
                  <a:srgbClr val="404040"/>
                </a:solidFill>
              </a:rPr>
              <a:t>October – December 2020</a:t>
            </a:r>
          </a:p>
          <a:p>
            <a:pPr marL="334963" lvl="1" indent="-198438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i="1" dirty="0">
                <a:solidFill>
                  <a:srgbClr val="404040"/>
                </a:solidFill>
                <a:cs typeface="Times New Roman" panose="02020603050405020304" pitchFamily="18" charset="0"/>
              </a:rPr>
              <a:t>Operationalize around initial scope</a:t>
            </a:r>
          </a:p>
          <a:p>
            <a:pPr marL="334963" lvl="1" indent="-198438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b="1" i="1" dirty="0">
                <a:solidFill>
                  <a:srgbClr val="404040"/>
                </a:solidFill>
                <a:cs typeface="Times New Roman" panose="02020603050405020304" pitchFamily="18" charset="0"/>
              </a:rPr>
              <a:t>Define Business Cases </a:t>
            </a:r>
            <a:r>
              <a:rPr lang="en-US" sz="1500" i="1" dirty="0">
                <a:solidFill>
                  <a:srgbClr val="404040"/>
                </a:solidFill>
                <a:cs typeface="Times New Roman" panose="02020603050405020304" pitchFamily="18" charset="0"/>
              </a:rPr>
              <a:t>and ROI for investment requests / use case </a:t>
            </a:r>
          </a:p>
          <a:p>
            <a:pPr marL="334963" lvl="1" indent="-198438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i="1" dirty="0">
                <a:solidFill>
                  <a:srgbClr val="404040"/>
                </a:solidFill>
                <a:cs typeface="Times New Roman" panose="02020603050405020304" pitchFamily="18" charset="0"/>
              </a:rPr>
              <a:t>Build Program Structures and Teams</a:t>
            </a:r>
          </a:p>
        </p:txBody>
      </p:sp>
    </p:spTree>
    <p:extLst>
      <p:ext uri="{BB962C8B-B14F-4D97-AF65-F5344CB8AC3E}">
        <p14:creationId xmlns:p14="http://schemas.microsoft.com/office/powerpoint/2010/main" val="419592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EC7BCB5E-556B-48B7-B2E2-707C42F99E25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0" y="-2661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8C9031-8722-4FF5-95F4-84BB95BAFF1F}"/>
              </a:ext>
            </a:extLst>
          </p:cNvPr>
          <p:cNvSpPr>
            <a:spLocks/>
          </p:cNvSpPr>
          <p:nvPr/>
        </p:nvSpPr>
        <p:spPr>
          <a:xfrm>
            <a:off x="-41505" y="-20350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>
              <a:defRPr/>
            </a:pPr>
            <a:endParaRPr lang="en-US" dirty="0">
              <a:solidFill>
                <a:schemeClr val="accent2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24" name="Forma libre 300">
            <a:extLst>
              <a:ext uri="{FF2B5EF4-FFF2-40B4-BE49-F238E27FC236}">
                <a16:creationId xmlns:a16="http://schemas.microsoft.com/office/drawing/2014/main" id="{12BD0648-571C-46FC-AC5C-2EA3D89DCF31}"/>
              </a:ext>
            </a:extLst>
          </p:cNvPr>
          <p:cNvSpPr/>
          <p:nvPr/>
        </p:nvSpPr>
        <p:spPr>
          <a:xfrm>
            <a:off x="7790757" y="534400"/>
            <a:ext cx="49402" cy="499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" h="100">
                <a:moveTo>
                  <a:pt x="0" y="55"/>
                </a:move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9" y="27"/>
                  <a:pt x="99" y="55"/>
                </a:cubicBezTo>
                <a:cubicBezTo>
                  <a:pt x="99" y="82"/>
                  <a:pt x="72" y="100"/>
                  <a:pt x="45" y="100"/>
                </a:cubicBezTo>
                <a:cubicBezTo>
                  <a:pt x="18" y="100"/>
                  <a:pt x="0" y="82"/>
                  <a:pt x="0" y="55"/>
                </a:cubicBezTo>
                <a:close/>
              </a:path>
            </a:pathLst>
          </a:custGeom>
          <a:solidFill>
            <a:srgbClr val="FDFFFE"/>
          </a:solidFill>
          <a:ln cap="flat">
            <a:noFill/>
            <a:prstDash val="solid"/>
          </a:ln>
        </p:spPr>
        <p:txBody>
          <a:bodyPr vert="horz" wrap="none" lIns="43989" tIns="21994" rIns="43989" bIns="21994" anchor="ctr" anchorCtr="1" compatLnSpc="0"/>
          <a:lstStyle/>
          <a:p>
            <a:pPr defTabSz="893637" hangingPunct="0">
              <a:defRPr/>
            </a:pPr>
            <a:endParaRPr lang="es-MX" sz="880" kern="0" dirty="0">
              <a:solidFill>
                <a:srgbClr val="989998"/>
              </a:solidFill>
              <a:ea typeface="Arial Unicode MS" pitchFamily="2"/>
              <a:cs typeface="Arial Unicode MS" pitchFamily="2"/>
            </a:endParaRPr>
          </a:p>
        </p:txBody>
      </p:sp>
      <p:sp>
        <p:nvSpPr>
          <p:cNvPr id="25" name="Forma libre 301">
            <a:extLst>
              <a:ext uri="{FF2B5EF4-FFF2-40B4-BE49-F238E27FC236}">
                <a16:creationId xmlns:a16="http://schemas.microsoft.com/office/drawing/2014/main" id="{9B79D4CE-0F65-49DD-BCBB-6384DD7AEC28}"/>
              </a:ext>
            </a:extLst>
          </p:cNvPr>
          <p:cNvSpPr/>
          <p:nvPr/>
        </p:nvSpPr>
        <p:spPr>
          <a:xfrm>
            <a:off x="7922834" y="534400"/>
            <a:ext cx="44865" cy="499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" h="100">
                <a:moveTo>
                  <a:pt x="0" y="55"/>
                </a:move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0" y="27"/>
                  <a:pt x="90" y="55"/>
                </a:cubicBezTo>
                <a:cubicBezTo>
                  <a:pt x="90" y="82"/>
                  <a:pt x="72" y="100"/>
                  <a:pt x="45" y="100"/>
                </a:cubicBezTo>
                <a:cubicBezTo>
                  <a:pt x="18" y="100"/>
                  <a:pt x="0" y="82"/>
                  <a:pt x="0" y="55"/>
                </a:cubicBezTo>
                <a:close/>
              </a:path>
            </a:pathLst>
          </a:custGeom>
          <a:solidFill>
            <a:srgbClr val="FDFFFE"/>
          </a:solidFill>
          <a:ln cap="flat">
            <a:noFill/>
            <a:prstDash val="solid"/>
          </a:ln>
        </p:spPr>
        <p:txBody>
          <a:bodyPr vert="horz" wrap="none" lIns="43989" tIns="21994" rIns="43989" bIns="21994" anchor="ctr" anchorCtr="1" compatLnSpc="0"/>
          <a:lstStyle/>
          <a:p>
            <a:pPr defTabSz="893637" hangingPunct="0">
              <a:defRPr/>
            </a:pPr>
            <a:endParaRPr lang="es-MX" sz="880" kern="0" dirty="0">
              <a:solidFill>
                <a:srgbClr val="989998"/>
              </a:solidFill>
              <a:ea typeface="Arial Unicode MS" pitchFamily="2"/>
              <a:cs typeface="Arial Unicode MS" pitchFamily="2"/>
            </a:endParaRPr>
          </a:p>
        </p:txBody>
      </p:sp>
      <p:sp>
        <p:nvSpPr>
          <p:cNvPr id="28" name="Forma libre 304">
            <a:extLst>
              <a:ext uri="{FF2B5EF4-FFF2-40B4-BE49-F238E27FC236}">
                <a16:creationId xmlns:a16="http://schemas.microsoft.com/office/drawing/2014/main" id="{9B754A61-1022-4B9B-9497-5F276A039CA3}"/>
              </a:ext>
            </a:extLst>
          </p:cNvPr>
          <p:cNvSpPr/>
          <p:nvPr/>
        </p:nvSpPr>
        <p:spPr>
          <a:xfrm>
            <a:off x="7922833" y="3927502"/>
            <a:ext cx="68054" cy="67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" h="135">
                <a:moveTo>
                  <a:pt x="99" y="135"/>
                </a:moveTo>
                <a:cubicBezTo>
                  <a:pt x="36" y="135"/>
                  <a:pt x="36" y="135"/>
                  <a:pt x="36" y="135"/>
                </a:cubicBezTo>
                <a:cubicBezTo>
                  <a:pt x="18" y="135"/>
                  <a:pt x="0" y="117"/>
                  <a:pt x="0" y="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36" y="18"/>
                  <a:pt x="136" y="36"/>
                </a:cubicBezTo>
                <a:cubicBezTo>
                  <a:pt x="136" y="99"/>
                  <a:pt x="136" y="99"/>
                  <a:pt x="136" y="99"/>
                </a:cubicBezTo>
                <a:cubicBezTo>
                  <a:pt x="136" y="117"/>
                  <a:pt x="117" y="135"/>
                  <a:pt x="99" y="135"/>
                </a:cubicBezTo>
                <a:close/>
                <a:moveTo>
                  <a:pt x="99" y="36"/>
                </a:moveTo>
                <a:cubicBezTo>
                  <a:pt x="36" y="36"/>
                  <a:pt x="36" y="36"/>
                  <a:pt x="36" y="36"/>
                </a:cubicBezTo>
                <a:cubicBezTo>
                  <a:pt x="36" y="99"/>
                  <a:pt x="36" y="99"/>
                  <a:pt x="36" y="99"/>
                </a:cubicBezTo>
                <a:cubicBezTo>
                  <a:pt x="99" y="99"/>
                  <a:pt x="99" y="99"/>
                  <a:pt x="99" y="99"/>
                </a:cubicBezTo>
                <a:close/>
              </a:path>
            </a:pathLst>
          </a:custGeom>
          <a:solidFill>
            <a:srgbClr val="FDFFFE"/>
          </a:solidFill>
          <a:ln cap="flat">
            <a:noFill/>
            <a:prstDash val="solid"/>
          </a:ln>
        </p:spPr>
        <p:txBody>
          <a:bodyPr vert="horz" wrap="none" lIns="43989" tIns="21994" rIns="43989" bIns="21994" anchor="ctr" anchorCtr="1" compatLnSpc="0"/>
          <a:lstStyle/>
          <a:p>
            <a:pPr defTabSz="893637" hangingPunct="0">
              <a:defRPr/>
            </a:pPr>
            <a:endParaRPr lang="es-MX" sz="880" kern="0" dirty="0">
              <a:solidFill>
                <a:srgbClr val="989998"/>
              </a:solidFill>
              <a:ea typeface="Arial Unicode MS" pitchFamily="2"/>
              <a:cs typeface="Arial Unicode MS" pitchFamily="2"/>
            </a:endParaRPr>
          </a:p>
        </p:txBody>
      </p:sp>
      <p:sp>
        <p:nvSpPr>
          <p:cNvPr id="29" name="Forma libre 305">
            <a:extLst>
              <a:ext uri="{FF2B5EF4-FFF2-40B4-BE49-F238E27FC236}">
                <a16:creationId xmlns:a16="http://schemas.microsoft.com/office/drawing/2014/main" id="{3AC23026-61DD-4691-AFF2-C3CB00BB49DF}"/>
              </a:ext>
            </a:extLst>
          </p:cNvPr>
          <p:cNvSpPr/>
          <p:nvPr/>
        </p:nvSpPr>
        <p:spPr>
          <a:xfrm>
            <a:off x="7717666" y="3840796"/>
            <a:ext cx="277255" cy="2182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1" h="434">
                <a:moveTo>
                  <a:pt x="461" y="434"/>
                </a:moveTo>
                <a:cubicBezTo>
                  <a:pt x="91" y="434"/>
                  <a:pt x="91" y="434"/>
                  <a:pt x="91" y="434"/>
                </a:cubicBezTo>
                <a:cubicBezTo>
                  <a:pt x="45" y="434"/>
                  <a:pt x="0" y="398"/>
                  <a:pt x="0" y="343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43"/>
                  <a:pt x="54" y="343"/>
                  <a:pt x="54" y="343"/>
                </a:cubicBezTo>
                <a:cubicBezTo>
                  <a:pt x="54" y="371"/>
                  <a:pt x="73" y="388"/>
                  <a:pt x="91" y="388"/>
                </a:cubicBezTo>
                <a:cubicBezTo>
                  <a:pt x="461" y="388"/>
                  <a:pt x="461" y="388"/>
                  <a:pt x="461" y="388"/>
                </a:cubicBezTo>
                <a:cubicBezTo>
                  <a:pt x="479" y="388"/>
                  <a:pt x="497" y="371"/>
                  <a:pt x="497" y="343"/>
                </a:cubicBezTo>
                <a:cubicBezTo>
                  <a:pt x="497" y="127"/>
                  <a:pt x="497" y="127"/>
                  <a:pt x="497" y="127"/>
                </a:cubicBezTo>
                <a:cubicBezTo>
                  <a:pt x="497" y="109"/>
                  <a:pt x="479" y="90"/>
                  <a:pt x="461" y="90"/>
                </a:cubicBezTo>
                <a:cubicBezTo>
                  <a:pt x="91" y="90"/>
                  <a:pt x="91" y="90"/>
                  <a:pt x="91" y="90"/>
                </a:cubicBezTo>
                <a:cubicBezTo>
                  <a:pt x="91" y="36"/>
                  <a:pt x="91" y="36"/>
                  <a:pt x="91" y="36"/>
                </a:cubicBezTo>
                <a:cubicBezTo>
                  <a:pt x="461" y="36"/>
                  <a:pt x="461" y="36"/>
                  <a:pt x="461" y="36"/>
                </a:cubicBezTo>
                <a:cubicBezTo>
                  <a:pt x="506" y="36"/>
                  <a:pt x="551" y="81"/>
                  <a:pt x="551" y="127"/>
                </a:cubicBezTo>
                <a:cubicBezTo>
                  <a:pt x="551" y="343"/>
                  <a:pt x="551" y="343"/>
                  <a:pt x="551" y="343"/>
                </a:cubicBezTo>
                <a:cubicBezTo>
                  <a:pt x="551" y="398"/>
                  <a:pt x="506" y="434"/>
                  <a:pt x="461" y="434"/>
                </a:cubicBezTo>
                <a:close/>
              </a:path>
            </a:pathLst>
          </a:custGeom>
          <a:solidFill>
            <a:srgbClr val="FDFFFE"/>
          </a:solidFill>
          <a:ln cap="flat">
            <a:noFill/>
            <a:prstDash val="solid"/>
          </a:ln>
        </p:spPr>
        <p:txBody>
          <a:bodyPr vert="horz" wrap="none" lIns="43989" tIns="21994" rIns="43989" bIns="21994" anchor="ctr" anchorCtr="1" compatLnSpc="0"/>
          <a:lstStyle/>
          <a:p>
            <a:pPr defTabSz="893637" hangingPunct="0">
              <a:defRPr/>
            </a:pPr>
            <a:endParaRPr lang="es-MX" sz="880" kern="0" dirty="0">
              <a:solidFill>
                <a:srgbClr val="989998"/>
              </a:solidFill>
              <a:ea typeface="Arial Unicode MS" pitchFamily="2"/>
              <a:cs typeface="Arial Unicode MS" pitchFamily="2"/>
            </a:endParaRPr>
          </a:p>
        </p:txBody>
      </p:sp>
      <p:sp>
        <p:nvSpPr>
          <p:cNvPr id="30" name="Forma libre 306">
            <a:extLst>
              <a:ext uri="{FF2B5EF4-FFF2-40B4-BE49-F238E27FC236}">
                <a16:creationId xmlns:a16="http://schemas.microsoft.com/office/drawing/2014/main" id="{74D635C8-877F-410A-AC40-A7B8C1F2AF7A}"/>
              </a:ext>
            </a:extLst>
          </p:cNvPr>
          <p:cNvSpPr/>
          <p:nvPr/>
        </p:nvSpPr>
        <p:spPr>
          <a:xfrm>
            <a:off x="7717663" y="3790891"/>
            <a:ext cx="250034" cy="947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7" h="189">
                <a:moveTo>
                  <a:pt x="91" y="189"/>
                </a:moveTo>
                <a:cubicBezTo>
                  <a:pt x="37" y="189"/>
                  <a:pt x="0" y="135"/>
                  <a:pt x="0" y="81"/>
                </a:cubicBezTo>
                <a:cubicBezTo>
                  <a:pt x="9" y="36"/>
                  <a:pt x="54" y="0"/>
                  <a:pt x="100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61" y="0"/>
                  <a:pt x="497" y="36"/>
                  <a:pt x="497" y="81"/>
                </a:cubicBezTo>
                <a:cubicBezTo>
                  <a:pt x="497" y="90"/>
                  <a:pt x="497" y="90"/>
                  <a:pt x="497" y="90"/>
                </a:cubicBezTo>
                <a:cubicBezTo>
                  <a:pt x="497" y="108"/>
                  <a:pt x="488" y="117"/>
                  <a:pt x="470" y="117"/>
                </a:cubicBezTo>
                <a:cubicBezTo>
                  <a:pt x="461" y="117"/>
                  <a:pt x="452" y="108"/>
                  <a:pt x="452" y="90"/>
                </a:cubicBezTo>
                <a:cubicBezTo>
                  <a:pt x="452" y="81"/>
                  <a:pt x="452" y="81"/>
                  <a:pt x="452" y="81"/>
                </a:cubicBezTo>
                <a:cubicBezTo>
                  <a:pt x="452" y="63"/>
                  <a:pt x="434" y="54"/>
                  <a:pt x="425" y="54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73" y="54"/>
                  <a:pt x="54" y="63"/>
                  <a:pt x="54" y="81"/>
                </a:cubicBezTo>
                <a:cubicBezTo>
                  <a:pt x="45" y="108"/>
                  <a:pt x="64" y="135"/>
                  <a:pt x="91" y="135"/>
                </a:cubicBezTo>
                <a:close/>
              </a:path>
            </a:pathLst>
          </a:custGeom>
          <a:solidFill>
            <a:srgbClr val="FDFFFE"/>
          </a:solidFill>
          <a:ln cap="flat">
            <a:noFill/>
            <a:prstDash val="solid"/>
          </a:ln>
        </p:spPr>
        <p:txBody>
          <a:bodyPr vert="horz" wrap="none" lIns="43989" tIns="21994" rIns="43989" bIns="21994" anchor="ctr" anchorCtr="1" compatLnSpc="0"/>
          <a:lstStyle/>
          <a:p>
            <a:pPr defTabSz="893637" hangingPunct="0">
              <a:defRPr/>
            </a:pPr>
            <a:endParaRPr lang="es-MX" sz="880" kern="0" dirty="0">
              <a:solidFill>
                <a:srgbClr val="989998"/>
              </a:solidFill>
              <a:ea typeface="Arial Unicode MS" pitchFamily="2"/>
              <a:cs typeface="Arial Unicode MS" pitchFamily="2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417F7070-FBD1-4C0E-8B9B-FB66E6AFFCDE}"/>
              </a:ext>
            </a:extLst>
          </p:cNvPr>
          <p:cNvSpPr txBox="1">
            <a:spLocks/>
          </p:cNvSpPr>
          <p:nvPr/>
        </p:nvSpPr>
        <p:spPr>
          <a:xfrm>
            <a:off x="-183322" y="501519"/>
            <a:ext cx="12185601" cy="680021"/>
          </a:xfrm>
          <a:prstGeom prst="rect">
            <a:avLst/>
          </a:prstGeom>
        </p:spPr>
        <p:txBody>
          <a:bodyPr/>
          <a:lstStyle>
            <a:lvl1pPr algn="l" defTabSz="6705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1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Clinical Connected Platform: Recommended Use 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E1C9D6-7E97-490B-A007-B10B4750FB93}"/>
              </a:ext>
            </a:extLst>
          </p:cNvPr>
          <p:cNvSpPr/>
          <p:nvPr/>
        </p:nvSpPr>
        <p:spPr>
          <a:xfrm>
            <a:off x="3093644" y="54973"/>
            <a:ext cx="56316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89">
              <a:defRPr/>
            </a:pPr>
            <a:r>
              <a:rPr lang="en-US" sz="3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3A7F45-6069-4094-86C5-026BFBDC96A4}"/>
              </a:ext>
            </a:extLst>
          </p:cNvPr>
          <p:cNvGrpSpPr/>
          <p:nvPr/>
        </p:nvGrpSpPr>
        <p:grpSpPr>
          <a:xfrm>
            <a:off x="582152" y="1498600"/>
            <a:ext cx="5282708" cy="3766031"/>
            <a:chOff x="582152" y="1498600"/>
            <a:chExt cx="5282708" cy="37660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74F972-DD09-47AB-834F-96AB3C1E0B9B}"/>
                </a:ext>
              </a:extLst>
            </p:cNvPr>
            <p:cNvSpPr/>
            <p:nvPr/>
          </p:nvSpPr>
          <p:spPr>
            <a:xfrm>
              <a:off x="582152" y="1498600"/>
              <a:ext cx="5282708" cy="800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93637"/>
              <a:r>
                <a:rPr lang="en-US" b="1" dirty="0">
                  <a:ea typeface="Lato" charset="0"/>
                  <a:cs typeface="Lato" charset="0"/>
                </a:rPr>
                <a:t>Social Determinants of Health and Community Resource Directory (CRD) Use Cases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DEB216-9346-41B6-848E-A96C7A69E625}"/>
                </a:ext>
              </a:extLst>
            </p:cNvPr>
            <p:cNvSpPr/>
            <p:nvPr/>
          </p:nvSpPr>
          <p:spPr>
            <a:xfrm>
              <a:off x="582152" y="2338467"/>
              <a:ext cx="5282708" cy="2926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15900" indent="-215900"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Re-Conduct a Market Scan on Buy vs Build for an enterprise CRD UI and DB</a:t>
              </a:r>
            </a:p>
            <a:p>
              <a:pPr marL="215900" indent="-215900"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Once the recommended solution has been determined, pilot an extendable enterprise DB</a:t>
              </a:r>
            </a:p>
            <a:p>
              <a:pPr marL="215900" indent="-215900"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Add Health Hub Resources into the Enterprise CRD DB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EF449-9329-48DD-9785-ECA40AE79EBD}"/>
              </a:ext>
            </a:extLst>
          </p:cNvPr>
          <p:cNvGrpSpPr/>
          <p:nvPr/>
        </p:nvGrpSpPr>
        <p:grpSpPr>
          <a:xfrm>
            <a:off x="6347522" y="1498600"/>
            <a:ext cx="5282708" cy="3766031"/>
            <a:chOff x="582152" y="1498600"/>
            <a:chExt cx="5282708" cy="37660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5D3D6C-09D3-4802-A13D-7635EE8891A4}"/>
                </a:ext>
              </a:extLst>
            </p:cNvPr>
            <p:cNvSpPr/>
            <p:nvPr/>
          </p:nvSpPr>
          <p:spPr>
            <a:xfrm>
              <a:off x="582152" y="1498600"/>
              <a:ext cx="5282708" cy="800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93637"/>
              <a:r>
                <a:rPr lang="en-US" b="1" dirty="0">
                  <a:ea typeface="Lato" charset="0"/>
                  <a:cs typeface="Lato" charset="0"/>
                </a:rPr>
                <a:t>Integration of Clinical Data and Care Management Use Cases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B525B-198D-46E9-AA99-AEE306B1C8C1}"/>
                </a:ext>
              </a:extLst>
            </p:cNvPr>
            <p:cNvSpPr/>
            <p:nvPr/>
          </p:nvSpPr>
          <p:spPr>
            <a:xfrm>
              <a:off x="582152" y="2338467"/>
              <a:ext cx="5282708" cy="2926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15900" indent="-215900"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Pilot getting timely alerts for Member Admissions, Discharges or Transfers </a:t>
              </a:r>
            </a:p>
            <a:p>
              <a:pPr marL="215900" indent="-215900"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Standardize the collection of and aggregation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of EMR data and persist in the new Clinical Data Repository</a:t>
              </a:r>
            </a:p>
            <a:p>
              <a:pPr marL="215900" indent="-215900"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Develop roadmap to improve the coordination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of Clinical events (e.g. Gaps in Care)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67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0" y="-2661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0" y="-23202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>
              <a:defRPr/>
            </a:pPr>
            <a:endParaRPr lang="en-US" dirty="0">
              <a:solidFill>
                <a:schemeClr val="accent2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32845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457189">
              <a:defRPr/>
            </a:pPr>
            <a:r>
              <a:rPr lang="en-US" sz="3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 </a:t>
            </a:r>
          </a:p>
          <a:p>
            <a:pPr algn="ctr" defTabSz="457189">
              <a:defRPr/>
            </a:pP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EC4853-6849-4FEB-96E6-11CD9D8FA542}"/>
              </a:ext>
            </a:extLst>
          </p:cNvPr>
          <p:cNvSpPr txBox="1">
            <a:spLocks/>
          </p:cNvSpPr>
          <p:nvPr/>
        </p:nvSpPr>
        <p:spPr>
          <a:xfrm>
            <a:off x="836497" y="2661868"/>
            <a:ext cx="10515600" cy="15342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None/>
              <a:defRPr sz="1600" kern="1200" cap="none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914400" lvl="1" indent="-330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1371600" lvl="2" indent="-3302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1828800" lvl="3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2286000" lvl="4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2743200" lvl="5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3657600" lvl="7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4114800" lvl="8" indent="-3302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3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Determinants of Health (</a:t>
            </a:r>
            <a:r>
              <a:rPr lang="en-US" sz="36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SDoH</a:t>
            </a:r>
            <a:r>
              <a:rPr lang="en-US" sz="3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/>
            <a:r>
              <a:rPr lang="en-US" sz="3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Community Resource Directory (CRD)</a:t>
            </a:r>
          </a:p>
        </p:txBody>
      </p:sp>
    </p:spTree>
    <p:extLst>
      <p:ext uri="{BB962C8B-B14F-4D97-AF65-F5344CB8AC3E}">
        <p14:creationId xmlns:p14="http://schemas.microsoft.com/office/powerpoint/2010/main" val="113408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1521F08-E7C6-4E9E-99F9-714734AF1479}"/>
              </a:ext>
            </a:extLst>
          </p:cNvPr>
          <p:cNvSpPr/>
          <p:nvPr/>
        </p:nvSpPr>
        <p:spPr>
          <a:xfrm>
            <a:off x="3366833" y="1356553"/>
            <a:ext cx="8506349" cy="489861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person sitting on a table&#10;&#10;Description automatically generated">
            <a:extLst>
              <a:ext uri="{FF2B5EF4-FFF2-40B4-BE49-F238E27FC236}">
                <a16:creationId xmlns:a16="http://schemas.microsoft.com/office/drawing/2014/main" id="{1F732F79-02F4-4B0A-B1FF-F4929BEB2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7" y="1521041"/>
            <a:ext cx="3308283" cy="45840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A8C1E6-285C-40CB-A92E-8054E1928CFE}"/>
              </a:ext>
            </a:extLst>
          </p:cNvPr>
          <p:cNvSpPr txBox="1"/>
          <p:nvPr/>
        </p:nvSpPr>
        <p:spPr>
          <a:xfrm>
            <a:off x="3984693" y="1648348"/>
            <a:ext cx="7660255" cy="41118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9 vendor solutions evaluated, </a:t>
            </a:r>
            <a:r>
              <a:rPr lang="en-US" sz="2000" b="1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clear market leader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to CVSH Internal CRD Solution: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 Advantage:</a:t>
            </a:r>
          </a:p>
          <a:p>
            <a:pPr marL="742950" lvl="1" indent="-285750" defTabSz="912732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–"/>
              <a:defRPr/>
            </a:pPr>
            <a:r>
              <a:rPr lang="en-US" b="1" i="1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Automated closed loop feedback 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</a:t>
            </a:r>
          </a:p>
          <a:p>
            <a:pPr marL="742950" lvl="1" indent="-285750" defTabSz="912732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–"/>
              <a:defRPr/>
            </a:pPr>
            <a:r>
              <a:rPr lang="en-US" b="1" i="1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 facing portal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some with public offering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endParaRPr lang="en-US" sz="20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2732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sz="20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Internal Solution Advantage:</a:t>
            </a:r>
          </a:p>
          <a:p>
            <a:pPr marL="742950" lvl="1" indent="-285750" defTabSz="912732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–"/>
              <a:defRPr/>
            </a:pPr>
            <a:r>
              <a:rPr lang="en-US" b="1" i="1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on par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exceeding competitors (scope, taxonomy)</a:t>
            </a:r>
          </a:p>
          <a:p>
            <a:pPr marL="742950" lvl="1" indent="-285750" defTabSz="912732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–"/>
              <a:defRPr/>
            </a:pPr>
            <a:r>
              <a:rPr lang="en-US" b="1" i="1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Ownership of data </a:t>
            </a:r>
          </a:p>
          <a:p>
            <a:pPr marL="742950" lvl="1" indent="-285750" defTabSz="912732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–"/>
              <a:defRPr/>
            </a:pPr>
            <a:r>
              <a:rPr lang="en-US" b="1" i="1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Seamless integration 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CM</a:t>
            </a:r>
          </a:p>
          <a:p>
            <a:pPr lvl="1" defTabSz="912732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sz="1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(NOTE:  Closed loop feedback and externally facing portals on future roadmap)</a:t>
            </a:r>
            <a:endParaRPr 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B33F5-85AC-4D30-9DC7-E9F779B92986}"/>
              </a:ext>
            </a:extLst>
          </p:cNvPr>
          <p:cNvSpPr txBox="1"/>
          <p:nvPr/>
        </p:nvSpPr>
        <p:spPr>
          <a:xfrm>
            <a:off x="3833004" y="1000664"/>
            <a:ext cx="77033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Comparison (UC San Francisco Case Study):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0613AF-FE3D-401E-912F-8C884042D2FD}"/>
              </a:ext>
            </a:extLst>
          </p:cNvPr>
          <p:cNvGrpSpPr/>
          <p:nvPr/>
        </p:nvGrpSpPr>
        <p:grpSpPr>
          <a:xfrm>
            <a:off x="-20831" y="-4037"/>
            <a:ext cx="12233505" cy="918437"/>
            <a:chOff x="-20831" y="-4037"/>
            <a:chExt cx="12233505" cy="918437"/>
          </a:xfrm>
        </p:grpSpPr>
        <p:pic>
          <p:nvPicPr>
            <p:cNvPr id="24" name="Picture 28" descr="https://mm.gettyimages.com/api/1.0/owners/249873912/assets/523091607/thumbnails/master/vn?signature=a4a77e76d184bd8aa96b92ec8cc052e6">
              <a:extLst>
                <a:ext uri="{FF2B5EF4-FFF2-40B4-BE49-F238E27FC236}">
                  <a16:creationId xmlns:a16="http://schemas.microsoft.com/office/drawing/2014/main" id="{4CD6A2DF-4B18-4EB1-B2E7-FC2445CEFF01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15" b="40411"/>
            <a:stretch/>
          </p:blipFill>
          <p:spPr bwMode="auto">
            <a:xfrm>
              <a:off x="-20831" y="16336"/>
              <a:ext cx="12211244" cy="897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41113D-9C4E-461D-AEF8-74DF5097200C}"/>
                </a:ext>
              </a:extLst>
            </p:cNvPr>
            <p:cNvSpPr>
              <a:spLocks/>
            </p:cNvSpPr>
            <p:nvPr/>
          </p:nvSpPr>
          <p:spPr>
            <a:xfrm>
              <a:off x="-20831" y="-4037"/>
              <a:ext cx="12233505" cy="918437"/>
            </a:xfrm>
            <a:prstGeom prst="rect">
              <a:avLst/>
            </a:prstGeom>
            <a:solidFill>
              <a:srgbClr val="C00000">
                <a:alpha val="70000"/>
              </a:srgbClr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dirty="0">
                <a:solidFill>
                  <a:schemeClr val="accent2"/>
                </a:solidFill>
                <a:highlight>
                  <a:srgbClr val="FF0000"/>
                </a:highlight>
                <a:latin typeface="Arial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303D0C3-91D2-49A5-8E14-782F980D00B0}"/>
                </a:ext>
              </a:extLst>
            </p:cNvPr>
            <p:cNvGrpSpPr/>
            <p:nvPr/>
          </p:nvGrpSpPr>
          <p:grpSpPr>
            <a:xfrm flipH="1">
              <a:off x="190467" y="113040"/>
              <a:ext cx="898465" cy="640441"/>
              <a:chOff x="1386706" y="1348740"/>
              <a:chExt cx="663076" cy="746760"/>
            </a:xfrm>
          </p:grpSpPr>
          <p:sp>
            <p:nvSpPr>
              <p:cNvPr id="30" name="Freeform: Shape 49">
                <a:extLst>
                  <a:ext uri="{FF2B5EF4-FFF2-40B4-BE49-F238E27FC236}">
                    <a16:creationId xmlns:a16="http://schemas.microsoft.com/office/drawing/2014/main" id="{DE987418-14AB-442F-A526-D3AC5D259515}"/>
                  </a:ext>
                </a:extLst>
              </p:cNvPr>
              <p:cNvSpPr/>
              <p:nvPr/>
            </p:nvSpPr>
            <p:spPr>
              <a:xfrm>
                <a:off x="1424942" y="13487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1" name="Freeform: Shape 50">
                <a:extLst>
                  <a:ext uri="{FF2B5EF4-FFF2-40B4-BE49-F238E27FC236}">
                    <a16:creationId xmlns:a16="http://schemas.microsoft.com/office/drawing/2014/main" id="{73931222-0974-4A13-BBCF-BBE92458D0B4}"/>
                  </a:ext>
                </a:extLst>
              </p:cNvPr>
              <p:cNvSpPr/>
              <p:nvPr/>
            </p:nvSpPr>
            <p:spPr>
              <a:xfrm>
                <a:off x="1386706" y="13868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70BA30-04F4-4308-BAD1-0A37DCE08307}"/>
                </a:ext>
              </a:extLst>
            </p:cNvPr>
            <p:cNvGrpSpPr/>
            <p:nvPr/>
          </p:nvGrpSpPr>
          <p:grpSpPr>
            <a:xfrm>
              <a:off x="11035408" y="109729"/>
              <a:ext cx="898463" cy="640441"/>
              <a:chOff x="1386706" y="1348740"/>
              <a:chExt cx="663074" cy="746760"/>
            </a:xfrm>
          </p:grpSpPr>
          <p:sp>
            <p:nvSpPr>
              <p:cNvPr id="28" name="Freeform: Shape 53">
                <a:extLst>
                  <a:ext uri="{FF2B5EF4-FFF2-40B4-BE49-F238E27FC236}">
                    <a16:creationId xmlns:a16="http://schemas.microsoft.com/office/drawing/2014/main" id="{EA64CD69-72BB-414E-BEB8-60C88F5B40C3}"/>
                  </a:ext>
                </a:extLst>
              </p:cNvPr>
              <p:cNvSpPr/>
              <p:nvPr/>
            </p:nvSpPr>
            <p:spPr>
              <a:xfrm>
                <a:off x="1424940" y="13487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28DECF-26DB-476F-B87E-69F8DD1037C0}"/>
                  </a:ext>
                </a:extLst>
              </p:cNvPr>
              <p:cNvSpPr/>
              <p:nvPr/>
            </p:nvSpPr>
            <p:spPr>
              <a:xfrm>
                <a:off x="1386706" y="1386840"/>
                <a:ext cx="624840" cy="708660"/>
              </a:xfrm>
              <a:custGeom>
                <a:avLst/>
                <a:gdLst>
                  <a:gd name="connsiteX0" fmla="*/ 0 w 624840"/>
                  <a:gd name="connsiteY0" fmla="*/ 0 h 708660"/>
                  <a:gd name="connsiteX1" fmla="*/ 624840 w 624840"/>
                  <a:gd name="connsiteY1" fmla="*/ 0 h 708660"/>
                  <a:gd name="connsiteX2" fmla="*/ 624840 w 624840"/>
                  <a:gd name="connsiteY2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708660">
                    <a:moveTo>
                      <a:pt x="0" y="0"/>
                    </a:moveTo>
                    <a:lnTo>
                      <a:pt x="624840" y="0"/>
                    </a:lnTo>
                    <a:lnTo>
                      <a:pt x="624840" y="70866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B660E4E-3274-4EE0-AAB3-EACA3695C914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 defTabSz="457189">
              <a:defRPr/>
            </a:pPr>
            <a:r>
              <a:rPr lang="en-US" sz="3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</a:t>
            </a:r>
            <a:br>
              <a:rPr lang="en-US" sz="3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Determinants of Health (SDoH) / Community Resource Directory (CRD)</a:t>
            </a:r>
          </a:p>
        </p:txBody>
      </p:sp>
    </p:spTree>
    <p:extLst>
      <p:ext uri="{BB962C8B-B14F-4D97-AF65-F5344CB8AC3E}">
        <p14:creationId xmlns:p14="http://schemas.microsoft.com/office/powerpoint/2010/main" val="218593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C9B6F4A8-BF08-4CF0-84BE-3B2748F36C7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C0B24-4E71-4C96-9BFD-5DE28E69E69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BE5BA5-4BAE-4AF9-8747-38394C0F5BD2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defTabSz="457189"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Determinants of Health (SDoH) / Community Resource Directory (CRD)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1F358E-0468-4C7B-9D3B-9528293C6BD8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E756BE-7A90-407D-B970-6E9027B77182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39F30F53-99C9-4206-A1B1-29E884F9DCE1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48243A-BF99-4AEB-AE4B-5B88EEBC599B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129" name="Freeform: Shape 53">
              <a:extLst>
                <a:ext uri="{FF2B5EF4-FFF2-40B4-BE49-F238E27FC236}">
                  <a16:creationId xmlns:a16="http://schemas.microsoft.com/office/drawing/2014/main" id="{C76C55B3-95B7-4C4F-AFE2-22E3433F2B31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ED60E1-7543-433F-A0D9-87DD647B6E8A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0BFA5F-06F6-4312-8587-C3A649414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05446"/>
              </p:ext>
            </p:extLst>
          </p:nvPr>
        </p:nvGraphicFramePr>
        <p:xfrm>
          <a:off x="8741868" y="6219539"/>
          <a:ext cx="126890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907">
                  <a:extLst>
                    <a:ext uri="{9D8B030D-6E8A-4147-A177-3AD203B41FA5}">
                      <a16:colId xmlns:a16="http://schemas.microsoft.com/office/drawing/2014/main" val="3245845489"/>
                    </a:ext>
                  </a:extLst>
                </a:gridCol>
              </a:tblGrid>
              <a:tr h="15413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          Advantage                  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594343"/>
                  </a:ext>
                </a:extLst>
              </a:tr>
              <a:tr h="15413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75311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C1AC969-2691-42FC-A738-559A38CCD62E}"/>
              </a:ext>
            </a:extLst>
          </p:cNvPr>
          <p:cNvSpPr/>
          <p:nvPr/>
        </p:nvSpPr>
        <p:spPr>
          <a:xfrm>
            <a:off x="8729848" y="6279780"/>
            <a:ext cx="322490" cy="117679"/>
          </a:xfrm>
          <a:prstGeom prst="rect">
            <a:avLst/>
          </a:prstGeom>
          <a:solidFill>
            <a:srgbClr val="C6E0B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BEF244-CBB4-4E54-B6DE-76F4B8748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97397"/>
              </p:ext>
            </p:extLst>
          </p:nvPr>
        </p:nvGraphicFramePr>
        <p:xfrm>
          <a:off x="573084" y="1453077"/>
          <a:ext cx="11133504" cy="4318364"/>
        </p:xfrm>
        <a:graphic>
          <a:graphicData uri="http://schemas.openxmlformats.org/drawingml/2006/table">
            <a:tbl>
              <a:tblPr/>
              <a:tblGrid>
                <a:gridCol w="1544840">
                  <a:extLst>
                    <a:ext uri="{9D8B030D-6E8A-4147-A177-3AD203B41FA5}">
                      <a16:colId xmlns:a16="http://schemas.microsoft.com/office/drawing/2014/main" val="633053761"/>
                    </a:ext>
                  </a:extLst>
                </a:gridCol>
                <a:gridCol w="2397166">
                  <a:extLst>
                    <a:ext uri="{9D8B030D-6E8A-4147-A177-3AD203B41FA5}">
                      <a16:colId xmlns:a16="http://schemas.microsoft.com/office/drawing/2014/main" val="299531399"/>
                    </a:ext>
                  </a:extLst>
                </a:gridCol>
                <a:gridCol w="2397166">
                  <a:extLst>
                    <a:ext uri="{9D8B030D-6E8A-4147-A177-3AD203B41FA5}">
                      <a16:colId xmlns:a16="http://schemas.microsoft.com/office/drawing/2014/main" val="2704430808"/>
                    </a:ext>
                  </a:extLst>
                </a:gridCol>
                <a:gridCol w="2397166">
                  <a:extLst>
                    <a:ext uri="{9D8B030D-6E8A-4147-A177-3AD203B41FA5}">
                      <a16:colId xmlns:a16="http://schemas.microsoft.com/office/drawing/2014/main" val="2385107243"/>
                    </a:ext>
                  </a:extLst>
                </a:gridCol>
                <a:gridCol w="2397166">
                  <a:extLst>
                    <a:ext uri="{9D8B030D-6E8A-4147-A177-3AD203B41FA5}">
                      <a16:colId xmlns:a16="http://schemas.microsoft.com/office/drawing/2014/main" val="3593177958"/>
                    </a:ext>
                  </a:extLst>
                </a:gridCol>
              </a:tblGrid>
              <a:tr h="219546">
                <a:tc>
                  <a:txBody>
                    <a:bodyPr/>
                    <a:lstStyle/>
                    <a:p>
                      <a:pPr algn="ctr" fontAlgn="b"/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CVSH Internal CRD Solution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Aunt Bertha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Healthify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Unite 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21695"/>
                  </a:ext>
                </a:extLst>
              </a:tr>
              <a:tr h="346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 Focus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Healthcare Organizations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Originally developed for individuals; now Healthcare Organizations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Healthcare Organizations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Originally developed for CBO's; now Healthcare Organizations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91819"/>
                  </a:ext>
                </a:extLst>
              </a:tr>
              <a:tr h="346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Internal Staff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(Member/CBO portal on roadmap)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Staff, Public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Staff, Patients (via API integration), Public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Staff, Patients, Public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482685"/>
                  </a:ext>
                </a:extLst>
              </a:tr>
              <a:tr h="325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Scope of Resources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Comprehensive - Nationwide Network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Comprehensive - Nationwide Network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Focused/Limited - Local networks setup per engagement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Focused/Limited - Local networks setup per engagement (20 states)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64858"/>
                  </a:ext>
                </a:extLst>
              </a:tr>
              <a:tr h="381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Categories (taxonomy)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main, 148 Service Categories, 126 specific service types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main, 300+ service types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main; 326 service types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main, 150+ service types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509467"/>
                  </a:ext>
                </a:extLst>
              </a:tr>
              <a:tr h="41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Vetting/Maintenance of Resources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Ongoing - dedicated CRD team and updates via end user feedback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 vendor 2x annually and ongoing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 participating organizations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 vendor 2x annually and ongoing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 participating organizations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Ongoing by participating organizations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822509"/>
                  </a:ext>
                </a:extLst>
              </a:tr>
              <a:tr h="41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Built-in social needs screening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86718"/>
                  </a:ext>
                </a:extLst>
              </a:tr>
              <a:tr h="381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Longitudinal Case Mgmt.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 - Robust integration with CVS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 systems and processes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12267"/>
                  </a:ext>
                </a:extLst>
              </a:tr>
              <a:tr h="238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Referral Tracking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7324"/>
                  </a:ext>
                </a:extLst>
              </a:tr>
              <a:tr h="355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Automated Utilization Feedback Loop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- Currently manual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 (limited success)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83674"/>
                  </a:ext>
                </a:extLst>
              </a:tr>
              <a:tr h="207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22127"/>
                  </a:ext>
                </a:extLst>
              </a:tr>
              <a:tr h="325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Extract/Exchange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3489"/>
                  </a:ext>
                </a:extLst>
              </a:tr>
              <a:tr h="346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Structure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Costs associated with CRD team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 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 fee for unlimited users, plus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one-time onboarding fee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Varies based on size, requirements, license seats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Varies based on size, requirements, license seats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97937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A8C232-802B-4B1C-BAE4-0840E45FF01D}"/>
              </a:ext>
            </a:extLst>
          </p:cNvPr>
          <p:cNvSpPr/>
          <p:nvPr/>
        </p:nvSpPr>
        <p:spPr>
          <a:xfrm>
            <a:off x="613794" y="5827158"/>
            <a:ext cx="7577995" cy="3969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Nationwide resource directory on par or exceeding offerings from vendors in terms of scope and taxonomy 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Currently lacks closed loop feedback feature and externally facing portal which is on the roadmap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2F164-3223-435A-B53D-0CDB6B37F98D}"/>
              </a:ext>
            </a:extLst>
          </p:cNvPr>
          <p:cNvSpPr txBox="1"/>
          <p:nvPr/>
        </p:nvSpPr>
        <p:spPr>
          <a:xfrm>
            <a:off x="485411" y="1000664"/>
            <a:ext cx="112211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sz="2000" b="1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Comparison (UC San Francisco Case Study) 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0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8" descr="https://mm.gettyimages.com/api/1.0/owners/249873912/assets/523091607/thumbnails/master/vn?signature=a4a77e76d184bd8aa96b92ec8cc052e6">
            <a:extLst>
              <a:ext uri="{FF2B5EF4-FFF2-40B4-BE49-F238E27FC236}">
                <a16:creationId xmlns:a16="http://schemas.microsoft.com/office/drawing/2014/main" id="{34AB1674-F701-4E12-AF9D-69D3FD48DD3F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5" b="40411"/>
          <a:stretch/>
        </p:blipFill>
        <p:spPr bwMode="auto">
          <a:xfrm>
            <a:off x="-20831" y="16336"/>
            <a:ext cx="12211244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5122663-7B91-4D96-B4D1-32E6FFCEDD2C}"/>
              </a:ext>
            </a:extLst>
          </p:cNvPr>
          <p:cNvSpPr>
            <a:spLocks/>
          </p:cNvSpPr>
          <p:nvPr/>
        </p:nvSpPr>
        <p:spPr>
          <a:xfrm>
            <a:off x="-20831" y="-4037"/>
            <a:ext cx="12233505" cy="918437"/>
          </a:xfrm>
          <a:prstGeom prst="rect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8" rIns="93297" bIns="466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>
              <a:defRPr/>
            </a:pPr>
            <a:endParaRPr lang="en-US" dirty="0">
              <a:solidFill>
                <a:schemeClr val="accent2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554DB6-426D-4659-B023-D14908C8C18D}"/>
              </a:ext>
            </a:extLst>
          </p:cNvPr>
          <p:cNvSpPr>
            <a:spLocks/>
          </p:cNvSpPr>
          <p:nvPr/>
        </p:nvSpPr>
        <p:spPr>
          <a:xfrm>
            <a:off x="678" y="17431"/>
            <a:ext cx="12187238" cy="8617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457189">
              <a:defRPr/>
            </a:pPr>
            <a:r>
              <a:rPr lang="en-US" sz="3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Clinical Platform</a:t>
            </a:r>
            <a:b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Determinants of Health (SDoH) / Community Resource Directory (CRD)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18BA0C-DEE2-4713-BBD2-EC4C3579D775}"/>
              </a:ext>
            </a:extLst>
          </p:cNvPr>
          <p:cNvGrpSpPr/>
          <p:nvPr/>
        </p:nvGrpSpPr>
        <p:grpSpPr>
          <a:xfrm flipH="1">
            <a:off x="190467" y="113040"/>
            <a:ext cx="898465" cy="640441"/>
            <a:chOff x="1386706" y="1348740"/>
            <a:chExt cx="663076" cy="746760"/>
          </a:xfrm>
        </p:grpSpPr>
        <p:sp>
          <p:nvSpPr>
            <p:cNvPr id="27" name="Freeform: Shape 49">
              <a:extLst>
                <a:ext uri="{FF2B5EF4-FFF2-40B4-BE49-F238E27FC236}">
                  <a16:creationId xmlns:a16="http://schemas.microsoft.com/office/drawing/2014/main" id="{3E69F56A-EA3C-4141-A88D-F97A9773FAF5}"/>
                </a:ext>
              </a:extLst>
            </p:cNvPr>
            <p:cNvSpPr/>
            <p:nvPr/>
          </p:nvSpPr>
          <p:spPr>
            <a:xfrm>
              <a:off x="1424942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" name="Freeform: Shape 50">
              <a:extLst>
                <a:ext uri="{FF2B5EF4-FFF2-40B4-BE49-F238E27FC236}">
                  <a16:creationId xmlns:a16="http://schemas.microsoft.com/office/drawing/2014/main" id="{A928B509-1EDF-4ACB-B4CE-57A568CBBD45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323FBC-CCE9-493E-9096-677B682D8A89}"/>
              </a:ext>
            </a:extLst>
          </p:cNvPr>
          <p:cNvGrpSpPr/>
          <p:nvPr/>
        </p:nvGrpSpPr>
        <p:grpSpPr>
          <a:xfrm>
            <a:off x="11035408" y="109729"/>
            <a:ext cx="898463" cy="640441"/>
            <a:chOff x="1386706" y="1348740"/>
            <a:chExt cx="663074" cy="746760"/>
          </a:xfrm>
        </p:grpSpPr>
        <p:sp>
          <p:nvSpPr>
            <p:cNvPr id="31" name="Freeform: Shape 53">
              <a:extLst>
                <a:ext uri="{FF2B5EF4-FFF2-40B4-BE49-F238E27FC236}">
                  <a16:creationId xmlns:a16="http://schemas.microsoft.com/office/drawing/2014/main" id="{D6B4C24A-1930-413A-AB23-EC57650E35E4}"/>
                </a:ext>
              </a:extLst>
            </p:cNvPr>
            <p:cNvSpPr/>
            <p:nvPr/>
          </p:nvSpPr>
          <p:spPr>
            <a:xfrm>
              <a:off x="1424940" y="13487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D0A685-6E4E-4398-9E5F-8F66E54EA52D}"/>
                </a:ext>
              </a:extLst>
            </p:cNvPr>
            <p:cNvSpPr/>
            <p:nvPr/>
          </p:nvSpPr>
          <p:spPr>
            <a:xfrm>
              <a:off x="1386706" y="1386840"/>
              <a:ext cx="624840" cy="708660"/>
            </a:xfrm>
            <a:custGeom>
              <a:avLst/>
              <a:gdLst>
                <a:gd name="connsiteX0" fmla="*/ 0 w 624840"/>
                <a:gd name="connsiteY0" fmla="*/ 0 h 708660"/>
                <a:gd name="connsiteX1" fmla="*/ 624840 w 624840"/>
                <a:gd name="connsiteY1" fmla="*/ 0 h 708660"/>
                <a:gd name="connsiteX2" fmla="*/ 624840 w 624840"/>
                <a:gd name="connsiteY2" fmla="*/ 70866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40" h="708660">
                  <a:moveTo>
                    <a:pt x="0" y="0"/>
                  </a:moveTo>
                  <a:lnTo>
                    <a:pt x="624840" y="0"/>
                  </a:lnTo>
                  <a:lnTo>
                    <a:pt x="624840" y="70866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F462D23-8CE8-4A8C-81B9-8ADD694F1C64}"/>
              </a:ext>
            </a:extLst>
          </p:cNvPr>
          <p:cNvSpPr txBox="1"/>
          <p:nvPr/>
        </p:nvSpPr>
        <p:spPr>
          <a:xfrm>
            <a:off x="7666030" y="5727425"/>
            <a:ext cx="174759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2"/>
                </a:solidFill>
                <a:cs typeface="Arial"/>
              </a:rPr>
              <a:t>Enterprise Pilot / Select Medicaid Plans* Ready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E86AB9-FA31-4483-B04C-284282EFE55C}"/>
              </a:ext>
            </a:extLst>
          </p:cNvPr>
          <p:cNvSpPr txBox="1"/>
          <p:nvPr/>
        </p:nvSpPr>
        <p:spPr>
          <a:xfrm>
            <a:off x="10503246" y="2033537"/>
            <a:ext cx="1596797" cy="9541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2"/>
                </a:solidFill>
              </a:rPr>
              <a:t>Remaining Medicaid Plans Ready</a:t>
            </a:r>
            <a:endParaRPr lang="en-US" sz="1400" b="1" i="1" dirty="0">
              <a:solidFill>
                <a:schemeClr val="accent2"/>
              </a:solidFill>
              <a:cs typeface="Arial"/>
            </a:endParaRPr>
          </a:p>
          <a:p>
            <a:pPr algn="ctr"/>
            <a:r>
              <a:rPr lang="en-US" sz="1000" b="1" i="1" dirty="0">
                <a:solidFill>
                  <a:schemeClr val="accent2"/>
                </a:solidFill>
                <a:cs typeface="Arial"/>
              </a:rPr>
              <a:t>(Automated Feedback Loop)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097DB5-9FA8-4E0D-9B2D-DBCBDAD61637}"/>
              </a:ext>
            </a:extLst>
          </p:cNvPr>
          <p:cNvSpPr txBox="1"/>
          <p:nvPr/>
        </p:nvSpPr>
        <p:spPr>
          <a:xfrm>
            <a:off x="8912503" y="3483781"/>
            <a:ext cx="189559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i="1" dirty="0"/>
              <a:t>Automated Utilization Feedback Loop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6D6368-5F6F-4F69-99F7-12B746FD9266}"/>
              </a:ext>
            </a:extLst>
          </p:cNvPr>
          <p:cNvSpPr txBox="1"/>
          <p:nvPr/>
        </p:nvSpPr>
        <p:spPr>
          <a:xfrm>
            <a:off x="568168" y="3483781"/>
            <a:ext cx="249590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i="1" dirty="0">
                <a:solidFill>
                  <a:schemeClr val="tx2"/>
                </a:solidFill>
              </a:rPr>
              <a:t>Requirements &amp; Design Confirmation</a:t>
            </a:r>
            <a:endParaRPr lang="en-US" sz="1400" i="1" dirty="0">
              <a:solidFill>
                <a:schemeClr val="tx2"/>
              </a:solidFill>
              <a:cs typeface="Arial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43F20C-A211-4ABE-9C1B-3DF474EE988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8531397" y="5103048"/>
            <a:ext cx="1" cy="604778"/>
          </a:xfrm>
          <a:prstGeom prst="straightConnector1">
            <a:avLst/>
          </a:prstGeom>
          <a:ln w="28575" cmpd="sng">
            <a:solidFill>
              <a:srgbClr val="C00000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763434-96D8-4400-A5D4-9047A5906D03}"/>
              </a:ext>
            </a:extLst>
          </p:cNvPr>
          <p:cNvCxnSpPr>
            <a:cxnSpLocks/>
          </p:cNvCxnSpPr>
          <p:nvPr/>
        </p:nvCxnSpPr>
        <p:spPr bwMode="gray">
          <a:xfrm>
            <a:off x="11301645" y="3076796"/>
            <a:ext cx="0" cy="877234"/>
          </a:xfrm>
          <a:prstGeom prst="straightConnector1">
            <a:avLst/>
          </a:prstGeom>
          <a:ln w="28575" cmpd="sng">
            <a:solidFill>
              <a:srgbClr val="C00000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C663CAD5-0391-4536-9E68-A1222792A954}"/>
              </a:ext>
            </a:extLst>
          </p:cNvPr>
          <p:cNvSpPr/>
          <p:nvPr/>
        </p:nvSpPr>
        <p:spPr bwMode="gray">
          <a:xfrm>
            <a:off x="9486973" y="5242472"/>
            <a:ext cx="2520558" cy="1084460"/>
          </a:xfrm>
          <a:prstGeom prst="rightArrow">
            <a:avLst/>
          </a:prstGeom>
          <a:solidFill>
            <a:schemeClr val="accent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/>
              </a:rPr>
              <a:t>Market Differentiating Features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BB7AB165-13DC-4D1F-ADFA-586F0A43423F}"/>
              </a:ext>
            </a:extLst>
          </p:cNvPr>
          <p:cNvSpPr/>
          <p:nvPr/>
        </p:nvSpPr>
        <p:spPr bwMode="gray">
          <a:xfrm rot="16200000">
            <a:off x="1623311" y="3597918"/>
            <a:ext cx="303433" cy="2689874"/>
          </a:xfrm>
          <a:prstGeom prst="leftBrace">
            <a:avLst/>
          </a:prstGeom>
          <a:ln w="127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08BC030C-9F8A-4A9D-BF4D-87E36BB8C2D4}"/>
              </a:ext>
            </a:extLst>
          </p:cNvPr>
          <p:cNvSpPr/>
          <p:nvPr/>
        </p:nvSpPr>
        <p:spPr bwMode="gray">
          <a:xfrm rot="16200000">
            <a:off x="5962134" y="1966030"/>
            <a:ext cx="284796" cy="5935010"/>
          </a:xfrm>
          <a:prstGeom prst="leftBrace">
            <a:avLst/>
          </a:prstGeom>
          <a:ln w="127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FF570F6B-C7BD-4D45-94DD-E658CC164A7C}"/>
              </a:ext>
            </a:extLst>
          </p:cNvPr>
          <p:cNvSpPr/>
          <p:nvPr/>
        </p:nvSpPr>
        <p:spPr bwMode="gray">
          <a:xfrm rot="16200000">
            <a:off x="10277548" y="3614160"/>
            <a:ext cx="276999" cy="2646546"/>
          </a:xfrm>
          <a:prstGeom prst="leftBrace">
            <a:avLst/>
          </a:prstGeom>
          <a:ln w="127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5BEA02-2932-47AC-BF0A-3BEE5820E9EC}"/>
              </a:ext>
            </a:extLst>
          </p:cNvPr>
          <p:cNvSpPr txBox="1"/>
          <p:nvPr/>
        </p:nvSpPr>
        <p:spPr>
          <a:xfrm>
            <a:off x="1064219" y="5128438"/>
            <a:ext cx="140358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cs typeface="Arial"/>
              </a:rPr>
              <a:t>DEFINE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95C8C5-BD9B-4057-8241-79685AA8F382}"/>
              </a:ext>
            </a:extLst>
          </p:cNvPr>
          <p:cNvSpPr txBox="1"/>
          <p:nvPr/>
        </p:nvSpPr>
        <p:spPr>
          <a:xfrm>
            <a:off x="9628757" y="5157382"/>
            <a:ext cx="149883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cs typeface="Arial"/>
              </a:rPr>
              <a:t>ENHANCE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6AD0749-0E45-4776-B696-164781D3D8C5}"/>
              </a:ext>
            </a:extLst>
          </p:cNvPr>
          <p:cNvSpPr txBox="1"/>
          <p:nvPr/>
        </p:nvSpPr>
        <p:spPr>
          <a:xfrm>
            <a:off x="4315559" y="5123109"/>
            <a:ext cx="285941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b="1" dirty="0">
                <a:cs typeface="Arial"/>
              </a:rPr>
              <a:t>SCRUM DEVELOPMENT</a:t>
            </a:r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16E11F9B-EC06-43FC-9ECE-75D9A263BA89}"/>
              </a:ext>
            </a:extLst>
          </p:cNvPr>
          <p:cNvSpPr/>
          <p:nvPr/>
        </p:nvSpPr>
        <p:spPr bwMode="gray">
          <a:xfrm>
            <a:off x="8380738" y="4817572"/>
            <a:ext cx="311558" cy="277000"/>
          </a:xfrm>
          <a:prstGeom prst="star5">
            <a:avLst/>
          </a:prstGeom>
          <a:solidFill>
            <a:srgbClr val="FFC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83E7C6-75C5-4724-B19B-B0AA76E929B1}"/>
              </a:ext>
            </a:extLst>
          </p:cNvPr>
          <p:cNvSpPr txBox="1"/>
          <p:nvPr/>
        </p:nvSpPr>
        <p:spPr>
          <a:xfrm>
            <a:off x="3736412" y="3488241"/>
            <a:ext cx="427898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i="1" dirty="0"/>
              <a:t>Member Level Capabilities in UI for Aetna Members</a:t>
            </a:r>
          </a:p>
          <a:p>
            <a:pPr algn="ctr"/>
            <a:r>
              <a:rPr lang="en-US" sz="1400" i="1" dirty="0"/>
              <a:t>Member &amp; CBO Portal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0FED1B-2D7E-4965-BA97-A0095934D928}"/>
              </a:ext>
            </a:extLst>
          </p:cNvPr>
          <p:cNvSpPr/>
          <p:nvPr/>
        </p:nvSpPr>
        <p:spPr>
          <a:xfrm>
            <a:off x="1851845" y="1146641"/>
            <a:ext cx="5787215" cy="21048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788C1C-D052-4E7B-9750-53317FCD1CC7}"/>
              </a:ext>
            </a:extLst>
          </p:cNvPr>
          <p:cNvSpPr txBox="1"/>
          <p:nvPr/>
        </p:nvSpPr>
        <p:spPr>
          <a:xfrm>
            <a:off x="2099643" y="1337315"/>
            <a:ext cx="5505223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Solution Roadmap:</a:t>
            </a:r>
          </a:p>
          <a:p>
            <a:pPr>
              <a:spcAft>
                <a:spcPts val="600"/>
              </a:spcAft>
            </a:pPr>
            <a:endParaRPr lang="en-US" sz="400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6745" lvl="1" indent="-16954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9 – 12 month Work Effort</a:t>
            </a:r>
            <a:endParaRPr lang="en-US" sz="20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6745" lvl="1" indent="-16954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Dedicated Scrum Teams </a:t>
            </a:r>
          </a:p>
          <a:p>
            <a:pPr marL="626745" lvl="1" indent="-16954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Estimate:  ~$1.8 - $2.3M</a:t>
            </a:r>
            <a:r>
              <a:rPr lang="en-US" sz="2000" b="1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FAFB6EBE-A403-40F4-A758-AC2D02F885A6}"/>
              </a:ext>
            </a:extLst>
          </p:cNvPr>
          <p:cNvSpPr/>
          <p:nvPr/>
        </p:nvSpPr>
        <p:spPr bwMode="gray">
          <a:xfrm rot="16200000">
            <a:off x="1624241" y="2809710"/>
            <a:ext cx="319433" cy="2672015"/>
          </a:xfrm>
          <a:prstGeom prst="leftBrace">
            <a:avLst/>
          </a:prstGeom>
          <a:ln w="12700" cmpd="sng">
            <a:solidFill>
              <a:schemeClr val="accent6"/>
            </a:solidFill>
            <a:miter lim="800000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48CE3EEB-286C-499F-9411-DF4C5FBE09D5}"/>
              </a:ext>
            </a:extLst>
          </p:cNvPr>
          <p:cNvSpPr/>
          <p:nvPr/>
        </p:nvSpPr>
        <p:spPr bwMode="gray">
          <a:xfrm rot="16200000">
            <a:off x="5632528" y="1449328"/>
            <a:ext cx="401865" cy="5395872"/>
          </a:xfrm>
          <a:prstGeom prst="leftBrace">
            <a:avLst/>
          </a:prstGeom>
          <a:ln w="12700" cmpd="sng">
            <a:solidFill>
              <a:schemeClr val="accent6"/>
            </a:solidFill>
            <a:miter lim="800000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2DB0A24C-C77B-48E7-90E9-581615603469}"/>
              </a:ext>
            </a:extLst>
          </p:cNvPr>
          <p:cNvSpPr/>
          <p:nvPr/>
        </p:nvSpPr>
        <p:spPr bwMode="gray">
          <a:xfrm rot="16200000">
            <a:off x="9712247" y="2739574"/>
            <a:ext cx="430887" cy="2792586"/>
          </a:xfrm>
          <a:prstGeom prst="leftBrace">
            <a:avLst/>
          </a:prstGeom>
          <a:ln w="12700" cmpd="sng">
            <a:solidFill>
              <a:schemeClr val="accent6"/>
            </a:solidFill>
            <a:miter lim="800000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BE9F625-3783-4C63-A429-36625FF2D0B5}"/>
              </a:ext>
            </a:extLst>
          </p:cNvPr>
          <p:cNvGrpSpPr/>
          <p:nvPr/>
        </p:nvGrpSpPr>
        <p:grpSpPr>
          <a:xfrm>
            <a:off x="190467" y="4305603"/>
            <a:ext cx="11751602" cy="478972"/>
            <a:chOff x="190467" y="3105102"/>
            <a:chExt cx="11751602" cy="47897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34E8253-58AC-42E6-8CE6-CF14B1254581}"/>
                </a:ext>
              </a:extLst>
            </p:cNvPr>
            <p:cNvGrpSpPr/>
            <p:nvPr/>
          </p:nvGrpSpPr>
          <p:grpSpPr>
            <a:xfrm>
              <a:off x="190467" y="3105102"/>
              <a:ext cx="11751602" cy="478972"/>
              <a:chOff x="1556657" y="1534884"/>
              <a:chExt cx="3777343" cy="478972"/>
            </a:xfrm>
          </p:grpSpPr>
          <p:sp>
            <p:nvSpPr>
              <p:cNvPr id="92" name="Rounded Rectangle 1">
                <a:extLst>
                  <a:ext uri="{FF2B5EF4-FFF2-40B4-BE49-F238E27FC236}">
                    <a16:creationId xmlns:a16="http://schemas.microsoft.com/office/drawing/2014/main" id="{DC0685D4-AC2F-4D86-BA3B-CD9EB8207D48}"/>
                  </a:ext>
                </a:extLst>
              </p:cNvPr>
              <p:cNvSpPr/>
              <p:nvPr/>
            </p:nvSpPr>
            <p:spPr>
              <a:xfrm>
                <a:off x="1556657" y="1534884"/>
                <a:ext cx="3777343" cy="4789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ounded Rectangle 2">
                <a:extLst>
                  <a:ext uri="{FF2B5EF4-FFF2-40B4-BE49-F238E27FC236}">
                    <a16:creationId xmlns:a16="http://schemas.microsoft.com/office/drawing/2014/main" id="{A3BE8A87-8B71-44BD-8CE1-DC9F44505788}"/>
                  </a:ext>
                </a:extLst>
              </p:cNvPr>
              <p:cNvSpPr/>
              <p:nvPr/>
            </p:nvSpPr>
            <p:spPr>
              <a:xfrm>
                <a:off x="1575770" y="1534884"/>
                <a:ext cx="896027" cy="47897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ounded Rectangle 2">
                <a:extLst>
                  <a:ext uri="{FF2B5EF4-FFF2-40B4-BE49-F238E27FC236}">
                    <a16:creationId xmlns:a16="http://schemas.microsoft.com/office/drawing/2014/main" id="{BF319E80-63D1-4B37-AD13-39442F26A543}"/>
                  </a:ext>
                </a:extLst>
              </p:cNvPr>
              <p:cNvSpPr/>
              <p:nvPr/>
            </p:nvSpPr>
            <p:spPr>
              <a:xfrm>
                <a:off x="2513250" y="1534884"/>
                <a:ext cx="915141" cy="47897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ounded Rectangle 2">
                <a:extLst>
                  <a:ext uri="{FF2B5EF4-FFF2-40B4-BE49-F238E27FC236}">
                    <a16:creationId xmlns:a16="http://schemas.microsoft.com/office/drawing/2014/main" id="{A30DB367-AEE8-42AC-B932-A63611BA0DC4}"/>
                  </a:ext>
                </a:extLst>
              </p:cNvPr>
              <p:cNvSpPr/>
              <p:nvPr/>
            </p:nvSpPr>
            <p:spPr>
              <a:xfrm>
                <a:off x="3469843" y="1534884"/>
                <a:ext cx="915141" cy="47897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ounded Rectangle 2">
                <a:extLst>
                  <a:ext uri="{FF2B5EF4-FFF2-40B4-BE49-F238E27FC236}">
                    <a16:creationId xmlns:a16="http://schemas.microsoft.com/office/drawing/2014/main" id="{A22A585F-4E5C-424D-B5A3-6F555A0E0EF0}"/>
                  </a:ext>
                </a:extLst>
              </p:cNvPr>
              <p:cNvSpPr/>
              <p:nvPr/>
            </p:nvSpPr>
            <p:spPr>
              <a:xfrm>
                <a:off x="4426436" y="1534884"/>
                <a:ext cx="887735" cy="47897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5F2E5A-5022-40D7-BBA5-3B1728738CFC}"/>
                </a:ext>
              </a:extLst>
            </p:cNvPr>
            <p:cNvSpPr txBox="1"/>
            <p:nvPr/>
          </p:nvSpPr>
          <p:spPr>
            <a:xfrm>
              <a:off x="226358" y="3194872"/>
              <a:ext cx="278760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/>
                <a:t>Q1 '21</a:t>
              </a:r>
              <a:endParaRPr lang="en-US" sz="2000" b="1" dirty="0">
                <a:cs typeface="Arial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83F2D9-7B34-42DA-9268-180BF6C1F3B4}"/>
                </a:ext>
              </a:extLst>
            </p:cNvPr>
            <p:cNvSpPr txBox="1"/>
            <p:nvPr/>
          </p:nvSpPr>
          <p:spPr>
            <a:xfrm>
              <a:off x="3185458" y="3194872"/>
              <a:ext cx="278760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/>
                <a:t>Q2 '21</a:t>
              </a:r>
              <a:endParaRPr lang="en-US" sz="2000" b="1" dirty="0">
                <a:cs typeface="Arial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139B1D5-1E1D-4239-8A38-5A566C8525CF}"/>
                </a:ext>
              </a:extLst>
            </p:cNvPr>
            <p:cNvSpPr txBox="1"/>
            <p:nvPr/>
          </p:nvSpPr>
          <p:spPr>
            <a:xfrm>
              <a:off x="6133673" y="3194872"/>
              <a:ext cx="278760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/>
                <a:t>Q3 '21</a:t>
              </a:r>
              <a:endParaRPr lang="en-US" sz="2000" b="1" dirty="0">
                <a:cs typeface="Arial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8575EE9-CDB7-4ABF-B3CE-3A5D3AB4D8F6}"/>
                </a:ext>
              </a:extLst>
            </p:cNvPr>
            <p:cNvSpPr txBox="1"/>
            <p:nvPr/>
          </p:nvSpPr>
          <p:spPr>
            <a:xfrm>
              <a:off x="9092773" y="3194872"/>
              <a:ext cx="278760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/>
                <a:t>Q4 '21</a:t>
              </a:r>
              <a:endParaRPr lang="en-US" sz="2000" b="1" dirty="0">
                <a:cs typeface="Arial"/>
              </a:endParaRPr>
            </a:p>
          </p:txBody>
        </p:sp>
      </p:grpSp>
      <p:sp>
        <p:nvSpPr>
          <p:cNvPr id="97" name="Star: 5 Points 96">
            <a:extLst>
              <a:ext uri="{FF2B5EF4-FFF2-40B4-BE49-F238E27FC236}">
                <a16:creationId xmlns:a16="http://schemas.microsoft.com/office/drawing/2014/main" id="{DA740BA9-5A0E-4078-99A6-169538570F37}"/>
              </a:ext>
            </a:extLst>
          </p:cNvPr>
          <p:cNvSpPr/>
          <p:nvPr/>
        </p:nvSpPr>
        <p:spPr bwMode="gray">
          <a:xfrm>
            <a:off x="11163425" y="3995606"/>
            <a:ext cx="311558" cy="277000"/>
          </a:xfrm>
          <a:prstGeom prst="star5">
            <a:avLst/>
          </a:prstGeom>
          <a:solidFill>
            <a:srgbClr val="FFC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0F53CE8-B60D-4151-B69A-D38CC3B244BF}"/>
              </a:ext>
            </a:extLst>
          </p:cNvPr>
          <p:cNvSpPr txBox="1"/>
          <p:nvPr/>
        </p:nvSpPr>
        <p:spPr>
          <a:xfrm>
            <a:off x="513644" y="5995867"/>
            <a:ext cx="575736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2"/>
                </a:solidFill>
              </a:rPr>
              <a:t>*</a:t>
            </a:r>
            <a:r>
              <a:rPr lang="en-US" sz="1400" i="1" dirty="0">
                <a:solidFill>
                  <a:schemeClr val="accent2"/>
                </a:solidFill>
              </a:rPr>
              <a:t> Includes Medicaid Plans not requiring an Automated Feedback Loop</a:t>
            </a:r>
            <a:endParaRPr lang="en-US" sz="1000" i="1" dirty="0">
              <a:solidFill>
                <a:schemeClr val="accent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92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VS_Health_PPT_Executive_Template">
  <a:themeElements>
    <a:clrScheme name="Custom 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2700" cmpd="sng">
          <a:solidFill>
            <a:schemeClr val="accent6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PPT_Executive_Template_2020.pptx" id="{D34D2170-5976-4CB2-8BED-556F5E6B58A2}" vid="{4C7410A7-BA08-4E0E-88C8-67B8B00932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3408</Words>
  <Application>Microsoft Office PowerPoint</Application>
  <PresentationFormat>Widescreen</PresentationFormat>
  <Paragraphs>524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Arial</vt:lpstr>
      <vt:lpstr>Arial Narrow</vt:lpstr>
      <vt:lpstr>Calibri</vt:lpstr>
      <vt:lpstr>Calibri Light</vt:lpstr>
      <vt:lpstr>Century Gothic</vt:lpstr>
      <vt:lpstr>CVS Health Sans</vt:lpstr>
      <vt:lpstr>Domaine Display Bold</vt:lpstr>
      <vt:lpstr>Lato Light</vt:lpstr>
      <vt:lpstr>Lucida Grande</vt:lpstr>
      <vt:lpstr>Open Sans</vt:lpstr>
      <vt:lpstr>Open Sans Bold</vt:lpstr>
      <vt:lpstr>Open Sans Light</vt:lpstr>
      <vt:lpstr>Poppins</vt:lpstr>
      <vt:lpstr>Wingdings</vt:lpstr>
      <vt:lpstr>Office Theme</vt:lpstr>
      <vt:lpstr>CVS_Health_PPT_Executive_Template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win in the future healthcare landscape, we must be as strategic in our technology enablement as we are in healthcare </vt:lpstr>
      <vt:lpstr>PowerPoint Presentation</vt:lpstr>
      <vt:lpstr>PowerPoint Presentation</vt:lpstr>
      <vt:lpstr>PowerPoint Presentation</vt:lpstr>
      <vt:lpstr>PowerPoint Presentation</vt:lpstr>
      <vt:lpstr>CDR Business Value</vt:lpstr>
      <vt:lpstr>PowerPoint Presentation</vt:lpstr>
      <vt:lpstr>PowerPoint Presentation</vt:lpstr>
      <vt:lpstr>PowerPoint Presentation</vt:lpstr>
      <vt:lpstr>PowerPoint Presentation</vt:lpstr>
      <vt:lpstr>2019 Community Resource Referral Platforms: A Guide for Health Care Organizations – UC San Francisco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win in the future healthcare landscape, we must be as strategic in our technology enablement as we are in healthcare</dc:title>
  <dc:creator>D'Occhio, Sharlyn</dc:creator>
  <cp:lastModifiedBy>Roy, Ronald J.</cp:lastModifiedBy>
  <cp:revision>23</cp:revision>
  <dcterms:created xsi:type="dcterms:W3CDTF">2020-12-11T14:13:45Z</dcterms:created>
  <dcterms:modified xsi:type="dcterms:W3CDTF">2021-05-24T13:47:15Z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iteId">
    <vt:lpwstr>fabb61b8-3afe-4e75-b934-a47f782b8cd7</vt:lpwstr>
  </property>
  <property fmtid="{D5CDD505-2E9C-101B-9397-08002B2CF9AE}" pid="4" name="MSIP_Label_67599526-06ca-49cc-9fa9-5307800a949a_Owner">
    <vt:lpwstr>D'OcchioS@aetna.com</vt:lpwstr>
  </property>
  <property fmtid="{D5CDD505-2E9C-101B-9397-08002B2CF9AE}" pid="5" name="MSIP_Label_67599526-06ca-49cc-9fa9-5307800a949a_SetDate">
    <vt:lpwstr>2020-12-11T14:14:17.6585252Z</vt:lpwstr>
  </property>
  <property fmtid="{D5CDD505-2E9C-101B-9397-08002B2CF9AE}" pid="6" name="MSIP_Label_67599526-06ca-49cc-9fa9-5307800a949a_Name">
    <vt:lpwstr>Proprietary</vt:lpwstr>
  </property>
  <property fmtid="{D5CDD505-2E9C-101B-9397-08002B2CF9AE}" pid="7" name="MSIP_Label_67599526-06ca-49cc-9fa9-5307800a949a_Application">
    <vt:lpwstr>Microsoft Azure Information Protection</vt:lpwstr>
  </property>
  <property fmtid="{D5CDD505-2E9C-101B-9397-08002B2CF9AE}" pid="8" name="MSIP_Label_67599526-06ca-49cc-9fa9-5307800a949a_ActionId">
    <vt:lpwstr>006bb47d-28a5-4b6a-b6a7-ae8403f00036</vt:lpwstr>
  </property>
  <property fmtid="{D5CDD505-2E9C-101B-9397-08002B2CF9AE}" pid="9" name="MSIP_Label_67599526-06ca-49cc-9fa9-5307800a949a_Extended_MSFT_Method">
    <vt:lpwstr>Automatic</vt:lpwstr>
  </property>
  <property fmtid="{D5CDD505-2E9C-101B-9397-08002B2CF9AE}" pid="10" name="Sensitivity">
    <vt:lpwstr>Proprietary</vt:lpwstr>
  </property>
</Properties>
</file>