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24"/>
  </p:notesMasterIdLst>
  <p:sldIdLst>
    <p:sldId id="270" r:id="rId5"/>
    <p:sldId id="342" r:id="rId6"/>
    <p:sldId id="356" r:id="rId7"/>
    <p:sldId id="364" r:id="rId8"/>
    <p:sldId id="348" r:id="rId9"/>
    <p:sldId id="365" r:id="rId10"/>
    <p:sldId id="360" r:id="rId11"/>
    <p:sldId id="366" r:id="rId12"/>
    <p:sldId id="343" r:id="rId13"/>
    <p:sldId id="345" r:id="rId14"/>
    <p:sldId id="346" r:id="rId15"/>
    <p:sldId id="363" r:id="rId16"/>
    <p:sldId id="349" r:id="rId17"/>
    <p:sldId id="350" r:id="rId18"/>
    <p:sldId id="351" r:id="rId19"/>
    <p:sldId id="352" r:id="rId20"/>
    <p:sldId id="353" r:id="rId21"/>
    <p:sldId id="354" r:id="rId22"/>
    <p:sldId id="355"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76">
          <p15:clr>
            <a:srgbClr val="A4A3A4"/>
          </p15:clr>
        </p15:guide>
        <p15:guide id="2" orient="horz" pos="333">
          <p15:clr>
            <a:srgbClr val="A4A3A4"/>
          </p15:clr>
        </p15:guide>
        <p15:guide id="3" orient="horz" pos="4081">
          <p15:clr>
            <a:srgbClr val="A4A3A4"/>
          </p15:clr>
        </p15:guide>
        <p15:guide id="4" orient="horz" pos="3847">
          <p15:clr>
            <a:srgbClr val="A4A3A4"/>
          </p15:clr>
        </p15:guide>
        <p15:guide id="5" pos="192">
          <p15:clr>
            <a:srgbClr val="A4A3A4"/>
          </p15:clr>
        </p15:guide>
        <p15:guide id="6" pos="5491">
          <p15:clr>
            <a:srgbClr val="A4A3A4"/>
          </p15:clr>
        </p15:guide>
        <p15:guide id="7" pos="28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ty-Jean Lane" initials="BL" lastIdx="8" clrIdx="0"/>
  <p:cmAuthor id="1" name="Jill Ruscoll" initials="JR" lastIdx="1" clrIdx="1"/>
  <p:cmAuthor id="2" name="Rachel Reynard" initials="RR" lastIdx="4" clrIdx="2"/>
  <p:cmAuthor id="3" name="Susan Gunter" initials="SG"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3F98"/>
    <a:srgbClr val="00BCE4"/>
    <a:srgbClr val="7AC143"/>
    <a:srgbClr val="BA8CCE"/>
    <a:srgbClr val="00A78E"/>
    <a:srgbClr val="A6A6A6"/>
    <a:srgbClr val="BFBFBF"/>
    <a:srgbClr val="74CAB8"/>
    <a:srgbClr val="8D9ECF"/>
    <a:srgbClr val="93A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6695" autoAdjust="0"/>
  </p:normalViewPr>
  <p:slideViewPr>
    <p:cSldViewPr snapToGrid="0">
      <p:cViewPr varScale="1">
        <p:scale>
          <a:sx n="57" d="100"/>
          <a:sy n="57" d="100"/>
        </p:scale>
        <p:origin x="1552" y="36"/>
      </p:cViewPr>
      <p:guideLst>
        <p:guide orient="horz" pos="976"/>
        <p:guide orient="horz" pos="333"/>
        <p:guide orient="horz" pos="4081"/>
        <p:guide orient="horz" pos="3847"/>
        <p:guide pos="192"/>
        <p:guide pos="5491"/>
        <p:guide pos="2896"/>
      </p:guideLst>
    </p:cSldViewPr>
  </p:slideViewPr>
  <p:outlineViewPr>
    <p:cViewPr>
      <p:scale>
        <a:sx n="33" d="100"/>
        <a:sy n="33" d="100"/>
      </p:scale>
      <p:origin x="42" y="4728"/>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4A7FB-4DA7-4040-A8E1-C527E0E1EB53}" type="doc">
      <dgm:prSet loTypeId="urn:microsoft.com/office/officeart/2005/8/layout/chevron1" loCatId="process" qsTypeId="urn:microsoft.com/office/officeart/2005/8/quickstyle/simple1" qsCatId="simple" csTypeId="urn:microsoft.com/office/officeart/2005/8/colors/colorful5" csCatId="colorful" phldr="1"/>
      <dgm:spPr/>
    </dgm:pt>
    <dgm:pt modelId="{6265A26C-FD12-440D-A95F-E381F3727F26}">
      <dgm:prSet phldrT="[Text]"/>
      <dgm:spPr>
        <a:xfrm>
          <a:off x="2045" y="112766"/>
          <a:ext cx="1820594" cy="728237"/>
        </a:xfrm>
        <a:solidFill>
          <a:srgbClr val="5F78BB">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b="1" dirty="0">
              <a:solidFill>
                <a:srgbClr val="000000"/>
              </a:solidFill>
              <a:latin typeface="Calibri"/>
              <a:ea typeface="+mn-ea"/>
              <a:cs typeface="+mn-cs"/>
            </a:rPr>
            <a:t>1</a:t>
          </a:r>
        </a:p>
        <a:p>
          <a:r>
            <a:rPr lang="en-US" dirty="0">
              <a:solidFill>
                <a:srgbClr val="000000"/>
              </a:solidFill>
              <a:latin typeface="Calibri"/>
              <a:ea typeface="+mn-ea"/>
              <a:cs typeface="+mn-cs"/>
            </a:rPr>
            <a:t>Scoping the Audit</a:t>
          </a:r>
        </a:p>
      </dgm:t>
    </dgm:pt>
    <dgm:pt modelId="{CF9FBA7E-2C0F-4C5C-8977-B9EF8E541678}" type="parTrans" cxnId="{E42367E4-865B-4E30-8F5B-16F4B5FD9FBF}">
      <dgm:prSet/>
      <dgm:spPr/>
      <dgm:t>
        <a:bodyPr/>
        <a:lstStyle/>
        <a:p>
          <a:endParaRPr lang="en-US"/>
        </a:p>
      </dgm:t>
    </dgm:pt>
    <dgm:pt modelId="{683E9AEE-2F94-4BD2-8C84-18D93BBE4A05}" type="sibTrans" cxnId="{E42367E4-865B-4E30-8F5B-16F4B5FD9FBF}">
      <dgm:prSet/>
      <dgm:spPr/>
      <dgm:t>
        <a:bodyPr/>
        <a:lstStyle/>
        <a:p>
          <a:endParaRPr lang="en-US"/>
        </a:p>
      </dgm:t>
    </dgm:pt>
    <dgm:pt modelId="{070E9043-94A1-4921-B816-357B1711BF64}">
      <dgm:prSet phldrT="[Text]"/>
      <dgm:spPr>
        <a:xfrm>
          <a:off x="1640580" y="112766"/>
          <a:ext cx="1820594" cy="728237"/>
        </a:xfrm>
        <a:solidFill>
          <a:srgbClr val="5F78BB">
            <a:hueOff val="-2273241"/>
            <a:satOff val="6963"/>
            <a:lumOff val="-539"/>
            <a:alphaOff val="0"/>
          </a:srgbClr>
        </a:solidFill>
        <a:ln w="25400" cap="flat" cmpd="sng" algn="ctr">
          <a:solidFill>
            <a:srgbClr val="000000">
              <a:hueOff val="0"/>
              <a:satOff val="0"/>
              <a:lumOff val="0"/>
              <a:alphaOff val="0"/>
            </a:srgbClr>
          </a:solidFill>
          <a:prstDash val="solid"/>
        </a:ln>
        <a:effectLst/>
      </dgm:spPr>
      <dgm:t>
        <a:bodyPr/>
        <a:lstStyle/>
        <a:p>
          <a:r>
            <a:rPr lang="en-US" b="1" dirty="0">
              <a:solidFill>
                <a:srgbClr val="000000"/>
              </a:solidFill>
              <a:latin typeface="Calibri"/>
              <a:ea typeface="+mn-ea"/>
              <a:cs typeface="+mn-cs"/>
            </a:rPr>
            <a:t>2</a:t>
          </a:r>
        </a:p>
        <a:p>
          <a:r>
            <a:rPr lang="en-US" dirty="0">
              <a:solidFill>
                <a:srgbClr val="000000"/>
              </a:solidFill>
              <a:latin typeface="Calibri"/>
              <a:ea typeface="+mn-ea"/>
              <a:cs typeface="+mn-cs"/>
            </a:rPr>
            <a:t>Business Control Analysis</a:t>
          </a:r>
        </a:p>
      </dgm:t>
    </dgm:pt>
    <dgm:pt modelId="{65FAAA04-5C41-46B0-9712-7B082E49E751}" type="parTrans" cxnId="{04F929BB-F88E-455A-B2ED-81F0F95AEBFD}">
      <dgm:prSet/>
      <dgm:spPr/>
      <dgm:t>
        <a:bodyPr/>
        <a:lstStyle/>
        <a:p>
          <a:endParaRPr lang="en-US"/>
        </a:p>
      </dgm:t>
    </dgm:pt>
    <dgm:pt modelId="{783BE8FB-89A7-4387-B321-E01B2C48E585}" type="sibTrans" cxnId="{04F929BB-F88E-455A-B2ED-81F0F95AEBFD}">
      <dgm:prSet/>
      <dgm:spPr/>
      <dgm:t>
        <a:bodyPr/>
        <a:lstStyle/>
        <a:p>
          <a:endParaRPr lang="en-US"/>
        </a:p>
      </dgm:t>
    </dgm:pt>
    <dgm:pt modelId="{B2FE8D34-29E1-4C25-9DC2-CB8BD3D56F36}">
      <dgm:prSet phldrT="[Text]"/>
      <dgm:spPr>
        <a:xfrm>
          <a:off x="3279115" y="112766"/>
          <a:ext cx="1820594" cy="728237"/>
        </a:xfrm>
        <a:solidFill>
          <a:srgbClr val="5F78BB">
            <a:hueOff val="-4546481"/>
            <a:satOff val="13926"/>
            <a:lumOff val="-1079"/>
            <a:alphaOff val="0"/>
          </a:srgbClr>
        </a:solidFill>
        <a:ln w="25400" cap="flat" cmpd="sng" algn="ctr">
          <a:solidFill>
            <a:srgbClr val="000000">
              <a:hueOff val="0"/>
              <a:satOff val="0"/>
              <a:lumOff val="0"/>
              <a:alphaOff val="0"/>
            </a:srgbClr>
          </a:solidFill>
          <a:prstDash val="solid"/>
        </a:ln>
        <a:effectLst/>
      </dgm:spPr>
      <dgm:t>
        <a:bodyPr/>
        <a:lstStyle/>
        <a:p>
          <a:r>
            <a:rPr lang="en-US" b="1" dirty="0">
              <a:solidFill>
                <a:srgbClr val="000000"/>
              </a:solidFill>
              <a:latin typeface="Calibri"/>
              <a:ea typeface="+mn-ea"/>
              <a:cs typeface="+mn-cs"/>
            </a:rPr>
            <a:t>3</a:t>
          </a:r>
        </a:p>
        <a:p>
          <a:r>
            <a:rPr lang="en-US" dirty="0">
              <a:solidFill>
                <a:srgbClr val="000000"/>
              </a:solidFill>
              <a:latin typeface="Calibri"/>
              <a:ea typeface="+mn-ea"/>
              <a:cs typeface="+mn-cs"/>
            </a:rPr>
            <a:t>Testing</a:t>
          </a:r>
        </a:p>
      </dgm:t>
    </dgm:pt>
    <dgm:pt modelId="{8BD209C6-5482-40E5-A17F-395454AF6BF9}" type="parTrans" cxnId="{62F4948B-A056-49C5-898B-2C9DE1F4BC06}">
      <dgm:prSet/>
      <dgm:spPr/>
      <dgm:t>
        <a:bodyPr/>
        <a:lstStyle/>
        <a:p>
          <a:endParaRPr lang="en-US"/>
        </a:p>
      </dgm:t>
    </dgm:pt>
    <dgm:pt modelId="{CA30241C-98A6-4883-B611-19154A658230}" type="sibTrans" cxnId="{62F4948B-A056-49C5-898B-2C9DE1F4BC06}">
      <dgm:prSet/>
      <dgm:spPr/>
      <dgm:t>
        <a:bodyPr/>
        <a:lstStyle/>
        <a:p>
          <a:endParaRPr lang="en-US"/>
        </a:p>
      </dgm:t>
    </dgm:pt>
    <dgm:pt modelId="{194483D5-4442-4E6D-96D4-EA93FCCC455D}">
      <dgm:prSet phldrT="[Text]"/>
      <dgm:spPr>
        <a:xfrm>
          <a:off x="4917650" y="112766"/>
          <a:ext cx="1820594" cy="728237"/>
        </a:xfrm>
        <a:solidFill>
          <a:srgbClr val="5F78BB">
            <a:hueOff val="-6819722"/>
            <a:satOff val="20888"/>
            <a:lumOff val="-1618"/>
            <a:alphaOff val="0"/>
          </a:srgbClr>
        </a:solidFill>
        <a:ln w="25400" cap="flat" cmpd="sng" algn="ctr">
          <a:solidFill>
            <a:srgbClr val="000000">
              <a:hueOff val="0"/>
              <a:satOff val="0"/>
              <a:lumOff val="0"/>
              <a:alphaOff val="0"/>
            </a:srgbClr>
          </a:solidFill>
          <a:prstDash val="solid"/>
        </a:ln>
        <a:effectLst/>
      </dgm:spPr>
      <dgm:t>
        <a:bodyPr/>
        <a:lstStyle/>
        <a:p>
          <a:r>
            <a:rPr lang="en-US" b="1" dirty="0">
              <a:solidFill>
                <a:srgbClr val="000000"/>
              </a:solidFill>
              <a:latin typeface="Calibri"/>
              <a:ea typeface="+mn-ea"/>
              <a:cs typeface="+mn-cs"/>
            </a:rPr>
            <a:t>4</a:t>
          </a:r>
        </a:p>
        <a:p>
          <a:r>
            <a:rPr lang="en-US" dirty="0">
              <a:solidFill>
                <a:srgbClr val="000000"/>
              </a:solidFill>
              <a:latin typeface="Calibri"/>
              <a:ea typeface="+mn-ea"/>
              <a:cs typeface="+mn-cs"/>
            </a:rPr>
            <a:t>Conclude the Audit</a:t>
          </a:r>
        </a:p>
      </dgm:t>
    </dgm:pt>
    <dgm:pt modelId="{9DC21D9A-9361-4B96-9BDA-31A5B5D3AE58}" type="parTrans" cxnId="{BFB9009E-A48C-4506-9215-32E5FF5CCDAB}">
      <dgm:prSet/>
      <dgm:spPr/>
      <dgm:t>
        <a:bodyPr/>
        <a:lstStyle/>
        <a:p>
          <a:endParaRPr lang="en-US"/>
        </a:p>
      </dgm:t>
    </dgm:pt>
    <dgm:pt modelId="{B8FCE42E-01D4-4B86-AB6D-F6AA3758FF79}" type="sibTrans" cxnId="{BFB9009E-A48C-4506-9215-32E5FF5CCDAB}">
      <dgm:prSet/>
      <dgm:spPr/>
      <dgm:t>
        <a:bodyPr/>
        <a:lstStyle/>
        <a:p>
          <a:endParaRPr lang="en-US"/>
        </a:p>
      </dgm:t>
    </dgm:pt>
    <dgm:pt modelId="{2A9B0695-8CA6-4A09-8E97-12B29782D0D4}">
      <dgm:prSet phldrT="[Text]"/>
      <dgm:spPr>
        <a:xfrm>
          <a:off x="6556185" y="112766"/>
          <a:ext cx="1820594" cy="728237"/>
        </a:xfrm>
        <a:solidFill>
          <a:srgbClr val="5F78BB">
            <a:hueOff val="-9092963"/>
            <a:satOff val="27851"/>
            <a:lumOff val="-2157"/>
            <a:alphaOff val="0"/>
          </a:srgbClr>
        </a:solidFill>
        <a:ln w="25400" cap="flat" cmpd="sng" algn="ctr">
          <a:solidFill>
            <a:srgbClr val="000000">
              <a:hueOff val="0"/>
              <a:satOff val="0"/>
              <a:lumOff val="0"/>
              <a:alphaOff val="0"/>
            </a:srgbClr>
          </a:solidFill>
          <a:prstDash val="solid"/>
        </a:ln>
        <a:effectLst/>
      </dgm:spPr>
      <dgm:t>
        <a:bodyPr/>
        <a:lstStyle/>
        <a:p>
          <a:r>
            <a:rPr lang="en-US" b="1" dirty="0">
              <a:solidFill>
                <a:srgbClr val="000000"/>
              </a:solidFill>
              <a:latin typeface="Calibri"/>
              <a:ea typeface="+mn-ea"/>
              <a:cs typeface="+mn-cs"/>
            </a:rPr>
            <a:t>5</a:t>
          </a:r>
        </a:p>
        <a:p>
          <a:r>
            <a:rPr lang="en-US" dirty="0">
              <a:solidFill>
                <a:srgbClr val="000000"/>
              </a:solidFill>
              <a:latin typeface="Calibri"/>
              <a:ea typeface="+mn-ea"/>
              <a:cs typeface="+mn-cs"/>
            </a:rPr>
            <a:t>Issue Follow Up</a:t>
          </a:r>
        </a:p>
      </dgm:t>
    </dgm:pt>
    <dgm:pt modelId="{37B5EE77-2FB1-4E95-8972-F8778D7F8484}" type="parTrans" cxnId="{9436F31A-5697-4CCD-8004-205C41A02975}">
      <dgm:prSet/>
      <dgm:spPr/>
      <dgm:t>
        <a:bodyPr/>
        <a:lstStyle/>
        <a:p>
          <a:endParaRPr lang="en-US"/>
        </a:p>
      </dgm:t>
    </dgm:pt>
    <dgm:pt modelId="{CFEB36DF-47CE-4E76-9D4E-0C6580E3881C}" type="sibTrans" cxnId="{9436F31A-5697-4CCD-8004-205C41A02975}">
      <dgm:prSet/>
      <dgm:spPr/>
      <dgm:t>
        <a:bodyPr/>
        <a:lstStyle/>
        <a:p>
          <a:endParaRPr lang="en-US"/>
        </a:p>
      </dgm:t>
    </dgm:pt>
    <dgm:pt modelId="{A597BC60-38C4-43FC-B786-3ED5643B2A34}" type="pres">
      <dgm:prSet presAssocID="{5CC4A7FB-4DA7-4040-A8E1-C527E0E1EB53}" presName="Name0" presStyleCnt="0">
        <dgm:presLayoutVars>
          <dgm:dir/>
          <dgm:animLvl val="lvl"/>
          <dgm:resizeHandles val="exact"/>
        </dgm:presLayoutVars>
      </dgm:prSet>
      <dgm:spPr/>
    </dgm:pt>
    <dgm:pt modelId="{02FE2DD5-D053-44D2-93AA-BACE6C49ACA9}" type="pres">
      <dgm:prSet presAssocID="{6265A26C-FD12-440D-A95F-E381F3727F26}" presName="parTxOnly" presStyleLbl="node1" presStyleIdx="0" presStyleCnt="5">
        <dgm:presLayoutVars>
          <dgm:chMax val="0"/>
          <dgm:chPref val="0"/>
          <dgm:bulletEnabled val="1"/>
        </dgm:presLayoutVars>
      </dgm:prSet>
      <dgm:spPr>
        <a:prstGeom prst="chevron">
          <a:avLst/>
        </a:prstGeom>
      </dgm:spPr>
    </dgm:pt>
    <dgm:pt modelId="{119FDBCC-DBC0-49FC-81CC-F0D45C9E97B8}" type="pres">
      <dgm:prSet presAssocID="{683E9AEE-2F94-4BD2-8C84-18D93BBE4A05}" presName="parTxOnlySpace" presStyleCnt="0"/>
      <dgm:spPr/>
    </dgm:pt>
    <dgm:pt modelId="{EF0616DA-EC63-4344-971B-45D91B6A98AE}" type="pres">
      <dgm:prSet presAssocID="{070E9043-94A1-4921-B816-357B1711BF64}" presName="parTxOnly" presStyleLbl="node1" presStyleIdx="1" presStyleCnt="5">
        <dgm:presLayoutVars>
          <dgm:chMax val="0"/>
          <dgm:chPref val="0"/>
          <dgm:bulletEnabled val="1"/>
        </dgm:presLayoutVars>
      </dgm:prSet>
      <dgm:spPr>
        <a:prstGeom prst="chevron">
          <a:avLst/>
        </a:prstGeom>
      </dgm:spPr>
    </dgm:pt>
    <dgm:pt modelId="{947C6704-6FE3-4218-90C4-FE70FB093666}" type="pres">
      <dgm:prSet presAssocID="{783BE8FB-89A7-4387-B321-E01B2C48E585}" presName="parTxOnlySpace" presStyleCnt="0"/>
      <dgm:spPr/>
    </dgm:pt>
    <dgm:pt modelId="{5EFADD6B-CE24-4449-801E-66272A3E0093}" type="pres">
      <dgm:prSet presAssocID="{B2FE8D34-29E1-4C25-9DC2-CB8BD3D56F36}" presName="parTxOnly" presStyleLbl="node1" presStyleIdx="2" presStyleCnt="5">
        <dgm:presLayoutVars>
          <dgm:chMax val="0"/>
          <dgm:chPref val="0"/>
          <dgm:bulletEnabled val="1"/>
        </dgm:presLayoutVars>
      </dgm:prSet>
      <dgm:spPr>
        <a:prstGeom prst="chevron">
          <a:avLst/>
        </a:prstGeom>
      </dgm:spPr>
    </dgm:pt>
    <dgm:pt modelId="{F845A452-67FF-44F2-9AAA-3EEBF47DFECA}" type="pres">
      <dgm:prSet presAssocID="{CA30241C-98A6-4883-B611-19154A658230}" presName="parTxOnlySpace" presStyleCnt="0"/>
      <dgm:spPr/>
    </dgm:pt>
    <dgm:pt modelId="{AE0C4CB1-C4DE-43B4-A2B0-7B50216D8FC0}" type="pres">
      <dgm:prSet presAssocID="{194483D5-4442-4E6D-96D4-EA93FCCC455D}" presName="parTxOnly" presStyleLbl="node1" presStyleIdx="3" presStyleCnt="5">
        <dgm:presLayoutVars>
          <dgm:chMax val="0"/>
          <dgm:chPref val="0"/>
          <dgm:bulletEnabled val="1"/>
        </dgm:presLayoutVars>
      </dgm:prSet>
      <dgm:spPr>
        <a:prstGeom prst="chevron">
          <a:avLst/>
        </a:prstGeom>
      </dgm:spPr>
    </dgm:pt>
    <dgm:pt modelId="{0FB12588-A9D2-48E8-AD73-7E7642CF6A76}" type="pres">
      <dgm:prSet presAssocID="{B8FCE42E-01D4-4B86-AB6D-F6AA3758FF79}" presName="parTxOnlySpace" presStyleCnt="0"/>
      <dgm:spPr/>
    </dgm:pt>
    <dgm:pt modelId="{D1098920-F2BE-409C-8A66-E141FE840604}" type="pres">
      <dgm:prSet presAssocID="{2A9B0695-8CA6-4A09-8E97-12B29782D0D4}" presName="parTxOnly" presStyleLbl="node1" presStyleIdx="4" presStyleCnt="5">
        <dgm:presLayoutVars>
          <dgm:chMax val="0"/>
          <dgm:chPref val="0"/>
          <dgm:bulletEnabled val="1"/>
        </dgm:presLayoutVars>
      </dgm:prSet>
      <dgm:spPr>
        <a:prstGeom prst="chevron">
          <a:avLst/>
        </a:prstGeom>
      </dgm:spPr>
    </dgm:pt>
  </dgm:ptLst>
  <dgm:cxnLst>
    <dgm:cxn modelId="{9436F31A-5697-4CCD-8004-205C41A02975}" srcId="{5CC4A7FB-4DA7-4040-A8E1-C527E0E1EB53}" destId="{2A9B0695-8CA6-4A09-8E97-12B29782D0D4}" srcOrd="4" destOrd="0" parTransId="{37B5EE77-2FB1-4E95-8972-F8778D7F8484}" sibTransId="{CFEB36DF-47CE-4E76-9D4E-0C6580E3881C}"/>
    <dgm:cxn modelId="{5D356E25-BBE0-4612-B09E-F29DA76B497F}" type="presOf" srcId="{6265A26C-FD12-440D-A95F-E381F3727F26}" destId="{02FE2DD5-D053-44D2-93AA-BACE6C49ACA9}" srcOrd="0" destOrd="0" presId="urn:microsoft.com/office/officeart/2005/8/layout/chevron1"/>
    <dgm:cxn modelId="{7776CF47-F6D1-46BB-9F37-0AF7D76F1846}" type="presOf" srcId="{5CC4A7FB-4DA7-4040-A8E1-C527E0E1EB53}" destId="{A597BC60-38C4-43FC-B786-3ED5643B2A34}" srcOrd="0" destOrd="0" presId="urn:microsoft.com/office/officeart/2005/8/layout/chevron1"/>
    <dgm:cxn modelId="{14EE966B-94AF-48FA-8127-0401330C8247}" type="presOf" srcId="{194483D5-4442-4E6D-96D4-EA93FCCC455D}" destId="{AE0C4CB1-C4DE-43B4-A2B0-7B50216D8FC0}" srcOrd="0" destOrd="0" presId="urn:microsoft.com/office/officeart/2005/8/layout/chevron1"/>
    <dgm:cxn modelId="{D5DAB97A-D161-4D4C-8189-CF5D95DA9C55}" type="presOf" srcId="{2A9B0695-8CA6-4A09-8E97-12B29782D0D4}" destId="{D1098920-F2BE-409C-8A66-E141FE840604}" srcOrd="0" destOrd="0" presId="urn:microsoft.com/office/officeart/2005/8/layout/chevron1"/>
    <dgm:cxn modelId="{D2A0307F-B0A5-472D-8608-7E2045DA5D0B}" type="presOf" srcId="{B2FE8D34-29E1-4C25-9DC2-CB8BD3D56F36}" destId="{5EFADD6B-CE24-4449-801E-66272A3E0093}" srcOrd="0" destOrd="0" presId="urn:microsoft.com/office/officeart/2005/8/layout/chevron1"/>
    <dgm:cxn modelId="{62F4948B-A056-49C5-898B-2C9DE1F4BC06}" srcId="{5CC4A7FB-4DA7-4040-A8E1-C527E0E1EB53}" destId="{B2FE8D34-29E1-4C25-9DC2-CB8BD3D56F36}" srcOrd="2" destOrd="0" parTransId="{8BD209C6-5482-40E5-A17F-395454AF6BF9}" sibTransId="{CA30241C-98A6-4883-B611-19154A658230}"/>
    <dgm:cxn modelId="{BFB9009E-A48C-4506-9215-32E5FF5CCDAB}" srcId="{5CC4A7FB-4DA7-4040-A8E1-C527E0E1EB53}" destId="{194483D5-4442-4E6D-96D4-EA93FCCC455D}" srcOrd="3" destOrd="0" parTransId="{9DC21D9A-9361-4B96-9BDA-31A5B5D3AE58}" sibTransId="{B8FCE42E-01D4-4B86-AB6D-F6AA3758FF79}"/>
    <dgm:cxn modelId="{04F929BB-F88E-455A-B2ED-81F0F95AEBFD}" srcId="{5CC4A7FB-4DA7-4040-A8E1-C527E0E1EB53}" destId="{070E9043-94A1-4921-B816-357B1711BF64}" srcOrd="1" destOrd="0" parTransId="{65FAAA04-5C41-46B0-9712-7B082E49E751}" sibTransId="{783BE8FB-89A7-4387-B321-E01B2C48E585}"/>
    <dgm:cxn modelId="{E42367E4-865B-4E30-8F5B-16F4B5FD9FBF}" srcId="{5CC4A7FB-4DA7-4040-A8E1-C527E0E1EB53}" destId="{6265A26C-FD12-440D-A95F-E381F3727F26}" srcOrd="0" destOrd="0" parTransId="{CF9FBA7E-2C0F-4C5C-8977-B9EF8E541678}" sibTransId="{683E9AEE-2F94-4BD2-8C84-18D93BBE4A05}"/>
    <dgm:cxn modelId="{88544FEC-5C4E-4716-AACF-74C1FBC00A83}" type="presOf" srcId="{070E9043-94A1-4921-B816-357B1711BF64}" destId="{EF0616DA-EC63-4344-971B-45D91B6A98AE}" srcOrd="0" destOrd="0" presId="urn:microsoft.com/office/officeart/2005/8/layout/chevron1"/>
    <dgm:cxn modelId="{07B536A2-5D83-46D0-BB67-D4B4FC4B3451}" type="presParOf" srcId="{A597BC60-38C4-43FC-B786-3ED5643B2A34}" destId="{02FE2DD5-D053-44D2-93AA-BACE6C49ACA9}" srcOrd="0" destOrd="0" presId="urn:microsoft.com/office/officeart/2005/8/layout/chevron1"/>
    <dgm:cxn modelId="{E5D9A38E-BC0E-4D32-8066-E052CCCAFF89}" type="presParOf" srcId="{A597BC60-38C4-43FC-B786-3ED5643B2A34}" destId="{119FDBCC-DBC0-49FC-81CC-F0D45C9E97B8}" srcOrd="1" destOrd="0" presId="urn:microsoft.com/office/officeart/2005/8/layout/chevron1"/>
    <dgm:cxn modelId="{B4CC5AD6-9643-496D-B47A-20D871C023FC}" type="presParOf" srcId="{A597BC60-38C4-43FC-B786-3ED5643B2A34}" destId="{EF0616DA-EC63-4344-971B-45D91B6A98AE}" srcOrd="2" destOrd="0" presId="urn:microsoft.com/office/officeart/2005/8/layout/chevron1"/>
    <dgm:cxn modelId="{990EEAAC-EDE2-4BE3-A3FB-AD370A4A4670}" type="presParOf" srcId="{A597BC60-38C4-43FC-B786-3ED5643B2A34}" destId="{947C6704-6FE3-4218-90C4-FE70FB093666}" srcOrd="3" destOrd="0" presId="urn:microsoft.com/office/officeart/2005/8/layout/chevron1"/>
    <dgm:cxn modelId="{E45452ED-138A-4CD5-B11F-6611D140BC34}" type="presParOf" srcId="{A597BC60-38C4-43FC-B786-3ED5643B2A34}" destId="{5EFADD6B-CE24-4449-801E-66272A3E0093}" srcOrd="4" destOrd="0" presId="urn:microsoft.com/office/officeart/2005/8/layout/chevron1"/>
    <dgm:cxn modelId="{03A944DD-7D40-48C7-ABF9-3F2384589E7B}" type="presParOf" srcId="{A597BC60-38C4-43FC-B786-3ED5643B2A34}" destId="{F845A452-67FF-44F2-9AAA-3EEBF47DFECA}" srcOrd="5" destOrd="0" presId="urn:microsoft.com/office/officeart/2005/8/layout/chevron1"/>
    <dgm:cxn modelId="{D4656A0B-52AF-471D-8684-4E43D6A8A7C9}" type="presParOf" srcId="{A597BC60-38C4-43FC-B786-3ED5643B2A34}" destId="{AE0C4CB1-C4DE-43B4-A2B0-7B50216D8FC0}" srcOrd="6" destOrd="0" presId="urn:microsoft.com/office/officeart/2005/8/layout/chevron1"/>
    <dgm:cxn modelId="{49715CAC-2CFF-4B75-8EA5-F00E6D53604C}" type="presParOf" srcId="{A597BC60-38C4-43FC-B786-3ED5643B2A34}" destId="{0FB12588-A9D2-48E8-AD73-7E7642CF6A76}" srcOrd="7" destOrd="0" presId="urn:microsoft.com/office/officeart/2005/8/layout/chevron1"/>
    <dgm:cxn modelId="{C59428EF-93DF-4E2F-BB68-B9291ED568E4}" type="presParOf" srcId="{A597BC60-38C4-43FC-B786-3ED5643B2A34}" destId="{D1098920-F2BE-409C-8A66-E141FE84060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E2DD5-D053-44D2-93AA-BACE6C49ACA9}">
      <dsp:nvSpPr>
        <dsp:cNvPr id="0" name=""/>
        <dsp:cNvSpPr/>
      </dsp:nvSpPr>
      <dsp:spPr>
        <a:xfrm>
          <a:off x="2045" y="225419"/>
          <a:ext cx="1820594" cy="728237"/>
        </a:xfrm>
        <a:prstGeom prst="chevron">
          <a:avLst/>
        </a:prstGeom>
        <a:solidFill>
          <a:srgbClr val="5F78BB">
            <a:hueOff val="0"/>
            <a:satOff val="0"/>
            <a:lumOff val="0"/>
            <a:alphaOff val="0"/>
          </a:srgbClr>
        </a:solidFill>
        <a:ln w="25400" cap="flat" cmpd="sng" algn="ctr">
          <a:solidFill>
            <a:srgbClr val="00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latin typeface="Calibri"/>
              <a:ea typeface="+mn-ea"/>
              <a:cs typeface="+mn-cs"/>
            </a:rPr>
            <a:t>1</a:t>
          </a:r>
        </a:p>
        <a:p>
          <a:pPr marL="0" lvl="0" indent="0" algn="ctr" defTabSz="533400">
            <a:lnSpc>
              <a:spcPct val="90000"/>
            </a:lnSpc>
            <a:spcBef>
              <a:spcPct val="0"/>
            </a:spcBef>
            <a:spcAft>
              <a:spcPct val="35000"/>
            </a:spcAft>
            <a:buNone/>
          </a:pPr>
          <a:r>
            <a:rPr lang="en-US" sz="1200" kern="1200" dirty="0">
              <a:solidFill>
                <a:srgbClr val="000000"/>
              </a:solidFill>
              <a:latin typeface="Calibri"/>
              <a:ea typeface="+mn-ea"/>
              <a:cs typeface="+mn-cs"/>
            </a:rPr>
            <a:t>Scoping the Audit</a:t>
          </a:r>
        </a:p>
      </dsp:txBody>
      <dsp:txXfrm>
        <a:off x="366164" y="225419"/>
        <a:ext cx="1092357" cy="728237"/>
      </dsp:txXfrm>
    </dsp:sp>
    <dsp:sp modelId="{EF0616DA-EC63-4344-971B-45D91B6A98AE}">
      <dsp:nvSpPr>
        <dsp:cNvPr id="0" name=""/>
        <dsp:cNvSpPr/>
      </dsp:nvSpPr>
      <dsp:spPr>
        <a:xfrm>
          <a:off x="1640580" y="225419"/>
          <a:ext cx="1820594" cy="728237"/>
        </a:xfrm>
        <a:prstGeom prst="chevron">
          <a:avLst/>
        </a:prstGeom>
        <a:solidFill>
          <a:srgbClr val="5F78BB">
            <a:hueOff val="-2273241"/>
            <a:satOff val="6963"/>
            <a:lumOff val="-539"/>
            <a:alphaOff val="0"/>
          </a:srgbClr>
        </a:solidFill>
        <a:ln w="25400" cap="flat" cmpd="sng" algn="ctr">
          <a:solidFill>
            <a:srgbClr val="00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latin typeface="Calibri"/>
              <a:ea typeface="+mn-ea"/>
              <a:cs typeface="+mn-cs"/>
            </a:rPr>
            <a:t>2</a:t>
          </a:r>
        </a:p>
        <a:p>
          <a:pPr marL="0" lvl="0" indent="0" algn="ctr" defTabSz="533400">
            <a:lnSpc>
              <a:spcPct val="90000"/>
            </a:lnSpc>
            <a:spcBef>
              <a:spcPct val="0"/>
            </a:spcBef>
            <a:spcAft>
              <a:spcPct val="35000"/>
            </a:spcAft>
            <a:buNone/>
          </a:pPr>
          <a:r>
            <a:rPr lang="en-US" sz="1200" kern="1200" dirty="0">
              <a:solidFill>
                <a:srgbClr val="000000"/>
              </a:solidFill>
              <a:latin typeface="Calibri"/>
              <a:ea typeface="+mn-ea"/>
              <a:cs typeface="+mn-cs"/>
            </a:rPr>
            <a:t>Business Control Analysis</a:t>
          </a:r>
        </a:p>
      </dsp:txBody>
      <dsp:txXfrm>
        <a:off x="2004699" y="225419"/>
        <a:ext cx="1092357" cy="728237"/>
      </dsp:txXfrm>
    </dsp:sp>
    <dsp:sp modelId="{5EFADD6B-CE24-4449-801E-66272A3E0093}">
      <dsp:nvSpPr>
        <dsp:cNvPr id="0" name=""/>
        <dsp:cNvSpPr/>
      </dsp:nvSpPr>
      <dsp:spPr>
        <a:xfrm>
          <a:off x="3279115" y="225419"/>
          <a:ext cx="1820594" cy="728237"/>
        </a:xfrm>
        <a:prstGeom prst="chevron">
          <a:avLst/>
        </a:prstGeom>
        <a:solidFill>
          <a:srgbClr val="5F78BB">
            <a:hueOff val="-4546481"/>
            <a:satOff val="13926"/>
            <a:lumOff val="-1079"/>
            <a:alphaOff val="0"/>
          </a:srgbClr>
        </a:solidFill>
        <a:ln w="25400" cap="flat" cmpd="sng" algn="ctr">
          <a:solidFill>
            <a:srgbClr val="00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latin typeface="Calibri"/>
              <a:ea typeface="+mn-ea"/>
              <a:cs typeface="+mn-cs"/>
            </a:rPr>
            <a:t>3</a:t>
          </a:r>
        </a:p>
        <a:p>
          <a:pPr marL="0" lvl="0" indent="0" algn="ctr" defTabSz="533400">
            <a:lnSpc>
              <a:spcPct val="90000"/>
            </a:lnSpc>
            <a:spcBef>
              <a:spcPct val="0"/>
            </a:spcBef>
            <a:spcAft>
              <a:spcPct val="35000"/>
            </a:spcAft>
            <a:buNone/>
          </a:pPr>
          <a:r>
            <a:rPr lang="en-US" sz="1200" kern="1200" dirty="0">
              <a:solidFill>
                <a:srgbClr val="000000"/>
              </a:solidFill>
              <a:latin typeface="Calibri"/>
              <a:ea typeface="+mn-ea"/>
              <a:cs typeface="+mn-cs"/>
            </a:rPr>
            <a:t>Testing</a:t>
          </a:r>
        </a:p>
      </dsp:txBody>
      <dsp:txXfrm>
        <a:off x="3643234" y="225419"/>
        <a:ext cx="1092357" cy="728237"/>
      </dsp:txXfrm>
    </dsp:sp>
    <dsp:sp modelId="{AE0C4CB1-C4DE-43B4-A2B0-7B50216D8FC0}">
      <dsp:nvSpPr>
        <dsp:cNvPr id="0" name=""/>
        <dsp:cNvSpPr/>
      </dsp:nvSpPr>
      <dsp:spPr>
        <a:xfrm>
          <a:off x="4917650" y="225419"/>
          <a:ext cx="1820594" cy="728237"/>
        </a:xfrm>
        <a:prstGeom prst="chevron">
          <a:avLst/>
        </a:prstGeom>
        <a:solidFill>
          <a:srgbClr val="5F78BB">
            <a:hueOff val="-6819722"/>
            <a:satOff val="20888"/>
            <a:lumOff val="-1618"/>
            <a:alphaOff val="0"/>
          </a:srgbClr>
        </a:solidFill>
        <a:ln w="25400" cap="flat" cmpd="sng" algn="ctr">
          <a:solidFill>
            <a:srgbClr val="00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latin typeface="Calibri"/>
              <a:ea typeface="+mn-ea"/>
              <a:cs typeface="+mn-cs"/>
            </a:rPr>
            <a:t>4</a:t>
          </a:r>
        </a:p>
        <a:p>
          <a:pPr marL="0" lvl="0" indent="0" algn="ctr" defTabSz="533400">
            <a:lnSpc>
              <a:spcPct val="90000"/>
            </a:lnSpc>
            <a:spcBef>
              <a:spcPct val="0"/>
            </a:spcBef>
            <a:spcAft>
              <a:spcPct val="35000"/>
            </a:spcAft>
            <a:buNone/>
          </a:pPr>
          <a:r>
            <a:rPr lang="en-US" sz="1200" kern="1200" dirty="0">
              <a:solidFill>
                <a:srgbClr val="000000"/>
              </a:solidFill>
              <a:latin typeface="Calibri"/>
              <a:ea typeface="+mn-ea"/>
              <a:cs typeface="+mn-cs"/>
            </a:rPr>
            <a:t>Conclude the Audit</a:t>
          </a:r>
        </a:p>
      </dsp:txBody>
      <dsp:txXfrm>
        <a:off x="5281769" y="225419"/>
        <a:ext cx="1092357" cy="728237"/>
      </dsp:txXfrm>
    </dsp:sp>
    <dsp:sp modelId="{D1098920-F2BE-409C-8A66-E141FE840604}">
      <dsp:nvSpPr>
        <dsp:cNvPr id="0" name=""/>
        <dsp:cNvSpPr/>
      </dsp:nvSpPr>
      <dsp:spPr>
        <a:xfrm>
          <a:off x="6556185" y="225419"/>
          <a:ext cx="1820594" cy="728237"/>
        </a:xfrm>
        <a:prstGeom prst="chevron">
          <a:avLst/>
        </a:prstGeom>
        <a:solidFill>
          <a:srgbClr val="5F78BB">
            <a:hueOff val="-9092963"/>
            <a:satOff val="27851"/>
            <a:lumOff val="-2157"/>
            <a:alphaOff val="0"/>
          </a:srgbClr>
        </a:solidFill>
        <a:ln w="25400" cap="flat" cmpd="sng" algn="ctr">
          <a:solidFill>
            <a:srgbClr val="00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latin typeface="Calibri"/>
              <a:ea typeface="+mn-ea"/>
              <a:cs typeface="+mn-cs"/>
            </a:rPr>
            <a:t>5</a:t>
          </a:r>
        </a:p>
        <a:p>
          <a:pPr marL="0" lvl="0" indent="0" algn="ctr" defTabSz="533400">
            <a:lnSpc>
              <a:spcPct val="90000"/>
            </a:lnSpc>
            <a:spcBef>
              <a:spcPct val="0"/>
            </a:spcBef>
            <a:spcAft>
              <a:spcPct val="35000"/>
            </a:spcAft>
            <a:buNone/>
          </a:pPr>
          <a:r>
            <a:rPr lang="en-US" sz="1200" kern="1200" dirty="0">
              <a:solidFill>
                <a:srgbClr val="000000"/>
              </a:solidFill>
              <a:latin typeface="Calibri"/>
              <a:ea typeface="+mn-ea"/>
              <a:cs typeface="+mn-cs"/>
            </a:rPr>
            <a:t>Issue Follow Up</a:t>
          </a:r>
        </a:p>
      </dsp:txBody>
      <dsp:txXfrm>
        <a:off x="6920304" y="225419"/>
        <a:ext cx="1092357" cy="7282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87043"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870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7046"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87047"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fld id="{D2589AC3-4180-4AEC-BE5C-6012AE460B3E}" type="slidenum">
              <a:rPr lang="en-US"/>
              <a:pPr/>
              <a:t>‹#›</a:t>
            </a:fld>
            <a:endParaRPr lang="en-US" dirty="0"/>
          </a:p>
        </p:txBody>
      </p:sp>
    </p:spTree>
    <p:extLst>
      <p:ext uri="{BB962C8B-B14F-4D97-AF65-F5344CB8AC3E}">
        <p14:creationId xmlns:p14="http://schemas.microsoft.com/office/powerpoint/2010/main" val="19561637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611" indent="-286389" eaLnBrk="0" hangingPunct="0">
              <a:defRPr>
                <a:solidFill>
                  <a:schemeClr val="tx1"/>
                </a:solidFill>
                <a:latin typeface="Arial" pitchFamily="34" charset="0"/>
              </a:defRPr>
            </a:lvl2pPr>
            <a:lvl3pPr marL="1145556" indent="-229111" eaLnBrk="0" hangingPunct="0">
              <a:defRPr>
                <a:solidFill>
                  <a:schemeClr val="tx1"/>
                </a:solidFill>
                <a:latin typeface="Arial" pitchFamily="34" charset="0"/>
              </a:defRPr>
            </a:lvl3pPr>
            <a:lvl4pPr marL="1603778" indent="-229111" eaLnBrk="0" hangingPunct="0">
              <a:defRPr>
                <a:solidFill>
                  <a:schemeClr val="tx1"/>
                </a:solidFill>
                <a:latin typeface="Arial" pitchFamily="34" charset="0"/>
              </a:defRPr>
            </a:lvl4pPr>
            <a:lvl5pPr marL="2061998" indent="-229111" eaLnBrk="0" hangingPunct="0">
              <a:defRPr>
                <a:solidFill>
                  <a:schemeClr val="tx1"/>
                </a:solidFill>
                <a:latin typeface="Arial" pitchFamily="34" charset="0"/>
              </a:defRPr>
            </a:lvl5pPr>
            <a:lvl6pPr marL="2520221" indent="-229111" eaLnBrk="0" fontAlgn="base" hangingPunct="0">
              <a:spcBef>
                <a:spcPct val="0"/>
              </a:spcBef>
              <a:spcAft>
                <a:spcPct val="0"/>
              </a:spcAft>
              <a:defRPr>
                <a:solidFill>
                  <a:schemeClr val="tx1"/>
                </a:solidFill>
                <a:latin typeface="Arial" pitchFamily="34" charset="0"/>
              </a:defRPr>
            </a:lvl6pPr>
            <a:lvl7pPr marL="2978442" indent="-229111" eaLnBrk="0" fontAlgn="base" hangingPunct="0">
              <a:spcBef>
                <a:spcPct val="0"/>
              </a:spcBef>
              <a:spcAft>
                <a:spcPct val="0"/>
              </a:spcAft>
              <a:defRPr>
                <a:solidFill>
                  <a:schemeClr val="tx1"/>
                </a:solidFill>
                <a:latin typeface="Arial" pitchFamily="34" charset="0"/>
              </a:defRPr>
            </a:lvl7pPr>
            <a:lvl8pPr marL="3436664" indent="-229111" eaLnBrk="0" fontAlgn="base" hangingPunct="0">
              <a:spcBef>
                <a:spcPct val="0"/>
              </a:spcBef>
              <a:spcAft>
                <a:spcPct val="0"/>
              </a:spcAft>
              <a:defRPr>
                <a:solidFill>
                  <a:schemeClr val="tx1"/>
                </a:solidFill>
                <a:latin typeface="Arial" pitchFamily="34" charset="0"/>
              </a:defRPr>
            </a:lvl8pPr>
            <a:lvl9pPr marL="3894887" indent="-229111" eaLnBrk="0" fontAlgn="base" hangingPunct="0">
              <a:spcBef>
                <a:spcPct val="0"/>
              </a:spcBef>
              <a:spcAft>
                <a:spcPct val="0"/>
              </a:spcAft>
              <a:defRPr>
                <a:solidFill>
                  <a:schemeClr val="tx1"/>
                </a:solidFill>
                <a:latin typeface="Arial" pitchFamily="34" charset="0"/>
              </a:defRPr>
            </a:lvl9pPr>
          </a:lstStyle>
          <a:p>
            <a:pPr eaLnBrk="1" hangingPunct="1"/>
            <a:fld id="{4E19E91F-3CD8-4CA6-ACEC-71C1478ABD34}" type="slidenum">
              <a:rPr lang="en-US" smtClean="0">
                <a:solidFill>
                  <a:prstClr val="black"/>
                </a:solidFill>
              </a:rPr>
              <a:pPr eaLnBrk="1" hangingPunct="1"/>
              <a:t>2</a:t>
            </a:fld>
            <a:endParaRPr lang="en-US">
              <a:solidFill>
                <a:prstClr val="black"/>
              </a:solidFill>
            </a:endParaRPr>
          </a:p>
        </p:txBody>
      </p:sp>
      <p:sp>
        <p:nvSpPr>
          <p:cNvPr id="30723" name="Rectangle 2"/>
          <p:cNvSpPr>
            <a:spLocks noGrp="1" noRot="1" noChangeAspect="1" noChangeArrowheads="1" noTextEdit="1"/>
          </p:cNvSpPr>
          <p:nvPr>
            <p:ph type="sldImg"/>
          </p:nvPr>
        </p:nvSpPr>
        <p:spPr>
          <a:xfrm>
            <a:off x="1179513" y="696913"/>
            <a:ext cx="4645025" cy="3484562"/>
          </a:xfrm>
          <a:ln/>
        </p:spPr>
      </p:sp>
      <p:sp>
        <p:nvSpPr>
          <p:cNvPr id="30724" name="Rectangle 3"/>
          <p:cNvSpPr>
            <a:spLocks noGrp="1" noChangeArrowheads="1"/>
          </p:cNvSpPr>
          <p:nvPr>
            <p:ph type="body" idx="1"/>
          </p:nvPr>
        </p:nvSpPr>
        <p:spPr>
          <a:noFill/>
        </p:spPr>
        <p:txBody>
          <a:bodyPr/>
          <a:lstStyle/>
          <a:p>
            <a:pPr eaLnBrk="1" hangingPunct="1"/>
            <a:endParaRPr lang="en-US"/>
          </a:p>
        </p:txBody>
      </p:sp>
      <p:sp>
        <p:nvSpPr>
          <p:cNvPr id="2" name="Footer Placeholder 1"/>
          <p:cNvSpPr>
            <a:spLocks noGrp="1"/>
          </p:cNvSpPr>
          <p:nvPr>
            <p:ph type="ftr" sz="quarter" idx="10"/>
          </p:nvPr>
        </p:nvSpPr>
        <p:spPr/>
        <p:txBody>
          <a:bodyPr/>
          <a:lstStyle/>
          <a:p>
            <a:pPr>
              <a:defRPr/>
            </a:pPr>
            <a:r>
              <a:rPr lang="en-US">
                <a:solidFill>
                  <a:prstClr val="black"/>
                </a:solidFill>
              </a:rPr>
              <a:t>Meeting - January, 2012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endParaRPr lang="en-US" dirty="0"/>
          </a:p>
        </p:txBody>
      </p:sp>
      <p:sp>
        <p:nvSpPr>
          <p:cNvPr id="5124" name="Slide Number Placeholder 3"/>
          <p:cNvSpPr>
            <a:spLocks noGrp="1"/>
          </p:cNvSpPr>
          <p:nvPr>
            <p:ph type="sldNum" sz="quarter" idx="5"/>
          </p:nvPr>
        </p:nvSpPr>
        <p:spPr>
          <a:noFill/>
        </p:spPr>
        <p:txBody>
          <a:bodyPr/>
          <a:lstStyle>
            <a:lvl1pPr defTabSz="930814" eaLnBrk="0" hangingPunct="0">
              <a:defRPr>
                <a:solidFill>
                  <a:schemeClr val="tx1"/>
                </a:solidFill>
                <a:latin typeface="Aetna Inc.  Logo" pitchFamily="2" charset="0"/>
              </a:defRPr>
            </a:lvl1pPr>
            <a:lvl2pPr marL="744651" indent="-286404" defTabSz="930814" eaLnBrk="0" hangingPunct="0">
              <a:defRPr>
                <a:solidFill>
                  <a:schemeClr val="tx1"/>
                </a:solidFill>
                <a:latin typeface="Aetna Inc.  Logo" pitchFamily="2" charset="0"/>
              </a:defRPr>
            </a:lvl2pPr>
            <a:lvl3pPr marL="1145616" indent="-229123" defTabSz="930814" eaLnBrk="0" hangingPunct="0">
              <a:defRPr>
                <a:solidFill>
                  <a:schemeClr val="tx1"/>
                </a:solidFill>
                <a:latin typeface="Aetna Inc.  Logo" pitchFamily="2" charset="0"/>
              </a:defRPr>
            </a:lvl3pPr>
            <a:lvl4pPr marL="1603862" indent="-229123" defTabSz="930814" eaLnBrk="0" hangingPunct="0">
              <a:defRPr>
                <a:solidFill>
                  <a:schemeClr val="tx1"/>
                </a:solidFill>
                <a:latin typeface="Aetna Inc.  Logo" pitchFamily="2" charset="0"/>
              </a:defRPr>
            </a:lvl4pPr>
            <a:lvl5pPr marL="2062109" indent="-229123" defTabSz="930814" eaLnBrk="0" hangingPunct="0">
              <a:defRPr>
                <a:solidFill>
                  <a:schemeClr val="tx1"/>
                </a:solidFill>
                <a:latin typeface="Aetna Inc.  Logo" pitchFamily="2" charset="0"/>
              </a:defRPr>
            </a:lvl5pPr>
            <a:lvl6pPr marL="2520355" indent="-229123" defTabSz="930814" eaLnBrk="0" fontAlgn="base" hangingPunct="0">
              <a:spcBef>
                <a:spcPct val="0"/>
              </a:spcBef>
              <a:spcAft>
                <a:spcPct val="0"/>
              </a:spcAft>
              <a:defRPr>
                <a:solidFill>
                  <a:schemeClr val="tx1"/>
                </a:solidFill>
                <a:latin typeface="Aetna Inc.  Logo" pitchFamily="2" charset="0"/>
              </a:defRPr>
            </a:lvl6pPr>
            <a:lvl7pPr marL="2978600" indent="-229123" defTabSz="930814" eaLnBrk="0" fontAlgn="base" hangingPunct="0">
              <a:spcBef>
                <a:spcPct val="0"/>
              </a:spcBef>
              <a:spcAft>
                <a:spcPct val="0"/>
              </a:spcAft>
              <a:defRPr>
                <a:solidFill>
                  <a:schemeClr val="tx1"/>
                </a:solidFill>
                <a:latin typeface="Aetna Inc.  Logo" pitchFamily="2" charset="0"/>
              </a:defRPr>
            </a:lvl7pPr>
            <a:lvl8pPr marL="3436847" indent="-229123" defTabSz="930814" eaLnBrk="0" fontAlgn="base" hangingPunct="0">
              <a:spcBef>
                <a:spcPct val="0"/>
              </a:spcBef>
              <a:spcAft>
                <a:spcPct val="0"/>
              </a:spcAft>
              <a:defRPr>
                <a:solidFill>
                  <a:schemeClr val="tx1"/>
                </a:solidFill>
                <a:latin typeface="Aetna Inc.  Logo" pitchFamily="2" charset="0"/>
              </a:defRPr>
            </a:lvl8pPr>
            <a:lvl9pPr marL="3895093" indent="-229123" defTabSz="930814" eaLnBrk="0" fontAlgn="base" hangingPunct="0">
              <a:spcBef>
                <a:spcPct val="0"/>
              </a:spcBef>
              <a:spcAft>
                <a:spcPct val="0"/>
              </a:spcAft>
              <a:defRPr>
                <a:solidFill>
                  <a:schemeClr val="tx1"/>
                </a:solidFill>
                <a:latin typeface="Aetna Inc.  Logo" pitchFamily="2" charset="0"/>
              </a:defRPr>
            </a:lvl9pPr>
          </a:lstStyle>
          <a:p>
            <a:pPr eaLnBrk="1" hangingPunct="1"/>
            <a:fld id="{6B59E6E4-23D6-48F5-9714-AC3C6EDB479B}" type="slidenum">
              <a:rPr lang="en-US" smtClean="0">
                <a:latin typeface="Arial" charset="0"/>
              </a:rPr>
              <a:pPr eaLnBrk="1" hangingPunct="1"/>
              <a:t>8</a:t>
            </a:fld>
            <a:endParaRPr lang="en-US"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651" indent="-286404" eaLnBrk="0" hangingPunct="0">
              <a:defRPr>
                <a:solidFill>
                  <a:schemeClr val="tx1"/>
                </a:solidFill>
                <a:latin typeface="Arial" pitchFamily="34" charset="0"/>
              </a:defRPr>
            </a:lvl2pPr>
            <a:lvl3pPr marL="1145616" indent="-229123" eaLnBrk="0" hangingPunct="0">
              <a:defRPr>
                <a:solidFill>
                  <a:schemeClr val="tx1"/>
                </a:solidFill>
                <a:latin typeface="Arial" pitchFamily="34" charset="0"/>
              </a:defRPr>
            </a:lvl3pPr>
            <a:lvl4pPr marL="1603862" indent="-229123" eaLnBrk="0" hangingPunct="0">
              <a:defRPr>
                <a:solidFill>
                  <a:schemeClr val="tx1"/>
                </a:solidFill>
                <a:latin typeface="Arial" pitchFamily="34" charset="0"/>
              </a:defRPr>
            </a:lvl4pPr>
            <a:lvl5pPr marL="2062109" indent="-229123" eaLnBrk="0" hangingPunct="0">
              <a:defRPr>
                <a:solidFill>
                  <a:schemeClr val="tx1"/>
                </a:solidFill>
                <a:latin typeface="Arial" pitchFamily="34" charset="0"/>
              </a:defRPr>
            </a:lvl5pPr>
            <a:lvl6pPr marL="2520355" indent="-229123" eaLnBrk="0" fontAlgn="base" hangingPunct="0">
              <a:spcBef>
                <a:spcPct val="0"/>
              </a:spcBef>
              <a:spcAft>
                <a:spcPct val="0"/>
              </a:spcAft>
              <a:defRPr>
                <a:solidFill>
                  <a:schemeClr val="tx1"/>
                </a:solidFill>
                <a:latin typeface="Arial" pitchFamily="34" charset="0"/>
              </a:defRPr>
            </a:lvl6pPr>
            <a:lvl7pPr marL="2978600" indent="-229123" eaLnBrk="0" fontAlgn="base" hangingPunct="0">
              <a:spcBef>
                <a:spcPct val="0"/>
              </a:spcBef>
              <a:spcAft>
                <a:spcPct val="0"/>
              </a:spcAft>
              <a:defRPr>
                <a:solidFill>
                  <a:schemeClr val="tx1"/>
                </a:solidFill>
                <a:latin typeface="Arial" pitchFamily="34" charset="0"/>
              </a:defRPr>
            </a:lvl7pPr>
            <a:lvl8pPr marL="3436847" indent="-229123" eaLnBrk="0" fontAlgn="base" hangingPunct="0">
              <a:spcBef>
                <a:spcPct val="0"/>
              </a:spcBef>
              <a:spcAft>
                <a:spcPct val="0"/>
              </a:spcAft>
              <a:defRPr>
                <a:solidFill>
                  <a:schemeClr val="tx1"/>
                </a:solidFill>
                <a:latin typeface="Arial" pitchFamily="34" charset="0"/>
              </a:defRPr>
            </a:lvl8pPr>
            <a:lvl9pPr marL="3895093" indent="-229123" eaLnBrk="0" fontAlgn="base" hangingPunct="0">
              <a:spcBef>
                <a:spcPct val="0"/>
              </a:spcBef>
              <a:spcAft>
                <a:spcPct val="0"/>
              </a:spcAft>
              <a:defRPr>
                <a:solidFill>
                  <a:schemeClr val="tx1"/>
                </a:solidFill>
                <a:latin typeface="Arial" pitchFamily="34" charset="0"/>
              </a:defRPr>
            </a:lvl9pPr>
          </a:lstStyle>
          <a:p>
            <a:pPr eaLnBrk="1" hangingPunct="1"/>
            <a:fld id="{4E19E91F-3CD8-4CA6-ACEC-71C1478ABD34}" type="slidenum">
              <a:rPr lang="en-US" smtClean="0"/>
              <a:pPr eaLnBrk="1" hangingPunct="1"/>
              <a:t>9</a:t>
            </a:fld>
            <a:endParaRPr lang="en-US"/>
          </a:p>
        </p:txBody>
      </p:sp>
      <p:sp>
        <p:nvSpPr>
          <p:cNvPr id="30723" name="Rectangle 2"/>
          <p:cNvSpPr>
            <a:spLocks noGrp="1" noRot="1" noChangeAspect="1" noChangeArrowheads="1" noTextEdit="1"/>
          </p:cNvSpPr>
          <p:nvPr>
            <p:ph type="sldImg"/>
          </p:nvPr>
        </p:nvSpPr>
        <p:spPr>
          <a:xfrm>
            <a:off x="1179513" y="696913"/>
            <a:ext cx="4645025" cy="3484562"/>
          </a:xfrm>
          <a:ln/>
        </p:spPr>
      </p:sp>
      <p:sp>
        <p:nvSpPr>
          <p:cNvPr id="3072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itchFamily="34" charset="0"/>
              </a:defRPr>
            </a:lvl1pPr>
            <a:lvl2pPr marL="757011" indent="-291158">
              <a:defRPr>
                <a:solidFill>
                  <a:schemeClr val="tx1"/>
                </a:solidFill>
                <a:latin typeface="Arial" pitchFamily="34" charset="0"/>
              </a:defRPr>
            </a:lvl2pPr>
            <a:lvl3pPr marL="1164633" indent="-232927">
              <a:defRPr>
                <a:solidFill>
                  <a:schemeClr val="tx1"/>
                </a:solidFill>
                <a:latin typeface="Arial" pitchFamily="34" charset="0"/>
              </a:defRPr>
            </a:lvl3pPr>
            <a:lvl4pPr marL="1630486" indent="-232927">
              <a:defRPr>
                <a:solidFill>
                  <a:schemeClr val="tx1"/>
                </a:solidFill>
                <a:latin typeface="Arial" pitchFamily="34" charset="0"/>
              </a:defRPr>
            </a:lvl4pPr>
            <a:lvl5pPr marL="2096340" indent="-232927">
              <a:defRPr>
                <a:solidFill>
                  <a:schemeClr val="tx1"/>
                </a:solidFill>
                <a:latin typeface="Arial" pitchFamily="34" charset="0"/>
              </a:defRPr>
            </a:lvl5pPr>
            <a:lvl6pPr marL="2562192" indent="-232927" eaLnBrk="0" fontAlgn="base" hangingPunct="0">
              <a:spcBef>
                <a:spcPct val="0"/>
              </a:spcBef>
              <a:spcAft>
                <a:spcPct val="0"/>
              </a:spcAft>
              <a:defRPr>
                <a:solidFill>
                  <a:schemeClr val="tx1"/>
                </a:solidFill>
                <a:latin typeface="Arial" pitchFamily="34" charset="0"/>
              </a:defRPr>
            </a:lvl6pPr>
            <a:lvl7pPr marL="3028045" indent="-232927" eaLnBrk="0" fontAlgn="base" hangingPunct="0">
              <a:spcBef>
                <a:spcPct val="0"/>
              </a:spcBef>
              <a:spcAft>
                <a:spcPct val="0"/>
              </a:spcAft>
              <a:defRPr>
                <a:solidFill>
                  <a:schemeClr val="tx1"/>
                </a:solidFill>
                <a:latin typeface="Arial" pitchFamily="34" charset="0"/>
              </a:defRPr>
            </a:lvl7pPr>
            <a:lvl8pPr marL="3493898" indent="-232927" eaLnBrk="0" fontAlgn="base" hangingPunct="0">
              <a:spcBef>
                <a:spcPct val="0"/>
              </a:spcBef>
              <a:spcAft>
                <a:spcPct val="0"/>
              </a:spcAft>
              <a:defRPr>
                <a:solidFill>
                  <a:schemeClr val="tx1"/>
                </a:solidFill>
                <a:latin typeface="Arial" pitchFamily="34" charset="0"/>
              </a:defRPr>
            </a:lvl8pPr>
            <a:lvl9pPr marL="3959751" indent="-232927" eaLnBrk="0" fontAlgn="base" hangingPunct="0">
              <a:spcBef>
                <a:spcPct val="0"/>
              </a:spcBef>
              <a:spcAft>
                <a:spcPct val="0"/>
              </a:spcAft>
              <a:defRPr>
                <a:solidFill>
                  <a:schemeClr val="tx1"/>
                </a:solidFill>
                <a:latin typeface="Arial" pitchFamily="34" charset="0"/>
              </a:defRPr>
            </a:lvl9pPr>
          </a:lstStyle>
          <a:p>
            <a:fld id="{6DE425B6-5CF0-4555-BEC5-D335EC2F8B26}" type="slidenum">
              <a:rPr lang="en-US"/>
              <a:pPr/>
              <a:t>12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651" indent="-286404" eaLnBrk="0" hangingPunct="0">
              <a:defRPr>
                <a:solidFill>
                  <a:schemeClr val="tx1"/>
                </a:solidFill>
                <a:latin typeface="Arial" pitchFamily="34" charset="0"/>
              </a:defRPr>
            </a:lvl2pPr>
            <a:lvl3pPr marL="1145616" indent="-229123" eaLnBrk="0" hangingPunct="0">
              <a:defRPr>
                <a:solidFill>
                  <a:schemeClr val="tx1"/>
                </a:solidFill>
                <a:latin typeface="Arial" pitchFamily="34" charset="0"/>
              </a:defRPr>
            </a:lvl3pPr>
            <a:lvl4pPr marL="1603862" indent="-229123" eaLnBrk="0" hangingPunct="0">
              <a:defRPr>
                <a:solidFill>
                  <a:schemeClr val="tx1"/>
                </a:solidFill>
                <a:latin typeface="Arial" pitchFamily="34" charset="0"/>
              </a:defRPr>
            </a:lvl4pPr>
            <a:lvl5pPr marL="2062109" indent="-229123" eaLnBrk="0" hangingPunct="0">
              <a:defRPr>
                <a:solidFill>
                  <a:schemeClr val="tx1"/>
                </a:solidFill>
                <a:latin typeface="Arial" pitchFamily="34" charset="0"/>
              </a:defRPr>
            </a:lvl5pPr>
            <a:lvl6pPr marL="2520355" indent="-229123" eaLnBrk="0" fontAlgn="base" hangingPunct="0">
              <a:spcBef>
                <a:spcPct val="0"/>
              </a:spcBef>
              <a:spcAft>
                <a:spcPct val="0"/>
              </a:spcAft>
              <a:defRPr>
                <a:solidFill>
                  <a:schemeClr val="tx1"/>
                </a:solidFill>
                <a:latin typeface="Arial" pitchFamily="34" charset="0"/>
              </a:defRPr>
            </a:lvl6pPr>
            <a:lvl7pPr marL="2978600" indent="-229123" eaLnBrk="0" fontAlgn="base" hangingPunct="0">
              <a:spcBef>
                <a:spcPct val="0"/>
              </a:spcBef>
              <a:spcAft>
                <a:spcPct val="0"/>
              </a:spcAft>
              <a:defRPr>
                <a:solidFill>
                  <a:schemeClr val="tx1"/>
                </a:solidFill>
                <a:latin typeface="Arial" pitchFamily="34" charset="0"/>
              </a:defRPr>
            </a:lvl7pPr>
            <a:lvl8pPr marL="3436847" indent="-229123" eaLnBrk="0" fontAlgn="base" hangingPunct="0">
              <a:spcBef>
                <a:spcPct val="0"/>
              </a:spcBef>
              <a:spcAft>
                <a:spcPct val="0"/>
              </a:spcAft>
              <a:defRPr>
                <a:solidFill>
                  <a:schemeClr val="tx1"/>
                </a:solidFill>
                <a:latin typeface="Arial" pitchFamily="34" charset="0"/>
              </a:defRPr>
            </a:lvl8pPr>
            <a:lvl9pPr marL="3895093" indent="-229123" eaLnBrk="0" fontAlgn="base" hangingPunct="0">
              <a:spcBef>
                <a:spcPct val="0"/>
              </a:spcBef>
              <a:spcAft>
                <a:spcPct val="0"/>
              </a:spcAft>
              <a:defRPr>
                <a:solidFill>
                  <a:schemeClr val="tx1"/>
                </a:solidFill>
                <a:latin typeface="Arial" pitchFamily="34" charset="0"/>
              </a:defRPr>
            </a:lvl9pPr>
          </a:lstStyle>
          <a:p>
            <a:pPr eaLnBrk="1" hangingPunct="1"/>
            <a:fld id="{4E19E91F-3CD8-4CA6-ACEC-71C1478ABD34}" type="slidenum">
              <a:rPr lang="en-US" smtClean="0"/>
              <a:pPr eaLnBrk="1" hangingPunct="1"/>
              <a:t>13</a:t>
            </a:fld>
            <a:endParaRPr lang="en-US"/>
          </a:p>
        </p:txBody>
      </p:sp>
      <p:sp>
        <p:nvSpPr>
          <p:cNvPr id="30723" name="Rectangle 2"/>
          <p:cNvSpPr>
            <a:spLocks noGrp="1" noRot="1" noChangeAspect="1" noChangeArrowheads="1" noTextEdit="1"/>
          </p:cNvSpPr>
          <p:nvPr>
            <p:ph type="sldImg"/>
          </p:nvPr>
        </p:nvSpPr>
        <p:spPr>
          <a:xfrm>
            <a:off x="1179513" y="696913"/>
            <a:ext cx="4645025" cy="3484562"/>
          </a:xfrm>
          <a:ln/>
        </p:spPr>
      </p:sp>
      <p:sp>
        <p:nvSpPr>
          <p:cNvPr id="3072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URPLE">
    <p:spTree>
      <p:nvGrpSpPr>
        <p:cNvPr id="1" name=""/>
        <p:cNvGrpSpPr/>
        <p:nvPr/>
      </p:nvGrpSpPr>
      <p:grpSpPr>
        <a:xfrm>
          <a:off x="0" y="0"/>
          <a:ext cx="0" cy="0"/>
          <a:chOff x="0" y="0"/>
          <a:chExt cx="0" cy="0"/>
        </a:xfrm>
      </p:grpSpPr>
      <p:sp>
        <p:nvSpPr>
          <p:cNvPr id="9" name="Rectangle 3"/>
          <p:cNvSpPr>
            <a:spLocks noGrp="1" noChangeArrowheads="1"/>
          </p:cNvSpPr>
          <p:nvPr>
            <p:ph type="subTitle" idx="1" hasCustomPrompt="1"/>
          </p:nvPr>
        </p:nvSpPr>
        <p:spPr>
          <a:xfrm>
            <a:off x="309561" y="408940"/>
            <a:ext cx="7696200" cy="432216"/>
          </a:xfrm>
        </p:spPr>
        <p:txBody>
          <a:bodyPr/>
          <a:lstStyle>
            <a:lvl1pPr>
              <a:defRPr sz="2300" b="0" baseline="0"/>
            </a:lvl1pPr>
          </a:lstStyle>
          <a:p>
            <a:r>
              <a:rPr lang="en-US" dirty="0"/>
              <a:t>Committee Name</a:t>
            </a:r>
          </a:p>
        </p:txBody>
      </p:sp>
      <p:sp>
        <p:nvSpPr>
          <p:cNvPr id="10" name="Rectangle 4"/>
          <p:cNvSpPr>
            <a:spLocks noGrp="1" noChangeArrowheads="1"/>
          </p:cNvSpPr>
          <p:nvPr>
            <p:ph type="dt" sz="half" idx="2"/>
          </p:nvPr>
        </p:nvSpPr>
        <p:spPr bwMode="black">
          <a:xfrm>
            <a:off x="293686" y="4621554"/>
            <a:ext cx="39624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300">
                <a:latin typeface="+mn-lt"/>
              </a:defRPr>
            </a:lvl1pPr>
          </a:lstStyle>
          <a:p>
            <a:r>
              <a:rPr lang="en-US" dirty="0"/>
              <a:t>Presenter’s Name</a:t>
            </a:r>
          </a:p>
        </p:txBody>
      </p:sp>
      <p:sp>
        <p:nvSpPr>
          <p:cNvPr id="11" name="Rectangle 4"/>
          <p:cNvSpPr>
            <a:spLocks noGrp="1" noChangeArrowheads="1"/>
          </p:cNvSpPr>
          <p:nvPr>
            <p:ph type="ctrTitle" hasCustomPrompt="1"/>
          </p:nvPr>
        </p:nvSpPr>
        <p:spPr>
          <a:xfrm>
            <a:off x="292886" y="2556757"/>
            <a:ext cx="6622367" cy="1730375"/>
          </a:xfrm>
        </p:spPr>
        <p:txBody>
          <a:bodyPr/>
          <a:lstStyle>
            <a:lvl1pPr>
              <a:defRPr b="0" baseline="0">
                <a:solidFill>
                  <a:schemeClr val="accent1"/>
                </a:solidFill>
              </a:defRPr>
            </a:lvl1pPr>
          </a:lstStyle>
          <a:p>
            <a:r>
              <a:rPr lang="en-US" sz="5400" dirty="0"/>
              <a:t>Title of presentation goes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6096" y="393700"/>
            <a:ext cx="2914012" cy="749746"/>
          </a:xfrm>
          <a:prstGeom prst="rect">
            <a:avLst/>
          </a:prstGeom>
        </p:spPr>
      </p:pic>
      <p:sp>
        <p:nvSpPr>
          <p:cNvPr id="12" name="Rectangle 1"/>
          <p:cNvSpPr/>
          <p:nvPr userDrawn="1"/>
        </p:nvSpPr>
        <p:spPr>
          <a:xfrm>
            <a:off x="2540" y="6585268"/>
            <a:ext cx="9141460" cy="27432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735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URP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1752" y="155448"/>
            <a:ext cx="8482013" cy="5494338"/>
          </a:xfrm>
        </p:spPr>
        <p:txBody>
          <a:bodyPr/>
          <a:lstStyle>
            <a:lvl1pPr>
              <a:lnSpc>
                <a:spcPct val="90000"/>
              </a:lnSpc>
              <a:defRPr sz="5400" b="0" baseline="0">
                <a:solidFill>
                  <a:schemeClr val="accent1"/>
                </a:solidFill>
              </a:defRPr>
            </a:lvl1pPr>
          </a:lstStyle>
          <a:p>
            <a:r>
              <a:rPr lang="en-US" dirty="0"/>
              <a:t>Divider page use </a:t>
            </a:r>
            <a:br>
              <a:rPr lang="en-US" dirty="0"/>
            </a:br>
            <a:r>
              <a:rPr lang="en-US" dirty="0"/>
              <a:t>sparingly to break </a:t>
            </a:r>
            <a:br>
              <a:rPr lang="en-US" dirty="0"/>
            </a:br>
            <a:r>
              <a:rPr lang="en-US" dirty="0"/>
              <a:t>up information</a:t>
            </a:r>
          </a:p>
        </p:txBody>
      </p:sp>
      <p:sp>
        <p:nvSpPr>
          <p:cNvPr id="2" name="Rectangle 1"/>
          <p:cNvSpPr/>
          <p:nvPr userDrawn="1"/>
        </p:nvSpPr>
        <p:spPr>
          <a:xfrm>
            <a:off x="0" y="6063175"/>
            <a:ext cx="9144000" cy="794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24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UR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752" y="152400"/>
            <a:ext cx="8392674" cy="1143000"/>
          </a:xfrm>
        </p:spPr>
        <p:txBody>
          <a:bodyPr/>
          <a:lstStyle>
            <a:lvl1pPr>
              <a:lnSpc>
                <a:spcPct val="85000"/>
              </a:lnSpc>
              <a:defRPr baseline="0">
                <a:solidFill>
                  <a:schemeClr val="accent1"/>
                </a:solidFill>
              </a:defRPr>
            </a:lvl1pPr>
          </a:lstStyle>
          <a:p>
            <a:r>
              <a:rPr lang="en-US" dirty="0"/>
              <a:t>Headline text should always match the color theme to the particular deck</a:t>
            </a:r>
          </a:p>
        </p:txBody>
      </p:sp>
      <p:sp>
        <p:nvSpPr>
          <p:cNvPr id="3" name="Content Placeholder 2"/>
          <p:cNvSpPr>
            <a:spLocks noGrp="1"/>
          </p:cNvSpPr>
          <p:nvPr>
            <p:ph idx="1" hasCustomPrompt="1"/>
          </p:nvPr>
        </p:nvSpPr>
        <p:spPr/>
        <p:txBody>
          <a:bodyPr/>
          <a:lstStyle>
            <a:lvl1pPr>
              <a:defRPr/>
            </a:lvl1pPr>
            <a:lvl2pPr>
              <a:defRPr baseline="0"/>
            </a:lvl2pPr>
            <a:lvl4pPr marL="457200" indent="-222250">
              <a:buFont typeface="Calibri" pitchFamily="34" charset="0"/>
              <a:buChar char="─"/>
              <a:defRPr/>
            </a:lvl4pPr>
          </a:lstStyle>
          <a:p>
            <a:r>
              <a:rPr lang="en-US" dirty="0"/>
              <a:t>All second level text should be black 25 point Calibri. </a:t>
            </a:r>
          </a:p>
          <a:p>
            <a:pPr lvl="1"/>
            <a:r>
              <a:rPr lang="en-US" dirty="0"/>
              <a:t>All text from the subhead down should be black with</a:t>
            </a:r>
            <a:br>
              <a:rPr lang="en-US" dirty="0"/>
            </a:br>
            <a:r>
              <a:rPr lang="en-US" dirty="0"/>
              <a:t> the exception of table heads</a:t>
            </a:r>
          </a:p>
          <a:p>
            <a:pPr lvl="2"/>
            <a:r>
              <a:rPr lang="en-US" dirty="0"/>
              <a:t>Third level</a:t>
            </a:r>
          </a:p>
          <a:p>
            <a:pPr lvl="3"/>
            <a:r>
              <a:rPr lang="en-US" dirty="0"/>
              <a:t>Fourth level</a:t>
            </a:r>
          </a:p>
        </p:txBody>
      </p:sp>
      <p:sp>
        <p:nvSpPr>
          <p:cNvPr id="5" name="Slide Number Placeholder 4"/>
          <p:cNvSpPr>
            <a:spLocks noGrp="1"/>
          </p:cNvSpPr>
          <p:nvPr>
            <p:ph type="sldNum" sz="quarter" idx="11"/>
          </p:nvPr>
        </p:nvSpPr>
        <p:spPr>
          <a:xfrm>
            <a:off x="8275320" y="6381750"/>
            <a:ext cx="533400" cy="476250"/>
          </a:xfrm>
        </p:spPr>
        <p:txBody>
          <a:bodyPr/>
          <a:lstStyle>
            <a:lvl1pPr>
              <a:defRPr/>
            </a:lvl1pPr>
          </a:lstStyle>
          <a:p>
            <a:fld id="{5350A51A-D8F8-4115-9BCF-3D754AB88010}" type="slidenum">
              <a:rPr lang="en-US"/>
              <a:pPr/>
              <a:t>‹#›</a:t>
            </a:fld>
            <a:endParaRPr lang="en-US" dirty="0"/>
          </a:p>
        </p:txBody>
      </p:sp>
    </p:spTree>
    <p:extLst>
      <p:ext uri="{BB962C8B-B14F-4D97-AF65-F5344CB8AC3E}">
        <p14:creationId xmlns:p14="http://schemas.microsoft.com/office/powerpoint/2010/main" val="302772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UR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752" y="152400"/>
            <a:ext cx="8229600" cy="1143000"/>
          </a:xfrm>
        </p:spPr>
        <p:txBody>
          <a:bodyPr/>
          <a:lstStyle>
            <a:lvl1pPr>
              <a:defRPr>
                <a:solidFill>
                  <a:schemeClr val="accent1"/>
                </a:solidFill>
              </a:defRPr>
            </a:lvl1pPr>
          </a:lstStyle>
          <a:p>
            <a:r>
              <a:rPr lang="en-US" dirty="0"/>
              <a:t>Slide title same color as the deck theme</a:t>
            </a:r>
          </a:p>
        </p:txBody>
      </p:sp>
      <p:sp>
        <p:nvSpPr>
          <p:cNvPr id="7" name="Content Placeholder 2"/>
          <p:cNvSpPr>
            <a:spLocks noGrp="1"/>
          </p:cNvSpPr>
          <p:nvPr>
            <p:ph idx="1" hasCustomPrompt="1"/>
          </p:nvPr>
        </p:nvSpPr>
        <p:spPr>
          <a:xfrm>
            <a:off x="471268" y="1457340"/>
            <a:ext cx="4100732" cy="4525963"/>
          </a:xfrm>
        </p:spPr>
        <p:txBody>
          <a:bodyPr/>
          <a:lstStyle>
            <a:lvl1pPr>
              <a:defRPr/>
            </a:lvl1pPr>
            <a:lvl2pPr>
              <a:defRPr baseline="0"/>
            </a:lvl2pPr>
            <a:lvl4pPr marL="457200" indent="-222250">
              <a:buFont typeface="Calibri" pitchFamily="34" charset="0"/>
              <a:buChar char="─"/>
              <a:defRPr/>
            </a:lvl4pPr>
          </a:lstStyle>
          <a:p>
            <a:r>
              <a:rPr lang="en-US" dirty="0"/>
              <a:t>All second level text should be black 25 point Calibri. </a:t>
            </a:r>
          </a:p>
          <a:p>
            <a:pPr lvl="1"/>
            <a:r>
              <a:rPr lang="en-US" dirty="0"/>
              <a:t>All text from the subhead down should be black with</a:t>
            </a:r>
            <a:br>
              <a:rPr lang="en-US" dirty="0"/>
            </a:br>
            <a:r>
              <a:rPr lang="en-US" dirty="0"/>
              <a:t> the exception of table heads</a:t>
            </a:r>
          </a:p>
          <a:p>
            <a:pPr lvl="2"/>
            <a:r>
              <a:rPr lang="en-US" dirty="0"/>
              <a:t>Third level</a:t>
            </a:r>
          </a:p>
          <a:p>
            <a:pPr lvl="3"/>
            <a:r>
              <a:rPr lang="en-US" dirty="0"/>
              <a:t>Fourth level</a:t>
            </a:r>
          </a:p>
        </p:txBody>
      </p:sp>
      <p:sp>
        <p:nvSpPr>
          <p:cNvPr id="8" name="Content Placeholder 2"/>
          <p:cNvSpPr>
            <a:spLocks noGrp="1"/>
          </p:cNvSpPr>
          <p:nvPr>
            <p:ph idx="12" hasCustomPrompt="1"/>
          </p:nvPr>
        </p:nvSpPr>
        <p:spPr>
          <a:xfrm>
            <a:off x="4616760" y="1529911"/>
            <a:ext cx="4052791" cy="4525963"/>
          </a:xfrm>
        </p:spPr>
        <p:txBody>
          <a:bodyPr/>
          <a:lstStyle>
            <a:lvl1pPr>
              <a:defRPr/>
            </a:lvl1pPr>
            <a:lvl2pPr>
              <a:defRPr baseline="0"/>
            </a:lvl2pPr>
            <a:lvl4pPr marL="457200" indent="-222250">
              <a:buFont typeface="Calibri" pitchFamily="34" charset="0"/>
              <a:buChar char="─"/>
              <a:defRPr/>
            </a:lvl4pPr>
          </a:lstStyle>
          <a:p>
            <a:r>
              <a:rPr lang="en-US" dirty="0"/>
              <a:t>All second level text should be black 25 point Calibri. </a:t>
            </a:r>
          </a:p>
          <a:p>
            <a:pPr lvl="1"/>
            <a:r>
              <a:rPr lang="en-US" dirty="0"/>
              <a:t>All text from the subhead down should be black with</a:t>
            </a:r>
            <a:br>
              <a:rPr lang="en-US" dirty="0"/>
            </a:br>
            <a:r>
              <a:rPr lang="en-US" dirty="0"/>
              <a:t> the exception of table heads</a:t>
            </a:r>
          </a:p>
          <a:p>
            <a:pPr lvl="2"/>
            <a:r>
              <a:rPr lang="en-US" dirty="0"/>
              <a:t>Third level</a:t>
            </a:r>
          </a:p>
          <a:p>
            <a:pPr lvl="3"/>
            <a:r>
              <a:rPr lang="en-US" dirty="0"/>
              <a:t>Fourth level</a:t>
            </a:r>
          </a:p>
        </p:txBody>
      </p:sp>
      <p:sp>
        <p:nvSpPr>
          <p:cNvPr id="9" name="Rectangle 1"/>
          <p:cNvSpPr/>
          <p:nvPr userDrawn="1"/>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Slide Number Placeholder 5"/>
          <p:cNvSpPr txBox="1">
            <a:spLocks/>
          </p:cNvSpPr>
          <p:nvPr userDrawn="1"/>
        </p:nvSpPr>
        <p:spPr bwMode="black">
          <a:xfrm>
            <a:off x="8174736" y="6457950"/>
            <a:ext cx="533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sz="1800" smtClean="0">
                <a:solidFill>
                  <a:schemeClr val="tx2"/>
                </a:solidFill>
              </a:rPr>
              <a:pPr/>
              <a:t>‹#›</a:t>
            </a:fld>
            <a:endParaRPr lang="en-US" sz="1800" dirty="0">
              <a:solidFill>
                <a:schemeClr val="tx2"/>
              </a:solidFill>
            </a:endParaRPr>
          </a:p>
        </p:txBody>
      </p:sp>
      <p:sp>
        <p:nvSpPr>
          <p:cNvPr id="12" name="TextBox 11"/>
          <p:cNvSpPr txBox="1"/>
          <p:nvPr userDrawn="1"/>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September 2016 </a:t>
            </a:r>
          </a:p>
        </p:txBody>
      </p:sp>
    </p:spTree>
    <p:extLst>
      <p:ext uri="{BB962C8B-B14F-4D97-AF65-F5344CB8AC3E}">
        <p14:creationId xmlns:p14="http://schemas.microsoft.com/office/powerpoint/2010/main" val="399883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UR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752" y="152400"/>
            <a:ext cx="8392674" cy="1143000"/>
          </a:xfrm>
        </p:spPr>
        <p:txBody>
          <a:bodyPr/>
          <a:lstStyle>
            <a:lvl1pPr>
              <a:lnSpc>
                <a:spcPct val="85000"/>
              </a:lnSpc>
              <a:defRPr baseline="0">
                <a:solidFill>
                  <a:schemeClr val="accent1"/>
                </a:solidFill>
              </a:defRPr>
            </a:lvl1pPr>
          </a:lstStyle>
          <a:p>
            <a:r>
              <a:rPr lang="en-US" dirty="0"/>
              <a:t>Headline text should always match the color theme to the particular deck</a:t>
            </a:r>
          </a:p>
        </p:txBody>
      </p:sp>
      <p:sp>
        <p:nvSpPr>
          <p:cNvPr id="5" name="Slide Number Placeholder 4"/>
          <p:cNvSpPr>
            <a:spLocks noGrp="1"/>
          </p:cNvSpPr>
          <p:nvPr>
            <p:ph type="sldNum" sz="quarter" idx="11"/>
          </p:nvPr>
        </p:nvSpPr>
        <p:spPr>
          <a:xfrm>
            <a:off x="8275320" y="6381750"/>
            <a:ext cx="533400" cy="476250"/>
          </a:xfrm>
        </p:spPr>
        <p:txBody>
          <a:bodyPr/>
          <a:lstStyle>
            <a:lvl1pPr>
              <a:defRPr/>
            </a:lvl1pPr>
          </a:lstStyle>
          <a:p>
            <a:fld id="{5350A51A-D8F8-4115-9BCF-3D754AB88010}" type="slidenum">
              <a:rPr lang="en-US"/>
              <a:pPr/>
              <a:t>‹#›</a:t>
            </a:fld>
            <a:endParaRPr lang="en-US" dirty="0"/>
          </a:p>
        </p:txBody>
      </p:sp>
    </p:spTree>
    <p:extLst>
      <p:ext uri="{BB962C8B-B14F-4D97-AF65-F5344CB8AC3E}">
        <p14:creationId xmlns:p14="http://schemas.microsoft.com/office/powerpoint/2010/main" val="214638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URPL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8275320" y="6381750"/>
            <a:ext cx="533400" cy="476250"/>
          </a:xfrm>
        </p:spPr>
        <p:txBody>
          <a:bodyPr/>
          <a:lstStyle>
            <a:lvl1pPr>
              <a:defRPr/>
            </a:lvl1pPr>
          </a:lstStyle>
          <a:p>
            <a:fld id="{4242E0F6-853E-4F88-89D2-4E50D57FA6C3}" type="slidenum">
              <a:rPr lang="en-US"/>
              <a:pPr/>
              <a:t>‹#›</a:t>
            </a:fld>
            <a:endParaRPr lang="en-US" dirty="0"/>
          </a:p>
        </p:txBody>
      </p:sp>
      <p:sp>
        <p:nvSpPr>
          <p:cNvPr id="5" name="Text Placeholder 7"/>
          <p:cNvSpPr txBox="1">
            <a:spLocks/>
          </p:cNvSpPr>
          <p:nvPr userDrawn="1"/>
        </p:nvSpPr>
        <p:spPr>
          <a:xfrm>
            <a:off x="313790" y="6380998"/>
            <a:ext cx="6432213" cy="523875"/>
          </a:xfrm>
          <a:prstGeom prst="rect">
            <a:avLst/>
          </a:prstGeom>
        </p:spPr>
        <p:txBody>
          <a:bodyPr/>
          <a:lstStyle>
            <a:lvl1pPr algn="l" rtl="0" fontAlgn="base">
              <a:spcBef>
                <a:spcPct val="20000"/>
              </a:spcBef>
              <a:spcAft>
                <a:spcPct val="0"/>
              </a:spcAft>
              <a:defRPr sz="1400" b="0">
                <a:solidFill>
                  <a:schemeClr val="tx1"/>
                </a:solidFill>
                <a:latin typeface="+mn-lt"/>
                <a:ea typeface="+mn-ea"/>
                <a:cs typeface="+mn-cs"/>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r>
              <a:rPr lang="en-US" dirty="0"/>
              <a:t>Confidential disclaimer or title of presentation here,</a:t>
            </a:r>
            <a:r>
              <a:rPr lang="en-US" baseline="0" dirty="0"/>
              <a:t> to edit go to </a:t>
            </a:r>
            <a:r>
              <a:rPr lang="en-US" b="1" dirty="0"/>
              <a:t>View </a:t>
            </a:r>
            <a:r>
              <a:rPr lang="en-US" b="0" dirty="0"/>
              <a:t>&gt; </a:t>
            </a:r>
            <a:r>
              <a:rPr lang="en-US" b="1" dirty="0"/>
              <a:t>Slide Master</a:t>
            </a:r>
            <a:endParaRPr lang="en-US" b="0" dirty="0"/>
          </a:p>
        </p:txBody>
      </p:sp>
    </p:spTree>
    <p:extLst>
      <p:ext uri="{BB962C8B-B14F-4D97-AF65-F5344CB8AC3E}">
        <p14:creationId xmlns:p14="http://schemas.microsoft.com/office/powerpoint/2010/main" val="218661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664" y="152400"/>
            <a:ext cx="8392674" cy="1143000"/>
          </a:xfrm>
        </p:spPr>
        <p:txBody>
          <a:bodyPr/>
          <a:lstStyle>
            <a:lvl1pPr>
              <a:lnSpc>
                <a:spcPct val="85000"/>
              </a:lnSpc>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8BB503FB-BCD1-4692-B25D-5889E1335F31}" type="slidenum">
              <a:rPr lang="en-US"/>
              <a:pPr>
                <a:defRPr/>
              </a:pPr>
              <a:t>‹#›</a:t>
            </a:fld>
            <a:endParaRPr lang="en-US" dirty="0"/>
          </a:p>
        </p:txBody>
      </p:sp>
    </p:spTree>
    <p:extLst>
      <p:ext uri="{BB962C8B-B14F-4D97-AF65-F5344CB8AC3E}">
        <p14:creationId xmlns:p14="http://schemas.microsoft.com/office/powerpoint/2010/main" val="367242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25650" y="428625"/>
            <a:ext cx="6667500" cy="698500"/>
          </a:xfrm>
        </p:spPr>
        <p:txBody>
          <a:bodyPr/>
          <a:lstStyle/>
          <a:p>
            <a:r>
              <a:rPr lang="en-US"/>
              <a:t>Click to edit Master title style</a:t>
            </a:r>
          </a:p>
        </p:txBody>
      </p:sp>
      <p:sp>
        <p:nvSpPr>
          <p:cNvPr id="3" name="Table Placeholder 2"/>
          <p:cNvSpPr>
            <a:spLocks noGrp="1"/>
          </p:cNvSpPr>
          <p:nvPr>
            <p:ph type="tbl" idx="1"/>
          </p:nvPr>
        </p:nvSpPr>
        <p:spPr>
          <a:xfrm>
            <a:off x="1030288" y="1762125"/>
            <a:ext cx="7721600" cy="3990975"/>
          </a:xfrm>
        </p:spPr>
        <p:txBody>
          <a:bodyPr/>
          <a:lstStyle/>
          <a:p>
            <a:pPr lvl="0"/>
            <a:endParaRPr lang="en-US" noProof="0" dirty="0"/>
          </a:p>
        </p:txBody>
      </p:sp>
      <p:sp>
        <p:nvSpPr>
          <p:cNvPr id="4" name="Slide Number Placeholder 3"/>
          <p:cNvSpPr>
            <a:spLocks noGrp="1"/>
          </p:cNvSpPr>
          <p:nvPr>
            <p:ph type="sldNum" sz="quarter" idx="10"/>
          </p:nvPr>
        </p:nvSpPr>
        <p:spPr/>
        <p:txBody>
          <a:bodyPr/>
          <a:lstStyle/>
          <a:p>
            <a:pPr>
              <a:defRPr/>
            </a:pPr>
            <a:fld id="{B6F67D04-B9D0-4D3A-AC9C-1BAE0793B680}" type="slidenum">
              <a:rPr lang="en-US" smtClean="0"/>
              <a:pPr>
                <a:defRPr/>
              </a:pPr>
              <a:t>‹#›</a:t>
            </a:fld>
            <a:endParaRPr lang="en-US" dirty="0"/>
          </a:p>
        </p:txBody>
      </p:sp>
    </p:spTree>
    <p:extLst>
      <p:ext uri="{BB962C8B-B14F-4D97-AF65-F5344CB8AC3E}">
        <p14:creationId xmlns:p14="http://schemas.microsoft.com/office/powerpoint/2010/main" val="3805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Box 22">
            <a:hlinkClick r:id="" action="ppaction://hlinkshowjump?jump=endshow"/>
          </p:cNvPr>
          <p:cNvSpPr txBox="1">
            <a:spLocks noChangeArrowheads="1"/>
          </p:cNvSpPr>
          <p:nvPr userDrawn="1"/>
        </p:nvSpPr>
        <p:spPr bwMode="auto">
          <a:xfrm>
            <a:off x="7696200" y="1981200"/>
            <a:ext cx="6096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1000" dirty="0">
                <a:solidFill>
                  <a:schemeClr val="bg2"/>
                </a:solidFill>
              </a:rPr>
              <a:t> </a:t>
            </a:r>
            <a:r>
              <a:rPr lang="en-US" sz="2300" b="1" dirty="0">
                <a:solidFill>
                  <a:schemeClr val="bg2"/>
                </a:solidFill>
                <a:latin typeface="Verdana" pitchFamily="34" charset="0"/>
              </a:rPr>
              <a:t>X</a:t>
            </a:r>
          </a:p>
        </p:txBody>
      </p:sp>
    </p:spTree>
    <p:extLst>
      <p:ext uri="{BB962C8B-B14F-4D97-AF65-F5344CB8AC3E}">
        <p14:creationId xmlns:p14="http://schemas.microsoft.com/office/powerpoint/2010/main" val="2276777193"/>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black">
          <a:xfrm>
            <a:off x="302855" y="152400"/>
            <a:ext cx="839267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Slide title same color as the deck theme</a:t>
            </a:r>
          </a:p>
        </p:txBody>
      </p:sp>
      <p:sp>
        <p:nvSpPr>
          <p:cNvPr id="63491" name="Rectangle 3"/>
          <p:cNvSpPr>
            <a:spLocks noGrp="1" noChangeArrowheads="1"/>
          </p:cNvSpPr>
          <p:nvPr>
            <p:ph type="body" idx="1"/>
          </p:nvPr>
        </p:nvSpPr>
        <p:spPr bwMode="black">
          <a:xfrm>
            <a:off x="305273" y="1529911"/>
            <a:ext cx="837860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All second level text should be black 25 point Calibri. </a:t>
            </a:r>
          </a:p>
          <a:p>
            <a:pPr lvl="1"/>
            <a:r>
              <a:rPr lang="en-US" dirty="0"/>
              <a:t>Second level</a:t>
            </a:r>
          </a:p>
          <a:p>
            <a:pPr lvl="2"/>
            <a:r>
              <a:rPr lang="en-US" dirty="0"/>
              <a:t>Third level</a:t>
            </a:r>
          </a:p>
          <a:p>
            <a:pPr lvl="3"/>
            <a:r>
              <a:rPr lang="en-US" dirty="0"/>
              <a:t>Fourth level</a:t>
            </a:r>
          </a:p>
        </p:txBody>
      </p:sp>
      <p:sp>
        <p:nvSpPr>
          <p:cNvPr id="63493" name="Rectangle 5"/>
          <p:cNvSpPr>
            <a:spLocks noGrp="1" noChangeArrowheads="1"/>
          </p:cNvSpPr>
          <p:nvPr>
            <p:ph type="sldNum" sz="quarter" idx="4"/>
          </p:nvPr>
        </p:nvSpPr>
        <p:spPr bwMode="black">
          <a:xfrm>
            <a:off x="8266176" y="6381750"/>
            <a:ext cx="533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17F265F4-24EA-4AD2-8515-72D81666119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670" r:id="rId2"/>
    <p:sldLayoutId id="2147483666" r:id="rId3"/>
    <p:sldLayoutId id="2147483687" r:id="rId4"/>
    <p:sldLayoutId id="2147483702" r:id="rId5"/>
    <p:sldLayoutId id="2147483671" r:id="rId6"/>
    <p:sldLayoutId id="2147483703" r:id="rId7"/>
    <p:sldLayoutId id="2147483705" r:id="rId8"/>
    <p:sldLayoutId id="2147483706" r:id="rId9"/>
  </p:sldLayoutIdLst>
  <p:hf hdr="0" dt="0"/>
  <p:txStyles>
    <p:titleStyle>
      <a:lvl1pPr algn="l" rtl="0" fontAlgn="base">
        <a:lnSpc>
          <a:spcPct val="85000"/>
        </a:lnSpc>
        <a:spcBef>
          <a:spcPct val="0"/>
        </a:spcBef>
        <a:spcAft>
          <a:spcPct val="0"/>
        </a:spcAft>
        <a:defRPr sz="3500" b="1" baseline="0">
          <a:solidFill>
            <a:schemeClr val="accent1"/>
          </a:solidFill>
          <a:latin typeface="+mj-lt"/>
          <a:ea typeface="+mj-ea"/>
          <a:cs typeface="+mj-cs"/>
        </a:defRPr>
      </a:lvl1pPr>
      <a:lvl2pPr algn="l" rtl="0" fontAlgn="base">
        <a:spcBef>
          <a:spcPct val="0"/>
        </a:spcBef>
        <a:spcAft>
          <a:spcPct val="0"/>
        </a:spcAft>
        <a:defRPr sz="3500" b="1">
          <a:solidFill>
            <a:schemeClr val="tx2"/>
          </a:solidFill>
          <a:latin typeface="Calibri" pitchFamily="34" charset="0"/>
        </a:defRPr>
      </a:lvl2pPr>
      <a:lvl3pPr algn="l" rtl="0" fontAlgn="base">
        <a:spcBef>
          <a:spcPct val="0"/>
        </a:spcBef>
        <a:spcAft>
          <a:spcPct val="0"/>
        </a:spcAft>
        <a:defRPr sz="3500" b="1">
          <a:solidFill>
            <a:schemeClr val="tx2"/>
          </a:solidFill>
          <a:latin typeface="Calibri" pitchFamily="34" charset="0"/>
        </a:defRPr>
      </a:lvl3pPr>
      <a:lvl4pPr algn="l" rtl="0" fontAlgn="base">
        <a:spcBef>
          <a:spcPct val="0"/>
        </a:spcBef>
        <a:spcAft>
          <a:spcPct val="0"/>
        </a:spcAft>
        <a:defRPr sz="3500" b="1">
          <a:solidFill>
            <a:schemeClr val="tx2"/>
          </a:solidFill>
          <a:latin typeface="Calibri" pitchFamily="34" charset="0"/>
        </a:defRPr>
      </a:lvl4pPr>
      <a:lvl5pPr algn="l" rtl="0" fontAlgn="base">
        <a:spcBef>
          <a:spcPct val="0"/>
        </a:spcBef>
        <a:spcAft>
          <a:spcPct val="0"/>
        </a:spcAft>
        <a:defRPr sz="3500" b="1">
          <a:solidFill>
            <a:schemeClr val="tx2"/>
          </a:solidFill>
          <a:latin typeface="Calibri" pitchFamily="34" charset="0"/>
        </a:defRPr>
      </a:lvl5pPr>
      <a:lvl6pPr marL="457200" algn="l" rtl="0" fontAlgn="base">
        <a:spcBef>
          <a:spcPct val="0"/>
        </a:spcBef>
        <a:spcAft>
          <a:spcPct val="0"/>
        </a:spcAft>
        <a:defRPr sz="3500" b="1">
          <a:solidFill>
            <a:schemeClr val="tx2"/>
          </a:solidFill>
          <a:latin typeface="Calibri" pitchFamily="34" charset="0"/>
        </a:defRPr>
      </a:lvl6pPr>
      <a:lvl7pPr marL="914400" algn="l" rtl="0" fontAlgn="base">
        <a:spcBef>
          <a:spcPct val="0"/>
        </a:spcBef>
        <a:spcAft>
          <a:spcPct val="0"/>
        </a:spcAft>
        <a:defRPr sz="3500" b="1">
          <a:solidFill>
            <a:schemeClr val="tx2"/>
          </a:solidFill>
          <a:latin typeface="Calibri" pitchFamily="34" charset="0"/>
        </a:defRPr>
      </a:lvl7pPr>
      <a:lvl8pPr marL="1371600" algn="l" rtl="0" fontAlgn="base">
        <a:spcBef>
          <a:spcPct val="0"/>
        </a:spcBef>
        <a:spcAft>
          <a:spcPct val="0"/>
        </a:spcAft>
        <a:defRPr sz="3500" b="1">
          <a:solidFill>
            <a:schemeClr val="tx2"/>
          </a:solidFill>
          <a:latin typeface="Calibri" pitchFamily="34" charset="0"/>
        </a:defRPr>
      </a:lvl8pPr>
      <a:lvl9pPr marL="1828800" algn="l" rtl="0" fontAlgn="base">
        <a:spcBef>
          <a:spcPct val="0"/>
        </a:spcBef>
        <a:spcAft>
          <a:spcPct val="0"/>
        </a:spcAft>
        <a:defRPr sz="3500" b="1">
          <a:solidFill>
            <a:schemeClr val="tx2"/>
          </a:solidFill>
          <a:latin typeface="Calibri" pitchFamily="34" charset="0"/>
        </a:defRPr>
      </a:lvl9pPr>
    </p:titleStyle>
    <p:bodyStyle>
      <a:lvl1pPr algn="l" rtl="0" fontAlgn="base">
        <a:spcBef>
          <a:spcPct val="20000"/>
        </a:spcBef>
        <a:spcAft>
          <a:spcPct val="0"/>
        </a:spcAft>
        <a:defRPr sz="2500" b="1">
          <a:solidFill>
            <a:schemeClr val="tx1"/>
          </a:solidFill>
          <a:latin typeface="+mn-lt"/>
          <a:ea typeface="+mn-ea"/>
          <a:cs typeface="+mn-cs"/>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Font typeface="Calibri" pitchFamily="34" charset="0"/>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a:xfrm>
            <a:off x="461326" y="4392954"/>
            <a:ext cx="7768274" cy="476250"/>
          </a:xfrm>
          <a:prstGeom prst="rect">
            <a:avLst/>
          </a:prstGeom>
        </p:spPr>
        <p:txBody>
          <a:bodyPr/>
          <a:lstStyle/>
          <a:p>
            <a:r>
              <a:rPr lang="en-US" sz="2800" dirty="0"/>
              <a:t>AIS Global Security</a:t>
            </a:r>
          </a:p>
          <a:p>
            <a:r>
              <a:rPr lang="en-US" sz="2800" dirty="0"/>
              <a:t>October 17, 2016</a:t>
            </a:r>
          </a:p>
          <a:p>
            <a:endParaRPr lang="en-US" sz="2800" dirty="0"/>
          </a:p>
        </p:txBody>
      </p:sp>
      <p:sp>
        <p:nvSpPr>
          <p:cNvPr id="6" name="Rectangle 4"/>
          <p:cNvSpPr>
            <a:spLocks noGrp="1" noChangeArrowheads="1"/>
          </p:cNvSpPr>
          <p:nvPr>
            <p:ph type="ctrTitle"/>
          </p:nvPr>
        </p:nvSpPr>
        <p:spPr>
          <a:xfrm>
            <a:off x="304800" y="2556757"/>
            <a:ext cx="6717133" cy="1730375"/>
          </a:xfrm>
        </p:spPr>
        <p:txBody>
          <a:bodyPr/>
          <a:lstStyle/>
          <a:p>
            <a:r>
              <a:rPr lang="en-US" sz="5400" dirty="0"/>
              <a:t>Internal Audit Department Overview</a:t>
            </a:r>
          </a:p>
        </p:txBody>
      </p:sp>
    </p:spTree>
    <p:extLst>
      <p:ext uri="{BB962C8B-B14F-4D97-AF65-F5344CB8AC3E}">
        <p14:creationId xmlns:p14="http://schemas.microsoft.com/office/powerpoint/2010/main" val="413199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84938" y="517525"/>
            <a:ext cx="8392674" cy="1143000"/>
          </a:xfrm>
        </p:spPr>
        <p:txBody>
          <a:bodyPr/>
          <a:lstStyle/>
          <a:p>
            <a:pPr eaLnBrk="1" hangingPunct="1"/>
            <a:r>
              <a:rPr lang="en-US" sz="4000" dirty="0"/>
              <a:t>Overview of Internal Audit Process </a:t>
            </a:r>
          </a:p>
        </p:txBody>
      </p:sp>
      <p:sp>
        <p:nvSpPr>
          <p:cNvPr id="38939" name="Rectangle 5"/>
          <p:cNvSpPr>
            <a:spLocks noChangeArrowheads="1"/>
          </p:cNvSpPr>
          <p:nvPr/>
        </p:nvSpPr>
        <p:spPr bwMode="auto">
          <a:xfrm>
            <a:off x="304800" y="3461949"/>
            <a:ext cx="1737745" cy="2420909"/>
          </a:xfrm>
          <a:prstGeom prst="rect">
            <a:avLst/>
          </a:prstGeom>
          <a:noFill/>
          <a:ln w="9525">
            <a:noFill/>
            <a:miter lim="800000"/>
            <a:headEnd/>
            <a:tailEnd/>
          </a:ln>
        </p:spPr>
        <p:txBody>
          <a:bodyPr lIns="91176" tIns="45588" rIns="91176" bIns="45588">
            <a:spAutoFit/>
          </a:bodyPr>
          <a:lstStyle/>
          <a:p>
            <a:pPr marL="103188" indent="-103188" defTabSz="992188" eaLnBrk="1" hangingPunct="1">
              <a:spcAft>
                <a:spcPts val="175"/>
              </a:spcAft>
              <a:buFontTx/>
              <a:buChar char="•"/>
            </a:pPr>
            <a:r>
              <a:rPr lang="en-US" sz="1100" dirty="0">
                <a:solidFill>
                  <a:schemeClr val="tx1"/>
                </a:solidFill>
                <a:latin typeface="+mn-lt"/>
                <a:ea typeface="David"/>
                <a:cs typeface="David"/>
              </a:rPr>
              <a:t>Understand/document</a:t>
            </a:r>
          </a:p>
          <a:p>
            <a:pPr marL="317500" lvl="1" indent="-112713" defTabSz="992188" eaLnBrk="1" hangingPunct="1">
              <a:spcAft>
                <a:spcPts val="175"/>
              </a:spcAft>
              <a:buFontTx/>
              <a:buChar char="–"/>
            </a:pPr>
            <a:r>
              <a:rPr lang="en-US" sz="1100" dirty="0">
                <a:solidFill>
                  <a:schemeClr val="tx1"/>
                </a:solidFill>
                <a:latin typeface="+mn-lt"/>
                <a:ea typeface="David"/>
                <a:cs typeface="David"/>
              </a:rPr>
              <a:t>Internal Audit Services objectives</a:t>
            </a:r>
          </a:p>
          <a:p>
            <a:pPr marL="317500" lvl="1" indent="-112713" defTabSz="992188" eaLnBrk="1" hangingPunct="1">
              <a:spcAft>
                <a:spcPts val="175"/>
              </a:spcAft>
              <a:buFontTx/>
              <a:buChar char="–"/>
            </a:pPr>
            <a:r>
              <a:rPr lang="en-US" sz="1100" dirty="0">
                <a:solidFill>
                  <a:schemeClr val="tx1"/>
                </a:solidFill>
                <a:latin typeface="+mn-lt"/>
                <a:ea typeface="David"/>
                <a:cs typeface="David"/>
              </a:rPr>
              <a:t>Management’s responsibility for controls</a:t>
            </a:r>
          </a:p>
          <a:p>
            <a:pPr marL="317500" lvl="1" indent="-112713" defTabSz="992188" eaLnBrk="1" hangingPunct="1">
              <a:spcAft>
                <a:spcPts val="175"/>
              </a:spcAft>
              <a:buFontTx/>
              <a:buChar char="–"/>
            </a:pPr>
            <a:r>
              <a:rPr lang="en-US" sz="1100" dirty="0">
                <a:solidFill>
                  <a:schemeClr val="tx1"/>
                </a:solidFill>
                <a:latin typeface="+mn-lt"/>
                <a:ea typeface="David"/>
                <a:cs typeface="David"/>
              </a:rPr>
              <a:t>Audit protocols</a:t>
            </a:r>
          </a:p>
          <a:p>
            <a:pPr marL="317500" lvl="1" indent="-112713" defTabSz="992188" eaLnBrk="1" hangingPunct="1">
              <a:spcAft>
                <a:spcPts val="175"/>
              </a:spcAft>
              <a:buFontTx/>
              <a:buChar char="–"/>
            </a:pPr>
            <a:r>
              <a:rPr lang="en-US" sz="1100" dirty="0">
                <a:solidFill>
                  <a:schemeClr val="tx1"/>
                </a:solidFill>
                <a:latin typeface="+mn-lt"/>
                <a:ea typeface="David"/>
                <a:cs typeface="David"/>
              </a:rPr>
              <a:t>Business goals, objectives, strategies and risks</a:t>
            </a:r>
          </a:p>
          <a:p>
            <a:pPr marL="103188" indent="-103188" defTabSz="992188" eaLnBrk="1" hangingPunct="1">
              <a:spcAft>
                <a:spcPts val="175"/>
              </a:spcAft>
              <a:buFontTx/>
              <a:buChar char="•"/>
            </a:pPr>
            <a:r>
              <a:rPr lang="en-US" sz="1100" dirty="0">
                <a:solidFill>
                  <a:schemeClr val="tx1"/>
                </a:solidFill>
                <a:latin typeface="+mn-lt"/>
                <a:ea typeface="David"/>
                <a:cs typeface="David"/>
              </a:rPr>
              <a:t>Develop measurable expectations from audit relationship</a:t>
            </a:r>
          </a:p>
        </p:txBody>
      </p:sp>
      <p:sp>
        <p:nvSpPr>
          <p:cNvPr id="38940" name="Rectangle 6"/>
          <p:cNvSpPr>
            <a:spLocks noChangeArrowheads="1"/>
          </p:cNvSpPr>
          <p:nvPr/>
        </p:nvSpPr>
        <p:spPr bwMode="auto">
          <a:xfrm>
            <a:off x="1973404" y="3461949"/>
            <a:ext cx="1737745" cy="2251632"/>
          </a:xfrm>
          <a:prstGeom prst="rect">
            <a:avLst/>
          </a:prstGeom>
          <a:noFill/>
          <a:ln w="9525">
            <a:noFill/>
            <a:miter lim="800000"/>
            <a:headEnd/>
            <a:tailEnd/>
          </a:ln>
        </p:spPr>
        <p:txBody>
          <a:bodyPr lIns="91176" tIns="45588" rIns="91176" bIns="45588">
            <a:spAutoFit/>
          </a:bodyPr>
          <a:lstStyle/>
          <a:p>
            <a:pPr marL="103188" indent="-103188" defTabSz="992188" eaLnBrk="1" hangingPunct="1">
              <a:spcAft>
                <a:spcPts val="175"/>
              </a:spcAft>
              <a:buFontTx/>
              <a:buChar char="•"/>
            </a:pPr>
            <a:r>
              <a:rPr lang="en-US" sz="1100" dirty="0">
                <a:solidFill>
                  <a:schemeClr val="tx1"/>
                </a:solidFill>
                <a:latin typeface="+mn-lt"/>
              </a:rPr>
              <a:t>Develop customized business process model focusing on</a:t>
            </a:r>
          </a:p>
          <a:p>
            <a:pPr marL="317500" lvl="1" indent="-112713" defTabSz="992188" eaLnBrk="1" hangingPunct="1">
              <a:spcAft>
                <a:spcPts val="175"/>
              </a:spcAft>
              <a:buFontTx/>
              <a:buChar char="–"/>
            </a:pPr>
            <a:r>
              <a:rPr lang="en-US" sz="1100" dirty="0">
                <a:solidFill>
                  <a:schemeClr val="tx1"/>
                </a:solidFill>
                <a:latin typeface="+mn-lt"/>
              </a:rPr>
              <a:t>Key business risks</a:t>
            </a:r>
          </a:p>
          <a:p>
            <a:pPr marL="317500" lvl="1" indent="-112713" defTabSz="992188" eaLnBrk="1" hangingPunct="1">
              <a:spcAft>
                <a:spcPts val="175"/>
              </a:spcAft>
              <a:buFontTx/>
              <a:buChar char="–"/>
            </a:pPr>
            <a:r>
              <a:rPr lang="en-US" sz="1100" dirty="0">
                <a:solidFill>
                  <a:schemeClr val="tx1"/>
                </a:solidFill>
                <a:latin typeface="+mn-lt"/>
              </a:rPr>
              <a:t>Entity-wide controls</a:t>
            </a:r>
          </a:p>
          <a:p>
            <a:pPr marL="317500" lvl="1" indent="-112713" defTabSz="992188" eaLnBrk="1" hangingPunct="1">
              <a:spcAft>
                <a:spcPts val="175"/>
              </a:spcAft>
              <a:buFontTx/>
              <a:buChar char="–"/>
            </a:pPr>
            <a:r>
              <a:rPr lang="en-US" sz="1100" dirty="0">
                <a:solidFill>
                  <a:schemeClr val="tx1"/>
                </a:solidFill>
                <a:latin typeface="+mn-lt"/>
              </a:rPr>
              <a:t>Key performance indicators</a:t>
            </a:r>
          </a:p>
          <a:p>
            <a:pPr marL="317500" lvl="1" indent="-112713" defTabSz="992188" eaLnBrk="1" hangingPunct="1">
              <a:spcAft>
                <a:spcPts val="175"/>
              </a:spcAft>
              <a:buFontTx/>
              <a:buChar char="–"/>
            </a:pPr>
            <a:r>
              <a:rPr lang="en-US" sz="1100" dirty="0">
                <a:solidFill>
                  <a:schemeClr val="tx1"/>
                </a:solidFill>
                <a:latin typeface="+mn-lt"/>
              </a:rPr>
              <a:t>Critical success factors</a:t>
            </a:r>
          </a:p>
          <a:p>
            <a:pPr marL="103188" indent="-103188" defTabSz="992188" eaLnBrk="1" hangingPunct="1">
              <a:spcAft>
                <a:spcPts val="175"/>
              </a:spcAft>
              <a:buFontTx/>
              <a:buChar char="•"/>
            </a:pPr>
            <a:r>
              <a:rPr lang="en-US" sz="1100" dirty="0">
                <a:solidFill>
                  <a:schemeClr val="tx1"/>
                </a:solidFill>
                <a:latin typeface="+mn-lt"/>
              </a:rPr>
              <a:t>Identify auditable units and risk rate each auditable unit/process</a:t>
            </a:r>
          </a:p>
        </p:txBody>
      </p:sp>
      <p:sp>
        <p:nvSpPr>
          <p:cNvPr id="38941" name="Rectangle 7"/>
          <p:cNvSpPr>
            <a:spLocks noChangeArrowheads="1"/>
          </p:cNvSpPr>
          <p:nvPr/>
        </p:nvSpPr>
        <p:spPr bwMode="auto">
          <a:xfrm>
            <a:off x="3642009" y="3461949"/>
            <a:ext cx="1737745" cy="2005411"/>
          </a:xfrm>
          <a:prstGeom prst="rect">
            <a:avLst/>
          </a:prstGeom>
          <a:noFill/>
          <a:ln w="9525">
            <a:noFill/>
            <a:miter lim="800000"/>
            <a:headEnd/>
            <a:tailEnd/>
          </a:ln>
        </p:spPr>
        <p:txBody>
          <a:bodyPr lIns="91176" tIns="45588" rIns="91176" bIns="45588">
            <a:spAutoFit/>
          </a:bodyPr>
          <a:lstStyle/>
          <a:p>
            <a:pPr marL="103188" indent="-103188" defTabSz="992188" eaLnBrk="1" hangingPunct="1">
              <a:spcAft>
                <a:spcPts val="175"/>
              </a:spcAft>
              <a:buFontTx/>
              <a:buChar char="•"/>
            </a:pPr>
            <a:r>
              <a:rPr lang="en-US" sz="1100" dirty="0">
                <a:solidFill>
                  <a:schemeClr val="tx1"/>
                </a:solidFill>
                <a:latin typeface="+mn-lt"/>
              </a:rPr>
              <a:t>Identify and prioritize specific audits for the period</a:t>
            </a:r>
          </a:p>
          <a:p>
            <a:pPr marL="103188" indent="-103188" defTabSz="992188" eaLnBrk="1" hangingPunct="1">
              <a:spcAft>
                <a:spcPts val="175"/>
              </a:spcAft>
              <a:buFontTx/>
              <a:buChar char="•"/>
            </a:pPr>
            <a:r>
              <a:rPr lang="en-US" sz="1100" dirty="0">
                <a:solidFill>
                  <a:schemeClr val="tx1"/>
                </a:solidFill>
                <a:latin typeface="+mn-lt"/>
              </a:rPr>
              <a:t>Develop strategies and preliminary scopes for each audit</a:t>
            </a:r>
          </a:p>
          <a:p>
            <a:pPr marL="103188" indent="-103188" defTabSz="992188" eaLnBrk="1" hangingPunct="1">
              <a:spcAft>
                <a:spcPts val="175"/>
              </a:spcAft>
              <a:buFontTx/>
              <a:buChar char="•"/>
            </a:pPr>
            <a:r>
              <a:rPr lang="en-US" sz="1100" dirty="0">
                <a:solidFill>
                  <a:schemeClr val="tx1"/>
                </a:solidFill>
                <a:latin typeface="+mn-lt"/>
              </a:rPr>
              <a:t>Summarize and present risk assessment and audit plan to senior management and Audit Committee</a:t>
            </a:r>
          </a:p>
        </p:txBody>
      </p:sp>
      <p:sp>
        <p:nvSpPr>
          <p:cNvPr id="38942" name="Rectangle 8"/>
          <p:cNvSpPr>
            <a:spLocks noChangeArrowheads="1"/>
          </p:cNvSpPr>
          <p:nvPr/>
        </p:nvSpPr>
        <p:spPr bwMode="auto">
          <a:xfrm>
            <a:off x="5310614" y="3461949"/>
            <a:ext cx="1737745" cy="2708167"/>
          </a:xfrm>
          <a:prstGeom prst="rect">
            <a:avLst/>
          </a:prstGeom>
          <a:noFill/>
          <a:ln w="9525">
            <a:noFill/>
            <a:miter lim="800000"/>
            <a:headEnd/>
            <a:tailEnd/>
          </a:ln>
        </p:spPr>
        <p:txBody>
          <a:bodyPr lIns="91176" tIns="45588" rIns="91176" bIns="45588">
            <a:spAutoFit/>
          </a:bodyPr>
          <a:lstStyle/>
          <a:p>
            <a:pPr marL="103188" indent="-103188" defTabSz="992188" eaLnBrk="1" hangingPunct="1">
              <a:spcAft>
                <a:spcPts val="175"/>
              </a:spcAft>
              <a:buFontTx/>
              <a:buChar char="•"/>
            </a:pPr>
            <a:r>
              <a:rPr lang="en-US" sz="1100" dirty="0">
                <a:solidFill>
                  <a:schemeClr val="tx1"/>
                </a:solidFill>
                <a:latin typeface="+mn-lt"/>
                <a:ea typeface="David"/>
                <a:cs typeface="David"/>
              </a:rPr>
              <a:t>Develop and analyze process understanding and identify risks within processes</a:t>
            </a:r>
          </a:p>
          <a:p>
            <a:pPr marL="103188" indent="-103188" defTabSz="992188" eaLnBrk="1" hangingPunct="1">
              <a:spcAft>
                <a:spcPts val="175"/>
              </a:spcAft>
              <a:buFontTx/>
              <a:buChar char="•"/>
            </a:pPr>
            <a:r>
              <a:rPr lang="en-US" sz="1100" dirty="0">
                <a:solidFill>
                  <a:schemeClr val="tx1"/>
                </a:solidFill>
                <a:latin typeface="+mn-lt"/>
                <a:ea typeface="David"/>
                <a:cs typeface="David"/>
              </a:rPr>
              <a:t>Evaluate and test control effectiveness</a:t>
            </a:r>
          </a:p>
          <a:p>
            <a:pPr marL="103188" indent="-103188" defTabSz="992188" eaLnBrk="1" hangingPunct="1">
              <a:spcAft>
                <a:spcPts val="175"/>
              </a:spcAft>
              <a:buFontTx/>
              <a:buChar char="•"/>
            </a:pPr>
            <a:r>
              <a:rPr lang="en-US" sz="1100" dirty="0">
                <a:solidFill>
                  <a:schemeClr val="tx1"/>
                </a:solidFill>
                <a:latin typeface="+mn-lt"/>
                <a:ea typeface="David"/>
                <a:cs typeface="David"/>
              </a:rPr>
              <a:t>Communicate risk, control and process issues and co-develop appropriate action plans with management</a:t>
            </a:r>
          </a:p>
          <a:p>
            <a:pPr marL="103188" indent="-103188" defTabSz="992188" eaLnBrk="1" hangingPunct="1">
              <a:spcAft>
                <a:spcPts val="175"/>
              </a:spcAft>
              <a:buFontTx/>
              <a:buChar char="•"/>
            </a:pPr>
            <a:r>
              <a:rPr lang="en-US" sz="1100" dirty="0">
                <a:latin typeface="+mn-lt"/>
                <a:ea typeface="David"/>
                <a:cs typeface="David"/>
              </a:rPr>
              <a:t>Conduct anticipatory auditing activities to monitor relevancy of the Audit Plan</a:t>
            </a:r>
            <a:endParaRPr lang="en-US" sz="1100" dirty="0">
              <a:solidFill>
                <a:schemeClr val="tx1"/>
              </a:solidFill>
              <a:latin typeface="+mn-lt"/>
              <a:ea typeface="David"/>
              <a:cs typeface="David"/>
            </a:endParaRPr>
          </a:p>
        </p:txBody>
      </p:sp>
      <p:sp>
        <p:nvSpPr>
          <p:cNvPr id="38943" name="Rectangle 9"/>
          <p:cNvSpPr>
            <a:spLocks noChangeArrowheads="1"/>
          </p:cNvSpPr>
          <p:nvPr/>
        </p:nvSpPr>
        <p:spPr bwMode="auto">
          <a:xfrm>
            <a:off x="6979218" y="3461949"/>
            <a:ext cx="1737745" cy="2903092"/>
          </a:xfrm>
          <a:prstGeom prst="rect">
            <a:avLst/>
          </a:prstGeom>
          <a:noFill/>
          <a:ln w="9525">
            <a:noFill/>
            <a:miter lim="800000"/>
            <a:headEnd/>
            <a:tailEnd/>
          </a:ln>
        </p:spPr>
        <p:txBody>
          <a:bodyPr wrap="square" lIns="91176" tIns="45588" rIns="91176" bIns="45588">
            <a:spAutoFit/>
          </a:bodyPr>
          <a:lstStyle/>
          <a:p>
            <a:pPr marL="103188" indent="-103188" defTabSz="992188" eaLnBrk="1" hangingPunct="1">
              <a:spcAft>
                <a:spcPts val="175"/>
              </a:spcAft>
              <a:buFontTx/>
              <a:buChar char="•"/>
            </a:pPr>
            <a:r>
              <a:rPr lang="en-US" sz="1100" dirty="0">
                <a:solidFill>
                  <a:schemeClr val="tx1"/>
                </a:solidFill>
                <a:latin typeface="+mn-lt"/>
              </a:rPr>
              <a:t>Communicate to executive management and the Audit Committee in accordance with agreed protocols:</a:t>
            </a:r>
          </a:p>
          <a:p>
            <a:pPr marL="306388" lvl="1" indent="-101600" defTabSz="992188" eaLnBrk="1" hangingPunct="1">
              <a:spcAft>
                <a:spcPts val="175"/>
              </a:spcAft>
              <a:buFontTx/>
              <a:buChar char="–"/>
            </a:pPr>
            <a:r>
              <a:rPr lang="en-US" sz="1100" dirty="0">
                <a:solidFill>
                  <a:schemeClr val="tx1"/>
                </a:solidFill>
                <a:latin typeface="+mn-lt"/>
              </a:rPr>
              <a:t>Status of audit plan and upcoming audit projects</a:t>
            </a:r>
          </a:p>
          <a:p>
            <a:pPr marL="306388" lvl="1" indent="-101600" defTabSz="992188" eaLnBrk="1" hangingPunct="1">
              <a:spcAft>
                <a:spcPts val="175"/>
              </a:spcAft>
              <a:buFontTx/>
              <a:buChar char="–"/>
            </a:pPr>
            <a:r>
              <a:rPr lang="en-US" sz="1100" dirty="0">
                <a:solidFill>
                  <a:schemeClr val="tx1"/>
                </a:solidFill>
                <a:latin typeface="+mn-lt"/>
              </a:rPr>
              <a:t>Significant issues identified</a:t>
            </a:r>
          </a:p>
          <a:p>
            <a:pPr marL="306388" lvl="1" indent="-101600" defTabSz="992188" eaLnBrk="1" hangingPunct="1">
              <a:spcAft>
                <a:spcPts val="175"/>
              </a:spcAft>
              <a:buFontTx/>
              <a:buChar char="–"/>
            </a:pPr>
            <a:r>
              <a:rPr lang="en-US" sz="1100" dirty="0">
                <a:solidFill>
                  <a:schemeClr val="tx1"/>
                </a:solidFill>
                <a:latin typeface="+mn-lt"/>
              </a:rPr>
              <a:t>Status of managements action plans to resolve issues</a:t>
            </a:r>
          </a:p>
          <a:p>
            <a:pPr marL="306388" lvl="1" indent="-101600" defTabSz="992188" eaLnBrk="1" hangingPunct="1">
              <a:spcAft>
                <a:spcPts val="175"/>
              </a:spcAft>
              <a:buFontTx/>
              <a:buChar char="–"/>
            </a:pPr>
            <a:r>
              <a:rPr lang="en-US" sz="1100" dirty="0">
                <a:solidFill>
                  <a:schemeClr val="tx1"/>
                </a:solidFill>
                <a:latin typeface="+mn-lt"/>
              </a:rPr>
              <a:t>Results of customer satisfaction surveys </a:t>
            </a:r>
          </a:p>
        </p:txBody>
      </p:sp>
      <p:sp>
        <p:nvSpPr>
          <p:cNvPr id="38915" name="AutoShape 10"/>
          <p:cNvSpPr>
            <a:spLocks noChangeArrowheads="1"/>
          </p:cNvSpPr>
          <p:nvPr/>
        </p:nvSpPr>
        <p:spPr bwMode="auto">
          <a:xfrm rot="16200000" flipH="1">
            <a:off x="4228506" y="1021169"/>
            <a:ext cx="446088" cy="4349750"/>
          </a:xfrm>
          <a:prstGeom prst="homePlate">
            <a:avLst>
              <a:gd name="adj" fmla="val 27861"/>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16" name="AutoShape 11"/>
          <p:cNvSpPr>
            <a:spLocks noChangeArrowheads="1"/>
          </p:cNvSpPr>
          <p:nvPr/>
        </p:nvSpPr>
        <p:spPr bwMode="auto">
          <a:xfrm rot="16200000" flipH="1">
            <a:off x="4284530" y="-1351209"/>
            <a:ext cx="446087" cy="8405531"/>
          </a:xfrm>
          <a:prstGeom prst="homePlate">
            <a:avLst>
              <a:gd name="adj" fmla="val 27861"/>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17" name="AutoShape 12"/>
          <p:cNvSpPr>
            <a:spLocks noChangeArrowheads="1"/>
          </p:cNvSpPr>
          <p:nvPr/>
        </p:nvSpPr>
        <p:spPr bwMode="auto">
          <a:xfrm rot="16200000" flipH="1">
            <a:off x="4285328" y="-1642517"/>
            <a:ext cx="444500" cy="8405533"/>
          </a:xfrm>
          <a:prstGeom prst="homePlate">
            <a:avLst>
              <a:gd name="adj" fmla="val 27861"/>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18" name="Rectangle 13"/>
          <p:cNvSpPr>
            <a:spLocks noChangeArrowheads="1"/>
          </p:cNvSpPr>
          <p:nvPr/>
        </p:nvSpPr>
        <p:spPr bwMode="auto">
          <a:xfrm>
            <a:off x="685470" y="1515675"/>
            <a:ext cx="1715114" cy="944563"/>
          </a:xfrm>
          <a:prstGeom prst="rect">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19" name="Rectangle 14"/>
          <p:cNvSpPr>
            <a:spLocks noChangeArrowheads="1"/>
          </p:cNvSpPr>
          <p:nvPr/>
        </p:nvSpPr>
        <p:spPr bwMode="auto">
          <a:xfrm>
            <a:off x="2099990" y="1515675"/>
            <a:ext cx="1728279" cy="944563"/>
          </a:xfrm>
          <a:prstGeom prst="rect">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20" name="Rectangle 15"/>
          <p:cNvSpPr>
            <a:spLocks noChangeArrowheads="1"/>
          </p:cNvSpPr>
          <p:nvPr/>
        </p:nvSpPr>
        <p:spPr bwMode="auto">
          <a:xfrm>
            <a:off x="3591875" y="1515675"/>
            <a:ext cx="1718875" cy="944563"/>
          </a:xfrm>
          <a:prstGeom prst="rect">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21" name="Rectangle 16"/>
          <p:cNvSpPr>
            <a:spLocks noChangeArrowheads="1"/>
          </p:cNvSpPr>
          <p:nvPr/>
        </p:nvSpPr>
        <p:spPr bwMode="auto">
          <a:xfrm>
            <a:off x="5039983" y="1515675"/>
            <a:ext cx="1715114" cy="944563"/>
          </a:xfrm>
          <a:prstGeom prst="rect">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22" name="Rectangle 17"/>
          <p:cNvSpPr>
            <a:spLocks noChangeArrowheads="1"/>
          </p:cNvSpPr>
          <p:nvPr/>
        </p:nvSpPr>
        <p:spPr bwMode="auto">
          <a:xfrm>
            <a:off x="6486195" y="1515675"/>
            <a:ext cx="1715114" cy="944563"/>
          </a:xfrm>
          <a:prstGeom prst="rect">
            <a:avLst/>
          </a:prstGeom>
          <a:gradFill rotWithShape="0">
            <a:gsLst>
              <a:gs pos="0">
                <a:srgbClr val="4A5B94"/>
              </a:gs>
              <a:gs pos="100000">
                <a:srgbClr val="FFFFFF"/>
              </a:gs>
            </a:gsLst>
            <a:path path="rect">
              <a:fillToRect r="100000" b="100000"/>
            </a:path>
          </a:gradFill>
          <a:ln w="9525">
            <a:noFill/>
            <a:miter lim="800000"/>
            <a:headEnd/>
            <a:tailEnd/>
          </a:ln>
        </p:spPr>
        <p:txBody>
          <a:bodyPr wrap="none" anchor="ctr"/>
          <a:lstStyle/>
          <a:p>
            <a:pPr eaLnBrk="1" hangingPunct="1"/>
            <a:endParaRPr lang="en-US" dirty="0">
              <a:solidFill>
                <a:schemeClr val="tx1"/>
              </a:solidFill>
            </a:endParaRPr>
          </a:p>
        </p:txBody>
      </p:sp>
      <p:grpSp>
        <p:nvGrpSpPr>
          <p:cNvPr id="38923" name="Group 18"/>
          <p:cNvGrpSpPr>
            <a:grpSpLocks/>
          </p:cNvGrpSpPr>
          <p:nvPr/>
        </p:nvGrpSpPr>
        <p:grpSpPr bwMode="auto">
          <a:xfrm>
            <a:off x="248697" y="1620450"/>
            <a:ext cx="8338613" cy="741363"/>
            <a:chOff x="803" y="1176"/>
            <a:chExt cx="4877" cy="529"/>
          </a:xfrm>
        </p:grpSpPr>
        <p:sp>
          <p:nvSpPr>
            <p:cNvPr id="38934" name="Rectangle 19"/>
            <p:cNvSpPr>
              <a:spLocks noChangeArrowheads="1"/>
            </p:cNvSpPr>
            <p:nvPr/>
          </p:nvSpPr>
          <p:spPr bwMode="auto">
            <a:xfrm>
              <a:off x="803" y="1176"/>
              <a:ext cx="858" cy="529"/>
            </a:xfrm>
            <a:prstGeom prst="rect">
              <a:avLst/>
            </a:prstGeom>
            <a:gradFill rotWithShape="0">
              <a:gsLst>
                <a:gs pos="0">
                  <a:srgbClr val="4A5B94"/>
                </a:gs>
                <a:gs pos="100000">
                  <a:srgbClr val="FFFFFF"/>
                </a:gs>
              </a:gsLst>
              <a:path path="rect">
                <a:fillToRect l="100000" t="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35" name="Rectangle 20"/>
            <p:cNvSpPr>
              <a:spLocks noChangeArrowheads="1"/>
            </p:cNvSpPr>
            <p:nvPr/>
          </p:nvSpPr>
          <p:spPr bwMode="auto">
            <a:xfrm>
              <a:off x="1804" y="1176"/>
              <a:ext cx="859" cy="529"/>
            </a:xfrm>
            <a:prstGeom prst="rect">
              <a:avLst/>
            </a:prstGeom>
            <a:gradFill rotWithShape="0">
              <a:gsLst>
                <a:gs pos="0">
                  <a:srgbClr val="4A5B94"/>
                </a:gs>
                <a:gs pos="100000">
                  <a:srgbClr val="FFFFFF"/>
                </a:gs>
              </a:gsLst>
              <a:path path="rect">
                <a:fillToRect l="100000" t="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36" name="Rectangle 21"/>
            <p:cNvSpPr>
              <a:spLocks noChangeArrowheads="1"/>
            </p:cNvSpPr>
            <p:nvPr/>
          </p:nvSpPr>
          <p:spPr bwMode="auto">
            <a:xfrm>
              <a:off x="2818" y="1176"/>
              <a:ext cx="859" cy="529"/>
            </a:xfrm>
            <a:prstGeom prst="rect">
              <a:avLst/>
            </a:prstGeom>
            <a:gradFill rotWithShape="0">
              <a:gsLst>
                <a:gs pos="0">
                  <a:srgbClr val="4A5B94"/>
                </a:gs>
                <a:gs pos="100000">
                  <a:srgbClr val="FFFFFF"/>
                </a:gs>
              </a:gsLst>
              <a:path path="rect">
                <a:fillToRect l="100000" t="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37" name="Rectangle 22"/>
            <p:cNvSpPr>
              <a:spLocks noChangeArrowheads="1"/>
            </p:cNvSpPr>
            <p:nvPr/>
          </p:nvSpPr>
          <p:spPr bwMode="auto">
            <a:xfrm>
              <a:off x="3820" y="1176"/>
              <a:ext cx="858" cy="529"/>
            </a:xfrm>
            <a:prstGeom prst="rect">
              <a:avLst/>
            </a:prstGeom>
            <a:gradFill rotWithShape="0">
              <a:gsLst>
                <a:gs pos="0">
                  <a:srgbClr val="4A5B94"/>
                </a:gs>
                <a:gs pos="100000">
                  <a:srgbClr val="FFFFFF"/>
                </a:gs>
              </a:gsLst>
              <a:path path="rect">
                <a:fillToRect l="100000" t="100000"/>
              </a:path>
            </a:gradFill>
            <a:ln w="9525">
              <a:noFill/>
              <a:miter lim="800000"/>
              <a:headEnd/>
              <a:tailEnd/>
            </a:ln>
          </p:spPr>
          <p:txBody>
            <a:bodyPr wrap="none" anchor="ctr"/>
            <a:lstStyle/>
            <a:p>
              <a:pPr eaLnBrk="1" hangingPunct="1"/>
              <a:endParaRPr lang="en-US" dirty="0">
                <a:solidFill>
                  <a:schemeClr val="tx1"/>
                </a:solidFill>
              </a:endParaRPr>
            </a:p>
          </p:txBody>
        </p:sp>
        <p:sp>
          <p:nvSpPr>
            <p:cNvPr id="38938" name="Rectangle 23"/>
            <p:cNvSpPr>
              <a:spLocks noChangeArrowheads="1"/>
            </p:cNvSpPr>
            <p:nvPr/>
          </p:nvSpPr>
          <p:spPr bwMode="auto">
            <a:xfrm>
              <a:off x="4821" y="1176"/>
              <a:ext cx="859" cy="529"/>
            </a:xfrm>
            <a:prstGeom prst="rect">
              <a:avLst/>
            </a:prstGeom>
            <a:gradFill rotWithShape="0">
              <a:gsLst>
                <a:gs pos="0">
                  <a:srgbClr val="4A5B94"/>
                </a:gs>
                <a:gs pos="100000">
                  <a:srgbClr val="FFFFFF"/>
                </a:gs>
              </a:gsLst>
              <a:path path="rect">
                <a:fillToRect l="100000" t="100000"/>
              </a:path>
            </a:gradFill>
            <a:ln w="9525">
              <a:noFill/>
              <a:miter lim="800000"/>
              <a:headEnd/>
              <a:tailEnd/>
            </a:ln>
          </p:spPr>
          <p:txBody>
            <a:bodyPr wrap="none" anchor="ctr"/>
            <a:lstStyle/>
            <a:p>
              <a:pPr eaLnBrk="1" hangingPunct="1"/>
              <a:endParaRPr lang="en-US" dirty="0">
                <a:solidFill>
                  <a:schemeClr val="tx1"/>
                </a:solidFill>
              </a:endParaRPr>
            </a:p>
          </p:txBody>
        </p:sp>
      </p:grpSp>
      <p:sp>
        <p:nvSpPr>
          <p:cNvPr id="38924" name="Rectangle 24"/>
          <p:cNvSpPr>
            <a:spLocks noChangeArrowheads="1"/>
          </p:cNvSpPr>
          <p:nvPr/>
        </p:nvSpPr>
        <p:spPr bwMode="auto">
          <a:xfrm>
            <a:off x="2452103" y="1452175"/>
            <a:ext cx="797378" cy="1191433"/>
          </a:xfrm>
          <a:prstGeom prst="rect">
            <a:avLst/>
          </a:prstGeom>
          <a:noFill/>
          <a:ln w="9525">
            <a:noFill/>
            <a:miter lim="800000"/>
            <a:headEnd/>
            <a:tailEnd/>
          </a:ln>
        </p:spPr>
        <p:txBody>
          <a:bodyPr wrap="square" lIns="82628" tIns="41315" rIns="82628" bIns="41315">
            <a:spAutoFit/>
          </a:bodyPr>
          <a:lstStyle/>
          <a:p>
            <a:pPr algn="ctr" defTabSz="820738" eaLnBrk="1" hangingPunct="1"/>
            <a:r>
              <a:rPr lang="en-US" sz="7200" dirty="0">
                <a:solidFill>
                  <a:srgbClr val="FFFF99"/>
                </a:solidFill>
                <a:latin typeface="Univers BlackExt"/>
              </a:rPr>
              <a:t>2</a:t>
            </a:r>
          </a:p>
        </p:txBody>
      </p:sp>
      <p:sp>
        <p:nvSpPr>
          <p:cNvPr id="38925" name="Rectangle 25"/>
          <p:cNvSpPr>
            <a:spLocks noChangeArrowheads="1"/>
          </p:cNvSpPr>
          <p:nvPr/>
        </p:nvSpPr>
        <p:spPr bwMode="auto">
          <a:xfrm>
            <a:off x="1954371" y="1737925"/>
            <a:ext cx="1692546" cy="545102"/>
          </a:xfrm>
          <a:prstGeom prst="rect">
            <a:avLst/>
          </a:prstGeom>
          <a:noFill/>
          <a:ln w="9525">
            <a:noFill/>
            <a:miter lim="800000"/>
            <a:headEnd/>
            <a:tailEnd/>
          </a:ln>
        </p:spPr>
        <p:txBody>
          <a:bodyPr wrap="square" lIns="82628" tIns="41315" rIns="82628" bIns="41315">
            <a:spAutoFit/>
          </a:bodyPr>
          <a:lstStyle/>
          <a:p>
            <a:pPr algn="ctr" defTabSz="820738" eaLnBrk="1" hangingPunct="1">
              <a:lnSpc>
                <a:spcPts val="1800"/>
              </a:lnSpc>
              <a:spcBef>
                <a:spcPct val="50000"/>
              </a:spcBef>
            </a:pPr>
            <a:r>
              <a:rPr lang="en-US" sz="1300" dirty="0">
                <a:solidFill>
                  <a:srgbClr val="000000"/>
                </a:solidFill>
                <a:latin typeface="Arial Black" pitchFamily="34" charset="0"/>
              </a:rPr>
              <a:t>Risk</a:t>
            </a:r>
            <a:br>
              <a:rPr lang="en-US" sz="1300" dirty="0">
                <a:solidFill>
                  <a:srgbClr val="000000"/>
                </a:solidFill>
                <a:latin typeface="Arial Black" pitchFamily="34" charset="0"/>
              </a:rPr>
            </a:br>
            <a:r>
              <a:rPr lang="en-US" sz="1300" dirty="0">
                <a:solidFill>
                  <a:srgbClr val="000000"/>
                </a:solidFill>
                <a:latin typeface="Arial Black" pitchFamily="34" charset="0"/>
              </a:rPr>
              <a:t>Assessment</a:t>
            </a:r>
          </a:p>
        </p:txBody>
      </p:sp>
      <p:sp>
        <p:nvSpPr>
          <p:cNvPr id="38926" name="Rectangle 26"/>
          <p:cNvSpPr>
            <a:spLocks noChangeArrowheads="1"/>
          </p:cNvSpPr>
          <p:nvPr/>
        </p:nvSpPr>
        <p:spPr bwMode="auto">
          <a:xfrm>
            <a:off x="4060918" y="1452175"/>
            <a:ext cx="797378" cy="1191433"/>
          </a:xfrm>
          <a:prstGeom prst="rect">
            <a:avLst/>
          </a:prstGeom>
          <a:noFill/>
          <a:ln w="9525">
            <a:noFill/>
            <a:miter lim="800000"/>
            <a:headEnd/>
            <a:tailEnd/>
          </a:ln>
        </p:spPr>
        <p:txBody>
          <a:bodyPr wrap="square" lIns="82628" tIns="41315" rIns="82628" bIns="41315">
            <a:spAutoFit/>
          </a:bodyPr>
          <a:lstStyle/>
          <a:p>
            <a:pPr algn="ctr" defTabSz="820738" eaLnBrk="1" hangingPunct="1"/>
            <a:r>
              <a:rPr lang="en-US" sz="7200" dirty="0">
                <a:solidFill>
                  <a:srgbClr val="FFFF99"/>
                </a:solidFill>
                <a:latin typeface="Univers BlackExt"/>
              </a:rPr>
              <a:t>3</a:t>
            </a:r>
          </a:p>
        </p:txBody>
      </p:sp>
      <p:sp>
        <p:nvSpPr>
          <p:cNvPr id="38927" name="Rectangle 27"/>
          <p:cNvSpPr>
            <a:spLocks noChangeArrowheads="1"/>
          </p:cNvSpPr>
          <p:nvPr/>
        </p:nvSpPr>
        <p:spPr bwMode="auto">
          <a:xfrm>
            <a:off x="3617840" y="1855400"/>
            <a:ext cx="1692546" cy="314269"/>
          </a:xfrm>
          <a:prstGeom prst="rect">
            <a:avLst/>
          </a:prstGeom>
          <a:noFill/>
          <a:ln w="9525">
            <a:noFill/>
            <a:miter lim="800000"/>
            <a:headEnd/>
            <a:tailEnd/>
          </a:ln>
        </p:spPr>
        <p:txBody>
          <a:bodyPr wrap="square" lIns="82628" tIns="41315" rIns="82628" bIns="41315">
            <a:spAutoFit/>
          </a:bodyPr>
          <a:lstStyle/>
          <a:p>
            <a:pPr algn="ctr" defTabSz="820738" eaLnBrk="1" hangingPunct="1">
              <a:lnSpc>
                <a:spcPts val="1800"/>
              </a:lnSpc>
              <a:spcBef>
                <a:spcPct val="50000"/>
              </a:spcBef>
            </a:pPr>
            <a:r>
              <a:rPr lang="en-US" sz="1300" dirty="0">
                <a:solidFill>
                  <a:srgbClr val="000000"/>
                </a:solidFill>
                <a:latin typeface="Arial Black" pitchFamily="34" charset="0"/>
              </a:rPr>
              <a:t>Audit Plan</a:t>
            </a:r>
          </a:p>
        </p:txBody>
      </p:sp>
      <p:sp>
        <p:nvSpPr>
          <p:cNvPr id="38928" name="Rectangle 28"/>
          <p:cNvSpPr>
            <a:spLocks noChangeArrowheads="1"/>
          </p:cNvSpPr>
          <p:nvPr/>
        </p:nvSpPr>
        <p:spPr bwMode="auto">
          <a:xfrm>
            <a:off x="5766795" y="1452175"/>
            <a:ext cx="797378" cy="1191433"/>
          </a:xfrm>
          <a:prstGeom prst="rect">
            <a:avLst/>
          </a:prstGeom>
          <a:noFill/>
          <a:ln w="9525">
            <a:noFill/>
            <a:miter lim="800000"/>
            <a:headEnd/>
            <a:tailEnd/>
          </a:ln>
        </p:spPr>
        <p:txBody>
          <a:bodyPr wrap="square" lIns="82628" tIns="41315" rIns="82628" bIns="41315">
            <a:spAutoFit/>
          </a:bodyPr>
          <a:lstStyle/>
          <a:p>
            <a:pPr algn="ctr" defTabSz="820738" eaLnBrk="1" hangingPunct="1"/>
            <a:r>
              <a:rPr lang="en-US" sz="7200" dirty="0">
                <a:solidFill>
                  <a:srgbClr val="FFFF99"/>
                </a:solidFill>
                <a:latin typeface="Univers BlackExt"/>
              </a:rPr>
              <a:t>4</a:t>
            </a:r>
          </a:p>
        </p:txBody>
      </p:sp>
      <p:sp>
        <p:nvSpPr>
          <p:cNvPr id="38929" name="Rectangle 29"/>
          <p:cNvSpPr>
            <a:spLocks noChangeArrowheads="1"/>
          </p:cNvSpPr>
          <p:nvPr/>
        </p:nvSpPr>
        <p:spPr bwMode="auto">
          <a:xfrm>
            <a:off x="5323563" y="1850638"/>
            <a:ext cx="1694428" cy="314269"/>
          </a:xfrm>
          <a:prstGeom prst="rect">
            <a:avLst/>
          </a:prstGeom>
          <a:noFill/>
          <a:ln w="9525">
            <a:noFill/>
            <a:miter lim="800000"/>
            <a:headEnd/>
            <a:tailEnd/>
          </a:ln>
        </p:spPr>
        <p:txBody>
          <a:bodyPr wrap="square" lIns="82628" tIns="41315" rIns="82628" bIns="41315">
            <a:spAutoFit/>
          </a:bodyPr>
          <a:lstStyle/>
          <a:p>
            <a:pPr algn="ctr" defTabSz="820738" eaLnBrk="1" hangingPunct="1">
              <a:lnSpc>
                <a:spcPts val="1800"/>
              </a:lnSpc>
              <a:spcBef>
                <a:spcPct val="50000"/>
              </a:spcBef>
            </a:pPr>
            <a:r>
              <a:rPr lang="en-US" sz="1300" dirty="0">
                <a:solidFill>
                  <a:srgbClr val="000000"/>
                </a:solidFill>
                <a:latin typeface="Arial Black" pitchFamily="34" charset="0"/>
              </a:rPr>
              <a:t>Execution</a:t>
            </a:r>
          </a:p>
        </p:txBody>
      </p:sp>
      <p:sp>
        <p:nvSpPr>
          <p:cNvPr id="38930" name="Rectangle 30"/>
          <p:cNvSpPr>
            <a:spLocks noChangeArrowheads="1"/>
          </p:cNvSpPr>
          <p:nvPr/>
        </p:nvSpPr>
        <p:spPr bwMode="auto">
          <a:xfrm>
            <a:off x="714023" y="1452175"/>
            <a:ext cx="797378" cy="1191433"/>
          </a:xfrm>
          <a:prstGeom prst="rect">
            <a:avLst/>
          </a:prstGeom>
          <a:noFill/>
          <a:ln w="9525">
            <a:noFill/>
            <a:miter lim="800000"/>
            <a:headEnd/>
            <a:tailEnd/>
          </a:ln>
        </p:spPr>
        <p:txBody>
          <a:bodyPr wrap="square" lIns="82628" tIns="41315" rIns="82628" bIns="41315">
            <a:spAutoFit/>
          </a:bodyPr>
          <a:lstStyle/>
          <a:p>
            <a:pPr algn="ctr" defTabSz="820738" eaLnBrk="1" hangingPunct="1"/>
            <a:r>
              <a:rPr lang="en-US" sz="7200" dirty="0">
                <a:solidFill>
                  <a:srgbClr val="FFFF99"/>
                </a:solidFill>
                <a:latin typeface="Univers BlackExt"/>
              </a:rPr>
              <a:t>1</a:t>
            </a:r>
          </a:p>
        </p:txBody>
      </p:sp>
      <p:sp>
        <p:nvSpPr>
          <p:cNvPr id="38931" name="Rectangle 31"/>
          <p:cNvSpPr>
            <a:spLocks noChangeArrowheads="1"/>
          </p:cNvSpPr>
          <p:nvPr/>
        </p:nvSpPr>
        <p:spPr bwMode="auto">
          <a:xfrm>
            <a:off x="7423014" y="1412055"/>
            <a:ext cx="797378" cy="1191433"/>
          </a:xfrm>
          <a:prstGeom prst="rect">
            <a:avLst/>
          </a:prstGeom>
          <a:noFill/>
          <a:ln w="9525">
            <a:noFill/>
            <a:miter lim="800000"/>
            <a:headEnd/>
            <a:tailEnd/>
          </a:ln>
        </p:spPr>
        <p:txBody>
          <a:bodyPr wrap="square" lIns="82628" tIns="41315" rIns="82628" bIns="41315">
            <a:spAutoFit/>
          </a:bodyPr>
          <a:lstStyle/>
          <a:p>
            <a:pPr algn="ctr" defTabSz="820738" eaLnBrk="1" hangingPunct="1"/>
            <a:r>
              <a:rPr lang="en-US" sz="7200" dirty="0">
                <a:solidFill>
                  <a:srgbClr val="FFFF99"/>
                </a:solidFill>
                <a:latin typeface="Univers BlackExt"/>
              </a:rPr>
              <a:t>5</a:t>
            </a:r>
          </a:p>
        </p:txBody>
      </p:sp>
      <p:sp>
        <p:nvSpPr>
          <p:cNvPr id="38932" name="Rectangle 32"/>
          <p:cNvSpPr>
            <a:spLocks noChangeArrowheads="1"/>
          </p:cNvSpPr>
          <p:nvPr/>
        </p:nvSpPr>
        <p:spPr bwMode="auto">
          <a:xfrm>
            <a:off x="6884220" y="1715405"/>
            <a:ext cx="1874966" cy="545102"/>
          </a:xfrm>
          <a:prstGeom prst="rect">
            <a:avLst/>
          </a:prstGeom>
          <a:noFill/>
          <a:ln w="9525">
            <a:noFill/>
            <a:miter lim="800000"/>
            <a:headEnd/>
            <a:tailEnd/>
          </a:ln>
        </p:spPr>
        <p:txBody>
          <a:bodyPr wrap="square" lIns="82628" tIns="41315" rIns="82628" bIns="41315">
            <a:spAutoFit/>
          </a:bodyPr>
          <a:lstStyle/>
          <a:p>
            <a:pPr algn="ctr" defTabSz="820738" eaLnBrk="1" hangingPunct="1">
              <a:lnSpc>
                <a:spcPts val="1800"/>
              </a:lnSpc>
              <a:spcBef>
                <a:spcPct val="50000"/>
              </a:spcBef>
            </a:pPr>
            <a:r>
              <a:rPr lang="en-US" sz="1300" dirty="0">
                <a:solidFill>
                  <a:srgbClr val="000000"/>
                </a:solidFill>
                <a:latin typeface="Arial Black" pitchFamily="34" charset="0"/>
              </a:rPr>
              <a:t>Communicate</a:t>
            </a:r>
            <a:r>
              <a:rPr lang="en-US" sz="1300" dirty="0">
                <a:solidFill>
                  <a:schemeClr val="tx1"/>
                </a:solidFill>
                <a:latin typeface="Arial Black" pitchFamily="34" charset="0"/>
              </a:rPr>
              <a:t> </a:t>
            </a:r>
            <a:r>
              <a:rPr lang="en-US" sz="1300" dirty="0">
                <a:solidFill>
                  <a:srgbClr val="000000"/>
                </a:solidFill>
                <a:latin typeface="Arial Black" pitchFamily="34" charset="0"/>
              </a:rPr>
              <a:t>Results</a:t>
            </a:r>
          </a:p>
        </p:txBody>
      </p:sp>
      <p:sp>
        <p:nvSpPr>
          <p:cNvPr id="38933" name="Rectangle 33"/>
          <p:cNvSpPr>
            <a:spLocks noChangeArrowheads="1"/>
          </p:cNvSpPr>
          <p:nvPr/>
        </p:nvSpPr>
        <p:spPr bwMode="auto">
          <a:xfrm>
            <a:off x="261266" y="1737925"/>
            <a:ext cx="1694428" cy="545102"/>
          </a:xfrm>
          <a:prstGeom prst="rect">
            <a:avLst/>
          </a:prstGeom>
          <a:noFill/>
          <a:ln w="9525">
            <a:noFill/>
            <a:miter lim="800000"/>
            <a:headEnd/>
            <a:tailEnd/>
          </a:ln>
        </p:spPr>
        <p:txBody>
          <a:bodyPr wrap="square" lIns="82628" tIns="41315" rIns="82628" bIns="41315">
            <a:spAutoFit/>
          </a:bodyPr>
          <a:lstStyle/>
          <a:p>
            <a:pPr algn="ctr" defTabSz="820738" eaLnBrk="1" hangingPunct="1">
              <a:lnSpc>
                <a:spcPts val="1800"/>
              </a:lnSpc>
              <a:spcBef>
                <a:spcPct val="50000"/>
              </a:spcBef>
            </a:pPr>
            <a:r>
              <a:rPr lang="en-US" sz="1300" dirty="0">
                <a:solidFill>
                  <a:srgbClr val="000000"/>
                </a:solidFill>
                <a:latin typeface="Arial Black" pitchFamily="34" charset="0"/>
              </a:rPr>
              <a:t>Co-Develop</a:t>
            </a:r>
            <a:br>
              <a:rPr lang="en-US" sz="1300" dirty="0">
                <a:solidFill>
                  <a:srgbClr val="000000"/>
                </a:solidFill>
                <a:latin typeface="Arial Black" pitchFamily="34" charset="0"/>
              </a:rPr>
            </a:br>
            <a:r>
              <a:rPr lang="en-US" sz="1300" dirty="0">
                <a:solidFill>
                  <a:srgbClr val="000000"/>
                </a:solidFill>
                <a:latin typeface="Arial Black" pitchFamily="34" charset="0"/>
              </a:rPr>
              <a:t>Expectations</a:t>
            </a:r>
          </a:p>
        </p:txBody>
      </p:sp>
      <p:sp>
        <p:nvSpPr>
          <p:cNvPr id="33"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10</a:t>
            </a:fld>
            <a:endParaRPr lang="en-US" dirty="0"/>
          </a:p>
        </p:txBody>
      </p:sp>
      <p:sp>
        <p:nvSpPr>
          <p:cNvPr id="34"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10</a:t>
            </a:fld>
            <a:endParaRPr lang="en-US" dirty="0">
              <a:solidFill>
                <a:schemeClr val="tx2"/>
              </a:solidFill>
              <a:latin typeface="+mn-lt"/>
            </a:endParaRPr>
          </a:p>
        </p:txBody>
      </p:sp>
      <p:sp>
        <p:nvSpPr>
          <p:cNvPr id="36" name="TextBox 35"/>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10594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04800" y="503575"/>
            <a:ext cx="7992747" cy="698500"/>
          </a:xfrm>
        </p:spPr>
        <p:txBody>
          <a:bodyPr/>
          <a:lstStyle/>
          <a:p>
            <a:r>
              <a:rPr lang="en-US" sz="4000" dirty="0"/>
              <a:t>Development of the Audit Plan</a:t>
            </a:r>
          </a:p>
        </p:txBody>
      </p:sp>
      <p:sp>
        <p:nvSpPr>
          <p:cNvPr id="31746" name="Rectangle 3"/>
          <p:cNvSpPr>
            <a:spLocks noGrp="1" noChangeArrowheads="1"/>
          </p:cNvSpPr>
          <p:nvPr>
            <p:ph type="body" idx="1"/>
          </p:nvPr>
        </p:nvSpPr>
        <p:spPr>
          <a:xfrm>
            <a:off x="304801" y="1289430"/>
            <a:ext cx="8412162" cy="4979232"/>
          </a:xfrm>
        </p:spPr>
        <p:txBody>
          <a:bodyPr/>
          <a:lstStyle/>
          <a:p>
            <a:pPr>
              <a:lnSpc>
                <a:spcPct val="80000"/>
              </a:lnSpc>
              <a:buFont typeface="Wingdings" pitchFamily="2" charset="2"/>
              <a:buNone/>
              <a:defRPr/>
            </a:pPr>
            <a:r>
              <a:rPr lang="en-US" sz="1800" b="1" dirty="0">
                <a:solidFill>
                  <a:schemeClr val="bg1"/>
                </a:solidFill>
              </a:rPr>
              <a:t>Overall Objective:   </a:t>
            </a:r>
            <a:r>
              <a:rPr lang="en-US" sz="1800" dirty="0">
                <a:solidFill>
                  <a:schemeClr val="bg1"/>
                </a:solidFill>
              </a:rPr>
              <a:t>Identify the most critical assurance and consulting projects that will assist management in achieving Aetna’s goals.</a:t>
            </a:r>
          </a:p>
          <a:p>
            <a:pPr>
              <a:lnSpc>
                <a:spcPct val="80000"/>
              </a:lnSpc>
              <a:buFont typeface="Wingdings" pitchFamily="2" charset="2"/>
              <a:buNone/>
              <a:defRPr/>
            </a:pPr>
            <a:endParaRPr lang="en-US" sz="1800" dirty="0">
              <a:solidFill>
                <a:schemeClr val="bg1"/>
              </a:solidFill>
            </a:endParaRPr>
          </a:p>
          <a:p>
            <a:pPr>
              <a:lnSpc>
                <a:spcPct val="80000"/>
              </a:lnSpc>
              <a:buFont typeface="Wingdings" pitchFamily="2" charset="2"/>
              <a:buNone/>
              <a:defRPr/>
            </a:pPr>
            <a:r>
              <a:rPr lang="en-US" sz="1800" b="1" dirty="0">
                <a:solidFill>
                  <a:schemeClr val="bg1"/>
                </a:solidFill>
              </a:rPr>
              <a:t>Key </a:t>
            </a:r>
            <a:r>
              <a:rPr lang="en-US" sz="1800" dirty="0">
                <a:solidFill>
                  <a:schemeClr val="bg1"/>
                </a:solidFill>
              </a:rPr>
              <a:t>steps include </a:t>
            </a:r>
            <a:r>
              <a:rPr lang="en-US" sz="1800" b="1" dirty="0">
                <a:solidFill>
                  <a:schemeClr val="bg1"/>
                </a:solidFill>
              </a:rPr>
              <a:t>understanding and evaluating: </a:t>
            </a:r>
            <a:endParaRPr lang="en-US" sz="1800" dirty="0">
              <a:solidFill>
                <a:schemeClr val="bg1"/>
              </a:solidFill>
            </a:endParaRPr>
          </a:p>
          <a:p>
            <a:pPr marL="577850" lvl="2" indent="-342900">
              <a:buFont typeface="Arial" panose="020B0604020202020204" pitchFamily="34" charset="0"/>
              <a:buChar char="•"/>
              <a:defRPr/>
            </a:pPr>
            <a:r>
              <a:rPr lang="en-US" sz="1800" dirty="0">
                <a:solidFill>
                  <a:schemeClr val="bg1"/>
                </a:solidFill>
              </a:rPr>
              <a:t>Continued relevance of previous “key risk” areas</a:t>
            </a:r>
          </a:p>
          <a:p>
            <a:pPr marL="577850" lvl="2" indent="-342900">
              <a:buFont typeface="Arial" panose="020B0604020202020204" pitchFamily="34" charset="0"/>
              <a:buChar char="•"/>
              <a:defRPr/>
            </a:pPr>
            <a:r>
              <a:rPr lang="en-US" sz="1800" dirty="0">
                <a:solidFill>
                  <a:schemeClr val="bg1"/>
                </a:solidFill>
              </a:rPr>
              <a:t>New and emerging key risk areas </a:t>
            </a:r>
          </a:p>
          <a:p>
            <a:pPr marL="577850" lvl="2" indent="-342900">
              <a:buFont typeface="Arial" panose="020B0604020202020204" pitchFamily="34" charset="0"/>
              <a:buChar char="•"/>
              <a:defRPr/>
            </a:pPr>
            <a:r>
              <a:rPr lang="en-US" sz="1800" dirty="0">
                <a:solidFill>
                  <a:schemeClr val="bg1"/>
                </a:solidFill>
              </a:rPr>
              <a:t>Impact of Operating Plan goals on the control environment</a:t>
            </a:r>
          </a:p>
          <a:p>
            <a:pPr marL="577850" lvl="2" indent="-342900">
              <a:buFont typeface="Arial" panose="020B0604020202020204" pitchFamily="34" charset="0"/>
              <a:buChar char="•"/>
              <a:defRPr/>
            </a:pPr>
            <a:r>
              <a:rPr lang="en-US" sz="1800" dirty="0">
                <a:solidFill>
                  <a:schemeClr val="bg1"/>
                </a:solidFill>
              </a:rPr>
              <a:t>Business unit objectives and critical initiatives</a:t>
            </a:r>
          </a:p>
          <a:p>
            <a:pPr marL="577850" lvl="2" indent="-342900">
              <a:buFont typeface="Arial" panose="020B0604020202020204" pitchFamily="34" charset="0"/>
              <a:buChar char="•"/>
              <a:defRPr/>
            </a:pPr>
            <a:r>
              <a:rPr lang="en-US" sz="1800" dirty="0"/>
              <a:t>Areas of concern, projects and proposed changes identified with Executive Management and members of their respective management teams. </a:t>
            </a:r>
          </a:p>
          <a:p>
            <a:pPr marL="577850" lvl="2" indent="-342900">
              <a:buFont typeface="Arial" panose="020B0604020202020204" pitchFamily="34" charset="0"/>
              <a:buChar char="•"/>
              <a:defRPr/>
            </a:pPr>
            <a:r>
              <a:rPr lang="en-US" sz="1800" dirty="0">
                <a:solidFill>
                  <a:schemeClr val="bg1"/>
                </a:solidFill>
              </a:rPr>
              <a:t>Key changes in the control environment of Aetna’s major processes</a:t>
            </a:r>
          </a:p>
          <a:p>
            <a:pPr marL="577850" lvl="2" indent="-342900">
              <a:buFont typeface="Arial" panose="020B0604020202020204" pitchFamily="34" charset="0"/>
              <a:buChar char="•"/>
              <a:defRPr/>
            </a:pPr>
            <a:r>
              <a:rPr lang="en-US" sz="1800" dirty="0">
                <a:solidFill>
                  <a:schemeClr val="bg1"/>
                </a:solidFill>
              </a:rPr>
              <a:t>Recent audit coverage and results</a:t>
            </a:r>
          </a:p>
          <a:p>
            <a:pPr marL="577850" lvl="2" indent="-342900">
              <a:buFont typeface="Arial" panose="020B0604020202020204" pitchFamily="34" charset="0"/>
              <a:buChar char="•"/>
              <a:defRPr/>
            </a:pPr>
            <a:r>
              <a:rPr lang="en-US" sz="1800" dirty="0">
                <a:solidFill>
                  <a:schemeClr val="bg1"/>
                </a:solidFill>
              </a:rPr>
              <a:t>Key risks identified by:  Enterprise Risk Management (ERM); Compliance &amp; Regulatory Affairs (C&amp;RA); and Sarbanes-Oxley (SOX) Compliance</a:t>
            </a:r>
          </a:p>
          <a:p>
            <a:pPr lvl="2" indent="0">
              <a:lnSpc>
                <a:spcPct val="80000"/>
              </a:lnSpc>
              <a:buNone/>
              <a:defRPr/>
            </a:pPr>
            <a:endParaRPr lang="en-US" sz="1800" dirty="0"/>
          </a:p>
          <a:p>
            <a:pPr lvl="1">
              <a:lnSpc>
                <a:spcPct val="80000"/>
              </a:lnSpc>
              <a:defRPr/>
            </a:pPr>
            <a:r>
              <a:rPr lang="en-US" sz="1800" dirty="0"/>
              <a:t>The Audit Plan is developed annually and reviewed for relevancy each quarter in connection with ongoing risk monitoring.  </a:t>
            </a:r>
          </a:p>
          <a:p>
            <a:pPr marL="520700" lvl="2" indent="-285750">
              <a:lnSpc>
                <a:spcPct val="80000"/>
              </a:lnSpc>
              <a:buFont typeface="Arial" pitchFamily="34" charset="0"/>
              <a:buChar char="•"/>
              <a:defRPr/>
            </a:pPr>
            <a:endParaRPr lang="en-US" dirty="0">
              <a:solidFill>
                <a:schemeClr val="bg1"/>
              </a:solidFill>
            </a:endParaRPr>
          </a:p>
          <a:p>
            <a:pPr marL="173038" lvl="1" indent="-171450">
              <a:lnSpc>
                <a:spcPct val="80000"/>
              </a:lnSpc>
              <a:buFont typeface="Arial" pitchFamily="34" charset="0"/>
              <a:buChar char="•"/>
              <a:defRPr/>
            </a:pPr>
            <a:endParaRPr lang="en-US" sz="1800" dirty="0">
              <a:solidFill>
                <a:schemeClr val="bg1"/>
              </a:solidFill>
            </a:endParaRPr>
          </a:p>
        </p:txBody>
      </p:sp>
      <p:sp>
        <p:nvSpPr>
          <p:cNvPr id="4"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11</a:t>
            </a:fld>
            <a:endParaRPr lang="en-US" dirty="0"/>
          </a:p>
        </p:txBody>
      </p:sp>
      <p:sp>
        <p:nvSpPr>
          <p:cNvPr id="8"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11</a:t>
            </a:fld>
            <a:endParaRPr lang="en-US" dirty="0">
              <a:solidFill>
                <a:schemeClr val="tx2"/>
              </a:solidFill>
              <a:latin typeface="+mn-lt"/>
            </a:endParaRPr>
          </a:p>
        </p:txBody>
      </p:sp>
      <p:sp>
        <p:nvSpPr>
          <p:cNvPr id="10" name="TextBox 9"/>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10777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5262" y="211509"/>
            <a:ext cx="8325990" cy="624832"/>
          </a:xfrm>
        </p:spPr>
        <p:txBody>
          <a:bodyPr/>
          <a:lstStyle/>
          <a:p>
            <a:pPr eaLnBrk="1" hangingPunct="1"/>
            <a:r>
              <a:rPr lang="en-US" sz="4000" dirty="0"/>
              <a:t>Audit Execution</a:t>
            </a:r>
          </a:p>
        </p:txBody>
      </p:sp>
      <p:sp>
        <p:nvSpPr>
          <p:cNvPr id="4"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12</a:t>
            </a:fld>
            <a:endParaRPr lang="en-US" dirty="0"/>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12</a:t>
            </a:fld>
            <a:endParaRPr lang="en-US" dirty="0">
              <a:solidFill>
                <a:schemeClr val="tx2"/>
              </a:solidFill>
              <a:latin typeface="+mn-lt"/>
            </a:endParaRPr>
          </a:p>
        </p:txBody>
      </p:sp>
      <p:sp>
        <p:nvSpPr>
          <p:cNvPr id="7" name="TextBox 6"/>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
        <p:nvSpPr>
          <p:cNvPr id="10" name="Content Placeholder 2"/>
          <p:cNvSpPr>
            <a:spLocks noGrp="1"/>
          </p:cNvSpPr>
          <p:nvPr/>
        </p:nvSpPr>
        <p:spPr bwMode="black">
          <a:xfrm>
            <a:off x="304482" y="1849783"/>
            <a:ext cx="8378825" cy="5477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defRPr sz="2500" b="1">
                <a:solidFill>
                  <a:schemeClr val="tx1"/>
                </a:solidFill>
                <a:latin typeface="+mn-lt"/>
                <a:ea typeface="+mn-ea"/>
                <a:cs typeface="+mn-cs"/>
              </a:defRPr>
            </a:lvl1pPr>
            <a:lvl2pPr marL="1588" algn="l" rtl="0" eaLnBrk="0" fontAlgn="base" hangingPunct="0">
              <a:spcBef>
                <a:spcPct val="20000"/>
              </a:spcBef>
              <a:spcAft>
                <a:spcPct val="0"/>
              </a:spcAft>
              <a:defRPr sz="2000">
                <a:solidFill>
                  <a:schemeClr val="tx1"/>
                </a:solidFill>
                <a:latin typeface="+mn-lt"/>
              </a:defRPr>
            </a:lvl2pPr>
            <a:lvl3pPr marL="234950" indent="-231775" algn="l" rtl="0" eaLnBrk="0" fontAlgn="base" hangingPunct="0">
              <a:spcBef>
                <a:spcPct val="20000"/>
              </a:spcBef>
              <a:spcAft>
                <a:spcPct val="0"/>
              </a:spcAft>
              <a:buChar char="•"/>
              <a:defRPr sz="2000">
                <a:solidFill>
                  <a:schemeClr val="tx1"/>
                </a:solidFill>
                <a:latin typeface="+mn-lt"/>
              </a:defRPr>
            </a:lvl3pPr>
            <a:lvl4pPr marL="457200" indent="-222250" algn="l" rtl="0" eaLnBrk="0" fontAlgn="base" hangingPunct="0">
              <a:spcBef>
                <a:spcPct val="20000"/>
              </a:spcBef>
              <a:spcAft>
                <a:spcPct val="0"/>
              </a:spcAft>
              <a:buChar char="•"/>
              <a:defRPr sz="2000">
                <a:solidFill>
                  <a:schemeClr val="tx1"/>
                </a:solidFill>
                <a:latin typeface="+mn-lt"/>
              </a:defRPr>
            </a:lvl4pPr>
            <a:lvl5pPr marL="692150" indent="-234950" algn="l" rtl="0" eaLnBrk="0" fontAlgn="base" hangingPunct="0">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gn="ctr"/>
            <a:r>
              <a:rPr lang="en-US" sz="2800" dirty="0"/>
              <a:t>PROJECT PHASES</a:t>
            </a:r>
          </a:p>
          <a:p>
            <a:endParaRPr lang="en-US" dirty="0"/>
          </a:p>
        </p:txBody>
      </p:sp>
      <p:graphicFrame>
        <p:nvGraphicFramePr>
          <p:cNvPr id="11" name="Content Placeholder 4"/>
          <p:cNvGraphicFramePr>
            <a:graphicFrameLocks/>
          </p:cNvGraphicFramePr>
          <p:nvPr>
            <p:extLst>
              <p:ext uri="{D42A27DB-BD31-4B8C-83A1-F6EECF244321}">
                <p14:modId xmlns:p14="http://schemas.microsoft.com/office/powerpoint/2010/main" val="2849867679"/>
              </p:ext>
            </p:extLst>
          </p:nvPr>
        </p:nvGraphicFramePr>
        <p:xfrm>
          <a:off x="324350" y="833204"/>
          <a:ext cx="8378825" cy="1179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5-Point Star 12"/>
          <p:cNvSpPr/>
          <p:nvPr/>
        </p:nvSpPr>
        <p:spPr>
          <a:xfrm>
            <a:off x="1741196" y="1816683"/>
            <a:ext cx="137160" cy="13716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 name="TextBox 7"/>
          <p:cNvSpPr txBox="1"/>
          <p:nvPr/>
        </p:nvSpPr>
        <p:spPr>
          <a:xfrm>
            <a:off x="1878356" y="1762152"/>
            <a:ext cx="1574069"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000" dirty="0"/>
              <a:t>We are here</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482" y="2397512"/>
            <a:ext cx="8461693"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10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295400" y="2590800"/>
            <a:ext cx="7134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7800" indent="-177800"/>
            <a:endParaRPr lang="en-US" sz="2000"/>
          </a:p>
        </p:txBody>
      </p:sp>
      <p:sp>
        <p:nvSpPr>
          <p:cNvPr id="18435" name="Text Box 3"/>
          <p:cNvSpPr txBox="1">
            <a:spLocks noChangeArrowheads="1"/>
          </p:cNvSpPr>
          <p:nvPr/>
        </p:nvSpPr>
        <p:spPr bwMode="auto">
          <a:xfrm>
            <a:off x="746125" y="1941513"/>
            <a:ext cx="7635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8437" name="Text Box 5"/>
          <p:cNvSpPr txBox="1">
            <a:spLocks noChangeArrowheads="1"/>
          </p:cNvSpPr>
          <p:nvPr/>
        </p:nvSpPr>
        <p:spPr bwMode="auto">
          <a:xfrm>
            <a:off x="8594725" y="6284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8438" name="Rectangle 7"/>
          <p:cNvSpPr>
            <a:spLocks noGrp="1" noChangeArrowheads="1"/>
          </p:cNvSpPr>
          <p:nvPr>
            <p:ph type="title"/>
          </p:nvPr>
        </p:nvSpPr>
        <p:spPr>
          <a:xfrm>
            <a:off x="304800" y="513414"/>
            <a:ext cx="8305800" cy="858186"/>
          </a:xfrm>
          <a:noFill/>
        </p:spPr>
        <p:txBody>
          <a:bodyPr/>
          <a:lstStyle/>
          <a:p>
            <a:pPr eaLnBrk="1" hangingPunct="1"/>
            <a:r>
              <a:rPr lang="en-US" sz="4000" dirty="0"/>
              <a:t>Known Issues</a:t>
            </a:r>
          </a:p>
        </p:txBody>
      </p:sp>
      <p:sp>
        <p:nvSpPr>
          <p:cNvPr id="7"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13</a:t>
            </a:fld>
            <a:endParaRPr lang="en-US" dirty="0"/>
          </a:p>
        </p:txBody>
      </p:sp>
      <p:sp>
        <p:nvSpPr>
          <p:cNvPr id="8" name="Text Box 4"/>
          <p:cNvSpPr txBox="1">
            <a:spLocks noChangeArrowheads="1"/>
          </p:cNvSpPr>
          <p:nvPr/>
        </p:nvSpPr>
        <p:spPr bwMode="auto">
          <a:xfrm>
            <a:off x="304800" y="1558596"/>
            <a:ext cx="8382000" cy="283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lvl="0" indent="-285750">
              <a:lnSpc>
                <a:spcPct val="80000"/>
              </a:lnSpc>
              <a:spcBef>
                <a:spcPts val="1200"/>
              </a:spcBef>
              <a:buFont typeface="Arial" pitchFamily="34" charset="0"/>
              <a:buChar char="•"/>
            </a:pPr>
            <a:r>
              <a:rPr lang="en-US" kern="0" dirty="0">
                <a:solidFill>
                  <a:srgbClr val="000000"/>
                </a:solidFill>
                <a:latin typeface="Calibri"/>
              </a:rPr>
              <a:t>To ensure our audit adds maximum value, discussing issues that are “known” to management during our audit planning is important as this may reduce the time audit staff spends in your area, avoids having auditors duplicate efforts already undertaken by management, and may eliminate the need for unnecessary discussions at the end of fieldwork. </a:t>
            </a:r>
          </a:p>
          <a:p>
            <a:pPr marL="285750" lvl="0" indent="-285750">
              <a:lnSpc>
                <a:spcPct val="80000"/>
              </a:lnSpc>
              <a:spcBef>
                <a:spcPts val="1200"/>
              </a:spcBef>
              <a:buFont typeface="Arial" pitchFamily="34" charset="0"/>
              <a:buChar char="•"/>
            </a:pPr>
            <a:r>
              <a:rPr lang="en-US" kern="0" dirty="0">
                <a:solidFill>
                  <a:srgbClr val="000000"/>
                </a:solidFill>
                <a:latin typeface="Calibri"/>
              </a:rPr>
              <a:t>Generally, known issues would not be included as an audit issue provided the issue has been escalated sufficiently to management and a documented and funded action plan exists with deadlines appropriate for the level of risk being addressed – i.e. the lack of action or promptness may be included as an issue.</a:t>
            </a:r>
          </a:p>
          <a:p>
            <a:pPr marL="285750" lvl="0" indent="-285750">
              <a:lnSpc>
                <a:spcPct val="80000"/>
              </a:lnSpc>
              <a:spcBef>
                <a:spcPts val="1200"/>
              </a:spcBef>
              <a:buFont typeface="Arial" pitchFamily="34" charset="0"/>
              <a:buChar char="•"/>
            </a:pPr>
            <a:r>
              <a:rPr lang="en-US" kern="0" dirty="0">
                <a:solidFill>
                  <a:srgbClr val="000000"/>
                </a:solidFill>
                <a:latin typeface="Calibri"/>
              </a:rPr>
              <a:t>Reference may be made in the report’s executive summary based on the significance of the risk.</a:t>
            </a:r>
          </a:p>
        </p:txBody>
      </p:sp>
      <p:sp>
        <p:nvSpPr>
          <p:cNvPr id="9"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13</a:t>
            </a:fld>
            <a:endParaRPr lang="en-US" dirty="0">
              <a:solidFill>
                <a:schemeClr val="tx2"/>
              </a:solidFill>
              <a:latin typeface="+mn-lt"/>
            </a:endParaRPr>
          </a:p>
        </p:txBody>
      </p:sp>
      <p:sp>
        <p:nvSpPr>
          <p:cNvPr id="11" name="TextBox 10"/>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250579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502990"/>
            <a:ext cx="8505370" cy="698500"/>
          </a:xfrm>
        </p:spPr>
        <p:txBody>
          <a:bodyPr/>
          <a:lstStyle/>
          <a:p>
            <a:r>
              <a:rPr lang="en-US" sz="4000" dirty="0"/>
              <a:t>Components of an Issue</a:t>
            </a:r>
          </a:p>
        </p:txBody>
      </p:sp>
      <p:sp>
        <p:nvSpPr>
          <p:cNvPr id="6147" name="Rectangle 47"/>
          <p:cNvSpPr>
            <a:spLocks noChangeArrowheads="1"/>
          </p:cNvSpPr>
          <p:nvPr/>
        </p:nvSpPr>
        <p:spPr bwMode="auto">
          <a:xfrm>
            <a:off x="2025650" y="581025"/>
            <a:ext cx="66675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en-US" sz="2800" b="1">
              <a:solidFill>
                <a:srgbClr val="F2F3E3"/>
              </a:solidFill>
            </a:endParaRPr>
          </a:p>
        </p:txBody>
      </p:sp>
      <p:sp>
        <p:nvSpPr>
          <p:cNvPr id="6148" name="Text Box 48"/>
          <p:cNvSpPr txBox="1">
            <a:spLocks noChangeArrowheads="1"/>
          </p:cNvSpPr>
          <p:nvPr/>
        </p:nvSpPr>
        <p:spPr bwMode="auto">
          <a:xfrm>
            <a:off x="289561" y="1104141"/>
            <a:ext cx="8403589" cy="1354217"/>
          </a:xfrm>
          <a:prstGeom prst="rect">
            <a:avLst/>
          </a:prstGeom>
          <a:noFill/>
          <a:ln>
            <a:noFill/>
          </a:ln>
          <a:effectLst/>
          <a:extLst>
            <a:ext uri="{909E8E84-426E-40DD-AFC4-6F175D3DCCD1}">
              <a14:hiddenFill xmlns:a14="http://schemas.microsoft.com/office/drawing/2010/main">
                <a:gradFill rotWithShape="1">
                  <a:gsLst>
                    <a:gs pos="0">
                      <a:srgbClr val="007AC9"/>
                    </a:gs>
                    <a:gs pos="100000">
                      <a:srgbClr val="00385D"/>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nchorCtr="1">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eaLnBrk="0" fontAlgn="base" hangingPunct="0">
              <a:spcBef>
                <a:spcPct val="0"/>
              </a:spcBef>
              <a:spcAft>
                <a:spcPct val="0"/>
              </a:spcAft>
              <a:defRPr>
                <a:solidFill>
                  <a:schemeClr val="bg1"/>
                </a:solidFill>
                <a:latin typeface="Arial" pitchFamily="34" charset="0"/>
              </a:defRPr>
            </a:lvl6pPr>
            <a:lvl7pPr marL="2971800" indent="-228600" eaLnBrk="0" fontAlgn="base" hangingPunct="0">
              <a:spcBef>
                <a:spcPct val="0"/>
              </a:spcBef>
              <a:spcAft>
                <a:spcPct val="0"/>
              </a:spcAft>
              <a:defRPr>
                <a:solidFill>
                  <a:schemeClr val="bg1"/>
                </a:solidFill>
                <a:latin typeface="Arial" pitchFamily="34" charset="0"/>
              </a:defRPr>
            </a:lvl7pPr>
            <a:lvl8pPr marL="3429000" indent="-228600" eaLnBrk="0" fontAlgn="base" hangingPunct="0">
              <a:spcBef>
                <a:spcPct val="0"/>
              </a:spcBef>
              <a:spcAft>
                <a:spcPct val="0"/>
              </a:spcAft>
              <a:defRPr>
                <a:solidFill>
                  <a:schemeClr val="bg1"/>
                </a:solidFill>
                <a:latin typeface="Arial" pitchFamily="34" charset="0"/>
              </a:defRPr>
            </a:lvl8pPr>
            <a:lvl9pPr marL="3886200" indent="-228600" eaLnBrk="0" fontAlgn="base" hangingPunct="0">
              <a:spcBef>
                <a:spcPct val="0"/>
              </a:spcBef>
              <a:spcAft>
                <a:spcPct val="0"/>
              </a:spcAft>
              <a:defRPr>
                <a:solidFill>
                  <a:schemeClr val="bg1"/>
                </a:solidFill>
                <a:latin typeface="Arial" pitchFamily="34" charset="0"/>
              </a:defRPr>
            </a:lvl9pPr>
          </a:lstStyle>
          <a:p>
            <a:pPr marL="285750" indent="-285750">
              <a:buFont typeface="Arial" pitchFamily="34" charset="0"/>
              <a:buChar char="•"/>
            </a:pPr>
            <a:r>
              <a:rPr lang="en-US" sz="1400" b="1" dirty="0">
                <a:solidFill>
                  <a:schemeClr val="tx1"/>
                </a:solidFill>
                <a:latin typeface="+mn-lt"/>
              </a:rPr>
              <a:t>Issue  Statement </a:t>
            </a:r>
            <a:r>
              <a:rPr lang="en-US" sz="1400" dirty="0">
                <a:solidFill>
                  <a:schemeClr val="tx1"/>
                </a:solidFill>
                <a:latin typeface="+mn-lt"/>
              </a:rPr>
              <a:t>- Identifies the control that:  is missing (design issue), or not working (operating effectiveness issue) or is not enforced.</a:t>
            </a:r>
          </a:p>
          <a:p>
            <a:endParaRPr lang="en-US" sz="800" dirty="0">
              <a:solidFill>
                <a:schemeClr val="tx1"/>
              </a:solidFill>
              <a:latin typeface="+mn-lt"/>
            </a:endParaRPr>
          </a:p>
          <a:p>
            <a:pPr marL="285750" indent="-285750">
              <a:buFont typeface="Arial" pitchFamily="34" charset="0"/>
              <a:buChar char="•"/>
            </a:pPr>
            <a:r>
              <a:rPr lang="en-US" sz="1400" b="1" dirty="0">
                <a:solidFill>
                  <a:schemeClr val="tx1"/>
                </a:solidFill>
                <a:latin typeface="+mn-lt"/>
              </a:rPr>
              <a:t>Root Cause  Statement </a:t>
            </a:r>
            <a:r>
              <a:rPr lang="en-US" sz="1400" dirty="0">
                <a:solidFill>
                  <a:schemeClr val="tx1"/>
                </a:solidFill>
                <a:latin typeface="+mn-lt"/>
              </a:rPr>
              <a:t>- The root cause of an issue answers the question how the issue was allowed to happen. Root Cause will be assessed by applying  the following filters:</a:t>
            </a:r>
          </a:p>
          <a:p>
            <a:endParaRPr lang="en-US" dirty="0">
              <a:solidFill>
                <a:schemeClr val="tx1"/>
              </a:solidFill>
              <a:latin typeface="+mn-lt"/>
            </a:endParaRPr>
          </a:p>
        </p:txBody>
      </p:sp>
      <p:sp>
        <p:nvSpPr>
          <p:cNvPr id="7"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14</a:t>
            </a:fld>
            <a:endParaRPr lang="en-US" dirty="0"/>
          </a:p>
        </p:txBody>
      </p:sp>
      <p:sp>
        <p:nvSpPr>
          <p:cNvPr id="17" name="Content Placeholder 2"/>
          <p:cNvSpPr>
            <a:spLocks noGrp="1"/>
          </p:cNvSpPr>
          <p:nvPr/>
        </p:nvSpPr>
        <p:spPr>
          <a:xfrm>
            <a:off x="968253" y="2192888"/>
            <a:ext cx="7904163" cy="28575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7800" lvl="0" indent="0">
              <a:buNone/>
              <a:tabLst>
                <a:tab pos="3319463" algn="l"/>
              </a:tabLst>
            </a:pPr>
            <a:r>
              <a:rPr lang="en-US" sz="1400" b="1" dirty="0"/>
              <a:t>                   Types of root causes	                                  Areas considered</a:t>
            </a:r>
          </a:p>
        </p:txBody>
      </p:sp>
      <p:sp>
        <p:nvSpPr>
          <p:cNvPr id="18" name="Rectangle 17"/>
          <p:cNvSpPr/>
          <p:nvPr/>
        </p:nvSpPr>
        <p:spPr>
          <a:xfrm>
            <a:off x="914399" y="2541816"/>
            <a:ext cx="3474720" cy="905328"/>
          </a:xfrm>
          <a:prstGeom prst="rect">
            <a:avLst/>
          </a:prstGeom>
          <a:solidFill>
            <a:srgbClr val="FFFFC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400" b="1" dirty="0">
              <a:solidFill>
                <a:schemeClr val="tx1"/>
              </a:solidFill>
            </a:endParaRPr>
          </a:p>
          <a:p>
            <a:pPr marL="61913" algn="ctr"/>
            <a:r>
              <a:rPr lang="en-US" sz="1200" b="1" dirty="0">
                <a:solidFill>
                  <a:schemeClr val="tx1"/>
                </a:solidFill>
              </a:rPr>
              <a:t>1</a:t>
            </a:r>
            <a:r>
              <a:rPr lang="en-US" sz="1200" b="1" baseline="30000" dirty="0">
                <a:solidFill>
                  <a:schemeClr val="tx1"/>
                </a:solidFill>
              </a:rPr>
              <a:t>st</a:t>
            </a:r>
            <a:r>
              <a:rPr lang="en-US" sz="1200" b="1" dirty="0">
                <a:solidFill>
                  <a:schemeClr val="tx1"/>
                </a:solidFill>
              </a:rPr>
              <a:t> Consider</a:t>
            </a:r>
          </a:p>
          <a:p>
            <a:pPr marL="61913" algn="ctr"/>
            <a:r>
              <a:rPr lang="en-US" sz="1200" b="1" dirty="0">
                <a:solidFill>
                  <a:schemeClr val="tx1"/>
                </a:solidFill>
              </a:rPr>
              <a:t>Awareness</a:t>
            </a:r>
          </a:p>
          <a:p>
            <a:pPr algn="ctr"/>
            <a:r>
              <a:rPr lang="en-US" sz="1200" i="1" dirty="0">
                <a:solidFill>
                  <a:srgbClr val="000000"/>
                </a:solidFill>
              </a:rPr>
              <a:t>Was anyone aware?</a:t>
            </a:r>
          </a:p>
          <a:p>
            <a:pPr algn="ctr"/>
            <a:r>
              <a:rPr lang="en-US" sz="1200" i="1" dirty="0">
                <a:solidFill>
                  <a:srgbClr val="000000"/>
                </a:solidFill>
              </a:rPr>
              <a:t>Issues were unforeseen, and no processes (e.g., policy and procedures) existed to address them</a:t>
            </a:r>
          </a:p>
          <a:p>
            <a:pPr algn="ctr"/>
            <a:endParaRPr lang="en-US" sz="1400" dirty="0">
              <a:solidFill>
                <a:schemeClr val="tx1"/>
              </a:solidFill>
            </a:endParaRPr>
          </a:p>
        </p:txBody>
      </p:sp>
      <p:sp>
        <p:nvSpPr>
          <p:cNvPr id="19" name="Rectangle 18"/>
          <p:cNvSpPr/>
          <p:nvPr/>
        </p:nvSpPr>
        <p:spPr>
          <a:xfrm>
            <a:off x="914399" y="3846288"/>
            <a:ext cx="3474720" cy="1033272"/>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solidFill>
                  <a:schemeClr val="tx1"/>
                </a:solidFill>
              </a:rPr>
              <a:t>If aware consider</a:t>
            </a:r>
          </a:p>
          <a:p>
            <a:pPr algn="ctr"/>
            <a:r>
              <a:rPr lang="en-US" sz="1200" b="1" dirty="0">
                <a:solidFill>
                  <a:schemeClr val="tx1"/>
                </a:solidFill>
              </a:rPr>
              <a:t>Capability</a:t>
            </a:r>
          </a:p>
          <a:p>
            <a:pPr algn="ctr"/>
            <a:r>
              <a:rPr lang="en-US" sz="1200" i="1" dirty="0">
                <a:solidFill>
                  <a:srgbClr val="000000"/>
                </a:solidFill>
              </a:rPr>
              <a:t>Were processes designed correctly?</a:t>
            </a:r>
          </a:p>
          <a:p>
            <a:pPr algn="ctr"/>
            <a:r>
              <a:rPr lang="en-US" sz="1200" i="1" dirty="0">
                <a:solidFill>
                  <a:srgbClr val="000000"/>
                </a:solidFill>
              </a:rPr>
              <a:t>While processes (e.g., policy and procedures) existed, gaps prevent objectives from being met</a:t>
            </a:r>
          </a:p>
        </p:txBody>
      </p:sp>
      <p:sp>
        <p:nvSpPr>
          <p:cNvPr id="20" name="Rectangle 19"/>
          <p:cNvSpPr/>
          <p:nvPr/>
        </p:nvSpPr>
        <p:spPr>
          <a:xfrm>
            <a:off x="914399" y="5255999"/>
            <a:ext cx="3474720" cy="1086745"/>
          </a:xfrm>
          <a:prstGeom prst="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solidFill>
                  <a:schemeClr val="tx1"/>
                </a:solidFill>
              </a:rPr>
              <a:t>If not capability must be</a:t>
            </a:r>
          </a:p>
          <a:p>
            <a:pPr algn="ctr"/>
            <a:r>
              <a:rPr lang="en-US" sz="1200" b="1" dirty="0">
                <a:solidFill>
                  <a:schemeClr val="tx1"/>
                </a:solidFill>
              </a:rPr>
              <a:t>Diligence</a:t>
            </a:r>
          </a:p>
          <a:p>
            <a:pPr algn="ctr"/>
            <a:r>
              <a:rPr lang="en-US" sz="1200" i="1" dirty="0">
                <a:solidFill>
                  <a:srgbClr val="000000"/>
                </a:solidFill>
              </a:rPr>
              <a:t>Was the control executed as designed?</a:t>
            </a:r>
          </a:p>
          <a:p>
            <a:pPr algn="ctr"/>
            <a:r>
              <a:rPr lang="en-US" sz="1200" i="1" dirty="0">
                <a:solidFill>
                  <a:srgbClr val="000000"/>
                </a:solidFill>
              </a:rPr>
              <a:t>Processes (e.g., policy and procedures) existed but were executed incorrectly or available resources, tools, policies not used</a:t>
            </a:r>
          </a:p>
        </p:txBody>
      </p:sp>
      <p:sp>
        <p:nvSpPr>
          <p:cNvPr id="21" name="Down Arrow 20"/>
          <p:cNvSpPr/>
          <p:nvPr/>
        </p:nvSpPr>
        <p:spPr>
          <a:xfrm>
            <a:off x="2520707" y="3526707"/>
            <a:ext cx="243884" cy="266273"/>
          </a:xfrm>
          <a:prstGeom prst="down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b="1" dirty="0">
              <a:solidFill>
                <a:schemeClr val="bg1"/>
              </a:solidFill>
            </a:endParaRPr>
          </a:p>
        </p:txBody>
      </p:sp>
      <p:sp>
        <p:nvSpPr>
          <p:cNvPr id="22" name="Down Arrow 21"/>
          <p:cNvSpPr/>
          <p:nvPr/>
        </p:nvSpPr>
        <p:spPr>
          <a:xfrm>
            <a:off x="2507258" y="4923978"/>
            <a:ext cx="243884" cy="266273"/>
          </a:xfrm>
          <a:prstGeom prst="down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b="1" dirty="0">
              <a:solidFill>
                <a:schemeClr val="bg1"/>
              </a:solidFill>
            </a:endParaRPr>
          </a:p>
        </p:txBody>
      </p:sp>
      <p:sp>
        <p:nvSpPr>
          <p:cNvPr id="28" name="Rectangle 27"/>
          <p:cNvSpPr/>
          <p:nvPr/>
        </p:nvSpPr>
        <p:spPr>
          <a:xfrm>
            <a:off x="4833256" y="2541816"/>
            <a:ext cx="3474720" cy="90532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400" b="1" dirty="0">
              <a:solidFill>
                <a:schemeClr val="tx1"/>
              </a:solidFill>
            </a:endParaRPr>
          </a:p>
          <a:p>
            <a:endParaRPr lang="en-US" sz="1400" b="1" dirty="0">
              <a:solidFill>
                <a:schemeClr val="tx1"/>
              </a:solidFill>
            </a:endParaRPr>
          </a:p>
          <a:p>
            <a:pPr marL="347663" indent="-285750">
              <a:buFont typeface="Arial" pitchFamily="34" charset="0"/>
              <a:buChar char="•"/>
            </a:pPr>
            <a:r>
              <a:rPr lang="en-US" sz="1200" dirty="0">
                <a:solidFill>
                  <a:schemeClr val="tx1"/>
                </a:solidFill>
              </a:rPr>
              <a:t>Governance Structure</a:t>
            </a:r>
          </a:p>
          <a:p>
            <a:pPr marL="347663" indent="-285750">
              <a:buFont typeface="Arial" pitchFamily="34" charset="0"/>
              <a:buChar char="•"/>
            </a:pPr>
            <a:r>
              <a:rPr lang="en-US" sz="1200" dirty="0">
                <a:solidFill>
                  <a:schemeClr val="tx1"/>
                </a:solidFill>
              </a:rPr>
              <a:t>Roles and responsibilities</a:t>
            </a:r>
          </a:p>
          <a:p>
            <a:pPr marL="347663" indent="-285750">
              <a:buFont typeface="Arial" pitchFamily="34" charset="0"/>
              <a:buChar char="•"/>
            </a:pPr>
            <a:r>
              <a:rPr lang="en-US" sz="1200" dirty="0">
                <a:solidFill>
                  <a:schemeClr val="tx1"/>
                </a:solidFill>
              </a:rPr>
              <a:t>Communication structure</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9" name="Rectangle 28"/>
          <p:cNvSpPr/>
          <p:nvPr/>
        </p:nvSpPr>
        <p:spPr>
          <a:xfrm>
            <a:off x="4833255" y="3846288"/>
            <a:ext cx="3474720" cy="10305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buFont typeface="Arial" pitchFamily="34" charset="0"/>
              <a:buChar char="•"/>
            </a:pPr>
            <a:r>
              <a:rPr lang="en-US" sz="1200" dirty="0">
                <a:solidFill>
                  <a:schemeClr val="tx1"/>
                </a:solidFill>
              </a:rPr>
              <a:t>Resources and tools</a:t>
            </a:r>
          </a:p>
          <a:p>
            <a:pPr marL="285750" indent="-285750">
              <a:buFont typeface="Arial" pitchFamily="34" charset="0"/>
              <a:buChar char="•"/>
            </a:pPr>
            <a:r>
              <a:rPr lang="en-US" sz="1200" dirty="0">
                <a:solidFill>
                  <a:schemeClr val="tx1"/>
                </a:solidFill>
              </a:rPr>
              <a:t>Experience skills and knowledge to identify risk, evaluate the risks importance or execute</a:t>
            </a:r>
          </a:p>
          <a:p>
            <a:pPr marL="285750" indent="-285750">
              <a:buFont typeface="Arial" pitchFamily="34" charset="0"/>
              <a:buChar char="•"/>
            </a:pPr>
            <a:r>
              <a:rPr lang="en-US" sz="1200" dirty="0">
                <a:solidFill>
                  <a:schemeClr val="tx1"/>
                </a:solidFill>
              </a:rPr>
              <a:t>MIS and other systems</a:t>
            </a:r>
          </a:p>
          <a:p>
            <a:pPr marL="285750" indent="-285750">
              <a:buFont typeface="Arial" pitchFamily="34" charset="0"/>
              <a:buChar char="•"/>
            </a:pPr>
            <a:r>
              <a:rPr lang="en-US" sz="1200" dirty="0">
                <a:solidFill>
                  <a:schemeClr val="tx1"/>
                </a:solidFill>
              </a:rPr>
              <a:t>Organizational / geographical structure</a:t>
            </a:r>
          </a:p>
          <a:p>
            <a:pPr marL="285750" indent="-285750">
              <a:buFont typeface="Arial" pitchFamily="34" charset="0"/>
              <a:buChar char="•"/>
            </a:pPr>
            <a:r>
              <a:rPr lang="en-US" sz="1200" dirty="0">
                <a:solidFill>
                  <a:schemeClr val="tx1"/>
                </a:solidFill>
              </a:rPr>
              <a:t>Processes and policies available</a:t>
            </a:r>
          </a:p>
        </p:txBody>
      </p:sp>
      <p:sp>
        <p:nvSpPr>
          <p:cNvPr id="30" name="Rectangle 29"/>
          <p:cNvSpPr/>
          <p:nvPr/>
        </p:nvSpPr>
        <p:spPr>
          <a:xfrm>
            <a:off x="4833255" y="5255999"/>
            <a:ext cx="3474720" cy="10867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buFont typeface="Arial" pitchFamily="34" charset="0"/>
              <a:buChar char="•"/>
            </a:pPr>
            <a:r>
              <a:rPr lang="en-US" sz="1200" dirty="0">
                <a:solidFill>
                  <a:schemeClr val="tx1"/>
                </a:solidFill>
              </a:rPr>
              <a:t>Culture and tone from the top</a:t>
            </a:r>
          </a:p>
          <a:p>
            <a:pPr marL="285750" indent="-285750">
              <a:buFont typeface="Arial" pitchFamily="34" charset="0"/>
              <a:buChar char="•"/>
            </a:pPr>
            <a:r>
              <a:rPr lang="en-US" sz="1200" dirty="0">
                <a:solidFill>
                  <a:schemeClr val="tx1"/>
                </a:solidFill>
              </a:rPr>
              <a:t>Operating goals rewards and incentives</a:t>
            </a:r>
          </a:p>
          <a:p>
            <a:pPr marL="285750" indent="-285750">
              <a:buFont typeface="Arial" pitchFamily="34" charset="0"/>
              <a:buChar char="•"/>
            </a:pPr>
            <a:r>
              <a:rPr lang="en-US" sz="1200" dirty="0">
                <a:solidFill>
                  <a:schemeClr val="tx1"/>
                </a:solidFill>
              </a:rPr>
              <a:t>Management focus and priority</a:t>
            </a:r>
          </a:p>
          <a:p>
            <a:pPr marL="285750" indent="-285750">
              <a:buFont typeface="Arial" pitchFamily="34" charset="0"/>
              <a:buChar char="•"/>
            </a:pPr>
            <a:r>
              <a:rPr lang="en-US" sz="1200" dirty="0">
                <a:solidFill>
                  <a:schemeClr val="tx1"/>
                </a:solidFill>
              </a:rPr>
              <a:t>Personal motivation</a:t>
            </a:r>
          </a:p>
        </p:txBody>
      </p:sp>
      <p:sp>
        <p:nvSpPr>
          <p:cNvPr id="24"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14</a:t>
            </a:fld>
            <a:endParaRPr lang="en-US" dirty="0">
              <a:solidFill>
                <a:schemeClr val="tx2"/>
              </a:solidFill>
              <a:latin typeface="+mn-lt"/>
            </a:endParaRPr>
          </a:p>
        </p:txBody>
      </p:sp>
      <p:sp>
        <p:nvSpPr>
          <p:cNvPr id="26" name="TextBox 25"/>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309530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89560" y="502990"/>
            <a:ext cx="6763890" cy="698500"/>
          </a:xfrm>
        </p:spPr>
        <p:txBody>
          <a:bodyPr/>
          <a:lstStyle/>
          <a:p>
            <a:r>
              <a:rPr lang="en-US" sz="4000" dirty="0"/>
              <a:t>Issue Priority Ratings</a:t>
            </a:r>
          </a:p>
        </p:txBody>
      </p:sp>
      <p:sp>
        <p:nvSpPr>
          <p:cNvPr id="6147" name="Rectangle 47"/>
          <p:cNvSpPr>
            <a:spLocks noChangeArrowheads="1"/>
          </p:cNvSpPr>
          <p:nvPr/>
        </p:nvSpPr>
        <p:spPr bwMode="auto">
          <a:xfrm>
            <a:off x="2025650" y="581025"/>
            <a:ext cx="66675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en-US" sz="2800" b="1">
              <a:solidFill>
                <a:srgbClr val="F2F3E3"/>
              </a:solidFill>
            </a:endParaRPr>
          </a:p>
        </p:txBody>
      </p:sp>
      <p:sp>
        <p:nvSpPr>
          <p:cNvPr id="6148" name="Text Box 48"/>
          <p:cNvSpPr txBox="1">
            <a:spLocks noChangeArrowheads="1"/>
          </p:cNvSpPr>
          <p:nvPr/>
        </p:nvSpPr>
        <p:spPr bwMode="auto">
          <a:xfrm>
            <a:off x="159660" y="1191225"/>
            <a:ext cx="8156850" cy="646331"/>
          </a:xfrm>
          <a:prstGeom prst="rect">
            <a:avLst/>
          </a:prstGeom>
          <a:noFill/>
          <a:ln>
            <a:noFill/>
          </a:ln>
          <a:effectLst/>
          <a:extLst>
            <a:ext uri="{909E8E84-426E-40DD-AFC4-6F175D3DCCD1}">
              <a14:hiddenFill xmlns:a14="http://schemas.microsoft.com/office/drawing/2010/main">
                <a:gradFill rotWithShape="1">
                  <a:gsLst>
                    <a:gs pos="0">
                      <a:srgbClr val="007AC9"/>
                    </a:gs>
                    <a:gs pos="100000">
                      <a:srgbClr val="00385D"/>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nchorCtr="1">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eaLnBrk="0" fontAlgn="base" hangingPunct="0">
              <a:spcBef>
                <a:spcPct val="0"/>
              </a:spcBef>
              <a:spcAft>
                <a:spcPct val="0"/>
              </a:spcAft>
              <a:defRPr>
                <a:solidFill>
                  <a:schemeClr val="bg1"/>
                </a:solidFill>
                <a:latin typeface="Arial" pitchFamily="34" charset="0"/>
              </a:defRPr>
            </a:lvl6pPr>
            <a:lvl7pPr marL="2971800" indent="-228600" eaLnBrk="0" fontAlgn="base" hangingPunct="0">
              <a:spcBef>
                <a:spcPct val="0"/>
              </a:spcBef>
              <a:spcAft>
                <a:spcPct val="0"/>
              </a:spcAft>
              <a:defRPr>
                <a:solidFill>
                  <a:schemeClr val="bg1"/>
                </a:solidFill>
                <a:latin typeface="Arial" pitchFamily="34" charset="0"/>
              </a:defRPr>
            </a:lvl7pPr>
            <a:lvl8pPr marL="3429000" indent="-228600" eaLnBrk="0" fontAlgn="base" hangingPunct="0">
              <a:spcBef>
                <a:spcPct val="0"/>
              </a:spcBef>
              <a:spcAft>
                <a:spcPct val="0"/>
              </a:spcAft>
              <a:defRPr>
                <a:solidFill>
                  <a:schemeClr val="bg1"/>
                </a:solidFill>
                <a:latin typeface="Arial" pitchFamily="34" charset="0"/>
              </a:defRPr>
            </a:lvl8pPr>
            <a:lvl9pPr marL="3886200" indent="-228600" eaLnBrk="0" fontAlgn="base" hangingPunct="0">
              <a:spcBef>
                <a:spcPct val="0"/>
              </a:spcBef>
              <a:spcAft>
                <a:spcPct val="0"/>
              </a:spcAft>
              <a:defRPr>
                <a:solidFill>
                  <a:schemeClr val="bg1"/>
                </a:solidFill>
                <a:latin typeface="Arial" pitchFamily="34" charset="0"/>
              </a:defRPr>
            </a:lvl9pPr>
          </a:lstStyle>
          <a:p>
            <a:r>
              <a:rPr lang="en-GB" dirty="0">
                <a:solidFill>
                  <a:schemeClr val="tx1"/>
                </a:solidFill>
                <a:latin typeface="+mn-lt"/>
              </a:rPr>
              <a:t>The issue priority rating drives the timing of remediation and also the level of management responsible developing and implementing management action plans. </a:t>
            </a:r>
            <a:endParaRPr lang="en-US" dirty="0">
              <a:solidFill>
                <a:schemeClr val="tx1"/>
              </a:solidFill>
              <a:latin typeface="+mn-lt"/>
            </a:endParaRPr>
          </a:p>
        </p:txBody>
      </p:sp>
      <p:sp>
        <p:nvSpPr>
          <p:cNvPr id="6166" name="TextBox 1"/>
          <p:cNvSpPr txBox="1">
            <a:spLocks noChangeArrowheads="1"/>
          </p:cNvSpPr>
          <p:nvPr/>
        </p:nvSpPr>
        <p:spPr bwMode="auto">
          <a:xfrm>
            <a:off x="304800" y="5439799"/>
            <a:ext cx="81855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eaLnBrk="0" fontAlgn="base" hangingPunct="0">
              <a:spcBef>
                <a:spcPct val="0"/>
              </a:spcBef>
              <a:spcAft>
                <a:spcPct val="0"/>
              </a:spcAft>
              <a:defRPr>
                <a:solidFill>
                  <a:schemeClr val="bg1"/>
                </a:solidFill>
                <a:latin typeface="Arial" pitchFamily="34" charset="0"/>
              </a:defRPr>
            </a:lvl6pPr>
            <a:lvl7pPr marL="2971800" indent="-228600" eaLnBrk="0" fontAlgn="base" hangingPunct="0">
              <a:spcBef>
                <a:spcPct val="0"/>
              </a:spcBef>
              <a:spcAft>
                <a:spcPct val="0"/>
              </a:spcAft>
              <a:defRPr>
                <a:solidFill>
                  <a:schemeClr val="bg1"/>
                </a:solidFill>
                <a:latin typeface="Arial" pitchFamily="34" charset="0"/>
              </a:defRPr>
            </a:lvl7pPr>
            <a:lvl8pPr marL="3429000" indent="-228600" eaLnBrk="0" fontAlgn="base" hangingPunct="0">
              <a:spcBef>
                <a:spcPct val="0"/>
              </a:spcBef>
              <a:spcAft>
                <a:spcPct val="0"/>
              </a:spcAft>
              <a:defRPr>
                <a:solidFill>
                  <a:schemeClr val="bg1"/>
                </a:solidFill>
                <a:latin typeface="Arial" pitchFamily="34" charset="0"/>
              </a:defRPr>
            </a:lvl8pPr>
            <a:lvl9pPr marL="3886200" indent="-228600" eaLnBrk="0" fontAlgn="base" hangingPunct="0">
              <a:spcBef>
                <a:spcPct val="0"/>
              </a:spcBef>
              <a:spcAft>
                <a:spcPct val="0"/>
              </a:spcAft>
              <a:defRPr>
                <a:solidFill>
                  <a:schemeClr val="bg1"/>
                </a:solidFill>
                <a:latin typeface="Arial" pitchFamily="34" charset="0"/>
              </a:defRPr>
            </a:lvl9pPr>
          </a:lstStyle>
          <a:p>
            <a:pPr algn="l" eaLnBrk="1" hangingPunct="1"/>
            <a:r>
              <a:rPr lang="en-US" dirty="0">
                <a:solidFill>
                  <a:schemeClr val="tx1"/>
                </a:solidFill>
                <a:latin typeface="+mn-lt"/>
              </a:rPr>
              <a:t>High and Moderate issues may include a “tactical fix” while a more strategic solution is determined. As a guideline, timeframes of 60 days and 120 days are suggested for high and moderate issues, respectively.</a:t>
            </a:r>
          </a:p>
        </p:txBody>
      </p:sp>
      <p:sp>
        <p:nvSpPr>
          <p:cNvPr id="2" name="TextBox 1"/>
          <p:cNvSpPr txBox="1"/>
          <p:nvPr/>
        </p:nvSpPr>
        <p:spPr>
          <a:xfrm>
            <a:off x="304800" y="1860440"/>
            <a:ext cx="8214208" cy="3970318"/>
          </a:xfrm>
          <a:prstGeom prst="rect">
            <a:avLst/>
          </a:prstGeom>
          <a:noFill/>
        </p:spPr>
        <p:txBody>
          <a:bodyPr wrap="square" rtlCol="0">
            <a:spAutoFit/>
          </a:bodyPr>
          <a:lstStyle/>
          <a:p>
            <a:pPr>
              <a:tabLst>
                <a:tab pos="1146175" algn="l"/>
              </a:tabLst>
            </a:pPr>
            <a:r>
              <a:rPr lang="en-US" b="1" u="sng" dirty="0">
                <a:latin typeface="+mn-lt"/>
              </a:rPr>
              <a:t>High</a:t>
            </a:r>
            <a:r>
              <a:rPr lang="en-US" b="1" dirty="0">
                <a:latin typeface="+mn-lt"/>
              </a:rPr>
              <a:t>:</a:t>
            </a:r>
            <a:r>
              <a:rPr lang="en-GB" b="1" dirty="0">
                <a:latin typeface="+mn-lt"/>
              </a:rPr>
              <a:t> 	    	The identified issue requires the immediate attention of 			department and senior management </a:t>
            </a:r>
            <a:r>
              <a:rPr lang="en-GB" b="1" u="sng" dirty="0">
                <a:latin typeface="+mn-lt"/>
              </a:rPr>
              <a:t>to prevent the process </a:t>
            </a:r>
            <a:r>
              <a:rPr lang="en-GB" b="1" dirty="0">
                <a:latin typeface="+mn-lt"/>
              </a:rPr>
              <a:t>		</a:t>
            </a:r>
            <a:r>
              <a:rPr lang="en-GB" b="1" u="sng" dirty="0">
                <a:latin typeface="+mn-lt"/>
              </a:rPr>
              <a:t>from becoming ineffective</a:t>
            </a:r>
            <a:r>
              <a:rPr lang="en-GB" b="1" dirty="0">
                <a:latin typeface="+mn-lt"/>
              </a:rPr>
              <a:t>, and an agreed upon action plan for 		resolution is needed.  The issue will be aligned to an Enterprise 		Risk.</a:t>
            </a:r>
          </a:p>
          <a:p>
            <a:pPr>
              <a:tabLst>
                <a:tab pos="1146175" algn="l"/>
              </a:tabLst>
            </a:pPr>
            <a:endParaRPr lang="en-GB" b="1" dirty="0">
              <a:latin typeface="+mn-lt"/>
            </a:endParaRPr>
          </a:p>
          <a:p>
            <a:pPr>
              <a:tabLst>
                <a:tab pos="1146175" algn="l"/>
              </a:tabLst>
            </a:pPr>
            <a:r>
              <a:rPr lang="en-GB" b="1" u="sng" dirty="0">
                <a:latin typeface="+mn-lt"/>
              </a:rPr>
              <a:t>Moderate</a:t>
            </a:r>
            <a:r>
              <a:rPr lang="en-GB" b="1" dirty="0">
                <a:latin typeface="+mn-lt"/>
              </a:rPr>
              <a:t>: 		The identified issue requires the near-term attention of the 		responsible manager. There should be an agreed-upon action 		plan for its resolution.</a:t>
            </a:r>
          </a:p>
          <a:p>
            <a:pPr>
              <a:tabLst>
                <a:tab pos="1146175" algn="l"/>
              </a:tabLst>
            </a:pPr>
            <a:endParaRPr lang="en-GB" b="1" dirty="0">
              <a:latin typeface="+mn-lt"/>
            </a:endParaRPr>
          </a:p>
          <a:p>
            <a:pPr>
              <a:tabLst>
                <a:tab pos="1146175" algn="l"/>
              </a:tabLst>
            </a:pPr>
            <a:r>
              <a:rPr lang="en-GB" b="1" u="sng" dirty="0">
                <a:latin typeface="+mn-lt"/>
              </a:rPr>
              <a:t>Low</a:t>
            </a:r>
            <a:r>
              <a:rPr lang="en-GB" b="1" dirty="0">
                <a:latin typeface="+mn-lt"/>
              </a:rPr>
              <a:t>: 		The identified issue does not warrant immediate attention; 		however, there should be an agreed-upon plan for ultimate 		resolution. </a:t>
            </a:r>
            <a:endParaRPr lang="en-US" b="1" dirty="0">
              <a:latin typeface="+mn-lt"/>
            </a:endParaRPr>
          </a:p>
          <a:p>
            <a:r>
              <a:rPr lang="en-US" dirty="0"/>
              <a:t>  </a:t>
            </a:r>
          </a:p>
        </p:txBody>
      </p:sp>
      <p:sp>
        <p:nvSpPr>
          <p:cNvPr id="7"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15</a:t>
            </a:fld>
            <a:endParaRPr lang="en-US" dirty="0"/>
          </a:p>
        </p:txBody>
      </p:sp>
      <p:sp>
        <p:nvSpPr>
          <p:cNvPr id="8"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15</a:t>
            </a:fld>
            <a:endParaRPr lang="en-US" dirty="0">
              <a:solidFill>
                <a:schemeClr val="tx2"/>
              </a:solidFill>
              <a:latin typeface="+mn-lt"/>
            </a:endParaRPr>
          </a:p>
        </p:txBody>
      </p:sp>
      <p:sp>
        <p:nvSpPr>
          <p:cNvPr id="10" name="TextBox 9"/>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221404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9560" y="528732"/>
            <a:ext cx="8498527" cy="642079"/>
          </a:xfrm>
        </p:spPr>
        <p:txBody>
          <a:bodyPr/>
          <a:lstStyle/>
          <a:p>
            <a:r>
              <a:rPr lang="en-US" sz="4000" dirty="0"/>
              <a:t>Protocol for resolving disagreements on specific audit issues</a:t>
            </a:r>
          </a:p>
        </p:txBody>
      </p:sp>
      <p:sp>
        <p:nvSpPr>
          <p:cNvPr id="6" name="TextBox 5"/>
          <p:cNvSpPr txBox="1"/>
          <p:nvPr/>
        </p:nvSpPr>
        <p:spPr>
          <a:xfrm>
            <a:off x="289560" y="1811805"/>
            <a:ext cx="8427403" cy="4031873"/>
          </a:xfrm>
          <a:prstGeom prst="rect">
            <a:avLst/>
          </a:prstGeom>
          <a:noFill/>
        </p:spPr>
        <p:txBody>
          <a:bodyPr wrap="square" rtlCol="0">
            <a:spAutoFit/>
          </a:bodyPr>
          <a:lstStyle/>
          <a:p>
            <a:pPr>
              <a:spcBef>
                <a:spcPts val="1200"/>
              </a:spcBef>
            </a:pPr>
            <a:r>
              <a:rPr lang="en-US" dirty="0">
                <a:latin typeface="+mn-lt"/>
              </a:rPr>
              <a:t>In instances where there is disagreement between Internal Audit Services and a business area, the Head of Internal Audit will discuss the matter with senior management. If an acceptable decision cannot be reached, the Head of Internal Audit and Senior Management will report the matter to the Audit Committee of the Board of Directors for resolution. Situations which may require such action may include:</a:t>
            </a:r>
          </a:p>
          <a:p>
            <a:pPr marL="285750" indent="-285750">
              <a:spcBef>
                <a:spcPts val="1200"/>
              </a:spcBef>
              <a:buFont typeface="Arial" pitchFamily="34" charset="0"/>
              <a:buChar char="•"/>
            </a:pPr>
            <a:r>
              <a:rPr lang="en-US" dirty="0">
                <a:latin typeface="+mn-lt"/>
              </a:rPr>
              <a:t>Management has accepted a level of residual risk that may be unacceptable to the organization. </a:t>
            </a:r>
          </a:p>
          <a:p>
            <a:pPr marL="285750" indent="-285750">
              <a:spcBef>
                <a:spcPts val="1200"/>
              </a:spcBef>
              <a:buFont typeface="Arial" pitchFamily="34" charset="0"/>
              <a:buChar char="•"/>
            </a:pPr>
            <a:r>
              <a:rPr lang="en-US" dirty="0">
                <a:latin typeface="+mn-lt"/>
              </a:rPr>
              <a:t>Internal Audit is denied access to key data, information or people that may impact the audit findings.</a:t>
            </a:r>
          </a:p>
          <a:p>
            <a:pPr marL="285750" indent="-285750">
              <a:spcBef>
                <a:spcPts val="1200"/>
              </a:spcBef>
              <a:buFont typeface="Arial" pitchFamily="34" charset="0"/>
              <a:buChar char="•"/>
            </a:pPr>
            <a:r>
              <a:rPr lang="en-US" dirty="0">
                <a:latin typeface="+mn-lt"/>
              </a:rPr>
              <a:t>Management disagrees with Internal Audit’s engagement opinion. </a:t>
            </a:r>
          </a:p>
          <a:p>
            <a:pPr marL="285750" indent="-285750">
              <a:spcBef>
                <a:spcPts val="1200"/>
              </a:spcBef>
              <a:buFont typeface="Arial" pitchFamily="34" charset="0"/>
              <a:buChar char="•"/>
            </a:pPr>
            <a:r>
              <a:rPr lang="en-US" dirty="0">
                <a:latin typeface="+mn-lt"/>
              </a:rPr>
              <a:t>Management disagrees with Internal Audit on audit issues or related risk priority ratings. </a:t>
            </a:r>
          </a:p>
        </p:txBody>
      </p:sp>
      <p:sp>
        <p:nvSpPr>
          <p:cNvPr id="5"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16</a:t>
            </a:fld>
            <a:endParaRPr lang="en-US" dirty="0"/>
          </a:p>
        </p:txBody>
      </p:sp>
      <p:sp>
        <p:nvSpPr>
          <p:cNvPr id="7"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16</a:t>
            </a:fld>
            <a:endParaRPr lang="en-US" dirty="0">
              <a:solidFill>
                <a:schemeClr val="tx2"/>
              </a:solidFill>
              <a:latin typeface="+mn-lt"/>
            </a:endParaRPr>
          </a:p>
        </p:txBody>
      </p:sp>
      <p:sp>
        <p:nvSpPr>
          <p:cNvPr id="9" name="TextBox 8"/>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422709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528732"/>
            <a:ext cx="8483287" cy="642079"/>
          </a:xfrm>
        </p:spPr>
        <p:txBody>
          <a:bodyPr/>
          <a:lstStyle/>
          <a:p>
            <a:r>
              <a:rPr lang="en-US" sz="4000" dirty="0"/>
              <a:t>Audit Report Ratings</a:t>
            </a:r>
          </a:p>
        </p:txBody>
      </p:sp>
      <p:sp>
        <p:nvSpPr>
          <p:cNvPr id="6" name="TextBox 5"/>
          <p:cNvSpPr txBox="1"/>
          <p:nvPr/>
        </p:nvSpPr>
        <p:spPr>
          <a:xfrm>
            <a:off x="304800" y="1376376"/>
            <a:ext cx="8412163" cy="4278094"/>
          </a:xfrm>
          <a:prstGeom prst="rect">
            <a:avLst/>
          </a:prstGeom>
          <a:noFill/>
        </p:spPr>
        <p:txBody>
          <a:bodyPr wrap="square" rtlCol="0">
            <a:spAutoFit/>
          </a:bodyPr>
          <a:lstStyle/>
          <a:p>
            <a:pPr algn="just"/>
            <a:r>
              <a:rPr lang="en-US" sz="1600" dirty="0">
                <a:latin typeface="+mn-lt"/>
              </a:rPr>
              <a:t>Audit reports</a:t>
            </a:r>
            <a:r>
              <a:rPr lang="en-US" sz="1600" dirty="0">
                <a:solidFill>
                  <a:srgbClr val="000000"/>
                </a:solidFill>
                <a:latin typeface="+mn-lt"/>
              </a:rPr>
              <a:t> contain an opinion on the activity audited and include all significant issues raised along with management's action plans.  Each audit report includes one of the following opinions:</a:t>
            </a:r>
            <a:endParaRPr lang="en-US" sz="1600" dirty="0">
              <a:latin typeface="+mn-lt"/>
            </a:endParaRPr>
          </a:p>
          <a:p>
            <a:pPr algn="just"/>
            <a:endParaRPr lang="en-US" sz="1600" dirty="0">
              <a:latin typeface="+mn-lt"/>
            </a:endParaRPr>
          </a:p>
          <a:p>
            <a:pPr lvl="0" algn="just" fontAlgn="auto">
              <a:spcBef>
                <a:spcPts val="0"/>
              </a:spcBef>
              <a:spcAft>
                <a:spcPts val="0"/>
              </a:spcAft>
              <a:tabLst>
                <a:tab pos="1030288" algn="l"/>
              </a:tabLst>
            </a:pPr>
            <a:r>
              <a:rPr lang="en-GB" sz="1600" b="1" u="sng" dirty="0">
                <a:solidFill>
                  <a:srgbClr val="000000"/>
                </a:solidFill>
                <a:latin typeface="+mn-lt"/>
                <a:cs typeface="Calibri" pitchFamily="34" charset="0"/>
              </a:rPr>
              <a:t>Ineffective</a:t>
            </a:r>
            <a:r>
              <a:rPr lang="en-GB" sz="1600" b="1" dirty="0">
                <a:solidFill>
                  <a:srgbClr val="000000"/>
                </a:solidFill>
                <a:latin typeface="+mn-lt"/>
                <a:cs typeface="Calibri" pitchFamily="34" charset="0"/>
              </a:rPr>
              <a:t>: Control weaknesses are pervasive or one weakness is so severe that it impacts the 	entire operation under review.  Immediate management attention is needed to 	remediate the issues identified.   Executive Management has oversight responsibility.  </a:t>
            </a:r>
            <a:endParaRPr lang="en-US" sz="1600" b="1" dirty="0">
              <a:solidFill>
                <a:srgbClr val="000000"/>
              </a:solidFill>
              <a:latin typeface="+mn-lt"/>
              <a:cs typeface="Calibri" pitchFamily="34" charset="0"/>
            </a:endParaRPr>
          </a:p>
          <a:p>
            <a:pPr lvl="0" algn="just" fontAlgn="auto">
              <a:spcBef>
                <a:spcPts val="0"/>
              </a:spcBef>
              <a:spcAft>
                <a:spcPts val="0"/>
              </a:spcAft>
            </a:pPr>
            <a:endParaRPr lang="en-GB" sz="1600" b="1" dirty="0">
              <a:solidFill>
                <a:srgbClr val="000000"/>
              </a:solidFill>
              <a:latin typeface="+mn-lt"/>
              <a:cs typeface="Calibri" pitchFamily="34" charset="0"/>
            </a:endParaRPr>
          </a:p>
          <a:p>
            <a:pPr lvl="0" algn="just" fontAlgn="auto">
              <a:spcBef>
                <a:spcPts val="0"/>
              </a:spcBef>
              <a:spcAft>
                <a:spcPts val="0"/>
              </a:spcAft>
            </a:pPr>
            <a:r>
              <a:rPr lang="en-GB" sz="1600" b="1" u="sng" dirty="0">
                <a:solidFill>
                  <a:srgbClr val="000000"/>
                </a:solidFill>
                <a:latin typeface="+mn-lt"/>
                <a:cs typeface="Calibri" pitchFamily="34" charset="0"/>
              </a:rPr>
              <a:t>Significant Improvement Needed</a:t>
            </a:r>
            <a:r>
              <a:rPr lang="en-GB" sz="1600" b="1" dirty="0">
                <a:solidFill>
                  <a:srgbClr val="000000"/>
                </a:solidFill>
                <a:latin typeface="+mn-lt"/>
                <a:cs typeface="Calibri" pitchFamily="34" charset="0"/>
              </a:rPr>
              <a:t>:  </a:t>
            </a:r>
          </a:p>
          <a:p>
            <a:pPr lvl="0" algn="just" fontAlgn="auto">
              <a:spcBef>
                <a:spcPts val="0"/>
              </a:spcBef>
              <a:spcAft>
                <a:spcPts val="0"/>
              </a:spcAft>
            </a:pPr>
            <a:r>
              <a:rPr lang="en-GB" sz="1600" b="1" dirty="0">
                <a:solidFill>
                  <a:srgbClr val="000000"/>
                </a:solidFill>
                <a:latin typeface="+mn-lt"/>
                <a:cs typeface="Calibri" pitchFamily="34" charset="0"/>
              </a:rPr>
              <a:t>	One or more significant control weaknesses exist that require prompt action to 	prevent the process becoming ineffective.  Senior Management has oversight.</a:t>
            </a:r>
          </a:p>
          <a:p>
            <a:pPr lvl="0" algn="just" fontAlgn="auto">
              <a:spcBef>
                <a:spcPts val="0"/>
              </a:spcBef>
              <a:spcAft>
                <a:spcPts val="0"/>
              </a:spcAft>
            </a:pPr>
            <a:endParaRPr lang="en-GB" sz="1600" b="1" dirty="0">
              <a:solidFill>
                <a:srgbClr val="000000"/>
              </a:solidFill>
              <a:latin typeface="+mn-lt"/>
              <a:cs typeface="Calibri" pitchFamily="34" charset="0"/>
            </a:endParaRPr>
          </a:p>
          <a:p>
            <a:pPr lvl="0" algn="just" fontAlgn="auto">
              <a:spcBef>
                <a:spcPts val="0"/>
              </a:spcBef>
              <a:spcAft>
                <a:spcPts val="0"/>
              </a:spcAft>
            </a:pPr>
            <a:r>
              <a:rPr lang="en-GB" sz="1600" b="1" u="sng" dirty="0">
                <a:solidFill>
                  <a:srgbClr val="000000"/>
                </a:solidFill>
                <a:latin typeface="+mn-lt"/>
                <a:cs typeface="Calibri" pitchFamily="34" charset="0"/>
              </a:rPr>
              <a:t>Effective</a:t>
            </a:r>
            <a:r>
              <a:rPr lang="en-GB" sz="1600" b="1" dirty="0">
                <a:solidFill>
                  <a:srgbClr val="000000"/>
                </a:solidFill>
                <a:latin typeface="+mn-lt"/>
                <a:cs typeface="Calibri" pitchFamily="34" charset="0"/>
              </a:rPr>
              <a:t>:  Overall, controls are appropriately designed and functioning as intended.  Control 	weaknesses, if noted, do not threaten the effectiveness of the process 	reviewed.   Responsible management has oversight. </a:t>
            </a:r>
          </a:p>
          <a:p>
            <a:pPr lvl="0" algn="just" fontAlgn="auto">
              <a:spcBef>
                <a:spcPts val="0"/>
              </a:spcBef>
              <a:spcAft>
                <a:spcPts val="0"/>
              </a:spcAft>
            </a:pPr>
            <a:endParaRPr lang="en-GB" sz="1600" b="1" dirty="0">
              <a:solidFill>
                <a:srgbClr val="000000"/>
              </a:solidFill>
              <a:latin typeface="+mn-lt"/>
              <a:cs typeface="Calibri" pitchFamily="34" charset="0"/>
            </a:endParaRPr>
          </a:p>
          <a:p>
            <a:pPr algn="just" fontAlgn="auto">
              <a:spcBef>
                <a:spcPts val="0"/>
              </a:spcBef>
              <a:spcAft>
                <a:spcPts val="0"/>
              </a:spcAft>
            </a:pPr>
            <a:r>
              <a:rPr lang="en-US" sz="1600" dirty="0">
                <a:latin typeface="+mn-lt"/>
              </a:rPr>
              <a:t>Special project reports do not contain an opinion but may contain issues and management action plans. </a:t>
            </a:r>
            <a:endParaRPr lang="en-US" dirty="0"/>
          </a:p>
        </p:txBody>
      </p:sp>
      <p:sp>
        <p:nvSpPr>
          <p:cNvPr id="5"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17</a:t>
            </a:fld>
            <a:endParaRPr lang="en-US" dirty="0"/>
          </a:p>
        </p:txBody>
      </p:sp>
      <p:sp>
        <p:nvSpPr>
          <p:cNvPr id="7"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17</a:t>
            </a:fld>
            <a:endParaRPr lang="en-US" dirty="0">
              <a:solidFill>
                <a:schemeClr val="tx2"/>
              </a:solidFill>
              <a:latin typeface="+mn-lt"/>
            </a:endParaRPr>
          </a:p>
        </p:txBody>
      </p:sp>
      <p:sp>
        <p:nvSpPr>
          <p:cNvPr id="9" name="TextBox 8"/>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18721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5709"/>
            <a:ext cx="7227207" cy="698500"/>
          </a:xfrm>
        </p:spPr>
        <p:txBody>
          <a:bodyPr/>
          <a:lstStyle/>
          <a:p>
            <a:r>
              <a:rPr lang="en-US" sz="4000" dirty="0"/>
              <a:t>Issue Follow-Up Procedures</a:t>
            </a:r>
          </a:p>
        </p:txBody>
      </p:sp>
      <p:sp>
        <p:nvSpPr>
          <p:cNvPr id="4" name="Slide Number Placeholder 3"/>
          <p:cNvSpPr>
            <a:spLocks noGrp="1"/>
          </p:cNvSpPr>
          <p:nvPr>
            <p:ph type="sldNum" sz="quarter" idx="10"/>
          </p:nvPr>
        </p:nvSpPr>
        <p:spPr/>
        <p:txBody>
          <a:bodyPr/>
          <a:lstStyle/>
          <a:p>
            <a:pPr>
              <a:defRPr/>
            </a:pPr>
            <a:fld id="{B6F67D04-B9D0-4D3A-AC9C-1BAE0793B680}" type="slidenum">
              <a:rPr lang="en-US" smtClean="0">
                <a:solidFill>
                  <a:srgbClr val="FFFFFF"/>
                </a:solidFill>
              </a:rPr>
              <a:pPr>
                <a:defRPr/>
              </a:pPr>
              <a:t>18</a:t>
            </a:fld>
            <a:endParaRPr lang="en-US" dirty="0">
              <a:solidFill>
                <a:srgbClr val="FFFFFF"/>
              </a:solidFill>
            </a:endParaRPr>
          </a:p>
        </p:txBody>
      </p:sp>
      <p:sp>
        <p:nvSpPr>
          <p:cNvPr id="3" name="Rectangle 2"/>
          <p:cNvSpPr/>
          <p:nvPr/>
        </p:nvSpPr>
        <p:spPr>
          <a:xfrm>
            <a:off x="304799" y="1560158"/>
            <a:ext cx="8412163" cy="4339650"/>
          </a:xfrm>
          <a:prstGeom prst="rect">
            <a:avLst/>
          </a:prstGeom>
        </p:spPr>
        <p:txBody>
          <a:bodyPr wrap="square">
            <a:spAutoFit/>
          </a:bodyPr>
          <a:lstStyle/>
          <a:p>
            <a:pPr marL="342900" lvl="0" indent="-342900">
              <a:lnSpc>
                <a:spcPct val="90000"/>
              </a:lnSpc>
              <a:spcBef>
                <a:spcPts val="0"/>
              </a:spcBef>
              <a:spcAft>
                <a:spcPts val="0"/>
              </a:spcAft>
              <a:buFont typeface="Arial"/>
              <a:buChar char="•"/>
              <a:tabLst>
                <a:tab pos="457200" algn="l"/>
              </a:tabLst>
            </a:pPr>
            <a:r>
              <a:rPr lang="en-US" sz="2000" dirty="0">
                <a:solidFill>
                  <a:srgbClr val="000000"/>
                </a:solidFill>
                <a:latin typeface="+mn-lt"/>
                <a:ea typeface="Times New Roman"/>
                <a:cs typeface="Times New Roman"/>
              </a:rPr>
              <a:t>Management is responsible and accountable for completion of the action plans stated in the audit report and providing a status. </a:t>
            </a:r>
          </a:p>
          <a:p>
            <a:pPr marL="342900" lvl="0" indent="-342900">
              <a:lnSpc>
                <a:spcPct val="90000"/>
              </a:lnSpc>
              <a:spcBef>
                <a:spcPts val="0"/>
              </a:spcBef>
              <a:spcAft>
                <a:spcPts val="0"/>
              </a:spcAft>
              <a:buFont typeface="Arial"/>
              <a:buChar char="•"/>
              <a:tabLst>
                <a:tab pos="457200" algn="l"/>
              </a:tabLst>
            </a:pPr>
            <a:endParaRPr lang="en-US" sz="2000" dirty="0">
              <a:latin typeface="+mn-lt"/>
              <a:ea typeface="Times New Roman"/>
              <a:cs typeface="Times New Roman"/>
            </a:endParaRPr>
          </a:p>
          <a:p>
            <a:pPr marL="342900" marR="0" lvl="0" indent="-342900">
              <a:spcBef>
                <a:spcPts val="0"/>
              </a:spcBef>
              <a:spcAft>
                <a:spcPts val="0"/>
              </a:spcAft>
              <a:buFont typeface="Arial"/>
              <a:buChar char="•"/>
              <a:tabLst>
                <a:tab pos="457200" algn="l"/>
              </a:tabLst>
            </a:pPr>
            <a:r>
              <a:rPr lang="en-US" sz="2000" dirty="0">
                <a:solidFill>
                  <a:srgbClr val="000000"/>
                </a:solidFill>
                <a:latin typeface="+mn-lt"/>
                <a:ea typeface="Times New Roman"/>
                <a:cs typeface="Times New Roman"/>
              </a:rPr>
              <a:t>Internal Audit Services performs follow-up work to determine </a:t>
            </a:r>
            <a:r>
              <a:rPr lang="en-US" sz="2000" dirty="0">
                <a:latin typeface="+mn-lt"/>
                <a:ea typeface="Times New Roman"/>
                <a:cs typeface="Times New Roman"/>
              </a:rPr>
              <a:t>issue closure and whether actions taken remedy the underlying conditions.  </a:t>
            </a:r>
          </a:p>
          <a:p>
            <a:pPr marL="342900" marR="0" lvl="0" indent="-342900">
              <a:spcBef>
                <a:spcPts val="0"/>
              </a:spcBef>
              <a:spcAft>
                <a:spcPts val="0"/>
              </a:spcAft>
              <a:buFont typeface="Arial"/>
              <a:buChar char="•"/>
              <a:tabLst>
                <a:tab pos="457200" algn="l"/>
              </a:tabLst>
            </a:pPr>
            <a:endParaRPr lang="en-US" sz="2000" dirty="0">
              <a:latin typeface="+mn-lt"/>
              <a:ea typeface="Times New Roman"/>
              <a:cs typeface="Times New Roman"/>
            </a:endParaRPr>
          </a:p>
          <a:p>
            <a:pPr marL="342900" lvl="0" indent="-342900">
              <a:lnSpc>
                <a:spcPct val="90000"/>
              </a:lnSpc>
              <a:spcBef>
                <a:spcPts val="0"/>
              </a:spcBef>
              <a:spcAft>
                <a:spcPts val="0"/>
              </a:spcAft>
              <a:buFont typeface="Arial"/>
              <a:buChar char="•"/>
              <a:tabLst>
                <a:tab pos="457200" algn="l"/>
              </a:tabLst>
            </a:pPr>
            <a:r>
              <a:rPr lang="en-US" sz="2000" dirty="0">
                <a:solidFill>
                  <a:srgbClr val="000000"/>
                </a:solidFill>
                <a:latin typeface="+mn-lt"/>
                <a:ea typeface="Times New Roman"/>
                <a:cs typeface="Times New Roman"/>
              </a:rPr>
              <a:t>The nature, timing and extent of work will vary according to the level of risk and timing of action steps. </a:t>
            </a:r>
          </a:p>
          <a:p>
            <a:pPr marL="342900" lvl="0" indent="-342900">
              <a:lnSpc>
                <a:spcPct val="90000"/>
              </a:lnSpc>
              <a:spcBef>
                <a:spcPts val="0"/>
              </a:spcBef>
              <a:spcAft>
                <a:spcPts val="0"/>
              </a:spcAft>
              <a:buFont typeface="Arial"/>
              <a:buChar char="•"/>
              <a:tabLst>
                <a:tab pos="457200" algn="l"/>
              </a:tabLst>
            </a:pPr>
            <a:endParaRPr lang="en-US" sz="2000" dirty="0">
              <a:latin typeface="+mn-lt"/>
              <a:ea typeface="Times New Roman"/>
              <a:cs typeface="Times New Roman"/>
            </a:endParaRPr>
          </a:p>
          <a:p>
            <a:pPr marL="342900" lvl="0" indent="-342900">
              <a:lnSpc>
                <a:spcPct val="90000"/>
              </a:lnSpc>
              <a:spcBef>
                <a:spcPts val="0"/>
              </a:spcBef>
              <a:spcAft>
                <a:spcPts val="0"/>
              </a:spcAft>
              <a:buFont typeface="Arial"/>
              <a:buChar char="•"/>
              <a:tabLst>
                <a:tab pos="457200" algn="l"/>
              </a:tabLst>
            </a:pPr>
            <a:r>
              <a:rPr lang="en-US" sz="2000" dirty="0">
                <a:solidFill>
                  <a:srgbClr val="000000"/>
                </a:solidFill>
                <a:latin typeface="+mn-lt"/>
                <a:ea typeface="Times New Roman"/>
                <a:cs typeface="Times New Roman"/>
              </a:rPr>
              <a:t>Action plan status, including open, closed and those issues behind schedule according to the original estimated completion date, will be reported to executive management on a quarterly basis.</a:t>
            </a:r>
          </a:p>
          <a:p>
            <a:pPr marL="342900" lvl="0" indent="-342900">
              <a:lnSpc>
                <a:spcPct val="90000"/>
              </a:lnSpc>
              <a:spcBef>
                <a:spcPts val="0"/>
              </a:spcBef>
              <a:spcAft>
                <a:spcPts val="0"/>
              </a:spcAft>
              <a:buFont typeface="Arial"/>
              <a:buChar char="•"/>
              <a:tabLst>
                <a:tab pos="457200" algn="l"/>
              </a:tabLst>
            </a:pPr>
            <a:endParaRPr lang="en-US" sz="2000" dirty="0">
              <a:latin typeface="+mn-lt"/>
              <a:ea typeface="Times New Roman"/>
              <a:cs typeface="Times New Roman"/>
            </a:endParaRPr>
          </a:p>
          <a:p>
            <a:pPr marL="342900" lvl="0" indent="-342900">
              <a:lnSpc>
                <a:spcPct val="90000"/>
              </a:lnSpc>
              <a:spcBef>
                <a:spcPts val="0"/>
              </a:spcBef>
              <a:spcAft>
                <a:spcPts val="0"/>
              </a:spcAft>
              <a:buFont typeface="Arial"/>
              <a:buChar char="•"/>
              <a:tabLst>
                <a:tab pos="457200" algn="l"/>
              </a:tabLst>
            </a:pPr>
            <a:r>
              <a:rPr lang="en-US" sz="2000" dirty="0">
                <a:solidFill>
                  <a:srgbClr val="000000"/>
                </a:solidFill>
                <a:latin typeface="+mn-lt"/>
                <a:ea typeface="Times New Roman"/>
                <a:cs typeface="Times New Roman"/>
              </a:rPr>
              <a:t>Significant (“high priority”) issues that are behind schedule will be reported quarterly to the Audit Committee.</a:t>
            </a:r>
            <a:endParaRPr lang="en-US" sz="2000" dirty="0">
              <a:effectLst/>
              <a:latin typeface="+mn-lt"/>
              <a:ea typeface="Times New Roman"/>
              <a:cs typeface="Times New Roman"/>
            </a:endParaRPr>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18</a:t>
            </a:fld>
            <a:endParaRPr lang="en-US" dirty="0">
              <a:solidFill>
                <a:schemeClr val="tx2"/>
              </a:solidFill>
              <a:latin typeface="+mn-lt"/>
            </a:endParaRPr>
          </a:p>
        </p:txBody>
      </p:sp>
      <p:sp>
        <p:nvSpPr>
          <p:cNvPr id="7" name="TextBox 6"/>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61357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5708"/>
            <a:ext cx="7067550" cy="698500"/>
          </a:xfrm>
        </p:spPr>
        <p:txBody>
          <a:bodyPr/>
          <a:lstStyle/>
          <a:p>
            <a:r>
              <a:rPr lang="en-US" sz="4000" dirty="0"/>
              <a:t>Risk Monitoring</a:t>
            </a:r>
          </a:p>
        </p:txBody>
      </p:sp>
      <p:sp>
        <p:nvSpPr>
          <p:cNvPr id="4" name="Slide Number Placeholder 3"/>
          <p:cNvSpPr>
            <a:spLocks noGrp="1"/>
          </p:cNvSpPr>
          <p:nvPr>
            <p:ph type="sldNum" sz="quarter" idx="10"/>
          </p:nvPr>
        </p:nvSpPr>
        <p:spPr/>
        <p:txBody>
          <a:bodyPr/>
          <a:lstStyle/>
          <a:p>
            <a:pPr>
              <a:defRPr/>
            </a:pPr>
            <a:fld id="{B6F67D04-B9D0-4D3A-AC9C-1BAE0793B680}" type="slidenum">
              <a:rPr lang="en-US" smtClean="0">
                <a:solidFill>
                  <a:srgbClr val="FFFFFF"/>
                </a:solidFill>
              </a:rPr>
              <a:pPr>
                <a:defRPr/>
              </a:pPr>
              <a:t>19</a:t>
            </a:fld>
            <a:endParaRPr lang="en-US" dirty="0">
              <a:solidFill>
                <a:srgbClr val="FFFFFF"/>
              </a:solidFill>
            </a:endParaRPr>
          </a:p>
        </p:txBody>
      </p:sp>
      <p:sp>
        <p:nvSpPr>
          <p:cNvPr id="6" name="Rectangle 5"/>
          <p:cNvSpPr/>
          <p:nvPr/>
        </p:nvSpPr>
        <p:spPr>
          <a:xfrm>
            <a:off x="289559" y="1158539"/>
            <a:ext cx="8427403" cy="5016758"/>
          </a:xfrm>
          <a:prstGeom prst="rect">
            <a:avLst/>
          </a:prstGeom>
        </p:spPr>
        <p:txBody>
          <a:bodyPr wrap="square">
            <a:spAutoFit/>
          </a:bodyPr>
          <a:lstStyle/>
          <a:p>
            <a:r>
              <a:rPr lang="en-US" sz="2000" b="1" dirty="0">
                <a:solidFill>
                  <a:schemeClr val="bg1"/>
                </a:solidFill>
                <a:latin typeface="+mn-lt"/>
              </a:rPr>
              <a:t>Ongoing Risk Assessment:</a:t>
            </a:r>
          </a:p>
          <a:p>
            <a:endParaRPr lang="en-US" sz="2000" dirty="0">
              <a:latin typeface="+mn-lt"/>
            </a:endParaRPr>
          </a:p>
          <a:p>
            <a:pPr marL="342900" indent="-342900">
              <a:buFont typeface="Arial" panose="020B0604020202020204" pitchFamily="34" charset="0"/>
              <a:buChar char="•"/>
            </a:pPr>
            <a:r>
              <a:rPr lang="en-US" sz="2000" dirty="0">
                <a:latin typeface="+mn-lt"/>
              </a:rPr>
              <a:t>Keeps the annual audit plan relevant and focused on Aetna’s key risks to </a:t>
            </a:r>
            <a:r>
              <a:rPr lang="en-US" sz="2000" dirty="0">
                <a:solidFill>
                  <a:schemeClr val="bg1"/>
                </a:solidFill>
                <a:latin typeface="+mn-lt"/>
              </a:rPr>
              <a:t>assist management in achieving Aetna’s goals.</a:t>
            </a:r>
          </a:p>
          <a:p>
            <a:r>
              <a:rPr lang="en-US" sz="2000" dirty="0">
                <a:latin typeface="+mn-lt"/>
              </a:rPr>
              <a:t> </a:t>
            </a:r>
          </a:p>
          <a:p>
            <a:pPr marL="342900" indent="-342900">
              <a:buFont typeface="Arial" panose="020B0604020202020204" pitchFamily="34" charset="0"/>
              <a:buChar char="•"/>
            </a:pPr>
            <a:r>
              <a:rPr lang="en-US" sz="2000" dirty="0">
                <a:latin typeface="+mn-lt"/>
              </a:rPr>
              <a:t>Validates the audit projects already selected.</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Identifies potential audit projects or areas to review based on new or higher priority risks.</a:t>
            </a:r>
          </a:p>
          <a:p>
            <a:r>
              <a:rPr lang="en-US" sz="2000" dirty="0">
                <a:latin typeface="+mn-lt"/>
              </a:rPr>
              <a:t> </a:t>
            </a:r>
          </a:p>
          <a:p>
            <a:r>
              <a:rPr lang="en-US" sz="2000" dirty="0">
                <a:latin typeface="+mn-lt"/>
              </a:rPr>
              <a:t>Activities performed may involve:</a:t>
            </a:r>
          </a:p>
          <a:p>
            <a:r>
              <a:rPr lang="en-US" sz="2000" dirty="0">
                <a:latin typeface="+mn-lt"/>
              </a:rPr>
              <a:t>Meetings with management; review of management reports and key performance indicators or 3</a:t>
            </a:r>
            <a:r>
              <a:rPr lang="en-US" sz="2000" baseline="30000" dirty="0">
                <a:latin typeface="+mn-lt"/>
              </a:rPr>
              <a:t>rd</a:t>
            </a:r>
            <a:r>
              <a:rPr lang="en-US" sz="2000" dirty="0">
                <a:latin typeface="+mn-lt"/>
              </a:rPr>
              <a:t> party information;  review of new business or new product initiatives; assessment of significant movement in staff or management; assessments of changes to key controls or processes; application releases and other relevant impacts to the business.</a:t>
            </a:r>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19</a:t>
            </a:fld>
            <a:endParaRPr lang="en-US" dirty="0">
              <a:solidFill>
                <a:schemeClr val="tx2"/>
              </a:solidFill>
              <a:latin typeface="+mn-lt"/>
            </a:endParaRPr>
          </a:p>
        </p:txBody>
      </p:sp>
      <p:sp>
        <p:nvSpPr>
          <p:cNvPr id="8" name="TextBox 7"/>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294836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295400" y="2590800"/>
            <a:ext cx="7134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7800" indent="-177800" fontAlgn="base">
              <a:spcBef>
                <a:spcPct val="0"/>
              </a:spcBef>
              <a:spcAft>
                <a:spcPct val="0"/>
              </a:spcAft>
            </a:pPr>
            <a:endParaRPr lang="en-US" sz="2000">
              <a:solidFill>
                <a:srgbClr val="000000"/>
              </a:solidFill>
              <a:latin typeface="Arial" charset="0"/>
            </a:endParaRPr>
          </a:p>
        </p:txBody>
      </p:sp>
      <p:sp>
        <p:nvSpPr>
          <p:cNvPr id="18435" name="Text Box 3"/>
          <p:cNvSpPr txBox="1">
            <a:spLocks noChangeArrowheads="1"/>
          </p:cNvSpPr>
          <p:nvPr/>
        </p:nvSpPr>
        <p:spPr bwMode="auto">
          <a:xfrm>
            <a:off x="746125" y="1941513"/>
            <a:ext cx="7635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endParaRPr lang="en-US">
              <a:solidFill>
                <a:srgbClr val="000000"/>
              </a:solidFill>
            </a:endParaRPr>
          </a:p>
        </p:txBody>
      </p:sp>
      <p:sp>
        <p:nvSpPr>
          <p:cNvPr id="18437" name="Text Box 5"/>
          <p:cNvSpPr txBox="1">
            <a:spLocks noChangeArrowheads="1"/>
          </p:cNvSpPr>
          <p:nvPr/>
        </p:nvSpPr>
        <p:spPr bwMode="auto">
          <a:xfrm>
            <a:off x="8594725" y="6284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endParaRPr lang="en-US">
              <a:solidFill>
                <a:srgbClr val="000000"/>
              </a:solidFill>
            </a:endParaRPr>
          </a:p>
        </p:txBody>
      </p:sp>
      <p:sp>
        <p:nvSpPr>
          <p:cNvPr id="18438" name="Rectangle 7"/>
          <p:cNvSpPr>
            <a:spLocks noGrp="1" noChangeArrowheads="1"/>
          </p:cNvSpPr>
          <p:nvPr>
            <p:ph type="title"/>
          </p:nvPr>
        </p:nvSpPr>
        <p:spPr>
          <a:xfrm>
            <a:off x="304799" y="513414"/>
            <a:ext cx="8412163" cy="858186"/>
          </a:xfrm>
          <a:noFill/>
        </p:spPr>
        <p:txBody>
          <a:bodyPr/>
          <a:lstStyle/>
          <a:p>
            <a:pPr eaLnBrk="1" hangingPunct="1"/>
            <a:r>
              <a:rPr lang="en-US" sz="3200" dirty="0"/>
              <a:t>The Internal Audit and Infrastructure Services Teams</a:t>
            </a:r>
          </a:p>
        </p:txBody>
      </p:sp>
      <p:sp>
        <p:nvSpPr>
          <p:cNvPr id="7"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solidFill>
                  <a:srgbClr val="FFFFFF"/>
                </a:solidFill>
              </a:rPr>
              <a:pPr>
                <a:defRPr/>
              </a:pPr>
              <a:t>2</a:t>
            </a:fld>
            <a:endParaRPr lang="en-US" dirty="0">
              <a:solidFill>
                <a:srgbClr val="FFFFFF"/>
              </a:solidFill>
            </a:endParaRPr>
          </a:p>
        </p:txBody>
      </p:sp>
      <p:graphicFrame>
        <p:nvGraphicFramePr>
          <p:cNvPr id="8" name="Group 36"/>
          <p:cNvGraphicFramePr>
            <a:graphicFrameLocks noGrp="1"/>
          </p:cNvGraphicFramePr>
          <p:nvPr>
            <p:ph sz="half" idx="4294967295"/>
            <p:extLst>
              <p:ext uri="{D42A27DB-BD31-4B8C-83A1-F6EECF244321}">
                <p14:modId xmlns:p14="http://schemas.microsoft.com/office/powerpoint/2010/main" val="2485428128"/>
              </p:ext>
            </p:extLst>
          </p:nvPr>
        </p:nvGraphicFramePr>
        <p:xfrm>
          <a:off x="402653" y="1524475"/>
          <a:ext cx="8412163" cy="4475513"/>
        </p:xfrm>
        <a:graphic>
          <a:graphicData uri="http://schemas.openxmlformats.org/drawingml/2006/table">
            <a:tbl>
              <a:tblPr/>
              <a:tblGrid>
                <a:gridCol w="4556760">
                  <a:extLst>
                    <a:ext uri="{9D8B030D-6E8A-4147-A177-3AD203B41FA5}">
                      <a16:colId xmlns:a16="http://schemas.microsoft.com/office/drawing/2014/main" val="20000"/>
                    </a:ext>
                  </a:extLst>
                </a:gridCol>
                <a:gridCol w="3855403">
                  <a:extLst>
                    <a:ext uri="{9D8B030D-6E8A-4147-A177-3AD203B41FA5}">
                      <a16:colId xmlns:a16="http://schemas.microsoft.com/office/drawing/2014/main" val="20001"/>
                    </a:ext>
                  </a:extLst>
                </a:gridCol>
              </a:tblGrid>
              <a:tr h="12657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Internal Audit Project Team</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225425" marR="0" lvl="0" indent="-225425"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Ayoola Akanni</a:t>
                      </a:r>
                    </a:p>
                    <a:p>
                      <a:pPr marL="225425" marR="0" lvl="0" indent="-225425"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David Ronca</a:t>
                      </a:r>
                    </a:p>
                    <a:p>
                      <a:pPr marL="225425" marR="0" lvl="0" indent="-225425"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Kevin Thomas</a:t>
                      </a:r>
                    </a:p>
                    <a:p>
                      <a:pPr marL="225425" marR="0" lvl="0" indent="-225425"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Sol Vazquez</a:t>
                      </a:r>
                    </a:p>
                    <a:p>
                      <a:pPr marL="225425" marR="0" lvl="0" indent="-225425"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Theresa Zagarino (In-Charge)</a:t>
                      </a: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78136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Internal Audit Management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DJ Arguello</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Diane Santiago</a:t>
                      </a: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13232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AIS Global Security Team</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Brenda Ferraro (Point of Contact)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Jim Routh (Auditee, EC+1)</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Maria Spano</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Chris Krueger</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Christopher Catania</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Pamela Flemming</a:t>
                      </a: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2</a:t>
            </a:fld>
            <a:endParaRPr lang="en-US" dirty="0">
              <a:solidFill>
                <a:schemeClr val="tx2"/>
              </a:solidFill>
              <a:latin typeface="+mn-lt"/>
            </a:endParaRPr>
          </a:p>
        </p:txBody>
      </p:sp>
      <p:sp>
        <p:nvSpPr>
          <p:cNvPr id="11" name="TextBox 10"/>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291980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60120"/>
            <a:ext cx="8411690" cy="5417820"/>
          </a:xfrm>
        </p:spPr>
        <p:txBody>
          <a:bodyPr/>
          <a:lstStyle/>
          <a:p>
            <a:pPr lvl="0" eaLnBrk="1" hangingPunct="1">
              <a:spcBef>
                <a:spcPts val="600"/>
              </a:spcBef>
            </a:pPr>
            <a:r>
              <a:rPr lang="en-US" sz="1600" kern="1200" dirty="0">
                <a:solidFill>
                  <a:srgbClr val="000000"/>
                </a:solidFill>
              </a:rPr>
              <a:t>Audit Name: </a:t>
            </a:r>
            <a:r>
              <a:rPr lang="en-US" sz="1600" b="0" kern="1200" dirty="0">
                <a:solidFill>
                  <a:srgbClr val="000000"/>
                </a:solidFill>
              </a:rPr>
              <a:t>Third Party Security Risk Management Audit  (16212)</a:t>
            </a:r>
            <a:endParaRPr lang="en-US" sz="1600" kern="1200" dirty="0">
              <a:solidFill>
                <a:srgbClr val="000000"/>
              </a:solidFill>
            </a:endParaRPr>
          </a:p>
          <a:p>
            <a:pPr lvl="0" eaLnBrk="1" hangingPunct="1">
              <a:spcBef>
                <a:spcPts val="600"/>
              </a:spcBef>
            </a:pPr>
            <a:r>
              <a:rPr lang="en-US" sz="1600" kern="1200" dirty="0"/>
              <a:t>Board Strategy:</a:t>
            </a:r>
          </a:p>
          <a:p>
            <a:pPr marL="285750">
              <a:tabLst>
                <a:tab pos="228600" algn="l"/>
              </a:tabLst>
            </a:pPr>
            <a:r>
              <a:rPr lang="en-US" sz="1400" b="0" dirty="0"/>
              <a:t>Audit the governance processes and key controls used to assess and  mitigate third-party IT security risk including (1) third-party security risk assessment, (2) security issue identification and remediation, (3) third-party onsite security reviews.</a:t>
            </a:r>
          </a:p>
          <a:p>
            <a:endParaRPr lang="en-US" sz="400" dirty="0"/>
          </a:p>
          <a:p>
            <a:r>
              <a:rPr lang="en-US" sz="1600" dirty="0"/>
              <a:t>Audit Scope</a:t>
            </a:r>
            <a:r>
              <a:rPr lang="en-US" sz="1600" b="0" dirty="0"/>
              <a:t>:  </a:t>
            </a:r>
            <a:r>
              <a:rPr lang="en-US" sz="1400" b="0" dirty="0"/>
              <a:t>Third-Party Governance and Risk Management Framework with a focus on the governance and monitoring of third-parties considered a high technology risk.  (All tranches)</a:t>
            </a:r>
            <a:r>
              <a:rPr lang="en-US" sz="1600" b="0" dirty="0"/>
              <a:t> </a:t>
            </a:r>
          </a:p>
          <a:p>
            <a:endParaRPr lang="en-US" sz="400" dirty="0"/>
          </a:p>
          <a:p>
            <a:r>
              <a:rPr lang="en-US" sz="1600" dirty="0"/>
              <a:t>Audit </a:t>
            </a:r>
            <a:r>
              <a:rPr lang="en-US" sz="1600" kern="1200" dirty="0">
                <a:solidFill>
                  <a:srgbClr val="000000"/>
                </a:solidFill>
              </a:rPr>
              <a:t>Objectives:</a:t>
            </a:r>
          </a:p>
          <a:p>
            <a:pPr lvl="2" indent="0">
              <a:spcBef>
                <a:spcPts val="600"/>
              </a:spcBef>
              <a:buNone/>
            </a:pPr>
            <a:r>
              <a:rPr lang="en-US" sz="1400" kern="1200" dirty="0">
                <a:solidFill>
                  <a:srgbClr val="000000"/>
                </a:solidFill>
              </a:rPr>
              <a:t>Review the processes and controls to assess and mitigate third-party security risks including:</a:t>
            </a:r>
          </a:p>
          <a:p>
            <a:pPr lvl="2" indent="0">
              <a:spcBef>
                <a:spcPts val="600"/>
              </a:spcBef>
              <a:buNone/>
            </a:pPr>
            <a:r>
              <a:rPr lang="en-US" sz="1400" kern="1200" dirty="0">
                <a:solidFill>
                  <a:srgbClr val="000000"/>
                </a:solidFill>
              </a:rPr>
              <a:t>• Inventory of third parties; all tranches</a:t>
            </a:r>
          </a:p>
          <a:p>
            <a:pPr lvl="2" indent="0">
              <a:spcBef>
                <a:spcPts val="600"/>
              </a:spcBef>
              <a:buNone/>
            </a:pPr>
            <a:r>
              <a:rPr lang="en-US" sz="1400" kern="1200" dirty="0">
                <a:solidFill>
                  <a:srgbClr val="000000"/>
                </a:solidFill>
              </a:rPr>
              <a:t>• Criteria used to evaluate risk level of third party</a:t>
            </a:r>
          </a:p>
          <a:p>
            <a:pPr lvl="2" indent="0">
              <a:spcBef>
                <a:spcPts val="600"/>
              </a:spcBef>
              <a:buNone/>
            </a:pPr>
            <a:r>
              <a:rPr lang="en-US" sz="1400" kern="1200" dirty="0">
                <a:solidFill>
                  <a:srgbClr val="000000"/>
                </a:solidFill>
              </a:rPr>
              <a:t>• Third-party security risk assessment (initial and on-going) process</a:t>
            </a:r>
          </a:p>
          <a:p>
            <a:pPr lvl="2" indent="0">
              <a:spcBef>
                <a:spcPts val="600"/>
              </a:spcBef>
              <a:buNone/>
            </a:pPr>
            <a:r>
              <a:rPr lang="en-US" sz="1400" kern="1200" dirty="0">
                <a:solidFill>
                  <a:srgbClr val="000000"/>
                </a:solidFill>
              </a:rPr>
              <a:t>• Third-party security issue identification and remediation</a:t>
            </a:r>
          </a:p>
          <a:p>
            <a:pPr lvl="2" indent="0">
              <a:spcBef>
                <a:spcPts val="600"/>
              </a:spcBef>
              <a:buNone/>
            </a:pPr>
            <a:r>
              <a:rPr lang="en-US" sz="1400" kern="1200" dirty="0">
                <a:solidFill>
                  <a:srgbClr val="000000"/>
                </a:solidFill>
              </a:rPr>
              <a:t>• Third-party questionnaire </a:t>
            </a:r>
          </a:p>
          <a:p>
            <a:pPr lvl="2" indent="0">
              <a:spcBef>
                <a:spcPts val="600"/>
              </a:spcBef>
              <a:buNone/>
            </a:pPr>
            <a:r>
              <a:rPr lang="en-US" sz="1400" kern="1200" dirty="0">
                <a:solidFill>
                  <a:srgbClr val="000000"/>
                </a:solidFill>
              </a:rPr>
              <a:t>• Third-party onsite security reviews</a:t>
            </a:r>
          </a:p>
          <a:p>
            <a:pPr>
              <a:spcBef>
                <a:spcPts val="600"/>
              </a:spcBef>
            </a:pPr>
            <a:endParaRPr lang="en-US" sz="400" kern="1200" dirty="0">
              <a:solidFill>
                <a:srgbClr val="000000"/>
              </a:solidFill>
            </a:endParaRPr>
          </a:p>
          <a:p>
            <a:pPr>
              <a:spcBef>
                <a:spcPts val="600"/>
              </a:spcBef>
            </a:pPr>
            <a:r>
              <a:rPr lang="en-US" sz="1600" kern="1200" dirty="0">
                <a:solidFill>
                  <a:srgbClr val="000000"/>
                </a:solidFill>
              </a:rPr>
              <a:t>Preliminary Risks:</a:t>
            </a:r>
          </a:p>
          <a:p>
            <a:pPr lvl="2" indent="0">
              <a:spcBef>
                <a:spcPts val="600"/>
              </a:spcBef>
              <a:buNone/>
            </a:pPr>
            <a:r>
              <a:rPr lang="en-US" sz="1400" kern="1200" dirty="0">
                <a:solidFill>
                  <a:srgbClr val="000000"/>
                </a:solidFill>
              </a:rPr>
              <a:t>1. Data in motion and at rest at third party location is not appropriately protected</a:t>
            </a:r>
          </a:p>
          <a:p>
            <a:pPr lvl="2" indent="0">
              <a:spcBef>
                <a:spcPts val="600"/>
              </a:spcBef>
              <a:buNone/>
            </a:pPr>
            <a:r>
              <a:rPr lang="en-US" sz="1400" kern="1200" dirty="0">
                <a:solidFill>
                  <a:srgbClr val="000000"/>
                </a:solidFill>
              </a:rPr>
              <a:t>2. Unavailability and instability of systems </a:t>
            </a:r>
          </a:p>
        </p:txBody>
      </p:sp>
      <p:sp>
        <p:nvSpPr>
          <p:cNvPr id="4" name="Slide Number Placeholder 3"/>
          <p:cNvSpPr>
            <a:spLocks noGrp="1"/>
          </p:cNvSpPr>
          <p:nvPr>
            <p:ph type="sldNum" sz="quarter" idx="10"/>
          </p:nvPr>
        </p:nvSpPr>
        <p:spPr/>
        <p:txBody>
          <a:bodyPr/>
          <a:lstStyle/>
          <a:p>
            <a:pPr>
              <a:defRPr/>
            </a:pPr>
            <a:fld id="{8BB503FB-BCD1-4692-B25D-5889E1335F31}" type="slidenum">
              <a:rPr lang="en-US" smtClean="0"/>
              <a:pPr>
                <a:defRPr/>
              </a:pPr>
              <a:t>3</a:t>
            </a:fld>
            <a:endParaRPr lang="en-US" dirty="0"/>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3</a:t>
            </a:fld>
            <a:endParaRPr lang="en-US" dirty="0">
              <a:solidFill>
                <a:schemeClr val="tx2"/>
              </a:solidFill>
              <a:latin typeface="+mn-lt"/>
            </a:endParaRPr>
          </a:p>
        </p:txBody>
      </p:sp>
      <p:sp>
        <p:nvSpPr>
          <p:cNvPr id="7" name="TextBox 6"/>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
        <p:nvSpPr>
          <p:cNvPr id="8" name="Title 7"/>
          <p:cNvSpPr>
            <a:spLocks noGrp="1"/>
          </p:cNvSpPr>
          <p:nvPr>
            <p:ph type="title"/>
          </p:nvPr>
        </p:nvSpPr>
        <p:spPr>
          <a:xfrm>
            <a:off x="289560" y="182880"/>
            <a:ext cx="8392674" cy="607660"/>
          </a:xfrm>
        </p:spPr>
        <p:txBody>
          <a:bodyPr/>
          <a:lstStyle/>
          <a:p>
            <a:r>
              <a:rPr lang="en-US" sz="4000" dirty="0"/>
              <a:t>Project Scope</a:t>
            </a:r>
          </a:p>
        </p:txBody>
      </p:sp>
    </p:spTree>
    <p:extLst>
      <p:ext uri="{BB962C8B-B14F-4D97-AF65-F5344CB8AC3E}">
        <p14:creationId xmlns:p14="http://schemas.microsoft.com/office/powerpoint/2010/main" val="139966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 y="863941"/>
            <a:ext cx="8411690" cy="4951903"/>
          </a:xfrm>
        </p:spPr>
        <p:txBody>
          <a:bodyPr/>
          <a:lstStyle/>
          <a:p>
            <a:pPr>
              <a:spcBef>
                <a:spcPts val="600"/>
              </a:spcBef>
            </a:pPr>
            <a:r>
              <a:rPr lang="en-US" sz="1600" kern="1200" dirty="0">
                <a:solidFill>
                  <a:srgbClr val="000000"/>
                </a:solidFill>
              </a:rPr>
              <a:t>Key Process Areas:</a:t>
            </a:r>
          </a:p>
          <a:p>
            <a:pPr lvl="2" indent="0">
              <a:spcBef>
                <a:spcPts val="600"/>
              </a:spcBef>
              <a:buNone/>
            </a:pPr>
            <a:r>
              <a:rPr lang="en-US" sz="1600" b="1" dirty="0"/>
              <a:t>Risk Criteria &amp; Categorization/Prioritization</a:t>
            </a:r>
            <a:r>
              <a:rPr lang="en-US" sz="1600" dirty="0"/>
              <a:t>: </a:t>
            </a:r>
            <a:r>
              <a:rPr lang="en-US" sz="1400" dirty="0"/>
              <a:t> </a:t>
            </a:r>
          </a:p>
          <a:p>
            <a:pPr marL="857250" lvl="3" indent="-400050">
              <a:spcBef>
                <a:spcPts val="600"/>
              </a:spcBef>
              <a:buFont typeface="+mj-lt"/>
              <a:buAutoNum type="romanLcPeriod"/>
            </a:pPr>
            <a:r>
              <a:rPr lang="en-US" sz="1200" dirty="0"/>
              <a:t>Third parties are appropriately risk categorized; which drives the frequency and level of security requirements and oversight</a:t>
            </a:r>
          </a:p>
          <a:p>
            <a:pPr marL="857250" lvl="3" indent="-400050">
              <a:spcBef>
                <a:spcPts val="600"/>
              </a:spcBef>
              <a:buFont typeface="+mj-lt"/>
              <a:buAutoNum type="romanLcPeriod"/>
            </a:pPr>
            <a:r>
              <a:rPr lang="en-US" sz="1200" dirty="0"/>
              <a:t>Review of control inventory/documentation, criteria and governance expectations</a:t>
            </a:r>
          </a:p>
          <a:p>
            <a:pPr marL="857250" lvl="3" indent="-400050">
              <a:spcBef>
                <a:spcPts val="600"/>
              </a:spcBef>
              <a:buFont typeface="+mj-lt"/>
              <a:buAutoNum type="romanLcPeriod"/>
            </a:pPr>
            <a:r>
              <a:rPr lang="en-US" sz="1200" dirty="0"/>
              <a:t>Understanding established risk appetite (inherent &amp; residual risk planning)</a:t>
            </a:r>
          </a:p>
          <a:p>
            <a:pPr marL="857250" lvl="3" indent="-400050">
              <a:spcBef>
                <a:spcPts val="600"/>
              </a:spcBef>
              <a:buFont typeface="+mj-lt"/>
              <a:buAutoNum type="romanLcPeriod"/>
            </a:pPr>
            <a:r>
              <a:rPr lang="en-US" sz="1200" dirty="0"/>
              <a:t>Exit Strategy and governance process (when initiated through disengagement) to ensure controls for Data and Operation Protection such as ensuring data removal from Third Party (“TP”).</a:t>
            </a:r>
          </a:p>
          <a:p>
            <a:pPr lvl="2" indent="0">
              <a:spcBef>
                <a:spcPts val="600"/>
              </a:spcBef>
              <a:buNone/>
            </a:pPr>
            <a:endParaRPr lang="en-US" sz="400" b="1" dirty="0"/>
          </a:p>
          <a:p>
            <a:pPr lvl="2" indent="0">
              <a:spcBef>
                <a:spcPts val="600"/>
              </a:spcBef>
              <a:buNone/>
            </a:pPr>
            <a:r>
              <a:rPr lang="en-US" sz="1600" b="1" dirty="0"/>
              <a:t>Governance &amp; Oversight Standards</a:t>
            </a:r>
            <a:r>
              <a:rPr lang="en-US" sz="1600" dirty="0"/>
              <a:t>:  </a:t>
            </a:r>
          </a:p>
          <a:p>
            <a:pPr marL="857250" lvl="3" indent="-400050">
              <a:spcBef>
                <a:spcPts val="600"/>
              </a:spcBef>
              <a:buFont typeface="+mj-lt"/>
              <a:buAutoNum type="romanLcPeriod"/>
            </a:pPr>
            <a:r>
              <a:rPr lang="en-US" sz="1200" dirty="0"/>
              <a:t>Completeness of Third Party Risk Management (“TPRM”) inventory of all third parties (All tranches) contracted with Aetna</a:t>
            </a:r>
          </a:p>
          <a:p>
            <a:pPr marL="857250" lvl="3" indent="-400050">
              <a:spcBef>
                <a:spcPts val="600"/>
              </a:spcBef>
              <a:buFont typeface="+mj-lt"/>
              <a:buAutoNum type="romanLcPeriod"/>
            </a:pPr>
            <a:r>
              <a:rPr lang="en-US" sz="1200" dirty="0"/>
              <a:t>Review standards (onsite &amp; questionnaire) – The documentation and process controls in place that facilitates oversight, accountability, monitoring, and on-going risk management;</a:t>
            </a:r>
          </a:p>
          <a:p>
            <a:pPr marL="857250" lvl="3" indent="-400050">
              <a:spcBef>
                <a:spcPts val="600"/>
              </a:spcBef>
              <a:buFont typeface="+mj-lt"/>
              <a:buAutoNum type="romanLcPeriod"/>
            </a:pPr>
            <a:r>
              <a:rPr lang="en-US" sz="1200" dirty="0"/>
              <a:t>Frequency of reviews – Scheduling, tracking, and approach (Based on risk tier of the third party).  Questionnaires vs on sites </a:t>
            </a:r>
          </a:p>
          <a:p>
            <a:pPr marL="857250" lvl="3" indent="-400050">
              <a:spcBef>
                <a:spcPts val="600"/>
              </a:spcBef>
              <a:buFont typeface="+mj-lt"/>
              <a:buAutoNum type="romanLcPeriod"/>
            </a:pPr>
            <a:r>
              <a:rPr lang="en-US" sz="1200" dirty="0"/>
              <a:t>Reporting and communications, including escalation</a:t>
            </a:r>
          </a:p>
          <a:p>
            <a:pPr lvl="2" indent="0">
              <a:spcBef>
                <a:spcPts val="600"/>
              </a:spcBef>
              <a:buNone/>
            </a:pPr>
            <a:endParaRPr lang="en-US" sz="400" b="1" dirty="0"/>
          </a:p>
          <a:p>
            <a:pPr lvl="2" indent="0">
              <a:spcBef>
                <a:spcPts val="600"/>
              </a:spcBef>
              <a:buNone/>
            </a:pPr>
            <a:r>
              <a:rPr lang="en-US" sz="1600" b="1" dirty="0"/>
              <a:t>On-Going Risk Monitoring</a:t>
            </a:r>
            <a:r>
              <a:rPr lang="en-US" sz="1600" dirty="0"/>
              <a:t>:  </a:t>
            </a:r>
          </a:p>
          <a:p>
            <a:pPr marL="857250" lvl="3" indent="-400050">
              <a:spcBef>
                <a:spcPts val="600"/>
              </a:spcBef>
              <a:buFont typeface="+mj-lt"/>
              <a:buAutoNum type="romanLcPeriod"/>
            </a:pPr>
            <a:r>
              <a:rPr lang="en-US" sz="1200" dirty="0"/>
              <a:t>Understanding the assessment of new/evolving risks and/or vendor changes (including how Aetna’s relationship changing) that impact Aetna;</a:t>
            </a:r>
          </a:p>
          <a:p>
            <a:pPr marL="857250" lvl="3" indent="-400050">
              <a:spcBef>
                <a:spcPts val="600"/>
              </a:spcBef>
              <a:buFont typeface="+mj-lt"/>
              <a:buAutoNum type="romanLcPeriod"/>
            </a:pPr>
            <a:r>
              <a:rPr lang="en-US" sz="1200" dirty="0"/>
              <a:t>How results of ongoing monitoring activities ensure risks are re-prioritized, re-assignment, and re-classified; and</a:t>
            </a:r>
          </a:p>
          <a:p>
            <a:pPr marL="857250" lvl="3" indent="-400050">
              <a:spcBef>
                <a:spcPts val="600"/>
              </a:spcBef>
              <a:buFont typeface="+mj-lt"/>
              <a:buAutoNum type="romanLcPeriod"/>
            </a:pPr>
            <a:r>
              <a:rPr lang="en-US" sz="1200" dirty="0"/>
              <a:t>Reporting and communications, including escalation</a:t>
            </a:r>
          </a:p>
        </p:txBody>
      </p:sp>
      <p:sp>
        <p:nvSpPr>
          <p:cNvPr id="4" name="Slide Number Placeholder 3"/>
          <p:cNvSpPr>
            <a:spLocks noGrp="1"/>
          </p:cNvSpPr>
          <p:nvPr>
            <p:ph type="sldNum" sz="quarter" idx="10"/>
          </p:nvPr>
        </p:nvSpPr>
        <p:spPr/>
        <p:txBody>
          <a:bodyPr/>
          <a:lstStyle/>
          <a:p>
            <a:pPr>
              <a:defRPr/>
            </a:pPr>
            <a:fld id="{8BB503FB-BCD1-4692-B25D-5889E1335F31}" type="slidenum">
              <a:rPr lang="en-US" smtClean="0"/>
              <a:pPr>
                <a:defRPr/>
              </a:pPr>
              <a:t>4</a:t>
            </a:fld>
            <a:endParaRPr lang="en-US" dirty="0"/>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4</a:t>
            </a:fld>
            <a:endParaRPr lang="en-US" dirty="0">
              <a:solidFill>
                <a:schemeClr val="tx2"/>
              </a:solidFill>
              <a:latin typeface="+mn-lt"/>
            </a:endParaRPr>
          </a:p>
        </p:txBody>
      </p:sp>
      <p:sp>
        <p:nvSpPr>
          <p:cNvPr id="7" name="TextBox 6"/>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
        <p:nvSpPr>
          <p:cNvPr id="8" name="Title 7"/>
          <p:cNvSpPr>
            <a:spLocks noGrp="1"/>
          </p:cNvSpPr>
          <p:nvPr>
            <p:ph type="title"/>
          </p:nvPr>
        </p:nvSpPr>
        <p:spPr>
          <a:xfrm>
            <a:off x="289560" y="278304"/>
            <a:ext cx="8392674" cy="529602"/>
          </a:xfrm>
        </p:spPr>
        <p:txBody>
          <a:bodyPr/>
          <a:lstStyle/>
          <a:p>
            <a:r>
              <a:rPr lang="en-US" sz="3600" dirty="0"/>
              <a:t>Project Scope (contd.)</a:t>
            </a:r>
          </a:p>
        </p:txBody>
      </p:sp>
    </p:spTree>
    <p:extLst>
      <p:ext uri="{BB962C8B-B14F-4D97-AF65-F5344CB8AC3E}">
        <p14:creationId xmlns:p14="http://schemas.microsoft.com/office/powerpoint/2010/main" val="358732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272" y="1200150"/>
            <a:ext cx="8509543" cy="5360670"/>
          </a:xfrm>
        </p:spPr>
        <p:txBody>
          <a:bodyPr/>
          <a:lstStyle/>
          <a:p>
            <a:pPr marL="285750" lvl="0" indent="-285750" eaLnBrk="1" hangingPunct="1">
              <a:spcBef>
                <a:spcPts val="600"/>
              </a:spcBef>
              <a:buFont typeface="Arial" pitchFamily="34" charset="0"/>
              <a:buChar char="•"/>
            </a:pPr>
            <a:r>
              <a:rPr lang="en-US" sz="1800" b="0" kern="1200" dirty="0">
                <a:solidFill>
                  <a:srgbClr val="000000"/>
                </a:solidFill>
              </a:rPr>
              <a:t>Current organizational structure overseeing the Third Party Security Risk </a:t>
            </a:r>
          </a:p>
          <a:p>
            <a:pPr marL="285750" lvl="0" indent="-285750" eaLnBrk="1" hangingPunct="1">
              <a:spcBef>
                <a:spcPts val="600"/>
              </a:spcBef>
              <a:buFont typeface="Arial" pitchFamily="34" charset="0"/>
              <a:buChar char="•"/>
            </a:pPr>
            <a:r>
              <a:rPr lang="en-US" sz="1800" b="0" kern="1200" dirty="0">
                <a:solidFill>
                  <a:srgbClr val="000000"/>
                </a:solidFill>
              </a:rPr>
              <a:t>Process, tools, or organizational changes that have occurred in the past 12 months</a:t>
            </a:r>
          </a:p>
          <a:p>
            <a:pPr marL="285750" lvl="0" indent="-285750" eaLnBrk="1" hangingPunct="1">
              <a:spcBef>
                <a:spcPts val="600"/>
              </a:spcBef>
              <a:buFont typeface="Arial" pitchFamily="34" charset="0"/>
              <a:buChar char="•"/>
            </a:pPr>
            <a:r>
              <a:rPr lang="en-US" sz="1800" b="0" kern="1200" dirty="0">
                <a:solidFill>
                  <a:srgbClr val="000000"/>
                </a:solidFill>
              </a:rPr>
              <a:t>Other corporate , regulatory or business reviews/audits currently underway</a:t>
            </a:r>
          </a:p>
          <a:p>
            <a:pPr marL="285750" lvl="0" indent="-285750" eaLnBrk="1" hangingPunct="1">
              <a:spcBef>
                <a:spcPts val="600"/>
              </a:spcBef>
              <a:buFont typeface="Arial" pitchFamily="34" charset="0"/>
              <a:buChar char="•"/>
            </a:pPr>
            <a:r>
              <a:rPr lang="en-US" sz="1800" b="0" kern="1200" dirty="0">
                <a:solidFill>
                  <a:srgbClr val="000000"/>
                </a:solidFill>
              </a:rPr>
              <a:t>Known gaps/risks currently being addressed; as related to this audit</a:t>
            </a:r>
          </a:p>
          <a:p>
            <a:pPr marL="285750" lvl="0" indent="-285750" eaLnBrk="1" hangingPunct="1">
              <a:spcBef>
                <a:spcPts val="600"/>
              </a:spcBef>
              <a:buFont typeface="Arial" pitchFamily="34" charset="0"/>
              <a:buChar char="•"/>
            </a:pPr>
            <a:r>
              <a:rPr lang="en-US" sz="1800" b="0" kern="1200" dirty="0">
                <a:solidFill>
                  <a:srgbClr val="000000"/>
                </a:solidFill>
              </a:rPr>
              <a:t>Weekly status meetings and reporting ; Communication &amp; Escalation</a:t>
            </a:r>
          </a:p>
          <a:p>
            <a:pPr marL="520700" lvl="2" indent="-285750">
              <a:spcBef>
                <a:spcPts val="600"/>
              </a:spcBef>
              <a:buFont typeface="Arial" pitchFamily="34" charset="0"/>
              <a:buChar char="•"/>
            </a:pPr>
            <a:r>
              <a:rPr lang="en-US" sz="1600" b="0" i="1" kern="1200" dirty="0">
                <a:solidFill>
                  <a:srgbClr val="000000"/>
                </a:solidFill>
              </a:rPr>
              <a:t>Who should be the attendees and status reporting recipients?</a:t>
            </a:r>
          </a:p>
          <a:p>
            <a:pPr marL="520700" lvl="2" indent="-285750">
              <a:spcBef>
                <a:spcPts val="600"/>
              </a:spcBef>
              <a:buFont typeface="Arial" pitchFamily="34" charset="0"/>
              <a:buChar char="•"/>
            </a:pPr>
            <a:r>
              <a:rPr lang="en-US" sz="1600" b="0" i="1" kern="1200" dirty="0">
                <a:solidFill>
                  <a:srgbClr val="000000"/>
                </a:solidFill>
              </a:rPr>
              <a:t>Who will be the key contact for this engagement and their back-up?</a:t>
            </a:r>
          </a:p>
          <a:p>
            <a:pPr marL="520700" lvl="2" indent="-285750">
              <a:spcBef>
                <a:spcPts val="600"/>
              </a:spcBef>
              <a:buFont typeface="Arial" pitchFamily="34" charset="0"/>
              <a:buChar char="•"/>
            </a:pPr>
            <a:r>
              <a:rPr lang="en-US" sz="1600" b="0" i="1" kern="1200" dirty="0">
                <a:solidFill>
                  <a:srgbClr val="000000"/>
                </a:solidFill>
              </a:rPr>
              <a:t>Who will be the escalation contact for this engagement?</a:t>
            </a:r>
          </a:p>
          <a:p>
            <a:pPr marL="285750" lvl="0" indent="-285750" eaLnBrk="1" hangingPunct="1">
              <a:spcBef>
                <a:spcPts val="600"/>
              </a:spcBef>
              <a:buFont typeface="Arial" pitchFamily="34" charset="0"/>
              <a:buChar char="•"/>
            </a:pPr>
            <a:r>
              <a:rPr lang="en-US" sz="1800" b="0" kern="1200" dirty="0">
                <a:solidFill>
                  <a:srgbClr val="000000"/>
                </a:solidFill>
              </a:rPr>
              <a:t>Availability and Blackout Dates</a:t>
            </a:r>
          </a:p>
          <a:p>
            <a:pPr marL="285750" lvl="0" indent="-285750" eaLnBrk="1" hangingPunct="1">
              <a:spcBef>
                <a:spcPts val="600"/>
              </a:spcBef>
              <a:buFont typeface="Arial" pitchFamily="34" charset="0"/>
              <a:buChar char="•"/>
            </a:pPr>
            <a:r>
              <a:rPr lang="en-US" sz="1800" b="0" kern="1200" dirty="0">
                <a:solidFill>
                  <a:schemeClr val="bg1"/>
                </a:solidFill>
              </a:rPr>
              <a:t>Background on Fieldwork phase of audit engagement   </a:t>
            </a:r>
          </a:p>
          <a:p>
            <a:pPr marL="520700" lvl="2" indent="-285750">
              <a:spcBef>
                <a:spcPts val="600"/>
              </a:spcBef>
              <a:buFont typeface="Arial" pitchFamily="34" charset="0"/>
              <a:buChar char="•"/>
            </a:pPr>
            <a:r>
              <a:rPr lang="en-US" sz="1600" i="1" dirty="0">
                <a:solidFill>
                  <a:schemeClr val="bg1"/>
                </a:solidFill>
              </a:rPr>
              <a:t>Risk and control focus; evidence and walkthroughs are required </a:t>
            </a:r>
          </a:p>
          <a:p>
            <a:pPr marL="520700" lvl="2" indent="-285750">
              <a:spcBef>
                <a:spcPts val="600"/>
              </a:spcBef>
              <a:buFont typeface="Arial" pitchFamily="34" charset="0"/>
              <a:buChar char="•"/>
            </a:pPr>
            <a:r>
              <a:rPr lang="en-US" sz="1600" i="1" dirty="0">
                <a:solidFill>
                  <a:schemeClr val="bg1"/>
                </a:solidFill>
              </a:rPr>
              <a:t>Potential issues will be verbally shared prior to appearing in the status report</a:t>
            </a:r>
          </a:p>
          <a:p>
            <a:pPr marL="520700" lvl="2" indent="-285750">
              <a:spcBef>
                <a:spcPts val="600"/>
              </a:spcBef>
              <a:buFont typeface="Arial" pitchFamily="34" charset="0"/>
              <a:buChar char="•"/>
            </a:pPr>
            <a:r>
              <a:rPr lang="en-US" sz="1600" i="1" kern="1200" dirty="0">
                <a:solidFill>
                  <a:schemeClr val="bg1"/>
                </a:solidFill>
              </a:rPr>
              <a:t>Turnaround timeframe for audit requests and inquiries is 48 hours; if this timeframe cannot be met, inform Internal Audit team right away</a:t>
            </a:r>
          </a:p>
          <a:p>
            <a:pPr marL="520700" lvl="2" indent="-285750">
              <a:spcBef>
                <a:spcPts val="600"/>
              </a:spcBef>
              <a:buFont typeface="Arial" pitchFamily="34" charset="0"/>
              <a:buChar char="•"/>
            </a:pPr>
            <a:r>
              <a:rPr lang="en-US" sz="1600" i="1" kern="1200" dirty="0">
                <a:solidFill>
                  <a:schemeClr val="bg1"/>
                </a:solidFill>
              </a:rPr>
              <a:t>Status of audit requests will be discussed during status meetings</a:t>
            </a:r>
            <a:r>
              <a:rPr lang="en-US" sz="1800" kern="1200" dirty="0">
                <a:solidFill>
                  <a:schemeClr val="bg1"/>
                </a:solidFill>
              </a:rPr>
              <a:t>.</a:t>
            </a:r>
          </a:p>
        </p:txBody>
      </p:sp>
      <p:sp>
        <p:nvSpPr>
          <p:cNvPr id="4" name="Slide Number Placeholder 3"/>
          <p:cNvSpPr>
            <a:spLocks noGrp="1"/>
          </p:cNvSpPr>
          <p:nvPr>
            <p:ph type="sldNum" sz="quarter" idx="10"/>
          </p:nvPr>
        </p:nvSpPr>
        <p:spPr/>
        <p:txBody>
          <a:bodyPr/>
          <a:lstStyle/>
          <a:p>
            <a:pPr>
              <a:defRPr/>
            </a:pPr>
            <a:fld id="{8BB503FB-BCD1-4692-B25D-5889E1335F31}" type="slidenum">
              <a:rPr lang="en-US" smtClean="0"/>
              <a:pPr>
                <a:defRPr/>
              </a:pPr>
              <a:t>5</a:t>
            </a:fld>
            <a:endParaRPr lang="en-US" dirty="0"/>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5</a:t>
            </a:fld>
            <a:endParaRPr lang="en-US" dirty="0">
              <a:solidFill>
                <a:schemeClr val="tx2"/>
              </a:solidFill>
              <a:latin typeface="+mn-lt"/>
            </a:endParaRPr>
          </a:p>
        </p:txBody>
      </p:sp>
      <p:sp>
        <p:nvSpPr>
          <p:cNvPr id="7" name="TextBox 6"/>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
        <p:nvSpPr>
          <p:cNvPr id="8" name="Title 7"/>
          <p:cNvSpPr>
            <a:spLocks noGrp="1"/>
          </p:cNvSpPr>
          <p:nvPr>
            <p:ph type="title"/>
          </p:nvPr>
        </p:nvSpPr>
        <p:spPr>
          <a:xfrm>
            <a:off x="305692" y="529764"/>
            <a:ext cx="8392674" cy="607660"/>
          </a:xfrm>
        </p:spPr>
        <p:txBody>
          <a:bodyPr/>
          <a:lstStyle/>
          <a:p>
            <a:r>
              <a:rPr lang="en-US" sz="3600"/>
              <a:t>Discussion </a:t>
            </a:r>
            <a:r>
              <a:rPr lang="en-US" sz="3600" dirty="0"/>
              <a:t>Points  </a:t>
            </a:r>
          </a:p>
        </p:txBody>
      </p:sp>
    </p:spTree>
    <p:extLst>
      <p:ext uri="{BB962C8B-B14F-4D97-AF65-F5344CB8AC3E}">
        <p14:creationId xmlns:p14="http://schemas.microsoft.com/office/powerpoint/2010/main" val="30080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5708"/>
            <a:ext cx="7067550" cy="698500"/>
          </a:xfrm>
        </p:spPr>
        <p:txBody>
          <a:bodyPr/>
          <a:lstStyle/>
          <a:p>
            <a:r>
              <a:rPr lang="en-US" sz="4000" dirty="0"/>
              <a:t>Timeline</a:t>
            </a:r>
          </a:p>
        </p:txBody>
      </p:sp>
      <p:sp>
        <p:nvSpPr>
          <p:cNvPr id="4" name="Slide Number Placeholder 3"/>
          <p:cNvSpPr>
            <a:spLocks noGrp="1"/>
          </p:cNvSpPr>
          <p:nvPr>
            <p:ph type="sldNum" sz="quarter" idx="10"/>
          </p:nvPr>
        </p:nvSpPr>
        <p:spPr/>
        <p:txBody>
          <a:bodyPr/>
          <a:lstStyle/>
          <a:p>
            <a:pPr>
              <a:defRPr/>
            </a:pPr>
            <a:fld id="{B6F67D04-B9D0-4D3A-AC9C-1BAE0793B680}" type="slidenum">
              <a:rPr lang="en-US" smtClean="0">
                <a:solidFill>
                  <a:srgbClr val="FFFFFF"/>
                </a:solidFill>
              </a:rPr>
              <a:pPr>
                <a:defRPr/>
              </a:pPr>
              <a:t>6</a:t>
            </a:fld>
            <a:endParaRPr lang="en-US" dirty="0">
              <a:solidFill>
                <a:srgbClr val="FFFFFF"/>
              </a:solidFill>
            </a:endParaRPr>
          </a:p>
        </p:txBody>
      </p:sp>
      <p:sp>
        <p:nvSpPr>
          <p:cNvPr id="6" name="Rectangle 5"/>
          <p:cNvSpPr/>
          <p:nvPr/>
        </p:nvSpPr>
        <p:spPr>
          <a:xfrm>
            <a:off x="289559" y="3154680"/>
            <a:ext cx="8427403" cy="1348061"/>
          </a:xfrm>
          <a:prstGeom prst="rect">
            <a:avLst/>
          </a:prstGeom>
        </p:spPr>
        <p:txBody>
          <a:bodyPr wrap="square">
            <a:spAutoFit/>
          </a:bodyPr>
          <a:lstStyle/>
          <a:p>
            <a:pPr marL="344488" lvl="1" indent="-342900">
              <a:buFont typeface="Arial" panose="020B0604020202020204" pitchFamily="34" charset="0"/>
              <a:buChar char="•"/>
            </a:pPr>
            <a:endParaRPr lang="en-US" sz="2400" dirty="0">
              <a:solidFill>
                <a:schemeClr val="bg1"/>
              </a:solidFill>
              <a:latin typeface="+mn-lt"/>
            </a:endParaRPr>
          </a:p>
          <a:p>
            <a:pPr marL="120650" lvl="1" indent="-342900">
              <a:spcBef>
                <a:spcPct val="20000"/>
              </a:spcBef>
              <a:buFont typeface="Arial" panose="020B0604020202020204" pitchFamily="34" charset="0"/>
              <a:buChar char="•"/>
              <a:defRPr/>
            </a:pPr>
            <a:endParaRPr lang="en-US" sz="2400" dirty="0">
              <a:solidFill>
                <a:schemeClr val="bg1"/>
              </a:solidFill>
              <a:latin typeface="+mn-lt"/>
            </a:endParaRPr>
          </a:p>
          <a:p>
            <a:pPr marL="120650" lvl="1" indent="-342900">
              <a:spcBef>
                <a:spcPct val="20000"/>
              </a:spcBef>
              <a:buFont typeface="Arial" panose="020B0604020202020204" pitchFamily="34" charset="0"/>
              <a:buChar char="•"/>
              <a:defRPr/>
            </a:pPr>
            <a:endParaRPr lang="en-US" sz="2400" dirty="0">
              <a:solidFill>
                <a:schemeClr val="bg1"/>
              </a:solidFill>
              <a:latin typeface="+mn-lt"/>
            </a:endParaRPr>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6</a:t>
            </a:fld>
            <a:endParaRPr lang="en-US" dirty="0">
              <a:solidFill>
                <a:schemeClr val="tx2"/>
              </a:solidFill>
              <a:latin typeface="+mn-lt"/>
            </a:endParaRPr>
          </a:p>
        </p:txBody>
      </p:sp>
      <p:sp>
        <p:nvSpPr>
          <p:cNvPr id="8" name="TextBox 7"/>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graphicFrame>
        <p:nvGraphicFramePr>
          <p:cNvPr id="3" name="Table 2"/>
          <p:cNvGraphicFramePr>
            <a:graphicFrameLocks noGrp="1"/>
          </p:cNvGraphicFramePr>
          <p:nvPr>
            <p:extLst>
              <p:ext uri="{D42A27DB-BD31-4B8C-83A1-F6EECF244321}">
                <p14:modId xmlns:p14="http://schemas.microsoft.com/office/powerpoint/2010/main" val="3303290008"/>
              </p:ext>
            </p:extLst>
          </p:nvPr>
        </p:nvGraphicFramePr>
        <p:xfrm>
          <a:off x="541020" y="1397000"/>
          <a:ext cx="7740396" cy="2644140"/>
        </p:xfrm>
        <a:graphic>
          <a:graphicData uri="http://schemas.openxmlformats.org/drawingml/2006/table">
            <a:tbl>
              <a:tblPr firstRow="1" bandRow="1">
                <a:tableStyleId>{69012ECD-51FC-41F1-AA8D-1B2483CD663E}</a:tableStyleId>
              </a:tblPr>
              <a:tblGrid>
                <a:gridCol w="4511040">
                  <a:extLst>
                    <a:ext uri="{9D8B030D-6E8A-4147-A177-3AD203B41FA5}">
                      <a16:colId xmlns:a16="http://schemas.microsoft.com/office/drawing/2014/main" val="20000"/>
                    </a:ext>
                  </a:extLst>
                </a:gridCol>
                <a:gridCol w="3229356">
                  <a:extLst>
                    <a:ext uri="{9D8B030D-6E8A-4147-A177-3AD203B41FA5}">
                      <a16:colId xmlns:a16="http://schemas.microsoft.com/office/drawing/2014/main" val="20001"/>
                    </a:ext>
                  </a:extLst>
                </a:gridCol>
              </a:tblGrid>
              <a:tr h="370840">
                <a:tc>
                  <a:txBody>
                    <a:bodyPr/>
                    <a:lstStyle/>
                    <a:p>
                      <a:pPr algn="ctr"/>
                      <a:r>
                        <a:rPr lang="en-US" b="1" baseline="0" dirty="0">
                          <a:solidFill>
                            <a:schemeClr val="bg2"/>
                          </a:solidFill>
                        </a:rPr>
                        <a:t>Key Milestones</a:t>
                      </a:r>
                    </a:p>
                  </a:txBody>
                  <a:tcPr/>
                </a:tc>
                <a:tc>
                  <a:txBody>
                    <a:bodyPr/>
                    <a:lstStyle/>
                    <a:p>
                      <a:pPr algn="ctr"/>
                      <a:r>
                        <a:rPr lang="en-US" b="1" baseline="0" dirty="0">
                          <a:solidFill>
                            <a:schemeClr val="bg2"/>
                          </a:solidFill>
                        </a:rPr>
                        <a:t>Dates</a:t>
                      </a:r>
                    </a:p>
                  </a:txBody>
                  <a:tcPr/>
                </a:tc>
                <a:extLst>
                  <a:ext uri="{0D108BD9-81ED-4DB2-BD59-A6C34878D82A}">
                    <a16:rowId xmlns:a16="http://schemas.microsoft.com/office/drawing/2014/main" val="10000"/>
                  </a:ext>
                </a:extLst>
              </a:tr>
              <a:tr h="419100">
                <a:tc>
                  <a:txBody>
                    <a:bodyPr/>
                    <a:lstStyle/>
                    <a:p>
                      <a:r>
                        <a:rPr lang="en-US" dirty="0"/>
                        <a:t>Issue</a:t>
                      </a:r>
                      <a:r>
                        <a:rPr lang="en-US" baseline="0" dirty="0"/>
                        <a:t> Engagement Memo</a:t>
                      </a:r>
                      <a:endParaRPr lang="en-US" dirty="0"/>
                    </a:p>
                  </a:txBody>
                  <a:tcPr/>
                </a:tc>
                <a:tc>
                  <a:txBody>
                    <a:bodyPr/>
                    <a:lstStyle/>
                    <a:p>
                      <a:pPr algn="ctr"/>
                      <a:r>
                        <a:rPr lang="en-US" dirty="0"/>
                        <a:t>October</a:t>
                      </a:r>
                      <a:r>
                        <a:rPr lang="en-US" baseline="0" dirty="0"/>
                        <a:t> 17</a:t>
                      </a:r>
                      <a:endParaRPr lang="en-US" dirty="0"/>
                    </a:p>
                  </a:txBody>
                  <a:tcPr/>
                </a:tc>
                <a:extLst>
                  <a:ext uri="{0D108BD9-81ED-4DB2-BD59-A6C34878D82A}">
                    <a16:rowId xmlns:a16="http://schemas.microsoft.com/office/drawing/2014/main" val="10001"/>
                  </a:ext>
                </a:extLst>
              </a:tr>
              <a:tr h="370840">
                <a:tc>
                  <a:txBody>
                    <a:bodyPr/>
                    <a:lstStyle/>
                    <a:p>
                      <a:r>
                        <a:rPr lang="en-US" dirty="0"/>
                        <a:t>Align on Business Control Analysis</a:t>
                      </a:r>
                    </a:p>
                  </a:txBody>
                  <a:tcPr/>
                </a:tc>
                <a:tc>
                  <a:txBody>
                    <a:bodyPr/>
                    <a:lstStyle/>
                    <a:p>
                      <a:pPr algn="ctr"/>
                      <a:r>
                        <a:rPr lang="en-US" dirty="0"/>
                        <a:t>October 24</a:t>
                      </a:r>
                    </a:p>
                  </a:txBody>
                  <a:tcPr/>
                </a:tc>
                <a:extLst>
                  <a:ext uri="{0D108BD9-81ED-4DB2-BD59-A6C34878D82A}">
                    <a16:rowId xmlns:a16="http://schemas.microsoft.com/office/drawing/2014/main" val="10002"/>
                  </a:ext>
                </a:extLst>
              </a:tr>
              <a:tr h="370840">
                <a:tc>
                  <a:txBody>
                    <a:bodyPr/>
                    <a:lstStyle/>
                    <a:p>
                      <a:r>
                        <a:rPr lang="en-US" dirty="0"/>
                        <a:t>Complete fieldwork/testing</a:t>
                      </a:r>
                    </a:p>
                  </a:txBody>
                  <a:tcPr/>
                </a:tc>
                <a:tc>
                  <a:txBody>
                    <a:bodyPr/>
                    <a:lstStyle/>
                    <a:p>
                      <a:pPr algn="ctr"/>
                      <a:r>
                        <a:rPr lang="en-US" dirty="0"/>
                        <a:t>November</a:t>
                      </a:r>
                      <a:r>
                        <a:rPr lang="en-US" baseline="0" dirty="0"/>
                        <a:t> 4</a:t>
                      </a:r>
                      <a:endParaRPr lang="en-US" dirty="0"/>
                    </a:p>
                  </a:txBody>
                  <a:tcPr/>
                </a:tc>
                <a:extLst>
                  <a:ext uri="{0D108BD9-81ED-4DB2-BD59-A6C34878D82A}">
                    <a16:rowId xmlns:a16="http://schemas.microsoft.com/office/drawing/2014/main" val="10003"/>
                  </a:ext>
                </a:extLst>
              </a:tr>
              <a:tr h="370840">
                <a:tc>
                  <a:txBody>
                    <a:bodyPr/>
                    <a:lstStyle/>
                    <a:p>
                      <a:r>
                        <a:rPr lang="en-US" dirty="0"/>
                        <a:t>Share Draft</a:t>
                      </a:r>
                      <a:r>
                        <a:rPr lang="en-US" baseline="0" dirty="0"/>
                        <a:t> Issues List</a:t>
                      </a:r>
                      <a:endParaRPr lang="en-US" dirty="0"/>
                    </a:p>
                  </a:txBody>
                  <a:tcPr/>
                </a:tc>
                <a:tc>
                  <a:txBody>
                    <a:bodyPr/>
                    <a:lstStyle/>
                    <a:p>
                      <a:pPr algn="ctr"/>
                      <a:r>
                        <a:rPr lang="en-US" dirty="0"/>
                        <a:t>November 9</a:t>
                      </a:r>
                    </a:p>
                  </a:txBody>
                  <a:tcPr/>
                </a:tc>
                <a:extLst>
                  <a:ext uri="{0D108BD9-81ED-4DB2-BD59-A6C34878D82A}">
                    <a16:rowId xmlns:a16="http://schemas.microsoft.com/office/drawing/2014/main" val="10004"/>
                  </a:ext>
                </a:extLst>
              </a:tr>
              <a:tr h="370840">
                <a:tc>
                  <a:txBody>
                    <a:bodyPr/>
                    <a:lstStyle/>
                    <a:p>
                      <a:r>
                        <a:rPr lang="en-US" dirty="0"/>
                        <a:t>Provide</a:t>
                      </a:r>
                      <a:r>
                        <a:rPr lang="en-US" baseline="0" dirty="0"/>
                        <a:t> Management Action Plans</a:t>
                      </a:r>
                      <a:endParaRPr lang="en-US" dirty="0"/>
                    </a:p>
                  </a:txBody>
                  <a:tcPr/>
                </a:tc>
                <a:tc>
                  <a:txBody>
                    <a:bodyPr/>
                    <a:lstStyle/>
                    <a:p>
                      <a:pPr algn="ctr"/>
                      <a:r>
                        <a:rPr lang="en-US" dirty="0"/>
                        <a:t>November 16</a:t>
                      </a:r>
                    </a:p>
                  </a:txBody>
                  <a:tcPr/>
                </a:tc>
                <a:extLst>
                  <a:ext uri="{0D108BD9-81ED-4DB2-BD59-A6C34878D82A}">
                    <a16:rowId xmlns:a16="http://schemas.microsoft.com/office/drawing/2014/main" val="10005"/>
                  </a:ext>
                </a:extLst>
              </a:tr>
              <a:tr h="370840">
                <a:tc>
                  <a:txBody>
                    <a:bodyPr/>
                    <a:lstStyle/>
                    <a:p>
                      <a:r>
                        <a:rPr lang="en-US" dirty="0"/>
                        <a:t>Final Audit Report Issued</a:t>
                      </a:r>
                    </a:p>
                  </a:txBody>
                  <a:tcPr/>
                </a:tc>
                <a:tc>
                  <a:txBody>
                    <a:bodyPr/>
                    <a:lstStyle/>
                    <a:p>
                      <a:pPr algn="ctr"/>
                      <a:r>
                        <a:rPr lang="en-US" dirty="0"/>
                        <a:t>December 16</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7754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5708"/>
            <a:ext cx="7067550" cy="698500"/>
          </a:xfrm>
        </p:spPr>
        <p:txBody>
          <a:bodyPr/>
          <a:lstStyle/>
          <a:p>
            <a:r>
              <a:rPr lang="en-US" sz="4000" dirty="0"/>
              <a:t>Appendix</a:t>
            </a:r>
          </a:p>
        </p:txBody>
      </p:sp>
      <p:sp>
        <p:nvSpPr>
          <p:cNvPr id="4" name="Slide Number Placeholder 3"/>
          <p:cNvSpPr>
            <a:spLocks noGrp="1"/>
          </p:cNvSpPr>
          <p:nvPr>
            <p:ph type="sldNum" sz="quarter" idx="10"/>
          </p:nvPr>
        </p:nvSpPr>
        <p:spPr/>
        <p:txBody>
          <a:bodyPr/>
          <a:lstStyle/>
          <a:p>
            <a:pPr>
              <a:defRPr/>
            </a:pPr>
            <a:fld id="{B6F67D04-B9D0-4D3A-AC9C-1BAE0793B680}" type="slidenum">
              <a:rPr lang="en-US" smtClean="0">
                <a:solidFill>
                  <a:srgbClr val="FFFFFF"/>
                </a:solidFill>
              </a:rPr>
              <a:pPr>
                <a:defRPr/>
              </a:pPr>
              <a:t>7</a:t>
            </a:fld>
            <a:endParaRPr lang="en-US" dirty="0">
              <a:solidFill>
                <a:srgbClr val="FFFFFF"/>
              </a:solidFill>
            </a:endParaRPr>
          </a:p>
        </p:txBody>
      </p:sp>
      <p:sp>
        <p:nvSpPr>
          <p:cNvPr id="6" name="Rectangle 5"/>
          <p:cNvSpPr/>
          <p:nvPr/>
        </p:nvSpPr>
        <p:spPr>
          <a:xfrm>
            <a:off x="289559" y="1158539"/>
            <a:ext cx="8427403" cy="904863"/>
          </a:xfrm>
          <a:prstGeom prst="rect">
            <a:avLst/>
          </a:prstGeom>
        </p:spPr>
        <p:txBody>
          <a:bodyPr wrap="square">
            <a:spAutoFit/>
          </a:bodyPr>
          <a:lstStyle/>
          <a:p>
            <a:pPr marL="344488" lvl="1" indent="-342900">
              <a:buFont typeface="Arial" panose="020B0604020202020204" pitchFamily="34" charset="0"/>
              <a:buChar char="•"/>
            </a:pPr>
            <a:endParaRPr lang="en-US" sz="2400" dirty="0">
              <a:solidFill>
                <a:schemeClr val="bg1"/>
              </a:solidFill>
              <a:latin typeface="+mn-lt"/>
            </a:endParaRPr>
          </a:p>
          <a:p>
            <a:pPr marL="0" lvl="1">
              <a:spcBef>
                <a:spcPct val="20000"/>
              </a:spcBef>
              <a:defRPr/>
            </a:pPr>
            <a:endParaRPr lang="en-US" sz="2400" dirty="0">
              <a:solidFill>
                <a:schemeClr val="bg1"/>
              </a:solidFill>
              <a:latin typeface="+mn-lt"/>
            </a:endParaRPr>
          </a:p>
        </p:txBody>
      </p:sp>
      <p:sp>
        <p:nvSpPr>
          <p:cNvPr id="5"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7</a:t>
            </a:fld>
            <a:endParaRPr lang="en-US" dirty="0">
              <a:solidFill>
                <a:schemeClr val="tx2"/>
              </a:solidFill>
              <a:latin typeface="+mn-lt"/>
            </a:endParaRPr>
          </a:p>
        </p:txBody>
      </p:sp>
      <p:sp>
        <p:nvSpPr>
          <p:cNvPr id="8" name="TextBox 7"/>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38026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 name="TextBox 1"/>
          <p:cNvSpPr txBox="1">
            <a:spLocks noChangeArrowheads="1"/>
          </p:cNvSpPr>
          <p:nvPr/>
        </p:nvSpPr>
        <p:spPr bwMode="auto">
          <a:xfrm>
            <a:off x="7278475" y="6554188"/>
            <a:ext cx="16922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etna Inc.  Logo" pitchFamily="2" charset="0"/>
              </a:defRPr>
            </a:lvl1pPr>
            <a:lvl2pPr marL="742950" indent="-285750" eaLnBrk="0" hangingPunct="0">
              <a:defRPr>
                <a:solidFill>
                  <a:schemeClr val="tx1"/>
                </a:solidFill>
                <a:latin typeface="Aetna Inc.  Logo" pitchFamily="2" charset="0"/>
              </a:defRPr>
            </a:lvl2pPr>
            <a:lvl3pPr marL="1143000" indent="-228600" eaLnBrk="0" hangingPunct="0">
              <a:defRPr>
                <a:solidFill>
                  <a:schemeClr val="tx1"/>
                </a:solidFill>
                <a:latin typeface="Aetna Inc.  Logo" pitchFamily="2" charset="0"/>
              </a:defRPr>
            </a:lvl3pPr>
            <a:lvl4pPr marL="1600200" indent="-228600" eaLnBrk="0" hangingPunct="0">
              <a:defRPr>
                <a:solidFill>
                  <a:schemeClr val="tx1"/>
                </a:solidFill>
                <a:latin typeface="Aetna Inc.  Logo" pitchFamily="2" charset="0"/>
              </a:defRPr>
            </a:lvl4pPr>
            <a:lvl5pPr marL="2057400" indent="-228600" eaLnBrk="0" hangingPunct="0">
              <a:defRPr>
                <a:solidFill>
                  <a:schemeClr val="tx1"/>
                </a:solidFill>
                <a:latin typeface="Aetna Inc.  Logo" pitchFamily="2" charset="0"/>
              </a:defRPr>
            </a:lvl5pPr>
            <a:lvl6pPr marL="2514600" indent="-228600" eaLnBrk="0" fontAlgn="base" hangingPunct="0">
              <a:spcBef>
                <a:spcPct val="0"/>
              </a:spcBef>
              <a:spcAft>
                <a:spcPct val="0"/>
              </a:spcAft>
              <a:defRPr>
                <a:solidFill>
                  <a:schemeClr val="tx1"/>
                </a:solidFill>
                <a:latin typeface="Aetna Inc.  Logo" pitchFamily="2" charset="0"/>
              </a:defRPr>
            </a:lvl6pPr>
            <a:lvl7pPr marL="2971800" indent="-228600" eaLnBrk="0" fontAlgn="base" hangingPunct="0">
              <a:spcBef>
                <a:spcPct val="0"/>
              </a:spcBef>
              <a:spcAft>
                <a:spcPct val="0"/>
              </a:spcAft>
              <a:defRPr>
                <a:solidFill>
                  <a:schemeClr val="tx1"/>
                </a:solidFill>
                <a:latin typeface="Aetna Inc.  Logo" pitchFamily="2" charset="0"/>
              </a:defRPr>
            </a:lvl7pPr>
            <a:lvl8pPr marL="3429000" indent="-228600" eaLnBrk="0" fontAlgn="base" hangingPunct="0">
              <a:spcBef>
                <a:spcPct val="0"/>
              </a:spcBef>
              <a:spcAft>
                <a:spcPct val="0"/>
              </a:spcAft>
              <a:defRPr>
                <a:solidFill>
                  <a:schemeClr val="tx1"/>
                </a:solidFill>
                <a:latin typeface="Aetna Inc.  Logo" pitchFamily="2" charset="0"/>
              </a:defRPr>
            </a:lvl8pPr>
            <a:lvl9pPr marL="3886200" indent="-228600" eaLnBrk="0" fontAlgn="base" hangingPunct="0">
              <a:spcBef>
                <a:spcPct val="0"/>
              </a:spcBef>
              <a:spcAft>
                <a:spcPct val="0"/>
              </a:spcAft>
              <a:defRPr>
                <a:solidFill>
                  <a:schemeClr val="tx1"/>
                </a:solidFill>
                <a:latin typeface="Aetna Inc.  Logo" pitchFamily="2" charset="0"/>
              </a:defRPr>
            </a:lvl9pPr>
          </a:lstStyle>
          <a:p>
            <a:pPr algn="r" eaLnBrk="1" hangingPunct="1"/>
            <a:r>
              <a:rPr lang="en-US" sz="900" b="1" i="1" dirty="0">
                <a:solidFill>
                  <a:srgbClr val="000066"/>
                </a:solidFill>
                <a:latin typeface="Calibri" pitchFamily="34" charset="0"/>
                <a:cs typeface="Calibri" pitchFamily="34" charset="0"/>
              </a:rPr>
              <a:t>Effective February 4, 2015</a:t>
            </a:r>
          </a:p>
        </p:txBody>
      </p:sp>
      <p:sp>
        <p:nvSpPr>
          <p:cNvPr id="22"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8</a:t>
            </a:fld>
            <a:endParaRPr lang="en-US" dirty="0">
              <a:solidFill>
                <a:schemeClr val="tx2"/>
              </a:solidFill>
              <a:latin typeface="+mn-lt"/>
            </a:endParaRPr>
          </a:p>
        </p:txBody>
      </p:sp>
      <p:sp>
        <p:nvSpPr>
          <p:cNvPr id="25" name="TextBox 24"/>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
        <p:nvSpPr>
          <p:cNvPr id="27" name="Rectangle 7"/>
          <p:cNvSpPr txBox="1">
            <a:spLocks noChangeArrowheads="1"/>
          </p:cNvSpPr>
          <p:nvPr/>
        </p:nvSpPr>
        <p:spPr>
          <a:xfrm>
            <a:off x="304799" y="513414"/>
            <a:ext cx="8305801" cy="858186"/>
          </a:xfrm>
          <a:prstGeom prst="rect">
            <a:avLst/>
          </a:prstGeom>
          <a:noFill/>
        </p:spPr>
        <p:txBody>
          <a:bodyPr/>
          <a:lstStyle>
            <a:lvl1pPr algn="l" rtl="0" fontAlgn="base">
              <a:lnSpc>
                <a:spcPct val="85000"/>
              </a:lnSpc>
              <a:spcBef>
                <a:spcPct val="0"/>
              </a:spcBef>
              <a:spcAft>
                <a:spcPct val="0"/>
              </a:spcAft>
              <a:defRPr sz="3500" b="1" baseline="0">
                <a:solidFill>
                  <a:schemeClr val="accent1"/>
                </a:solidFill>
                <a:latin typeface="+mj-lt"/>
                <a:ea typeface="+mj-ea"/>
                <a:cs typeface="+mj-cs"/>
              </a:defRPr>
            </a:lvl1pPr>
            <a:lvl2pPr algn="l" rtl="0" fontAlgn="base">
              <a:spcBef>
                <a:spcPct val="0"/>
              </a:spcBef>
              <a:spcAft>
                <a:spcPct val="0"/>
              </a:spcAft>
              <a:defRPr sz="3500" b="1">
                <a:solidFill>
                  <a:schemeClr val="tx2"/>
                </a:solidFill>
                <a:latin typeface="Calibri" pitchFamily="34" charset="0"/>
              </a:defRPr>
            </a:lvl2pPr>
            <a:lvl3pPr algn="l" rtl="0" fontAlgn="base">
              <a:spcBef>
                <a:spcPct val="0"/>
              </a:spcBef>
              <a:spcAft>
                <a:spcPct val="0"/>
              </a:spcAft>
              <a:defRPr sz="3500" b="1">
                <a:solidFill>
                  <a:schemeClr val="tx2"/>
                </a:solidFill>
                <a:latin typeface="Calibri" pitchFamily="34" charset="0"/>
              </a:defRPr>
            </a:lvl3pPr>
            <a:lvl4pPr algn="l" rtl="0" fontAlgn="base">
              <a:spcBef>
                <a:spcPct val="0"/>
              </a:spcBef>
              <a:spcAft>
                <a:spcPct val="0"/>
              </a:spcAft>
              <a:defRPr sz="3500" b="1">
                <a:solidFill>
                  <a:schemeClr val="tx2"/>
                </a:solidFill>
                <a:latin typeface="Calibri" pitchFamily="34" charset="0"/>
              </a:defRPr>
            </a:lvl4pPr>
            <a:lvl5pPr algn="l" rtl="0" fontAlgn="base">
              <a:spcBef>
                <a:spcPct val="0"/>
              </a:spcBef>
              <a:spcAft>
                <a:spcPct val="0"/>
              </a:spcAft>
              <a:defRPr sz="3500" b="1">
                <a:solidFill>
                  <a:schemeClr val="tx2"/>
                </a:solidFill>
                <a:latin typeface="Calibri" pitchFamily="34" charset="0"/>
              </a:defRPr>
            </a:lvl5pPr>
            <a:lvl6pPr marL="457200" algn="l" rtl="0" fontAlgn="base">
              <a:spcBef>
                <a:spcPct val="0"/>
              </a:spcBef>
              <a:spcAft>
                <a:spcPct val="0"/>
              </a:spcAft>
              <a:defRPr sz="3500" b="1">
                <a:solidFill>
                  <a:schemeClr val="tx2"/>
                </a:solidFill>
                <a:latin typeface="Calibri" pitchFamily="34" charset="0"/>
              </a:defRPr>
            </a:lvl6pPr>
            <a:lvl7pPr marL="914400" algn="l" rtl="0" fontAlgn="base">
              <a:spcBef>
                <a:spcPct val="0"/>
              </a:spcBef>
              <a:spcAft>
                <a:spcPct val="0"/>
              </a:spcAft>
              <a:defRPr sz="3500" b="1">
                <a:solidFill>
                  <a:schemeClr val="tx2"/>
                </a:solidFill>
                <a:latin typeface="Calibri" pitchFamily="34" charset="0"/>
              </a:defRPr>
            </a:lvl7pPr>
            <a:lvl8pPr marL="1371600" algn="l" rtl="0" fontAlgn="base">
              <a:spcBef>
                <a:spcPct val="0"/>
              </a:spcBef>
              <a:spcAft>
                <a:spcPct val="0"/>
              </a:spcAft>
              <a:defRPr sz="3500" b="1">
                <a:solidFill>
                  <a:schemeClr val="tx2"/>
                </a:solidFill>
                <a:latin typeface="Calibri" pitchFamily="34" charset="0"/>
              </a:defRPr>
            </a:lvl8pPr>
            <a:lvl9pPr marL="1828800" algn="l" rtl="0" fontAlgn="base">
              <a:spcBef>
                <a:spcPct val="0"/>
              </a:spcBef>
              <a:spcAft>
                <a:spcPct val="0"/>
              </a:spcAft>
              <a:defRPr sz="3500" b="1">
                <a:solidFill>
                  <a:schemeClr val="tx2"/>
                </a:solidFill>
                <a:latin typeface="Calibri" pitchFamily="34" charset="0"/>
              </a:defRPr>
            </a:lvl9pPr>
          </a:lstStyle>
          <a:p>
            <a:r>
              <a:rPr lang="en-US" sz="4000" kern="0" dirty="0"/>
              <a:t>Internal Audit Department </a:t>
            </a:r>
            <a:endParaRPr lang="en-US" sz="4000" kern="0" dirty="0">
              <a:solidFill>
                <a:srgbClr val="FF0000"/>
              </a:solidFill>
            </a:endParaRPr>
          </a:p>
        </p:txBody>
      </p:sp>
      <p:sp>
        <p:nvSpPr>
          <p:cNvPr id="47" name="Line 97"/>
          <p:cNvSpPr>
            <a:spLocks noChangeShapeType="1"/>
          </p:cNvSpPr>
          <p:nvPr/>
        </p:nvSpPr>
        <p:spPr bwMode="auto">
          <a:xfrm flipH="1">
            <a:off x="5232161" y="2336794"/>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 name="Text Box 154"/>
          <p:cNvSpPr txBox="1">
            <a:spLocks noChangeArrowheads="1"/>
          </p:cNvSpPr>
          <p:nvPr/>
        </p:nvSpPr>
        <p:spPr bwMode="auto">
          <a:xfrm>
            <a:off x="3121421" y="4356448"/>
            <a:ext cx="1371600" cy="838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a:defRPr>
                <a:solidFill>
                  <a:schemeClr val="tx1"/>
                </a:solidFill>
                <a:latin typeface="Arial" charset="0"/>
              </a:defRPr>
            </a:lvl1pPr>
            <a:lvl2pPr marL="742950" indent="-285750" defTabSz="1003300">
              <a:defRPr>
                <a:solidFill>
                  <a:schemeClr val="tx1"/>
                </a:solidFill>
                <a:latin typeface="Arial" charset="0"/>
              </a:defRPr>
            </a:lvl2pPr>
            <a:lvl3pPr marL="1143000" indent="-228600" defTabSz="1003300">
              <a:defRPr>
                <a:solidFill>
                  <a:schemeClr val="tx1"/>
                </a:solidFill>
                <a:latin typeface="Arial" charset="0"/>
              </a:defRPr>
            </a:lvl3pPr>
            <a:lvl4pPr marL="1600200" indent="-228600" defTabSz="1003300">
              <a:defRPr>
                <a:solidFill>
                  <a:schemeClr val="tx1"/>
                </a:solidFill>
                <a:latin typeface="Arial" charset="0"/>
              </a:defRPr>
            </a:lvl4pPr>
            <a:lvl5pPr marL="2057400" indent="-228600" defTabSz="1003300">
              <a:defRPr>
                <a:solidFill>
                  <a:schemeClr val="tx1"/>
                </a:solidFill>
                <a:latin typeface="Arial" charset="0"/>
              </a:defRPr>
            </a:lvl5pPr>
            <a:lvl6pPr marL="2514600" indent="-228600" defTabSz="1003300" fontAlgn="base">
              <a:spcBef>
                <a:spcPct val="0"/>
              </a:spcBef>
              <a:spcAft>
                <a:spcPct val="0"/>
              </a:spcAft>
              <a:defRPr>
                <a:solidFill>
                  <a:schemeClr val="tx1"/>
                </a:solidFill>
                <a:latin typeface="Arial" charset="0"/>
              </a:defRPr>
            </a:lvl6pPr>
            <a:lvl7pPr marL="2971800" indent="-228600" defTabSz="1003300" fontAlgn="base">
              <a:spcBef>
                <a:spcPct val="0"/>
              </a:spcBef>
              <a:spcAft>
                <a:spcPct val="0"/>
              </a:spcAft>
              <a:defRPr>
                <a:solidFill>
                  <a:schemeClr val="tx1"/>
                </a:solidFill>
                <a:latin typeface="Arial" charset="0"/>
              </a:defRPr>
            </a:lvl7pPr>
            <a:lvl8pPr marL="3429000" indent="-228600" defTabSz="1003300" fontAlgn="base">
              <a:spcBef>
                <a:spcPct val="0"/>
              </a:spcBef>
              <a:spcAft>
                <a:spcPct val="0"/>
              </a:spcAft>
              <a:defRPr>
                <a:solidFill>
                  <a:schemeClr val="tx1"/>
                </a:solidFill>
                <a:latin typeface="Arial" charset="0"/>
              </a:defRPr>
            </a:lvl8pPr>
            <a:lvl9pPr marL="3886200" indent="-228600" defTabSz="1003300" fontAlgn="base">
              <a:spcBef>
                <a:spcPct val="0"/>
              </a:spcBef>
              <a:spcAft>
                <a:spcPct val="0"/>
              </a:spcAft>
              <a:defRPr>
                <a:solidFill>
                  <a:schemeClr val="tx1"/>
                </a:solidFill>
                <a:latin typeface="Arial" charset="0"/>
              </a:defRPr>
            </a:lvl9pPr>
          </a:lstStyle>
          <a:p>
            <a:pPr algn="ctr" eaLnBrk="0" hangingPunct="0">
              <a:spcBef>
                <a:spcPct val="10000"/>
              </a:spcBef>
              <a:defRPr/>
            </a:pPr>
            <a:r>
              <a:rPr lang="en-US" sz="1100" b="1" dirty="0">
                <a:solidFill>
                  <a:srgbClr val="C00000"/>
                </a:solidFill>
                <a:latin typeface="Calibri" pitchFamily="34" charset="0"/>
                <a:ea typeface="ヒラギノ角ゴ Pro W3" pitchFamily="1" charset="-128"/>
                <a:cs typeface="Calibri" pitchFamily="34" charset="0"/>
              </a:rPr>
              <a:t>John Hackendorn</a:t>
            </a:r>
          </a:p>
          <a:p>
            <a:pPr algn="ctr" eaLnBrk="0" hangingPunct="0">
              <a:spcBef>
                <a:spcPct val="10000"/>
              </a:spcBef>
              <a:defRPr/>
            </a:pPr>
            <a:r>
              <a:rPr lang="en-US" sz="900" dirty="0">
                <a:solidFill>
                  <a:srgbClr val="000066"/>
                </a:solidFill>
                <a:latin typeface="Calibri" pitchFamily="34" charset="0"/>
                <a:ea typeface="ヒラギノ角ゴ Pro W3" pitchFamily="1" charset="-128"/>
                <a:cs typeface="Calibri" pitchFamily="34" charset="0"/>
              </a:rPr>
              <a:t>Asst. Head of Internal Audit</a:t>
            </a:r>
          </a:p>
          <a:p>
            <a:pPr algn="ctr" eaLnBrk="0" hangingPunct="0">
              <a:spcBef>
                <a:spcPct val="10000"/>
              </a:spcBef>
              <a:defRPr/>
            </a:pPr>
            <a:r>
              <a:rPr lang="en-US" sz="900" i="1" dirty="0">
                <a:solidFill>
                  <a:srgbClr val="000066"/>
                </a:solidFill>
                <a:latin typeface="Calibri" pitchFamily="34" charset="0"/>
                <a:ea typeface="ヒラギノ角ゴ Pro W3" pitchFamily="1" charset="-128"/>
                <a:cs typeface="Calibri" pitchFamily="34" charset="0"/>
              </a:rPr>
              <a:t>Corporate</a:t>
            </a:r>
          </a:p>
        </p:txBody>
      </p:sp>
      <p:sp>
        <p:nvSpPr>
          <p:cNvPr id="49" name="Line 91"/>
          <p:cNvSpPr>
            <a:spLocks noChangeShapeType="1"/>
          </p:cNvSpPr>
          <p:nvPr/>
        </p:nvSpPr>
        <p:spPr bwMode="auto">
          <a:xfrm>
            <a:off x="774461" y="3894132"/>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Text Box 154"/>
          <p:cNvSpPr txBox="1">
            <a:spLocks noChangeArrowheads="1"/>
          </p:cNvSpPr>
          <p:nvPr/>
        </p:nvSpPr>
        <p:spPr bwMode="auto">
          <a:xfrm>
            <a:off x="5765561" y="2108829"/>
            <a:ext cx="1295400" cy="457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a:defRPr>
                <a:solidFill>
                  <a:schemeClr val="tx1"/>
                </a:solidFill>
                <a:latin typeface="Arial" charset="0"/>
              </a:defRPr>
            </a:lvl1pPr>
            <a:lvl2pPr marL="742950" indent="-285750" defTabSz="1003300">
              <a:defRPr>
                <a:solidFill>
                  <a:schemeClr val="tx1"/>
                </a:solidFill>
                <a:latin typeface="Arial" charset="0"/>
              </a:defRPr>
            </a:lvl2pPr>
            <a:lvl3pPr marL="1143000" indent="-228600" defTabSz="1003300">
              <a:defRPr>
                <a:solidFill>
                  <a:schemeClr val="tx1"/>
                </a:solidFill>
                <a:latin typeface="Arial" charset="0"/>
              </a:defRPr>
            </a:lvl3pPr>
            <a:lvl4pPr marL="1600200" indent="-228600" defTabSz="1003300">
              <a:defRPr>
                <a:solidFill>
                  <a:schemeClr val="tx1"/>
                </a:solidFill>
                <a:latin typeface="Arial" charset="0"/>
              </a:defRPr>
            </a:lvl4pPr>
            <a:lvl5pPr marL="2057400" indent="-228600" defTabSz="1003300">
              <a:defRPr>
                <a:solidFill>
                  <a:schemeClr val="tx1"/>
                </a:solidFill>
                <a:latin typeface="Arial" charset="0"/>
              </a:defRPr>
            </a:lvl5pPr>
            <a:lvl6pPr marL="2514600" indent="-228600" defTabSz="1003300" fontAlgn="base">
              <a:spcBef>
                <a:spcPct val="0"/>
              </a:spcBef>
              <a:spcAft>
                <a:spcPct val="0"/>
              </a:spcAft>
              <a:defRPr>
                <a:solidFill>
                  <a:schemeClr val="tx1"/>
                </a:solidFill>
                <a:latin typeface="Arial" charset="0"/>
              </a:defRPr>
            </a:lvl6pPr>
            <a:lvl7pPr marL="2971800" indent="-228600" defTabSz="1003300" fontAlgn="base">
              <a:spcBef>
                <a:spcPct val="0"/>
              </a:spcBef>
              <a:spcAft>
                <a:spcPct val="0"/>
              </a:spcAft>
              <a:defRPr>
                <a:solidFill>
                  <a:schemeClr val="tx1"/>
                </a:solidFill>
                <a:latin typeface="Arial" charset="0"/>
              </a:defRPr>
            </a:lvl7pPr>
            <a:lvl8pPr marL="3429000" indent="-228600" defTabSz="1003300" fontAlgn="base">
              <a:spcBef>
                <a:spcPct val="0"/>
              </a:spcBef>
              <a:spcAft>
                <a:spcPct val="0"/>
              </a:spcAft>
              <a:defRPr>
                <a:solidFill>
                  <a:schemeClr val="tx1"/>
                </a:solidFill>
                <a:latin typeface="Arial" charset="0"/>
              </a:defRPr>
            </a:lvl8pPr>
            <a:lvl9pPr marL="3886200" indent="-228600" defTabSz="1003300" fontAlgn="base">
              <a:spcBef>
                <a:spcPct val="0"/>
              </a:spcBef>
              <a:spcAft>
                <a:spcPct val="0"/>
              </a:spcAft>
              <a:defRPr>
                <a:solidFill>
                  <a:schemeClr val="tx1"/>
                </a:solidFill>
                <a:latin typeface="Arial" charset="0"/>
              </a:defRPr>
            </a:lvl9pPr>
          </a:lstStyle>
          <a:p>
            <a:pPr algn="ctr" eaLnBrk="0" hangingPunct="0">
              <a:spcBef>
                <a:spcPts val="0"/>
              </a:spcBef>
              <a:defRPr/>
            </a:pPr>
            <a:r>
              <a:rPr lang="en-US" sz="1100" b="1" dirty="0">
                <a:solidFill>
                  <a:srgbClr val="C00000"/>
                </a:solidFill>
                <a:latin typeface="Calibri" pitchFamily="34" charset="0"/>
                <a:ea typeface="ヒラギノ角ゴ Pro W3" pitchFamily="1" charset="-128"/>
                <a:cs typeface="Calibri" pitchFamily="34" charset="0"/>
              </a:rPr>
              <a:t>Zella Foster</a:t>
            </a:r>
            <a:br>
              <a:rPr lang="en-US" sz="1100" b="1" dirty="0">
                <a:solidFill>
                  <a:srgbClr val="000066"/>
                </a:solidFill>
                <a:latin typeface="Calibri" pitchFamily="34" charset="0"/>
                <a:ea typeface="ヒラギノ角ゴ Pro W3" pitchFamily="1" charset="-128"/>
                <a:cs typeface="Calibri" pitchFamily="34" charset="0"/>
              </a:rPr>
            </a:br>
            <a:r>
              <a:rPr lang="en-US" sz="900" dirty="0">
                <a:solidFill>
                  <a:srgbClr val="000066"/>
                </a:solidFill>
                <a:latin typeface="Calibri" pitchFamily="34" charset="0"/>
                <a:ea typeface="ヒラギノ角ゴ Pro W3" pitchFamily="1" charset="-128"/>
                <a:cs typeface="Calibri" pitchFamily="34" charset="0"/>
              </a:rPr>
              <a:t>Executive Assistant</a:t>
            </a:r>
          </a:p>
        </p:txBody>
      </p:sp>
      <p:sp>
        <p:nvSpPr>
          <p:cNvPr id="51" name="Text Box 154"/>
          <p:cNvSpPr txBox="1">
            <a:spLocks noChangeArrowheads="1"/>
          </p:cNvSpPr>
          <p:nvPr/>
        </p:nvSpPr>
        <p:spPr bwMode="auto">
          <a:xfrm>
            <a:off x="3670061" y="2009769"/>
            <a:ext cx="1752600" cy="914400"/>
          </a:xfrm>
          <a:prstGeom prst="rect">
            <a:avLst/>
          </a:prstGeom>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70C0">
                <a:alpha val="93000"/>
              </a:srgbClr>
            </a:solidFill>
          </a:ln>
          <a:effectLst/>
        </p:spPr>
        <p:txBody>
          <a:bodyPr lIns="36000" tIns="36000" rIns="36000" bIns="36000" anchor="ctr"/>
          <a:lstStyle>
            <a:lvl1pPr defTabSz="935038" eaLnBrk="0" hangingPunct="0">
              <a:defRPr>
                <a:solidFill>
                  <a:schemeClr val="tx1"/>
                </a:solidFill>
                <a:latin typeface="Aetna Inc.  Logo" pitchFamily="2" charset="0"/>
              </a:defRPr>
            </a:lvl1pPr>
            <a:lvl2pPr marL="742950" indent="-285750" defTabSz="935038" eaLnBrk="0" hangingPunct="0">
              <a:defRPr>
                <a:solidFill>
                  <a:schemeClr val="tx1"/>
                </a:solidFill>
                <a:latin typeface="Aetna Inc.  Logo" pitchFamily="2" charset="0"/>
              </a:defRPr>
            </a:lvl2pPr>
            <a:lvl3pPr marL="1143000" indent="-228600" defTabSz="935038" eaLnBrk="0" hangingPunct="0">
              <a:defRPr>
                <a:solidFill>
                  <a:schemeClr val="tx1"/>
                </a:solidFill>
                <a:latin typeface="Aetna Inc.  Logo" pitchFamily="2" charset="0"/>
              </a:defRPr>
            </a:lvl3pPr>
            <a:lvl4pPr marL="1600200" indent="-228600" defTabSz="935038" eaLnBrk="0" hangingPunct="0">
              <a:defRPr>
                <a:solidFill>
                  <a:schemeClr val="tx1"/>
                </a:solidFill>
                <a:latin typeface="Aetna Inc.  Logo" pitchFamily="2" charset="0"/>
              </a:defRPr>
            </a:lvl4pPr>
            <a:lvl5pPr marL="2057400" indent="-228600" defTabSz="935038" eaLnBrk="0" hangingPunct="0">
              <a:defRPr>
                <a:solidFill>
                  <a:schemeClr val="tx1"/>
                </a:solidFill>
                <a:latin typeface="Aetna Inc.  Logo" pitchFamily="2" charset="0"/>
              </a:defRPr>
            </a:lvl5pPr>
            <a:lvl6pPr marL="2514600" indent="-228600" defTabSz="935038" eaLnBrk="0" fontAlgn="base" hangingPunct="0">
              <a:spcBef>
                <a:spcPct val="0"/>
              </a:spcBef>
              <a:spcAft>
                <a:spcPct val="0"/>
              </a:spcAft>
              <a:defRPr>
                <a:solidFill>
                  <a:schemeClr val="tx1"/>
                </a:solidFill>
                <a:latin typeface="Aetna Inc.  Logo" pitchFamily="2" charset="0"/>
              </a:defRPr>
            </a:lvl6pPr>
            <a:lvl7pPr marL="2971800" indent="-228600" defTabSz="935038" eaLnBrk="0" fontAlgn="base" hangingPunct="0">
              <a:spcBef>
                <a:spcPct val="0"/>
              </a:spcBef>
              <a:spcAft>
                <a:spcPct val="0"/>
              </a:spcAft>
              <a:defRPr>
                <a:solidFill>
                  <a:schemeClr val="tx1"/>
                </a:solidFill>
                <a:latin typeface="Aetna Inc.  Logo" pitchFamily="2" charset="0"/>
              </a:defRPr>
            </a:lvl7pPr>
            <a:lvl8pPr marL="3429000" indent="-228600" defTabSz="935038" eaLnBrk="0" fontAlgn="base" hangingPunct="0">
              <a:spcBef>
                <a:spcPct val="0"/>
              </a:spcBef>
              <a:spcAft>
                <a:spcPct val="0"/>
              </a:spcAft>
              <a:defRPr>
                <a:solidFill>
                  <a:schemeClr val="tx1"/>
                </a:solidFill>
                <a:latin typeface="Aetna Inc.  Logo" pitchFamily="2" charset="0"/>
              </a:defRPr>
            </a:lvl8pPr>
            <a:lvl9pPr marL="3886200" indent="-228600" defTabSz="935038" eaLnBrk="0" fontAlgn="base" hangingPunct="0">
              <a:spcBef>
                <a:spcPct val="0"/>
              </a:spcBef>
              <a:spcAft>
                <a:spcPct val="0"/>
              </a:spcAft>
              <a:defRPr>
                <a:solidFill>
                  <a:schemeClr val="tx1"/>
                </a:solidFill>
                <a:latin typeface="Aetna Inc.  Logo" pitchFamily="2" charset="0"/>
              </a:defRPr>
            </a:lvl9pPr>
          </a:lstStyle>
          <a:p>
            <a:pPr algn="ctr" eaLnBrk="1" hangingPunct="1"/>
            <a:r>
              <a:rPr lang="en-US" altLang="en-US" sz="1300" b="1" dirty="0">
                <a:solidFill>
                  <a:srgbClr val="C00000"/>
                </a:solidFill>
                <a:latin typeface="Calibri" pitchFamily="34" charset="0"/>
                <a:ea typeface="ヒラギノ角ゴ Pro W3" pitchFamily="1" charset="-128"/>
                <a:cs typeface="Calibri" pitchFamily="34" charset="0"/>
              </a:rPr>
              <a:t>David Doherty</a:t>
            </a:r>
          </a:p>
          <a:p>
            <a:pPr algn="ctr" eaLnBrk="1" hangingPunct="1"/>
            <a:r>
              <a:rPr lang="en-US" altLang="en-US" sz="1200" dirty="0">
                <a:solidFill>
                  <a:schemeClr val="bg1"/>
                </a:solidFill>
                <a:latin typeface="Calibri" pitchFamily="34" charset="0"/>
                <a:ea typeface="ヒラギノ角ゴ Pro W3" pitchFamily="1" charset="-128"/>
                <a:cs typeface="Calibri" pitchFamily="34" charset="0"/>
              </a:rPr>
              <a:t>Internal Audit</a:t>
            </a:r>
          </a:p>
        </p:txBody>
      </p:sp>
      <p:cxnSp>
        <p:nvCxnSpPr>
          <p:cNvPr id="52" name="Straight Connector 51"/>
          <p:cNvCxnSpPr/>
          <p:nvPr/>
        </p:nvCxnSpPr>
        <p:spPr>
          <a:xfrm>
            <a:off x="774461" y="3887782"/>
            <a:ext cx="761841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154"/>
          <p:cNvSpPr txBox="1">
            <a:spLocks noChangeArrowheads="1"/>
          </p:cNvSpPr>
          <p:nvPr/>
        </p:nvSpPr>
        <p:spPr bwMode="auto">
          <a:xfrm>
            <a:off x="6176406" y="4346256"/>
            <a:ext cx="1371600" cy="838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eaLnBrk="0" hangingPunct="0">
              <a:defRPr>
                <a:solidFill>
                  <a:schemeClr val="tx1"/>
                </a:solidFill>
                <a:latin typeface="Arial" charset="0"/>
              </a:defRPr>
            </a:lvl1pPr>
            <a:lvl2pPr marL="742950" indent="-285750" defTabSz="1003300" eaLnBrk="0" hangingPunct="0">
              <a:defRPr>
                <a:solidFill>
                  <a:schemeClr val="tx1"/>
                </a:solidFill>
                <a:latin typeface="Arial" charset="0"/>
              </a:defRPr>
            </a:lvl2pPr>
            <a:lvl3pPr marL="1143000" indent="-228600" defTabSz="1003300" eaLnBrk="0" hangingPunct="0">
              <a:defRPr>
                <a:solidFill>
                  <a:schemeClr val="tx1"/>
                </a:solidFill>
                <a:latin typeface="Arial" charset="0"/>
              </a:defRPr>
            </a:lvl3pPr>
            <a:lvl4pPr marL="1600200" indent="-228600" defTabSz="1003300" eaLnBrk="0" hangingPunct="0">
              <a:defRPr>
                <a:solidFill>
                  <a:schemeClr val="tx1"/>
                </a:solidFill>
                <a:latin typeface="Arial" charset="0"/>
              </a:defRPr>
            </a:lvl4pPr>
            <a:lvl5pPr marL="2057400" indent="-228600" defTabSz="1003300" eaLnBrk="0" hangingPunct="0">
              <a:defRPr>
                <a:solidFill>
                  <a:schemeClr val="tx1"/>
                </a:solidFill>
                <a:latin typeface="Arial" charset="0"/>
              </a:defRPr>
            </a:lvl5pPr>
            <a:lvl6pPr marL="2514600" indent="-228600" defTabSz="1003300" eaLnBrk="0" fontAlgn="base" hangingPunct="0">
              <a:spcBef>
                <a:spcPct val="0"/>
              </a:spcBef>
              <a:spcAft>
                <a:spcPct val="0"/>
              </a:spcAft>
              <a:defRPr>
                <a:solidFill>
                  <a:schemeClr val="tx1"/>
                </a:solidFill>
                <a:latin typeface="Arial" charset="0"/>
              </a:defRPr>
            </a:lvl6pPr>
            <a:lvl7pPr marL="2971800" indent="-228600" defTabSz="1003300" eaLnBrk="0" fontAlgn="base" hangingPunct="0">
              <a:spcBef>
                <a:spcPct val="0"/>
              </a:spcBef>
              <a:spcAft>
                <a:spcPct val="0"/>
              </a:spcAft>
              <a:defRPr>
                <a:solidFill>
                  <a:schemeClr val="tx1"/>
                </a:solidFill>
                <a:latin typeface="Arial" charset="0"/>
              </a:defRPr>
            </a:lvl7pPr>
            <a:lvl8pPr marL="3429000" indent="-228600" defTabSz="1003300" eaLnBrk="0" fontAlgn="base" hangingPunct="0">
              <a:spcBef>
                <a:spcPct val="0"/>
              </a:spcBef>
              <a:spcAft>
                <a:spcPct val="0"/>
              </a:spcAft>
              <a:defRPr>
                <a:solidFill>
                  <a:schemeClr val="tx1"/>
                </a:solidFill>
                <a:latin typeface="Arial" charset="0"/>
              </a:defRPr>
            </a:lvl8pPr>
            <a:lvl9pPr marL="3886200" indent="-228600" defTabSz="1003300" eaLnBrk="0" fontAlgn="base" hangingPunct="0">
              <a:spcBef>
                <a:spcPct val="0"/>
              </a:spcBef>
              <a:spcAft>
                <a:spcPct val="0"/>
              </a:spcAft>
              <a:defRPr>
                <a:solidFill>
                  <a:schemeClr val="tx1"/>
                </a:solidFill>
                <a:latin typeface="Arial" charset="0"/>
              </a:defRPr>
            </a:lvl9pPr>
          </a:lstStyle>
          <a:p>
            <a:pPr algn="ctr">
              <a:spcBef>
                <a:spcPct val="10000"/>
              </a:spcBef>
              <a:defRPr/>
            </a:pPr>
            <a:endParaRPr lang="en-US" sz="1100" b="1" dirty="0">
              <a:solidFill>
                <a:srgbClr val="000066"/>
              </a:solidFill>
              <a:latin typeface="Calibri" pitchFamily="34" charset="0"/>
              <a:ea typeface="ヒラギノ角ゴ Pro W3" pitchFamily="1" charset="-128"/>
              <a:cs typeface="Calibri" pitchFamily="34" charset="0"/>
            </a:endParaRPr>
          </a:p>
          <a:p>
            <a:pPr algn="ctr">
              <a:spcBef>
                <a:spcPct val="10000"/>
              </a:spcBef>
              <a:defRPr/>
            </a:pPr>
            <a:r>
              <a:rPr lang="en-US" sz="1100" b="1" dirty="0">
                <a:solidFill>
                  <a:srgbClr val="C00000"/>
                </a:solidFill>
                <a:latin typeface="Calibri" pitchFamily="34" charset="0"/>
                <a:ea typeface="ヒラギノ角ゴ Pro W3" pitchFamily="1" charset="-128"/>
                <a:cs typeface="Calibri" pitchFamily="34" charset="0"/>
              </a:rPr>
              <a:t>Cara Revett</a:t>
            </a:r>
          </a:p>
          <a:p>
            <a:pPr algn="ctr">
              <a:spcBef>
                <a:spcPct val="10000"/>
              </a:spcBef>
              <a:defRPr/>
            </a:pPr>
            <a:r>
              <a:rPr lang="en-US" sz="900" dirty="0">
                <a:solidFill>
                  <a:srgbClr val="000066"/>
                </a:solidFill>
                <a:latin typeface="Calibri" panose="020F0502020204030204" pitchFamily="34" charset="0"/>
                <a:ea typeface="ヒラギノ角ゴ Pro W3" pitchFamily="1" charset="-128"/>
                <a:cs typeface="Calibri" pitchFamily="34" charset="0"/>
              </a:rPr>
              <a:t>Executive  Director</a:t>
            </a:r>
            <a:r>
              <a:rPr lang="en-US" sz="900" dirty="0">
                <a:solidFill>
                  <a:srgbClr val="000066"/>
                </a:solidFill>
                <a:latin typeface="Calibri" panose="020F0502020204030204" pitchFamily="34" charset="0"/>
                <a:cs typeface="Calibri" panose="020F0502020204030204" pitchFamily="34" charset="0"/>
              </a:rPr>
              <a:t>, Audit Portfolio</a:t>
            </a:r>
            <a:endParaRPr lang="en-US" sz="900" dirty="0">
              <a:solidFill>
                <a:srgbClr val="000066"/>
              </a:solidFill>
              <a:latin typeface="Calibri" pitchFamily="34" charset="0"/>
              <a:ea typeface="ヒラギノ角ゴ Pro W3" pitchFamily="1" charset="-128"/>
              <a:cs typeface="Calibri" pitchFamily="34" charset="0"/>
            </a:endParaRPr>
          </a:p>
          <a:p>
            <a:pPr algn="ctr">
              <a:spcBef>
                <a:spcPct val="10000"/>
              </a:spcBef>
              <a:defRPr/>
            </a:pPr>
            <a:r>
              <a:rPr lang="en-US" sz="900" i="1" dirty="0">
                <a:solidFill>
                  <a:srgbClr val="000066"/>
                </a:solidFill>
                <a:latin typeface="Calibri" pitchFamily="34" charset="0"/>
                <a:ea typeface="ヒラギノ角ゴ Pro W3" pitchFamily="1" charset="-128"/>
                <a:cs typeface="Calibri" pitchFamily="34" charset="0"/>
              </a:rPr>
              <a:t>Commercial &amp; Government</a:t>
            </a:r>
          </a:p>
          <a:p>
            <a:pPr algn="ctr">
              <a:spcBef>
                <a:spcPct val="10000"/>
              </a:spcBef>
              <a:defRPr/>
            </a:pPr>
            <a:endParaRPr lang="en-US" sz="900" i="1" dirty="0">
              <a:solidFill>
                <a:srgbClr val="000066"/>
              </a:solidFill>
              <a:latin typeface="Calibri" pitchFamily="34" charset="0"/>
              <a:ea typeface="ヒラギノ角ゴ Pro W3" pitchFamily="1" charset="-128"/>
              <a:cs typeface="Calibri" pitchFamily="34" charset="0"/>
            </a:endParaRPr>
          </a:p>
        </p:txBody>
      </p:sp>
      <p:sp>
        <p:nvSpPr>
          <p:cNvPr id="54" name="Text Box 154"/>
          <p:cNvSpPr txBox="1">
            <a:spLocks noChangeArrowheads="1"/>
          </p:cNvSpPr>
          <p:nvPr/>
        </p:nvSpPr>
        <p:spPr bwMode="auto">
          <a:xfrm>
            <a:off x="3911044" y="3170232"/>
            <a:ext cx="1295400" cy="457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a:defRPr>
                <a:solidFill>
                  <a:schemeClr val="tx1"/>
                </a:solidFill>
                <a:latin typeface="Arial" charset="0"/>
              </a:defRPr>
            </a:lvl1pPr>
            <a:lvl2pPr marL="742950" indent="-285750" defTabSz="1003300">
              <a:defRPr>
                <a:solidFill>
                  <a:schemeClr val="tx1"/>
                </a:solidFill>
                <a:latin typeface="Arial" charset="0"/>
              </a:defRPr>
            </a:lvl2pPr>
            <a:lvl3pPr marL="1143000" indent="-228600" defTabSz="1003300">
              <a:defRPr>
                <a:solidFill>
                  <a:schemeClr val="tx1"/>
                </a:solidFill>
                <a:latin typeface="Arial" charset="0"/>
              </a:defRPr>
            </a:lvl3pPr>
            <a:lvl4pPr marL="1600200" indent="-228600" defTabSz="1003300">
              <a:defRPr>
                <a:solidFill>
                  <a:schemeClr val="tx1"/>
                </a:solidFill>
                <a:latin typeface="Arial" charset="0"/>
              </a:defRPr>
            </a:lvl4pPr>
            <a:lvl5pPr marL="2057400" indent="-228600" defTabSz="1003300">
              <a:defRPr>
                <a:solidFill>
                  <a:schemeClr val="tx1"/>
                </a:solidFill>
                <a:latin typeface="Arial" charset="0"/>
              </a:defRPr>
            </a:lvl5pPr>
            <a:lvl6pPr marL="2514600" indent="-228600" defTabSz="1003300" fontAlgn="base">
              <a:spcBef>
                <a:spcPct val="0"/>
              </a:spcBef>
              <a:spcAft>
                <a:spcPct val="0"/>
              </a:spcAft>
              <a:defRPr>
                <a:solidFill>
                  <a:schemeClr val="tx1"/>
                </a:solidFill>
                <a:latin typeface="Arial" charset="0"/>
              </a:defRPr>
            </a:lvl6pPr>
            <a:lvl7pPr marL="2971800" indent="-228600" defTabSz="1003300" fontAlgn="base">
              <a:spcBef>
                <a:spcPct val="0"/>
              </a:spcBef>
              <a:spcAft>
                <a:spcPct val="0"/>
              </a:spcAft>
              <a:defRPr>
                <a:solidFill>
                  <a:schemeClr val="tx1"/>
                </a:solidFill>
                <a:latin typeface="Arial" charset="0"/>
              </a:defRPr>
            </a:lvl7pPr>
            <a:lvl8pPr marL="3429000" indent="-228600" defTabSz="1003300" fontAlgn="base">
              <a:spcBef>
                <a:spcPct val="0"/>
              </a:spcBef>
              <a:spcAft>
                <a:spcPct val="0"/>
              </a:spcAft>
              <a:defRPr>
                <a:solidFill>
                  <a:schemeClr val="tx1"/>
                </a:solidFill>
                <a:latin typeface="Arial" charset="0"/>
              </a:defRPr>
            </a:lvl8pPr>
            <a:lvl9pPr marL="3886200" indent="-228600" defTabSz="1003300" fontAlgn="base">
              <a:spcBef>
                <a:spcPct val="0"/>
              </a:spcBef>
              <a:spcAft>
                <a:spcPct val="0"/>
              </a:spcAft>
              <a:defRPr>
                <a:solidFill>
                  <a:schemeClr val="tx1"/>
                </a:solidFill>
                <a:latin typeface="Arial" charset="0"/>
              </a:defRPr>
            </a:lvl9pPr>
          </a:lstStyle>
          <a:p>
            <a:pPr algn="ctr" eaLnBrk="0" hangingPunct="0">
              <a:spcBef>
                <a:spcPts val="0"/>
              </a:spcBef>
              <a:defRPr/>
            </a:pPr>
            <a:r>
              <a:rPr lang="en-US" sz="1100" b="1" dirty="0">
                <a:solidFill>
                  <a:srgbClr val="009900"/>
                </a:solidFill>
                <a:latin typeface="Calibri" pitchFamily="34" charset="0"/>
                <a:ea typeface="ヒラギノ角ゴ Pro W3" pitchFamily="1" charset="-128"/>
                <a:cs typeface="Calibri" pitchFamily="34" charset="0"/>
              </a:rPr>
              <a:t>Gerry Berner</a:t>
            </a:r>
            <a:br>
              <a:rPr lang="en-US" sz="1100" b="1" dirty="0">
                <a:solidFill>
                  <a:srgbClr val="000066"/>
                </a:solidFill>
                <a:latin typeface="Calibri" pitchFamily="34" charset="0"/>
                <a:ea typeface="ヒラギノ角ゴ Pro W3" pitchFamily="1" charset="-128"/>
                <a:cs typeface="Calibri" pitchFamily="34" charset="0"/>
              </a:rPr>
            </a:br>
            <a:r>
              <a:rPr lang="en-US" sz="900" dirty="0">
                <a:solidFill>
                  <a:srgbClr val="000066"/>
                </a:solidFill>
                <a:latin typeface="Calibri" pitchFamily="34" charset="0"/>
                <a:ea typeface="ヒラギノ角ゴ Pro W3" pitchFamily="1" charset="-128"/>
                <a:cs typeface="Calibri" pitchFamily="34" charset="0"/>
              </a:rPr>
              <a:t>AA (50%)</a:t>
            </a:r>
          </a:p>
        </p:txBody>
      </p:sp>
      <p:sp>
        <p:nvSpPr>
          <p:cNvPr id="55" name="Text Box 154"/>
          <p:cNvSpPr txBox="1">
            <a:spLocks noChangeArrowheads="1"/>
          </p:cNvSpPr>
          <p:nvPr/>
        </p:nvSpPr>
        <p:spPr bwMode="auto">
          <a:xfrm>
            <a:off x="96281" y="4358003"/>
            <a:ext cx="1371600" cy="838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a:defRPr>
                <a:solidFill>
                  <a:schemeClr val="tx1"/>
                </a:solidFill>
                <a:latin typeface="Arial" charset="0"/>
              </a:defRPr>
            </a:lvl1pPr>
            <a:lvl2pPr marL="742950" indent="-285750" defTabSz="1003300">
              <a:defRPr>
                <a:solidFill>
                  <a:schemeClr val="tx1"/>
                </a:solidFill>
                <a:latin typeface="Arial" charset="0"/>
              </a:defRPr>
            </a:lvl2pPr>
            <a:lvl3pPr marL="1143000" indent="-228600" defTabSz="1003300">
              <a:defRPr>
                <a:solidFill>
                  <a:schemeClr val="tx1"/>
                </a:solidFill>
                <a:latin typeface="Arial" charset="0"/>
              </a:defRPr>
            </a:lvl3pPr>
            <a:lvl4pPr marL="1600200" indent="-228600" defTabSz="1003300">
              <a:defRPr>
                <a:solidFill>
                  <a:schemeClr val="tx1"/>
                </a:solidFill>
                <a:latin typeface="Arial" charset="0"/>
              </a:defRPr>
            </a:lvl4pPr>
            <a:lvl5pPr marL="2057400" indent="-228600" defTabSz="1003300">
              <a:defRPr>
                <a:solidFill>
                  <a:schemeClr val="tx1"/>
                </a:solidFill>
                <a:latin typeface="Arial" charset="0"/>
              </a:defRPr>
            </a:lvl5pPr>
            <a:lvl6pPr marL="2514600" indent="-228600" defTabSz="1003300" fontAlgn="base">
              <a:spcBef>
                <a:spcPct val="0"/>
              </a:spcBef>
              <a:spcAft>
                <a:spcPct val="0"/>
              </a:spcAft>
              <a:defRPr>
                <a:solidFill>
                  <a:schemeClr val="tx1"/>
                </a:solidFill>
                <a:latin typeface="Arial" charset="0"/>
              </a:defRPr>
            </a:lvl6pPr>
            <a:lvl7pPr marL="2971800" indent="-228600" defTabSz="1003300" fontAlgn="base">
              <a:spcBef>
                <a:spcPct val="0"/>
              </a:spcBef>
              <a:spcAft>
                <a:spcPct val="0"/>
              </a:spcAft>
              <a:defRPr>
                <a:solidFill>
                  <a:schemeClr val="tx1"/>
                </a:solidFill>
                <a:latin typeface="Arial" charset="0"/>
              </a:defRPr>
            </a:lvl7pPr>
            <a:lvl8pPr marL="3429000" indent="-228600" defTabSz="1003300" fontAlgn="base">
              <a:spcBef>
                <a:spcPct val="0"/>
              </a:spcBef>
              <a:spcAft>
                <a:spcPct val="0"/>
              </a:spcAft>
              <a:defRPr>
                <a:solidFill>
                  <a:schemeClr val="tx1"/>
                </a:solidFill>
                <a:latin typeface="Arial" charset="0"/>
              </a:defRPr>
            </a:lvl8pPr>
            <a:lvl9pPr marL="3886200" indent="-228600" defTabSz="1003300" fontAlgn="base">
              <a:spcBef>
                <a:spcPct val="0"/>
              </a:spcBef>
              <a:spcAft>
                <a:spcPct val="0"/>
              </a:spcAft>
              <a:defRPr>
                <a:solidFill>
                  <a:schemeClr val="tx1"/>
                </a:solidFill>
                <a:latin typeface="Arial" charset="0"/>
              </a:defRPr>
            </a:lvl9pPr>
          </a:lstStyle>
          <a:p>
            <a:pPr algn="ctr" eaLnBrk="0" hangingPunct="0">
              <a:spcBef>
                <a:spcPct val="10000"/>
              </a:spcBef>
              <a:defRPr/>
            </a:pPr>
            <a:r>
              <a:rPr lang="en-US" sz="1100" b="1" dirty="0">
                <a:solidFill>
                  <a:srgbClr val="C00000"/>
                </a:solidFill>
                <a:latin typeface="Calibri" pitchFamily="34" charset="0"/>
                <a:ea typeface="ヒラギノ角ゴ Pro W3" pitchFamily="1" charset="-128"/>
                <a:cs typeface="Calibri" pitchFamily="34" charset="0"/>
              </a:rPr>
              <a:t>Kim Blomker</a:t>
            </a:r>
          </a:p>
          <a:p>
            <a:pPr algn="ctr" eaLnBrk="0" hangingPunct="0">
              <a:spcBef>
                <a:spcPct val="10000"/>
              </a:spcBef>
              <a:defRPr/>
            </a:pPr>
            <a:r>
              <a:rPr lang="en-US" sz="900" dirty="0">
                <a:solidFill>
                  <a:srgbClr val="000066"/>
                </a:solidFill>
                <a:latin typeface="Calibri" pitchFamily="34" charset="0"/>
                <a:ea typeface="ヒラギノ角ゴ Pro W3" pitchFamily="1" charset="-128"/>
                <a:cs typeface="Calibri" pitchFamily="34" charset="0"/>
              </a:rPr>
              <a:t>SR DIR, Finance</a:t>
            </a:r>
          </a:p>
          <a:p>
            <a:pPr algn="ctr" eaLnBrk="0" hangingPunct="0">
              <a:spcBef>
                <a:spcPct val="10000"/>
              </a:spcBef>
              <a:defRPr/>
            </a:pPr>
            <a:r>
              <a:rPr lang="en-US" sz="900" i="1" dirty="0">
                <a:solidFill>
                  <a:srgbClr val="000066"/>
                </a:solidFill>
                <a:latin typeface="Calibri" pitchFamily="34" charset="0"/>
                <a:ea typeface="ヒラギノ角ゴ Pro W3" pitchFamily="1" charset="-128"/>
                <a:cs typeface="Calibri" pitchFamily="34" charset="0"/>
              </a:rPr>
              <a:t>Finance Leadership Development Program</a:t>
            </a:r>
          </a:p>
        </p:txBody>
      </p:sp>
      <p:sp>
        <p:nvSpPr>
          <p:cNvPr id="56" name="Text Box 154"/>
          <p:cNvSpPr txBox="1">
            <a:spLocks noChangeArrowheads="1"/>
          </p:cNvSpPr>
          <p:nvPr/>
        </p:nvSpPr>
        <p:spPr bwMode="auto">
          <a:xfrm>
            <a:off x="1613614" y="4351332"/>
            <a:ext cx="1371600" cy="838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a:defRPr>
                <a:solidFill>
                  <a:schemeClr val="tx1"/>
                </a:solidFill>
                <a:latin typeface="Arial" charset="0"/>
              </a:defRPr>
            </a:lvl1pPr>
            <a:lvl2pPr marL="742950" indent="-285750" defTabSz="1003300">
              <a:defRPr>
                <a:solidFill>
                  <a:schemeClr val="tx1"/>
                </a:solidFill>
                <a:latin typeface="Arial" charset="0"/>
              </a:defRPr>
            </a:lvl2pPr>
            <a:lvl3pPr marL="1143000" indent="-228600" defTabSz="1003300">
              <a:defRPr>
                <a:solidFill>
                  <a:schemeClr val="tx1"/>
                </a:solidFill>
                <a:latin typeface="Arial" charset="0"/>
              </a:defRPr>
            </a:lvl3pPr>
            <a:lvl4pPr marL="1600200" indent="-228600" defTabSz="1003300">
              <a:defRPr>
                <a:solidFill>
                  <a:schemeClr val="tx1"/>
                </a:solidFill>
                <a:latin typeface="Arial" charset="0"/>
              </a:defRPr>
            </a:lvl4pPr>
            <a:lvl5pPr marL="2057400" indent="-228600" defTabSz="1003300">
              <a:defRPr>
                <a:solidFill>
                  <a:schemeClr val="tx1"/>
                </a:solidFill>
                <a:latin typeface="Arial" charset="0"/>
              </a:defRPr>
            </a:lvl5pPr>
            <a:lvl6pPr marL="2514600" indent="-228600" defTabSz="1003300" fontAlgn="base">
              <a:spcBef>
                <a:spcPct val="0"/>
              </a:spcBef>
              <a:spcAft>
                <a:spcPct val="0"/>
              </a:spcAft>
              <a:defRPr>
                <a:solidFill>
                  <a:schemeClr val="tx1"/>
                </a:solidFill>
                <a:latin typeface="Arial" charset="0"/>
              </a:defRPr>
            </a:lvl6pPr>
            <a:lvl7pPr marL="2971800" indent="-228600" defTabSz="1003300" fontAlgn="base">
              <a:spcBef>
                <a:spcPct val="0"/>
              </a:spcBef>
              <a:spcAft>
                <a:spcPct val="0"/>
              </a:spcAft>
              <a:defRPr>
                <a:solidFill>
                  <a:schemeClr val="tx1"/>
                </a:solidFill>
                <a:latin typeface="Arial" charset="0"/>
              </a:defRPr>
            </a:lvl7pPr>
            <a:lvl8pPr marL="3429000" indent="-228600" defTabSz="1003300" fontAlgn="base">
              <a:spcBef>
                <a:spcPct val="0"/>
              </a:spcBef>
              <a:spcAft>
                <a:spcPct val="0"/>
              </a:spcAft>
              <a:defRPr>
                <a:solidFill>
                  <a:schemeClr val="tx1"/>
                </a:solidFill>
                <a:latin typeface="Arial" charset="0"/>
              </a:defRPr>
            </a:lvl8pPr>
            <a:lvl9pPr marL="3886200" indent="-228600" defTabSz="1003300" fontAlgn="base">
              <a:spcBef>
                <a:spcPct val="0"/>
              </a:spcBef>
              <a:spcAft>
                <a:spcPct val="0"/>
              </a:spcAft>
              <a:defRPr>
                <a:solidFill>
                  <a:schemeClr val="tx1"/>
                </a:solidFill>
                <a:latin typeface="Arial" charset="0"/>
              </a:defRPr>
            </a:lvl9pPr>
          </a:lstStyle>
          <a:p>
            <a:pPr algn="ctr" eaLnBrk="0" hangingPunct="0">
              <a:spcBef>
                <a:spcPct val="10000"/>
              </a:spcBef>
              <a:defRPr/>
            </a:pPr>
            <a:r>
              <a:rPr lang="en-US" sz="1100" b="1" dirty="0">
                <a:solidFill>
                  <a:srgbClr val="C00000"/>
                </a:solidFill>
                <a:latin typeface="Calibri" pitchFamily="34" charset="0"/>
                <a:ea typeface="ヒラギノ角ゴ Pro W3" pitchFamily="1" charset="-128"/>
                <a:cs typeface="Calibri" pitchFamily="34" charset="0"/>
              </a:rPr>
              <a:t>Manuel Coello</a:t>
            </a:r>
          </a:p>
          <a:p>
            <a:pPr algn="ctr" eaLnBrk="0" hangingPunct="0">
              <a:spcBef>
                <a:spcPct val="10000"/>
              </a:spcBef>
              <a:defRPr/>
            </a:pPr>
            <a:r>
              <a:rPr lang="en-US" sz="900" dirty="0">
                <a:solidFill>
                  <a:srgbClr val="000066"/>
                </a:solidFill>
                <a:latin typeface="Calibri" panose="020F0502020204030204" pitchFamily="34" charset="0"/>
                <a:ea typeface="ヒラギノ角ゴ Pro W3" pitchFamily="1" charset="-128"/>
                <a:cs typeface="Calibri" pitchFamily="34" charset="0"/>
              </a:rPr>
              <a:t>SR DIR, Informatics</a:t>
            </a:r>
          </a:p>
          <a:p>
            <a:pPr algn="ctr" eaLnBrk="0" hangingPunct="0">
              <a:spcBef>
                <a:spcPct val="10000"/>
              </a:spcBef>
              <a:defRPr/>
            </a:pPr>
            <a:r>
              <a:rPr lang="en-US" sz="900" i="1" dirty="0">
                <a:solidFill>
                  <a:srgbClr val="000066"/>
                </a:solidFill>
                <a:latin typeface="Calibri" pitchFamily="34" charset="0"/>
                <a:ea typeface="ヒラギノ角ゴ Pro W3" pitchFamily="1" charset="-128"/>
                <a:cs typeface="Calibri" pitchFamily="34" charset="0"/>
              </a:rPr>
              <a:t>Data Analytics</a:t>
            </a:r>
          </a:p>
        </p:txBody>
      </p:sp>
      <p:sp>
        <p:nvSpPr>
          <p:cNvPr id="57" name="Line 92"/>
          <p:cNvSpPr>
            <a:spLocks noChangeShapeType="1"/>
          </p:cNvSpPr>
          <p:nvPr/>
        </p:nvSpPr>
        <p:spPr bwMode="auto">
          <a:xfrm>
            <a:off x="4559061" y="2924169"/>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92"/>
          <p:cNvSpPr>
            <a:spLocks noChangeShapeType="1"/>
          </p:cNvSpPr>
          <p:nvPr/>
        </p:nvSpPr>
        <p:spPr bwMode="auto">
          <a:xfrm>
            <a:off x="4559061" y="3627432"/>
            <a:ext cx="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Text Box 154"/>
          <p:cNvSpPr txBox="1">
            <a:spLocks noChangeArrowheads="1"/>
          </p:cNvSpPr>
          <p:nvPr/>
        </p:nvSpPr>
        <p:spPr bwMode="auto">
          <a:xfrm>
            <a:off x="4675901" y="4351332"/>
            <a:ext cx="1371600" cy="838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a:defRPr>
                <a:solidFill>
                  <a:schemeClr val="tx1"/>
                </a:solidFill>
                <a:latin typeface="Arial" charset="0"/>
              </a:defRPr>
            </a:lvl1pPr>
            <a:lvl2pPr marL="742950" indent="-285750" defTabSz="1003300">
              <a:defRPr>
                <a:solidFill>
                  <a:schemeClr val="tx1"/>
                </a:solidFill>
                <a:latin typeface="Arial" charset="0"/>
              </a:defRPr>
            </a:lvl2pPr>
            <a:lvl3pPr marL="1143000" indent="-228600" defTabSz="1003300">
              <a:defRPr>
                <a:solidFill>
                  <a:schemeClr val="tx1"/>
                </a:solidFill>
                <a:latin typeface="Arial" charset="0"/>
              </a:defRPr>
            </a:lvl3pPr>
            <a:lvl4pPr marL="1600200" indent="-228600" defTabSz="1003300">
              <a:defRPr>
                <a:solidFill>
                  <a:schemeClr val="tx1"/>
                </a:solidFill>
                <a:latin typeface="Arial" charset="0"/>
              </a:defRPr>
            </a:lvl4pPr>
            <a:lvl5pPr marL="2057400" indent="-228600" defTabSz="1003300">
              <a:defRPr>
                <a:solidFill>
                  <a:schemeClr val="tx1"/>
                </a:solidFill>
                <a:latin typeface="Arial" charset="0"/>
              </a:defRPr>
            </a:lvl5pPr>
            <a:lvl6pPr marL="2514600" indent="-228600" defTabSz="1003300" fontAlgn="base">
              <a:spcBef>
                <a:spcPct val="0"/>
              </a:spcBef>
              <a:spcAft>
                <a:spcPct val="0"/>
              </a:spcAft>
              <a:defRPr>
                <a:solidFill>
                  <a:schemeClr val="tx1"/>
                </a:solidFill>
                <a:latin typeface="Arial" charset="0"/>
              </a:defRPr>
            </a:lvl6pPr>
            <a:lvl7pPr marL="2971800" indent="-228600" defTabSz="1003300" fontAlgn="base">
              <a:spcBef>
                <a:spcPct val="0"/>
              </a:spcBef>
              <a:spcAft>
                <a:spcPct val="0"/>
              </a:spcAft>
              <a:defRPr>
                <a:solidFill>
                  <a:schemeClr val="tx1"/>
                </a:solidFill>
                <a:latin typeface="Arial" charset="0"/>
              </a:defRPr>
            </a:lvl7pPr>
            <a:lvl8pPr marL="3429000" indent="-228600" defTabSz="1003300" fontAlgn="base">
              <a:spcBef>
                <a:spcPct val="0"/>
              </a:spcBef>
              <a:spcAft>
                <a:spcPct val="0"/>
              </a:spcAft>
              <a:defRPr>
                <a:solidFill>
                  <a:schemeClr val="tx1"/>
                </a:solidFill>
                <a:latin typeface="Arial" charset="0"/>
              </a:defRPr>
            </a:lvl8pPr>
            <a:lvl9pPr marL="3886200" indent="-228600" defTabSz="1003300" fontAlgn="base">
              <a:spcBef>
                <a:spcPct val="0"/>
              </a:spcBef>
              <a:spcAft>
                <a:spcPct val="0"/>
              </a:spcAft>
              <a:defRPr>
                <a:solidFill>
                  <a:schemeClr val="tx1"/>
                </a:solidFill>
                <a:latin typeface="Arial" charset="0"/>
              </a:defRPr>
            </a:lvl9pPr>
          </a:lstStyle>
          <a:p>
            <a:pPr algn="ctr" eaLnBrk="0" hangingPunct="0">
              <a:spcBef>
                <a:spcPct val="10000"/>
              </a:spcBef>
              <a:defRPr/>
            </a:pPr>
            <a:r>
              <a:rPr lang="en-US" sz="1100" b="1" dirty="0">
                <a:solidFill>
                  <a:srgbClr val="C00000"/>
                </a:solidFill>
                <a:latin typeface="Calibri" pitchFamily="34" charset="0"/>
                <a:ea typeface="ヒラギノ角ゴ Pro W3" pitchFamily="1" charset="-128"/>
                <a:cs typeface="Calibri" pitchFamily="34" charset="0"/>
              </a:rPr>
              <a:t>Dana Himes</a:t>
            </a:r>
          </a:p>
          <a:p>
            <a:pPr algn="ctr" eaLnBrk="0" hangingPunct="0">
              <a:spcBef>
                <a:spcPct val="10000"/>
              </a:spcBef>
              <a:defRPr/>
            </a:pPr>
            <a:r>
              <a:rPr lang="en-US" sz="900" dirty="0">
                <a:solidFill>
                  <a:srgbClr val="000066"/>
                </a:solidFill>
                <a:latin typeface="Calibri" panose="020F0502020204030204" pitchFamily="34" charset="0"/>
                <a:ea typeface="ヒラギノ角ゴ Pro W3" pitchFamily="1" charset="-128"/>
                <a:cs typeface="Calibri" pitchFamily="34" charset="0"/>
              </a:rPr>
              <a:t>SR DIR, Audit Portfolio</a:t>
            </a:r>
          </a:p>
          <a:p>
            <a:pPr algn="ctr" eaLnBrk="0" hangingPunct="0">
              <a:spcBef>
                <a:spcPct val="10000"/>
              </a:spcBef>
              <a:defRPr/>
            </a:pPr>
            <a:r>
              <a:rPr lang="en-US" sz="900" i="1" dirty="0">
                <a:solidFill>
                  <a:srgbClr val="000066"/>
                </a:solidFill>
                <a:latin typeface="Calibri" pitchFamily="34" charset="0"/>
                <a:ea typeface="ヒラギノ角ゴ Pro W3" pitchFamily="1" charset="-128"/>
                <a:cs typeface="Calibri" pitchFamily="34" charset="0"/>
              </a:rPr>
              <a:t>Health Care Services</a:t>
            </a:r>
          </a:p>
        </p:txBody>
      </p:sp>
      <p:sp>
        <p:nvSpPr>
          <p:cNvPr id="60" name="Text Box 154"/>
          <p:cNvSpPr txBox="1">
            <a:spLocks noChangeArrowheads="1"/>
          </p:cNvSpPr>
          <p:nvPr/>
        </p:nvSpPr>
        <p:spPr bwMode="auto">
          <a:xfrm>
            <a:off x="7707074" y="4351332"/>
            <a:ext cx="1371600" cy="838200"/>
          </a:xfrm>
          <a:prstGeom prst="rect">
            <a:avLst/>
          </a:prstGeom>
          <a:gradFill rotWithShape="1">
            <a:gsLst>
              <a:gs pos="0">
                <a:srgbClr val="336699">
                  <a:alpha val="46001"/>
                </a:srgbClr>
              </a:gs>
              <a:gs pos="50000">
                <a:srgbClr val="336699">
                  <a:gamma/>
                  <a:tint val="0"/>
                  <a:invGamma/>
                </a:srgbClr>
              </a:gs>
              <a:gs pos="100000">
                <a:srgbClr val="336699">
                  <a:alpha val="46001"/>
                </a:srgbClr>
              </a:gs>
            </a:gsLst>
            <a:lin ang="5400000" scaled="1"/>
          </a:gradFill>
          <a:ln w="1905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lvl1pPr defTabSz="1003300" eaLnBrk="0" hangingPunct="0">
              <a:defRPr>
                <a:solidFill>
                  <a:schemeClr val="tx1"/>
                </a:solidFill>
                <a:latin typeface="Arial" charset="0"/>
              </a:defRPr>
            </a:lvl1pPr>
            <a:lvl2pPr marL="742950" indent="-285750" defTabSz="1003300" eaLnBrk="0" hangingPunct="0">
              <a:defRPr>
                <a:solidFill>
                  <a:schemeClr val="tx1"/>
                </a:solidFill>
                <a:latin typeface="Arial" charset="0"/>
              </a:defRPr>
            </a:lvl2pPr>
            <a:lvl3pPr marL="1143000" indent="-228600" defTabSz="1003300" eaLnBrk="0" hangingPunct="0">
              <a:defRPr>
                <a:solidFill>
                  <a:schemeClr val="tx1"/>
                </a:solidFill>
                <a:latin typeface="Arial" charset="0"/>
              </a:defRPr>
            </a:lvl3pPr>
            <a:lvl4pPr marL="1600200" indent="-228600" defTabSz="1003300" eaLnBrk="0" hangingPunct="0">
              <a:defRPr>
                <a:solidFill>
                  <a:schemeClr val="tx1"/>
                </a:solidFill>
                <a:latin typeface="Arial" charset="0"/>
              </a:defRPr>
            </a:lvl4pPr>
            <a:lvl5pPr marL="2057400" indent="-228600" defTabSz="1003300" eaLnBrk="0" hangingPunct="0">
              <a:defRPr>
                <a:solidFill>
                  <a:schemeClr val="tx1"/>
                </a:solidFill>
                <a:latin typeface="Arial" charset="0"/>
              </a:defRPr>
            </a:lvl5pPr>
            <a:lvl6pPr marL="2514600" indent="-228600" defTabSz="1003300" eaLnBrk="0" fontAlgn="base" hangingPunct="0">
              <a:spcBef>
                <a:spcPct val="0"/>
              </a:spcBef>
              <a:spcAft>
                <a:spcPct val="0"/>
              </a:spcAft>
              <a:defRPr>
                <a:solidFill>
                  <a:schemeClr val="tx1"/>
                </a:solidFill>
                <a:latin typeface="Arial" charset="0"/>
              </a:defRPr>
            </a:lvl6pPr>
            <a:lvl7pPr marL="2971800" indent="-228600" defTabSz="1003300" eaLnBrk="0" fontAlgn="base" hangingPunct="0">
              <a:spcBef>
                <a:spcPct val="0"/>
              </a:spcBef>
              <a:spcAft>
                <a:spcPct val="0"/>
              </a:spcAft>
              <a:defRPr>
                <a:solidFill>
                  <a:schemeClr val="tx1"/>
                </a:solidFill>
                <a:latin typeface="Arial" charset="0"/>
              </a:defRPr>
            </a:lvl7pPr>
            <a:lvl8pPr marL="3429000" indent="-228600" defTabSz="1003300" eaLnBrk="0" fontAlgn="base" hangingPunct="0">
              <a:spcBef>
                <a:spcPct val="0"/>
              </a:spcBef>
              <a:spcAft>
                <a:spcPct val="0"/>
              </a:spcAft>
              <a:defRPr>
                <a:solidFill>
                  <a:schemeClr val="tx1"/>
                </a:solidFill>
                <a:latin typeface="Arial" charset="0"/>
              </a:defRPr>
            </a:lvl8pPr>
            <a:lvl9pPr marL="3886200" indent="-228600" defTabSz="1003300" eaLnBrk="0" fontAlgn="base" hangingPunct="0">
              <a:spcBef>
                <a:spcPct val="0"/>
              </a:spcBef>
              <a:spcAft>
                <a:spcPct val="0"/>
              </a:spcAft>
              <a:defRPr>
                <a:solidFill>
                  <a:schemeClr val="tx1"/>
                </a:solidFill>
                <a:latin typeface="Arial" charset="0"/>
              </a:defRPr>
            </a:lvl9pPr>
          </a:lstStyle>
          <a:p>
            <a:pPr algn="ctr">
              <a:spcBef>
                <a:spcPct val="10000"/>
              </a:spcBef>
              <a:defRPr/>
            </a:pPr>
            <a:endParaRPr lang="en-US" sz="1100" b="1" dirty="0">
              <a:solidFill>
                <a:srgbClr val="000066"/>
              </a:solidFill>
              <a:latin typeface="Calibri" pitchFamily="34" charset="0"/>
              <a:ea typeface="ヒラギノ角ゴ Pro W3" pitchFamily="1" charset="-128"/>
              <a:cs typeface="Calibri" pitchFamily="34" charset="0"/>
            </a:endParaRPr>
          </a:p>
          <a:p>
            <a:pPr algn="ctr">
              <a:spcBef>
                <a:spcPct val="10000"/>
              </a:spcBef>
              <a:defRPr/>
            </a:pPr>
            <a:r>
              <a:rPr lang="en-US" sz="1100" b="1" dirty="0">
                <a:solidFill>
                  <a:srgbClr val="9933FF"/>
                </a:solidFill>
                <a:latin typeface="Calibri" pitchFamily="34" charset="0"/>
                <a:ea typeface="ヒラギノ角ゴ Pro W3" pitchFamily="1" charset="-128"/>
                <a:cs typeface="Calibri" pitchFamily="34" charset="0"/>
              </a:rPr>
              <a:t>Diane Santiago</a:t>
            </a:r>
          </a:p>
          <a:p>
            <a:pPr algn="ctr">
              <a:spcBef>
                <a:spcPct val="10000"/>
              </a:spcBef>
              <a:defRPr/>
            </a:pPr>
            <a:r>
              <a:rPr lang="en-US" sz="900" dirty="0">
                <a:solidFill>
                  <a:srgbClr val="000066"/>
                </a:solidFill>
                <a:latin typeface="Calibri" panose="020F0502020204030204" pitchFamily="34" charset="0"/>
                <a:ea typeface="ヒラギノ角ゴ Pro W3" pitchFamily="1" charset="-128"/>
                <a:cs typeface="Calibri" pitchFamily="34" charset="0"/>
              </a:rPr>
              <a:t>Executive  Director</a:t>
            </a:r>
            <a:r>
              <a:rPr lang="en-US" sz="900" dirty="0">
                <a:solidFill>
                  <a:srgbClr val="000066"/>
                </a:solidFill>
                <a:latin typeface="Calibri" panose="020F0502020204030204" pitchFamily="34" charset="0"/>
                <a:cs typeface="Calibri" panose="020F0502020204030204" pitchFamily="34" charset="0"/>
              </a:rPr>
              <a:t>, Audit Portfolio</a:t>
            </a:r>
            <a:endParaRPr lang="en-US" sz="900" dirty="0">
              <a:solidFill>
                <a:srgbClr val="000066"/>
              </a:solidFill>
              <a:latin typeface="Calibri" pitchFamily="34" charset="0"/>
              <a:ea typeface="ヒラギノ角ゴ Pro W3" pitchFamily="1" charset="-128"/>
              <a:cs typeface="Calibri" pitchFamily="34" charset="0"/>
            </a:endParaRPr>
          </a:p>
          <a:p>
            <a:pPr algn="ctr">
              <a:spcBef>
                <a:spcPct val="10000"/>
              </a:spcBef>
              <a:defRPr/>
            </a:pPr>
            <a:r>
              <a:rPr lang="en-US" sz="900" i="1" dirty="0">
                <a:solidFill>
                  <a:srgbClr val="000066"/>
                </a:solidFill>
                <a:latin typeface="Calibri" pitchFamily="34" charset="0"/>
                <a:ea typeface="ヒラギノ角ゴ Pro W3" pitchFamily="1" charset="-128"/>
                <a:cs typeface="Calibri" pitchFamily="34" charset="0"/>
              </a:rPr>
              <a:t>Information Technology</a:t>
            </a:r>
          </a:p>
          <a:p>
            <a:pPr algn="ctr">
              <a:spcBef>
                <a:spcPct val="10000"/>
              </a:spcBef>
              <a:defRPr/>
            </a:pPr>
            <a:endParaRPr lang="en-US" sz="900" i="1" dirty="0">
              <a:solidFill>
                <a:srgbClr val="000066"/>
              </a:solidFill>
              <a:latin typeface="Calibri" pitchFamily="34" charset="0"/>
              <a:ea typeface="ヒラギノ角ゴ Pro W3" pitchFamily="1" charset="-128"/>
              <a:cs typeface="Calibri" pitchFamily="34" charset="0"/>
            </a:endParaRPr>
          </a:p>
        </p:txBody>
      </p:sp>
      <p:sp>
        <p:nvSpPr>
          <p:cNvPr id="61" name="Line 91"/>
          <p:cNvSpPr>
            <a:spLocks noChangeShapeType="1"/>
          </p:cNvSpPr>
          <p:nvPr/>
        </p:nvSpPr>
        <p:spPr bwMode="auto">
          <a:xfrm>
            <a:off x="2306399" y="3887782"/>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91"/>
          <p:cNvSpPr>
            <a:spLocks noChangeShapeType="1"/>
          </p:cNvSpPr>
          <p:nvPr/>
        </p:nvSpPr>
        <p:spPr bwMode="auto">
          <a:xfrm>
            <a:off x="3806586" y="3900482"/>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91"/>
          <p:cNvSpPr>
            <a:spLocks noChangeShapeType="1"/>
          </p:cNvSpPr>
          <p:nvPr/>
        </p:nvSpPr>
        <p:spPr bwMode="auto">
          <a:xfrm>
            <a:off x="5362336" y="3887782"/>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91"/>
          <p:cNvSpPr>
            <a:spLocks noChangeShapeType="1"/>
          </p:cNvSpPr>
          <p:nvPr/>
        </p:nvSpPr>
        <p:spPr bwMode="auto">
          <a:xfrm>
            <a:off x="6860936" y="3900482"/>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91"/>
          <p:cNvSpPr>
            <a:spLocks noChangeShapeType="1"/>
          </p:cNvSpPr>
          <p:nvPr/>
        </p:nvSpPr>
        <p:spPr bwMode="auto">
          <a:xfrm>
            <a:off x="8392874" y="3887782"/>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93081045"/>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295400" y="2590800"/>
            <a:ext cx="7134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7800" indent="-177800"/>
            <a:endParaRPr lang="en-US" sz="2000"/>
          </a:p>
        </p:txBody>
      </p:sp>
      <p:sp>
        <p:nvSpPr>
          <p:cNvPr id="18435" name="Text Box 3"/>
          <p:cNvSpPr txBox="1">
            <a:spLocks noChangeArrowheads="1"/>
          </p:cNvSpPr>
          <p:nvPr/>
        </p:nvSpPr>
        <p:spPr bwMode="auto">
          <a:xfrm>
            <a:off x="746125" y="1941513"/>
            <a:ext cx="7635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8436" name="Text Box 4"/>
          <p:cNvSpPr txBox="1">
            <a:spLocks noChangeArrowheads="1"/>
          </p:cNvSpPr>
          <p:nvPr/>
        </p:nvSpPr>
        <p:spPr bwMode="auto">
          <a:xfrm>
            <a:off x="304799" y="1355400"/>
            <a:ext cx="84121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000" b="1" u="sng" dirty="0">
                <a:latin typeface="+mn-lt"/>
              </a:rPr>
              <a:t>Internal Audit Services:</a:t>
            </a:r>
          </a:p>
          <a:p>
            <a:pPr marL="285750" indent="-285750" eaLnBrk="1" hangingPunct="1">
              <a:buFont typeface="Arial" pitchFamily="34" charset="0"/>
              <a:buChar char="•"/>
            </a:pPr>
            <a:r>
              <a:rPr lang="en-US" sz="2000" dirty="0">
                <a:latin typeface="+mn-lt"/>
              </a:rPr>
              <a:t>Serves the Audit Committee and assists management in achieving Aetna’s goals by conducting independent and objective assurance and consulting activities. </a:t>
            </a:r>
          </a:p>
          <a:p>
            <a:pPr marL="285750" indent="-285750" eaLnBrk="1" hangingPunct="1">
              <a:buFont typeface="Arial" pitchFamily="34" charset="0"/>
              <a:buChar char="•"/>
            </a:pPr>
            <a:r>
              <a:rPr lang="en-US" sz="2000" dirty="0">
                <a:latin typeface="+mn-lt"/>
              </a:rPr>
              <a:t>Objectives are to evaluate and improve the effectiveness of risk management, control and governance processes, and to add value to business operations. </a:t>
            </a:r>
          </a:p>
          <a:p>
            <a:pPr algn="just" eaLnBrk="1" hangingPunct="1"/>
            <a:endParaRPr lang="en-US" sz="2000" dirty="0">
              <a:latin typeface="+mn-lt"/>
            </a:endParaRPr>
          </a:p>
          <a:p>
            <a:pPr algn="just" eaLnBrk="1" hangingPunct="1"/>
            <a:endParaRPr lang="en-US" sz="2000" dirty="0">
              <a:latin typeface="+mn-lt"/>
            </a:endParaRPr>
          </a:p>
          <a:p>
            <a:pPr algn="just" eaLnBrk="1" hangingPunct="1"/>
            <a:r>
              <a:rPr lang="en-US" sz="2000" b="1" u="sng" dirty="0">
                <a:latin typeface="+mn-lt"/>
              </a:rPr>
              <a:t>Sarbanes-Oxley Compliance (SOX):</a:t>
            </a:r>
          </a:p>
          <a:p>
            <a:pPr marL="285750" indent="-285750" eaLnBrk="1" hangingPunct="1">
              <a:buFont typeface="Arial" pitchFamily="34" charset="0"/>
              <a:buChar char="•"/>
            </a:pPr>
            <a:r>
              <a:rPr lang="en-US" sz="2000" dirty="0">
                <a:latin typeface="+mn-lt"/>
              </a:rPr>
              <a:t>Oversees management's efforts to comply with Section 404 of the Sarbanes-Oxley Act of 2002.  </a:t>
            </a:r>
          </a:p>
          <a:p>
            <a:pPr marL="285750" indent="-285750" eaLnBrk="1" hangingPunct="1">
              <a:buFont typeface="Arial" pitchFamily="34" charset="0"/>
              <a:buChar char="•"/>
            </a:pPr>
            <a:r>
              <a:rPr lang="en-US" sz="2000" dirty="0">
                <a:latin typeface="+mn-lt"/>
              </a:rPr>
              <a:t>Directs the company's efforts to comply with Section 16 of the National Association of Insurance Commissioners (NAIC) Model Audit Rule.  </a:t>
            </a:r>
          </a:p>
        </p:txBody>
      </p:sp>
      <p:sp>
        <p:nvSpPr>
          <p:cNvPr id="18437" name="Text Box 5"/>
          <p:cNvSpPr txBox="1">
            <a:spLocks noChangeArrowheads="1"/>
          </p:cNvSpPr>
          <p:nvPr/>
        </p:nvSpPr>
        <p:spPr bwMode="auto">
          <a:xfrm>
            <a:off x="8594725" y="6284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8438" name="Rectangle 7"/>
          <p:cNvSpPr>
            <a:spLocks noGrp="1" noChangeArrowheads="1"/>
          </p:cNvSpPr>
          <p:nvPr>
            <p:ph type="title"/>
          </p:nvPr>
        </p:nvSpPr>
        <p:spPr>
          <a:xfrm>
            <a:off x="304799" y="513414"/>
            <a:ext cx="8305801" cy="858186"/>
          </a:xfrm>
          <a:noFill/>
        </p:spPr>
        <p:txBody>
          <a:bodyPr/>
          <a:lstStyle/>
          <a:p>
            <a:pPr eaLnBrk="1" hangingPunct="1"/>
            <a:r>
              <a:rPr lang="en-US" sz="4000" dirty="0"/>
              <a:t>Internal Audit Department Mission</a:t>
            </a:r>
          </a:p>
        </p:txBody>
      </p:sp>
      <p:sp>
        <p:nvSpPr>
          <p:cNvPr id="7" name="Slide Number Placeholder 3"/>
          <p:cNvSpPr>
            <a:spLocks noGrp="1"/>
          </p:cNvSpPr>
          <p:nvPr>
            <p:ph type="sldNum" sz="quarter" idx="10"/>
          </p:nvPr>
        </p:nvSpPr>
        <p:spPr>
          <a:xfrm>
            <a:off x="8296275" y="6546850"/>
            <a:ext cx="533400" cy="476250"/>
          </a:xfrm>
        </p:spPr>
        <p:txBody>
          <a:bodyPr/>
          <a:lstStyle/>
          <a:p>
            <a:pPr>
              <a:defRPr/>
            </a:pPr>
            <a:fld id="{8BB503FB-BCD1-4692-B25D-5889E1335F31}" type="slidenum">
              <a:rPr lang="en-US" smtClean="0"/>
              <a:pPr>
                <a:defRPr/>
              </a:pPr>
              <a:t>9</a:t>
            </a:fld>
            <a:endParaRPr lang="en-US" dirty="0"/>
          </a:p>
        </p:txBody>
      </p:sp>
      <p:sp>
        <p:nvSpPr>
          <p:cNvPr id="8" name="Rectangle 1"/>
          <p:cNvSpPr/>
          <p:nvPr/>
        </p:nvSpPr>
        <p:spPr>
          <a:xfrm>
            <a:off x="0" y="6478270"/>
            <a:ext cx="9144000" cy="393065"/>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5"/>
          <p:cNvSpPr txBox="1">
            <a:spLocks/>
          </p:cNvSpPr>
          <p:nvPr/>
        </p:nvSpPr>
        <p:spPr>
          <a:xfrm>
            <a:off x="8281416" y="6457950"/>
            <a:ext cx="5334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DD4BBD9-4E8D-4E60-81DB-B90C014CC7F3}" type="slidenum">
              <a:rPr lang="en-US">
                <a:solidFill>
                  <a:schemeClr val="tx2"/>
                </a:solidFill>
                <a:latin typeface="+mn-lt"/>
              </a:rPr>
              <a:pPr/>
              <a:t>9</a:t>
            </a:fld>
            <a:endParaRPr lang="en-US" dirty="0">
              <a:solidFill>
                <a:schemeClr val="tx2"/>
              </a:solidFill>
              <a:latin typeface="+mn-lt"/>
            </a:endParaRPr>
          </a:p>
        </p:txBody>
      </p:sp>
      <p:sp>
        <p:nvSpPr>
          <p:cNvPr id="10" name="TextBox 9"/>
          <p:cNvSpPr txBox="1"/>
          <p:nvPr/>
        </p:nvSpPr>
        <p:spPr>
          <a:xfrm>
            <a:off x="289560" y="6458902"/>
            <a:ext cx="7010400" cy="369332"/>
          </a:xfrm>
          <a:prstGeom prst="rect">
            <a:avLst/>
          </a:prstGeom>
          <a:noFill/>
        </p:spPr>
        <p:txBody>
          <a:bodyPr wrap="square" rtlCol="0">
            <a:spAutoFit/>
          </a:bodyPr>
          <a:lstStyle/>
          <a:p>
            <a:r>
              <a:rPr lang="en-US" dirty="0">
                <a:solidFill>
                  <a:schemeClr val="tx2"/>
                </a:solidFill>
                <a:latin typeface="+mn-lt"/>
              </a:rPr>
              <a:t>October 2016 </a:t>
            </a:r>
          </a:p>
        </p:txBody>
      </p:sp>
    </p:spTree>
    <p:extLst>
      <p:ext uri="{BB962C8B-B14F-4D97-AF65-F5344CB8AC3E}">
        <p14:creationId xmlns:p14="http://schemas.microsoft.com/office/powerpoint/2010/main" val="111526028"/>
      </p:ext>
    </p:extLst>
  </p:cSld>
  <p:clrMapOvr>
    <a:masterClrMapping/>
  </p:clrMapOvr>
</p:sld>
</file>

<file path=ppt/theme/theme1.xml><?xml version="1.0" encoding="utf-8"?>
<a:theme xmlns:a="http://schemas.openxmlformats.org/drawingml/2006/main" name="MASTER PAGE PURPLE">
  <a:themeElements>
    <a:clrScheme name="Custom 14">
      <a:dk1>
        <a:srgbClr val="000000"/>
      </a:dk1>
      <a:lt1>
        <a:srgbClr val="000000"/>
      </a:lt1>
      <a:dk2>
        <a:srgbClr val="FFFFFF"/>
      </a:dk2>
      <a:lt2>
        <a:srgbClr val="FFFFFF"/>
      </a:lt2>
      <a:accent1>
        <a:srgbClr val="7D3F98"/>
      </a:accent1>
      <a:accent2>
        <a:srgbClr val="7AC143"/>
      </a:accent2>
      <a:accent3>
        <a:srgbClr val="00BCE4"/>
      </a:accent3>
      <a:accent4>
        <a:srgbClr val="00A78E"/>
      </a:accent4>
      <a:accent5>
        <a:srgbClr val="5F78BB"/>
      </a:accent5>
      <a:accent6>
        <a:srgbClr val="B8D936"/>
      </a:accent6>
      <a:hlink>
        <a:srgbClr val="7090A5"/>
      </a:hlink>
      <a:folHlink>
        <a:srgbClr val="7F7F7F"/>
      </a:folHlink>
    </a:clrScheme>
    <a:fontScheme name="New Logo Master Slid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New Logo Mast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Logo Master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Logo Master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Logo Master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Logo Master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Logo Master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Logo Master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Logo Master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Logo Master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Logo Master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Logo Master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Logo Master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w Logo Master Slide 13">
        <a:dk1>
          <a:srgbClr val="000000"/>
        </a:dk1>
        <a:lt1>
          <a:srgbClr val="FFFFFF"/>
        </a:lt1>
        <a:dk2>
          <a:srgbClr val="F47721"/>
        </a:dk2>
        <a:lt2>
          <a:srgbClr val="D50962"/>
        </a:lt2>
        <a:accent1>
          <a:srgbClr val="7AC143"/>
        </a:accent1>
        <a:accent2>
          <a:srgbClr val="00A78E"/>
        </a:accent2>
        <a:accent3>
          <a:srgbClr val="FFFFFF"/>
        </a:accent3>
        <a:accent4>
          <a:srgbClr val="000000"/>
        </a:accent4>
        <a:accent5>
          <a:srgbClr val="BEDDB0"/>
        </a:accent5>
        <a:accent6>
          <a:srgbClr val="009780"/>
        </a:accent6>
        <a:hlink>
          <a:srgbClr val="7D3F98"/>
        </a:hlink>
        <a:folHlink>
          <a:srgbClr val="00BCE4"/>
        </a:folHlink>
      </a:clrScheme>
      <a:clrMap bg1="lt1" tx1="dk1" bg2="lt2" tx2="dk2" accent1="accent1" accent2="accent2" accent3="accent3" accent4="accent4" accent5="accent5" accent6="accent6" hlink="hlink" folHlink="folHlink"/>
    </a:extraClrScheme>
    <a:extraClrScheme>
      <a:clrScheme name="New Logo Master Slide 14">
        <a:dk1>
          <a:srgbClr val="000000"/>
        </a:dk1>
        <a:lt1>
          <a:srgbClr val="FFFFFF"/>
        </a:lt1>
        <a:dk2>
          <a:srgbClr val="D20962"/>
        </a:dk2>
        <a:lt2>
          <a:srgbClr val="F47721"/>
        </a:lt2>
        <a:accent1>
          <a:srgbClr val="7AC143"/>
        </a:accent1>
        <a:accent2>
          <a:srgbClr val="00A78E"/>
        </a:accent2>
        <a:accent3>
          <a:srgbClr val="FFFFFF"/>
        </a:accent3>
        <a:accent4>
          <a:srgbClr val="000000"/>
        </a:accent4>
        <a:accent5>
          <a:srgbClr val="BEDDB0"/>
        </a:accent5>
        <a:accent6>
          <a:srgbClr val="009780"/>
        </a:accent6>
        <a:hlink>
          <a:srgbClr val="7D3F98"/>
        </a:hlink>
        <a:folHlink>
          <a:srgbClr val="00BC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32093CC4B95E4BADA8BFF53F1B118F" ma:contentTypeVersion="11" ma:contentTypeDescription="Create a new document." ma:contentTypeScope="" ma:versionID="81f8049e816870ae1acff17375a9da90">
  <xsd:schema xmlns:xsd="http://www.w3.org/2001/XMLSchema" xmlns:xs="http://www.w3.org/2001/XMLSchema" xmlns:p="http://schemas.microsoft.com/office/2006/metadata/properties" xmlns:ns2="5ea07f49-0cfa-4998-9974-1aa86a1d16c9" xmlns:ns3="bb0084bd-5563-4a57-b9bb-9bcf59ed3de5" targetNamespace="http://schemas.microsoft.com/office/2006/metadata/properties" ma:root="true" ma:fieldsID="5298766ddaa54a7ab24dd09b5c384cd6" ns2:_="" ns3:_="">
    <xsd:import namespace="5ea07f49-0cfa-4998-9974-1aa86a1d16c9"/>
    <xsd:import namespace="bb0084bd-5563-4a57-b9bb-9bcf59ed3d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a07f49-0cfa-4998-9974-1aa86a1d16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0084bd-5563-4a57-b9bb-9bcf59ed3de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6F893E-A167-4F98-A82A-D1A8FE148118}">
  <ds:schemaRefs>
    <ds:schemaRef ds:uri="http://schemas.openxmlformats.org/package/2006/metadata/core-properties"/>
    <ds:schemaRef ds:uri="http://purl.org/dc/elements/1.1/"/>
    <ds:schemaRef ds:uri="http://schemas.microsoft.com/office/2006/metadata/properties"/>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5F9CBF8-A52F-4954-B31E-1E0B4B100D30}"/>
</file>

<file path=customXml/itemProps3.xml><?xml version="1.0" encoding="utf-8"?>
<ds:datastoreItem xmlns:ds="http://schemas.openxmlformats.org/officeDocument/2006/customXml" ds:itemID="{25EE542C-5491-461C-8E91-4E1DF29F5D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Aetna_PPT_template_2003_NewLogo</Template>
  <TotalTime>6752</TotalTime>
  <Words>2329</Words>
  <Application>Microsoft Office PowerPoint</Application>
  <PresentationFormat>On-screen Show (4:3)</PresentationFormat>
  <Paragraphs>329</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Monotype Sorts</vt:lpstr>
      <vt:lpstr>Univers BlackExt</vt:lpstr>
      <vt:lpstr>Verdana</vt:lpstr>
      <vt:lpstr>Wingdings</vt:lpstr>
      <vt:lpstr>MASTER PAGE PURPLE</vt:lpstr>
      <vt:lpstr>Internal Audit Department Overview</vt:lpstr>
      <vt:lpstr>The Internal Audit and Infrastructure Services Teams</vt:lpstr>
      <vt:lpstr>Project Scope</vt:lpstr>
      <vt:lpstr>Project Scope (contd.)</vt:lpstr>
      <vt:lpstr>Discussion Points  </vt:lpstr>
      <vt:lpstr>Timeline</vt:lpstr>
      <vt:lpstr>Appendix</vt:lpstr>
      <vt:lpstr>PowerPoint Presentation</vt:lpstr>
      <vt:lpstr>Internal Audit Department Mission</vt:lpstr>
      <vt:lpstr>Overview of Internal Audit Process </vt:lpstr>
      <vt:lpstr>Development of the Audit Plan</vt:lpstr>
      <vt:lpstr>Audit Execution</vt:lpstr>
      <vt:lpstr>Known Issues</vt:lpstr>
      <vt:lpstr>Components of an Issue</vt:lpstr>
      <vt:lpstr>Issue Priority Ratings</vt:lpstr>
      <vt:lpstr>Protocol for resolving disagreements on specific audit issues</vt:lpstr>
      <vt:lpstr>Audit Report Ratings</vt:lpstr>
      <vt:lpstr>Issue Follow-Up Procedures</vt:lpstr>
      <vt:lpstr>Risk Monitoring</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headline here</dc:title>
  <dc:creator>Ronca, David</dc:creator>
  <cp:lastModifiedBy>Baba, Eric E</cp:lastModifiedBy>
  <cp:revision>430</cp:revision>
  <cp:lastPrinted>2016-07-26T17:35:18Z</cp:lastPrinted>
  <dcterms:created xsi:type="dcterms:W3CDTF">2011-12-20T16:45:15Z</dcterms:created>
  <dcterms:modified xsi:type="dcterms:W3CDTF">2022-02-24T11:40:53Z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0x010100EF32093CC4B95E4BADA8BFF53F1B118F</vt:lpwstr>
  </property>
  <property fmtid="{D5CDD505-2E9C-101B-9397-08002B2CF9AE}" pid="3" name="MSIP_Label_67599526-06ca-49cc-9fa9-5307800a949a_Enabled">
    <vt:lpwstr>true</vt:lpwstr>
  </property>
  <property fmtid="{D5CDD505-2E9C-101B-9397-08002B2CF9AE}" pid="4" name="MSIP_Label_67599526-06ca-49cc-9fa9-5307800a949a_SetDate">
    <vt:lpwstr>2022-02-24T11:40:34Z</vt:lpwstr>
  </property>
  <property fmtid="{D5CDD505-2E9C-101B-9397-08002B2CF9AE}" pid="5" name="MSIP_Label_67599526-06ca-49cc-9fa9-5307800a949a_Method">
    <vt:lpwstr>Standard</vt:lpwstr>
  </property>
  <property fmtid="{D5CDD505-2E9C-101B-9397-08002B2CF9AE}" pid="6" name="MSIP_Label_67599526-06ca-49cc-9fa9-5307800a949a_Name">
    <vt:lpwstr>67599526-06ca-49cc-9fa9-5307800a949a</vt:lpwstr>
  </property>
  <property fmtid="{D5CDD505-2E9C-101B-9397-08002B2CF9AE}" pid="7" name="MSIP_Label_67599526-06ca-49cc-9fa9-5307800a949a_SiteId">
    <vt:lpwstr>fabb61b8-3afe-4e75-b934-a47f782b8cd7</vt:lpwstr>
  </property>
  <property fmtid="{D5CDD505-2E9C-101B-9397-08002B2CF9AE}" pid="8" name="MSIP_Label_67599526-06ca-49cc-9fa9-5307800a949a_ActionId">
    <vt:lpwstr>a6493ec6-1ff1-45ff-bf9b-c6e25d4e7f4a</vt:lpwstr>
  </property>
  <property fmtid="{D5CDD505-2E9C-101B-9397-08002B2CF9AE}" pid="9" name="MSIP_Label_67599526-06ca-49cc-9fa9-5307800a949a_ContentBits">
    <vt:lpwstr>0</vt:lpwstr>
  </property>
</Properties>
</file>